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3" r:id="rId6"/>
  </p:sldMasterIdLst>
  <p:notesMasterIdLst>
    <p:notesMasterId r:id="rId103"/>
  </p:notesMasterIdLst>
  <p:sldIdLst>
    <p:sldId id="256" r:id="rId7"/>
    <p:sldId id="1884" r:id="rId8"/>
    <p:sldId id="2134804363" r:id="rId9"/>
    <p:sldId id="2134804232" r:id="rId10"/>
    <p:sldId id="2134804362" r:id="rId11"/>
    <p:sldId id="265" r:id="rId12"/>
    <p:sldId id="2134804521" r:id="rId13"/>
    <p:sldId id="2134804524" r:id="rId14"/>
    <p:sldId id="2134804234" r:id="rId15"/>
    <p:sldId id="2134804235" r:id="rId16"/>
    <p:sldId id="2134804254" r:id="rId17"/>
    <p:sldId id="1887" r:id="rId18"/>
    <p:sldId id="259" r:id="rId19"/>
    <p:sldId id="4412" r:id="rId20"/>
    <p:sldId id="4604" r:id="rId21"/>
    <p:sldId id="4395" r:id="rId22"/>
    <p:sldId id="4411" r:id="rId23"/>
    <p:sldId id="4465" r:id="rId24"/>
    <p:sldId id="2134804515" r:id="rId25"/>
    <p:sldId id="2134804244" r:id="rId26"/>
    <p:sldId id="4576" r:id="rId27"/>
    <p:sldId id="878" r:id="rId28"/>
    <p:sldId id="2134804247" r:id="rId29"/>
    <p:sldId id="4571" r:id="rId30"/>
    <p:sldId id="2134804248" r:id="rId31"/>
    <p:sldId id="4578" r:id="rId32"/>
    <p:sldId id="4414" r:id="rId33"/>
    <p:sldId id="4508" r:id="rId34"/>
    <p:sldId id="4410" r:id="rId35"/>
    <p:sldId id="4553" r:id="rId36"/>
    <p:sldId id="4418" r:id="rId37"/>
    <p:sldId id="2134804223" r:id="rId38"/>
    <p:sldId id="2134804236" r:id="rId39"/>
    <p:sldId id="4619" r:id="rId40"/>
    <p:sldId id="2134804237" r:id="rId41"/>
    <p:sldId id="4377" r:id="rId42"/>
    <p:sldId id="4620" r:id="rId43"/>
    <p:sldId id="2134804245" r:id="rId44"/>
    <p:sldId id="4429" r:id="rId45"/>
    <p:sldId id="4580" r:id="rId46"/>
    <p:sldId id="4427" r:id="rId47"/>
    <p:sldId id="2134804366" r:id="rId48"/>
    <p:sldId id="4423" r:id="rId49"/>
    <p:sldId id="4484" r:id="rId50"/>
    <p:sldId id="4606" r:id="rId51"/>
    <p:sldId id="4464" r:id="rId52"/>
    <p:sldId id="4453" r:id="rId53"/>
    <p:sldId id="2134804522" r:id="rId54"/>
    <p:sldId id="2134804523" r:id="rId55"/>
    <p:sldId id="4328" r:id="rId56"/>
    <p:sldId id="2134804516" r:id="rId57"/>
    <p:sldId id="4312" r:id="rId58"/>
    <p:sldId id="4415" r:id="rId59"/>
    <p:sldId id="4621" r:id="rId60"/>
    <p:sldId id="4526" r:id="rId61"/>
    <p:sldId id="4616" r:id="rId62"/>
    <p:sldId id="4582" r:id="rId63"/>
    <p:sldId id="4581" r:id="rId64"/>
    <p:sldId id="4596" r:id="rId65"/>
    <p:sldId id="2134804340" r:id="rId66"/>
    <p:sldId id="2134804356" r:id="rId67"/>
    <p:sldId id="2134804525" r:id="rId68"/>
    <p:sldId id="2134804526" r:id="rId69"/>
    <p:sldId id="2134804527" r:id="rId70"/>
    <p:sldId id="4617" r:id="rId71"/>
    <p:sldId id="4583" r:id="rId72"/>
    <p:sldId id="4584" r:id="rId73"/>
    <p:sldId id="2134804357" r:id="rId74"/>
    <p:sldId id="2134804517" r:id="rId75"/>
    <p:sldId id="4540" r:id="rId76"/>
    <p:sldId id="2134804358" r:id="rId77"/>
    <p:sldId id="4424" r:id="rId78"/>
    <p:sldId id="4435" r:id="rId79"/>
    <p:sldId id="4426" r:id="rId80"/>
    <p:sldId id="4466" r:id="rId81"/>
    <p:sldId id="4461" r:id="rId82"/>
    <p:sldId id="2134804360" r:id="rId83"/>
    <p:sldId id="2134804361" r:id="rId84"/>
    <p:sldId id="2134804518" r:id="rId85"/>
    <p:sldId id="2134804359" r:id="rId86"/>
    <p:sldId id="4622" r:id="rId87"/>
    <p:sldId id="4588" r:id="rId88"/>
    <p:sldId id="4589" r:id="rId89"/>
    <p:sldId id="4500" r:id="rId90"/>
    <p:sldId id="2134804251" r:id="rId91"/>
    <p:sldId id="2134804489" r:id="rId92"/>
    <p:sldId id="4624" r:id="rId93"/>
    <p:sldId id="2134804519" r:id="rId94"/>
    <p:sldId id="4497" r:id="rId95"/>
    <p:sldId id="4601" r:id="rId96"/>
    <p:sldId id="2134804221" r:id="rId97"/>
    <p:sldId id="2134804222" r:id="rId98"/>
    <p:sldId id="4498" r:id="rId99"/>
    <p:sldId id="2134804246" r:id="rId100"/>
    <p:sldId id="4506" r:id="rId101"/>
    <p:sldId id="2134804243" r:id="rId102"/>
  </p:sldIdLst>
  <p:sldSz cx="12192000" cy="6858000"/>
  <p:notesSz cx="6858000" cy="981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a Bonga" initials="KB" lastIdx="137" clrIdx="0">
    <p:extLst>
      <p:ext uri="{19B8F6BF-5375-455C-9EA6-DF929625EA0E}">
        <p15:presenceInfo xmlns:p15="http://schemas.microsoft.com/office/powerpoint/2012/main" userId="S::Bonga@wbcsd.org::5e24d649-f790-44c8-b336-b53f1207ffb2"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57" clrIdx="3">
    <p:extLst>
      <p:ext uri="{19B8F6BF-5375-455C-9EA6-DF929625EA0E}">
        <p15:presenceInfo xmlns:p15="http://schemas.microsoft.com/office/powerpoint/2012/main" userId="Stephanie Hime" providerId="None"/>
      </p:ext>
    </p:extLst>
  </p:cmAuthor>
  <p:cmAuthor id="5" name="Ryan Twyford" initials="RT [2]" lastIdx="5"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5" clrIdx="5">
    <p:extLst>
      <p:ext uri="{19B8F6BF-5375-455C-9EA6-DF929625EA0E}">
        <p15:presenceInfo xmlns:p15="http://schemas.microsoft.com/office/powerpoint/2012/main" userId="9d23d9ba962f27dc" providerId="Windows Live"/>
      </p:ext>
    </p:extLst>
  </p:cmAuthor>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8" name="Pina Saphira" initials="PS" lastIdx="58" clrIdx="7">
    <p:extLst>
      <p:ext uri="{19B8F6BF-5375-455C-9EA6-DF929625EA0E}">
        <p15:presenceInfo xmlns:p15="http://schemas.microsoft.com/office/powerpoint/2012/main" userId="S::pina.saphira@unep-wcmc.org::b99ec353-6c8c-4697-98bf-bb55529c0e9f" providerId="AD"/>
      </p:ext>
    </p:extLst>
  </p:cmAuthor>
  <p:cmAuthor id="9" name="Stacey Baggaley" initials="SB" lastIdx="21" clrIdx="8">
    <p:extLst>
      <p:ext uri="{19B8F6BF-5375-455C-9EA6-DF929625EA0E}">
        <p15:presenceInfo xmlns:p15="http://schemas.microsoft.com/office/powerpoint/2012/main" userId="S::stacey.baggaley@unep-wcmc.org::0f3c3bcb-3af8-4e35-88f3-61e50f95c90e" providerId="AD"/>
      </p:ext>
    </p:extLst>
  </p:cmAuthor>
  <p:cmAuthor id="10" name="Kim Dunn" initials="KD" lastIdx="11" clrIdx="9">
    <p:extLst>
      <p:ext uri="{19B8F6BF-5375-455C-9EA6-DF929625EA0E}">
        <p15:presenceInfo xmlns:p15="http://schemas.microsoft.com/office/powerpoint/2012/main" userId="S::kim.dunn@unep-wcmc.org::e2ac8525-8f90-4683-8742-5bd9c393a43b" providerId="AD"/>
      </p:ext>
    </p:extLst>
  </p:cmAuthor>
  <p:cmAuthor id="11" name="Matt Jones" initials="MJ" lastIdx="17" clrIdx="10">
    <p:extLst>
      <p:ext uri="{19B8F6BF-5375-455C-9EA6-DF929625EA0E}">
        <p15:presenceInfo xmlns:p15="http://schemas.microsoft.com/office/powerpoint/2012/main" userId="S::matt.jones@unep-wcmc.org::e577a7a4-434e-45bc-a92d-1cd5037b1795" providerId="AD"/>
      </p:ext>
    </p:extLst>
  </p:cmAuthor>
  <p:cmAuthor id="12" name="Julie Dimitrijevic" initials="JD" lastIdx="71" clrIdx="11">
    <p:extLst>
      <p:ext uri="{19B8F6BF-5375-455C-9EA6-DF929625EA0E}">
        <p15:presenceInfo xmlns:p15="http://schemas.microsoft.com/office/powerpoint/2012/main" userId="S::julie.dimitrijevic@unep-wcmc.org::18d13fe2-ec02-405d-953d-be9b55079975" providerId="AD"/>
      </p:ext>
    </p:extLst>
  </p:cmAuthor>
  <p:cmAuthor id="13" name="Hannah Nicholas" initials="HN" lastIdx="107" clrIdx="12">
    <p:extLst>
      <p:ext uri="{19B8F6BF-5375-455C-9EA6-DF929625EA0E}">
        <p15:presenceInfo xmlns:p15="http://schemas.microsoft.com/office/powerpoint/2012/main" userId="S::hannah.nicholas@unep-wcmc.org::493b5db5-dc03-495e-8e3a-ffe390ccd8b5" providerId="AD"/>
      </p:ext>
    </p:extLst>
  </p:cmAuthor>
  <p:cmAuthor id="14" name="Guest User" initials="GU [3]" lastIdx="40" clrIdx="13">
    <p:extLst>
      <p:ext uri="{19B8F6BF-5375-455C-9EA6-DF929625EA0E}">
        <p15:presenceInfo xmlns:p15="http://schemas.microsoft.com/office/powerpoint/2012/main" userId="S::urn:spo:anon#8c8ba0f93394ae88b426904c214a9bc1bd5323370b4cef67de78e733947a1b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23BAED"/>
    <a:srgbClr val="E2EFDA"/>
    <a:srgbClr val="FFFFFF"/>
    <a:srgbClr val="EAEFF7"/>
    <a:srgbClr val="FCA904"/>
    <a:srgbClr val="BBD151"/>
    <a:srgbClr val="AFABAB"/>
    <a:srgbClr val="5B9BD5"/>
    <a:srgbClr val="D3F1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89ACC8-ABAC-4B62-AA85-777DFB3BCAFA}" v="4" dt="2021-12-21T15:37:03.296"/>
    <p1510:client id="{A14210FF-45F5-4A5D-48B5-7EF8211F59E0}" v="7" dt="2021-12-22T13:06:47.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844" autoAdjust="0"/>
  </p:normalViewPr>
  <p:slideViewPr>
    <p:cSldViewPr snapToGrid="0">
      <p:cViewPr>
        <p:scale>
          <a:sx n="60" d="100"/>
          <a:sy n="60" d="100"/>
        </p:scale>
        <p:origin x="2514" y="47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heme" Target="theme/theme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microsoft.com/office/2016/11/relationships/changesInfo" Target="changesInfos/changesInfo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Jones" userId="S::matt.jones@unep-wcmc.org::e577a7a4-434e-45bc-a92d-1cd5037b1795" providerId="AD" clId="Web-{202BE1EB-AD22-148D-C042-081A4C57A3D9}"/>
    <pc:docChg chg="modSld">
      <pc:chgData name="Matt Jones" userId="S::matt.jones@unep-wcmc.org::e577a7a4-434e-45bc-a92d-1cd5037b1795" providerId="AD" clId="Web-{202BE1EB-AD22-148D-C042-081A4C57A3D9}" dt="2021-11-10T19:35:44.660" v="130"/>
      <pc:docMkLst>
        <pc:docMk/>
      </pc:docMkLst>
      <pc:sldChg chg="addCm">
        <pc:chgData name="Matt Jones" userId="S::matt.jones@unep-wcmc.org::e577a7a4-434e-45bc-a92d-1cd5037b1795" providerId="AD" clId="Web-{202BE1EB-AD22-148D-C042-081A4C57A3D9}" dt="2021-11-10T19:29:52.402" v="128"/>
        <pc:sldMkLst>
          <pc:docMk/>
          <pc:sldMk cId="640015954" sldId="4328"/>
        </pc:sldMkLst>
      </pc:sldChg>
      <pc:sldChg chg="modSp">
        <pc:chgData name="Matt Jones" userId="S::matt.jones@unep-wcmc.org::e577a7a4-434e-45bc-a92d-1cd5037b1795" providerId="AD" clId="Web-{202BE1EB-AD22-148D-C042-081A4C57A3D9}" dt="2021-11-10T19:10:22.310" v="1" actId="20577"/>
        <pc:sldMkLst>
          <pc:docMk/>
          <pc:sldMk cId="3846306157" sldId="4411"/>
        </pc:sldMkLst>
        <pc:spChg chg="mod">
          <ac:chgData name="Matt Jones" userId="S::matt.jones@unep-wcmc.org::e577a7a4-434e-45bc-a92d-1cd5037b1795" providerId="AD" clId="Web-{202BE1EB-AD22-148D-C042-081A4C57A3D9}" dt="2021-11-10T19:10:22.310" v="1" actId="20577"/>
          <ac:spMkLst>
            <pc:docMk/>
            <pc:sldMk cId="3846306157" sldId="4411"/>
            <ac:spMk id="2" creationId="{00000000-0000-0000-0000-000000000000}"/>
          </ac:spMkLst>
        </pc:spChg>
      </pc:sldChg>
      <pc:sldChg chg="addCm">
        <pc:chgData name="Matt Jones" userId="S::matt.jones@unep-wcmc.org::e577a7a4-434e-45bc-a92d-1cd5037b1795" providerId="AD" clId="Web-{202BE1EB-AD22-148D-C042-081A4C57A3D9}" dt="2021-11-10T19:27:45.946" v="127"/>
        <pc:sldMkLst>
          <pc:docMk/>
          <pc:sldMk cId="2019003937" sldId="4453"/>
        </pc:sldMkLst>
      </pc:sldChg>
      <pc:sldChg chg="addSp modSp addCm">
        <pc:chgData name="Matt Jones" userId="S::matt.jones@unep-wcmc.org::e577a7a4-434e-45bc-a92d-1cd5037b1795" providerId="AD" clId="Web-{202BE1EB-AD22-148D-C042-081A4C57A3D9}" dt="2021-11-10T19:26:55.804" v="126"/>
        <pc:sldMkLst>
          <pc:docMk/>
          <pc:sldMk cId="960964593" sldId="4464"/>
        </pc:sldMkLst>
        <pc:graphicFrameChg chg="mod modGraphic">
          <ac:chgData name="Matt Jones" userId="S::matt.jones@unep-wcmc.org::e577a7a4-434e-45bc-a92d-1cd5037b1795" providerId="AD" clId="Web-{202BE1EB-AD22-148D-C042-081A4C57A3D9}" dt="2021-11-10T19:26:20.850" v="125"/>
          <ac:graphicFrameMkLst>
            <pc:docMk/>
            <pc:sldMk cId="960964593" sldId="4464"/>
            <ac:graphicFrameMk id="5" creationId="{FC472E14-4EF7-4D67-9E0B-B5C867D3B3ED}"/>
          </ac:graphicFrameMkLst>
        </pc:graphicFrameChg>
        <pc:graphicFrameChg chg="add mod">
          <ac:chgData name="Matt Jones" userId="S::matt.jones@unep-wcmc.org::e577a7a4-434e-45bc-a92d-1cd5037b1795" providerId="AD" clId="Web-{202BE1EB-AD22-148D-C042-081A4C57A3D9}" dt="2021-11-10T19:22:30.032" v="5" actId="1076"/>
          <ac:graphicFrameMkLst>
            <pc:docMk/>
            <pc:sldMk cId="960964593" sldId="4464"/>
            <ac:graphicFrameMk id="9" creationId="{8BB952C1-7131-4E84-9FF8-40066CDED18B}"/>
          </ac:graphicFrameMkLst>
        </pc:graphicFrameChg>
      </pc:sldChg>
      <pc:sldChg chg="modSp">
        <pc:chgData name="Matt Jones" userId="S::matt.jones@unep-wcmc.org::e577a7a4-434e-45bc-a92d-1cd5037b1795" providerId="AD" clId="Web-{202BE1EB-AD22-148D-C042-081A4C57A3D9}" dt="2021-11-10T19:11:27.265" v="2" actId="20577"/>
        <pc:sldMkLst>
          <pc:docMk/>
          <pc:sldMk cId="2444812957" sldId="2134804244"/>
        </pc:sldMkLst>
        <pc:spChg chg="mod">
          <ac:chgData name="Matt Jones" userId="S::matt.jones@unep-wcmc.org::e577a7a4-434e-45bc-a92d-1cd5037b1795" providerId="AD" clId="Web-{202BE1EB-AD22-148D-C042-081A4C57A3D9}" dt="2021-11-10T19:11:27.265" v="2" actId="20577"/>
          <ac:spMkLst>
            <pc:docMk/>
            <pc:sldMk cId="2444812957" sldId="2134804244"/>
            <ac:spMk id="3" creationId="{5A2C9AFB-2124-4DA2-BB02-DCE46A890F39}"/>
          </ac:spMkLst>
        </pc:spChg>
      </pc:sldChg>
      <pc:sldChg chg="addCm">
        <pc:chgData name="Matt Jones" userId="S::matt.jones@unep-wcmc.org::e577a7a4-434e-45bc-a92d-1cd5037b1795" providerId="AD" clId="Web-{202BE1EB-AD22-148D-C042-081A4C57A3D9}" dt="2021-11-10T19:35:44.660" v="130"/>
        <pc:sldMkLst>
          <pc:docMk/>
          <pc:sldMk cId="2687980867" sldId="2134804340"/>
        </pc:sldMkLst>
      </pc:sldChg>
      <pc:sldChg chg="addCm">
        <pc:chgData name="Matt Jones" userId="S::matt.jones@unep-wcmc.org::e577a7a4-434e-45bc-a92d-1cd5037b1795" providerId="AD" clId="Web-{202BE1EB-AD22-148D-C042-081A4C57A3D9}" dt="2021-11-10T19:31:32.373" v="129"/>
        <pc:sldMkLst>
          <pc:docMk/>
          <pc:sldMk cId="2896749820" sldId="2134804516"/>
        </pc:sldMkLst>
      </pc:sldChg>
    </pc:docChg>
  </pc:docChgLst>
  <pc:docChgLst>
    <pc:chgData name="Hannah Nicholas" userId="S::hannah.nicholas@unep-wcmc.org::493b5db5-dc03-495e-8e3a-ffe390ccd8b5" providerId="AD" clId="Web-{0C9975B6-96E8-31D5-F13D-839478D4B4D8}"/>
    <pc:docChg chg="modSld">
      <pc:chgData name="Hannah Nicholas" userId="S::hannah.nicholas@unep-wcmc.org::493b5db5-dc03-495e-8e3a-ffe390ccd8b5" providerId="AD" clId="Web-{0C9975B6-96E8-31D5-F13D-839478D4B4D8}" dt="2021-12-17T15:45:43.065" v="37"/>
      <pc:docMkLst>
        <pc:docMk/>
      </pc:docMkLst>
      <pc:sldChg chg="modSp">
        <pc:chgData name="Hannah Nicholas" userId="S::hannah.nicholas@unep-wcmc.org::493b5db5-dc03-495e-8e3a-ffe390ccd8b5" providerId="AD" clId="Web-{0C9975B6-96E8-31D5-F13D-839478D4B4D8}" dt="2021-12-17T15:45:43.065" v="37"/>
        <pc:sldMkLst>
          <pc:docMk/>
          <pc:sldMk cId="1317120351" sldId="2134804254"/>
        </pc:sldMkLst>
        <pc:graphicFrameChg chg="mod modGraphic">
          <ac:chgData name="Hannah Nicholas" userId="S::hannah.nicholas@unep-wcmc.org::493b5db5-dc03-495e-8e3a-ffe390ccd8b5" providerId="AD" clId="Web-{0C9975B6-96E8-31D5-F13D-839478D4B4D8}" dt="2021-12-17T15:45:43.065" v="37"/>
          <ac:graphicFrameMkLst>
            <pc:docMk/>
            <pc:sldMk cId="1317120351" sldId="2134804254"/>
            <ac:graphicFrameMk id="12" creationId="{ED24F389-6E8E-4CA8-B082-567200DA0C77}"/>
          </ac:graphicFrameMkLst>
        </pc:graphicFrameChg>
      </pc:sldChg>
    </pc:docChg>
  </pc:docChgLst>
  <pc:docChgLst>
    <pc:chgData name="Hannah Nicholas" userId="S::hannah.nicholas@unep-wcmc.org::493b5db5-dc03-495e-8e3a-ffe390ccd8b5" providerId="AD" clId="Web-{98BC7204-3D29-0594-192F-3DB16E85E479}"/>
    <pc:docChg chg="modSld">
      <pc:chgData name="Hannah Nicholas" userId="S::hannah.nicholas@unep-wcmc.org::493b5db5-dc03-495e-8e3a-ffe390ccd8b5" providerId="AD" clId="Web-{98BC7204-3D29-0594-192F-3DB16E85E479}" dt="2021-12-15T16:30:40.056" v="7"/>
      <pc:docMkLst>
        <pc:docMk/>
      </pc:docMkLst>
      <pc:sldChg chg="modSp">
        <pc:chgData name="Hannah Nicholas" userId="S::hannah.nicholas@unep-wcmc.org::493b5db5-dc03-495e-8e3a-ffe390ccd8b5" providerId="AD" clId="Web-{98BC7204-3D29-0594-192F-3DB16E85E479}" dt="2021-12-15T16:30:40.056" v="7"/>
        <pc:sldMkLst>
          <pc:docMk/>
          <pc:sldMk cId="1317120351" sldId="2134804254"/>
        </pc:sldMkLst>
        <pc:graphicFrameChg chg="mod modGraphic">
          <ac:chgData name="Hannah Nicholas" userId="S::hannah.nicholas@unep-wcmc.org::493b5db5-dc03-495e-8e3a-ffe390ccd8b5" providerId="AD" clId="Web-{98BC7204-3D29-0594-192F-3DB16E85E479}" dt="2021-12-15T16:30:40.056" v="7"/>
          <ac:graphicFrameMkLst>
            <pc:docMk/>
            <pc:sldMk cId="1317120351" sldId="2134804254"/>
            <ac:graphicFrameMk id="12" creationId="{ED24F389-6E8E-4CA8-B082-567200DA0C77}"/>
          </ac:graphicFrameMkLst>
        </pc:graphicFrameChg>
      </pc:sldChg>
    </pc:docChg>
  </pc:docChgLst>
  <pc:docChgLst>
    <pc:chgData name="Guest User" userId="S::urn:spo:anon#8c8ba0f93394ae88b426904c214a9bc1bd5323370b4cef67de78e733947a1b4e::" providerId="AD" clId="Web-{A14210FF-45F5-4A5D-48B5-7EF8211F59E0}"/>
    <pc:docChg chg="modSld">
      <pc:chgData name="Guest User" userId="S::urn:spo:anon#8c8ba0f93394ae88b426904c214a9bc1bd5323370b4cef67de78e733947a1b4e::" providerId="AD" clId="Web-{A14210FF-45F5-4A5D-48B5-7EF8211F59E0}" dt="2021-12-22T13:06:47.383" v="2" actId="20577"/>
      <pc:docMkLst>
        <pc:docMk/>
      </pc:docMkLst>
      <pc:sldChg chg="modSp">
        <pc:chgData name="Guest User" userId="S::urn:spo:anon#8c8ba0f93394ae88b426904c214a9bc1bd5323370b4cef67de78e733947a1b4e::" providerId="AD" clId="Web-{A14210FF-45F5-4A5D-48B5-7EF8211F59E0}" dt="2021-12-22T13:06:47.383" v="2" actId="20577"/>
        <pc:sldMkLst>
          <pc:docMk/>
          <pc:sldMk cId="2654139006" sldId="256"/>
        </pc:sldMkLst>
        <pc:spChg chg="mod">
          <ac:chgData name="Guest User" userId="S::urn:spo:anon#8c8ba0f93394ae88b426904c214a9bc1bd5323370b4cef67de78e733947a1b4e::" providerId="AD" clId="Web-{A14210FF-45F5-4A5D-48B5-7EF8211F59E0}" dt="2021-12-22T13:06:47.383" v="2" actId="20577"/>
          <ac:spMkLst>
            <pc:docMk/>
            <pc:sldMk cId="2654139006" sldId="256"/>
            <ac:spMk id="6" creationId="{1FEE10DD-01B4-4746-B190-AAB00F696D13}"/>
          </ac:spMkLst>
        </pc:spChg>
      </pc:sldChg>
    </pc:docChg>
  </pc:docChgLst>
  <pc:docChgLst>
    <pc:chgData name="Hannah Nicholas" userId="493b5db5-dc03-495e-8e3a-ffe390ccd8b5" providerId="ADAL" clId="{F99AB99C-7804-439E-B4FB-602478563840}"/>
    <pc:docChg chg="undo redo custSel addSld delSld modSld sldOrd">
      <pc:chgData name="Hannah Nicholas" userId="493b5db5-dc03-495e-8e3a-ffe390ccd8b5" providerId="ADAL" clId="{F99AB99C-7804-439E-B4FB-602478563840}" dt="2021-11-29T16:01:36.204" v="2760" actId="20577"/>
      <pc:docMkLst>
        <pc:docMk/>
      </pc:docMkLst>
      <pc:sldChg chg="delSp modSp mod modNotesTx">
        <pc:chgData name="Hannah Nicholas" userId="493b5db5-dc03-495e-8e3a-ffe390ccd8b5" providerId="ADAL" clId="{F99AB99C-7804-439E-B4FB-602478563840}" dt="2021-11-26T16:20:30.925" v="1314" actId="20577"/>
        <pc:sldMkLst>
          <pc:docMk/>
          <pc:sldMk cId="4247713349" sldId="878"/>
        </pc:sldMkLst>
        <pc:spChg chg="del">
          <ac:chgData name="Hannah Nicholas" userId="493b5db5-dc03-495e-8e3a-ffe390ccd8b5" providerId="ADAL" clId="{F99AB99C-7804-439E-B4FB-602478563840}" dt="2021-11-11T16:22:18.946" v="566" actId="478"/>
          <ac:spMkLst>
            <pc:docMk/>
            <pc:sldMk cId="4247713349" sldId="878"/>
            <ac:spMk id="15" creationId="{84D316B2-81BB-4FC2-A00F-4E2CEE132801}"/>
          </ac:spMkLst>
        </pc:spChg>
        <pc:grpChg chg="mod">
          <ac:chgData name="Hannah Nicholas" userId="493b5db5-dc03-495e-8e3a-ffe390ccd8b5" providerId="ADAL" clId="{F99AB99C-7804-439E-B4FB-602478563840}" dt="2021-11-11T16:22:14.289" v="565" actId="1038"/>
          <ac:grpSpMkLst>
            <pc:docMk/>
            <pc:sldMk cId="4247713349" sldId="878"/>
            <ac:grpSpMk id="5" creationId="{E84C0F0D-CC8A-47D7-A43C-EE6D755CA11B}"/>
          </ac:grpSpMkLst>
        </pc:grpChg>
      </pc:sldChg>
      <pc:sldChg chg="modSp mod modNotesTx">
        <pc:chgData name="Hannah Nicholas" userId="493b5db5-dc03-495e-8e3a-ffe390ccd8b5" providerId="ADAL" clId="{F99AB99C-7804-439E-B4FB-602478563840}" dt="2021-11-26T16:58:35.216" v="1352" actId="20577"/>
        <pc:sldMkLst>
          <pc:docMk/>
          <pc:sldMk cId="2878468303" sldId="4312"/>
        </pc:sldMkLst>
        <pc:spChg chg="mod">
          <ac:chgData name="Hannah Nicholas" userId="493b5db5-dc03-495e-8e3a-ffe390ccd8b5" providerId="ADAL" clId="{F99AB99C-7804-439E-B4FB-602478563840}" dt="2021-11-11T12:28:40.543" v="104" actId="20577"/>
          <ac:spMkLst>
            <pc:docMk/>
            <pc:sldMk cId="2878468303" sldId="4312"/>
            <ac:spMk id="2" creationId="{B718A317-1A87-4FC3-B09B-5870194250C0}"/>
          </ac:spMkLst>
        </pc:spChg>
      </pc:sldChg>
      <pc:sldChg chg="addSp delSp modSp mod delCm">
        <pc:chgData name="Hannah Nicholas" userId="493b5db5-dc03-495e-8e3a-ffe390ccd8b5" providerId="ADAL" clId="{F99AB99C-7804-439E-B4FB-602478563840}" dt="2021-11-26T16:55:57.314" v="1350" actId="313"/>
        <pc:sldMkLst>
          <pc:docMk/>
          <pc:sldMk cId="640015954" sldId="4328"/>
        </pc:sldMkLst>
        <pc:spChg chg="del">
          <ac:chgData name="Hannah Nicholas" userId="493b5db5-dc03-495e-8e3a-ffe390ccd8b5" providerId="ADAL" clId="{F99AB99C-7804-439E-B4FB-602478563840}" dt="2021-11-11T12:22:57.661" v="77" actId="478"/>
          <ac:spMkLst>
            <pc:docMk/>
            <pc:sldMk cId="640015954" sldId="4328"/>
            <ac:spMk id="6" creationId="{F3AF0E92-79F0-4118-A6E8-39503BAC6AC1}"/>
          </ac:spMkLst>
        </pc:spChg>
        <pc:spChg chg="add mod">
          <ac:chgData name="Hannah Nicholas" userId="493b5db5-dc03-495e-8e3a-ffe390ccd8b5" providerId="ADAL" clId="{F99AB99C-7804-439E-B4FB-602478563840}" dt="2021-11-26T16:55:57.314" v="1350" actId="313"/>
          <ac:spMkLst>
            <pc:docMk/>
            <pc:sldMk cId="640015954" sldId="4328"/>
            <ac:spMk id="7" creationId="{2044366B-F5B5-4BC3-BF4E-BEC18EA1267D}"/>
          </ac:spMkLst>
        </pc:spChg>
        <pc:spChg chg="del mod">
          <ac:chgData name="Hannah Nicholas" userId="493b5db5-dc03-495e-8e3a-ffe390ccd8b5" providerId="ADAL" clId="{F99AB99C-7804-439E-B4FB-602478563840}" dt="2021-11-11T15:10:37.431" v="370" actId="478"/>
          <ac:spMkLst>
            <pc:docMk/>
            <pc:sldMk cId="640015954" sldId="4328"/>
            <ac:spMk id="10" creationId="{F4791A3D-0B17-42C6-86C5-104A317D807C}"/>
          </ac:spMkLst>
        </pc:spChg>
        <pc:spChg chg="del">
          <ac:chgData name="Hannah Nicholas" userId="493b5db5-dc03-495e-8e3a-ffe390ccd8b5" providerId="ADAL" clId="{F99AB99C-7804-439E-B4FB-602478563840}" dt="2021-11-11T15:00:35.816" v="148" actId="478"/>
          <ac:spMkLst>
            <pc:docMk/>
            <pc:sldMk cId="640015954" sldId="4328"/>
            <ac:spMk id="13" creationId="{5EBC837E-8C9B-49F0-B828-AC54CD941C81}"/>
          </ac:spMkLst>
        </pc:spChg>
        <pc:spChg chg="del">
          <ac:chgData name="Hannah Nicholas" userId="493b5db5-dc03-495e-8e3a-ffe390ccd8b5" providerId="ADAL" clId="{F99AB99C-7804-439E-B4FB-602478563840}" dt="2021-11-11T12:22:58.573" v="78" actId="478"/>
          <ac:spMkLst>
            <pc:docMk/>
            <pc:sldMk cId="640015954" sldId="4328"/>
            <ac:spMk id="14" creationId="{3F1894EF-8A66-4604-AE80-1562614F3B1B}"/>
          </ac:spMkLst>
        </pc:spChg>
      </pc:sldChg>
      <pc:sldChg chg="modSp mod modNotesTx">
        <pc:chgData name="Hannah Nicholas" userId="493b5db5-dc03-495e-8e3a-ffe390ccd8b5" providerId="ADAL" clId="{F99AB99C-7804-439E-B4FB-602478563840}" dt="2021-11-26T16:10:08.274" v="1183" actId="20577"/>
        <pc:sldMkLst>
          <pc:docMk/>
          <pc:sldMk cId="4218241006" sldId="4395"/>
        </pc:sldMkLst>
        <pc:spChg chg="mod">
          <ac:chgData name="Hannah Nicholas" userId="493b5db5-dc03-495e-8e3a-ffe390ccd8b5" providerId="ADAL" clId="{F99AB99C-7804-439E-B4FB-602478563840}" dt="2021-11-11T16:20:43.403" v="537" actId="13926"/>
          <ac:spMkLst>
            <pc:docMk/>
            <pc:sldMk cId="4218241006" sldId="4395"/>
            <ac:spMk id="2" creationId="{00000000-0000-0000-0000-000000000000}"/>
          </ac:spMkLst>
        </pc:spChg>
      </pc:sldChg>
      <pc:sldChg chg="modSp mod modNotesTx">
        <pc:chgData name="Hannah Nicholas" userId="493b5db5-dc03-495e-8e3a-ffe390ccd8b5" providerId="ADAL" clId="{F99AB99C-7804-439E-B4FB-602478563840}" dt="2021-11-26T16:29:43.319" v="1337" actId="20577"/>
        <pc:sldMkLst>
          <pc:docMk/>
          <pc:sldMk cId="3593523055" sldId="4410"/>
        </pc:sldMkLst>
        <pc:spChg chg="mod">
          <ac:chgData name="Hannah Nicholas" userId="493b5db5-dc03-495e-8e3a-ffe390ccd8b5" providerId="ADAL" clId="{F99AB99C-7804-439E-B4FB-602478563840}" dt="2021-11-11T16:28:29.416" v="679" actId="1076"/>
          <ac:spMkLst>
            <pc:docMk/>
            <pc:sldMk cId="3593523055" sldId="4410"/>
            <ac:spMk id="2" creationId="{8ECD2D36-1180-7145-88EB-EBB6C3602AB5}"/>
          </ac:spMkLst>
        </pc:spChg>
        <pc:spChg chg="mod">
          <ac:chgData name="Hannah Nicholas" userId="493b5db5-dc03-495e-8e3a-ffe390ccd8b5" providerId="ADAL" clId="{F99AB99C-7804-439E-B4FB-602478563840}" dt="2021-11-11T16:28:15.537" v="678" actId="1037"/>
          <ac:spMkLst>
            <pc:docMk/>
            <pc:sldMk cId="3593523055" sldId="4410"/>
            <ac:spMk id="64" creationId="{CDA2CE41-57AD-4698-9B95-EDF7D37076A8}"/>
          </ac:spMkLst>
        </pc:spChg>
        <pc:grpChg chg="mod">
          <ac:chgData name="Hannah Nicholas" userId="493b5db5-dc03-495e-8e3a-ffe390ccd8b5" providerId="ADAL" clId="{F99AB99C-7804-439E-B4FB-602478563840}" dt="2021-11-11T16:28:45.249" v="680" actId="1076"/>
          <ac:grpSpMkLst>
            <pc:docMk/>
            <pc:sldMk cId="3593523055" sldId="4410"/>
            <ac:grpSpMk id="52" creationId="{958DA4B9-B0C2-449F-9A9B-62A2332CE9A8}"/>
          </ac:grpSpMkLst>
        </pc:grpChg>
        <pc:grpChg chg="mod">
          <ac:chgData name="Hannah Nicholas" userId="493b5db5-dc03-495e-8e3a-ffe390ccd8b5" providerId="ADAL" clId="{F99AB99C-7804-439E-B4FB-602478563840}" dt="2021-11-11T16:28:48.882" v="681" actId="1076"/>
          <ac:grpSpMkLst>
            <pc:docMk/>
            <pc:sldMk cId="3593523055" sldId="4410"/>
            <ac:grpSpMk id="58" creationId="{4B1A616A-D299-4C02-B27F-F877C1007939}"/>
          </ac:grpSpMkLst>
        </pc:grpChg>
      </pc:sldChg>
      <pc:sldChg chg="delSp mod delAnim">
        <pc:chgData name="Hannah Nicholas" userId="493b5db5-dc03-495e-8e3a-ffe390ccd8b5" providerId="ADAL" clId="{F99AB99C-7804-439E-B4FB-602478563840}" dt="2021-11-11T16:20:49.801" v="538" actId="478"/>
        <pc:sldMkLst>
          <pc:docMk/>
          <pc:sldMk cId="3846306157" sldId="4411"/>
        </pc:sldMkLst>
        <pc:spChg chg="del">
          <ac:chgData name="Hannah Nicholas" userId="493b5db5-dc03-495e-8e3a-ffe390ccd8b5" providerId="ADAL" clId="{F99AB99C-7804-439E-B4FB-602478563840}" dt="2021-11-11T16:20:49.801" v="538" actId="478"/>
          <ac:spMkLst>
            <pc:docMk/>
            <pc:sldMk cId="3846306157" sldId="4411"/>
            <ac:spMk id="8" creationId="{0D940882-1431-4146-9345-C6D413ED72C4}"/>
          </ac:spMkLst>
        </pc:spChg>
      </pc:sldChg>
      <pc:sldChg chg="modNotesTx">
        <pc:chgData name="Hannah Nicholas" userId="493b5db5-dc03-495e-8e3a-ffe390ccd8b5" providerId="ADAL" clId="{F99AB99C-7804-439E-B4FB-602478563840}" dt="2021-11-26T16:07:39.818" v="1164" actId="20577"/>
        <pc:sldMkLst>
          <pc:docMk/>
          <pc:sldMk cId="109825083" sldId="4412"/>
        </pc:sldMkLst>
      </pc:sldChg>
      <pc:sldChg chg="delSp modSp mod modNotesTx">
        <pc:chgData name="Hannah Nicholas" userId="493b5db5-dc03-495e-8e3a-ffe390ccd8b5" providerId="ADAL" clId="{F99AB99C-7804-439E-B4FB-602478563840}" dt="2021-11-26T16:25:36.872" v="1321" actId="20577"/>
        <pc:sldMkLst>
          <pc:docMk/>
          <pc:sldMk cId="433230480" sldId="4414"/>
        </pc:sldMkLst>
        <pc:spChg chg="mod">
          <ac:chgData name="Hannah Nicholas" userId="493b5db5-dc03-495e-8e3a-ffe390ccd8b5" providerId="ADAL" clId="{F99AB99C-7804-439E-B4FB-602478563840}" dt="2021-11-11T16:27:29.443" v="673" actId="1076"/>
          <ac:spMkLst>
            <pc:docMk/>
            <pc:sldMk cId="433230480" sldId="4414"/>
            <ac:spMk id="17" creationId="{9AF10105-E8EE-40DF-9A1D-AE059430C22B}"/>
          </ac:spMkLst>
        </pc:spChg>
        <pc:spChg chg="del">
          <ac:chgData name="Hannah Nicholas" userId="493b5db5-dc03-495e-8e3a-ffe390ccd8b5" providerId="ADAL" clId="{F99AB99C-7804-439E-B4FB-602478563840}" dt="2021-11-11T16:27:25.869" v="672" actId="478"/>
          <ac:spMkLst>
            <pc:docMk/>
            <pc:sldMk cId="433230480" sldId="4414"/>
            <ac:spMk id="18" creationId="{4F73788A-4069-43E5-9215-778E41C066C2}"/>
          </ac:spMkLst>
        </pc:spChg>
      </pc:sldChg>
      <pc:sldChg chg="addSp delSp modSp mod">
        <pc:chgData name="Hannah Nicholas" userId="493b5db5-dc03-495e-8e3a-ffe390ccd8b5" providerId="ADAL" clId="{F99AB99C-7804-439E-B4FB-602478563840}" dt="2021-11-17T12:46:16.693" v="1071" actId="732"/>
        <pc:sldMkLst>
          <pc:docMk/>
          <pc:sldMk cId="537368733" sldId="4415"/>
        </pc:sldMkLst>
        <pc:picChg chg="del">
          <ac:chgData name="Hannah Nicholas" userId="493b5db5-dc03-495e-8e3a-ffe390ccd8b5" providerId="ADAL" clId="{F99AB99C-7804-439E-B4FB-602478563840}" dt="2021-11-17T12:45:39.837" v="1063" actId="478"/>
          <ac:picMkLst>
            <pc:docMk/>
            <pc:sldMk cId="537368733" sldId="4415"/>
            <ac:picMk id="3" creationId="{EF34E627-F108-4227-BF44-913A09AFE83F}"/>
          </ac:picMkLst>
        </pc:picChg>
        <pc:picChg chg="mod">
          <ac:chgData name="Hannah Nicholas" userId="493b5db5-dc03-495e-8e3a-ffe390ccd8b5" providerId="ADAL" clId="{F99AB99C-7804-439E-B4FB-602478563840}" dt="2021-11-17T12:45:53.523" v="1067" actId="1035"/>
          <ac:picMkLst>
            <pc:docMk/>
            <pc:sldMk cId="537368733" sldId="4415"/>
            <ac:picMk id="5" creationId="{00000000-0000-0000-0000-000000000000}"/>
          </ac:picMkLst>
        </pc:picChg>
        <pc:picChg chg="add mod ord modCrop">
          <ac:chgData name="Hannah Nicholas" userId="493b5db5-dc03-495e-8e3a-ffe390ccd8b5" providerId="ADAL" clId="{F99AB99C-7804-439E-B4FB-602478563840}" dt="2021-11-17T12:46:16.693" v="1071" actId="732"/>
          <ac:picMkLst>
            <pc:docMk/>
            <pc:sldMk cId="537368733" sldId="4415"/>
            <ac:picMk id="8" creationId="{83FC2B5A-DECF-4913-A5B3-01E42993C21B}"/>
          </ac:picMkLst>
        </pc:picChg>
      </pc:sldChg>
      <pc:sldChg chg="modSp mod modNotesTx">
        <pc:chgData name="Hannah Nicholas" userId="493b5db5-dc03-495e-8e3a-ffe390ccd8b5" providerId="ADAL" clId="{F99AB99C-7804-439E-B4FB-602478563840}" dt="2021-11-26T16:32:07.602" v="1344" actId="5793"/>
        <pc:sldMkLst>
          <pc:docMk/>
          <pc:sldMk cId="2442154358" sldId="4418"/>
        </pc:sldMkLst>
        <pc:spChg chg="mod">
          <ac:chgData name="Hannah Nicholas" userId="493b5db5-dc03-495e-8e3a-ffe390ccd8b5" providerId="ADAL" clId="{F99AB99C-7804-439E-B4FB-602478563840}" dt="2021-11-11T16:30:34.557" v="735" actId="20577"/>
          <ac:spMkLst>
            <pc:docMk/>
            <pc:sldMk cId="2442154358" sldId="4418"/>
            <ac:spMk id="3" creationId="{E61DC1D7-1062-4BBE-A5B3-AECD32BC45D7}"/>
          </ac:spMkLst>
        </pc:spChg>
        <pc:spChg chg="mod ord">
          <ac:chgData name="Hannah Nicholas" userId="493b5db5-dc03-495e-8e3a-ffe390ccd8b5" providerId="ADAL" clId="{F99AB99C-7804-439E-B4FB-602478563840}" dt="2021-11-11T16:30:45.795" v="738" actId="20577"/>
          <ac:spMkLst>
            <pc:docMk/>
            <pc:sldMk cId="2442154358" sldId="4418"/>
            <ac:spMk id="4" creationId="{360D9752-33A3-4847-80FC-7E3F7ADE34B5}"/>
          </ac:spMkLst>
        </pc:spChg>
        <pc:picChg chg="mod ord">
          <ac:chgData name="Hannah Nicholas" userId="493b5db5-dc03-495e-8e3a-ffe390ccd8b5" providerId="ADAL" clId="{F99AB99C-7804-439E-B4FB-602478563840}" dt="2021-11-11T16:30:06.511" v="719" actId="167"/>
          <ac:picMkLst>
            <pc:docMk/>
            <pc:sldMk cId="2442154358" sldId="4418"/>
            <ac:picMk id="5" creationId="{CDF9FA9D-6D75-43D3-84A6-23A13E183666}"/>
          </ac:picMkLst>
        </pc:picChg>
      </pc:sldChg>
      <pc:sldChg chg="delSp modSp mod">
        <pc:chgData name="Hannah Nicholas" userId="493b5db5-dc03-495e-8e3a-ffe390ccd8b5" providerId="ADAL" clId="{F99AB99C-7804-439E-B4FB-602478563840}" dt="2021-11-25T16:52:44.390" v="1104" actId="14100"/>
        <pc:sldMkLst>
          <pc:docMk/>
          <pc:sldMk cId="1704469199" sldId="4423"/>
        </pc:sldMkLst>
        <pc:spChg chg="mod">
          <ac:chgData name="Hannah Nicholas" userId="493b5db5-dc03-495e-8e3a-ffe390ccd8b5" providerId="ADAL" clId="{F99AB99C-7804-439E-B4FB-602478563840}" dt="2021-11-25T16:52:38.675" v="1103" actId="14100"/>
          <ac:spMkLst>
            <pc:docMk/>
            <pc:sldMk cId="1704469199" sldId="4423"/>
            <ac:spMk id="3" creationId="{085CB839-E60B-4860-BC53-EB71F5192E87}"/>
          </ac:spMkLst>
        </pc:spChg>
        <pc:spChg chg="mod">
          <ac:chgData name="Hannah Nicholas" userId="493b5db5-dc03-495e-8e3a-ffe390ccd8b5" providerId="ADAL" clId="{F99AB99C-7804-439E-B4FB-602478563840}" dt="2021-11-25T16:52:24.566" v="1100" actId="1076"/>
          <ac:spMkLst>
            <pc:docMk/>
            <pc:sldMk cId="1704469199" sldId="4423"/>
            <ac:spMk id="7" creationId="{90538659-A679-42B4-94D1-A4FFB7CD6081}"/>
          </ac:spMkLst>
        </pc:spChg>
        <pc:spChg chg="del">
          <ac:chgData name="Hannah Nicholas" userId="493b5db5-dc03-495e-8e3a-ffe390ccd8b5" providerId="ADAL" clId="{F99AB99C-7804-439E-B4FB-602478563840}" dt="2021-11-11T15:06:57.476" v="262" actId="478"/>
          <ac:spMkLst>
            <pc:docMk/>
            <pc:sldMk cId="1704469199" sldId="4423"/>
            <ac:spMk id="8" creationId="{593F43CA-4E78-4A4B-B328-61A32E978F40}"/>
          </ac:spMkLst>
        </pc:spChg>
        <pc:picChg chg="mod">
          <ac:chgData name="Hannah Nicholas" userId="493b5db5-dc03-495e-8e3a-ffe390ccd8b5" providerId="ADAL" clId="{F99AB99C-7804-439E-B4FB-602478563840}" dt="2021-11-25T16:52:44.390" v="1104" actId="14100"/>
          <ac:picMkLst>
            <pc:docMk/>
            <pc:sldMk cId="1704469199" sldId="4423"/>
            <ac:picMk id="1026" creationId="{0224AAC1-75DE-4F34-8947-5E2B57704149}"/>
          </ac:picMkLst>
        </pc:picChg>
      </pc:sldChg>
      <pc:sldChg chg="modSp">
        <pc:chgData name="Hannah Nicholas" userId="493b5db5-dc03-495e-8e3a-ffe390ccd8b5" providerId="ADAL" clId="{F99AB99C-7804-439E-B4FB-602478563840}" dt="2021-11-29T14:53:25.454" v="2089" actId="14100"/>
        <pc:sldMkLst>
          <pc:docMk/>
          <pc:sldMk cId="1169983247" sldId="4424"/>
        </pc:sldMkLst>
        <pc:picChg chg="mod">
          <ac:chgData name="Hannah Nicholas" userId="493b5db5-dc03-495e-8e3a-ffe390ccd8b5" providerId="ADAL" clId="{F99AB99C-7804-439E-B4FB-602478563840}" dt="2021-11-29T14:53:25.454" v="2089" actId="14100"/>
          <ac:picMkLst>
            <pc:docMk/>
            <pc:sldMk cId="1169983247" sldId="4424"/>
            <ac:picMk id="4" creationId="{7FC55856-B47A-4AFA-AA87-B3C7A5C2E503}"/>
          </ac:picMkLst>
        </pc:picChg>
      </pc:sldChg>
      <pc:sldChg chg="addSp delSp modSp mod modNotesTx">
        <pc:chgData name="Hannah Nicholas" userId="493b5db5-dc03-495e-8e3a-ffe390ccd8b5" providerId="ADAL" clId="{F99AB99C-7804-439E-B4FB-602478563840}" dt="2021-11-29T16:01:36.204" v="2760" actId="20577"/>
        <pc:sldMkLst>
          <pc:docMk/>
          <pc:sldMk cId="2621397287" sldId="4426"/>
        </pc:sldMkLst>
        <pc:spChg chg="mod">
          <ac:chgData name="Hannah Nicholas" userId="493b5db5-dc03-495e-8e3a-ffe390ccd8b5" providerId="ADAL" clId="{F99AB99C-7804-439E-B4FB-602478563840}" dt="2021-11-11T16:54:18.331" v="997" actId="14100"/>
          <ac:spMkLst>
            <pc:docMk/>
            <pc:sldMk cId="2621397287" sldId="4426"/>
            <ac:spMk id="3" creationId="{1640EC74-2967-4179-B0DF-9D09D70D6870}"/>
          </ac:spMkLst>
        </pc:spChg>
        <pc:picChg chg="del mod">
          <ac:chgData name="Hannah Nicholas" userId="493b5db5-dc03-495e-8e3a-ffe390ccd8b5" providerId="ADAL" clId="{F99AB99C-7804-439E-B4FB-602478563840}" dt="2021-11-17T11:51:10.379" v="1014" actId="478"/>
          <ac:picMkLst>
            <pc:docMk/>
            <pc:sldMk cId="2621397287" sldId="4426"/>
            <ac:picMk id="7" creationId="{38F05949-D4CA-4579-9ED6-AC0FC4EE5FCE}"/>
          </ac:picMkLst>
        </pc:picChg>
        <pc:picChg chg="add mod">
          <ac:chgData name="Hannah Nicholas" userId="493b5db5-dc03-495e-8e3a-ffe390ccd8b5" providerId="ADAL" clId="{F99AB99C-7804-439E-B4FB-602478563840}" dt="2021-11-17T11:53:09.867" v="1026" actId="14100"/>
          <ac:picMkLst>
            <pc:docMk/>
            <pc:sldMk cId="2621397287" sldId="4426"/>
            <ac:picMk id="1026" creationId="{0F13ED7A-FA19-44AE-8AE2-486652DF0F40}"/>
          </ac:picMkLst>
        </pc:picChg>
      </pc:sldChg>
      <pc:sldChg chg="delSp modSp mod delCm">
        <pc:chgData name="Hannah Nicholas" userId="493b5db5-dc03-495e-8e3a-ffe390ccd8b5" providerId="ADAL" clId="{F99AB99C-7804-439E-B4FB-602478563840}" dt="2021-11-11T16:33:45.007" v="837" actId="14100"/>
        <pc:sldMkLst>
          <pc:docMk/>
          <pc:sldMk cId="3939974634" sldId="4427"/>
        </pc:sldMkLst>
        <pc:spChg chg="mod">
          <ac:chgData name="Hannah Nicholas" userId="493b5db5-dc03-495e-8e3a-ffe390ccd8b5" providerId="ADAL" clId="{F99AB99C-7804-439E-B4FB-602478563840}" dt="2021-11-11T16:33:45.007" v="837" actId="14100"/>
          <ac:spMkLst>
            <pc:docMk/>
            <pc:sldMk cId="3939974634" sldId="4427"/>
            <ac:spMk id="4" creationId="{0318AA3D-ED90-406B-B50E-C06BAA657E21}"/>
          </ac:spMkLst>
        </pc:spChg>
        <pc:spChg chg="mod">
          <ac:chgData name="Hannah Nicholas" userId="493b5db5-dc03-495e-8e3a-ffe390ccd8b5" providerId="ADAL" clId="{F99AB99C-7804-439E-B4FB-602478563840}" dt="2021-11-11T12:24:19.491" v="84" actId="13926"/>
          <ac:spMkLst>
            <pc:docMk/>
            <pc:sldMk cId="3939974634" sldId="4427"/>
            <ac:spMk id="9" creationId="{CE3D84FA-A329-4C56-8120-E50BE9814D51}"/>
          </ac:spMkLst>
        </pc:spChg>
        <pc:spChg chg="del">
          <ac:chgData name="Hannah Nicholas" userId="493b5db5-dc03-495e-8e3a-ffe390ccd8b5" providerId="ADAL" clId="{F99AB99C-7804-439E-B4FB-602478563840}" dt="2021-11-11T12:24:13.278" v="83" actId="478"/>
          <ac:spMkLst>
            <pc:docMk/>
            <pc:sldMk cId="3939974634" sldId="4427"/>
            <ac:spMk id="11" creationId="{E7A785D0-B6DD-4A39-9724-4478CE0CA94E}"/>
          </ac:spMkLst>
        </pc:spChg>
      </pc:sldChg>
      <pc:sldChg chg="delSp modSp mod modNotesTx">
        <pc:chgData name="Hannah Nicholas" userId="493b5db5-dc03-495e-8e3a-ffe390ccd8b5" providerId="ADAL" clId="{F99AB99C-7804-439E-B4FB-602478563840}" dt="2021-11-26T16:41:40.140" v="1348" actId="20577"/>
        <pc:sldMkLst>
          <pc:docMk/>
          <pc:sldMk cId="2848891301" sldId="4429"/>
        </pc:sldMkLst>
        <pc:spChg chg="mod">
          <ac:chgData name="Hannah Nicholas" userId="493b5db5-dc03-495e-8e3a-ffe390ccd8b5" providerId="ADAL" clId="{F99AB99C-7804-439E-B4FB-602478563840}" dt="2021-11-11T16:33:23.660" v="828" actId="20577"/>
          <ac:spMkLst>
            <pc:docMk/>
            <pc:sldMk cId="2848891301" sldId="4429"/>
            <ac:spMk id="7" creationId="{6F1EA46F-F37A-4988-8481-366B548DE421}"/>
          </ac:spMkLst>
        </pc:spChg>
        <pc:spChg chg="del">
          <ac:chgData name="Hannah Nicholas" userId="493b5db5-dc03-495e-8e3a-ffe390ccd8b5" providerId="ADAL" clId="{F99AB99C-7804-439E-B4FB-602478563840}" dt="2021-11-11T15:06:47.018" v="260" actId="478"/>
          <ac:spMkLst>
            <pc:docMk/>
            <pc:sldMk cId="2848891301" sldId="4429"/>
            <ac:spMk id="10" creationId="{425B0EC7-7DEF-4E99-AD77-13C19778FABD}"/>
          </ac:spMkLst>
        </pc:spChg>
      </pc:sldChg>
      <pc:sldChg chg="delSp modSp mod ord delCm">
        <pc:chgData name="Hannah Nicholas" userId="493b5db5-dc03-495e-8e3a-ffe390ccd8b5" providerId="ADAL" clId="{F99AB99C-7804-439E-B4FB-602478563840}" dt="2021-11-11T16:39:09.076" v="962" actId="14734"/>
        <pc:sldMkLst>
          <pc:docMk/>
          <pc:sldMk cId="2019003937" sldId="4453"/>
        </pc:sldMkLst>
        <pc:spChg chg="del">
          <ac:chgData name="Hannah Nicholas" userId="493b5db5-dc03-495e-8e3a-ffe390ccd8b5" providerId="ADAL" clId="{F99AB99C-7804-439E-B4FB-602478563840}" dt="2021-11-11T12:22:47.161" v="71" actId="478"/>
          <ac:spMkLst>
            <pc:docMk/>
            <pc:sldMk cId="2019003937" sldId="4453"/>
            <ac:spMk id="5" creationId="{A9686D3E-3204-42F6-BDD3-877A7D4012D0}"/>
          </ac:spMkLst>
        </pc:spChg>
        <pc:spChg chg="del">
          <ac:chgData name="Hannah Nicholas" userId="493b5db5-dc03-495e-8e3a-ffe390ccd8b5" providerId="ADAL" clId="{F99AB99C-7804-439E-B4FB-602478563840}" dt="2021-11-11T12:22:48.159" v="72" actId="478"/>
          <ac:spMkLst>
            <pc:docMk/>
            <pc:sldMk cId="2019003937" sldId="4453"/>
            <ac:spMk id="10" creationId="{ECFAAD19-80A3-4443-82A1-C0DD7578F266}"/>
          </ac:spMkLst>
        </pc:spChg>
        <pc:spChg chg="del">
          <ac:chgData name="Hannah Nicholas" userId="493b5db5-dc03-495e-8e3a-ffe390ccd8b5" providerId="ADAL" clId="{F99AB99C-7804-439E-B4FB-602478563840}" dt="2021-11-11T14:57:35.828" v="132" actId="478"/>
          <ac:spMkLst>
            <pc:docMk/>
            <pc:sldMk cId="2019003937" sldId="4453"/>
            <ac:spMk id="11" creationId="{0709704E-B057-4BFD-B474-758DCCEE1552}"/>
          </ac:spMkLst>
        </pc:spChg>
        <pc:graphicFrameChg chg="mod modGraphic">
          <ac:chgData name="Hannah Nicholas" userId="493b5db5-dc03-495e-8e3a-ffe390ccd8b5" providerId="ADAL" clId="{F99AB99C-7804-439E-B4FB-602478563840}" dt="2021-11-11T16:39:09.076" v="962" actId="14734"/>
          <ac:graphicFrameMkLst>
            <pc:docMk/>
            <pc:sldMk cId="2019003937" sldId="4453"/>
            <ac:graphicFrameMk id="8" creationId="{0211C050-14A0-4CB6-886D-5B1A44E38CBB}"/>
          </ac:graphicFrameMkLst>
        </pc:graphicFrameChg>
      </pc:sldChg>
      <pc:sldChg chg="delSp modSp mod addCm delCm modCm modNotesTx">
        <pc:chgData name="Hannah Nicholas" userId="493b5db5-dc03-495e-8e3a-ffe390ccd8b5" providerId="ADAL" clId="{F99AB99C-7804-439E-B4FB-602478563840}" dt="2021-11-11T16:47:31.151" v="963" actId="1592"/>
        <pc:sldMkLst>
          <pc:docMk/>
          <pc:sldMk cId="960964593" sldId="4464"/>
        </pc:sldMkLst>
        <pc:spChg chg="del">
          <ac:chgData name="Hannah Nicholas" userId="493b5db5-dc03-495e-8e3a-ffe390ccd8b5" providerId="ADAL" clId="{F99AB99C-7804-439E-B4FB-602478563840}" dt="2021-11-11T12:22:43.720" v="69" actId="478"/>
          <ac:spMkLst>
            <pc:docMk/>
            <pc:sldMk cId="960964593" sldId="4464"/>
            <ac:spMk id="4" creationId="{096009C3-D737-4468-92FC-3BE1B9EB6849}"/>
          </ac:spMkLst>
        </pc:spChg>
        <pc:spChg chg="del">
          <ac:chgData name="Hannah Nicholas" userId="493b5db5-dc03-495e-8e3a-ffe390ccd8b5" providerId="ADAL" clId="{F99AB99C-7804-439E-B4FB-602478563840}" dt="2021-11-11T12:22:44.745" v="70" actId="478"/>
          <ac:spMkLst>
            <pc:docMk/>
            <pc:sldMk cId="960964593" sldId="4464"/>
            <ac:spMk id="7" creationId="{E5602DF2-2F6A-4E14-A515-1FFC78936999}"/>
          </ac:spMkLst>
        </pc:spChg>
        <pc:spChg chg="mod">
          <ac:chgData name="Hannah Nicholas" userId="493b5db5-dc03-495e-8e3a-ffe390ccd8b5" providerId="ADAL" clId="{F99AB99C-7804-439E-B4FB-602478563840}" dt="2021-11-11T16:37:54.998" v="947" actId="33524"/>
          <ac:spMkLst>
            <pc:docMk/>
            <pc:sldMk cId="960964593" sldId="4464"/>
            <ac:spMk id="8" creationId="{9438F7B1-FA41-4620-A2E7-0C270133D2AE}"/>
          </ac:spMkLst>
        </pc:spChg>
        <pc:graphicFrameChg chg="mod modGraphic">
          <ac:chgData name="Hannah Nicholas" userId="493b5db5-dc03-495e-8e3a-ffe390ccd8b5" providerId="ADAL" clId="{F99AB99C-7804-439E-B4FB-602478563840}" dt="2021-11-11T15:37:06.328" v="372" actId="14100"/>
          <ac:graphicFrameMkLst>
            <pc:docMk/>
            <pc:sldMk cId="960964593" sldId="4464"/>
            <ac:graphicFrameMk id="5" creationId="{FC472E14-4EF7-4D67-9E0B-B5C867D3B3ED}"/>
          </ac:graphicFrameMkLst>
        </pc:graphicFrameChg>
        <pc:graphicFrameChg chg="del">
          <ac:chgData name="Hannah Nicholas" userId="493b5db5-dc03-495e-8e3a-ffe390ccd8b5" providerId="ADAL" clId="{F99AB99C-7804-439E-B4FB-602478563840}" dt="2021-11-11T15:07:12.494" v="265" actId="478"/>
          <ac:graphicFrameMkLst>
            <pc:docMk/>
            <pc:sldMk cId="960964593" sldId="4464"/>
            <ac:graphicFrameMk id="9" creationId="{8BB952C1-7131-4E84-9FF8-40066CDED18B}"/>
          </ac:graphicFrameMkLst>
        </pc:graphicFrameChg>
      </pc:sldChg>
      <pc:sldChg chg="delSp modSp mod delAnim modNotesTx">
        <pc:chgData name="Hannah Nicholas" userId="493b5db5-dc03-495e-8e3a-ffe390ccd8b5" providerId="ADAL" clId="{F99AB99C-7804-439E-B4FB-602478563840}" dt="2021-11-26T16:16:12.898" v="1190" actId="5793"/>
        <pc:sldMkLst>
          <pc:docMk/>
          <pc:sldMk cId="1560995076" sldId="4465"/>
        </pc:sldMkLst>
        <pc:spChg chg="mod">
          <ac:chgData name="Hannah Nicholas" userId="493b5db5-dc03-495e-8e3a-ffe390ccd8b5" providerId="ADAL" clId="{F99AB99C-7804-439E-B4FB-602478563840}" dt="2021-11-11T16:21:30.219" v="544" actId="20577"/>
          <ac:spMkLst>
            <pc:docMk/>
            <pc:sldMk cId="1560995076" sldId="4465"/>
            <ac:spMk id="3" creationId="{D25A6554-2F01-4888-BCAA-79D3E48C3562}"/>
          </ac:spMkLst>
        </pc:spChg>
        <pc:spChg chg="del">
          <ac:chgData name="Hannah Nicholas" userId="493b5db5-dc03-495e-8e3a-ffe390ccd8b5" providerId="ADAL" clId="{F99AB99C-7804-439E-B4FB-602478563840}" dt="2021-11-11T16:21:03.169" v="539" actId="478"/>
          <ac:spMkLst>
            <pc:docMk/>
            <pc:sldMk cId="1560995076" sldId="4465"/>
            <ac:spMk id="7" creationId="{54C29E57-AAED-428F-9553-86490CBCB8F5}"/>
          </ac:spMkLst>
        </pc:spChg>
      </pc:sldChg>
      <pc:sldChg chg="delSp modSp mod delCm">
        <pc:chgData name="Hannah Nicholas" userId="493b5db5-dc03-495e-8e3a-ffe390ccd8b5" providerId="ADAL" clId="{F99AB99C-7804-439E-B4FB-602478563840}" dt="2021-11-25T16:53:28.502" v="1110" actId="1076"/>
        <pc:sldMkLst>
          <pc:docMk/>
          <pc:sldMk cId="681796472" sldId="4484"/>
        </pc:sldMkLst>
        <pc:spChg chg="mod">
          <ac:chgData name="Hannah Nicholas" userId="493b5db5-dc03-495e-8e3a-ffe390ccd8b5" providerId="ADAL" clId="{F99AB99C-7804-439E-B4FB-602478563840}" dt="2021-11-11T12:24:42.927" v="87" actId="13926"/>
          <ac:spMkLst>
            <pc:docMk/>
            <pc:sldMk cId="681796472" sldId="4484"/>
            <ac:spMk id="3" creationId="{D1C09009-1C98-4768-B749-F16B231C09F4}"/>
          </ac:spMkLst>
        </pc:spChg>
        <pc:spChg chg="del">
          <ac:chgData name="Hannah Nicholas" userId="493b5db5-dc03-495e-8e3a-ffe390ccd8b5" providerId="ADAL" clId="{F99AB99C-7804-439E-B4FB-602478563840}" dt="2021-11-11T15:07:02.024" v="263" actId="478"/>
          <ac:spMkLst>
            <pc:docMk/>
            <pc:sldMk cId="681796472" sldId="4484"/>
            <ac:spMk id="7" creationId="{4F148CCA-EEF1-4CE1-A425-0312B63BD111}"/>
          </ac:spMkLst>
        </pc:spChg>
        <pc:picChg chg="mod modCrop">
          <ac:chgData name="Hannah Nicholas" userId="493b5db5-dc03-495e-8e3a-ffe390ccd8b5" providerId="ADAL" clId="{F99AB99C-7804-439E-B4FB-602478563840}" dt="2021-11-25T16:53:28.502" v="1110" actId="1076"/>
          <ac:picMkLst>
            <pc:docMk/>
            <pc:sldMk cId="681796472" sldId="4484"/>
            <ac:picMk id="4" creationId="{9D464474-0DDC-4F23-9ED6-1719AF501DCC}"/>
          </ac:picMkLst>
        </pc:picChg>
      </pc:sldChg>
      <pc:sldChg chg="addSp delSp modSp mod modNotesTx">
        <pc:chgData name="Hannah Nicholas" userId="493b5db5-dc03-495e-8e3a-ffe390ccd8b5" providerId="ADAL" clId="{F99AB99C-7804-439E-B4FB-602478563840}" dt="2021-11-29T15:03:50.592" v="2683" actId="20577"/>
        <pc:sldMkLst>
          <pc:docMk/>
          <pc:sldMk cId="1986908344" sldId="4497"/>
        </pc:sldMkLst>
        <pc:picChg chg="add mod ord modCrop">
          <ac:chgData name="Hannah Nicholas" userId="493b5db5-dc03-495e-8e3a-ffe390ccd8b5" providerId="ADAL" clId="{F99AB99C-7804-439E-B4FB-602478563840}" dt="2021-11-17T11:58:56.744" v="1058" actId="732"/>
          <ac:picMkLst>
            <pc:docMk/>
            <pc:sldMk cId="1986908344" sldId="4497"/>
            <ac:picMk id="7" creationId="{F0EF06E1-1698-433C-B1CE-5E7EA48C8068}"/>
          </ac:picMkLst>
        </pc:picChg>
        <pc:picChg chg="del">
          <ac:chgData name="Hannah Nicholas" userId="493b5db5-dc03-495e-8e3a-ffe390ccd8b5" providerId="ADAL" clId="{F99AB99C-7804-439E-B4FB-602478563840}" dt="2021-11-17T11:57:31.207" v="1036" actId="478"/>
          <ac:picMkLst>
            <pc:docMk/>
            <pc:sldMk cId="1986908344" sldId="4497"/>
            <ac:picMk id="8" creationId="{6CEEB2D8-59F8-40DC-B00A-5E76EEEC7BB4}"/>
          </ac:picMkLst>
        </pc:picChg>
      </pc:sldChg>
      <pc:sldChg chg="modSp mod">
        <pc:chgData name="Hannah Nicholas" userId="493b5db5-dc03-495e-8e3a-ffe390ccd8b5" providerId="ADAL" clId="{F99AB99C-7804-439E-B4FB-602478563840}" dt="2021-11-29T15:06:05.005" v="2752" actId="1076"/>
        <pc:sldMkLst>
          <pc:docMk/>
          <pc:sldMk cId="3045167082" sldId="4498"/>
        </pc:sldMkLst>
        <pc:spChg chg="mod">
          <ac:chgData name="Hannah Nicholas" userId="493b5db5-dc03-495e-8e3a-ffe390ccd8b5" providerId="ADAL" clId="{F99AB99C-7804-439E-B4FB-602478563840}" dt="2021-11-29T15:06:05.005" v="2752" actId="1076"/>
          <ac:spMkLst>
            <pc:docMk/>
            <pc:sldMk cId="3045167082" sldId="4498"/>
            <ac:spMk id="2" creationId="{C724C216-EB6E-0A45-A953-1C1F4124427F}"/>
          </ac:spMkLst>
        </pc:spChg>
      </pc:sldChg>
      <pc:sldChg chg="addSp delSp modSp mod">
        <pc:chgData name="Hannah Nicholas" userId="493b5db5-dc03-495e-8e3a-ffe390ccd8b5" providerId="ADAL" clId="{F99AB99C-7804-439E-B4FB-602478563840}" dt="2021-11-17T11:56:20.336" v="1035" actId="1076"/>
        <pc:sldMkLst>
          <pc:docMk/>
          <pc:sldMk cId="3182786044" sldId="4500"/>
        </pc:sldMkLst>
        <pc:picChg chg="del">
          <ac:chgData name="Hannah Nicholas" userId="493b5db5-dc03-495e-8e3a-ffe390ccd8b5" providerId="ADAL" clId="{F99AB99C-7804-439E-B4FB-602478563840}" dt="2021-11-17T11:54:33.156" v="1027" actId="478"/>
          <ac:picMkLst>
            <pc:docMk/>
            <pc:sldMk cId="3182786044" sldId="4500"/>
            <ac:picMk id="7" creationId="{D5DD71FE-9810-44D6-A8B1-E69930AF1444}"/>
          </ac:picMkLst>
        </pc:picChg>
        <pc:picChg chg="add mod">
          <ac:chgData name="Hannah Nicholas" userId="493b5db5-dc03-495e-8e3a-ffe390ccd8b5" providerId="ADAL" clId="{F99AB99C-7804-439E-B4FB-602478563840}" dt="2021-11-17T11:56:20.336" v="1035" actId="1076"/>
          <ac:picMkLst>
            <pc:docMk/>
            <pc:sldMk cId="3182786044" sldId="4500"/>
            <ac:picMk id="2050" creationId="{34E01EBB-D526-47CE-A693-C52D9D59C3C8}"/>
          </ac:picMkLst>
        </pc:picChg>
      </pc:sldChg>
      <pc:sldChg chg="add del">
        <pc:chgData name="Hannah Nicholas" userId="493b5db5-dc03-495e-8e3a-ffe390ccd8b5" providerId="ADAL" clId="{F99AB99C-7804-439E-B4FB-602478563840}" dt="2021-11-24T17:25:10.897" v="1085" actId="47"/>
        <pc:sldMkLst>
          <pc:docMk/>
          <pc:sldMk cId="171228771" sldId="4503"/>
        </pc:sldMkLst>
      </pc:sldChg>
      <pc:sldChg chg="modSp mod modNotesTx">
        <pc:chgData name="Hannah Nicholas" userId="493b5db5-dc03-495e-8e3a-ffe390ccd8b5" providerId="ADAL" clId="{F99AB99C-7804-439E-B4FB-602478563840}" dt="2021-11-29T15:08:22.871" v="2759" actId="20577"/>
        <pc:sldMkLst>
          <pc:docMk/>
          <pc:sldMk cId="425708941" sldId="4506"/>
        </pc:sldMkLst>
        <pc:spChg chg="mod">
          <ac:chgData name="Hannah Nicholas" userId="493b5db5-dc03-495e-8e3a-ffe390ccd8b5" providerId="ADAL" clId="{F99AB99C-7804-439E-B4FB-602478563840}" dt="2021-11-29T15:07:05.171" v="2757" actId="1076"/>
          <ac:spMkLst>
            <pc:docMk/>
            <pc:sldMk cId="425708941" sldId="4506"/>
            <ac:spMk id="2" creationId="{9C7B78ED-4456-2545-9FAD-CC5F8B677031}"/>
          </ac:spMkLst>
        </pc:spChg>
      </pc:sldChg>
      <pc:sldChg chg="addSp delSp modSp mod modNotesTx">
        <pc:chgData name="Hannah Nicholas" userId="493b5db5-dc03-495e-8e3a-ffe390ccd8b5" providerId="ADAL" clId="{F99AB99C-7804-439E-B4FB-602478563840}" dt="2021-11-26T16:26:39.393" v="1335" actId="20577"/>
        <pc:sldMkLst>
          <pc:docMk/>
          <pc:sldMk cId="3616945180" sldId="4508"/>
        </pc:sldMkLst>
        <pc:picChg chg="del">
          <ac:chgData name="Hannah Nicholas" userId="493b5db5-dc03-495e-8e3a-ffe390ccd8b5" providerId="ADAL" clId="{F99AB99C-7804-439E-B4FB-602478563840}" dt="2021-11-17T12:42:09.932" v="1059" actId="478"/>
          <ac:picMkLst>
            <pc:docMk/>
            <pc:sldMk cId="3616945180" sldId="4508"/>
            <ac:picMk id="7" creationId="{8A719DF8-CB5E-4648-A3B5-9598569088ED}"/>
          </ac:picMkLst>
        </pc:picChg>
        <pc:picChg chg="add mod ord">
          <ac:chgData name="Hannah Nicholas" userId="493b5db5-dc03-495e-8e3a-ffe390ccd8b5" providerId="ADAL" clId="{F99AB99C-7804-439E-B4FB-602478563840}" dt="2021-11-17T12:42:13.823" v="1061" actId="167"/>
          <ac:picMkLst>
            <pc:docMk/>
            <pc:sldMk cId="3616945180" sldId="4508"/>
            <ac:picMk id="8" creationId="{EE749C99-9210-4CFB-A10D-245895AD86E3}"/>
          </ac:picMkLst>
        </pc:picChg>
      </pc:sldChg>
      <pc:sldChg chg="delSp del mod">
        <pc:chgData name="Hannah Nicholas" userId="493b5db5-dc03-495e-8e3a-ffe390ccd8b5" providerId="ADAL" clId="{F99AB99C-7804-439E-B4FB-602478563840}" dt="2021-11-24T17:25:10.897" v="1085" actId="47"/>
        <pc:sldMkLst>
          <pc:docMk/>
          <pc:sldMk cId="247826119" sldId="4524"/>
        </pc:sldMkLst>
        <pc:spChg chg="del">
          <ac:chgData name="Hannah Nicholas" userId="493b5db5-dc03-495e-8e3a-ffe390ccd8b5" providerId="ADAL" clId="{F99AB99C-7804-439E-B4FB-602478563840}" dt="2021-11-11T17:47:34.165" v="1008" actId="478"/>
          <ac:spMkLst>
            <pc:docMk/>
            <pc:sldMk cId="247826119" sldId="4524"/>
            <ac:spMk id="7" creationId="{980870CD-A1D7-4FBA-BC40-C1164DD9FF45}"/>
          </ac:spMkLst>
        </pc:spChg>
      </pc:sldChg>
      <pc:sldChg chg="delSp mod">
        <pc:chgData name="Hannah Nicholas" userId="493b5db5-dc03-495e-8e3a-ffe390ccd8b5" providerId="ADAL" clId="{F99AB99C-7804-439E-B4FB-602478563840}" dt="2021-11-11T17:47:20.313" v="1005" actId="478"/>
        <pc:sldMkLst>
          <pc:docMk/>
          <pc:sldMk cId="1123446414" sldId="4526"/>
        </pc:sldMkLst>
        <pc:spChg chg="del">
          <ac:chgData name="Hannah Nicholas" userId="493b5db5-dc03-495e-8e3a-ffe390ccd8b5" providerId="ADAL" clId="{F99AB99C-7804-439E-B4FB-602478563840}" dt="2021-11-11T17:47:20.313" v="1005" actId="478"/>
          <ac:spMkLst>
            <pc:docMk/>
            <pc:sldMk cId="1123446414" sldId="4526"/>
            <ac:spMk id="10" creationId="{6F4F8DB8-B322-408C-B17B-B9764AD19753}"/>
          </ac:spMkLst>
        </pc:spChg>
      </pc:sldChg>
      <pc:sldChg chg="modNotesTx">
        <pc:chgData name="Hannah Nicholas" userId="493b5db5-dc03-495e-8e3a-ffe390ccd8b5" providerId="ADAL" clId="{F99AB99C-7804-439E-B4FB-602478563840}" dt="2021-11-26T16:31:03.105" v="1341" actId="12"/>
        <pc:sldMkLst>
          <pc:docMk/>
          <pc:sldMk cId="4260460914" sldId="4553"/>
        </pc:sldMkLst>
      </pc:sldChg>
      <pc:sldChg chg="delSp modSp mod modNotesTx">
        <pc:chgData name="Hannah Nicholas" userId="493b5db5-dc03-495e-8e3a-ffe390ccd8b5" providerId="ADAL" clId="{F99AB99C-7804-439E-B4FB-602478563840}" dt="2021-11-26T16:22:27.974" v="1317" actId="5793"/>
        <pc:sldMkLst>
          <pc:docMk/>
          <pc:sldMk cId="2067014637" sldId="4571"/>
        </pc:sldMkLst>
        <pc:spChg chg="mod">
          <ac:chgData name="Hannah Nicholas" userId="493b5db5-dc03-495e-8e3a-ffe390ccd8b5" providerId="ADAL" clId="{F99AB99C-7804-439E-B4FB-602478563840}" dt="2021-11-11T16:23:10.126" v="621" actId="20577"/>
          <ac:spMkLst>
            <pc:docMk/>
            <pc:sldMk cId="2067014637" sldId="4571"/>
            <ac:spMk id="8" creationId="{CB4B62F5-0078-6A43-AF26-E8516CFEE075}"/>
          </ac:spMkLst>
        </pc:spChg>
        <pc:spChg chg="mod">
          <ac:chgData name="Hannah Nicholas" userId="493b5db5-dc03-495e-8e3a-ffe390ccd8b5" providerId="ADAL" clId="{F99AB99C-7804-439E-B4FB-602478563840}" dt="2021-11-11T16:23:27.139" v="628" actId="1076"/>
          <ac:spMkLst>
            <pc:docMk/>
            <pc:sldMk cId="2067014637" sldId="4571"/>
            <ac:spMk id="15" creationId="{59F6AEB1-F6EB-4924-9B66-2D56658819DA}"/>
          </ac:spMkLst>
        </pc:spChg>
        <pc:spChg chg="mod">
          <ac:chgData name="Hannah Nicholas" userId="493b5db5-dc03-495e-8e3a-ffe390ccd8b5" providerId="ADAL" clId="{F99AB99C-7804-439E-B4FB-602478563840}" dt="2021-11-11T16:24:19.658" v="643" actId="114"/>
          <ac:spMkLst>
            <pc:docMk/>
            <pc:sldMk cId="2067014637" sldId="4571"/>
            <ac:spMk id="16" creationId="{7BCCD824-DD58-4F06-AAFB-B279D53BB8AB}"/>
          </ac:spMkLst>
        </pc:spChg>
        <pc:spChg chg="del">
          <ac:chgData name="Hannah Nicholas" userId="493b5db5-dc03-495e-8e3a-ffe390ccd8b5" providerId="ADAL" clId="{F99AB99C-7804-439E-B4FB-602478563840}" dt="2021-11-11T16:22:46.445" v="592" actId="478"/>
          <ac:spMkLst>
            <pc:docMk/>
            <pc:sldMk cId="2067014637" sldId="4571"/>
            <ac:spMk id="17" creationId="{8AC87D8C-BD06-41CE-AC36-A6C0D54D10BC}"/>
          </ac:spMkLst>
        </pc:spChg>
        <pc:grpChg chg="mod">
          <ac:chgData name="Hannah Nicholas" userId="493b5db5-dc03-495e-8e3a-ffe390ccd8b5" providerId="ADAL" clId="{F99AB99C-7804-439E-B4FB-602478563840}" dt="2021-11-11T16:22:52.802" v="611" actId="1038"/>
          <ac:grpSpMkLst>
            <pc:docMk/>
            <pc:sldMk cId="2067014637" sldId="4571"/>
            <ac:grpSpMk id="5" creationId="{B2267435-6529-8F49-8BC3-984B76124097}"/>
          </ac:grpSpMkLst>
        </pc:grpChg>
      </pc:sldChg>
      <pc:sldChg chg="delSp del mod">
        <pc:chgData name="Hannah Nicholas" userId="493b5db5-dc03-495e-8e3a-ffe390ccd8b5" providerId="ADAL" clId="{F99AB99C-7804-439E-B4FB-602478563840}" dt="2021-11-24T17:25:10.897" v="1085" actId="47"/>
        <pc:sldMkLst>
          <pc:docMk/>
          <pc:sldMk cId="3371785906" sldId="4574"/>
        </pc:sldMkLst>
        <pc:spChg chg="del">
          <ac:chgData name="Hannah Nicholas" userId="493b5db5-dc03-495e-8e3a-ffe390ccd8b5" providerId="ADAL" clId="{F99AB99C-7804-439E-B4FB-602478563840}" dt="2021-11-11T17:47:37.263" v="1009" actId="478"/>
          <ac:spMkLst>
            <pc:docMk/>
            <pc:sldMk cId="3371785906" sldId="4574"/>
            <ac:spMk id="8" creationId="{E44E79C6-ADA1-4719-8211-75BB9AA0348D}"/>
          </ac:spMkLst>
        </pc:spChg>
      </pc:sldChg>
      <pc:sldChg chg="delSp mod delAnim">
        <pc:chgData name="Hannah Nicholas" userId="493b5db5-dc03-495e-8e3a-ffe390ccd8b5" providerId="ADAL" clId="{F99AB99C-7804-439E-B4FB-602478563840}" dt="2021-11-11T16:21:50.091" v="546" actId="478"/>
        <pc:sldMkLst>
          <pc:docMk/>
          <pc:sldMk cId="3811895337" sldId="4576"/>
        </pc:sldMkLst>
        <pc:spChg chg="del">
          <ac:chgData name="Hannah Nicholas" userId="493b5db5-dc03-495e-8e3a-ffe390ccd8b5" providerId="ADAL" clId="{F99AB99C-7804-439E-B4FB-602478563840}" dt="2021-11-11T16:21:50.091" v="546" actId="478"/>
          <ac:spMkLst>
            <pc:docMk/>
            <pc:sldMk cId="3811895337" sldId="4576"/>
            <ac:spMk id="20" creationId="{F63E3E00-B2C3-4880-A385-B984CD15B1D9}"/>
          </ac:spMkLst>
        </pc:spChg>
      </pc:sldChg>
      <pc:sldChg chg="delSp modSp mod modNotesTx">
        <pc:chgData name="Hannah Nicholas" userId="493b5db5-dc03-495e-8e3a-ffe390ccd8b5" providerId="ADAL" clId="{F99AB99C-7804-439E-B4FB-602478563840}" dt="2021-11-26T16:24:06.571" v="1318" actId="12"/>
        <pc:sldMkLst>
          <pc:docMk/>
          <pc:sldMk cId="4192492019" sldId="4578"/>
        </pc:sldMkLst>
        <pc:spChg chg="mod">
          <ac:chgData name="Hannah Nicholas" userId="493b5db5-dc03-495e-8e3a-ffe390ccd8b5" providerId="ADAL" clId="{F99AB99C-7804-439E-B4FB-602478563840}" dt="2021-11-11T16:27:07.802" v="664" actId="14100"/>
          <ac:spMkLst>
            <pc:docMk/>
            <pc:sldMk cId="4192492019" sldId="4578"/>
            <ac:spMk id="14" creationId="{076A4D45-1E97-4883-A96B-78D368874382}"/>
          </ac:spMkLst>
        </pc:spChg>
        <pc:spChg chg="mod">
          <ac:chgData name="Hannah Nicholas" userId="493b5db5-dc03-495e-8e3a-ffe390ccd8b5" providerId="ADAL" clId="{F99AB99C-7804-439E-B4FB-602478563840}" dt="2021-11-11T16:27:12.246" v="671" actId="1037"/>
          <ac:spMkLst>
            <pc:docMk/>
            <pc:sldMk cId="4192492019" sldId="4578"/>
            <ac:spMk id="15" creationId="{5598F15E-BF98-49C7-8CCD-DC912209D1D2}"/>
          </ac:spMkLst>
        </pc:spChg>
        <pc:spChg chg="del">
          <ac:chgData name="Hannah Nicholas" userId="493b5db5-dc03-495e-8e3a-ffe390ccd8b5" providerId="ADAL" clId="{F99AB99C-7804-439E-B4FB-602478563840}" dt="2021-11-11T17:48:53.816" v="1013" actId="478"/>
          <ac:spMkLst>
            <pc:docMk/>
            <pc:sldMk cId="4192492019" sldId="4578"/>
            <ac:spMk id="21" creationId="{F939300D-2282-4474-8EF4-773895C8DA6A}"/>
          </ac:spMkLst>
        </pc:spChg>
      </pc:sldChg>
      <pc:sldChg chg="delSp mod">
        <pc:chgData name="Hannah Nicholas" userId="493b5db5-dc03-495e-8e3a-ffe390ccd8b5" providerId="ADAL" clId="{F99AB99C-7804-439E-B4FB-602478563840}" dt="2021-11-11T15:06:50.612" v="261" actId="478"/>
        <pc:sldMkLst>
          <pc:docMk/>
          <pc:sldMk cId="4168884421" sldId="4580"/>
        </pc:sldMkLst>
        <pc:spChg chg="del">
          <ac:chgData name="Hannah Nicholas" userId="493b5db5-dc03-495e-8e3a-ffe390ccd8b5" providerId="ADAL" clId="{F99AB99C-7804-439E-B4FB-602478563840}" dt="2021-11-11T15:06:50.612" v="261" actId="478"/>
          <ac:spMkLst>
            <pc:docMk/>
            <pc:sldMk cId="4168884421" sldId="4580"/>
            <ac:spMk id="12" creationId="{07DBB487-A987-449A-B1AD-76E1750F37F8}"/>
          </ac:spMkLst>
        </pc:spChg>
      </pc:sldChg>
      <pc:sldChg chg="modSp mod modNotesTx">
        <pc:chgData name="Hannah Nicholas" userId="493b5db5-dc03-495e-8e3a-ffe390ccd8b5" providerId="ADAL" clId="{F99AB99C-7804-439E-B4FB-602478563840}" dt="2021-11-29T14:41:20.553" v="1353" actId="5793"/>
        <pc:sldMkLst>
          <pc:docMk/>
          <pc:sldMk cId="1377919510" sldId="4581"/>
        </pc:sldMkLst>
        <pc:spChg chg="mod">
          <ac:chgData name="Hannah Nicholas" userId="493b5db5-dc03-495e-8e3a-ffe390ccd8b5" providerId="ADAL" clId="{F99AB99C-7804-439E-B4FB-602478563840}" dt="2021-11-11T12:25:09.410" v="90" actId="13926"/>
          <ac:spMkLst>
            <pc:docMk/>
            <pc:sldMk cId="1377919510" sldId="4581"/>
            <ac:spMk id="7" creationId="{FD9A86DC-65F0-434A-A4A8-0F8186D99163}"/>
          </ac:spMkLst>
        </pc:spChg>
      </pc:sldChg>
      <pc:sldChg chg="delSp modSp mod">
        <pc:chgData name="Hannah Nicholas" userId="493b5db5-dc03-495e-8e3a-ffe390ccd8b5" providerId="ADAL" clId="{F99AB99C-7804-439E-B4FB-602478563840}" dt="2021-11-17T12:48:32.086" v="1076" actId="20577"/>
        <pc:sldMkLst>
          <pc:docMk/>
          <pc:sldMk cId="55970704" sldId="4583"/>
        </pc:sldMkLst>
        <pc:spChg chg="mod">
          <ac:chgData name="Hannah Nicholas" userId="493b5db5-dc03-495e-8e3a-ffe390ccd8b5" providerId="ADAL" clId="{F99AB99C-7804-439E-B4FB-602478563840}" dt="2021-11-17T12:48:32.086" v="1076" actId="20577"/>
          <ac:spMkLst>
            <pc:docMk/>
            <pc:sldMk cId="55970704" sldId="4583"/>
            <ac:spMk id="2" creationId="{D5C0B3E2-1707-4F81-B598-5E77EB63B3D1}"/>
          </ac:spMkLst>
        </pc:spChg>
        <pc:spChg chg="del">
          <ac:chgData name="Hannah Nicholas" userId="493b5db5-dc03-495e-8e3a-ffe390ccd8b5" providerId="ADAL" clId="{F99AB99C-7804-439E-B4FB-602478563840}" dt="2021-11-11T17:47:44.481" v="1010" actId="478"/>
          <ac:spMkLst>
            <pc:docMk/>
            <pc:sldMk cId="55970704" sldId="4583"/>
            <ac:spMk id="10" creationId="{7ACC899A-B8ED-45F6-A34E-14474ED11BB9}"/>
          </ac:spMkLst>
        </pc:spChg>
      </pc:sldChg>
      <pc:sldChg chg="delSp mod">
        <pc:chgData name="Hannah Nicholas" userId="493b5db5-dc03-495e-8e3a-ffe390ccd8b5" providerId="ADAL" clId="{F99AB99C-7804-439E-B4FB-602478563840}" dt="2021-11-11T17:47:47.644" v="1011" actId="478"/>
        <pc:sldMkLst>
          <pc:docMk/>
          <pc:sldMk cId="868878006" sldId="4584"/>
        </pc:sldMkLst>
        <pc:spChg chg="del">
          <ac:chgData name="Hannah Nicholas" userId="493b5db5-dc03-495e-8e3a-ffe390ccd8b5" providerId="ADAL" clId="{F99AB99C-7804-439E-B4FB-602478563840}" dt="2021-11-11T17:47:47.644" v="1011" actId="478"/>
          <ac:spMkLst>
            <pc:docMk/>
            <pc:sldMk cId="868878006" sldId="4584"/>
            <ac:spMk id="10" creationId="{9384BE65-2DC8-4FBC-B5A3-6D7543AE0E6F}"/>
          </ac:spMkLst>
        </pc:spChg>
      </pc:sldChg>
      <pc:sldChg chg="modNotesTx">
        <pc:chgData name="Hannah Nicholas" userId="493b5db5-dc03-495e-8e3a-ffe390ccd8b5" providerId="ADAL" clId="{F99AB99C-7804-439E-B4FB-602478563840}" dt="2021-11-29T14:59:22.539" v="2495" actId="20577"/>
        <pc:sldMkLst>
          <pc:docMk/>
          <pc:sldMk cId="2158147500" sldId="4588"/>
        </pc:sldMkLst>
      </pc:sldChg>
      <pc:sldChg chg="addSp delSp modSp mod delCm modNotesTx">
        <pc:chgData name="Hannah Nicholas" userId="493b5db5-dc03-495e-8e3a-ffe390ccd8b5" providerId="ADAL" clId="{F99AB99C-7804-439E-B4FB-602478563840}" dt="2021-11-29T15:00:01.435" v="2498" actId="20577"/>
        <pc:sldMkLst>
          <pc:docMk/>
          <pc:sldMk cId="3266028134" sldId="4589"/>
        </pc:sldMkLst>
        <pc:spChg chg="mod">
          <ac:chgData name="Hannah Nicholas" userId="493b5db5-dc03-495e-8e3a-ffe390ccd8b5" providerId="ADAL" clId="{F99AB99C-7804-439E-B4FB-602478563840}" dt="2021-11-11T12:25:53.709" v="96" actId="13926"/>
          <ac:spMkLst>
            <pc:docMk/>
            <pc:sldMk cId="3266028134" sldId="4589"/>
            <ac:spMk id="2" creationId="{227340C5-A451-4E30-B16A-0104A362B11E}"/>
          </ac:spMkLst>
        </pc:spChg>
        <pc:spChg chg="del">
          <ac:chgData name="Hannah Nicholas" userId="493b5db5-dc03-495e-8e3a-ffe390ccd8b5" providerId="ADAL" clId="{F99AB99C-7804-439E-B4FB-602478563840}" dt="2021-11-11T12:23:13.347" v="80" actId="478"/>
          <ac:spMkLst>
            <pc:docMk/>
            <pc:sldMk cId="3266028134" sldId="4589"/>
            <ac:spMk id="7" creationId="{680CA951-FE27-4852-B69A-665AF96622E0}"/>
          </ac:spMkLst>
        </pc:spChg>
        <pc:spChg chg="del">
          <ac:chgData name="Hannah Nicholas" userId="493b5db5-dc03-495e-8e3a-ffe390ccd8b5" providerId="ADAL" clId="{F99AB99C-7804-439E-B4FB-602478563840}" dt="2021-11-11T15:04:24.165" v="248" actId="478"/>
          <ac:spMkLst>
            <pc:docMk/>
            <pc:sldMk cId="3266028134" sldId="4589"/>
            <ac:spMk id="9" creationId="{E8791F00-B52E-40D8-A738-936D5243197C}"/>
          </ac:spMkLst>
        </pc:spChg>
        <pc:picChg chg="add del mod">
          <ac:chgData name="Hannah Nicholas" userId="493b5db5-dc03-495e-8e3a-ffe390ccd8b5" providerId="ADAL" clId="{F99AB99C-7804-439E-B4FB-602478563840}" dt="2021-11-25T17:02:19.015" v="1114"/>
          <ac:picMkLst>
            <pc:docMk/>
            <pc:sldMk cId="3266028134" sldId="4589"/>
            <ac:picMk id="9" creationId="{2C8DD3A1-F57C-4A64-B64B-6435E20C72E1}"/>
          </ac:picMkLst>
        </pc:picChg>
      </pc:sldChg>
      <pc:sldChg chg="modNotesTx">
        <pc:chgData name="Hannah Nicholas" userId="493b5db5-dc03-495e-8e3a-ffe390ccd8b5" providerId="ADAL" clId="{F99AB99C-7804-439E-B4FB-602478563840}" dt="2021-11-29T14:47:18.968" v="1868" actId="20577"/>
        <pc:sldMkLst>
          <pc:docMk/>
          <pc:sldMk cId="3678809111" sldId="4596"/>
        </pc:sldMkLst>
      </pc:sldChg>
      <pc:sldChg chg="delSp modSp mod">
        <pc:chgData name="Hannah Nicholas" userId="493b5db5-dc03-495e-8e3a-ffe390ccd8b5" providerId="ADAL" clId="{F99AB99C-7804-439E-B4FB-602478563840}" dt="2021-11-11T12:26:19.655" v="102" actId="13926"/>
        <pc:sldMkLst>
          <pc:docMk/>
          <pc:sldMk cId="1809505568" sldId="4601"/>
        </pc:sldMkLst>
        <pc:spChg chg="del">
          <ac:chgData name="Hannah Nicholas" userId="493b5db5-dc03-495e-8e3a-ffe390ccd8b5" providerId="ADAL" clId="{F99AB99C-7804-439E-B4FB-602478563840}" dt="2021-11-11T12:26:07.196" v="99" actId="478"/>
          <ac:spMkLst>
            <pc:docMk/>
            <pc:sldMk cId="1809505568" sldId="4601"/>
            <ac:spMk id="3" creationId="{24486257-A1E4-4A22-96BB-576FE3BD4A6C}"/>
          </ac:spMkLst>
        </pc:spChg>
        <pc:spChg chg="mod">
          <ac:chgData name="Hannah Nicholas" userId="493b5db5-dc03-495e-8e3a-ffe390ccd8b5" providerId="ADAL" clId="{F99AB99C-7804-439E-B4FB-602478563840}" dt="2021-11-11T12:26:14.329" v="101" actId="13926"/>
          <ac:spMkLst>
            <pc:docMk/>
            <pc:sldMk cId="1809505568" sldId="4601"/>
            <ac:spMk id="10" creationId="{448FC2CD-C92F-3343-A89C-AB3B5F2802DD}"/>
          </ac:spMkLst>
        </pc:spChg>
        <pc:spChg chg="mod">
          <ac:chgData name="Hannah Nicholas" userId="493b5db5-dc03-495e-8e3a-ffe390ccd8b5" providerId="ADAL" clId="{F99AB99C-7804-439E-B4FB-602478563840}" dt="2021-11-11T12:26:19.655" v="102" actId="13926"/>
          <ac:spMkLst>
            <pc:docMk/>
            <pc:sldMk cId="1809505568" sldId="4601"/>
            <ac:spMk id="14" creationId="{B55C17E6-5084-DA4E-9034-FE8FFB1D9909}"/>
          </ac:spMkLst>
        </pc:spChg>
        <pc:spChg chg="del">
          <ac:chgData name="Hannah Nicholas" userId="493b5db5-dc03-495e-8e3a-ffe390ccd8b5" providerId="ADAL" clId="{F99AB99C-7804-439E-B4FB-602478563840}" dt="2021-11-11T12:26:09.036" v="100" actId="478"/>
          <ac:spMkLst>
            <pc:docMk/>
            <pc:sldMk cId="1809505568" sldId="4601"/>
            <ac:spMk id="15" creationId="{A5EB947C-869C-4ACD-9E06-81411683A347}"/>
          </ac:spMkLst>
        </pc:spChg>
      </pc:sldChg>
      <pc:sldChg chg="modSp del mod">
        <pc:chgData name="Hannah Nicholas" userId="493b5db5-dc03-495e-8e3a-ffe390ccd8b5" providerId="ADAL" clId="{F99AB99C-7804-439E-B4FB-602478563840}" dt="2021-11-11T16:16:48.753" v="467" actId="47"/>
        <pc:sldMkLst>
          <pc:docMk/>
          <pc:sldMk cId="846743024" sldId="4603"/>
        </pc:sldMkLst>
        <pc:spChg chg="mod">
          <ac:chgData name="Hannah Nicholas" userId="493b5db5-dc03-495e-8e3a-ffe390ccd8b5" providerId="ADAL" clId="{F99AB99C-7804-439E-B4FB-602478563840}" dt="2021-11-11T16:16:02.789" v="464" actId="20577"/>
          <ac:spMkLst>
            <pc:docMk/>
            <pc:sldMk cId="846743024" sldId="4603"/>
            <ac:spMk id="4" creationId="{51B0E51A-58A5-4D7E-AB03-10997D0E3B62}"/>
          </ac:spMkLst>
        </pc:spChg>
        <pc:spChg chg="mod">
          <ac:chgData name="Hannah Nicholas" userId="493b5db5-dc03-495e-8e3a-ffe390ccd8b5" providerId="ADAL" clId="{F99AB99C-7804-439E-B4FB-602478563840}" dt="2021-11-11T16:16:13.789" v="465" actId="20577"/>
          <ac:spMkLst>
            <pc:docMk/>
            <pc:sldMk cId="846743024" sldId="4603"/>
            <ac:spMk id="12" creationId="{7E130265-E124-422D-A194-1C67567D1025}"/>
          </ac:spMkLst>
        </pc:spChg>
      </pc:sldChg>
      <pc:sldChg chg="modSp mod modNotesTx">
        <pc:chgData name="Hannah Nicholas" userId="493b5db5-dc03-495e-8e3a-ffe390ccd8b5" providerId="ADAL" clId="{F99AB99C-7804-439E-B4FB-602478563840}" dt="2021-11-26T16:09:16.821" v="1174" actId="20577"/>
        <pc:sldMkLst>
          <pc:docMk/>
          <pc:sldMk cId="821500579" sldId="4604"/>
        </pc:sldMkLst>
        <pc:spChg chg="mod">
          <ac:chgData name="Hannah Nicholas" userId="493b5db5-dc03-495e-8e3a-ffe390ccd8b5" providerId="ADAL" clId="{F99AB99C-7804-439E-B4FB-602478563840}" dt="2021-11-11T16:20:33.422" v="526" actId="13926"/>
          <ac:spMkLst>
            <pc:docMk/>
            <pc:sldMk cId="821500579" sldId="4604"/>
            <ac:spMk id="2" creationId="{00000000-0000-0000-0000-000000000000}"/>
          </ac:spMkLst>
        </pc:spChg>
      </pc:sldChg>
      <pc:sldChg chg="addSp delSp modSp mod delCm">
        <pc:chgData name="Hannah Nicholas" userId="493b5db5-dc03-495e-8e3a-ffe390ccd8b5" providerId="ADAL" clId="{F99AB99C-7804-439E-B4FB-602478563840}" dt="2021-11-25T16:53:37.084" v="1112"/>
        <pc:sldMkLst>
          <pc:docMk/>
          <pc:sldMk cId="4082285933" sldId="4606"/>
        </pc:sldMkLst>
        <pc:spChg chg="mod">
          <ac:chgData name="Hannah Nicholas" userId="493b5db5-dc03-495e-8e3a-ffe390ccd8b5" providerId="ADAL" clId="{F99AB99C-7804-439E-B4FB-602478563840}" dt="2021-11-11T16:37:38.122" v="946" actId="1076"/>
          <ac:spMkLst>
            <pc:docMk/>
            <pc:sldMk cId="4082285933" sldId="4606"/>
            <ac:spMk id="3" creationId="{D1C09009-1C98-4768-B749-F16B231C09F4}"/>
          </ac:spMkLst>
        </pc:spChg>
        <pc:spChg chg="del">
          <ac:chgData name="Hannah Nicholas" userId="493b5db5-dc03-495e-8e3a-ffe390ccd8b5" providerId="ADAL" clId="{F99AB99C-7804-439E-B4FB-602478563840}" dt="2021-11-11T15:07:06.270" v="264" actId="478"/>
          <ac:spMkLst>
            <pc:docMk/>
            <pc:sldMk cId="4082285933" sldId="4606"/>
            <ac:spMk id="7" creationId="{F54B61E5-EBC0-4534-9B90-DBC382DFD66B}"/>
          </ac:spMkLst>
        </pc:spChg>
        <pc:picChg chg="del">
          <ac:chgData name="Hannah Nicholas" userId="493b5db5-dc03-495e-8e3a-ffe390ccd8b5" providerId="ADAL" clId="{F99AB99C-7804-439E-B4FB-602478563840}" dt="2021-11-25T16:53:36.705" v="1111" actId="478"/>
          <ac:picMkLst>
            <pc:docMk/>
            <pc:sldMk cId="4082285933" sldId="4606"/>
            <ac:picMk id="4" creationId="{9D464474-0DDC-4F23-9ED6-1719AF501DCC}"/>
          </ac:picMkLst>
        </pc:picChg>
        <pc:picChg chg="add mod">
          <ac:chgData name="Hannah Nicholas" userId="493b5db5-dc03-495e-8e3a-ffe390ccd8b5" providerId="ADAL" clId="{F99AB99C-7804-439E-B4FB-602478563840}" dt="2021-11-25T16:53:37.084" v="1112"/>
          <ac:picMkLst>
            <pc:docMk/>
            <pc:sldMk cId="4082285933" sldId="4606"/>
            <ac:picMk id="7" creationId="{CCA5BE53-5FA2-40D4-9E32-CD3F114543F5}"/>
          </ac:picMkLst>
        </pc:picChg>
      </pc:sldChg>
      <pc:sldChg chg="delSp mod modNotesTx">
        <pc:chgData name="Hannah Nicholas" userId="493b5db5-dc03-495e-8e3a-ffe390ccd8b5" providerId="ADAL" clId="{F99AB99C-7804-439E-B4FB-602478563840}" dt="2021-11-29T14:46:42.051" v="1779" actId="20577"/>
        <pc:sldMkLst>
          <pc:docMk/>
          <pc:sldMk cId="2238148855" sldId="4616"/>
        </pc:sldMkLst>
        <pc:spChg chg="del">
          <ac:chgData name="Hannah Nicholas" userId="493b5db5-dc03-495e-8e3a-ffe390ccd8b5" providerId="ADAL" clId="{F99AB99C-7804-439E-B4FB-602478563840}" dt="2021-11-11T17:47:29.336" v="1007" actId="478"/>
          <ac:spMkLst>
            <pc:docMk/>
            <pc:sldMk cId="2238148855" sldId="4616"/>
            <ac:spMk id="10" creationId="{6014E14C-B39A-4B16-9F1F-DEDC6A0CC767}"/>
          </ac:spMkLst>
        </pc:spChg>
      </pc:sldChg>
      <pc:sldChg chg="delSp mod delCm modNotesTx">
        <pc:chgData name="Hannah Nicholas" userId="493b5db5-dc03-495e-8e3a-ffe390ccd8b5" providerId="ADAL" clId="{F99AB99C-7804-439E-B4FB-602478563840}" dt="2021-11-29T14:50:09.085" v="1869" actId="13926"/>
        <pc:sldMkLst>
          <pc:docMk/>
          <pc:sldMk cId="771893316" sldId="4617"/>
        </pc:sldMkLst>
        <pc:spChg chg="del">
          <ac:chgData name="Hannah Nicholas" userId="493b5db5-dc03-495e-8e3a-ffe390ccd8b5" providerId="ADAL" clId="{F99AB99C-7804-439E-B4FB-602478563840}" dt="2021-11-11T15:04:14.437" v="245" actId="478"/>
          <ac:spMkLst>
            <pc:docMk/>
            <pc:sldMk cId="771893316" sldId="4617"/>
            <ac:spMk id="8" creationId="{1F6C0099-28EC-4365-B407-1E386416F730}"/>
          </ac:spMkLst>
        </pc:spChg>
        <pc:spChg chg="del">
          <ac:chgData name="Hannah Nicholas" userId="493b5db5-dc03-495e-8e3a-ffe390ccd8b5" providerId="ADAL" clId="{F99AB99C-7804-439E-B4FB-602478563840}" dt="2021-11-11T12:23:05.054" v="79" actId="478"/>
          <ac:spMkLst>
            <pc:docMk/>
            <pc:sldMk cId="771893316" sldId="4617"/>
            <ac:spMk id="10" creationId="{5B19E65F-BB24-47CA-BDEF-31F0C5800F45}"/>
          </ac:spMkLst>
        </pc:spChg>
      </pc:sldChg>
      <pc:sldChg chg="delSp mod">
        <pc:chgData name="Hannah Nicholas" userId="493b5db5-dc03-495e-8e3a-ffe390ccd8b5" providerId="ADAL" clId="{F99AB99C-7804-439E-B4FB-602478563840}" dt="2021-11-11T17:47:14.740" v="1004" actId="478"/>
        <pc:sldMkLst>
          <pc:docMk/>
          <pc:sldMk cId="779989120" sldId="4621"/>
        </pc:sldMkLst>
        <pc:spChg chg="del">
          <ac:chgData name="Hannah Nicholas" userId="493b5db5-dc03-495e-8e3a-ffe390ccd8b5" providerId="ADAL" clId="{F99AB99C-7804-439E-B4FB-602478563840}" dt="2021-11-11T17:47:14.740" v="1004" actId="478"/>
          <ac:spMkLst>
            <pc:docMk/>
            <pc:sldMk cId="779989120" sldId="4621"/>
            <ac:spMk id="38" creationId="{E42416F0-A7F7-4713-852E-0731C221BD31}"/>
          </ac:spMkLst>
        </pc:spChg>
      </pc:sldChg>
      <pc:sldChg chg="modNotesTx">
        <pc:chgData name="Hannah Nicholas" userId="493b5db5-dc03-495e-8e3a-ffe390ccd8b5" providerId="ADAL" clId="{F99AB99C-7804-439E-B4FB-602478563840}" dt="2021-11-29T14:58:54.553" v="2492" actId="20577"/>
        <pc:sldMkLst>
          <pc:docMk/>
          <pc:sldMk cId="2505690153" sldId="4622"/>
        </pc:sldMkLst>
      </pc:sldChg>
      <pc:sldChg chg="modSp mod">
        <pc:chgData name="Hannah Nicholas" userId="493b5db5-dc03-495e-8e3a-ffe390ccd8b5" providerId="ADAL" clId="{F99AB99C-7804-439E-B4FB-602478563840}" dt="2021-11-11T16:56:25.021" v="1003" actId="20577"/>
        <pc:sldMkLst>
          <pc:docMk/>
          <pc:sldMk cId="2295467188" sldId="2134804221"/>
        </pc:sldMkLst>
        <pc:spChg chg="mod">
          <ac:chgData name="Hannah Nicholas" userId="493b5db5-dc03-495e-8e3a-ffe390ccd8b5" providerId="ADAL" clId="{F99AB99C-7804-439E-B4FB-602478563840}" dt="2021-11-11T16:56:25.021" v="1003" actId="20577"/>
          <ac:spMkLst>
            <pc:docMk/>
            <pc:sldMk cId="2295467188" sldId="2134804221"/>
            <ac:spMk id="9" creationId="{AA0411DD-189E-42BF-BC7F-C2C10DAF9F62}"/>
          </ac:spMkLst>
        </pc:spChg>
      </pc:sldChg>
      <pc:sldChg chg="modSp mod modNotesTx">
        <pc:chgData name="Hannah Nicholas" userId="493b5db5-dc03-495e-8e3a-ffe390ccd8b5" providerId="ADAL" clId="{F99AB99C-7804-439E-B4FB-602478563840}" dt="2021-11-29T15:05:12.866" v="2751" actId="20577"/>
        <pc:sldMkLst>
          <pc:docMk/>
          <pc:sldMk cId="2261191606" sldId="2134804222"/>
        </pc:sldMkLst>
        <pc:spChg chg="mod">
          <ac:chgData name="Hannah Nicholas" userId="493b5db5-dc03-495e-8e3a-ffe390ccd8b5" providerId="ADAL" clId="{F99AB99C-7804-439E-B4FB-602478563840}" dt="2021-11-11T16:56:10.597" v="999" actId="1076"/>
          <ac:spMkLst>
            <pc:docMk/>
            <pc:sldMk cId="2261191606" sldId="2134804222"/>
            <ac:spMk id="7" creationId="{80929EF0-4E13-4E7E-8A88-F1D5FF2118F1}"/>
          </ac:spMkLst>
        </pc:spChg>
        <pc:spChg chg="mod">
          <ac:chgData name="Hannah Nicholas" userId="493b5db5-dc03-495e-8e3a-ffe390ccd8b5" providerId="ADAL" clId="{F99AB99C-7804-439E-B4FB-602478563840}" dt="2021-11-11T16:56:10.597" v="999" actId="1076"/>
          <ac:spMkLst>
            <pc:docMk/>
            <pc:sldMk cId="2261191606" sldId="2134804222"/>
            <ac:spMk id="8" creationId="{727D7B60-345A-4BED-A9DC-76B792D8BF82}"/>
          </ac:spMkLst>
        </pc:spChg>
        <pc:spChg chg="mod">
          <ac:chgData name="Hannah Nicholas" userId="493b5db5-dc03-495e-8e3a-ffe390ccd8b5" providerId="ADAL" clId="{F99AB99C-7804-439E-B4FB-602478563840}" dt="2021-11-11T16:56:10.597" v="999" actId="1076"/>
          <ac:spMkLst>
            <pc:docMk/>
            <pc:sldMk cId="2261191606" sldId="2134804222"/>
            <ac:spMk id="9" creationId="{ECBA2E41-CCEC-4F9E-BD4D-1F79E6EEDE33}"/>
          </ac:spMkLst>
        </pc:spChg>
        <pc:spChg chg="mod">
          <ac:chgData name="Hannah Nicholas" userId="493b5db5-dc03-495e-8e3a-ffe390ccd8b5" providerId="ADAL" clId="{F99AB99C-7804-439E-B4FB-602478563840}" dt="2021-11-11T16:56:10.597" v="999" actId="1076"/>
          <ac:spMkLst>
            <pc:docMk/>
            <pc:sldMk cId="2261191606" sldId="2134804222"/>
            <ac:spMk id="10" creationId="{965B8657-C081-4820-9587-F59C2CD84CA1}"/>
          </ac:spMkLst>
        </pc:spChg>
        <pc:spChg chg="mod">
          <ac:chgData name="Hannah Nicholas" userId="493b5db5-dc03-495e-8e3a-ffe390ccd8b5" providerId="ADAL" clId="{F99AB99C-7804-439E-B4FB-602478563840}" dt="2021-11-11T16:56:10.597" v="999" actId="1076"/>
          <ac:spMkLst>
            <pc:docMk/>
            <pc:sldMk cId="2261191606" sldId="2134804222"/>
            <ac:spMk id="11" creationId="{48F8F863-F5EA-40FA-8052-E56D7D4150C8}"/>
          </ac:spMkLst>
        </pc:spChg>
        <pc:spChg chg="mod">
          <ac:chgData name="Hannah Nicholas" userId="493b5db5-dc03-495e-8e3a-ffe390ccd8b5" providerId="ADAL" clId="{F99AB99C-7804-439E-B4FB-602478563840}" dt="2021-11-11T16:56:10.597" v="999" actId="1076"/>
          <ac:spMkLst>
            <pc:docMk/>
            <pc:sldMk cId="2261191606" sldId="2134804222"/>
            <ac:spMk id="12" creationId="{34614B1D-62D3-49FF-8D23-C752B50B98B6}"/>
          </ac:spMkLst>
        </pc:spChg>
      </pc:sldChg>
      <pc:sldChg chg="modSp mod">
        <pc:chgData name="Hannah Nicholas" userId="493b5db5-dc03-495e-8e3a-ffe390ccd8b5" providerId="ADAL" clId="{F99AB99C-7804-439E-B4FB-602478563840}" dt="2021-11-11T16:32:08.939" v="795" actId="1076"/>
        <pc:sldMkLst>
          <pc:docMk/>
          <pc:sldMk cId="417898175" sldId="2134804223"/>
        </pc:sldMkLst>
        <pc:spChg chg="mod">
          <ac:chgData name="Hannah Nicholas" userId="493b5db5-dc03-495e-8e3a-ffe390ccd8b5" providerId="ADAL" clId="{F99AB99C-7804-439E-B4FB-602478563840}" dt="2021-11-11T16:31:39.799" v="769" actId="1038"/>
          <ac:spMkLst>
            <pc:docMk/>
            <pc:sldMk cId="417898175" sldId="2134804223"/>
            <ac:spMk id="23" creationId="{78763627-9B24-4B48-8F5E-A3B594F66CCB}"/>
          </ac:spMkLst>
        </pc:spChg>
        <pc:spChg chg="mod">
          <ac:chgData name="Hannah Nicholas" userId="493b5db5-dc03-495e-8e3a-ffe390ccd8b5" providerId="ADAL" clId="{F99AB99C-7804-439E-B4FB-602478563840}" dt="2021-11-11T16:32:08.939" v="795" actId="1076"/>
          <ac:spMkLst>
            <pc:docMk/>
            <pc:sldMk cId="417898175" sldId="2134804223"/>
            <ac:spMk id="24" creationId="{B2CB4492-C1A5-4672-8D72-01ED73E77BCF}"/>
          </ac:spMkLst>
        </pc:spChg>
      </pc:sldChg>
      <pc:sldChg chg="del">
        <pc:chgData name="Hannah Nicholas" userId="493b5db5-dc03-495e-8e3a-ffe390ccd8b5" providerId="ADAL" clId="{F99AB99C-7804-439E-B4FB-602478563840}" dt="2021-11-11T12:24:36.779" v="86" actId="47"/>
        <pc:sldMkLst>
          <pc:docMk/>
          <pc:sldMk cId="1288693384" sldId="2134804231"/>
        </pc:sldMkLst>
      </pc:sldChg>
      <pc:sldChg chg="delSp modSp mod delAnim modNotesTx">
        <pc:chgData name="Hannah Nicholas" userId="493b5db5-dc03-495e-8e3a-ffe390ccd8b5" providerId="ADAL" clId="{F99AB99C-7804-439E-B4FB-602478563840}" dt="2021-11-26T16:01:33.462" v="1119" actId="20577"/>
        <pc:sldMkLst>
          <pc:docMk/>
          <pc:sldMk cId="4503428" sldId="2134804234"/>
        </pc:sldMkLst>
        <pc:spChg chg="del">
          <ac:chgData name="Hannah Nicholas" userId="493b5db5-dc03-495e-8e3a-ffe390ccd8b5" providerId="ADAL" clId="{F99AB99C-7804-439E-B4FB-602478563840}" dt="2021-11-11T16:16:59.874" v="468" actId="478"/>
          <ac:spMkLst>
            <pc:docMk/>
            <pc:sldMk cId="4503428" sldId="2134804234"/>
            <ac:spMk id="11" creationId="{47313FB4-540F-4003-A340-475EAD554224}"/>
          </ac:spMkLst>
        </pc:spChg>
        <pc:spChg chg="mod">
          <ac:chgData name="Hannah Nicholas" userId="493b5db5-dc03-495e-8e3a-ffe390ccd8b5" providerId="ADAL" clId="{F99AB99C-7804-439E-B4FB-602478563840}" dt="2021-11-11T16:18:49.433" v="511" actId="20577"/>
          <ac:spMkLst>
            <pc:docMk/>
            <pc:sldMk cId="4503428" sldId="2134804234"/>
            <ac:spMk id="18" creationId="{E820CB23-65CE-4988-8039-FEAFC03ED302}"/>
          </ac:spMkLst>
        </pc:spChg>
        <pc:graphicFrameChg chg="mod">
          <ac:chgData name="Hannah Nicholas" userId="493b5db5-dc03-495e-8e3a-ffe390ccd8b5" providerId="ADAL" clId="{F99AB99C-7804-439E-B4FB-602478563840}" dt="2021-11-11T16:19:05.175" v="512" actId="20577"/>
          <ac:graphicFrameMkLst>
            <pc:docMk/>
            <pc:sldMk cId="4503428" sldId="2134804234"/>
            <ac:graphicFrameMk id="7" creationId="{0081B4E5-70F6-409C-B98F-1C9A840923AC}"/>
          </ac:graphicFrameMkLst>
        </pc:graphicFrameChg>
      </pc:sldChg>
      <pc:sldChg chg="delSp modSp mod delAnim modNotesTx">
        <pc:chgData name="Hannah Nicholas" userId="493b5db5-dc03-495e-8e3a-ffe390ccd8b5" providerId="ADAL" clId="{F99AB99C-7804-439E-B4FB-602478563840}" dt="2021-11-26T16:03:35.455" v="1126" actId="20577"/>
        <pc:sldMkLst>
          <pc:docMk/>
          <pc:sldMk cId="461680789" sldId="2134804235"/>
        </pc:sldMkLst>
        <pc:spChg chg="mod">
          <ac:chgData name="Hannah Nicholas" userId="493b5db5-dc03-495e-8e3a-ffe390ccd8b5" providerId="ADAL" clId="{F99AB99C-7804-439E-B4FB-602478563840}" dt="2021-11-11T15:05:47.656" v="255" actId="207"/>
          <ac:spMkLst>
            <pc:docMk/>
            <pc:sldMk cId="461680789" sldId="2134804235"/>
            <ac:spMk id="3" creationId="{0F303EE0-820E-46C4-A28B-866B009EBED8}"/>
          </ac:spMkLst>
        </pc:spChg>
        <pc:spChg chg="del">
          <ac:chgData name="Hannah Nicholas" userId="493b5db5-dc03-495e-8e3a-ffe390ccd8b5" providerId="ADAL" clId="{F99AB99C-7804-439E-B4FB-602478563840}" dt="2021-11-11T16:19:54.718" v="513" actId="478"/>
          <ac:spMkLst>
            <pc:docMk/>
            <pc:sldMk cId="461680789" sldId="2134804235"/>
            <ac:spMk id="8" creationId="{98A83CCA-169F-4BA4-BF9A-A4880DF7E368}"/>
          </ac:spMkLst>
        </pc:spChg>
      </pc:sldChg>
      <pc:sldChg chg="modSp mod modNotesTx">
        <pc:chgData name="Hannah Nicholas" userId="493b5db5-dc03-495e-8e3a-ffe390ccd8b5" providerId="ADAL" clId="{F99AB99C-7804-439E-B4FB-602478563840}" dt="2021-11-26T16:37:05.722" v="1345" actId="12"/>
        <pc:sldMkLst>
          <pc:docMk/>
          <pc:sldMk cId="1773658524" sldId="2134804236"/>
        </pc:sldMkLst>
        <pc:spChg chg="mod">
          <ac:chgData name="Hannah Nicholas" userId="493b5db5-dc03-495e-8e3a-ffe390ccd8b5" providerId="ADAL" clId="{F99AB99C-7804-439E-B4FB-602478563840}" dt="2021-11-11T16:31:51.175" v="770" actId="20577"/>
          <ac:spMkLst>
            <pc:docMk/>
            <pc:sldMk cId="1773658524" sldId="2134804236"/>
            <ac:spMk id="3" creationId="{5D7BB06E-8295-4EEE-A630-6BFC94F66F3F}"/>
          </ac:spMkLst>
        </pc:spChg>
        <pc:spChg chg="mod">
          <ac:chgData name="Hannah Nicholas" userId="493b5db5-dc03-495e-8e3a-ffe390ccd8b5" providerId="ADAL" clId="{F99AB99C-7804-439E-B4FB-602478563840}" dt="2021-11-11T16:31:56.705" v="793" actId="1038"/>
          <ac:spMkLst>
            <pc:docMk/>
            <pc:sldMk cId="1773658524" sldId="2134804236"/>
            <ac:spMk id="5" creationId="{415CAFAA-061C-4183-8654-90E8A639D379}"/>
          </ac:spMkLst>
        </pc:spChg>
        <pc:spChg chg="mod">
          <ac:chgData name="Hannah Nicholas" userId="493b5db5-dc03-495e-8e3a-ffe390ccd8b5" providerId="ADAL" clId="{F99AB99C-7804-439E-B4FB-602478563840}" dt="2021-11-11T16:32:01.759" v="794" actId="1076"/>
          <ac:spMkLst>
            <pc:docMk/>
            <pc:sldMk cId="1773658524" sldId="2134804236"/>
            <ac:spMk id="8" creationId="{84DCB8AA-1F76-4B1D-AD5F-9CA188680067}"/>
          </ac:spMkLst>
        </pc:spChg>
      </pc:sldChg>
      <pc:sldChg chg="modSp mod">
        <pc:chgData name="Hannah Nicholas" userId="493b5db5-dc03-495e-8e3a-ffe390ccd8b5" providerId="ADAL" clId="{F99AB99C-7804-439E-B4FB-602478563840}" dt="2021-11-11T16:32:31.551" v="805" actId="1035"/>
        <pc:sldMkLst>
          <pc:docMk/>
          <pc:sldMk cId="3820348023" sldId="2134804237"/>
        </pc:sldMkLst>
        <pc:spChg chg="mod">
          <ac:chgData name="Hannah Nicholas" userId="493b5db5-dc03-495e-8e3a-ffe390ccd8b5" providerId="ADAL" clId="{F99AB99C-7804-439E-B4FB-602478563840}" dt="2021-11-11T16:32:31.551" v="805" actId="1035"/>
          <ac:spMkLst>
            <pc:docMk/>
            <pc:sldMk cId="3820348023" sldId="2134804237"/>
            <ac:spMk id="3" creationId="{0F303EE0-820E-46C4-A28B-866B009EBED8}"/>
          </ac:spMkLst>
        </pc:spChg>
      </pc:sldChg>
      <pc:sldChg chg="del">
        <pc:chgData name="Hannah Nicholas" userId="493b5db5-dc03-495e-8e3a-ffe390ccd8b5" providerId="ADAL" clId="{F99AB99C-7804-439E-B4FB-602478563840}" dt="2021-11-18T11:11:21.295" v="1077" actId="47"/>
        <pc:sldMkLst>
          <pc:docMk/>
          <pc:sldMk cId="2734104741" sldId="2134804239"/>
        </pc:sldMkLst>
      </pc:sldChg>
      <pc:sldChg chg="del">
        <pc:chgData name="Hannah Nicholas" userId="493b5db5-dc03-495e-8e3a-ffe390ccd8b5" providerId="ADAL" clId="{F99AB99C-7804-439E-B4FB-602478563840}" dt="2021-11-11T12:26:03.153" v="98" actId="47"/>
        <pc:sldMkLst>
          <pc:docMk/>
          <pc:sldMk cId="919854580" sldId="2134804242"/>
        </pc:sldMkLst>
      </pc:sldChg>
      <pc:sldChg chg="delSp mod delAnim">
        <pc:chgData name="Hannah Nicholas" userId="493b5db5-dc03-495e-8e3a-ffe390ccd8b5" providerId="ADAL" clId="{F99AB99C-7804-439E-B4FB-602478563840}" dt="2021-11-11T16:21:43.554" v="545" actId="478"/>
        <pc:sldMkLst>
          <pc:docMk/>
          <pc:sldMk cId="2444812957" sldId="2134804244"/>
        </pc:sldMkLst>
        <pc:spChg chg="del">
          <ac:chgData name="Hannah Nicholas" userId="493b5db5-dc03-495e-8e3a-ffe390ccd8b5" providerId="ADAL" clId="{F99AB99C-7804-439E-B4FB-602478563840}" dt="2021-11-11T16:21:43.554" v="545" actId="478"/>
          <ac:spMkLst>
            <pc:docMk/>
            <pc:sldMk cId="2444812957" sldId="2134804244"/>
            <ac:spMk id="5" creationId="{286DF84D-72D0-4116-8A15-986624E3390D}"/>
          </ac:spMkLst>
        </pc:spChg>
      </pc:sldChg>
      <pc:sldChg chg="modSp mod">
        <pc:chgData name="Hannah Nicholas" userId="493b5db5-dc03-495e-8e3a-ffe390ccd8b5" providerId="ADAL" clId="{F99AB99C-7804-439E-B4FB-602478563840}" dt="2021-11-11T16:33:11.731" v="816" actId="1036"/>
        <pc:sldMkLst>
          <pc:docMk/>
          <pc:sldMk cId="4201599015" sldId="2134804245"/>
        </pc:sldMkLst>
        <pc:spChg chg="mod">
          <ac:chgData name="Hannah Nicholas" userId="493b5db5-dc03-495e-8e3a-ffe390ccd8b5" providerId="ADAL" clId="{F99AB99C-7804-439E-B4FB-602478563840}" dt="2021-11-11T16:33:06.043" v="809" actId="1076"/>
          <ac:spMkLst>
            <pc:docMk/>
            <pc:sldMk cId="4201599015" sldId="2134804245"/>
            <ac:spMk id="3" creationId="{B783ACA8-D17F-47B0-BEB0-3568CD79AC1B}"/>
          </ac:spMkLst>
        </pc:spChg>
        <pc:spChg chg="mod">
          <ac:chgData name="Hannah Nicholas" userId="493b5db5-dc03-495e-8e3a-ffe390ccd8b5" providerId="ADAL" clId="{F99AB99C-7804-439E-B4FB-602478563840}" dt="2021-11-11T16:32:53.452" v="806" actId="1076"/>
          <ac:spMkLst>
            <pc:docMk/>
            <pc:sldMk cId="4201599015" sldId="2134804245"/>
            <ac:spMk id="6" creationId="{96C44F48-6721-4815-8676-AD05BD7F7CDC}"/>
          </ac:spMkLst>
        </pc:spChg>
        <pc:picChg chg="mod">
          <ac:chgData name="Hannah Nicholas" userId="493b5db5-dc03-495e-8e3a-ffe390ccd8b5" providerId="ADAL" clId="{F99AB99C-7804-439E-B4FB-602478563840}" dt="2021-11-11T16:33:11.731" v="816" actId="1036"/>
          <ac:picMkLst>
            <pc:docMk/>
            <pc:sldMk cId="4201599015" sldId="2134804245"/>
            <ac:picMk id="5" creationId="{733598AA-50A7-496A-9979-F20A4C1F8B3B}"/>
          </ac:picMkLst>
        </pc:picChg>
      </pc:sldChg>
      <pc:sldChg chg="modNotesTx">
        <pc:chgData name="Hannah Nicholas" userId="493b5db5-dc03-495e-8e3a-ffe390ccd8b5" providerId="ADAL" clId="{F99AB99C-7804-439E-B4FB-602478563840}" dt="2021-11-29T15:06:44.421" v="2756" actId="20577"/>
        <pc:sldMkLst>
          <pc:docMk/>
          <pc:sldMk cId="3027469936" sldId="2134804246"/>
        </pc:sldMkLst>
      </pc:sldChg>
      <pc:sldChg chg="delSp modSp mod modNotesTx">
        <pc:chgData name="Hannah Nicholas" userId="493b5db5-dc03-495e-8e3a-ffe390ccd8b5" providerId="ADAL" clId="{F99AB99C-7804-439E-B4FB-602478563840}" dt="2021-11-26T16:21:24.070" v="1315" actId="12"/>
        <pc:sldMkLst>
          <pc:docMk/>
          <pc:sldMk cId="4031522040" sldId="2134804247"/>
        </pc:sldMkLst>
        <pc:spChg chg="mod">
          <ac:chgData name="Hannah Nicholas" userId="493b5db5-dc03-495e-8e3a-ffe390ccd8b5" providerId="ADAL" clId="{F99AB99C-7804-439E-B4FB-602478563840}" dt="2021-11-11T16:22:33.436" v="569" actId="20577"/>
          <ac:spMkLst>
            <pc:docMk/>
            <pc:sldMk cId="4031522040" sldId="2134804247"/>
            <ac:spMk id="9" creationId="{96C8C259-395C-4BF8-8BE3-F2163C4CC6B2}"/>
          </ac:spMkLst>
        </pc:spChg>
        <pc:spChg chg="del">
          <ac:chgData name="Hannah Nicholas" userId="493b5db5-dc03-495e-8e3a-ffe390ccd8b5" providerId="ADAL" clId="{F99AB99C-7804-439E-B4FB-602478563840}" dt="2021-11-11T16:22:26.508" v="567" actId="478"/>
          <ac:spMkLst>
            <pc:docMk/>
            <pc:sldMk cId="4031522040" sldId="2134804247"/>
            <ac:spMk id="13" creationId="{FEE3B876-03F3-4182-B702-CBF31EE18063}"/>
          </ac:spMkLst>
        </pc:spChg>
        <pc:grpChg chg="mod">
          <ac:chgData name="Hannah Nicholas" userId="493b5db5-dc03-495e-8e3a-ffe390ccd8b5" providerId="ADAL" clId="{F99AB99C-7804-439E-B4FB-602478563840}" dt="2021-11-11T16:22:41.249" v="591" actId="1038"/>
          <ac:grpSpMkLst>
            <pc:docMk/>
            <pc:sldMk cId="4031522040" sldId="2134804247"/>
            <ac:grpSpMk id="5" creationId="{E84C0F0D-CC8A-47D7-A43C-EE6D755CA11B}"/>
          </ac:grpSpMkLst>
        </pc:grpChg>
      </pc:sldChg>
      <pc:sldChg chg="modSp mod">
        <pc:chgData name="Hannah Nicholas" userId="493b5db5-dc03-495e-8e3a-ffe390ccd8b5" providerId="ADAL" clId="{F99AB99C-7804-439E-B4FB-602478563840}" dt="2021-11-11T16:31:28.928" v="752" actId="1038"/>
        <pc:sldMkLst>
          <pc:docMk/>
          <pc:sldMk cId="4288939109" sldId="2134804248"/>
        </pc:sldMkLst>
        <pc:spChg chg="mod">
          <ac:chgData name="Hannah Nicholas" userId="493b5db5-dc03-495e-8e3a-ffe390ccd8b5" providerId="ADAL" clId="{F99AB99C-7804-439E-B4FB-602478563840}" dt="2021-11-11T16:24:51.783" v="651" actId="20577"/>
          <ac:spMkLst>
            <pc:docMk/>
            <pc:sldMk cId="4288939109" sldId="2134804248"/>
            <ac:spMk id="2" creationId="{373BBD1D-93CE-436E-BA52-C354EE3EF63C}"/>
          </ac:spMkLst>
        </pc:spChg>
        <pc:spChg chg="mod">
          <ac:chgData name="Hannah Nicholas" userId="493b5db5-dc03-495e-8e3a-ffe390ccd8b5" providerId="ADAL" clId="{F99AB99C-7804-439E-B4FB-602478563840}" dt="2021-11-11T16:31:28.928" v="752" actId="1038"/>
          <ac:spMkLst>
            <pc:docMk/>
            <pc:sldMk cId="4288939109" sldId="2134804248"/>
            <ac:spMk id="6" creationId="{16509DBB-C64D-46C2-8E90-D99D1D052B59}"/>
          </ac:spMkLst>
        </pc:spChg>
        <pc:spChg chg="mod">
          <ac:chgData name="Hannah Nicholas" userId="493b5db5-dc03-495e-8e3a-ffe390ccd8b5" providerId="ADAL" clId="{F99AB99C-7804-439E-B4FB-602478563840}" dt="2021-11-11T16:25:23.529" v="659" actId="1076"/>
          <ac:spMkLst>
            <pc:docMk/>
            <pc:sldMk cId="4288939109" sldId="2134804248"/>
            <ac:spMk id="31" creationId="{47805BA1-11CF-4942-8BDF-4EE58D154054}"/>
          </ac:spMkLst>
        </pc:spChg>
        <pc:cxnChg chg="mod">
          <ac:chgData name="Hannah Nicholas" userId="493b5db5-dc03-495e-8e3a-ffe390ccd8b5" providerId="ADAL" clId="{F99AB99C-7804-439E-B4FB-602478563840}" dt="2021-11-11T16:25:23.529" v="659" actId="1076"/>
          <ac:cxnSpMkLst>
            <pc:docMk/>
            <pc:sldMk cId="4288939109" sldId="2134804248"/>
            <ac:cxnSpMk id="33" creationId="{44EECC84-2796-4826-90C3-77A6A89F0C6E}"/>
          </ac:cxnSpMkLst>
        </pc:cxnChg>
      </pc:sldChg>
      <pc:sldChg chg="ord">
        <pc:chgData name="Hannah Nicholas" userId="493b5db5-dc03-495e-8e3a-ffe390ccd8b5" providerId="ADAL" clId="{F99AB99C-7804-439E-B4FB-602478563840}" dt="2021-11-26T15:56:15.222" v="1117" actId="20578"/>
        <pc:sldMkLst>
          <pc:docMk/>
          <pc:sldMk cId="4066869946" sldId="2134804251"/>
        </pc:sldMkLst>
      </pc:sldChg>
      <pc:sldChg chg="modNotesTx">
        <pc:chgData name="Hannah Nicholas" userId="493b5db5-dc03-495e-8e3a-ffe390ccd8b5" providerId="ADAL" clId="{F99AB99C-7804-439E-B4FB-602478563840}" dt="2021-11-26T16:04:29.124" v="1134" actId="20577"/>
        <pc:sldMkLst>
          <pc:docMk/>
          <pc:sldMk cId="1317120351" sldId="2134804254"/>
        </pc:sldMkLst>
      </pc:sldChg>
      <pc:sldChg chg="delSp modSp mod delCm modNotesTx">
        <pc:chgData name="Hannah Nicholas" userId="493b5db5-dc03-495e-8e3a-ffe390ccd8b5" providerId="ADAL" clId="{F99AB99C-7804-439E-B4FB-602478563840}" dt="2021-11-29T14:41:55.695" v="1461" actId="20577"/>
        <pc:sldMkLst>
          <pc:docMk/>
          <pc:sldMk cId="2687980867" sldId="2134804340"/>
        </pc:sldMkLst>
        <pc:spChg chg="mod">
          <ac:chgData name="Hannah Nicholas" userId="493b5db5-dc03-495e-8e3a-ffe390ccd8b5" providerId="ADAL" clId="{F99AB99C-7804-439E-B4FB-602478563840}" dt="2021-11-11T15:03:57.116" v="242" actId="20577"/>
          <ac:spMkLst>
            <pc:docMk/>
            <pc:sldMk cId="2687980867" sldId="2134804340"/>
            <ac:spMk id="2" creationId="{37DCEED7-1F09-5E4C-AEFD-7A69C632D6F1}"/>
          </ac:spMkLst>
        </pc:spChg>
        <pc:spChg chg="del">
          <ac:chgData name="Hannah Nicholas" userId="493b5db5-dc03-495e-8e3a-ffe390ccd8b5" providerId="ADAL" clId="{F99AB99C-7804-439E-B4FB-602478563840}" dt="2021-11-11T15:04:06.842" v="244" actId="478"/>
          <ac:spMkLst>
            <pc:docMk/>
            <pc:sldMk cId="2687980867" sldId="2134804340"/>
            <ac:spMk id="17" creationId="{D9462FAC-961A-4937-AE0D-C86C8378959F}"/>
          </ac:spMkLst>
        </pc:spChg>
      </pc:sldChg>
      <pc:sldChg chg="delSp mod modNotesTx">
        <pc:chgData name="Hannah Nicholas" userId="493b5db5-dc03-495e-8e3a-ffe390ccd8b5" providerId="ADAL" clId="{F99AB99C-7804-439E-B4FB-602478563840}" dt="2021-11-29T14:44:30.396" v="1638" actId="20577"/>
        <pc:sldMkLst>
          <pc:docMk/>
          <pc:sldMk cId="3763951148" sldId="2134804356"/>
        </pc:sldMkLst>
        <pc:spChg chg="del">
          <ac:chgData name="Hannah Nicholas" userId="493b5db5-dc03-495e-8e3a-ffe390ccd8b5" providerId="ADAL" clId="{F99AB99C-7804-439E-B4FB-602478563840}" dt="2021-11-11T17:47:26.222" v="1006" actId="478"/>
          <ac:spMkLst>
            <pc:docMk/>
            <pc:sldMk cId="3763951148" sldId="2134804356"/>
            <ac:spMk id="14" creationId="{258C19EB-B47B-4C69-BCA8-10D2F3DAE479}"/>
          </ac:spMkLst>
        </pc:spChg>
      </pc:sldChg>
      <pc:sldChg chg="delSp modSp add del mod modNotesTx">
        <pc:chgData name="Hannah Nicholas" userId="493b5db5-dc03-495e-8e3a-ffe390ccd8b5" providerId="ADAL" clId="{F99AB99C-7804-439E-B4FB-602478563840}" dt="2021-11-29T14:51:11.754" v="1992" actId="20577"/>
        <pc:sldMkLst>
          <pc:docMk/>
          <pc:sldMk cId="3700143255" sldId="2134804357"/>
        </pc:sldMkLst>
        <pc:spChg chg="mod">
          <ac:chgData name="Hannah Nicholas" userId="493b5db5-dc03-495e-8e3a-ffe390ccd8b5" providerId="ADAL" clId="{F99AB99C-7804-439E-B4FB-602478563840}" dt="2021-11-23T16:45:00.007" v="1081" actId="207"/>
          <ac:spMkLst>
            <pc:docMk/>
            <pc:sldMk cId="3700143255" sldId="2134804357"/>
            <ac:spMk id="2" creationId="{DB4FEC87-1688-4608-A216-AF6FB100F0DC}"/>
          </ac:spMkLst>
        </pc:spChg>
        <pc:spChg chg="del">
          <ac:chgData name="Hannah Nicholas" userId="493b5db5-dc03-495e-8e3a-ffe390ccd8b5" providerId="ADAL" clId="{F99AB99C-7804-439E-B4FB-602478563840}" dt="2021-11-11T17:47:52.910" v="1012" actId="478"/>
          <ac:spMkLst>
            <pc:docMk/>
            <pc:sldMk cId="3700143255" sldId="2134804357"/>
            <ac:spMk id="15" creationId="{DB5808A7-DE7A-4AA1-B2C4-888769A6093C}"/>
          </ac:spMkLst>
        </pc:spChg>
        <pc:graphicFrameChg chg="modGraphic">
          <ac:chgData name="Hannah Nicholas" userId="493b5db5-dc03-495e-8e3a-ffe390ccd8b5" providerId="ADAL" clId="{F99AB99C-7804-439E-B4FB-602478563840}" dt="2021-11-11T12:25:22.040" v="91" actId="13926"/>
          <ac:graphicFrameMkLst>
            <pc:docMk/>
            <pc:sldMk cId="3700143255" sldId="2134804357"/>
            <ac:graphicFrameMk id="14" creationId="{9A28B356-66E9-42B8-B011-2F0DB64FEB9F}"/>
          </ac:graphicFrameMkLst>
        </pc:graphicFrameChg>
      </pc:sldChg>
      <pc:sldChg chg="modNotesTx">
        <pc:chgData name="Hannah Nicholas" userId="493b5db5-dc03-495e-8e3a-ffe390ccd8b5" providerId="ADAL" clId="{F99AB99C-7804-439E-B4FB-602478563840}" dt="2021-11-29T14:52:35.916" v="2086" actId="20577"/>
        <pc:sldMkLst>
          <pc:docMk/>
          <pc:sldMk cId="1755722753" sldId="2134804358"/>
        </pc:sldMkLst>
      </pc:sldChg>
      <pc:sldChg chg="modSp mod">
        <pc:chgData name="Hannah Nicholas" userId="493b5db5-dc03-495e-8e3a-ffe390ccd8b5" providerId="ADAL" clId="{F99AB99C-7804-439E-B4FB-602478563840}" dt="2021-11-11T12:25:47.334" v="95" actId="13926"/>
        <pc:sldMkLst>
          <pc:docMk/>
          <pc:sldMk cId="746419389" sldId="2134804359"/>
        </pc:sldMkLst>
        <pc:spChg chg="mod">
          <ac:chgData name="Hannah Nicholas" userId="493b5db5-dc03-495e-8e3a-ffe390ccd8b5" providerId="ADAL" clId="{F99AB99C-7804-439E-B4FB-602478563840}" dt="2021-11-11T12:25:47.334" v="95" actId="13926"/>
          <ac:spMkLst>
            <pc:docMk/>
            <pc:sldMk cId="746419389" sldId="2134804359"/>
            <ac:spMk id="2" creationId="{00000000-0000-0000-0000-000000000000}"/>
          </ac:spMkLst>
        </pc:spChg>
      </pc:sldChg>
      <pc:sldChg chg="addSp delSp modSp mod modNotesTx">
        <pc:chgData name="Hannah Nicholas" userId="493b5db5-dc03-495e-8e3a-ffe390ccd8b5" providerId="ADAL" clId="{F99AB99C-7804-439E-B4FB-602478563840}" dt="2021-11-29T14:55:48.723" v="2181" actId="478"/>
        <pc:sldMkLst>
          <pc:docMk/>
          <pc:sldMk cId="3484984817" sldId="2134804360"/>
        </pc:sldMkLst>
        <pc:spChg chg="add del mod">
          <ac:chgData name="Hannah Nicholas" userId="493b5db5-dc03-495e-8e3a-ffe390ccd8b5" providerId="ADAL" clId="{F99AB99C-7804-439E-B4FB-602478563840}" dt="2021-11-29T14:55:44.761" v="2180"/>
          <ac:spMkLst>
            <pc:docMk/>
            <pc:sldMk cId="3484984817" sldId="2134804360"/>
            <ac:spMk id="4" creationId="{899D61A5-3897-43FC-BFE1-C22618CD3F4A}"/>
          </ac:spMkLst>
        </pc:spChg>
        <pc:spChg chg="del">
          <ac:chgData name="Hannah Nicholas" userId="493b5db5-dc03-495e-8e3a-ffe390ccd8b5" providerId="ADAL" clId="{F99AB99C-7804-439E-B4FB-602478563840}" dt="2021-11-29T14:55:48.723" v="2181" actId="478"/>
          <ac:spMkLst>
            <pc:docMk/>
            <pc:sldMk cId="3484984817" sldId="2134804360"/>
            <ac:spMk id="15" creationId="{DB5808A7-DE7A-4AA1-B2C4-888769A6093C}"/>
          </ac:spMkLst>
        </pc:spChg>
        <pc:graphicFrameChg chg="modGraphic">
          <ac:chgData name="Hannah Nicholas" userId="493b5db5-dc03-495e-8e3a-ffe390ccd8b5" providerId="ADAL" clId="{F99AB99C-7804-439E-B4FB-602478563840}" dt="2021-11-11T12:25:41.777" v="94" actId="13926"/>
          <ac:graphicFrameMkLst>
            <pc:docMk/>
            <pc:sldMk cId="3484984817" sldId="2134804360"/>
            <ac:graphicFrameMk id="14" creationId="{9A28B356-66E9-42B8-B011-2F0DB64FEB9F}"/>
          </ac:graphicFrameMkLst>
        </pc:graphicFrameChg>
      </pc:sldChg>
      <pc:sldChg chg="modNotesTx">
        <pc:chgData name="Hannah Nicholas" userId="493b5db5-dc03-495e-8e3a-ffe390ccd8b5" providerId="ADAL" clId="{F99AB99C-7804-439E-B4FB-602478563840}" dt="2021-11-29T14:56:45.949" v="2309" actId="20577"/>
        <pc:sldMkLst>
          <pc:docMk/>
          <pc:sldMk cId="720369769" sldId="2134804361"/>
        </pc:sldMkLst>
      </pc:sldChg>
      <pc:sldChg chg="modSp mod">
        <pc:chgData name="Hannah Nicholas" userId="493b5db5-dc03-495e-8e3a-ffe390ccd8b5" providerId="ADAL" clId="{F99AB99C-7804-439E-B4FB-602478563840}" dt="2021-11-11T16:14:03.258" v="460" actId="20577"/>
        <pc:sldMkLst>
          <pc:docMk/>
          <pc:sldMk cId="4019869454" sldId="2134804362"/>
        </pc:sldMkLst>
        <pc:spChg chg="mod">
          <ac:chgData name="Hannah Nicholas" userId="493b5db5-dc03-495e-8e3a-ffe390ccd8b5" providerId="ADAL" clId="{F99AB99C-7804-439E-B4FB-602478563840}" dt="2021-11-11T16:14:03.258" v="460" actId="20577"/>
          <ac:spMkLst>
            <pc:docMk/>
            <pc:sldMk cId="4019869454" sldId="2134804362"/>
            <ac:spMk id="6" creationId="{7553A651-5B62-4904-986B-47DDDD033CF5}"/>
          </ac:spMkLst>
        </pc:spChg>
      </pc:sldChg>
      <pc:sldChg chg="modSp mod">
        <pc:chgData name="Hannah Nicholas" userId="493b5db5-dc03-495e-8e3a-ffe390ccd8b5" providerId="ADAL" clId="{F99AB99C-7804-439E-B4FB-602478563840}" dt="2021-11-11T16:11:50.874" v="456" actId="20577"/>
        <pc:sldMkLst>
          <pc:docMk/>
          <pc:sldMk cId="1671091571" sldId="2134804363"/>
        </pc:sldMkLst>
        <pc:spChg chg="mod">
          <ac:chgData name="Hannah Nicholas" userId="493b5db5-dc03-495e-8e3a-ffe390ccd8b5" providerId="ADAL" clId="{F99AB99C-7804-439E-B4FB-602478563840}" dt="2021-11-11T16:11:50.874" v="456" actId="20577"/>
          <ac:spMkLst>
            <pc:docMk/>
            <pc:sldMk cId="1671091571" sldId="2134804363"/>
            <ac:spMk id="6" creationId="{7553A651-5B62-4904-986B-47DDDD033CF5}"/>
          </ac:spMkLst>
        </pc:spChg>
      </pc:sldChg>
      <pc:sldChg chg="del">
        <pc:chgData name="Hannah Nicholas" userId="493b5db5-dc03-495e-8e3a-ffe390ccd8b5" providerId="ADAL" clId="{F99AB99C-7804-439E-B4FB-602478563840}" dt="2021-11-11T16:10:41.003" v="451" actId="47"/>
        <pc:sldMkLst>
          <pc:docMk/>
          <pc:sldMk cId="3426922622" sldId="2134804365"/>
        </pc:sldMkLst>
      </pc:sldChg>
      <pc:sldChg chg="modSp mod">
        <pc:chgData name="Hannah Nicholas" userId="493b5db5-dc03-495e-8e3a-ffe390ccd8b5" providerId="ADAL" clId="{F99AB99C-7804-439E-B4FB-602478563840}" dt="2021-11-11T16:34:05.864" v="838" actId="20577"/>
        <pc:sldMkLst>
          <pc:docMk/>
          <pc:sldMk cId="1842725877" sldId="2134804366"/>
        </pc:sldMkLst>
        <pc:spChg chg="mod">
          <ac:chgData name="Hannah Nicholas" userId="493b5db5-dc03-495e-8e3a-ffe390ccd8b5" providerId="ADAL" clId="{F99AB99C-7804-439E-B4FB-602478563840}" dt="2021-11-11T16:34:05.864" v="838" actId="20577"/>
          <ac:spMkLst>
            <pc:docMk/>
            <pc:sldMk cId="1842725877" sldId="2134804366"/>
            <ac:spMk id="5" creationId="{C29B4453-D808-405D-9D1A-575C4F4B7E8F}"/>
          </ac:spMkLst>
        </pc:spChg>
      </pc:sldChg>
      <pc:sldChg chg="delSp mod">
        <pc:chgData name="Hannah Nicholas" userId="493b5db5-dc03-495e-8e3a-ffe390ccd8b5" providerId="ADAL" clId="{F99AB99C-7804-439E-B4FB-602478563840}" dt="2021-11-11T12:25:57.474" v="97" actId="478"/>
        <pc:sldMkLst>
          <pc:docMk/>
          <pc:sldMk cId="2965999057" sldId="2134804489"/>
        </pc:sldMkLst>
        <pc:spChg chg="del">
          <ac:chgData name="Hannah Nicholas" userId="493b5db5-dc03-495e-8e3a-ffe390ccd8b5" providerId="ADAL" clId="{F99AB99C-7804-439E-B4FB-602478563840}" dt="2021-11-11T12:25:57.474" v="97" actId="478"/>
          <ac:spMkLst>
            <pc:docMk/>
            <pc:sldMk cId="2965999057" sldId="2134804489"/>
            <ac:spMk id="10" creationId="{3249033F-4ED1-4551-B438-0971A93BE9EF}"/>
          </ac:spMkLst>
        </pc:spChg>
      </pc:sldChg>
      <pc:sldChg chg="delSp mod delCm modNotesTx">
        <pc:chgData name="Hannah Nicholas" userId="493b5db5-dc03-495e-8e3a-ffe390ccd8b5" providerId="ADAL" clId="{F99AB99C-7804-439E-B4FB-602478563840}" dt="2021-11-26T16:17:44.075" v="1308" actId="113"/>
        <pc:sldMkLst>
          <pc:docMk/>
          <pc:sldMk cId="586544440" sldId="2134804515"/>
        </pc:sldMkLst>
        <pc:spChg chg="del">
          <ac:chgData name="Hannah Nicholas" userId="493b5db5-dc03-495e-8e3a-ffe390ccd8b5" providerId="ADAL" clId="{F99AB99C-7804-439E-B4FB-602478563840}" dt="2021-11-11T12:23:56.607" v="82" actId="478"/>
          <ac:spMkLst>
            <pc:docMk/>
            <pc:sldMk cId="586544440" sldId="2134804515"/>
            <ac:spMk id="7" creationId="{82A3568C-5934-4147-9B3C-8C8CD3CD2361}"/>
          </ac:spMkLst>
        </pc:spChg>
      </pc:sldChg>
      <pc:sldChg chg="modSp mod delCm">
        <pc:chgData name="Hannah Nicholas" userId="493b5db5-dc03-495e-8e3a-ffe390ccd8b5" providerId="ADAL" clId="{F99AB99C-7804-439E-B4FB-602478563840}" dt="2021-11-11T15:08:29.667" v="274" actId="1592"/>
        <pc:sldMkLst>
          <pc:docMk/>
          <pc:sldMk cId="2896749820" sldId="2134804516"/>
        </pc:sldMkLst>
        <pc:spChg chg="mod">
          <ac:chgData name="Hannah Nicholas" userId="493b5db5-dc03-495e-8e3a-ffe390ccd8b5" providerId="ADAL" clId="{F99AB99C-7804-439E-B4FB-602478563840}" dt="2021-11-11T10:49:15.405" v="52" actId="207"/>
          <ac:spMkLst>
            <pc:docMk/>
            <pc:sldMk cId="2896749820" sldId="2134804516"/>
            <ac:spMk id="17" creationId="{FD920785-EF20-4C9B-9617-CDFF04BBD67E}"/>
          </ac:spMkLst>
        </pc:spChg>
      </pc:sldChg>
      <pc:sldChg chg="modSp mod">
        <pc:chgData name="Hannah Nicholas" userId="493b5db5-dc03-495e-8e3a-ffe390ccd8b5" providerId="ADAL" clId="{F99AB99C-7804-439E-B4FB-602478563840}" dt="2021-11-11T15:07:46.557" v="271" actId="113"/>
        <pc:sldMkLst>
          <pc:docMk/>
          <pc:sldMk cId="1330341934" sldId="2134804517"/>
        </pc:sldMkLst>
        <pc:spChg chg="mod">
          <ac:chgData name="Hannah Nicholas" userId="493b5db5-dc03-495e-8e3a-ffe390ccd8b5" providerId="ADAL" clId="{F99AB99C-7804-439E-B4FB-602478563840}" dt="2021-11-11T15:07:46.557" v="271" actId="113"/>
          <ac:spMkLst>
            <pc:docMk/>
            <pc:sldMk cId="1330341934" sldId="2134804517"/>
            <ac:spMk id="17" creationId="{FD920785-EF20-4C9B-9617-CDFF04BBD67E}"/>
          </ac:spMkLst>
        </pc:spChg>
      </pc:sldChg>
      <pc:sldChg chg="modSp">
        <pc:chgData name="Hannah Nicholas" userId="493b5db5-dc03-495e-8e3a-ffe390ccd8b5" providerId="ADAL" clId="{F99AB99C-7804-439E-B4FB-602478563840}" dt="2021-11-11T15:08:03.470" v="272"/>
        <pc:sldMkLst>
          <pc:docMk/>
          <pc:sldMk cId="184340492" sldId="2134804518"/>
        </pc:sldMkLst>
        <pc:spChg chg="mod">
          <ac:chgData name="Hannah Nicholas" userId="493b5db5-dc03-495e-8e3a-ffe390ccd8b5" providerId="ADAL" clId="{F99AB99C-7804-439E-B4FB-602478563840}" dt="2021-11-11T15:08:03.470" v="272"/>
          <ac:spMkLst>
            <pc:docMk/>
            <pc:sldMk cId="184340492" sldId="2134804518"/>
            <ac:spMk id="17" creationId="{FD920785-EF20-4C9B-9617-CDFF04BBD67E}"/>
          </ac:spMkLst>
        </pc:spChg>
      </pc:sldChg>
      <pc:sldChg chg="modSp modNotesTx">
        <pc:chgData name="Hannah Nicholas" userId="493b5db5-dc03-495e-8e3a-ffe390ccd8b5" providerId="ADAL" clId="{F99AB99C-7804-439E-B4FB-602478563840}" dt="2021-11-29T15:02:41.666" v="2568" actId="20577"/>
        <pc:sldMkLst>
          <pc:docMk/>
          <pc:sldMk cId="774321187" sldId="2134804519"/>
        </pc:sldMkLst>
        <pc:spChg chg="mod">
          <ac:chgData name="Hannah Nicholas" userId="493b5db5-dc03-495e-8e3a-ffe390ccd8b5" providerId="ADAL" clId="{F99AB99C-7804-439E-B4FB-602478563840}" dt="2021-11-11T15:08:10.994" v="273"/>
          <ac:spMkLst>
            <pc:docMk/>
            <pc:sldMk cId="774321187" sldId="2134804519"/>
            <ac:spMk id="17" creationId="{FD920785-EF20-4C9B-9617-CDFF04BBD67E}"/>
          </ac:spMkLst>
        </pc:spChg>
      </pc:sldChg>
      <pc:sldChg chg="delSp modSp add mod delCm modNotesTx">
        <pc:chgData name="Hannah Nicholas" userId="493b5db5-dc03-495e-8e3a-ffe390ccd8b5" providerId="ADAL" clId="{F99AB99C-7804-439E-B4FB-602478563840}" dt="2021-11-11T16:38:02.015" v="949" actId="33524"/>
        <pc:sldMkLst>
          <pc:docMk/>
          <pc:sldMk cId="1216825227" sldId="2134804522"/>
        </pc:sldMkLst>
        <pc:spChg chg="del">
          <ac:chgData name="Hannah Nicholas" userId="493b5db5-dc03-495e-8e3a-ffe390ccd8b5" providerId="ADAL" clId="{F99AB99C-7804-439E-B4FB-602478563840}" dt="2021-11-11T12:22:51.191" v="73" actId="478"/>
          <ac:spMkLst>
            <pc:docMk/>
            <pc:sldMk cId="1216825227" sldId="2134804522"/>
            <ac:spMk id="4" creationId="{096009C3-D737-4468-92FC-3BE1B9EB6849}"/>
          </ac:spMkLst>
        </pc:spChg>
        <pc:spChg chg="del">
          <ac:chgData name="Hannah Nicholas" userId="493b5db5-dc03-495e-8e3a-ffe390ccd8b5" providerId="ADAL" clId="{F99AB99C-7804-439E-B4FB-602478563840}" dt="2021-11-11T12:22:52.023" v="74" actId="478"/>
          <ac:spMkLst>
            <pc:docMk/>
            <pc:sldMk cId="1216825227" sldId="2134804522"/>
            <ac:spMk id="7" creationId="{E5602DF2-2F6A-4E14-A515-1FFC78936999}"/>
          </ac:spMkLst>
        </pc:spChg>
        <pc:spChg chg="mod">
          <ac:chgData name="Hannah Nicholas" userId="493b5db5-dc03-495e-8e3a-ffe390ccd8b5" providerId="ADAL" clId="{F99AB99C-7804-439E-B4FB-602478563840}" dt="2021-11-11T16:38:02.015" v="949" actId="33524"/>
          <ac:spMkLst>
            <pc:docMk/>
            <pc:sldMk cId="1216825227" sldId="2134804522"/>
            <ac:spMk id="8" creationId="{9438F7B1-FA41-4620-A2E7-0C270133D2AE}"/>
          </ac:spMkLst>
        </pc:spChg>
        <pc:graphicFrameChg chg="mod modGraphic">
          <ac:chgData name="Hannah Nicholas" userId="493b5db5-dc03-495e-8e3a-ffe390ccd8b5" providerId="ADAL" clId="{F99AB99C-7804-439E-B4FB-602478563840}" dt="2021-11-11T15:37:31.720" v="376" actId="14100"/>
          <ac:graphicFrameMkLst>
            <pc:docMk/>
            <pc:sldMk cId="1216825227" sldId="2134804522"/>
            <ac:graphicFrameMk id="5" creationId="{FC472E14-4EF7-4D67-9E0B-B5C867D3B3ED}"/>
          </ac:graphicFrameMkLst>
        </pc:graphicFrameChg>
        <pc:graphicFrameChg chg="del">
          <ac:chgData name="Hannah Nicholas" userId="493b5db5-dc03-495e-8e3a-ffe390ccd8b5" providerId="ADAL" clId="{F99AB99C-7804-439E-B4FB-602478563840}" dt="2021-11-11T15:01:55.974" v="218" actId="478"/>
          <ac:graphicFrameMkLst>
            <pc:docMk/>
            <pc:sldMk cId="1216825227" sldId="2134804522"/>
            <ac:graphicFrameMk id="9" creationId="{8BB952C1-7131-4E84-9FF8-40066CDED18B}"/>
          </ac:graphicFrameMkLst>
        </pc:graphicFrameChg>
      </pc:sldChg>
      <pc:sldChg chg="delSp modSp add mod delCm">
        <pc:chgData name="Hannah Nicholas" userId="493b5db5-dc03-495e-8e3a-ffe390ccd8b5" providerId="ADAL" clId="{F99AB99C-7804-439E-B4FB-602478563840}" dt="2021-11-11T16:38:42.853" v="961" actId="20577"/>
        <pc:sldMkLst>
          <pc:docMk/>
          <pc:sldMk cId="2712139334" sldId="2134804523"/>
        </pc:sldMkLst>
        <pc:spChg chg="del">
          <ac:chgData name="Hannah Nicholas" userId="493b5db5-dc03-495e-8e3a-ffe390ccd8b5" providerId="ADAL" clId="{F99AB99C-7804-439E-B4FB-602478563840}" dt="2021-11-11T12:22:54.327" v="75" actId="478"/>
          <ac:spMkLst>
            <pc:docMk/>
            <pc:sldMk cId="2712139334" sldId="2134804523"/>
            <ac:spMk id="5" creationId="{A9686D3E-3204-42F6-BDD3-877A7D4012D0}"/>
          </ac:spMkLst>
        </pc:spChg>
        <pc:spChg chg="del">
          <ac:chgData name="Hannah Nicholas" userId="493b5db5-dc03-495e-8e3a-ffe390ccd8b5" providerId="ADAL" clId="{F99AB99C-7804-439E-B4FB-602478563840}" dt="2021-11-11T12:22:55.323" v="76" actId="478"/>
          <ac:spMkLst>
            <pc:docMk/>
            <pc:sldMk cId="2712139334" sldId="2134804523"/>
            <ac:spMk id="10" creationId="{ECFAAD19-80A3-4443-82A1-C0DD7578F266}"/>
          </ac:spMkLst>
        </pc:spChg>
        <pc:spChg chg="del">
          <ac:chgData name="Hannah Nicholas" userId="493b5db5-dc03-495e-8e3a-ffe390ccd8b5" providerId="ADAL" clId="{F99AB99C-7804-439E-B4FB-602478563840}" dt="2021-11-11T15:00:21.048" v="147" actId="478"/>
          <ac:spMkLst>
            <pc:docMk/>
            <pc:sldMk cId="2712139334" sldId="2134804523"/>
            <ac:spMk id="11" creationId="{0709704E-B057-4BFD-B474-758DCCEE1552}"/>
          </ac:spMkLst>
        </pc:spChg>
        <pc:graphicFrameChg chg="mod modGraphic">
          <ac:chgData name="Hannah Nicholas" userId="493b5db5-dc03-495e-8e3a-ffe390ccd8b5" providerId="ADAL" clId="{F99AB99C-7804-439E-B4FB-602478563840}" dt="2021-11-11T16:38:42.853" v="961" actId="20577"/>
          <ac:graphicFrameMkLst>
            <pc:docMk/>
            <pc:sldMk cId="2712139334" sldId="2134804523"/>
            <ac:graphicFrameMk id="8" creationId="{0211C050-14A0-4CB6-886D-5B1A44E38CBB}"/>
          </ac:graphicFrameMkLst>
        </pc:graphicFrameChg>
      </pc:sldChg>
      <pc:sldChg chg="add modNotesTx">
        <pc:chgData name="Hannah Nicholas" userId="493b5db5-dc03-495e-8e3a-ffe390ccd8b5" providerId="ADAL" clId="{F99AB99C-7804-439E-B4FB-602478563840}" dt="2021-11-26T15:59:47.960" v="1118" actId="20577"/>
        <pc:sldMkLst>
          <pc:docMk/>
          <pc:sldMk cId="973333502" sldId="2134804524"/>
        </pc:sldMkLst>
      </pc:sldChg>
      <pc:sldChg chg="modSp add mod">
        <pc:chgData name="Hannah Nicholas" userId="493b5db5-dc03-495e-8e3a-ffe390ccd8b5" providerId="ADAL" clId="{F99AB99C-7804-439E-B4FB-602478563840}" dt="2021-11-24T17:25:21.616" v="1086" actId="1076"/>
        <pc:sldMkLst>
          <pc:docMk/>
          <pc:sldMk cId="2967226879" sldId="2134804525"/>
        </pc:sldMkLst>
        <pc:spChg chg="mod">
          <ac:chgData name="Hannah Nicholas" userId="493b5db5-dc03-495e-8e3a-ffe390ccd8b5" providerId="ADAL" clId="{F99AB99C-7804-439E-B4FB-602478563840}" dt="2021-11-24T17:25:21.616" v="1086" actId="1076"/>
          <ac:spMkLst>
            <pc:docMk/>
            <pc:sldMk cId="2967226879" sldId="2134804525"/>
            <ac:spMk id="4" creationId="{E686C8D8-262D-45FC-A3EF-F57ECE60F8BB}"/>
          </ac:spMkLst>
        </pc:spChg>
      </pc:sldChg>
      <pc:sldChg chg="add">
        <pc:chgData name="Hannah Nicholas" userId="493b5db5-dc03-495e-8e3a-ffe390ccd8b5" providerId="ADAL" clId="{F99AB99C-7804-439E-B4FB-602478563840}" dt="2021-11-24T17:24:50.077" v="1082"/>
        <pc:sldMkLst>
          <pc:docMk/>
          <pc:sldMk cId="779813420" sldId="2134804526"/>
        </pc:sldMkLst>
      </pc:sldChg>
      <pc:sldChg chg="add">
        <pc:chgData name="Hannah Nicholas" userId="493b5db5-dc03-495e-8e3a-ffe390ccd8b5" providerId="ADAL" clId="{F99AB99C-7804-439E-B4FB-602478563840}" dt="2021-11-24T17:24:50.077" v="1082"/>
        <pc:sldMkLst>
          <pc:docMk/>
          <pc:sldMk cId="2083202280" sldId="2134804527"/>
        </pc:sldMkLst>
      </pc:sldChg>
    </pc:docChg>
  </pc:docChgLst>
  <pc:docChgLst>
    <pc:chgData name="Julie Dimitrijevic" userId="18d13fe2-ec02-405d-953d-be9b55079975" providerId="ADAL" clId="{9768C6F5-93F9-48F9-BAA6-BA7B3D4E59BB}"/>
    <pc:docChg chg="custSel modSld">
      <pc:chgData name="Julie Dimitrijevic" userId="18d13fe2-ec02-405d-953d-be9b55079975" providerId="ADAL" clId="{9768C6F5-93F9-48F9-BAA6-BA7B3D4E59BB}" dt="2021-11-11T18:26:17.184" v="205" actId="20577"/>
      <pc:docMkLst>
        <pc:docMk/>
      </pc:docMkLst>
      <pc:sldChg chg="modNotesTx">
        <pc:chgData name="Julie Dimitrijevic" userId="18d13fe2-ec02-405d-953d-be9b55079975" providerId="ADAL" clId="{9768C6F5-93F9-48F9-BAA6-BA7B3D4E59BB}" dt="2021-11-11T18:01:10.971" v="5" actId="2"/>
        <pc:sldMkLst>
          <pc:docMk/>
          <pc:sldMk cId="4247713349" sldId="878"/>
        </pc:sldMkLst>
      </pc:sldChg>
      <pc:sldChg chg="modNotesTx">
        <pc:chgData name="Julie Dimitrijevic" userId="18d13fe2-ec02-405d-953d-be9b55079975" providerId="ADAL" clId="{9768C6F5-93F9-48F9-BAA6-BA7B3D4E59BB}" dt="2021-11-11T18:00:50.781" v="2" actId="2"/>
        <pc:sldMkLst>
          <pc:docMk/>
          <pc:sldMk cId="2821334544" sldId="1884"/>
        </pc:sldMkLst>
      </pc:sldChg>
      <pc:sldChg chg="modNotesTx">
        <pc:chgData name="Julie Dimitrijevic" userId="18d13fe2-ec02-405d-953d-be9b55079975" providerId="ADAL" clId="{9768C6F5-93F9-48F9-BAA6-BA7B3D4E59BB}" dt="2021-11-11T18:01:44.611" v="12" actId="2"/>
        <pc:sldMkLst>
          <pc:docMk/>
          <pc:sldMk cId="2621397287" sldId="4426"/>
        </pc:sldMkLst>
      </pc:sldChg>
      <pc:sldChg chg="modNotesTx">
        <pc:chgData name="Julie Dimitrijevic" userId="18d13fe2-ec02-405d-953d-be9b55079975" providerId="ADAL" clId="{9768C6F5-93F9-48F9-BAA6-BA7B3D4E59BB}" dt="2021-11-11T18:01:43.162" v="11" actId="2"/>
        <pc:sldMkLst>
          <pc:docMk/>
          <pc:sldMk cId="2476249250" sldId="4435"/>
        </pc:sldMkLst>
      </pc:sldChg>
      <pc:sldChg chg="modNotesTx">
        <pc:chgData name="Julie Dimitrijevic" userId="18d13fe2-ec02-405d-953d-be9b55079975" providerId="ADAL" clId="{9768C6F5-93F9-48F9-BAA6-BA7B3D4E59BB}" dt="2021-11-11T18:01:48.927" v="16" actId="2"/>
        <pc:sldMkLst>
          <pc:docMk/>
          <pc:sldMk cId="1710136867" sldId="4461"/>
        </pc:sldMkLst>
      </pc:sldChg>
      <pc:sldChg chg="addCm modCm">
        <pc:chgData name="Julie Dimitrijevic" userId="18d13fe2-ec02-405d-953d-be9b55079975" providerId="ADAL" clId="{9768C6F5-93F9-48F9-BAA6-BA7B3D4E59BB}" dt="2021-11-11T09:09:23.756" v="1"/>
        <pc:sldMkLst>
          <pc:docMk/>
          <pc:sldMk cId="960964593" sldId="4464"/>
        </pc:sldMkLst>
      </pc:sldChg>
      <pc:sldChg chg="modNotesTx">
        <pc:chgData name="Julie Dimitrijevic" userId="18d13fe2-ec02-405d-953d-be9b55079975" providerId="ADAL" clId="{9768C6F5-93F9-48F9-BAA6-BA7B3D4E59BB}" dt="2021-11-11T18:01:45.775" v="13" actId="2"/>
        <pc:sldMkLst>
          <pc:docMk/>
          <pc:sldMk cId="2361257146" sldId="4466"/>
        </pc:sldMkLst>
      </pc:sldChg>
      <pc:sldChg chg="modNotesTx">
        <pc:chgData name="Julie Dimitrijevic" userId="18d13fe2-ec02-405d-953d-be9b55079975" providerId="ADAL" clId="{9768C6F5-93F9-48F9-BAA6-BA7B3D4E59BB}" dt="2021-11-11T18:01:12.655" v="6" actId="2"/>
        <pc:sldMkLst>
          <pc:docMk/>
          <pc:sldMk cId="2067014637" sldId="4571"/>
        </pc:sldMkLst>
      </pc:sldChg>
      <pc:sldChg chg="modNotesTx">
        <pc:chgData name="Julie Dimitrijevic" userId="18d13fe2-ec02-405d-953d-be9b55079975" providerId="ADAL" clId="{9768C6F5-93F9-48F9-BAA6-BA7B3D4E59BB}" dt="2021-11-11T18:01:00.571" v="4" actId="2"/>
        <pc:sldMkLst>
          <pc:docMk/>
          <pc:sldMk cId="3811895337" sldId="4576"/>
        </pc:sldMkLst>
      </pc:sldChg>
      <pc:sldChg chg="modNotesTx">
        <pc:chgData name="Julie Dimitrijevic" userId="18d13fe2-ec02-405d-953d-be9b55079975" providerId="ADAL" clId="{9768C6F5-93F9-48F9-BAA6-BA7B3D4E59BB}" dt="2021-11-11T18:01:32.190" v="8" actId="313"/>
        <pc:sldMkLst>
          <pc:docMk/>
          <pc:sldMk cId="4168884421" sldId="4580"/>
        </pc:sldMkLst>
      </pc:sldChg>
      <pc:sldChg chg="modNotesTx">
        <pc:chgData name="Julie Dimitrijevic" userId="18d13fe2-ec02-405d-953d-be9b55079975" providerId="ADAL" clId="{9768C6F5-93F9-48F9-BAA6-BA7B3D4E59BB}" dt="2021-11-11T18:00:57.847" v="3" actId="2"/>
        <pc:sldMkLst>
          <pc:docMk/>
          <pc:sldMk cId="4503428" sldId="2134804234"/>
        </pc:sldMkLst>
      </pc:sldChg>
      <pc:sldChg chg="delSp mod">
        <pc:chgData name="Julie Dimitrijevic" userId="18d13fe2-ec02-405d-953d-be9b55079975" providerId="ADAL" clId="{9768C6F5-93F9-48F9-BAA6-BA7B3D4E59BB}" dt="2021-11-11T18:01:27.709" v="7" actId="478"/>
        <pc:sldMkLst>
          <pc:docMk/>
          <pc:sldMk cId="1773658524" sldId="2134804236"/>
        </pc:sldMkLst>
        <pc:spChg chg="del">
          <ac:chgData name="Julie Dimitrijevic" userId="18d13fe2-ec02-405d-953d-be9b55079975" providerId="ADAL" clId="{9768C6F5-93F9-48F9-BAA6-BA7B3D4E59BB}" dt="2021-11-11T18:01:27.709" v="7" actId="478"/>
          <ac:spMkLst>
            <pc:docMk/>
            <pc:sldMk cId="1773658524" sldId="2134804236"/>
            <ac:spMk id="9" creationId="{1062DF7A-DC20-422A-A25D-499B02F0AE84}"/>
          </ac:spMkLst>
        </pc:spChg>
      </pc:sldChg>
      <pc:sldChg chg="modSp mod">
        <pc:chgData name="Julie Dimitrijevic" userId="18d13fe2-ec02-405d-953d-be9b55079975" providerId="ADAL" clId="{9768C6F5-93F9-48F9-BAA6-BA7B3D4E59BB}" dt="2021-11-11T18:01:35.831" v="9" actId="2"/>
        <pc:sldMkLst>
          <pc:docMk/>
          <pc:sldMk cId="2687980867" sldId="2134804340"/>
        </pc:sldMkLst>
        <pc:spChg chg="mod">
          <ac:chgData name="Julie Dimitrijevic" userId="18d13fe2-ec02-405d-953d-be9b55079975" providerId="ADAL" clId="{9768C6F5-93F9-48F9-BAA6-BA7B3D4E59BB}" dt="2021-11-11T18:01:35.831" v="9" actId="2"/>
          <ac:spMkLst>
            <pc:docMk/>
            <pc:sldMk cId="2687980867" sldId="2134804340"/>
            <ac:spMk id="13" creationId="{65103384-59AF-49E0-81CE-980ABF53BA3B}"/>
          </ac:spMkLst>
        </pc:spChg>
      </pc:sldChg>
      <pc:sldChg chg="modNotesTx">
        <pc:chgData name="Julie Dimitrijevic" userId="18d13fe2-ec02-405d-953d-be9b55079975" providerId="ADAL" clId="{9768C6F5-93F9-48F9-BAA6-BA7B3D4E59BB}" dt="2021-11-11T18:01:40.749" v="10" actId="313"/>
        <pc:sldMkLst>
          <pc:docMk/>
          <pc:sldMk cId="3763951148" sldId="2134804356"/>
        </pc:sldMkLst>
      </pc:sldChg>
      <pc:sldChg chg="modSp mod">
        <pc:chgData name="Julie Dimitrijevic" userId="18d13fe2-ec02-405d-953d-be9b55079975" providerId="ADAL" clId="{9768C6F5-93F9-48F9-BAA6-BA7B3D4E59BB}" dt="2021-11-11T18:26:17.184" v="205" actId="20577"/>
        <pc:sldMkLst>
          <pc:docMk/>
          <pc:sldMk cId="2712139334" sldId="2134804523"/>
        </pc:sldMkLst>
        <pc:graphicFrameChg chg="mod modGraphic">
          <ac:chgData name="Julie Dimitrijevic" userId="18d13fe2-ec02-405d-953d-be9b55079975" providerId="ADAL" clId="{9768C6F5-93F9-48F9-BAA6-BA7B3D4E59BB}" dt="2021-11-11T18:26:17.184" v="205" actId="20577"/>
          <ac:graphicFrameMkLst>
            <pc:docMk/>
            <pc:sldMk cId="2712139334" sldId="2134804523"/>
            <ac:graphicFrameMk id="8" creationId="{0211C050-14A0-4CB6-886D-5B1A44E38CBB}"/>
          </ac:graphicFrameMkLst>
        </pc:graphicFrameChg>
      </pc:sldChg>
    </pc:docChg>
  </pc:docChgLst>
  <pc:docChgLst>
    <pc:chgData name="Hannah Nicholas" userId="493b5db5-dc03-495e-8e3a-ffe390ccd8b5" providerId="ADAL" clId="{7789ACC8-ABAC-4B62-AA85-777DFB3BCAFA}"/>
    <pc:docChg chg="custSel modSld sldOrd">
      <pc:chgData name="Hannah Nicholas" userId="493b5db5-dc03-495e-8e3a-ffe390ccd8b5" providerId="ADAL" clId="{7789ACC8-ABAC-4B62-AA85-777DFB3BCAFA}" dt="2021-12-21T16:11:53.016" v="23" actId="478"/>
      <pc:docMkLst>
        <pc:docMk/>
      </pc:docMkLst>
      <pc:sldChg chg="delSp mod">
        <pc:chgData name="Hannah Nicholas" userId="493b5db5-dc03-495e-8e3a-ffe390ccd8b5" providerId="ADAL" clId="{7789ACC8-ABAC-4B62-AA85-777DFB3BCAFA}" dt="2021-12-17T16:23:17.915" v="1" actId="478"/>
        <pc:sldMkLst>
          <pc:docMk/>
          <pc:sldMk cId="4260460914" sldId="4553"/>
        </pc:sldMkLst>
        <pc:spChg chg="del">
          <ac:chgData name="Hannah Nicholas" userId="493b5db5-dc03-495e-8e3a-ffe390ccd8b5" providerId="ADAL" clId="{7789ACC8-ABAC-4B62-AA85-777DFB3BCAFA}" dt="2021-12-17T16:23:17.915" v="1" actId="478"/>
          <ac:spMkLst>
            <pc:docMk/>
            <pc:sldMk cId="4260460914" sldId="4553"/>
            <ac:spMk id="13" creationId="{B692E87F-6422-476E-A625-90F21BD5A86E}"/>
          </ac:spMkLst>
        </pc:spChg>
      </pc:sldChg>
      <pc:sldChg chg="ord">
        <pc:chgData name="Hannah Nicholas" userId="493b5db5-dc03-495e-8e3a-ffe390ccd8b5" providerId="ADAL" clId="{7789ACC8-ABAC-4B62-AA85-777DFB3BCAFA}" dt="2021-12-21T15:43:01.799" v="22"/>
        <pc:sldMkLst>
          <pc:docMk/>
          <pc:sldMk cId="3678809111" sldId="4596"/>
        </pc:sldMkLst>
      </pc:sldChg>
      <pc:sldChg chg="ord">
        <pc:chgData name="Hannah Nicholas" userId="493b5db5-dc03-495e-8e3a-ffe390ccd8b5" providerId="ADAL" clId="{7789ACC8-ABAC-4B62-AA85-777DFB3BCAFA}" dt="2021-12-21T15:42:42.109" v="20"/>
        <pc:sldMkLst>
          <pc:docMk/>
          <pc:sldMk cId="2238148855" sldId="4616"/>
        </pc:sldMkLst>
      </pc:sldChg>
      <pc:sldChg chg="addSp delSp modSp mod modAnim">
        <pc:chgData name="Hannah Nicholas" userId="493b5db5-dc03-495e-8e3a-ffe390ccd8b5" providerId="ADAL" clId="{7789ACC8-ABAC-4B62-AA85-777DFB3BCAFA}" dt="2021-12-21T15:37:03.296" v="7" actId="12788"/>
        <pc:sldMkLst>
          <pc:docMk/>
          <pc:sldMk cId="4201599015" sldId="2134804245"/>
        </pc:sldMkLst>
        <pc:picChg chg="del">
          <ac:chgData name="Hannah Nicholas" userId="493b5db5-dc03-495e-8e3a-ffe390ccd8b5" providerId="ADAL" clId="{7789ACC8-ABAC-4B62-AA85-777DFB3BCAFA}" dt="2021-12-21T15:36:50.754" v="3" actId="478"/>
          <ac:picMkLst>
            <pc:docMk/>
            <pc:sldMk cId="4201599015" sldId="2134804245"/>
            <ac:picMk id="5" creationId="{733598AA-50A7-496A-9979-F20A4C1F8B3B}"/>
          </ac:picMkLst>
        </pc:picChg>
        <pc:picChg chg="add mod">
          <ac:chgData name="Hannah Nicholas" userId="493b5db5-dc03-495e-8e3a-ffe390ccd8b5" providerId="ADAL" clId="{7789ACC8-ABAC-4B62-AA85-777DFB3BCAFA}" dt="2021-12-21T15:37:03.296" v="7" actId="12788"/>
          <ac:picMkLst>
            <pc:docMk/>
            <pc:sldMk cId="4201599015" sldId="2134804245"/>
            <ac:picMk id="7" creationId="{FB9D651D-8247-4675-B968-CBBF8CEC4304}"/>
          </ac:picMkLst>
        </pc:picChg>
      </pc:sldChg>
      <pc:sldChg chg="delSp modSp mod delAnim">
        <pc:chgData name="Hannah Nicholas" userId="493b5db5-dc03-495e-8e3a-ffe390ccd8b5" providerId="ADAL" clId="{7789ACC8-ABAC-4B62-AA85-777DFB3BCAFA}" dt="2021-12-21T15:38:46.609" v="13" actId="20577"/>
        <pc:sldMkLst>
          <pc:docMk/>
          <pc:sldMk cId="1317120351" sldId="2134804254"/>
        </pc:sldMkLst>
        <pc:spChg chg="del">
          <ac:chgData name="Hannah Nicholas" userId="493b5db5-dc03-495e-8e3a-ffe390ccd8b5" providerId="ADAL" clId="{7789ACC8-ABAC-4B62-AA85-777DFB3BCAFA}" dt="2021-12-17T15:47:09.243" v="0" actId="478"/>
          <ac:spMkLst>
            <pc:docMk/>
            <pc:sldMk cId="1317120351" sldId="2134804254"/>
            <ac:spMk id="5" creationId="{5AAF7229-3914-43A7-B084-7D91D2BC3D1D}"/>
          </ac:spMkLst>
        </pc:spChg>
        <pc:graphicFrameChg chg="modGraphic">
          <ac:chgData name="Hannah Nicholas" userId="493b5db5-dc03-495e-8e3a-ffe390ccd8b5" providerId="ADAL" clId="{7789ACC8-ABAC-4B62-AA85-777DFB3BCAFA}" dt="2021-12-21T15:38:46.609" v="13" actId="20577"/>
          <ac:graphicFrameMkLst>
            <pc:docMk/>
            <pc:sldMk cId="1317120351" sldId="2134804254"/>
            <ac:graphicFrameMk id="12" creationId="{ED24F389-6E8E-4CA8-B082-567200DA0C77}"/>
          </ac:graphicFrameMkLst>
        </pc:graphicFrameChg>
      </pc:sldChg>
      <pc:sldChg chg="modSp mod">
        <pc:chgData name="Hannah Nicholas" userId="493b5db5-dc03-495e-8e3a-ffe390ccd8b5" providerId="ADAL" clId="{7789ACC8-ABAC-4B62-AA85-777DFB3BCAFA}" dt="2021-12-21T15:41:34.742" v="18" actId="20577"/>
        <pc:sldMkLst>
          <pc:docMk/>
          <pc:sldMk cId="3763951148" sldId="2134804356"/>
        </pc:sldMkLst>
        <pc:spChg chg="mod">
          <ac:chgData name="Hannah Nicholas" userId="493b5db5-dc03-495e-8e3a-ffe390ccd8b5" providerId="ADAL" clId="{7789ACC8-ABAC-4B62-AA85-777DFB3BCAFA}" dt="2021-12-21T15:41:34.742" v="18" actId="20577"/>
          <ac:spMkLst>
            <pc:docMk/>
            <pc:sldMk cId="3763951148" sldId="2134804356"/>
            <ac:spMk id="2" creationId="{37DCEED7-1F09-5E4C-AEFD-7A69C632D6F1}"/>
          </ac:spMkLst>
        </pc:spChg>
      </pc:sldChg>
      <pc:sldChg chg="delSp mod">
        <pc:chgData name="Hannah Nicholas" userId="493b5db5-dc03-495e-8e3a-ffe390ccd8b5" providerId="ADAL" clId="{7789ACC8-ABAC-4B62-AA85-777DFB3BCAFA}" dt="2021-12-21T16:11:53.016" v="23" actId="478"/>
        <pc:sldMkLst>
          <pc:docMk/>
          <pc:sldMk cId="720369769" sldId="2134804361"/>
        </pc:sldMkLst>
        <pc:spChg chg="del">
          <ac:chgData name="Hannah Nicholas" userId="493b5db5-dc03-495e-8e3a-ffe390ccd8b5" providerId="ADAL" clId="{7789ACC8-ABAC-4B62-AA85-777DFB3BCAFA}" dt="2021-12-21T16:11:53.016" v="23" actId="478"/>
          <ac:spMkLst>
            <pc:docMk/>
            <pc:sldMk cId="720369769" sldId="2134804361"/>
            <ac:spMk id="15" creationId="{DB5808A7-DE7A-4AA1-B2C4-888769A6093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a:solidFill>
                <a:prstClr val="white"/>
              </a:solidFill>
              <a:latin typeface="Arial"/>
              <a:ea typeface="+mn-ea"/>
              <a:cs typeface="+mn-cs"/>
            </a:rPr>
            <a:t>Module 1</a:t>
          </a:r>
        </a:p>
        <a:p>
          <a:pPr algn="ctr"/>
          <a:r>
            <a:rPr lang="en-GB" sz="2000" b="0" kern="1200">
              <a:solidFill>
                <a:prstClr val="white"/>
              </a:solidFill>
              <a:latin typeface="+mn-lt"/>
              <a:ea typeface="+mn-ea"/>
              <a:cs typeface="+mn-cs"/>
            </a:rPr>
            <a:t>Understanding natural capital and the relationships with business decision-making &amp; risk management</a:t>
          </a:r>
          <a:endParaRPr lang="en-GB" sz="2000" kern="1200">
            <a:latin typeface="+mn-lt"/>
          </a:endParaRPr>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custT="1"/>
      <dgm:spPr>
        <a:solidFill>
          <a:srgbClr val="92D050"/>
        </a:solidFill>
      </dgm:spPr>
      <dgm:t>
        <a:bodyPr/>
        <a:lstStyle/>
        <a:p>
          <a:pPr algn="ctr"/>
          <a:r>
            <a:rPr lang="en-GB" sz="2600" b="1" u="sng"/>
            <a:t>Module 2</a:t>
          </a:r>
        </a:p>
        <a:p>
          <a:pPr algn="ctr"/>
          <a:r>
            <a:rPr lang="en-GB" sz="2000"/>
            <a:t>Acquiring the resources &amp; understanding needed to scope a first natural capital assessment, and how to integrate biodiversity</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LinFactNeighborX="42730" custLinFactNeighborY="-382">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1358718"/>
          <a:ext cx="3982002" cy="23892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2000" b="0" kern="1200">
              <a:solidFill>
                <a:prstClr val="white"/>
              </a:solidFill>
              <a:latin typeface="+mn-lt"/>
              <a:ea typeface="+mn-ea"/>
              <a:cs typeface="+mn-cs"/>
            </a:rPr>
            <a:t>Understanding natural capital and the relationships with business decision-making &amp; risk management</a:t>
          </a:r>
          <a:endParaRPr lang="en-GB" sz="2000" kern="1200">
            <a:latin typeface="+mn-lt"/>
          </a:endParaRPr>
        </a:p>
      </dsp:txBody>
      <dsp:txXfrm>
        <a:off x="69977" y="1428695"/>
        <a:ext cx="3842048" cy="2249247"/>
      </dsp:txXfrm>
    </dsp:sp>
    <dsp:sp modelId="{B3051D62-54B2-454D-BBBC-213D255DA6F9}">
      <dsp:nvSpPr>
        <dsp:cNvPr id="0" name=""/>
        <dsp:cNvSpPr/>
      </dsp:nvSpPr>
      <dsp:spPr>
        <a:xfrm rot="21598233">
          <a:off x="4381136" y="2058105"/>
          <a:ext cx="846164" cy="98753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44700">
            <a:lnSpc>
              <a:spcPct val="90000"/>
            </a:lnSpc>
            <a:spcBef>
              <a:spcPct val="0"/>
            </a:spcBef>
            <a:spcAft>
              <a:spcPct val="35000"/>
            </a:spcAft>
            <a:buNone/>
          </a:pPr>
          <a:endParaRPr lang="en-GB" sz="4600" kern="1200"/>
        </a:p>
      </dsp:txBody>
      <dsp:txXfrm>
        <a:off x="4381136" y="2255677"/>
        <a:ext cx="592315" cy="592522"/>
      </dsp:txXfrm>
    </dsp:sp>
    <dsp:sp modelId="{E121EC85-CF63-4342-9EA2-E629CB077C6F}">
      <dsp:nvSpPr>
        <dsp:cNvPr id="0" name=""/>
        <dsp:cNvSpPr/>
      </dsp:nvSpPr>
      <dsp:spPr>
        <a:xfrm>
          <a:off x="5578538" y="1355851"/>
          <a:ext cx="3982002" cy="23892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u="sng" kern="1200"/>
            <a:t>Module 2</a:t>
          </a:r>
        </a:p>
        <a:p>
          <a:pPr marL="0" lvl="0" indent="0" algn="ctr" defTabSz="1155700">
            <a:lnSpc>
              <a:spcPct val="90000"/>
            </a:lnSpc>
            <a:spcBef>
              <a:spcPct val="0"/>
            </a:spcBef>
            <a:spcAft>
              <a:spcPct val="35000"/>
            </a:spcAft>
            <a:buNone/>
          </a:pPr>
          <a:r>
            <a:rPr lang="en-GB" sz="2000" kern="1200"/>
            <a:t>Acquiring the resources &amp; understanding needed to scope a first natural capital assessment, and how to integrate biodiversity</a:t>
          </a:r>
        </a:p>
      </dsp:txBody>
      <dsp:txXfrm>
        <a:off x="5648515" y="1425828"/>
        <a:ext cx="3842048" cy="22492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58788"/>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4" y="1"/>
            <a:ext cx="2971801" cy="458788"/>
          </a:xfrm>
          <a:prstGeom prst="rect">
            <a:avLst/>
          </a:prstGeom>
        </p:spPr>
        <p:txBody>
          <a:bodyPr vert="horz" lIns="91426" tIns="45713" rIns="91426" bIns="45713" rtlCol="0"/>
          <a:lstStyle>
            <a:lvl1pPr algn="r">
              <a:defRPr sz="1200"/>
            </a:lvl1pPr>
          </a:lstStyle>
          <a:p>
            <a:fld id="{AD95666B-78E4-4B35-98F7-8C8B00695062}" type="datetimeFigureOut">
              <a:rPr lang="en-US" smtClean="0"/>
              <a:t>12/22/2021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1" y="4400551"/>
            <a:ext cx="5486400" cy="3600450"/>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1" cy="458787"/>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7"/>
            <a:ext cx="2971801" cy="458787"/>
          </a:xfrm>
          <a:prstGeom prst="rect">
            <a:avLst/>
          </a:prstGeom>
        </p:spPr>
        <p:txBody>
          <a:bodyPr vert="horz" lIns="91426" tIns="45713" rIns="91426" bIns="45713" rtlCol="0" anchor="b"/>
          <a:lstStyle>
            <a:lvl1pPr algn="r">
              <a:defRPr sz="1200"/>
            </a:lvl1pPr>
          </a:lstStyle>
          <a:p>
            <a:fld id="{3D8C6B78-E725-420E-9A4E-2F78CBAA16FC}" type="slidenum">
              <a:rPr lang="en-US" smtClean="0"/>
              <a:t>‹#›</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pa.gov/eco-research/final-ecosystem-goods-and-services-classification-system-fegs-c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ices.eu/"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epa.gov/sites/production/files/2015-12/documents/110915_nescs_final_report_-_compliant_1.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ourses.lumenlearning.com/boundles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group.hugoboss.com/en/responsibility/we-vision-strategy/natural-capital-evaluation"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group.hugoboss.com/fileadmin/media/pdf/sustainability/2018-05-31_3rd_White_Paper_EIV.pdf"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group.hugoboss.com/en/responsibility/we-vision-strategy/natural-capital-evaluation"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group.hugoboss.com/fileadmin/media/pdf/sustainability/2018-05-31_3rd_White_Paper_EIV.pdf"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group.hugoboss.com/en/responsibility/we-vision-strategy/natural-capital-evaluation"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group.hugoboss.com/fileadmin/media/pdf/sustainability/2018-05-31_3rd_White_Paper_EIV.pdf"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group.hugoboss.com/en/responsibility/we-vision-strategy/natural-capital-evaluation"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group.hugoboss.com/fileadmin/media/pdf/sustainability/2018-05-31_3rd_White_Paper_EIV.pdf"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mnisaccp01.blob.core.windows.net/sostenibilidad/Doc/2018/eng/Integrated-report-2018.pdf"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littleblueresearch-my.sharepoint.com/Users/sabinagordon/Downloads/case%20study%20-%20accounting%20for%20a%20better%20planet%20(1).pdf"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littleblueresearch-my.sharepoint.com/Users/sabinagordon/Downloads/case%20study%20-%20accounting%20for%20a%20better%20planet%20(1).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encore.naturalcapital.finance/en"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www.gistimpact.com/" TargetMode="External"/><Relationship Id="rId5" Type="http://schemas.openxmlformats.org/officeDocument/2006/relationships/hyperlink" Target="https://shift.tools/iframe/1794?ssl=true" TargetMode="External"/><Relationship Id="rId4" Type="http://schemas.openxmlformats.org/officeDocument/2006/relationships/hyperlink" Target="https://shift.tools/contributors/313"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welcome the group to the business training on natural capital </a:t>
            </a:r>
            <a:r>
              <a:rPr lang="en-GB" sz="1200" b="0" i="0" kern="1200">
                <a:solidFill>
                  <a:schemeClr val="tx1"/>
                </a:solidFill>
                <a:effectLst/>
                <a:latin typeface="+mn-lt"/>
                <a:ea typeface="+mn-ea"/>
                <a:cs typeface="+mn-cs"/>
              </a:rPr>
              <a:t> </a:t>
            </a:r>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u="none" dirty="0"/>
              <a:t> </a:t>
            </a:r>
            <a:r>
              <a:rPr lang="en-GB" sz="1200" b="1" i="0" kern="1200" dirty="0">
                <a:solidFill>
                  <a:schemeClr val="tx1"/>
                </a:solidFill>
                <a:effectLst/>
                <a:latin typeface="+mn-lt"/>
                <a:ea typeface="+mn-ea"/>
                <a:cs typeface="+mn-cs"/>
              </a:rPr>
              <a:t>Presenter to explain the learning objectives of Module 2 from the slides. </a:t>
            </a:r>
            <a:r>
              <a:rPr lang="en-GB" sz="1200" b="0" i="0" kern="1200" dirty="0">
                <a:solidFill>
                  <a:schemeClr val="tx1"/>
                </a:solidFill>
                <a:effectLst/>
                <a:latin typeface="+mn-lt"/>
                <a:ea typeface="+mn-ea"/>
                <a:cs typeface="+mn-cs"/>
              </a:rPr>
              <a:t> </a:t>
            </a:r>
          </a:p>
          <a:p>
            <a:endParaRPr lang="en-US"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10</a:t>
            </a:fld>
            <a:endParaRPr lang="en-US"/>
          </a:p>
        </p:txBody>
      </p:sp>
    </p:spTree>
    <p:extLst>
      <p:ext uri="{BB962C8B-B14F-4D97-AF65-F5344CB8AC3E}">
        <p14:creationId xmlns:p14="http://schemas.microsoft.com/office/powerpoint/2010/main" val="231919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run through the agenda for the session.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11</a:t>
            </a:fld>
            <a:endParaRPr lang="en-US"/>
          </a:p>
        </p:txBody>
      </p:sp>
    </p:spTree>
    <p:extLst>
      <p:ext uri="{BB962C8B-B14F-4D97-AF65-F5344CB8AC3E}">
        <p14:creationId xmlns:p14="http://schemas.microsoft.com/office/powerpoint/2010/main" val="1170390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200" b="1" kern="1200" dirty="0">
                <a:solidFill>
                  <a:schemeClr val="tx1"/>
                </a:solidFill>
                <a:effectLst/>
                <a:latin typeface="+mn-lt"/>
                <a:ea typeface="+mn-ea"/>
                <a:cs typeface="+mn-cs"/>
              </a:rPr>
              <a:t>Presenter to say we will now undertake quick introductions.</a:t>
            </a:r>
            <a:r>
              <a:rPr lang="en-GB" sz="1200" kern="1200" dirty="0">
                <a:solidFill>
                  <a:schemeClr val="tx1"/>
                </a:solidFill>
                <a:effectLst/>
                <a:latin typeface="+mn-lt"/>
                <a:ea typeface="+mn-ea"/>
                <a:cs typeface="+mn-cs"/>
              </a:rPr>
              <a:t> </a:t>
            </a:r>
          </a:p>
          <a:p>
            <a:pPr fontAlgn="base"/>
            <a:r>
              <a:rPr lang="en-GB" sz="120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7DBAF288-DB09-4B38-A774-AED1A4768F10}" type="slidenum">
              <a:rPr lang="en-GB" smtClean="0"/>
              <a:t>12</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b="1" i="1" u="none">
                <a:cs typeface="Calibri"/>
              </a:rPr>
              <a:t>N</a:t>
            </a:r>
            <a:r>
              <a:rPr lang="en-GB" sz="1200" b="1" i="1" kern="1200">
                <a:solidFill>
                  <a:schemeClr val="tx1"/>
                </a:solidFill>
                <a:effectLst/>
                <a:latin typeface="+mn-lt"/>
                <a:ea typeface="+mn-ea"/>
                <a:cs typeface="+mn-cs"/>
              </a:rPr>
              <a:t>OTE: slide is optional – please adapt to your context </a:t>
            </a:r>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Introductions for those who are presenting the session (virtual or in person)</a:t>
            </a:r>
            <a:r>
              <a:rPr lang="en-GB" sz="1200" b="0" i="0" kern="1200">
                <a:solidFill>
                  <a:schemeClr val="tx1"/>
                </a:solidFill>
                <a:effectLst/>
                <a:latin typeface="+mn-lt"/>
                <a:ea typeface="+mn-ea"/>
                <a:cs typeface="+mn-cs"/>
              </a:rPr>
              <a:t> </a:t>
            </a:r>
          </a:p>
          <a:p>
            <a:endParaRPr lang="en-GB" b="1">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13</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1" kern="1200" dirty="0">
                <a:solidFill>
                  <a:schemeClr val="tx1"/>
                </a:solidFill>
                <a:effectLst/>
                <a:latin typeface="+mn-lt"/>
                <a:ea typeface="+mn-ea"/>
                <a:cs typeface="+mn-cs"/>
              </a:rPr>
              <a:t>NOTE: slide is optional – please adapt to your context </a:t>
            </a:r>
            <a:r>
              <a:rPr lang="en-GB" sz="1200" b="0" i="0" kern="1200" dirty="0">
                <a:solidFill>
                  <a:schemeClr val="tx1"/>
                </a:solidFill>
                <a:effectLst/>
                <a:latin typeface="+mn-lt"/>
                <a:ea typeface="+mn-ea"/>
                <a:cs typeface="+mn-cs"/>
              </a:rPr>
              <a:t> </a:t>
            </a:r>
          </a:p>
          <a:p>
            <a:pPr rtl="0" fontAlgn="base"/>
            <a:r>
              <a:rPr lang="en-GB" sz="1200" b="1" i="1" kern="1200" dirty="0">
                <a:solidFill>
                  <a:schemeClr val="tx1"/>
                </a:solidFill>
                <a:effectLst/>
                <a:latin typeface="+mn-lt"/>
                <a:ea typeface="+mn-ea"/>
                <a:cs typeface="+mn-cs"/>
              </a:rPr>
              <a:t>Either use this slide or following slides to introduce delegates – this is dependent on the number of participants in the training and whether it is virtual</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For the virtual session, presenter should add all participants to the slide names and place of work</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14</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1" kern="1200" dirty="0">
                <a:solidFill>
                  <a:schemeClr val="tx1"/>
                </a:solidFill>
                <a:effectLst/>
                <a:latin typeface="+mn-lt"/>
                <a:ea typeface="+mn-ea"/>
                <a:cs typeface="+mn-cs"/>
              </a:rPr>
              <a:t>NOTE: slide is optional – please adapt to your context Either use this slide or previous to introduce delegates – this is dependent on the number of participants in the training depends if this is virtual. </a:t>
            </a:r>
            <a:r>
              <a:rPr lang="en-GB" sz="1200" b="1" i="0" kern="1200" dirty="0">
                <a:solidFill>
                  <a:schemeClr val="tx1"/>
                </a:solidFill>
                <a:effectLst/>
                <a:latin typeface="+mn-lt"/>
                <a:ea typeface="+mn-ea"/>
                <a:cs typeface="+mn-cs"/>
              </a:rPr>
              <a:t>Presenter should ask every person in the room take part in a quick ice breaker at their tables – name, company and role.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Presenter should ask the delegates if they have any specific expectations from the session or things that they would like to discuss.</a:t>
            </a:r>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15</a:t>
            </a:fld>
            <a:endParaRPr lang="en-CH"/>
          </a:p>
        </p:txBody>
      </p:sp>
    </p:spTree>
    <p:extLst>
      <p:ext uri="{BB962C8B-B14F-4D97-AF65-F5344CB8AC3E}">
        <p14:creationId xmlns:p14="http://schemas.microsoft.com/office/powerpoint/2010/main" val="2095137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1" kern="1200" dirty="0">
                <a:solidFill>
                  <a:schemeClr val="tx1"/>
                </a:solidFill>
                <a:effectLst/>
                <a:latin typeface="+mn-lt"/>
                <a:ea typeface="+mn-ea"/>
                <a:cs typeface="+mn-cs"/>
              </a:rPr>
              <a:t>NOTE: slide is optional – please adapt to your context </a:t>
            </a:r>
            <a:r>
              <a:rPr lang="en-GB" sz="1200" b="0" i="0" kern="1200" dirty="0">
                <a:solidFill>
                  <a:schemeClr val="tx1"/>
                </a:solidFill>
                <a:effectLst/>
                <a:latin typeface="+mn-lt"/>
                <a:ea typeface="+mn-ea"/>
                <a:cs typeface="+mn-cs"/>
              </a:rPr>
              <a:t> </a:t>
            </a:r>
          </a:p>
          <a:p>
            <a:pPr rtl="0" fontAlgn="base"/>
            <a:r>
              <a:rPr lang="en-GB" sz="1200" b="1" i="1" kern="1200" dirty="0">
                <a:solidFill>
                  <a:schemeClr val="tx1"/>
                </a:solidFill>
                <a:effectLst/>
                <a:latin typeface="+mn-lt"/>
                <a:ea typeface="+mn-ea"/>
                <a:cs typeface="+mn-cs"/>
              </a:rPr>
              <a:t>Either use this slide or previous to introduce delegates – this is dependent on the number of participants in the training and whether it is virtual</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should ask the delegates if they have any specific expectations from the session or things that they would like to discuss. On the virtual session, the presenter can direct them towards the chat feature on Zoom to share these thoughts.</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16</a:t>
            </a:fld>
            <a:endParaRPr lang="en-CH"/>
          </a:p>
        </p:txBody>
      </p:sp>
    </p:spTree>
    <p:extLst>
      <p:ext uri="{BB962C8B-B14F-4D97-AF65-F5344CB8AC3E}">
        <p14:creationId xmlns:p14="http://schemas.microsoft.com/office/powerpoint/2010/main" val="3598195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introduce the section on ‘setting the scene and a brief re-cap on natural capital’</a:t>
            </a:r>
            <a:r>
              <a:rPr lang="en-GB" sz="1200" b="0" i="0" kern="1200">
                <a:solidFill>
                  <a:schemeClr val="tx1"/>
                </a:solidFill>
                <a:effectLst/>
                <a:latin typeface="+mn-lt"/>
                <a:ea typeface="+mn-ea"/>
                <a:cs typeface="+mn-cs"/>
              </a:rPr>
              <a:t> </a:t>
            </a:r>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17</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give a re-cap on natural capital in relation to the current context on covid-19, using the notes below – this slide should be adapted to the specific country in which training is being given and as the global context changes.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Number of organisations have considered the impact and how to ensure sustainability remains on the agenda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crisis may help senior managers to realize that "business as usual" is vulnerable to a range of outside influences, not just market forces.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crisis has highlighted more than ever, the need for business to take into consideration all capitals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[Explain graph]: Natural capital has been being depleted for many years, as human and produced capital has increased. Nature has been used, and exploited, to support economic growth, and the Dasgupta review has highlighted how this needs to change to secure long-term and sustainable development of economics and human wellbeing.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crisis has also further emphasized the need for business to shift from shareholder value to stakeholder focused business models – Stakeholder Capitalism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crisis shows why understanding stakeholder values into account for decision making is important i.e. understanding the wider implications of decisions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to give an example of institutions action on the environment currently the slide is focused on responses to COVID 19 and those urging a green recovery from the crisis, this will need to be updated by presenters as the context changes. An example of this is Christine Lagarde's introductory statement at the Hearing at the Committee on Economic and Monetary Affairs of the European Parliament: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Christine Lagarde is pushing to include climate change considerations in a review the central bank is due to hold into the way it conducts monetary policy: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 "The transition towards a greener economy is a crucial part of economic recovery. We have the opportunity to step up the EU’s efforts to achieve its sustainability objectives by including climate change and sustainability considerations in the financial response to the COVID-19 pandemic:</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Sustainable finance will be key to the transition to a carbon neutral economy. Today, we published our reply to the Commission’s public consultation and reaffirmed our readiness, in line with our mandate, to support the efforts of governments, public institutions and the private sector</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Moreover, our forthcoming report on the international role of the euro finds that the euro was the main currency of denomination for the issuance of green bonds in 2019"</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This move comes alongside moves by the European Parliament to declare a climate emergency and moves from the European Commission, to promise an imminent "green new deal" in their strategy  </a:t>
            </a:r>
          </a:p>
          <a:p>
            <a:pPr marL="171450" indent="-171450" rtl="0" fontAlgn="base">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200" b="0" i="0" kern="1200" dirty="0">
                <a:solidFill>
                  <a:schemeClr val="tx1"/>
                </a:solidFill>
                <a:effectLst/>
                <a:latin typeface="+mn-lt"/>
                <a:ea typeface="+mn-ea"/>
                <a:cs typeface="+mn-cs"/>
              </a:rPr>
              <a:t>Potential VO outputs from these moves: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Forces people to think differently and be more creative (boost innovation, not just resilience).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Switching to digital meetings has opened up possibilities for (more) colleagues joining in without cost-increases otherwise related to travelling.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More motivated than ever before to energise the inclusion of the nature agenda in restarting.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Take the crisis as an opportunity to communicate on the links health/biodiversity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crisis may get senior managers realize that "business as usual" is vulnerable to a range of outside influences, not just market forces.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crisis has opened up access to technology and free training materials (new opportunities). </a:t>
            </a:r>
          </a:p>
          <a:p>
            <a:pPr rtl="0" fontAlgn="base"/>
            <a:r>
              <a:rPr lang="en-GB" sz="1200" b="0" i="0" kern="1200" dirty="0">
                <a:solidFill>
                  <a:schemeClr val="tx1"/>
                </a:solidFill>
                <a:effectLst/>
                <a:latin typeface="+mn-lt"/>
                <a:ea typeface="+mn-ea"/>
                <a:cs typeface="+mn-cs"/>
              </a:rPr>
              <a:t>Sources: </a:t>
            </a:r>
            <a:r>
              <a:rPr lang="en-GB" sz="1200" b="0" i="0" u="sng" kern="1200" dirty="0">
                <a:solidFill>
                  <a:schemeClr val="tx1"/>
                </a:solidFill>
                <a:effectLst/>
                <a:latin typeface="+mn-lt"/>
                <a:ea typeface="+mn-ea"/>
                <a:cs typeface="+mn-cs"/>
              </a:rPr>
              <a:t>https://www.ecb.europa.eu/press/key/date/2020/html/ecb.sp200608~4225ba8a1b.en.html</a:t>
            </a:r>
            <a:r>
              <a:rPr lang="en-GB" sz="1200" b="0" i="0" kern="1200" dirty="0">
                <a:solidFill>
                  <a:schemeClr val="tx1"/>
                </a:solidFill>
                <a:effectLst/>
                <a:latin typeface="+mn-lt"/>
                <a:ea typeface="+mn-ea"/>
                <a:cs typeface="+mn-cs"/>
              </a:rPr>
              <a:t> </a:t>
            </a:r>
          </a:p>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to remind participants about the importance of biodiversity, showing the video (optional, if time allows)</a:t>
            </a:r>
          </a:p>
          <a:p>
            <a:endParaRPr lang="en-US" b="0" dirty="0"/>
          </a:p>
          <a:p>
            <a:r>
              <a:rPr lang="en-US" b="1" dirty="0"/>
              <a:t>Biodiversity can be defined as </a:t>
            </a:r>
            <a:r>
              <a:rPr lang="en-US" dirty="0"/>
              <a:t>‘The variability among living organisms from all sources including, </a:t>
            </a:r>
            <a:r>
              <a:rPr lang="en-US" i="1" dirty="0"/>
              <a:t>inter alia</a:t>
            </a:r>
            <a:r>
              <a:rPr lang="en-US" dirty="0"/>
              <a:t>, terrestrial, marine, and other aquatic ecosystems and the </a:t>
            </a:r>
            <a:r>
              <a:rPr lang="en-US" b="1" dirty="0"/>
              <a:t>ecological complexes</a:t>
            </a:r>
            <a:r>
              <a:rPr lang="en-US" dirty="0"/>
              <a:t> of which they are a part; this includes </a:t>
            </a:r>
            <a:r>
              <a:rPr lang="en-US" b="1" dirty="0"/>
              <a:t>diversity within species, between species, and of ecosystems</a:t>
            </a:r>
            <a:r>
              <a:rPr lang="en-US" dirty="0"/>
              <a:t>’</a:t>
            </a:r>
            <a:r>
              <a:rPr lang="en-US" b="1" dirty="0"/>
              <a:t> </a:t>
            </a:r>
            <a:r>
              <a:rPr lang="en-US" dirty="0"/>
              <a:t>(Art 2, CBD 1992).</a:t>
            </a:r>
            <a:endParaRPr lang="en-GB" dirty="0">
              <a:cs typeface="Calibri" panose="020F0502020204030204"/>
            </a:endParaRPr>
          </a:p>
          <a:p>
            <a:endParaRPr lang="en-US" dirty="0"/>
          </a:p>
          <a:p>
            <a:r>
              <a:rPr lang="en-US" dirty="0">
                <a:cs typeface="Calibri"/>
              </a:rPr>
              <a:t>This definition is used in the Biodiversity Guidance, and can be found on page 10.</a:t>
            </a:r>
            <a:endParaRPr lang="en-US" dirty="0"/>
          </a:p>
          <a:p>
            <a:pPr>
              <a:lnSpc>
                <a:spcPct val="114999"/>
              </a:lnSpc>
              <a:spcBef>
                <a:spcPts val="600"/>
              </a:spcBef>
              <a:spcAft>
                <a:spcPts val="600"/>
              </a:spcAft>
            </a:pPr>
            <a:r>
              <a:rPr lang="en-GB" dirty="0"/>
              <a:t>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359610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Before starting the training, presenter should introduce that this training is being given as part of the We Value Nature Campaign and explain what it is, its purpose, objectives and partners involved:</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 We Value Nature Campaign is a €2 million EU-funded campaign supporting businesses and the natural capital community across Europe with the aim of making valuing nature the new normal for business. As we will have a chance to explore during today’s training, by valuing nature, businesses can make smarter decisions that benefit themselves, society and the planet as a whole.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 campaign is coordinated by the Institute of Chartered Accountants in England and Wales (ICAEW), World Business Council for Sustainable Development (WBCSD), The International Union for Conservation of Nature (IUCN) and Oppla. And it is supporting the Natural Capital Coalition, which has recently merged with the Social &amp; Human Capital Coalition to become now the ‘Capitals Coalition’.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 campaign will aim to increase the uptake of the natural capital approach (including: natural capital assessment, natural capital accounting, nature-based solutions and green infrastructure) by identifying barriers and opportunities, providing practical support to business through activities (such as webinars, helpdesk calls, etc.) and training such as this one, as well as by inspiring businesses to adopt the NCP.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Presenter to take this opportunity to thank the different stakeholders that support the training (if relevant).</a:t>
            </a:r>
            <a:r>
              <a:rPr lang="en-GB" sz="1200" b="0" i="0" kern="1200">
                <a:solidFill>
                  <a:schemeClr val="tx1"/>
                </a:solidFill>
                <a:effectLst/>
                <a:latin typeface="+mn-lt"/>
                <a:ea typeface="+mn-ea"/>
                <a:cs typeface="+mn-cs"/>
              </a:rPr>
              <a:t> </a:t>
            </a:r>
          </a:p>
          <a:p>
            <a:pPr defTabSz="914258">
              <a:defRPr/>
            </a:pPr>
            <a:endParaRPr lang="en-GB"/>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592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1" kern="1200">
                <a:solidFill>
                  <a:schemeClr val="tx1"/>
                </a:solidFill>
                <a:effectLst/>
                <a:latin typeface="+mn-lt"/>
                <a:ea typeface="+mn-ea"/>
                <a:cs typeface="+mn-cs"/>
              </a:rPr>
              <a:t>NOTE: knowledge check exercise is optional</a:t>
            </a:r>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Presenter to read the question out on the slide.</a:t>
            </a:r>
            <a:r>
              <a:rPr lang="en-GB" sz="1200" b="0" i="0" kern="1200">
                <a:solidFill>
                  <a:schemeClr val="tx1"/>
                </a:solidFill>
                <a:effectLst/>
                <a:latin typeface="+mn-lt"/>
                <a:ea typeface="+mn-ea"/>
                <a:cs typeface="+mn-cs"/>
              </a:rPr>
              <a:t> </a:t>
            </a:r>
            <a:endParaRPr lang="en-GB" sz="1200" b="0" i="0" kern="1200">
              <a:solidFill>
                <a:schemeClr val="tx1"/>
              </a:solidFill>
              <a:effectLst/>
              <a:latin typeface="+mn-lt"/>
              <a:cs typeface="Calibri"/>
            </a:endParaRPr>
          </a:p>
          <a:p>
            <a:pPr rtl="0" fontAlgn="base"/>
            <a:r>
              <a:rPr lang="en-GB" sz="1200" b="1" i="0" kern="1200">
                <a:solidFill>
                  <a:schemeClr val="tx1"/>
                </a:solidFill>
                <a:effectLst/>
                <a:latin typeface="+mn-lt"/>
                <a:ea typeface="+mn-ea"/>
                <a:cs typeface="+mn-cs"/>
              </a:rPr>
              <a:t>Once the poll is complete, presenter should use the notes below to explain that there are different definitions. Go through what has been shared by participants.</a:t>
            </a:r>
            <a:r>
              <a:rPr lang="en-GB" sz="1200" b="0" i="0" kern="1200">
                <a:solidFill>
                  <a:schemeClr val="tx1"/>
                </a:solidFill>
                <a:effectLst/>
                <a:latin typeface="+mn-lt"/>
                <a:ea typeface="+mn-ea"/>
                <a:cs typeface="+mn-cs"/>
              </a:rPr>
              <a:t> </a:t>
            </a:r>
            <a:endParaRPr lang="en-GB" sz="1200" b="0" i="0" kern="1200">
              <a:solidFill>
                <a:schemeClr val="tx1"/>
              </a:solidFill>
              <a:effectLst/>
              <a:latin typeface="+mn-lt"/>
              <a:cs typeface="Calibri"/>
            </a:endParaRPr>
          </a:p>
          <a:p>
            <a:pPr fontAlgn="base"/>
            <a:endParaRPr lang="en-GB"/>
          </a:p>
          <a:p>
            <a:endParaRPr lang="en-GB"/>
          </a:p>
          <a:p>
            <a:r>
              <a:rPr lang="en-GB" sz="1200" b="0" i="0" kern="1200">
                <a:solidFill>
                  <a:schemeClr val="tx1"/>
                </a:solidFill>
                <a:effectLst/>
                <a:latin typeface="+mn-lt"/>
                <a:ea typeface="+mn-ea"/>
                <a:cs typeface="+mn-cs"/>
              </a:rPr>
              <a:t>Virtual session- https://zoom.us/ </a:t>
            </a:r>
            <a:endParaRPr lang="en-GB">
              <a:cs typeface="Calibri"/>
            </a:endParaRPr>
          </a:p>
          <a:p>
            <a:pPr rtl="0" fontAlgn="base"/>
            <a:r>
              <a:rPr lang="en-GB" sz="1200" b="0" i="0" kern="1200">
                <a:solidFill>
                  <a:schemeClr val="tx1"/>
                </a:solidFill>
                <a:effectLst/>
                <a:latin typeface="+mn-lt"/>
                <a:ea typeface="+mn-ea"/>
                <a:cs typeface="+mn-cs"/>
              </a:rPr>
              <a:t>Add question &amp; answers to a live poll in zoom as per instructions </a:t>
            </a:r>
            <a:endParaRPr lang="en-GB" sz="1200" b="0" i="0" kern="1200">
              <a:solidFill>
                <a:schemeClr val="tx1"/>
              </a:solidFill>
              <a:effectLst/>
              <a:latin typeface="+mn-lt"/>
              <a:cs typeface="Calibri"/>
            </a:endParaRPr>
          </a:p>
          <a:p>
            <a:pPr rtl="0" fontAlgn="base"/>
            <a:r>
              <a:rPr lang="en-GB" sz="1200" b="1" i="0" kern="1200">
                <a:solidFill>
                  <a:schemeClr val="tx1"/>
                </a:solidFill>
                <a:effectLst/>
                <a:latin typeface="+mn-lt"/>
                <a:ea typeface="+mn-ea"/>
                <a:cs typeface="+mn-cs"/>
              </a:rPr>
              <a:t>To enable Polling: </a:t>
            </a:r>
            <a:r>
              <a:rPr lang="en-GB" sz="1200" b="0" i="0" kern="1200">
                <a:solidFill>
                  <a:schemeClr val="tx1"/>
                </a:solidFill>
                <a:effectLst/>
                <a:latin typeface="+mn-lt"/>
                <a:ea typeface="+mn-ea"/>
                <a:cs typeface="+mn-cs"/>
              </a:rPr>
              <a:t>Sign into the Zoom web portal. In the navigation menu, click Account Management then </a:t>
            </a:r>
            <a:r>
              <a:rPr lang="en-GB" sz="1200" b="0" i="0" u="sng" kern="1200">
                <a:solidFill>
                  <a:schemeClr val="tx1"/>
                </a:solidFill>
                <a:effectLst/>
                <a:latin typeface="+mn-lt"/>
                <a:ea typeface="+mn-ea"/>
                <a:cs typeface="+mn-cs"/>
              </a:rPr>
              <a:t>Account Settings</a:t>
            </a:r>
            <a:r>
              <a:rPr lang="en-GB" sz="1200" b="0" i="0" kern="1200">
                <a:solidFill>
                  <a:schemeClr val="tx1"/>
                </a:solidFill>
                <a:effectLst/>
                <a:latin typeface="+mn-lt"/>
                <a:ea typeface="+mn-ea"/>
                <a:cs typeface="+mn-cs"/>
              </a:rPr>
              <a:t> (if you are an account administrator) or </a:t>
            </a:r>
            <a:r>
              <a:rPr lang="en-GB" sz="1200" b="0" i="0" u="sng" kern="1200">
                <a:solidFill>
                  <a:schemeClr val="tx1"/>
                </a:solidFill>
                <a:effectLst/>
                <a:latin typeface="+mn-lt"/>
                <a:ea typeface="+mn-ea"/>
                <a:cs typeface="+mn-cs"/>
              </a:rPr>
              <a:t>Settings</a:t>
            </a:r>
            <a:r>
              <a:rPr lang="en-GB" sz="1200" b="0" i="0" kern="1200">
                <a:solidFill>
                  <a:schemeClr val="tx1"/>
                </a:solidFill>
                <a:effectLst/>
                <a:latin typeface="+mn-lt"/>
                <a:ea typeface="+mn-ea"/>
                <a:cs typeface="+mn-cs"/>
              </a:rPr>
              <a:t> (if you are an account member). Navigate to the Polling</a:t>
            </a:r>
            <a:r>
              <a:rPr lang="en-GB" sz="1200" b="0" i="1"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option on the Meeting tab and verify that the setting is enabled. If the setting is disabled, click the toggle to enable it. If a verification dialog displays, choose Turn On to verify the change. Note: If the option is greyed out, it has been locked at either the Group or Account level, and you will need to contact your Zoom administrator. </a:t>
            </a:r>
            <a:endParaRPr lang="en-GB" sz="1200" b="0" i="0" kern="1200">
              <a:solidFill>
                <a:schemeClr val="tx1"/>
              </a:solidFill>
              <a:effectLst/>
              <a:latin typeface="+mn-lt"/>
              <a:cs typeface="Calibri"/>
            </a:endParaRPr>
          </a:p>
          <a:p>
            <a:pPr rtl="0" fontAlgn="base"/>
            <a:r>
              <a:rPr lang="en-GB" sz="1200" b="1" i="0" kern="1200">
                <a:solidFill>
                  <a:schemeClr val="tx1"/>
                </a:solidFill>
                <a:effectLst/>
                <a:latin typeface="+mn-lt"/>
                <a:ea typeface="+mn-ea"/>
                <a:cs typeface="+mn-cs"/>
              </a:rPr>
              <a:t>Creating a poll</a:t>
            </a:r>
            <a:r>
              <a:rPr lang="en-GB" sz="1200" b="0" i="0" kern="1200">
                <a:solidFill>
                  <a:schemeClr val="tx1"/>
                </a:solidFill>
                <a:effectLst/>
                <a:latin typeface="+mn-lt"/>
                <a:ea typeface="+mn-ea"/>
                <a:cs typeface="+mn-cs"/>
              </a:rPr>
              <a:t>: Go to the </a:t>
            </a:r>
            <a:r>
              <a:rPr lang="en-GB" sz="1200" b="0" i="0" u="sng" kern="1200">
                <a:solidFill>
                  <a:schemeClr val="tx1"/>
                </a:solidFill>
                <a:effectLst/>
                <a:latin typeface="+mn-lt"/>
                <a:ea typeface="+mn-ea"/>
                <a:cs typeface="+mn-cs"/>
              </a:rPr>
              <a:t>Meetings</a:t>
            </a:r>
            <a:r>
              <a:rPr lang="en-GB" sz="1200" b="0" i="0" kern="1200">
                <a:solidFill>
                  <a:schemeClr val="tx1"/>
                </a:solidFill>
                <a:effectLst/>
                <a:latin typeface="+mn-lt"/>
                <a:ea typeface="+mn-ea"/>
                <a:cs typeface="+mn-cs"/>
              </a:rPr>
              <a:t> page and click on your scheduled meeting. If you do not have a scheduled meeting, </a:t>
            </a:r>
            <a:r>
              <a:rPr lang="en-GB" sz="1200" b="0" i="0" u="sng" kern="1200">
                <a:solidFill>
                  <a:schemeClr val="tx1"/>
                </a:solidFill>
                <a:effectLst/>
                <a:latin typeface="+mn-lt"/>
                <a:ea typeface="+mn-ea"/>
                <a:cs typeface="+mn-cs"/>
              </a:rPr>
              <a:t>schedule a meeting</a:t>
            </a:r>
            <a:r>
              <a:rPr lang="en-GB" sz="1200" b="0" i="0" kern="1200">
                <a:solidFill>
                  <a:schemeClr val="tx1"/>
                </a:solidFill>
                <a:effectLst/>
                <a:latin typeface="+mn-lt"/>
                <a:ea typeface="+mn-ea"/>
                <a:cs typeface="+mn-cs"/>
              </a:rPr>
              <a:t> now. From the meeting management page, scroll to the bottom to find the Poll option. Click Add to begin creating the poll. Enter a title and your first question. (Optional) Check the box to make the poll anonymous, which will keep the participant's polling information anonymous in the meeting and in the reports. Select whether you want the question to be single choice (participants can only choose one answer) or multiple-choice question (participants can choose multiple answers). Type in the answers to your question and click Save at the bottom. If you would like to add a new question, click Add a Question to create a new question for that particular poll.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You can launch a poll by clicking on the live polling icon in the meeting controls and selecting the poll you want to launch. The participants in the meeting will now be prompted to answer the polling questions. The host will be able to see the results live. Once you would like to stop the poll, click End Poll. If you would like to share the results to the participants in the meeting, click Share Results. The results can be downloaded once the meeting has ended.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In person session – https://www.mentimeter.com/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Mentimeter is an interactive presentation software. The host can create a presentation once signing up to Mentimenter. Questions and activities can be added to each slide of the presentation. Participants can answer the questions and interact with the presentation by typing a 6-digit code found at the top of the presentation into Menti.com. The host can either create a new share on Zoom to display the Mentimeter slides or download the Mentimeter plug-in for PowerPoint. </a:t>
            </a:r>
            <a:endParaRPr lang="en-GB" sz="1200" b="0" i="0" kern="1200">
              <a:solidFill>
                <a:schemeClr val="tx1"/>
              </a:solidFill>
              <a:effectLst/>
              <a:latin typeface="+mn-lt"/>
              <a:cs typeface="Calibri"/>
            </a:endParaRPr>
          </a:p>
          <a:p>
            <a:pPr rtl="0" fontAlgn="base"/>
            <a:r>
              <a:rPr lang="en-GB" sz="1200" b="0" i="0" kern="1200">
                <a:solidFill>
                  <a:schemeClr val="tx1"/>
                </a:solidFill>
                <a:effectLst/>
                <a:latin typeface="+mn-lt"/>
                <a:ea typeface="+mn-ea"/>
                <a:cs typeface="+mn-cs"/>
              </a:rPr>
              <a:t>To run this question, select the Multiple-Choice question type when creating your presentation, and fill in the question and answers as directed. </a:t>
            </a:r>
            <a:endParaRPr lang="en-GB" sz="1200" b="0" i="0" kern="1200">
              <a:solidFill>
                <a:schemeClr val="tx1"/>
              </a:solidFill>
              <a:effectLst/>
              <a:latin typeface="+mn-lt"/>
              <a:cs typeface="Calibri"/>
            </a:endParaRPr>
          </a:p>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21</a:t>
            </a:fld>
            <a:endParaRPr lang="en-US"/>
          </a:p>
        </p:txBody>
      </p:sp>
    </p:spTree>
    <p:extLst>
      <p:ext uri="{BB962C8B-B14F-4D97-AF65-F5344CB8AC3E}">
        <p14:creationId xmlns:p14="http://schemas.microsoft.com/office/powerpoint/2010/main" val="1165192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1" kern="1200" dirty="0">
                <a:solidFill>
                  <a:schemeClr val="tx1"/>
                </a:solidFill>
                <a:effectLst/>
                <a:latin typeface="+mn-lt"/>
                <a:ea typeface="+mn-ea"/>
                <a:cs typeface="+mn-cs"/>
              </a:rPr>
              <a:t>Discussion session based on the outcomes of the poll on slide 21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We have started thinking about natural resources an agricultural producer relies and impacts on but what do we mean when we talk about natural capital? </a:t>
            </a:r>
          </a:p>
          <a:p>
            <a:pPr rtl="0" fontAlgn="base"/>
            <a:r>
              <a:rPr lang="en-GB" sz="1200" b="0" i="0" kern="1200" dirty="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(e.g. pollination, etc.). </a:t>
            </a:r>
          </a:p>
          <a:p>
            <a:pPr rtl="0" fontAlgn="base"/>
            <a:r>
              <a:rPr lang="en-GB" sz="1200" b="0" i="0" kern="1200" dirty="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 </a:t>
            </a:r>
          </a:p>
          <a:p>
            <a:pPr rtl="0" fontAlgn="base"/>
            <a:r>
              <a:rPr lang="en-GB" sz="1200" b="0" i="0" kern="1200" dirty="0">
                <a:solidFill>
                  <a:schemeClr val="tx1"/>
                </a:solidFill>
                <a:effectLst/>
                <a:latin typeface="+mn-lt"/>
                <a:ea typeface="+mn-ea"/>
                <a:cs typeface="+mn-cs"/>
              </a:rPr>
              <a:t>This is the definition according to the Natural Capital Protocol.  </a:t>
            </a:r>
          </a:p>
          <a:p>
            <a:pPr rtl="0" fontAlgn="base"/>
            <a:r>
              <a:rPr lang="en-GB" sz="1200" b="1" i="0" kern="1200" dirty="0">
                <a:solidFill>
                  <a:schemeClr val="tx1"/>
                </a:solidFill>
                <a:effectLst/>
                <a:latin typeface="+mn-lt"/>
                <a:ea typeface="+mn-ea"/>
                <a:cs typeface="+mn-cs"/>
              </a:rPr>
              <a:t>Presenter to read out the definition of natural capital on the slide, referring to p</a:t>
            </a:r>
            <a:r>
              <a:rPr lang="en-GB" sz="1200" b="1" i="0" u="sng" kern="1200" dirty="0">
                <a:solidFill>
                  <a:schemeClr val="tx1"/>
                </a:solidFill>
                <a:effectLst/>
                <a:latin typeface="+mn-lt"/>
                <a:ea typeface="+mn-ea"/>
                <a:cs typeface="+mn-cs"/>
              </a:rPr>
              <a:t>g</a:t>
            </a:r>
            <a:r>
              <a:rPr lang="en-GB" sz="1200" b="1" i="0" kern="1200" dirty="0">
                <a:solidFill>
                  <a:schemeClr val="tx1"/>
                </a:solidFill>
                <a:effectLst/>
                <a:latin typeface="+mn-lt"/>
                <a:ea typeface="+mn-ea"/>
                <a:cs typeface="+mn-cs"/>
              </a:rPr>
              <a:t>. 12 of the Natural Capital Protocol. Presenter to then explain natural capital stocks using the notes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stocks refer to the natural resources available to us while the flows refer to the different benefits people receive from ecosystems such as: </a:t>
            </a:r>
          </a:p>
          <a:p>
            <a:pPr rtl="0" fontAlgn="base"/>
            <a:r>
              <a:rPr lang="en-GB" sz="1200" b="0" i="0" kern="1200" dirty="0">
                <a:solidFill>
                  <a:schemeClr val="tx1"/>
                </a:solidFill>
                <a:effectLst/>
                <a:latin typeface="+mn-lt"/>
                <a:ea typeface="+mn-ea"/>
                <a:cs typeface="+mn-cs"/>
              </a:rPr>
              <a:t>timber, </a:t>
            </a:r>
            <a:r>
              <a:rPr lang="en-GB" sz="1200" b="0" i="0" kern="1200" dirty="0" err="1">
                <a:solidFill>
                  <a:schemeClr val="tx1"/>
                </a:solidFill>
                <a:effectLst/>
                <a:latin typeface="+mn-lt"/>
                <a:ea typeface="+mn-ea"/>
                <a:cs typeface="+mn-cs"/>
              </a:rPr>
              <a:t>fiber</a:t>
            </a:r>
            <a:r>
              <a:rPr lang="en-GB" sz="1200" b="0" i="0" kern="1200" dirty="0">
                <a:solidFill>
                  <a:schemeClr val="tx1"/>
                </a:solidFill>
                <a:effectLst/>
                <a:latin typeface="+mn-lt"/>
                <a:ea typeface="+mn-ea"/>
                <a:cs typeface="+mn-cs"/>
              </a:rPr>
              <a:t>, pollination, water regulation, climate regulation, recreation, etc. </a:t>
            </a:r>
          </a:p>
          <a:p>
            <a:pPr rtl="0" fontAlgn="base"/>
            <a:r>
              <a:rPr lang="en-GB" sz="1200" b="0" i="0" kern="1200" dirty="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 </a:t>
            </a:r>
          </a:p>
          <a:p>
            <a:endParaRPr lang="en-CH" dirty="0">
              <a:cs typeface="Calibri"/>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825420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Discussion session based on the answers to the poll on slide 21.</a:t>
            </a:r>
            <a:endParaRPr lang="en-GB" sz="1200" b="0"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Presenter to address biodiversity; what CAN and CANNOT be covered in the training session, referring to pg. 14/15 of the Natural Capital Protocol</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In this training, we will demonstrate ways in which biodiversity underpins stocks and ecosystem services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In the Protocol, biodiversity (part of stocks) is considered critical to the health and the stability of natural capital in so much that it provides resilience to shocks like floods and droughts…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As well as supporting fundamental processes such as carbon and water cycles and soil formation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Since biodiversity underpins stocks and ecosystem services, business impacts and dependencies on biodiversity are often hard to measure, remaining hidden in many cases. To truly measure and value business impacts on biodiversity, you need to understand the causal relationships between your business activities, the changes in biodiversity and the associated changes in ecosystem services.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There are different for valuing biodiversity for example using total economic value techniques in which </a:t>
            </a:r>
            <a:r>
              <a:rPr lang="en-GB" sz="1200" b="0" i="0" strike="sngStrike" kern="1200" dirty="0">
                <a:solidFill>
                  <a:schemeClr val="tx1"/>
                </a:solidFill>
                <a:effectLst/>
                <a:latin typeface="+mn-lt"/>
                <a:ea typeface="+mn-ea"/>
                <a:cs typeface="+mn-cs"/>
              </a:rPr>
              <a:t>is </a:t>
            </a:r>
            <a:r>
              <a:rPr lang="en-GB" sz="1200" b="0" i="0" kern="1200" dirty="0">
                <a:solidFill>
                  <a:schemeClr val="tx1"/>
                </a:solidFill>
                <a:effectLst/>
                <a:latin typeface="+mn-lt"/>
                <a:ea typeface="+mn-ea"/>
                <a:cs typeface="+mn-cs"/>
              </a:rPr>
              <a:t>the value that people place on the continued existence of species or ecosystems, regardless of whether they ever encounter the species or ecosystem is sought. Others try to attach intrinsic value to biodiversity which is linked to concepts like “duty of care” and “stewardship of nature”, these are beyond the current scope of the training. </a:t>
            </a:r>
          </a:p>
          <a:p>
            <a:pPr rtl="0" fontAlgn="base"/>
            <a:r>
              <a:rPr lang="en-GB" sz="1200" b="1" i="1" kern="1200" dirty="0">
                <a:solidFill>
                  <a:schemeClr val="tx1"/>
                </a:solidFill>
                <a:effectLst/>
                <a:latin typeface="+mn-lt"/>
                <a:ea typeface="+mn-ea"/>
                <a:cs typeface="+mn-cs"/>
              </a:rPr>
              <a:t>NOTE: a further definition on the natural capital approach is included below. Presenter has the option to use this depending on the audience and context of the training.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Source: </a:t>
            </a:r>
            <a:r>
              <a:rPr lang="en-GB" sz="1200" b="0" i="0" u="sng" kern="1200" dirty="0">
                <a:solidFill>
                  <a:schemeClr val="tx1"/>
                </a:solidFill>
                <a:effectLst/>
                <a:latin typeface="+mn-lt"/>
                <a:ea typeface="+mn-ea"/>
                <a:cs typeface="+mn-cs"/>
              </a:rPr>
              <a:t>https://www.iisd.org/pdf/2008/natural_capital_approach.pdf</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Natural Capital Approach (NCA) is a means for identifying and quantifying natural resources and associated ecosystem goods and services that can help integrate ecosystem-oriented management with economic decision-making and development (this includes abiotic services as well as ecosystem services).  By integrating economic and environmental imperatives, NCA operationalizes the ecosystem approach and facilitates policymaking for sustainable development </a:t>
            </a:r>
          </a:p>
          <a:p>
            <a:endParaRPr lang="en-CH" dirty="0">
              <a:cs typeface="Calibri"/>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3081673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Presenter to explain ecosystem services using the notes below and referring to pg. 12 and 111 of the Natural Capital Protocol:</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Ecosystems services are the benefits to people from ecosystems, where an ecosystem is defined as the interaction between complex plants, animals and microorganisms and their non-living environment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Examples of ecosystem services include timber, </a:t>
            </a:r>
            <a:r>
              <a:rPr lang="en-GB" sz="1200" b="0" i="0" kern="1200" dirty="0" err="1">
                <a:solidFill>
                  <a:schemeClr val="tx1"/>
                </a:solidFill>
                <a:effectLst/>
                <a:latin typeface="+mn-lt"/>
                <a:ea typeface="+mn-ea"/>
                <a:cs typeface="+mn-cs"/>
              </a:rPr>
              <a:t>fiber</a:t>
            </a:r>
            <a:r>
              <a:rPr lang="en-GB" sz="1200" b="0" i="0" kern="1200" dirty="0">
                <a:solidFill>
                  <a:schemeClr val="tx1"/>
                </a:solidFill>
                <a:effectLst/>
                <a:latin typeface="+mn-lt"/>
                <a:ea typeface="+mn-ea"/>
                <a:cs typeface="+mn-cs"/>
              </a:rPr>
              <a:t>, pollination, water regulation, climate regulation, recreation, fostering wellbeing and others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Ecosystem services can be classified into provisioning, regulating, cultural and supporting services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Provisioning: material outputs from nature (e.g. </a:t>
            </a:r>
            <a:r>
              <a:rPr lang="en-GB" sz="1200" b="0" i="0" kern="1200" dirty="0" err="1">
                <a:solidFill>
                  <a:schemeClr val="tx1"/>
                </a:solidFill>
                <a:effectLst/>
                <a:latin typeface="+mn-lt"/>
                <a:ea typeface="+mn-ea"/>
                <a:cs typeface="+mn-cs"/>
              </a:rPr>
              <a:t>fiber</a:t>
            </a:r>
            <a:r>
              <a:rPr lang="en-GB" sz="1200" b="0" i="0" kern="1200" dirty="0">
                <a:solidFill>
                  <a:schemeClr val="tx1"/>
                </a:solidFill>
                <a:effectLst/>
                <a:latin typeface="+mn-lt"/>
                <a:ea typeface="+mn-ea"/>
                <a:cs typeface="+mn-cs"/>
              </a:rPr>
              <a:t>, timber, etc.)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Regulating: indirect benefits from nature generated through regulation of ecosystem processes (e.g. mitigation of climate change through carbon sequestration)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Cultural: non-material benefits from nature (e.g. recreational, spiritual, aesthetic). It is much harder to measure these kinds of services in quantifiable terms so often have to use qualitative approaches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Supporting: fundamental ecosystem processes that support the delivery of other ecosystem services (e.g. nutrient cycling)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There are many classification schemes for ecosystem services including the CICES and the FEGS-CS which measure ecosystem outputs that are directly consumed or used by beneficiaries: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Common International Classification of Ecosystem Services aims to classify the contributions that ecosystems make to human well-being that arise from living processes – the classification has been broadened in this tool to cover abiotic outputs (</a:t>
            </a:r>
            <a:r>
              <a:rPr lang="en-GB" sz="1200" b="0" i="0" u="sng" kern="1200" dirty="0">
                <a:solidFill>
                  <a:schemeClr val="tx1"/>
                </a:solidFill>
                <a:effectLst/>
                <a:latin typeface="+mn-lt"/>
                <a:ea typeface="+mn-ea"/>
                <a:cs typeface="+mn-cs"/>
              </a:rPr>
              <a:t>https://cices.eu/</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Final Ecosystem Goods and Services Classification System provides a foundation for measuring, quantifying, mapping, modelling and valuing ecosystem services. The FEGS-CS can serve as the basis for valuation (</a:t>
            </a:r>
            <a:r>
              <a:rPr lang="en-GB" sz="1200" b="0" i="0" u="sng" strike="noStrike" kern="1200" dirty="0">
                <a:solidFill>
                  <a:schemeClr val="tx1"/>
                </a:solidFill>
                <a:effectLst/>
                <a:latin typeface="+mn-lt"/>
                <a:ea typeface="+mn-ea"/>
                <a:cs typeface="+mn-cs"/>
                <a:hlinkClick r:id="rId3"/>
              </a:rPr>
              <a:t>https://www.epa.gov/eco-research/final-ecosystem-goods-and-services-classification-system-fegs-cs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0" u="sng" kern="1200" dirty="0">
                <a:solidFill>
                  <a:schemeClr val="tx1"/>
                </a:solidFill>
                <a:effectLst/>
                <a:latin typeface="+mn-lt"/>
                <a:ea typeface="+mn-ea"/>
                <a:cs typeface="+mn-cs"/>
              </a:rPr>
              <a:t>Bring in biodiversity element by recognizing the links between ecosystem services and biodiversity, and how biodiversity is important for the provision of the ecosystem services.</a:t>
            </a:r>
            <a:r>
              <a:rPr lang="en-GB" sz="1200" b="0" i="0" kern="1200" dirty="0">
                <a:solidFill>
                  <a:schemeClr val="tx1"/>
                </a:solidFill>
                <a:effectLst/>
                <a:latin typeface="+mn-lt"/>
                <a:ea typeface="+mn-ea"/>
                <a:cs typeface="+mn-cs"/>
              </a:rPr>
              <a:t> </a:t>
            </a:r>
          </a:p>
          <a:p>
            <a:endParaRPr lang="en-US" u="none"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24</a:t>
            </a:fld>
            <a:endParaRPr lang="en-US"/>
          </a:p>
        </p:txBody>
      </p:sp>
    </p:spTree>
    <p:extLst>
      <p:ext uri="{BB962C8B-B14F-4D97-AF65-F5344CB8AC3E}">
        <p14:creationId xmlns:p14="http://schemas.microsoft.com/office/powerpoint/2010/main" val="3808532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Presenter to discuss the business case for a natural capital assessment: showing how all businesses impact and depend upon natural capital and biodiversity.</a:t>
            </a:r>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Natural capital and the benefits that flow from it sustain us all: individuals, families, companies, and society as a whole. At the same time, our individual or collective actions can build or degrade natural capital, depending on how we use it. Every business impacts and depends on natural capital to some degree and will experience risks and/or opportunities associated with those impacts and/or dependencies.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Biodiversity describes the variety of life and is the living component of what can be thought of as natural capital stocks. It plays an important role in the provision of the services we receive from nature. The terms “capital” and “stocks” are used as metaphors to help describe the role of nature within the economy. The presence of, and interactions between, natural capital stocks generate a flow of goods and services; these goods and services create value through the benefits they provide to business and society. Biodiversity is an integral part of natural capital and underpins the goods and services that natural capital generates. It is important to note that biodiversity is not an asset, rather a descriptive feature of assets we call natural capital.</a:t>
            </a:r>
            <a:endParaRPr lang="en-GB" dirty="0"/>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0" indent="0" rtl="0" fontAlgn="base">
              <a:buFont typeface="Arial" panose="020B0604020202020204" pitchFamily="34" charset="0"/>
              <a:buNone/>
            </a:pPr>
            <a:r>
              <a:rPr lang="en-GB" sz="1200" b="0" i="0" kern="1200" dirty="0">
                <a:solidFill>
                  <a:schemeClr val="tx1"/>
                </a:solidFill>
                <a:effectLst/>
                <a:latin typeface="+mn-lt"/>
                <a:ea typeface="+mn-ea"/>
                <a:cs typeface="+mn-cs"/>
              </a:rPr>
              <a:t>The figure shown on the slides highlights b</a:t>
            </a:r>
            <a:r>
              <a:rPr lang="en-GB" dirty="0"/>
              <a:t>iodiversity impacts and dependencies. It is a conceptual model for business, the finance sector and society.</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Natural, social and economic issues are fundamentally interconnected and cannot be separated from one another. Natural capital underpins all the other capitals and without it we would not have social and human or financial capital.</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Natural resources encompass a range of materials occurring in nature that can be used for production and/or consumption.</a:t>
            </a:r>
          </a:p>
          <a:p>
            <a:pPr marL="171450" indent="-171450" rtl="0" fontAlgn="base">
              <a:buFont typeface="Arial" panose="020B0604020202020204" pitchFamily="34" charset="0"/>
              <a:buChar char="•"/>
            </a:pPr>
            <a:r>
              <a:rPr lang="en-GB" sz="1200" b="1" i="0" kern="1200" dirty="0">
                <a:solidFill>
                  <a:schemeClr val="tx1"/>
                </a:solidFill>
                <a:effectLst/>
                <a:latin typeface="+mn-lt"/>
                <a:ea typeface="+mn-ea"/>
                <a:cs typeface="+mn-cs"/>
              </a:rPr>
              <a:t>Renewable resources: </a:t>
            </a:r>
            <a:r>
              <a:rPr lang="en-GB" sz="1200" b="0" i="0" kern="1200" dirty="0">
                <a:solidFill>
                  <a:schemeClr val="tx1"/>
                </a:solidFill>
                <a:effectLst/>
                <a:latin typeface="+mn-lt"/>
                <a:ea typeface="+mn-ea"/>
                <a:cs typeface="+mn-cs"/>
              </a:rPr>
              <a:t>These may be exploited indefinitely, provided the rate of exploitation does not exceed the rate of replacement, allowing stocks to rebuild (assuming no other significant disturbances). Renewable resources exploited faster than they can renew themselves may effectively become non-renewable, such as when over-harvesting drives species extinct (UN 1997).</a:t>
            </a:r>
          </a:p>
          <a:p>
            <a:pPr marL="171450" indent="-171450" rtl="0" fontAlgn="base">
              <a:buFont typeface="Arial" panose="020B0604020202020204" pitchFamily="34" charset="0"/>
              <a:buChar char="•"/>
            </a:pPr>
            <a:r>
              <a:rPr lang="en-GB" sz="1200" b="1" i="0" kern="1200" dirty="0">
                <a:solidFill>
                  <a:schemeClr val="tx1"/>
                </a:solidFill>
                <a:effectLst/>
                <a:latin typeface="+mn-lt"/>
                <a:ea typeface="+mn-ea"/>
                <a:cs typeface="+mn-cs"/>
              </a:rPr>
              <a:t>Non-renewable resources: </a:t>
            </a:r>
            <a:r>
              <a:rPr lang="en-GB" sz="1200" b="0" i="0" kern="1200" dirty="0">
                <a:solidFill>
                  <a:schemeClr val="tx1"/>
                </a:solidFill>
                <a:effectLst/>
                <a:latin typeface="+mn-lt"/>
                <a:ea typeface="+mn-ea"/>
                <a:cs typeface="+mn-cs"/>
              </a:rPr>
              <a:t>These will not regenerate after exploitation within any useful time period. Non-renewable resources are sub-divided into reusable (e.g., most metals) and non-reusable (e.g., thermal coal).</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It is important for businesses to understand their impacts and dependencies on natural capital stocks, and the ecosystem services they provide. Because the current economic system assumes infinite availability of these resources, use and extraction are currently unsustainable, and provide a systemic risk to your business, and society as a whole.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11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first introduce the Brundtland Sustainable Development definition, using the notes on the slide and the notes below: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It contains within it two key concepts: the concept of 'needs', in particular the essential needs of the world's poor, to which overriding priority should be given; and the idea of limitations imposed by the state of technology and social organization on the environment's ability to meet present and future needs – WCED, 1987. Adapted from BET module 1 (WBCSD, 2012) </a:t>
            </a:r>
          </a:p>
          <a:p>
            <a:pPr rtl="0" fontAlgn="base"/>
            <a:r>
              <a:rPr lang="en-GB" sz="1200" b="1" i="0" kern="1200" dirty="0">
                <a:solidFill>
                  <a:schemeClr val="tx1"/>
                </a:solidFill>
                <a:effectLst/>
                <a:latin typeface="+mn-lt"/>
                <a:ea typeface="+mn-ea"/>
                <a:cs typeface="+mn-cs"/>
              </a:rPr>
              <a:t>Presenter to then provide an explanation of the development of different protocols: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NC – The Natural Capital Protocol is a decision-making framework that enables organizations to identify, measure and value their direct and indirect impacts and dependencies on </a:t>
            </a:r>
            <a:r>
              <a:rPr lang="en-GB" sz="1200" b="0" i="0" u="sng" kern="1200" dirty="0">
                <a:solidFill>
                  <a:schemeClr val="tx1"/>
                </a:solidFill>
                <a:effectLst/>
                <a:latin typeface="+mn-lt"/>
                <a:ea typeface="+mn-ea"/>
                <a:cs typeface="+mn-cs"/>
              </a:rPr>
              <a:t>natural capital</a:t>
            </a:r>
            <a:r>
              <a:rPr lang="en-GB" sz="1200" b="0" i="0" kern="1200" dirty="0">
                <a:solidFill>
                  <a:schemeClr val="tx1"/>
                </a:solidFill>
                <a:effectLst/>
                <a:latin typeface="+mn-lt"/>
                <a:ea typeface="+mn-ea"/>
                <a:cs typeface="+mn-cs"/>
              </a:rPr>
              <a:t>. It was developed in 2016 by the Natural Capital Coalition (now the Capitals Coalition). Three sector guides (Apparel; Food and Beverage; Forest Products) and a Finance sector supplement have since been released to accompany the Protocol.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SC – The Social and Human Capital Protocol is a decision-making framework that enables organizations to identify, measure and value their direct and indirect impacts and dependencies on social and human capital. The Protocol is the result of four years of collaborative development – involving input from over 50 businesses and a public consultation. The Protocol was released in 2019 by the Social &amp; Human Capital Coalition (now the Capitals Coalition).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Capitals Coalition unites the Natural Capital Coalition and the Social &amp; Human Capital Coalition to accelerate momentum, leverage success, connect powerful and engaged communities, and identify the areas, projects and partnerships where we can collectively deliver benefits for nature, people and the economy. The Coalition is a collaboration of over 370 of the world’s leading organizations from business, accountancy, science and academia, membership organizations, standard setting, finance, policy and civil society, who have united in a pre-competitive space because they believe that the Coalition is a vehicle that can drive the global conversation and deliver desperately needed systemic change by bringing nature and people into the heart of decision making. </a:t>
            </a:r>
          </a:p>
          <a:p>
            <a:pPr rtl="0" fontAlgn="base"/>
            <a:r>
              <a:rPr lang="en-GB" sz="1200" b="1" i="1" kern="1200" dirty="0">
                <a:solidFill>
                  <a:schemeClr val="tx1"/>
                </a:solidFill>
                <a:effectLst/>
                <a:latin typeface="+mn-lt"/>
                <a:ea typeface="+mn-ea"/>
                <a:cs typeface="+mn-cs"/>
              </a:rPr>
              <a:t>Link to The Capitals Coalition website: </a:t>
            </a:r>
            <a:r>
              <a:rPr lang="en-GB" sz="1200" b="1" i="0" kern="1200" dirty="0">
                <a:solidFill>
                  <a:schemeClr val="tx1"/>
                </a:solidFill>
                <a:effectLst/>
                <a:latin typeface="+mn-lt"/>
                <a:ea typeface="+mn-ea"/>
                <a:cs typeface="+mn-cs"/>
              </a:rPr>
              <a:t>https://capitalscoalition.org/</a:t>
            </a:r>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26</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the parts of the Natural Capital Protocol that will be covered in this training, using the notes below:</a:t>
            </a:r>
            <a:r>
              <a:rPr lang="en-GB" sz="1200" b="0" i="0" kern="1200" dirty="0">
                <a:solidFill>
                  <a:schemeClr val="tx1"/>
                </a:solidFill>
                <a:effectLst/>
                <a:latin typeface="+mn-lt"/>
                <a:ea typeface="+mn-ea"/>
                <a:cs typeface="+mn-cs"/>
              </a:rPr>
              <a:t> </a:t>
            </a:r>
          </a:p>
          <a:p>
            <a:pPr rtl="0" fontAlgn="base"/>
            <a:r>
              <a:rPr lang="en-GB" sz="1200" b="0" i="0" u="sng" kern="1200" dirty="0">
                <a:solidFill>
                  <a:schemeClr val="tx1"/>
                </a:solidFill>
                <a:effectLst/>
                <a:latin typeface="+mn-lt"/>
                <a:ea typeface="+mn-ea"/>
                <a:cs typeface="+mn-cs"/>
              </a:rPr>
              <a:t>Scope the assessment</a:t>
            </a:r>
            <a:r>
              <a:rPr lang="en-GB" sz="1200" b="0" i="0" kern="1200" dirty="0">
                <a:solidFill>
                  <a:schemeClr val="tx1"/>
                </a:solidFill>
                <a:effectLst/>
                <a:latin typeface="+mn-lt"/>
                <a:ea typeface="+mn-ea"/>
                <a:cs typeface="+mn-cs"/>
              </a:rPr>
              <a:t> - What is an appropriate scope to meet your objective? </a:t>
            </a:r>
          </a:p>
          <a:p>
            <a:pPr rtl="0" fontAlgn="base"/>
            <a:r>
              <a:rPr lang="en-GB" sz="1200" b="0" i="0" u="sng" kern="1200" dirty="0">
                <a:solidFill>
                  <a:schemeClr val="tx1"/>
                </a:solidFill>
                <a:effectLst/>
                <a:latin typeface="+mn-lt"/>
                <a:ea typeface="+mn-ea"/>
                <a:cs typeface="+mn-cs"/>
              </a:rPr>
              <a:t>Determine the impacts and/or dependencies</a:t>
            </a:r>
            <a:r>
              <a:rPr lang="en-GB" sz="1200" b="0" i="0" kern="1200" dirty="0">
                <a:solidFill>
                  <a:schemeClr val="tx1"/>
                </a:solidFill>
                <a:effectLst/>
                <a:latin typeface="+mn-lt"/>
                <a:ea typeface="+mn-ea"/>
                <a:cs typeface="+mn-cs"/>
              </a:rPr>
              <a:t> - Which impacts and/or dependencies are material? </a:t>
            </a:r>
          </a:p>
          <a:p>
            <a:pPr rtl="0" fontAlgn="base"/>
            <a:r>
              <a:rPr lang="en-GB" sz="1200" b="0" i="0" u="sng" kern="1200" dirty="0">
                <a:solidFill>
                  <a:schemeClr val="tx1"/>
                </a:solidFill>
                <a:effectLst/>
                <a:latin typeface="+mn-lt"/>
                <a:ea typeface="+mn-ea"/>
                <a:cs typeface="+mn-cs"/>
              </a:rPr>
              <a:t>Measure impact drivers and/or dependencies</a:t>
            </a:r>
            <a:r>
              <a:rPr lang="en-GB" sz="1200" b="0" i="0" kern="1200" dirty="0">
                <a:solidFill>
                  <a:schemeClr val="tx1"/>
                </a:solidFill>
                <a:effectLst/>
                <a:latin typeface="+mn-lt"/>
                <a:ea typeface="+mn-ea"/>
                <a:cs typeface="+mn-cs"/>
              </a:rPr>
              <a:t> - How can your impact drivers and/or dependencies be measured? </a:t>
            </a:r>
          </a:p>
        </p:txBody>
      </p:sp>
      <p:sp>
        <p:nvSpPr>
          <p:cNvPr id="4" name="Slide Number Placeholder 3"/>
          <p:cNvSpPr>
            <a:spLocks noGrp="1"/>
          </p:cNvSpPr>
          <p:nvPr>
            <p:ph type="sldNum" sz="quarter" idx="5"/>
          </p:nvPr>
        </p:nvSpPr>
        <p:spPr/>
        <p:txBody>
          <a:bodyPr/>
          <a:lstStyle/>
          <a:p>
            <a:fld id="{3D8C6B78-E725-420E-9A4E-2F78CBAA16FC}" type="slidenum">
              <a:rPr lang="en-US" smtClean="0"/>
              <a:t>27</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introduce the section on th</a:t>
            </a:r>
            <a:r>
              <a:rPr lang="en-GB" sz="1200" b="1" dirty="0">
                <a:solidFill>
                  <a:srgbClr val="23BAED"/>
                </a:solidFill>
              </a:rPr>
              <a:t>e business case for integrating biodiversity in natural capital assessments </a:t>
            </a:r>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28</a:t>
            </a:fld>
            <a:endParaRPr lang="en-US"/>
          </a:p>
        </p:txBody>
      </p:sp>
    </p:spTree>
    <p:extLst>
      <p:ext uri="{BB962C8B-B14F-4D97-AF65-F5344CB8AC3E}">
        <p14:creationId xmlns:p14="http://schemas.microsoft.com/office/powerpoint/2010/main" val="1937622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talk through risks and opportunities for businesses and why it’s important to assess impacts and dependencies in the context of risks and opportunities. Presenter to highlight that we will be going into more detail in the following slides as to what some examples of impacts and dependencies are, but before, it is important to highlight typical risks and opportunities that businesses face.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Source: WVN training module 1</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Operational risk – Vale damn collapse </a:t>
            </a:r>
          </a:p>
          <a:p>
            <a:pPr rtl="0" fontAlgn="base"/>
            <a:r>
              <a:rPr lang="en-GB" sz="1200" b="0" i="0" kern="1200" dirty="0">
                <a:solidFill>
                  <a:schemeClr val="tx1"/>
                </a:solidFill>
                <a:effectLst/>
                <a:latin typeface="+mn-lt"/>
                <a:ea typeface="+mn-ea"/>
                <a:cs typeface="+mn-cs"/>
              </a:rPr>
              <a:t>Reputation risk – increased public &amp; consumer awareness of environmental and social damages + consumers are increasingly demanding assurance that the products they buy are produced in way that protect our environment and respect human rights – link with SOCIETAL risks – health impacts on local communities, social license to operate </a:t>
            </a:r>
          </a:p>
          <a:p>
            <a:pPr rtl="0" fontAlgn="base"/>
            <a:r>
              <a:rPr lang="en-GB" sz="1200" b="0" i="0" kern="1200" dirty="0">
                <a:solidFill>
                  <a:schemeClr val="tx1"/>
                </a:solidFill>
                <a:effectLst/>
                <a:latin typeface="+mn-lt"/>
                <a:ea typeface="+mn-ea"/>
                <a:cs typeface="+mn-cs"/>
              </a:rPr>
              <a:t>Legal risk – Texas oil company, Anadarko Petroleum, has agreed to pay $5.1 billion for a vast environmental clean-up - aimed at restoring thousands of sites polluted by toxins and compensating thousands of people with personal injury claims. </a:t>
            </a:r>
            <a:r>
              <a:rPr lang="en-GB" sz="1200" b="0" i="0" u="sng" kern="1200" dirty="0">
                <a:solidFill>
                  <a:schemeClr val="tx1"/>
                </a:solidFill>
                <a:effectLst/>
                <a:latin typeface="+mn-lt"/>
                <a:ea typeface="+mn-ea"/>
                <a:cs typeface="+mn-cs"/>
              </a:rPr>
              <a:t>https://www.nytimes.com/2014/04/04/business/energy-environment/anadarko-petroleum-to-pay-5-1-billion-to-settle-pollution-case.html</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Financial risk – Underlying all of these risks &amp; opportunities are financial ones! As we have seen, these risks imply important financial costs. Canadian gold mining company, </a:t>
            </a:r>
            <a:r>
              <a:rPr lang="en-GB" sz="1200" b="0" i="0" kern="1200" dirty="0" err="1">
                <a:solidFill>
                  <a:schemeClr val="tx1"/>
                </a:solidFill>
                <a:effectLst/>
                <a:latin typeface="+mn-lt"/>
                <a:ea typeface="+mn-ea"/>
                <a:cs typeface="+mn-cs"/>
              </a:rPr>
              <a:t>Infinito</a:t>
            </a:r>
            <a:r>
              <a:rPr lang="en-GB" sz="1200" b="0" i="0" kern="1200" dirty="0">
                <a:solidFill>
                  <a:schemeClr val="tx1"/>
                </a:solidFill>
                <a:effectLst/>
                <a:latin typeface="+mn-lt"/>
                <a:ea typeface="+mn-ea"/>
                <a:cs typeface="+mn-cs"/>
              </a:rPr>
              <a:t> Gold, lost over 50% of its share value as a result of the withdrawal of a mining concession in Costa Rica due to concerns about the potential impacts on agriculture, endangered species and forests. This led to a reference in the audit accounts to material uncertainties regarding the company’s ability to continue as a going concern </a:t>
            </a:r>
          </a:p>
          <a:p>
            <a:pPr rtl="0" fontAlgn="base"/>
            <a:r>
              <a:rPr lang="en-GB" sz="1200" b="0" i="0" kern="1200" dirty="0">
                <a:solidFill>
                  <a:schemeClr val="tx1"/>
                </a:solidFill>
                <a:effectLst/>
                <a:latin typeface="+mn-lt"/>
                <a:ea typeface="+mn-ea"/>
                <a:cs typeface="+mn-cs"/>
              </a:rPr>
              <a:t>Source: KPMG, Flora and Fauna International, Acca, </a:t>
            </a:r>
            <a:r>
              <a:rPr lang="en-GB" sz="1200" b="0" i="1" u="sng" kern="1200" dirty="0">
                <a:solidFill>
                  <a:schemeClr val="tx1"/>
                </a:solidFill>
                <a:effectLst/>
                <a:latin typeface="+mn-lt"/>
                <a:ea typeface="+mn-ea"/>
                <a:cs typeface="+mn-cs"/>
              </a:rPr>
              <a:t>Is natural capital a material issue </a:t>
            </a:r>
            <a:r>
              <a:rPr lang="en-GB" sz="1200" b="0" i="0" kern="1200" dirty="0">
                <a:solidFill>
                  <a:schemeClr val="tx1"/>
                </a:solidFill>
                <a:effectLst/>
                <a:latin typeface="+mn-lt"/>
                <a:ea typeface="+mn-ea"/>
                <a:cs typeface="+mn-cs"/>
              </a:rPr>
              <a:t>(2012)  </a:t>
            </a:r>
          </a:p>
          <a:p>
            <a:pPr rtl="0" fontAlgn="base"/>
            <a:r>
              <a:rPr lang="en-GB" sz="1200" b="0" i="0" kern="1200" dirty="0">
                <a:solidFill>
                  <a:schemeClr val="tx1"/>
                </a:solidFill>
                <a:effectLst/>
                <a:latin typeface="+mn-lt"/>
                <a:ea typeface="+mn-ea"/>
                <a:cs typeface="+mn-cs"/>
              </a:rPr>
              <a:t>Sitting under all these different types of risk are the risks due to biodiversity loss.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natural disasters unmitigated by appropriate ecosystems), associated regulatory and legal risk, market risk from changing consumer preference as consumers become more aware &amp; discerning RE biodiversity, and supply chain risks. Examples: “Deforestation in the Agno River basin in the Philippines has led to such extensive river and reservoir siltation that the 100-megawatt </a:t>
            </a:r>
            <a:r>
              <a:rPr lang="en-GB" sz="1200" b="0" i="0" kern="1200" dirty="0" err="1">
                <a:solidFill>
                  <a:schemeClr val="tx1"/>
                </a:solidFill>
                <a:effectLst/>
                <a:latin typeface="+mn-lt"/>
                <a:ea typeface="+mn-ea"/>
                <a:cs typeface="+mn-cs"/>
              </a:rPr>
              <a:t>Binga</a:t>
            </a:r>
            <a:r>
              <a:rPr lang="en-GB" sz="1200" b="0" i="0" kern="1200" dirty="0">
                <a:solidFill>
                  <a:schemeClr val="tx1"/>
                </a:solidFill>
                <a:effectLst/>
                <a:latin typeface="+mn-lt"/>
                <a:ea typeface="+mn-ea"/>
                <a:cs typeface="+mn-cs"/>
              </a:rPr>
              <a:t> hydroelectric facility can only operate intermittently”, Studies have shown that the total economic impact of Hurricane Katrina (approximately US$150 billion), was significantly higher than would have been the case if coastal wetlands in the region had been preserved, In 2008, the Norwegian Pension Fund withdrew its £500 million stake in the mining giant Rio Tinto and excluded the company from its funds. The decision to withdraw was based on the activities of Rio Tinto’s mining operations in Indonesia.  </a:t>
            </a:r>
          </a:p>
          <a:p>
            <a:pPr rtl="0" fontAlgn="base"/>
            <a:r>
              <a:rPr lang="en-GB" sz="1200" b="0" i="0" kern="1200" dirty="0">
                <a:solidFill>
                  <a:schemeClr val="tx1"/>
                </a:solidFill>
                <a:effectLst/>
                <a:latin typeface="+mn-lt"/>
                <a:ea typeface="+mn-ea"/>
                <a:cs typeface="+mn-cs"/>
              </a:rPr>
              <a:t> </a:t>
            </a:r>
          </a:p>
          <a:p>
            <a:pPr rtl="0" fontAlgn="base"/>
            <a:r>
              <a:rPr lang="en-GB" sz="1200" b="0" i="0" u="sng" kern="1200" dirty="0">
                <a:solidFill>
                  <a:schemeClr val="tx1"/>
                </a:solidFill>
                <a:effectLst/>
                <a:latin typeface="+mn-lt"/>
                <a:ea typeface="+mn-ea"/>
                <a:cs typeface="+mn-cs"/>
              </a:rPr>
              <a:t>https://www.pwc.co.uk/assets/pdf/wef-biodiversity-and-business-risk.pdf</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But the good news is that, where there is risk, there is opportunity to: </a:t>
            </a:r>
          </a:p>
          <a:p>
            <a:pPr rtl="0" fontAlgn="base"/>
            <a:r>
              <a:rPr lang="en-GB" sz="1200" b="0" i="0" kern="1200" dirty="0">
                <a:solidFill>
                  <a:schemeClr val="tx1"/>
                </a:solidFill>
                <a:effectLst/>
                <a:latin typeface="+mn-lt"/>
                <a:ea typeface="+mn-ea"/>
                <a:cs typeface="+mn-cs"/>
              </a:rPr>
              <a:t>Secure natural resources </a:t>
            </a:r>
          </a:p>
          <a:p>
            <a:pPr rtl="0" fontAlgn="base"/>
            <a:r>
              <a:rPr lang="en-GB" sz="1200" b="0" i="0" kern="1200" dirty="0">
                <a:solidFill>
                  <a:schemeClr val="tx1"/>
                </a:solidFill>
                <a:effectLst/>
                <a:latin typeface="+mn-lt"/>
                <a:ea typeface="+mn-ea"/>
                <a:cs typeface="+mn-cs"/>
              </a:rPr>
              <a:t>Save costs </a:t>
            </a:r>
          </a:p>
          <a:p>
            <a:pPr rtl="0" fontAlgn="base"/>
            <a:r>
              <a:rPr lang="en-GB" sz="1200" b="0" i="0" kern="1200" dirty="0">
                <a:solidFill>
                  <a:schemeClr val="tx1"/>
                </a:solidFill>
                <a:effectLst/>
                <a:latin typeface="+mn-lt"/>
                <a:ea typeface="+mn-ea"/>
                <a:cs typeface="+mn-cs"/>
              </a:rPr>
              <a:t>Manage future risks </a:t>
            </a:r>
          </a:p>
          <a:p>
            <a:pPr rtl="0" fontAlgn="base"/>
            <a:r>
              <a:rPr lang="en-GB" sz="1200" b="0" i="0" kern="1200" dirty="0">
                <a:solidFill>
                  <a:schemeClr val="tx1"/>
                </a:solidFill>
                <a:effectLst/>
                <a:latin typeface="+mn-lt"/>
                <a:ea typeface="+mn-ea"/>
                <a:cs typeface="+mn-cs"/>
              </a:rPr>
              <a:t>Engage stakeholders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Operational opportunity – EDF rainwater harvesting to manage water scarcity risks leading to reduction in water consumption, economical &amp; energy savings </a:t>
            </a:r>
            <a:r>
              <a:rPr lang="en-GB" sz="1200" b="0" i="0" u="sng" kern="1200" dirty="0">
                <a:solidFill>
                  <a:schemeClr val="tx1"/>
                </a:solidFill>
                <a:effectLst/>
                <a:latin typeface="+mn-lt"/>
                <a:ea typeface="+mn-ea"/>
                <a:cs typeface="+mn-cs"/>
              </a:rPr>
              <a:t>https://www.wbcsd.org/Programs/Food-Land-Water/Water/Circular-water-management/Resources/Case-studies/Rainwater-harvesting-for-water-reduction</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Reputation opportunity – IKEA to use only renewable and recycled materials by 2030 </a:t>
            </a:r>
            <a:r>
              <a:rPr lang="en-GB" sz="1200" b="0" i="0" u="sng" kern="1200" dirty="0">
                <a:solidFill>
                  <a:schemeClr val="tx1"/>
                </a:solidFill>
                <a:effectLst/>
                <a:latin typeface="+mn-lt"/>
                <a:ea typeface="+mn-ea"/>
                <a:cs typeface="+mn-cs"/>
              </a:rPr>
              <a:t>https://www.reuters.com/article/us-ikea-sustainability/ikea-to-use-only-renewable-and-recycled-materials-by-2030-idUSKCN1J31CD</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Legal opportunity – 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200" b="0" i="0" kern="1200" dirty="0" err="1">
                <a:solidFill>
                  <a:schemeClr val="tx1"/>
                </a:solidFill>
                <a:effectLst/>
                <a:latin typeface="+mn-lt"/>
                <a:ea typeface="+mn-ea"/>
                <a:cs typeface="+mn-cs"/>
              </a:rPr>
              <a:t>startup</a:t>
            </a:r>
            <a:r>
              <a:rPr lang="en-GB" sz="1200" b="0" i="0" kern="1200" dirty="0">
                <a:solidFill>
                  <a:schemeClr val="tx1"/>
                </a:solidFill>
                <a:effectLst/>
                <a:latin typeface="+mn-lt"/>
                <a:ea typeface="+mn-ea"/>
                <a:cs typeface="+mn-cs"/>
              </a:rPr>
              <a:t> and for the last 15 years. </a:t>
            </a:r>
            <a:r>
              <a:rPr lang="en-GB" sz="1200" b="0" i="0" u="sng" kern="1200" dirty="0">
                <a:solidFill>
                  <a:schemeClr val="tx1"/>
                </a:solidFill>
                <a:effectLst/>
                <a:latin typeface="+mn-lt"/>
                <a:ea typeface="+mn-ea"/>
                <a:cs typeface="+mn-cs"/>
              </a:rPr>
              <a:t>https://www.naturalinfrastructureforbusiness.org/wp-content/uploads/2015/11/DowUCC_NI4BizCaseStudy_ConstructedWetlands.pdf</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79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Optional exercise depending on time: presenter to read the question out on the slide, using the notes below to clarify:</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1" i="0" kern="1200" dirty="0">
                <a:solidFill>
                  <a:schemeClr val="tx1"/>
                </a:solidFill>
                <a:effectLst/>
                <a:latin typeface="+mn-lt"/>
                <a:ea typeface="+mn-ea"/>
                <a:cs typeface="+mn-cs"/>
              </a:rPr>
              <a:t>Soil quality </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Soil regulation is considered as an ecosystem characteristic or process for </a:t>
            </a:r>
            <a:r>
              <a:rPr lang="en-GB" sz="1200" b="1" i="0" kern="1200" dirty="0">
                <a:solidFill>
                  <a:schemeClr val="tx1"/>
                </a:solidFill>
                <a:effectLst/>
                <a:latin typeface="+mn-lt"/>
                <a:ea typeface="+mn-ea"/>
                <a:cs typeface="+mn-cs"/>
              </a:rPr>
              <a:t>regulating soil</a:t>
            </a:r>
            <a:r>
              <a:rPr lang="en-GB" sz="1200" b="0" i="0" kern="1200" dirty="0">
                <a:solidFill>
                  <a:schemeClr val="tx1"/>
                </a:solidFill>
                <a:effectLst/>
                <a:latin typeface="+mn-lt"/>
                <a:ea typeface="+mn-ea"/>
                <a:cs typeface="+mn-cs"/>
              </a:rPr>
              <a:t> quality and health rather than soil creation in this example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More details regarding the ecosystem service functions relating to soil are given in different ecosystem service classification systems including: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Common International Classification of Ecosystem Services (CICES): </a:t>
            </a:r>
            <a:r>
              <a:rPr lang="en-GB" sz="1200" b="0" i="0" u="sng" strike="noStrike" kern="1200" dirty="0">
                <a:solidFill>
                  <a:schemeClr val="tx1"/>
                </a:solidFill>
                <a:effectLst/>
                <a:latin typeface="+mn-lt"/>
                <a:ea typeface="+mn-ea"/>
                <a:cs typeface="+mn-cs"/>
                <a:hlinkClick r:id="rId3"/>
              </a:rPr>
              <a:t>https://cices.eu/</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National Ecosystem Services Classifications System (NESCS): </a:t>
            </a:r>
            <a:r>
              <a:rPr lang="en-GB" sz="1200" b="0" i="0" u="sng" strike="noStrike" kern="1200" dirty="0">
                <a:solidFill>
                  <a:schemeClr val="tx1"/>
                </a:solidFill>
                <a:effectLst/>
                <a:latin typeface="+mn-lt"/>
                <a:ea typeface="+mn-ea"/>
                <a:cs typeface="+mn-cs"/>
                <a:hlinkClick r:id="rId4"/>
              </a:rPr>
              <a:t>https://www.epa.gov/sites/production/files/2015-12/documents/110915_nescs_final_report_-_compliant_1.pdf</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1" i="0" kern="1200" dirty="0">
                <a:solidFill>
                  <a:schemeClr val="tx1"/>
                </a:solidFill>
                <a:effectLst/>
                <a:latin typeface="+mn-lt"/>
                <a:ea typeface="+mn-ea"/>
                <a:cs typeface="+mn-cs"/>
              </a:rPr>
              <a:t>Pollination</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Wild animal pollination (for farmers, gardeners, foresters)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Pollination could be interpreted as rented pollinators or wind </a:t>
            </a:r>
            <a:endParaRPr lang="en-GB" sz="1200" b="0" i="0" kern="1200" dirty="0">
              <a:solidFill>
                <a:schemeClr val="tx1"/>
              </a:solidFill>
              <a:effectLst/>
              <a:latin typeface="+mn-lt"/>
              <a:cs typeface="Calibri"/>
            </a:endParaRPr>
          </a:p>
          <a:p>
            <a:pPr rtl="0" fontAlgn="base"/>
            <a:endParaRPr lang="en-GB" sz="1200" b="1"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Water flow maintenance</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Freshwater (for utilities, farmers) </a:t>
            </a:r>
            <a:endParaRPr lang="en-GB" sz="1200" b="0" i="0" kern="1200" dirty="0">
              <a:solidFill>
                <a:schemeClr val="tx1"/>
              </a:solidFill>
              <a:effectLst/>
              <a:latin typeface="+mn-lt"/>
              <a:cs typeface="Calibri"/>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Water extraction can be easily mixed up with the labour and capital (pipes, pumps) needed for extraction rather that the freshwater getting to the user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1" i="0" kern="1200" dirty="0">
                <a:solidFill>
                  <a:schemeClr val="tx1"/>
                </a:solidFill>
                <a:effectLst/>
                <a:latin typeface="+mn-lt"/>
                <a:ea typeface="+mn-ea"/>
                <a:cs typeface="+mn-cs"/>
              </a:rPr>
              <a:t>Once reflection is complete and feedback has been received (either virtually or in person; see below), presenter should use the notes below to explain that there are different answers:</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Generally, it is difficult to tell whether natural capital will pose more of a risk or an opportunity without knowing the specific context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Different forms of natural capital can pose more of a risk or more of an opportunity depending on the timescale, the sector of the company, who is impacted, the size of the population, the significance of different values, how big the change is from the baseline, the type of ecosystem service or stock in question etc.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u="sng" kern="1200" dirty="0">
                <a:solidFill>
                  <a:schemeClr val="tx1"/>
                </a:solidFill>
                <a:effectLst/>
                <a:latin typeface="+mn-lt"/>
                <a:ea typeface="+mn-ea"/>
                <a:cs typeface="+mn-cs"/>
              </a:rPr>
              <a:t>Virtual </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Presenter should ask each delegate to share their thoughts in the chat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u="sng" kern="1200" dirty="0">
                <a:solidFill>
                  <a:schemeClr val="tx1"/>
                </a:solidFill>
                <a:effectLst/>
                <a:latin typeface="+mn-lt"/>
                <a:ea typeface="+mn-ea"/>
                <a:cs typeface="+mn-cs"/>
              </a:rPr>
              <a:t>In person </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Each table will be asked to reflect on these points as a group and feedback </a:t>
            </a:r>
            <a:endParaRPr lang="en-GB" sz="12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30</a:t>
            </a:fld>
            <a:endParaRPr lang="en-US"/>
          </a:p>
        </p:txBody>
      </p:sp>
    </p:spTree>
    <p:extLst>
      <p:ext uri="{BB962C8B-B14F-4D97-AF65-F5344CB8AC3E}">
        <p14:creationId xmlns:p14="http://schemas.microsoft.com/office/powerpoint/2010/main" val="3931144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provide the business case for assessing natural capital, using the notes below and the information on the slide: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There are evidently a lot of pertinent risks around nature and the environment facing businesses today. Where does natural capital come into this - how can it help you manage these risks?  </a:t>
            </a:r>
          </a:p>
          <a:p>
            <a:pPr marL="0" indent="0" rtl="0" fontAlgn="base">
              <a:buFont typeface="Arial" panose="020B0604020202020204" pitchFamily="34" charset="0"/>
              <a:buNone/>
            </a:pPr>
            <a:endParaRPr lang="en-GB"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To assess natural capital is to assess your company’s impacts and dependencies on nature.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It provides information that will help you to understand your relationship with nature. By focusing on impacts and dependencies, natural capital provides structure to this understanding.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p:txBody>
      </p:sp>
      <p:sp>
        <p:nvSpPr>
          <p:cNvPr id="4" name="Slide Number Placeholder 3"/>
          <p:cNvSpPr>
            <a:spLocks noGrp="1"/>
          </p:cNvSpPr>
          <p:nvPr>
            <p:ph type="sldNum" sz="quarter" idx="5"/>
          </p:nvPr>
        </p:nvSpPr>
        <p:spPr/>
        <p:txBody>
          <a:bodyPr/>
          <a:lstStyle/>
          <a:p>
            <a:fld id="{7DBAF288-DB09-4B38-A774-AED1A4768F10}" type="slidenum">
              <a:rPr lang="en-GB" smtClean="0"/>
              <a:t>31</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Presenter to explain the difference between measuring and valuing, using the notes below:</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There are different ways of valuing – could be qualitative, quantitative, and monetary </a:t>
            </a:r>
          </a:p>
          <a:p>
            <a:pPr rtl="0" fontAlgn="base"/>
            <a:r>
              <a:rPr lang="en-GB" sz="1200" b="0" i="0" kern="1200">
                <a:solidFill>
                  <a:schemeClr val="tx1"/>
                </a:solidFill>
                <a:effectLst/>
                <a:latin typeface="+mn-lt"/>
                <a:ea typeface="+mn-ea"/>
                <a:cs typeface="+mn-cs"/>
              </a:rPr>
              <a:t>Important to note that monetary values without any context (i.e. accompanying quantification) are less meaningful! </a:t>
            </a:r>
          </a:p>
          <a:p>
            <a:pPr rtl="0" fontAlgn="base"/>
            <a:r>
              <a:rPr lang="en-GB" sz="1200" b="0" i="0" kern="1200">
                <a:solidFill>
                  <a:schemeClr val="tx1"/>
                </a:solidFill>
                <a:effectLst/>
                <a:latin typeface="+mn-lt"/>
                <a:ea typeface="+mn-ea"/>
                <a:cs typeface="+mn-cs"/>
              </a:rPr>
              <a:t>The method you chose depends on which natural capital impact drivers or dependencies you wish to assess, the chosen value perspective (e.g. business, societal, or both), the ultimate objective of your assessment, and the time and resources available </a:t>
            </a:r>
          </a:p>
          <a:p>
            <a:pPr rtl="0" fontAlgn="base"/>
            <a:r>
              <a:rPr lang="en-GB" sz="1200" b="0" i="0" kern="1200">
                <a:solidFill>
                  <a:schemeClr val="tx1"/>
                </a:solidFill>
                <a:effectLst/>
                <a:latin typeface="+mn-lt"/>
                <a:ea typeface="+mn-ea"/>
                <a:cs typeface="+mn-cs"/>
              </a:rPr>
              <a:t>Monetary valuation: some find it difficult to accept or interpret monetary valuation of certain benefits (e.g. spiritual values). In such situations, special efforts may be required to explain the advantages and also to acknowledge the limitations of monetary valuation. </a:t>
            </a:r>
          </a:p>
          <a:p>
            <a:pPr rtl="0" fontAlgn="base"/>
            <a:r>
              <a:rPr lang="en-GB" sz="1200" b="0" i="0" kern="1200">
                <a:solidFill>
                  <a:schemeClr val="tx1"/>
                </a:solidFill>
                <a:effectLst/>
                <a:latin typeface="+mn-lt"/>
                <a:ea typeface="+mn-ea"/>
                <a:cs typeface="+mn-cs"/>
              </a:rPr>
              <a:t>Advocates of natural capital are sometimes accused of ‘putting a price on nature’ or ‘pricing the priceless’, but the core assertion of this approach is that prices have failed to reflect the ‘</a:t>
            </a:r>
            <a:r>
              <a:rPr lang="en-GB" sz="1200" b="1" i="0" kern="1200">
                <a:solidFill>
                  <a:schemeClr val="tx1"/>
                </a:solidFill>
                <a:effectLst/>
                <a:latin typeface="+mn-lt"/>
                <a:ea typeface="+mn-ea"/>
                <a:cs typeface="+mn-cs"/>
              </a:rPr>
              <a:t>true value’</a:t>
            </a:r>
            <a:r>
              <a:rPr lang="en-GB" sz="1200" b="0" i="0" kern="1200">
                <a:solidFill>
                  <a:schemeClr val="tx1"/>
                </a:solidFill>
                <a:effectLst/>
                <a:latin typeface="+mn-lt"/>
                <a:ea typeface="+mn-ea"/>
                <a:cs typeface="+mn-cs"/>
              </a:rPr>
              <a:t> of the natural world, and that the economic systems are broken. </a:t>
            </a:r>
          </a:p>
          <a:p>
            <a:pPr rtl="0" fontAlgn="base"/>
            <a:r>
              <a:rPr lang="en-GB" sz="1200" b="0" i="0" kern="1200">
                <a:solidFill>
                  <a:schemeClr val="tx1"/>
                </a:solidFill>
                <a:effectLst/>
                <a:latin typeface="+mn-lt"/>
                <a:ea typeface="+mn-ea"/>
                <a:cs typeface="+mn-cs"/>
              </a:rPr>
              <a:t>In this training the common definitions of price and value are used, i.e.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e.g. “your support is of great value”. If something is not for sale, we do not describe it as having a ‘price’, but we may nevertheless recognize the value that it holds and make decisions on this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32</a:t>
            </a:fld>
            <a:endParaRPr lang="en-GB"/>
          </a:p>
        </p:txBody>
      </p:sp>
    </p:spTree>
    <p:extLst>
      <p:ext uri="{BB962C8B-B14F-4D97-AF65-F5344CB8AC3E}">
        <p14:creationId xmlns:p14="http://schemas.microsoft.com/office/powerpoint/2010/main" val="126253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business applications of natural capital assessments, using the notes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A natural capital assessment provides information. Whilst this can be valuable in its own right, there are also numerous ways to use this information.  </a:t>
            </a:r>
          </a:p>
          <a:p>
            <a:pPr rtl="0" fontAlgn="base"/>
            <a:r>
              <a:rPr lang="en-GB" sz="1200" b="0" i="0" kern="1200" dirty="0">
                <a:solidFill>
                  <a:schemeClr val="tx1"/>
                </a:solidFill>
                <a:effectLst/>
                <a:latin typeface="+mn-lt"/>
                <a:ea typeface="+mn-ea"/>
                <a:cs typeface="+mn-cs"/>
              </a:rPr>
              <a:t>The NCP focuses on using natural capital assessment for decision-making, measurement and valuation, but it can also be used for disclosure and communication, or to help formulate strategy.  </a:t>
            </a:r>
          </a:p>
          <a:p>
            <a:pPr rtl="0" fontAlgn="base"/>
            <a:r>
              <a:rPr lang="en-GB" sz="1200" b="0" i="0" kern="1200" dirty="0">
                <a:solidFill>
                  <a:schemeClr val="tx1"/>
                </a:solidFill>
                <a:effectLst/>
                <a:latin typeface="+mn-lt"/>
                <a:ea typeface="+mn-ea"/>
                <a:cs typeface="+mn-cs"/>
              </a:rPr>
              <a:t>The best way for your company to use natural capital information is highly individual – think back to the challenges and risks you identified earlier in the training and consider how more information could help you meet these challenges.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to highlight some examples of business applications using the table provided, e.g.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Assessing risks and opportunities: e.g. assess risks and opportunities of capital expenditure when deciding which flood solution to choose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Assessing impacts on stakeholders: e.g. assess how a company's dependency on a local water supply affects local communities  </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Estimating the total value and/or net impact of the company: e.g. estimating the total impact of a manufacturing company across the entire value chain (upstream, direct operations, downstream) </a:t>
            </a:r>
          </a:p>
          <a:p>
            <a:pPr marL="0" indent="0">
              <a:buFont typeface="Arial"/>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33</a:t>
            </a:fld>
            <a:endParaRPr lang="en-GB"/>
          </a:p>
        </p:txBody>
      </p:sp>
    </p:spTree>
    <p:extLst>
      <p:ext uri="{BB962C8B-B14F-4D97-AF65-F5344CB8AC3E}">
        <p14:creationId xmlns:p14="http://schemas.microsoft.com/office/powerpoint/2010/main" val="3667098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Presenter to explain the steps to undertaking a 1st natural capital assessment using the diagram on the slide. Presenter to explain that defining the objective can be quite difficult but this is a necessary step to have completed before beginning to scope an assessment</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34</a:t>
            </a:fld>
            <a:endParaRPr lang="en-US"/>
          </a:p>
        </p:txBody>
      </p:sp>
    </p:spTree>
    <p:extLst>
      <p:ext uri="{BB962C8B-B14F-4D97-AF65-F5344CB8AC3E}">
        <p14:creationId xmlns:p14="http://schemas.microsoft.com/office/powerpoint/2010/main" val="525767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quickly re-cap the learning objectives of this training session, referring to the points on the slide</a:t>
            </a:r>
            <a:r>
              <a:rPr lang="en-GB" sz="1200" b="0" i="0" kern="1200">
                <a:solidFill>
                  <a:schemeClr val="tx1"/>
                </a:solidFill>
                <a:effectLst/>
                <a:latin typeface="+mn-lt"/>
                <a:ea typeface="+mn-ea"/>
                <a:cs typeface="+mn-cs"/>
              </a:rPr>
              <a:t> </a:t>
            </a:r>
            <a:endParaRPr lang="en-GB" b="1">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35</a:t>
            </a:fld>
            <a:endParaRPr lang="en-US"/>
          </a:p>
        </p:txBody>
      </p:sp>
    </p:spTree>
    <p:extLst>
      <p:ext uri="{BB962C8B-B14F-4D97-AF65-F5344CB8AC3E}">
        <p14:creationId xmlns:p14="http://schemas.microsoft.com/office/powerpoint/2010/main" val="1234934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a:solidFill>
                  <a:schemeClr val="tx1"/>
                </a:solidFill>
                <a:effectLst/>
                <a:latin typeface="+mn-lt"/>
                <a:ea typeface="+mn-ea"/>
                <a:cs typeface="+mn-cs"/>
              </a:rPr>
              <a:t>Presenter to introduce the section on understanding business activities and the impact/dependencies that they have on different stakeholders/areas of natural capital</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endParaRPr lang="en-GB" b="1"/>
          </a:p>
        </p:txBody>
      </p:sp>
      <p:sp>
        <p:nvSpPr>
          <p:cNvPr id="4" name="Slide Number Placeholder 3"/>
          <p:cNvSpPr>
            <a:spLocks noGrp="1"/>
          </p:cNvSpPr>
          <p:nvPr>
            <p:ph type="sldNum" sz="quarter" idx="5"/>
          </p:nvPr>
        </p:nvSpPr>
        <p:spPr/>
        <p:txBody>
          <a:bodyPr/>
          <a:lstStyle/>
          <a:p>
            <a:fld id="{3D8C6B78-E725-420E-9A4E-2F78CBAA16FC}" type="slidenum">
              <a:rPr lang="en-US" smtClean="0"/>
              <a:t>36</a:t>
            </a:fld>
            <a:endParaRPr lang="en-US"/>
          </a:p>
        </p:txBody>
      </p:sp>
    </p:spTree>
    <p:extLst>
      <p:ext uri="{BB962C8B-B14F-4D97-AF65-F5344CB8AC3E}">
        <p14:creationId xmlns:p14="http://schemas.microsoft.com/office/powerpoint/2010/main" val="2324138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Presenter to provide initial view of impacts and dependencies. This can be set out in more detail during the project and a materiality assessment can be undertaken</a:t>
            </a:r>
            <a:r>
              <a:rPr lang="en-GB" sz="1200" b="0" i="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37</a:t>
            </a:fld>
            <a:endParaRPr lang="en-US"/>
          </a:p>
        </p:txBody>
      </p:sp>
    </p:spTree>
    <p:extLst>
      <p:ext uri="{BB962C8B-B14F-4D97-AF65-F5344CB8AC3E}">
        <p14:creationId xmlns:p14="http://schemas.microsoft.com/office/powerpoint/2010/main" val="1730218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099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Presenter to provide detail on natural capital dependencies using the notes below and referring to p. 34 of the Natural Capital Protocol:</a:t>
            </a:r>
            <a:endParaRPr lang="en-GB" dirty="0"/>
          </a:p>
          <a:p>
            <a:endParaRPr lang="en-GB" dirty="0"/>
          </a:p>
          <a:p>
            <a:r>
              <a:rPr lang="en-GB" dirty="0"/>
              <a:t>The protocol defines </a:t>
            </a:r>
            <a:r>
              <a:rPr lang="en-GB" b="0" dirty="0"/>
              <a:t>natural capital dependency</a:t>
            </a:r>
            <a:r>
              <a:rPr lang="en-GB" dirty="0"/>
              <a:t> as: A business reliance on or use of natural capital. This can occur in your direct operations or somewhere else in your value chain. </a:t>
            </a:r>
          </a:p>
          <a:p>
            <a:endParaRPr lang="en-GB" dirty="0">
              <a:cs typeface="Calibri" panose="020F0502020204030204"/>
            </a:endParaRPr>
          </a:p>
          <a:p>
            <a:r>
              <a:rPr lang="en-GB" b="1" u="none" dirty="0"/>
              <a:t>Presenter to link natural capital dependencies with the risks and opportunities material covered in M1, using the notes below. Presenter to elaborate on the business impact diagram, using some examples:</a:t>
            </a:r>
            <a:endParaRPr lang="en-GB" b="1" u="none" dirty="0">
              <a:cs typeface="Calibri"/>
            </a:endParaRPr>
          </a:p>
          <a:p>
            <a:endParaRPr lang="en-GB" dirty="0"/>
          </a:p>
          <a:p>
            <a:pPr marL="171450" indent="-171450">
              <a:buFont typeface="Arial" panose="020B0604020202020204" pitchFamily="34" charset="0"/>
              <a:buChar char="•"/>
            </a:pPr>
            <a:r>
              <a:rPr lang="en-GB" dirty="0"/>
              <a:t>Again, </a:t>
            </a:r>
            <a:r>
              <a:rPr lang="en-GB" u="none" dirty="0"/>
              <a:t>thinking back to some of the content in M1, we can see how natural capital dependencies can pose different risks and opportunities for businesses. This is useful in establishing the value of natural capital dependencies in relation to other inputs and services that you rely on.</a:t>
            </a:r>
            <a:r>
              <a:rPr lang="en-GB" dirty="0"/>
              <a:t> </a:t>
            </a:r>
            <a:endParaRPr lang="en-GB" u="none" dirty="0">
              <a:cs typeface="Calibri"/>
            </a:endParaRP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Pollination e.g. regulating service critical in agriculture </a:t>
            </a:r>
            <a:endParaRPr lang="en-GB" dirty="0">
              <a:cs typeface="Calibri"/>
            </a:endParaRPr>
          </a:p>
          <a:p>
            <a:pPr marL="628650" lvl="1" indent="-171450">
              <a:buFont typeface="Arial" panose="020B0604020202020204" pitchFamily="34" charset="0"/>
              <a:buChar char="•"/>
            </a:pPr>
            <a:r>
              <a:rPr lang="en-GB" dirty="0"/>
              <a:t>This may pose an operational risk for agricultural sectors if pollinator populations decline</a:t>
            </a:r>
            <a:endParaRPr lang="en-GB" dirty="0">
              <a:cs typeface="Calibri"/>
            </a:endParaRPr>
          </a:p>
          <a:p>
            <a:pPr marL="628650" lvl="1" indent="-171450">
              <a:buFont typeface="Arial" panose="020B0604020202020204" pitchFamily="34" charset="0"/>
              <a:buChar char="•"/>
            </a:pPr>
            <a:r>
              <a:rPr lang="en-GB" sz="1200" b="0" i="0" kern="1200" dirty="0">
                <a:solidFill>
                  <a:schemeClr val="tx1"/>
                </a:solidFill>
                <a:effectLst/>
                <a:latin typeface="+mn-lt"/>
                <a:ea typeface="+mn-ea"/>
                <a:cs typeface="+mn-cs"/>
              </a:rPr>
              <a:t>Land use change may lead to a decrease in local pollinator-supporting habitats. This could reduce yield and create unpredictable changes in supply. Pollination of surrounding habitats could also decrease, leading to a reputational risk to your business and a societal risk to the local community (through a decrease in livelihoods).</a:t>
            </a:r>
            <a:endParaRPr lang="en-GB" dirty="0">
              <a:cs typeface="Calibri"/>
            </a:endParaRPr>
          </a:p>
          <a:p>
            <a:pPr marL="628650" lvl="1" indent="-171450">
              <a:buFont typeface="Arial" panose="020B0604020202020204" pitchFamily="34" charset="0"/>
              <a:buChar char="•"/>
            </a:pPr>
            <a:endParaRPr lang="en-GB" dirty="0">
              <a:cs typeface="Calibri"/>
            </a:endParaRPr>
          </a:p>
          <a:p>
            <a:pPr marL="171450" indent="-171450">
              <a:buFont typeface="Arial" panose="020B0604020202020204" pitchFamily="34" charset="0"/>
              <a:buChar char="•"/>
            </a:pPr>
            <a:r>
              <a:rPr lang="en-GB" dirty="0"/>
              <a:t>Materials e.g. reliance on timber</a:t>
            </a:r>
            <a:endParaRPr lang="en-GB" dirty="0">
              <a:cs typeface="Calibri"/>
            </a:endParaRPr>
          </a:p>
          <a:p>
            <a:pPr marL="628650" lvl="1" indent="-171450">
              <a:buFont typeface="Arial" panose="020B0604020202020204" pitchFamily="34" charset="0"/>
              <a:buChar char="•"/>
            </a:pPr>
            <a:r>
              <a:rPr lang="en-GB" dirty="0"/>
              <a:t>This may pose a societal risk if timber sourcing begins to impact on access to forests for local communities in sourcing regions</a:t>
            </a:r>
            <a:endParaRPr lang="en-GB" dirty="0">
              <a:cs typeface="Calibri"/>
            </a:endParaRPr>
          </a:p>
          <a:p>
            <a:pPr marL="628650" lvl="1" indent="-171450">
              <a:buFont typeface="Arial" panose="020B0604020202020204" pitchFamily="34" charset="0"/>
              <a:buChar char="•"/>
            </a:pPr>
            <a:r>
              <a:rPr lang="en-GB" dirty="0"/>
              <a:t>This may pose a societal opportunity if local communities start to benefit from good forestry management</a:t>
            </a:r>
          </a:p>
          <a:p>
            <a:pPr marL="628650" lvl="1" indent="-171450">
              <a:buFont typeface="Arial" panose="020B0604020202020204" pitchFamily="34" charset="0"/>
              <a:buChar char="•"/>
            </a:pPr>
            <a:r>
              <a:rPr lang="en-GB" dirty="0"/>
              <a:t>The creation of timber based products could be affected by climate change, leading to unpredictable growth rates. Climate change is a driver of biodiversity loss</a:t>
            </a: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39</a:t>
            </a:fld>
            <a:endParaRPr lang="en-US"/>
          </a:p>
        </p:txBody>
      </p:sp>
    </p:spTree>
    <p:extLst>
      <p:ext uri="{BB962C8B-B14F-4D97-AF65-F5344CB8AC3E}">
        <p14:creationId xmlns:p14="http://schemas.microsoft.com/office/powerpoint/2010/main" val="92582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Include an acknowledgement slide for the training: presenter to read through the slide</a:t>
            </a:r>
            <a:r>
              <a:rPr lang="en-GB" sz="1200" b="0" i="0" kern="1200" dirty="0">
                <a:solidFill>
                  <a:schemeClr val="tx1"/>
                </a:solidFill>
                <a:effectLst/>
                <a:latin typeface="+mn-lt"/>
                <a:ea typeface="+mn-ea"/>
                <a:cs typeface="+mn-cs"/>
              </a:rPr>
              <a:t> </a:t>
            </a:r>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4</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en-GB" sz="1200" b="1" i="0" kern="1200" dirty="0">
                <a:solidFill>
                  <a:schemeClr val="tx1"/>
                </a:solidFill>
                <a:effectLst/>
                <a:latin typeface="+mn-lt"/>
                <a:ea typeface="+mn-ea"/>
                <a:cs typeface="+mn-cs"/>
              </a:rPr>
              <a:t>Presenter to discuss dependencies and outline the relevance of the figure on the slides</a:t>
            </a:r>
          </a:p>
          <a:p>
            <a:pPr marL="0" indent="0" rtl="0" fontAlgn="base">
              <a:buFont typeface="Arial" panose="020B0604020202020204" pitchFamily="34" charset="0"/>
              <a:buNone/>
            </a:pPr>
            <a:endParaRPr lang="en-GB" sz="1200" b="1" i="0"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95959"/>
                </a:solidFill>
              </a:rPr>
              <a:t>Business activities can be</a:t>
            </a:r>
            <a:r>
              <a:rPr lang="en-US" sz="1200" dirty="0">
                <a:solidFill>
                  <a:prstClr val="black"/>
                </a:solidFill>
              </a:rPr>
              <a:t> </a:t>
            </a:r>
            <a:r>
              <a:rPr lang="en-US" sz="1200" b="1" dirty="0">
                <a:solidFill>
                  <a:srgbClr val="23BAED"/>
                </a:solidFill>
              </a:rPr>
              <a:t>dependent on specific features</a:t>
            </a:r>
            <a:r>
              <a:rPr lang="en-US" sz="1200" dirty="0">
                <a:solidFill>
                  <a:prstClr val="black"/>
                </a:solidFill>
              </a:rPr>
              <a:t> </a:t>
            </a:r>
            <a:r>
              <a:rPr lang="en-US" sz="1200" dirty="0">
                <a:solidFill>
                  <a:srgbClr val="595959"/>
                </a:solidFill>
              </a:rPr>
              <a:t>of natural capital and biodiversity</a:t>
            </a:r>
          </a:p>
          <a:p>
            <a:pPr marL="171450" indent="-171450" rtl="0" fontAlgn="base">
              <a:buFont typeface="Arial" panose="020B0604020202020204" pitchFamily="34" charset="0"/>
              <a:buChar char="•"/>
            </a:pPr>
            <a:r>
              <a:rPr lang="en-GB" dirty="0"/>
              <a:t>A dependency pathway shows how a particular business activity depends upon specific features of natural capital. It identifies how observed or potential changes in natural capital affect the costs and/or benefits of doing business. </a:t>
            </a:r>
          </a:p>
          <a:p>
            <a:pPr marL="171450" indent="-171450" rtl="0" fontAlgn="base">
              <a:buFont typeface="Arial" panose="020B0604020202020204" pitchFamily="34" charset="0"/>
              <a:buChar char="•"/>
            </a:pPr>
            <a:r>
              <a:rPr lang="en-GB" dirty="0"/>
              <a:t>The figure illustrates a dependency pathway using the pollination of coffee plants as an example. In this situation, a decline in the populations of wild pollinators (due to deforestation) results in lower yields and/or additional costs to coffee producers, who may be forced to rely on commercial pollinating services. </a:t>
            </a:r>
          </a:p>
          <a:p>
            <a:pPr marL="171450" indent="-171450" rtl="0" fontAlgn="base">
              <a:buFont typeface="Arial" panose="020B0604020202020204" pitchFamily="34" charset="0"/>
              <a:buChar char="•"/>
            </a:pPr>
            <a:r>
              <a:rPr lang="en-GB" dirty="0"/>
              <a:t>A materiality assessment in this example would consider whether the yield loss or extra cost of commercial pollination is likely to have a significant impact on the business, compared to other potential relevant dependencies. </a:t>
            </a:r>
            <a:endParaRPr lang="en-GB" sz="1200" b="1" i="0" kern="1200" dirty="0">
              <a:solidFill>
                <a:schemeClr val="tx1"/>
              </a:solidFill>
              <a:effectLst/>
              <a:latin typeface="+mn-lt"/>
              <a:ea typeface="+mn-ea"/>
              <a:cs typeface="+mn-cs"/>
            </a:endParaRPr>
          </a:p>
          <a:p>
            <a:endParaRPr lang="en-US" dirty="0"/>
          </a:p>
          <a:p>
            <a:endParaRPr lang="en-US" dirty="0"/>
          </a:p>
          <a:p>
            <a:r>
              <a:rPr lang="en-US" dirty="0"/>
              <a:t>Additional information: </a:t>
            </a:r>
          </a:p>
          <a:p>
            <a:endParaRPr lang="en-US" dirty="0"/>
          </a:p>
          <a:p>
            <a:pPr rtl="0" fontAlgn="base"/>
            <a:r>
              <a:rPr lang="en-GB" sz="1200" b="1" i="0" kern="1200" dirty="0">
                <a:solidFill>
                  <a:schemeClr val="tx1"/>
                </a:solidFill>
                <a:effectLst/>
                <a:latin typeface="+mn-lt"/>
                <a:ea typeface="+mn-ea"/>
                <a:cs typeface="+mn-cs"/>
              </a:rPr>
              <a:t>Presenter to then walk through the coffee production/pollination example using the notes below and referring to p. 46 of the Natural Capital Protocol:</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Business activities at a coffee production plant have a dependency on the pollination of coffee plants, and are dependent on habitats rich in biodiversity to provide the pollinator supporting habitats. </a:t>
            </a:r>
          </a:p>
          <a:p>
            <a:pPr rtl="0" fontAlgn="base"/>
            <a:r>
              <a:rPr lang="en-GB" sz="1200" b="0" i="0" kern="1200" dirty="0">
                <a:solidFill>
                  <a:schemeClr val="tx1"/>
                </a:solidFill>
                <a:effectLst/>
                <a:latin typeface="+mn-lt"/>
                <a:ea typeface="+mn-ea"/>
                <a:cs typeface="+mn-cs"/>
              </a:rPr>
              <a:t>Changes in natural capital cause the bee population to decline due to: </a:t>
            </a:r>
          </a:p>
          <a:p>
            <a:pPr rtl="0" fontAlgn="base"/>
            <a:r>
              <a:rPr lang="en-GB" sz="1200" b="0" i="0" kern="1200" dirty="0">
                <a:solidFill>
                  <a:schemeClr val="tx1"/>
                </a:solidFill>
                <a:effectLst/>
                <a:latin typeface="+mn-lt"/>
                <a:ea typeface="+mn-ea"/>
                <a:cs typeface="+mn-cs"/>
              </a:rPr>
              <a:t>The business itself, e.g. overuse of pesticides </a:t>
            </a:r>
          </a:p>
          <a:p>
            <a:pPr rtl="0" fontAlgn="base"/>
            <a:r>
              <a:rPr lang="en-GB" sz="1200" b="0" i="0" kern="1200" dirty="0">
                <a:solidFill>
                  <a:schemeClr val="tx1"/>
                </a:solidFill>
                <a:effectLst/>
                <a:latin typeface="+mn-lt"/>
                <a:ea typeface="+mn-ea"/>
                <a:cs typeface="+mn-cs"/>
              </a:rPr>
              <a:t>Natural changes e.g. extreme weather events </a:t>
            </a:r>
          </a:p>
          <a:p>
            <a:pPr rtl="0" fontAlgn="base"/>
            <a:r>
              <a:rPr lang="en-GB" sz="1200" b="0" i="0" kern="1200" dirty="0">
                <a:solidFill>
                  <a:schemeClr val="tx1"/>
                </a:solidFill>
                <a:effectLst/>
                <a:latin typeface="+mn-lt"/>
                <a:ea typeface="+mn-ea"/>
                <a:cs typeface="+mn-cs"/>
              </a:rPr>
              <a:t>Human-induced changes, including due to the activity of other businesses, e.g. habitat change </a:t>
            </a:r>
          </a:p>
          <a:p>
            <a:pPr rtl="0" fontAlgn="base"/>
            <a:r>
              <a:rPr lang="en-GB" sz="1200" b="0" i="0" kern="1200" dirty="0">
                <a:solidFill>
                  <a:schemeClr val="tx1"/>
                </a:solidFill>
                <a:effectLst/>
                <a:latin typeface="+mn-lt"/>
                <a:ea typeface="+mn-ea"/>
                <a:cs typeface="+mn-cs"/>
              </a:rPr>
              <a:t>Changes in natural capital affect business dependency, so pollination services are important  </a:t>
            </a:r>
          </a:p>
          <a:p>
            <a:pPr rtl="0" fontAlgn="base"/>
            <a:endParaRPr lang="en-GB" sz="1200" b="1" i="0" kern="1200" dirty="0">
              <a:solidFill>
                <a:schemeClr val="tx1"/>
              </a:solidFill>
              <a:effectLst/>
              <a:latin typeface="+mn-lt"/>
              <a:ea typeface="+mn-ea"/>
              <a:cs typeface="+mn-cs"/>
            </a:endParaRPr>
          </a:p>
          <a:p>
            <a:pPr rtl="0" fontAlgn="base"/>
            <a:endParaRPr lang="en-GB" sz="1200" b="1"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Presenter to walk through the t-shirt manufacture example below, using the notes below and referring to pg. 24 of the Natural Capital Protocol:</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At the agricultural level, water is needed to irrigate cotton plants, creating a dependency on water.  </a:t>
            </a:r>
          </a:p>
          <a:p>
            <a:pPr rtl="0" fontAlgn="base"/>
            <a:r>
              <a:rPr lang="en-GB" sz="1200" b="0" i="0" kern="1200" dirty="0">
                <a:solidFill>
                  <a:schemeClr val="tx1"/>
                </a:solidFill>
                <a:effectLst/>
                <a:latin typeface="+mn-lt"/>
                <a:ea typeface="+mn-ea"/>
                <a:cs typeface="+mn-cs"/>
              </a:rPr>
              <a:t>Changes in the natural capital, in this case water availability, can change due to both external factors (e.g. climate change, other agriculture dependent on the same water source, other upstream water usage) and internal factors (e.g. over-abstraction of water for irrigation, water extraction to clean machinery). </a:t>
            </a:r>
          </a:p>
          <a:p>
            <a:pPr rtl="0" fontAlgn="base"/>
            <a:r>
              <a:rPr lang="en-GB" sz="1200" b="0" i="0" kern="1200" dirty="0">
                <a:solidFill>
                  <a:schemeClr val="tx1"/>
                </a:solidFill>
                <a:effectLst/>
                <a:latin typeface="+mn-lt"/>
                <a:ea typeface="+mn-ea"/>
                <a:cs typeface="+mn-cs"/>
              </a:rPr>
              <a:t>Because of these changes in natural capital, the company has to chose whether to accept a decreased cotton yield, adapt to a more resilient form of agriculture, or pay more for an alternative water supply. </a:t>
            </a:r>
          </a:p>
          <a:p>
            <a:pPr rtl="0" fontAlgn="base"/>
            <a:r>
              <a:rPr lang="en-GB" sz="1200" b="1" i="0" kern="1200" dirty="0">
                <a:solidFill>
                  <a:schemeClr val="tx1"/>
                </a:solidFill>
                <a:effectLst/>
                <a:latin typeface="+mn-lt"/>
                <a:ea typeface="+mn-ea"/>
                <a:cs typeface="+mn-cs"/>
              </a:rPr>
              <a:t>Presenter to link this content to risk, reading an example from module 1:</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Reputation risk – increased public &amp; consumer awareness of environmental and social damages + consumers are increasingly demanding assurance that the products they buy are produced in way that protect our environment (link to pollution) </a:t>
            </a:r>
          </a:p>
          <a:p>
            <a:pPr rtl="0" fontAlgn="base"/>
            <a:r>
              <a:rPr lang="en-GB" sz="1200" b="0" i="0" kern="1200" dirty="0">
                <a:solidFill>
                  <a:schemeClr val="tx1"/>
                </a:solidFill>
                <a:effectLst/>
                <a:latin typeface="+mn-lt"/>
                <a:ea typeface="+mn-ea"/>
                <a:cs typeface="+mn-cs"/>
              </a:rPr>
              <a:t>Legal risk – giant Texas oil company, Anadarko Petroleum, has agreed to pay $5.1 billion for a vast environmental clean-up - aimed at restoring thousands of sites polluted by toxins and compensating thousands of people with personal injury claims.(link to pollution) </a:t>
            </a:r>
            <a:r>
              <a:rPr lang="en-GB" sz="1200" b="0" i="0" u="sng" kern="1200" dirty="0">
                <a:solidFill>
                  <a:schemeClr val="tx1"/>
                </a:solidFill>
                <a:effectLst/>
                <a:latin typeface="+mn-lt"/>
                <a:ea typeface="+mn-ea"/>
                <a:cs typeface="+mn-cs"/>
              </a:rPr>
              <a:t>https://www.nytimes.com/2014/04/04/business/energy-environment/anadarko-petroleum-to-pay-5-1-billion-to-settle-pollution-case.html</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Financial risk – Underlying all of these risks &amp; opportunities are financial ones! As we have seen, these risks imply important financial costs. Canadian gold mining company, </a:t>
            </a:r>
            <a:r>
              <a:rPr lang="en-GB" sz="1200" b="0" i="0" kern="1200" dirty="0" err="1">
                <a:solidFill>
                  <a:schemeClr val="tx1"/>
                </a:solidFill>
                <a:effectLst/>
                <a:latin typeface="+mn-lt"/>
                <a:ea typeface="+mn-ea"/>
                <a:cs typeface="+mn-cs"/>
              </a:rPr>
              <a:t>Infinito</a:t>
            </a:r>
            <a:r>
              <a:rPr lang="en-GB" sz="1200" b="0" i="0" kern="1200" dirty="0">
                <a:solidFill>
                  <a:schemeClr val="tx1"/>
                </a:solidFill>
                <a:effectLst/>
                <a:latin typeface="+mn-lt"/>
                <a:ea typeface="+mn-ea"/>
                <a:cs typeface="+mn-cs"/>
              </a:rPr>
              <a:t> Gold, lost over 50% of its share value as a result of the withdrawal of a mining concession in Costa Rica due to concerns about the potential impacts on agriculture, endangered species and forests. This led to a reference in the audit accounts to material uncertainties regarding the company’s ability to continue as a going concern (Link to land management and pollution). </a:t>
            </a:r>
            <a:r>
              <a:rPr lang="en-GB" sz="1200" b="0" i="1" kern="1200" dirty="0">
                <a:solidFill>
                  <a:schemeClr val="tx1"/>
                </a:solidFill>
                <a:effectLst/>
                <a:latin typeface="+mn-lt"/>
                <a:ea typeface="+mn-ea"/>
                <a:cs typeface="+mn-cs"/>
              </a:rPr>
              <a:t>Source: KPMG, Flora and Fauna International, Acca, </a:t>
            </a:r>
            <a:r>
              <a:rPr lang="en-GB" sz="1200" b="0" i="1" u="sng" kern="1200" dirty="0">
                <a:solidFill>
                  <a:schemeClr val="tx1"/>
                </a:solidFill>
                <a:effectLst/>
                <a:latin typeface="+mn-lt"/>
                <a:ea typeface="+mn-ea"/>
                <a:cs typeface="+mn-cs"/>
              </a:rPr>
              <a:t>Is natural capital a material issue? </a:t>
            </a:r>
            <a:r>
              <a:rPr lang="en-GB" sz="1200" b="0" i="1" kern="1200" dirty="0">
                <a:solidFill>
                  <a:schemeClr val="tx1"/>
                </a:solidFill>
                <a:effectLst/>
                <a:latin typeface="+mn-lt"/>
                <a:ea typeface="+mn-ea"/>
                <a:cs typeface="+mn-cs"/>
              </a:rPr>
              <a:t>(2012)</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natural disasters unmitigated by appropriate ecosystems), associated regulatory and legal risk, market risk from changing consumer preference as consumers become more aware &amp; discerning RE biodiversity, and supply chain risks. Examples: “Deforestation in the Agno River basin in the Philippines has led to such extensive river and reservoir siltation that the 100-megawatt </a:t>
            </a:r>
            <a:r>
              <a:rPr lang="en-GB" sz="1200" b="0" i="0" kern="1200" dirty="0" err="1">
                <a:solidFill>
                  <a:schemeClr val="tx1"/>
                </a:solidFill>
                <a:effectLst/>
                <a:latin typeface="+mn-lt"/>
                <a:ea typeface="+mn-ea"/>
                <a:cs typeface="+mn-cs"/>
              </a:rPr>
              <a:t>Binga</a:t>
            </a:r>
            <a:r>
              <a:rPr lang="en-GB" sz="1200" b="0" i="0" kern="1200" dirty="0">
                <a:solidFill>
                  <a:schemeClr val="tx1"/>
                </a:solidFill>
                <a:effectLst/>
                <a:latin typeface="+mn-lt"/>
                <a:ea typeface="+mn-ea"/>
                <a:cs typeface="+mn-cs"/>
              </a:rPr>
              <a:t> hydroelectric facility can only operate intermittently”, Studies have shown that the total economic impact of Hurricane Katrina (approximately US$150 billion), was significantly higher than would have been the case if coastal wetlands in the region had been preserved, In 2008, the Norwegian Pension Fund withdrew its £500 million stake in the mining giant Rio Tinto and excluded the company from its funds. The decision to withdraw was based on the activities of Rio Tinto’s mining operations in Indonesia.  </a:t>
            </a:r>
            <a:r>
              <a:rPr lang="en-GB" sz="1200" b="0" i="0" u="sng" kern="1200" dirty="0">
                <a:solidFill>
                  <a:schemeClr val="tx1"/>
                </a:solidFill>
                <a:effectLst/>
                <a:latin typeface="+mn-lt"/>
                <a:ea typeface="+mn-ea"/>
                <a:cs typeface="+mn-cs"/>
              </a:rPr>
              <a:t>https://www.pwc.co.uk/assets/pdf/wef-biodiversity-and-business-risk.pdf</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But good news is that, where there is risk, there is opportunity to: </a:t>
            </a:r>
          </a:p>
          <a:p>
            <a:pPr rtl="0" fontAlgn="base"/>
            <a:r>
              <a:rPr lang="en-GB" sz="1200" b="0" i="0" kern="1200" dirty="0">
                <a:solidFill>
                  <a:schemeClr val="tx1"/>
                </a:solidFill>
                <a:effectLst/>
                <a:latin typeface="+mn-lt"/>
                <a:ea typeface="+mn-ea"/>
                <a:cs typeface="+mn-cs"/>
              </a:rPr>
              <a:t>Secure natural resources </a:t>
            </a:r>
          </a:p>
          <a:p>
            <a:pPr rtl="0" fontAlgn="base"/>
            <a:r>
              <a:rPr lang="en-GB" sz="1200" b="0" i="0" kern="1200" dirty="0">
                <a:solidFill>
                  <a:schemeClr val="tx1"/>
                </a:solidFill>
                <a:effectLst/>
                <a:latin typeface="+mn-lt"/>
                <a:ea typeface="+mn-ea"/>
                <a:cs typeface="+mn-cs"/>
              </a:rPr>
              <a:t>Save costs </a:t>
            </a:r>
          </a:p>
          <a:p>
            <a:pPr rtl="0" fontAlgn="base"/>
            <a:r>
              <a:rPr lang="en-GB" sz="1200" b="0" i="0" kern="1200" dirty="0">
                <a:solidFill>
                  <a:schemeClr val="tx1"/>
                </a:solidFill>
                <a:effectLst/>
                <a:latin typeface="+mn-lt"/>
                <a:ea typeface="+mn-ea"/>
                <a:cs typeface="+mn-cs"/>
              </a:rPr>
              <a:t>Manage future risks </a:t>
            </a:r>
          </a:p>
          <a:p>
            <a:pPr rtl="0" fontAlgn="base"/>
            <a:r>
              <a:rPr lang="en-GB" sz="1200" b="0" i="0" kern="1200" dirty="0">
                <a:solidFill>
                  <a:schemeClr val="tx1"/>
                </a:solidFill>
                <a:effectLst/>
                <a:latin typeface="+mn-lt"/>
                <a:ea typeface="+mn-ea"/>
                <a:cs typeface="+mn-cs"/>
              </a:rPr>
              <a:t>Engage stakeholders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to link this content to opportunities, using an example from module 1 and the risk and opportunities slide in earlier sessions:</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Operational opportunity – EDF rainwater harvesting to manage water scarcity risks leading to reduction in water consumption, economical &amp; energy savings </a:t>
            </a:r>
            <a:r>
              <a:rPr lang="en-GB" sz="1200" b="0" i="0" u="sng" kern="1200" dirty="0">
                <a:solidFill>
                  <a:schemeClr val="tx1"/>
                </a:solidFill>
                <a:effectLst/>
                <a:latin typeface="+mn-lt"/>
                <a:ea typeface="+mn-ea"/>
                <a:cs typeface="+mn-cs"/>
              </a:rPr>
              <a:t>https://www.wbcsd.org/Programs/Food-Land-Water/Water/Circular-water-management/Resources/Case-studies/Rainwater-harvesting-for-water-reduction</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Reputation opportunity – IKEA to use only renewable and recycled materials by 2030 </a:t>
            </a:r>
            <a:r>
              <a:rPr lang="en-GB" sz="1200" b="0" i="0" u="sng" kern="1200" dirty="0">
                <a:solidFill>
                  <a:schemeClr val="tx1"/>
                </a:solidFill>
                <a:effectLst/>
                <a:latin typeface="+mn-lt"/>
                <a:ea typeface="+mn-ea"/>
                <a:cs typeface="+mn-cs"/>
              </a:rPr>
              <a:t>https://www.reuters.com/article/us-ikea-sustainability/ikea-to-use-only-renewable-and-recycled-materials-by-2030-idUSKCN1J31CD</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Legal opportunity – 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200" b="0" i="0" kern="1200" dirty="0" err="1">
                <a:solidFill>
                  <a:schemeClr val="tx1"/>
                </a:solidFill>
                <a:effectLst/>
                <a:latin typeface="+mn-lt"/>
                <a:ea typeface="+mn-ea"/>
                <a:cs typeface="+mn-cs"/>
              </a:rPr>
              <a:t>startup</a:t>
            </a:r>
            <a:r>
              <a:rPr lang="en-GB" sz="1200" b="0" i="0" kern="1200" dirty="0">
                <a:solidFill>
                  <a:schemeClr val="tx1"/>
                </a:solidFill>
                <a:effectLst/>
                <a:latin typeface="+mn-lt"/>
                <a:ea typeface="+mn-ea"/>
                <a:cs typeface="+mn-cs"/>
              </a:rPr>
              <a:t> and for the last 15 years. HTTPs</a:t>
            </a:r>
            <a:r>
              <a:rPr lang="en-GB" sz="1200" b="0" i="0" u="sng" kern="1200" dirty="0">
                <a:solidFill>
                  <a:schemeClr val="tx1"/>
                </a:solidFill>
                <a:effectLst/>
                <a:latin typeface="+mn-lt"/>
                <a:ea typeface="+mn-ea"/>
                <a:cs typeface="+mn-cs"/>
              </a:rPr>
              <a:t>://www.naturalinfrastructureforbusiness.org/wp-content/uploads/2015/11/DowUCC_NI4BizCaseStudy_ConstructedWetlands.pdf</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Financial opportunity – But when these risks are taken into account, we saw how it can also lead to reduced financial costs or improve access to finance. Companies like those you can see here have managed to secure substantial billion-dollar loan facilities where the interest rate of repayments is linked to ESG performance.   </a:t>
            </a:r>
          </a:p>
        </p:txBody>
      </p:sp>
      <p:sp>
        <p:nvSpPr>
          <p:cNvPr id="4" name="Slide Number Placeholder 3"/>
          <p:cNvSpPr>
            <a:spLocks noGrp="1"/>
          </p:cNvSpPr>
          <p:nvPr>
            <p:ph type="sldNum" sz="quarter" idx="5"/>
          </p:nvPr>
        </p:nvSpPr>
        <p:spPr/>
        <p:txBody>
          <a:bodyPr/>
          <a:lstStyle/>
          <a:p>
            <a:fld id="{3D8C6B78-E725-420E-9A4E-2F78CBAA16FC}" type="slidenum">
              <a:rPr lang="en-US" smtClean="0"/>
              <a:t>40</a:t>
            </a:fld>
            <a:endParaRPr lang="en-US"/>
          </a:p>
        </p:txBody>
      </p:sp>
    </p:spTree>
    <p:extLst>
      <p:ext uri="{BB962C8B-B14F-4D97-AF65-F5344CB8AC3E}">
        <p14:creationId xmlns:p14="http://schemas.microsoft.com/office/powerpoint/2010/main" val="1434054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u="none" dirty="0"/>
              <a:t>Presenter to provide detail on natural capital impacts using the notes below and referring to p. 16 of the Natural Capital Protocol:</a:t>
            </a:r>
          </a:p>
          <a:p>
            <a:endParaRPr lang="en-GB" dirty="0"/>
          </a:p>
          <a:p>
            <a:r>
              <a:rPr lang="en-GB" dirty="0"/>
              <a:t>The Protocol defines a </a:t>
            </a:r>
            <a:r>
              <a:rPr lang="en-GB" b="0" dirty="0"/>
              <a:t>natural capital impact </a:t>
            </a:r>
            <a:r>
              <a:rPr lang="en-GB" dirty="0"/>
              <a:t>as: The negative or positive effect of business activity on natural capital. They can arise directly from business operations or indirectly from the use of products and services. As a result of your impact on natural capital you can generate impacts on your business as well as impacts on society.</a:t>
            </a:r>
          </a:p>
          <a:p>
            <a:endParaRPr lang="en-GB" dirty="0">
              <a:cs typeface="Calibri"/>
            </a:endParaRPr>
          </a:p>
          <a:p>
            <a:r>
              <a:rPr lang="en-GB" dirty="0"/>
              <a:t>Your </a:t>
            </a:r>
            <a:r>
              <a:rPr lang="en-GB" b="1" dirty="0"/>
              <a:t>business impacts on biodiversity may be direct, indirect, and/or cumulative</a:t>
            </a:r>
            <a:r>
              <a:rPr lang="en-GB" dirty="0"/>
              <a:t>. Indirect impacts are triggered in response to the presence of your business projects or operations, rather than being directly caused by them. Cumulative impacts arise from the combined impacts of your operations, those of other organizations (including other businesses, governments, and local communities), and other background pressures and trends (BBOP 2012a). Similarly, impacts can accumulate over time, so that relatively small impacts of each subsequent activity can add up to a large overall impact. Your business impacts on biodiversity, particularly your indirect and cumulative impacts, may often be non-linear and difficult to predict.</a:t>
            </a:r>
            <a:endParaRPr lang="en-GB" dirty="0">
              <a:cs typeface="Calibri"/>
            </a:endParaRPr>
          </a:p>
          <a:p>
            <a:endParaRPr lang="en-GB" u="none" dirty="0"/>
          </a:p>
          <a:p>
            <a:r>
              <a:rPr lang="en-GB" b="1" u="none" dirty="0"/>
              <a:t>Presenter to link natural capital impacts with the risks and opportunities material covered in M1, using the notes below. Presenter to elaborate on the business impact diagram, using some examples:</a:t>
            </a:r>
            <a:endParaRPr lang="en-GB" b="1" u="none" dirty="0">
              <a:cs typeface="Calibri"/>
            </a:endParaRPr>
          </a:p>
          <a:p>
            <a:endParaRPr lang="en-GB" u="sng" dirty="0"/>
          </a:p>
          <a:p>
            <a:pPr marL="171450" indent="-171450">
              <a:buFont typeface="Arial" panose="020B0604020202020204" pitchFamily="34" charset="0"/>
              <a:buChar char="•"/>
            </a:pPr>
            <a:r>
              <a:rPr lang="en-GB" u="none" dirty="0"/>
              <a:t>Thinking back to some of the content in M1, we can see how natural capital impacts can pose different risks and opportunities for businesses:</a:t>
            </a:r>
            <a:endParaRPr lang="en-GB" u="none" dirty="0">
              <a:cs typeface="Calibri"/>
            </a:endParaRPr>
          </a:p>
          <a:p>
            <a:r>
              <a:rPr lang="en-GB" b="1" u="none" dirty="0"/>
              <a:t>Presenter to discuss examples from below:</a:t>
            </a:r>
            <a:r>
              <a:rPr lang="en-GB" dirty="0"/>
              <a:t> </a:t>
            </a:r>
          </a:p>
          <a:p>
            <a:pPr lvl="1"/>
            <a:endParaRPr lang="en-GB" dirty="0">
              <a:cs typeface="Calibri" panose="020F0502020204030204"/>
            </a:endParaRPr>
          </a:p>
          <a:p>
            <a:pPr marL="171450" indent="-171450">
              <a:buFont typeface="Arial" panose="020B0604020202020204" pitchFamily="34" charset="0"/>
              <a:buChar char="•"/>
            </a:pPr>
            <a:r>
              <a:rPr lang="en-GB" dirty="0"/>
              <a:t>Land management e.g. forest management</a:t>
            </a:r>
            <a:endParaRPr lang="en-GB" dirty="0">
              <a:cs typeface="Calibri"/>
            </a:endParaRPr>
          </a:p>
          <a:p>
            <a:pPr marL="628650" lvl="1" indent="-171450">
              <a:buFont typeface="Arial" panose="020B0604020202020204" pitchFamily="34" charset="0"/>
              <a:buChar char="•"/>
            </a:pPr>
            <a:r>
              <a:rPr lang="en-GB" dirty="0"/>
              <a:t>This may pose an operational risk by reducing resilience to natural hazards through degradation of natural ecosystems </a:t>
            </a:r>
            <a:endParaRPr lang="en-GB" dirty="0">
              <a:cs typeface="Calibri"/>
            </a:endParaRPr>
          </a:p>
          <a:p>
            <a:pPr marL="628650" lvl="1" indent="-171450">
              <a:buFont typeface="Arial" panose="020B0604020202020204" pitchFamily="34" charset="0"/>
              <a:buChar char="•"/>
            </a:pPr>
            <a:r>
              <a:rPr lang="en-GB" dirty="0"/>
              <a:t>This may also pose an operational opportunity if businesses invest in sustainable land management, hence reducing costs by protecting against natural hazards </a:t>
            </a:r>
            <a:endParaRPr lang="en-GB" dirty="0">
              <a:cs typeface="+mn-cs"/>
            </a:endParaRPr>
          </a:p>
          <a:p>
            <a:pPr marL="0" lvl="1" indent="0">
              <a:buFont typeface="Arial" panose="020B0604020202020204" pitchFamily="34" charset="0"/>
              <a:buNone/>
            </a:pPr>
            <a:endParaRPr lang="en-GB" dirty="0">
              <a:cs typeface="+mn-cs"/>
            </a:endParaRPr>
          </a:p>
          <a:p>
            <a:pPr marL="171450" lvl="1" indent="-171450">
              <a:buFont typeface="Arial" panose="020B0604020202020204" pitchFamily="34" charset="0"/>
              <a:buChar char="•"/>
            </a:pPr>
            <a:r>
              <a:rPr lang="en-GB" dirty="0">
                <a:cs typeface="Calibri"/>
              </a:rPr>
              <a:t>Waste/Site based impacts (e.g. development of an open cast mine may lead to a reduction in total vegetation cover and complexity). </a:t>
            </a:r>
          </a:p>
          <a:p>
            <a:pPr marL="628650" lvl="2" indent="-171450">
              <a:buFont typeface="Arial" panose="020B0604020202020204" pitchFamily="34" charset="0"/>
              <a:buChar char="•"/>
            </a:pPr>
            <a:r>
              <a:rPr lang="en-GB" dirty="0">
                <a:cs typeface="Calibri"/>
              </a:rPr>
              <a:t>This could pose a risk to the structural integrity of the mine due to an increased likelihood of flood (from the loss of provisioning services provided by the local habitat) and it would pose a reputational risk depending on the location of the mine</a:t>
            </a:r>
          </a:p>
          <a:p>
            <a:pPr marL="628650" lvl="2" indent="-171450">
              <a:buFont typeface="Arial" panose="020B0604020202020204" pitchFamily="34" charset="0"/>
              <a:buChar char="•"/>
            </a:pPr>
            <a:r>
              <a:rPr lang="en-GB" dirty="0">
                <a:cs typeface="Calibri"/>
              </a:rPr>
              <a:t>Uncontrolled leakage from tailing ponds (e.g. selenium) could lead to acute and chronic impacts on surrounding flora and fauna, which could affect local livelihoods and cause trophic cascades/decrease in population of local species</a:t>
            </a:r>
          </a:p>
          <a:p>
            <a:pPr marL="628650" lvl="2" indent="-171450">
              <a:buFont typeface="Arial" panose="020B0604020202020204" pitchFamily="34" charset="0"/>
              <a:buChar char="•"/>
            </a:pPr>
            <a:r>
              <a:rPr lang="en-GB" dirty="0"/>
              <a:t>This may pose a reputational risk if there is negative publicity about the business’ impacts on natural capital</a:t>
            </a:r>
            <a:endParaRPr lang="en-GB" dirty="0">
              <a:cs typeface="Calibri"/>
            </a:endParaRP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Groundwater discharge e.g. wastewater</a:t>
            </a:r>
          </a:p>
          <a:p>
            <a:pPr marL="628650" lvl="1" indent="-171450">
              <a:buFont typeface="Arial" panose="020B0604020202020204" pitchFamily="34" charset="0"/>
              <a:buChar char="•"/>
            </a:pPr>
            <a:r>
              <a:rPr lang="en-GB" dirty="0">
                <a:cs typeface="Calibri"/>
              </a:rPr>
              <a:t>Thinking of the example above, groundwater discharge may pose risks to biodiversity</a:t>
            </a:r>
          </a:p>
          <a:p>
            <a:pPr marL="628650" lvl="1" indent="-171450">
              <a:buFont typeface="Arial" panose="020B0604020202020204" pitchFamily="34" charset="0"/>
              <a:buChar char="•"/>
            </a:pPr>
            <a:r>
              <a:rPr lang="en-GB" dirty="0"/>
              <a:t>This may pose financial risks if social conflict over polluted water adds to security costs </a:t>
            </a:r>
            <a:endParaRPr lang="en-GB" dirty="0">
              <a:cs typeface="Calibri"/>
            </a:endParaRPr>
          </a:p>
          <a:p>
            <a:pPr marL="628650" lvl="1" indent="-171450">
              <a:buFont typeface="Arial" panose="020B0604020202020204" pitchFamily="34" charset="0"/>
              <a:buChar char="•"/>
            </a:pPr>
            <a:r>
              <a:rPr lang="en-GB" dirty="0"/>
              <a:t>This may also pose societal opportunities if businesses use managed water catchments to improve water quality for local communities </a:t>
            </a:r>
            <a:endParaRPr lang="en-GB" dirty="0">
              <a:cs typeface="+mn-cs"/>
            </a:endParaRPr>
          </a:p>
          <a:p>
            <a:pPr marL="628650" lvl="1" indent="-171450">
              <a:buFont typeface="Arial" panose="020B0604020202020204" pitchFamily="34" charset="0"/>
              <a:buChar char="•"/>
            </a:pPr>
            <a:endParaRPr lang="en-GB" dirty="0">
              <a:cs typeface="+mn-cs"/>
            </a:endParaRPr>
          </a:p>
          <a:p>
            <a:pPr marL="457200" lvl="1" indent="0">
              <a:buFont typeface="Arial" panose="020B0604020202020204" pitchFamily="34" charset="0"/>
              <a:buNone/>
            </a:pP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41</a:t>
            </a:fld>
            <a:endParaRPr lang="en-US"/>
          </a:p>
        </p:txBody>
      </p:sp>
    </p:spTree>
    <p:extLst>
      <p:ext uri="{BB962C8B-B14F-4D97-AF65-F5344CB8AC3E}">
        <p14:creationId xmlns:p14="http://schemas.microsoft.com/office/powerpoint/2010/main" val="581387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gn="just">
              <a:buNone/>
            </a:pPr>
            <a:r>
              <a:rPr lang="en-GB" b="1" dirty="0">
                <a:solidFill>
                  <a:srgbClr val="23BAED"/>
                </a:solidFill>
              </a:rPr>
              <a:t>Presenter to define impact drivers and discuss impact pathways figure</a:t>
            </a:r>
          </a:p>
          <a:p>
            <a:pPr marL="0" indent="0" algn="just">
              <a:buNone/>
            </a:pPr>
            <a:endParaRPr lang="en-GB" b="1" dirty="0">
              <a:solidFill>
                <a:srgbClr val="23BAED"/>
              </a:solidFill>
            </a:endParaRPr>
          </a:p>
          <a:p>
            <a:pPr marL="0" indent="0" algn="just">
              <a:buNone/>
            </a:pPr>
            <a:r>
              <a:rPr lang="en-GB" b="1" dirty="0">
                <a:solidFill>
                  <a:srgbClr val="23BAED"/>
                </a:solidFill>
              </a:rPr>
              <a:t>Impact Driver – </a:t>
            </a:r>
            <a:r>
              <a:rPr lang="en-GB" dirty="0"/>
              <a:t>In the Protocol, an </a:t>
            </a:r>
            <a:r>
              <a:rPr lang="en-GB" b="1" dirty="0"/>
              <a:t>impact driver </a:t>
            </a:r>
            <a:r>
              <a:rPr lang="en-GB" dirty="0"/>
              <a:t>is a measurable quantity of a natural resource that is used as an </a:t>
            </a:r>
            <a:r>
              <a:rPr lang="en-GB" b="1" dirty="0"/>
              <a:t>input</a:t>
            </a:r>
            <a:r>
              <a:rPr lang="en-GB" dirty="0"/>
              <a:t> to production (e.g., volume of sand and gravel used in construction) or a measurable non-product output of business activity (e.g., a kilogram of NOx emissions released into the atmosphere by a manufacturing facility).</a:t>
            </a:r>
          </a:p>
          <a:p>
            <a:pPr marL="0" indent="0" algn="just">
              <a:buNone/>
            </a:pPr>
            <a:r>
              <a:rPr lang="en-GB" dirty="0"/>
              <a:t>Impact drivers are generally expressed in </a:t>
            </a:r>
            <a:r>
              <a:rPr lang="en-GB" b="1" dirty="0"/>
              <a:t>quantitative units </a:t>
            </a:r>
            <a:r>
              <a:rPr lang="en-GB" dirty="0"/>
              <a:t>(e.g., kilograms, m3, hectares) and may already be included in company non-financial reporting or generated through life-cycle assessments. </a:t>
            </a:r>
          </a:p>
          <a:p>
            <a:pPr defTabSz="914258">
              <a:defRPr/>
            </a:pPr>
            <a:endParaRPr lang="en-GB" dirty="0"/>
          </a:p>
          <a:p>
            <a:pPr defTabSz="914258">
              <a:defRPr/>
            </a:pPr>
            <a:r>
              <a:rPr lang="en-GB" b="1" dirty="0"/>
              <a:t>Generally you can think of impact drivers as verbs </a:t>
            </a:r>
            <a:r>
              <a:rPr lang="en-GB" dirty="0"/>
              <a:t>– water use, land use, soil use – input. It is an impact diver because you can measure it, leading to measurement and valuation, which we will discuss shortly. The </a:t>
            </a:r>
            <a:r>
              <a:rPr lang="en-GB" b="1" dirty="0"/>
              <a:t>output</a:t>
            </a:r>
            <a:r>
              <a:rPr lang="en-GB" dirty="0"/>
              <a:t> is a quantifiable, measurable product e.g. GHG emissions</a:t>
            </a:r>
          </a:p>
          <a:p>
            <a:endParaRPr lang="en-GB" dirty="0"/>
          </a:p>
          <a:p>
            <a:r>
              <a:rPr lang="en-GB" dirty="0"/>
              <a:t>The figure on the slides illustrates the impact pathway for air pollution, a classic non-product output of industry. In this example, the business activity is the manufacture of industrial chemicals, which results in the emission of certain pollutants (the impact driver, measured in Step 5). These emissions lead in turn to a reduction in air quality (the change in natural capital, measured in Step 6), which may have significant impacts on various people depending on the local environment (the impact, valued in Step 7). Note that changes in natural capital that result from your business activity are sometimes called “outcomes”. In this example, a materiality assessment would be needed to determine whether air pollution was a material impact and, if so, which specific pollutants and resulting impacts are most relevant.</a:t>
            </a:r>
            <a:endParaRPr lang="en-CH" dirty="0"/>
          </a:p>
          <a:p>
            <a:pPr defTabSz="914258">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42</a:t>
            </a:fld>
            <a:endParaRPr lang="en-US"/>
          </a:p>
        </p:txBody>
      </p:sp>
    </p:spTree>
    <p:extLst>
      <p:ext uri="{BB962C8B-B14F-4D97-AF65-F5344CB8AC3E}">
        <p14:creationId xmlns:p14="http://schemas.microsoft.com/office/powerpoint/2010/main" val="3234698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Presenter to introduce the hypothetical case study for Cereals Inc. wheat farm</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43</a:t>
            </a:fld>
            <a:endParaRPr lang="en-US"/>
          </a:p>
        </p:txBody>
      </p:sp>
    </p:spTree>
    <p:extLst>
      <p:ext uri="{BB962C8B-B14F-4D97-AF65-F5344CB8AC3E}">
        <p14:creationId xmlns:p14="http://schemas.microsoft.com/office/powerpoint/2010/main" val="2945238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read the points on the slide, explaining how the breakout rooms will work, for the virtual session.</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to clarify that in this example they are looking for negative impacts</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If time is short the exercise can be limited to either impacts or dependencies rather than both</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Note: Limit this exercise to considering the company’s </a:t>
            </a:r>
            <a:r>
              <a:rPr lang="en-GB" sz="1200" b="1" i="0" u="sng" kern="1200" dirty="0">
                <a:solidFill>
                  <a:schemeClr val="tx1"/>
                </a:solidFill>
                <a:effectLst/>
                <a:latin typeface="+mn-lt"/>
                <a:ea typeface="+mn-ea"/>
                <a:cs typeface="+mn-cs"/>
              </a:rPr>
              <a:t>Australian </a:t>
            </a:r>
            <a:r>
              <a:rPr lang="en-GB" sz="1200" b="1" i="0" kern="1200" dirty="0">
                <a:solidFill>
                  <a:schemeClr val="tx1"/>
                </a:solidFill>
                <a:effectLst/>
                <a:latin typeface="+mn-lt"/>
                <a:ea typeface="+mn-ea"/>
                <a:cs typeface="+mn-cs"/>
              </a:rPr>
              <a:t>operations.  However, any option can be chosen by the presenter and the relevant results updated to accommodate this change.  Additional information relating to the local country context may also be provided by the presenter as needed.</a:t>
            </a:r>
            <a:r>
              <a:rPr lang="en-GB" sz="1200" b="0" i="0" kern="1200" dirty="0">
                <a:solidFill>
                  <a:schemeClr val="tx1"/>
                </a:solidFill>
                <a:effectLst/>
                <a:latin typeface="+mn-lt"/>
                <a:ea typeface="+mn-ea"/>
                <a:cs typeface="+mn-cs"/>
              </a:rPr>
              <a:t> </a:t>
            </a:r>
          </a:p>
          <a:p>
            <a:pPr rtl="0" fontAlgn="base"/>
            <a:r>
              <a:rPr lang="en-GB" sz="1200" b="1" i="0" u="sng" kern="1200" dirty="0">
                <a:solidFill>
                  <a:schemeClr val="tx1"/>
                </a:solidFill>
                <a:effectLst/>
                <a:latin typeface="+mn-lt"/>
                <a:ea typeface="+mn-ea"/>
                <a:cs typeface="+mn-cs"/>
              </a:rPr>
              <a:t>The breakout rooms should be based on Cereals Inc.</a:t>
            </a:r>
            <a:r>
              <a:rPr lang="en-GB" sz="1200" b="0" i="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44</a:t>
            </a:fld>
            <a:endParaRPr lang="en-US"/>
          </a:p>
        </p:txBody>
      </p:sp>
    </p:spTree>
    <p:extLst>
      <p:ext uri="{BB962C8B-B14F-4D97-AF65-F5344CB8AC3E}">
        <p14:creationId xmlns:p14="http://schemas.microsoft.com/office/powerpoint/2010/main" val="1786853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read the points on the slide for the in-person session</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Note: Limit this exercise to considering the company’s Colombian operations.  However, any option can be chosen by the presenter and the relevant results updated to accommodate this change.  Additional information relating to the local country context may also be provided by the presenter as needed.</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to clarify that in this example they are looking for negative impacts</a:t>
            </a:r>
            <a:r>
              <a:rPr lang="en-GB" sz="1200" b="0" i="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45</a:t>
            </a:fld>
            <a:endParaRPr lang="en-US"/>
          </a:p>
        </p:txBody>
      </p:sp>
    </p:spTree>
    <p:extLst>
      <p:ext uri="{BB962C8B-B14F-4D97-AF65-F5344CB8AC3E}">
        <p14:creationId xmlns:p14="http://schemas.microsoft.com/office/powerpoint/2010/main" val="3008125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ask participants to discuss in breakout sessions/at their tables, how relevant each of the </a:t>
            </a:r>
            <a:r>
              <a:rPr lang="en-GB" sz="1200" b="1" i="0" u="sng" kern="1200" dirty="0">
                <a:solidFill>
                  <a:schemeClr val="tx1"/>
                </a:solidFill>
                <a:effectLst/>
                <a:latin typeface="+mn-lt"/>
                <a:ea typeface="+mn-ea"/>
                <a:cs typeface="+mn-cs"/>
              </a:rPr>
              <a:t>thematic areas </a:t>
            </a:r>
            <a:r>
              <a:rPr lang="en-GB" sz="1200" b="1" i="0" kern="1200" dirty="0">
                <a:solidFill>
                  <a:schemeClr val="tx1"/>
                </a:solidFill>
                <a:effectLst/>
                <a:latin typeface="+mn-lt"/>
                <a:ea typeface="+mn-ea"/>
                <a:cs typeface="+mn-cs"/>
              </a:rPr>
              <a:t>are </a:t>
            </a:r>
            <a:r>
              <a:rPr lang="en-GB" sz="1200" b="1" i="0" u="sng" kern="1200" dirty="0">
                <a:solidFill>
                  <a:schemeClr val="tx1"/>
                </a:solidFill>
                <a:effectLst/>
                <a:latin typeface="+mn-lt"/>
                <a:ea typeface="+mn-ea"/>
                <a:cs typeface="+mn-cs"/>
              </a:rPr>
              <a:t>to the </a:t>
            </a:r>
            <a:r>
              <a:rPr lang="en-GB" sz="1200" b="1" i="0" kern="1200" dirty="0">
                <a:solidFill>
                  <a:schemeClr val="tx1"/>
                </a:solidFill>
                <a:effectLst/>
                <a:latin typeface="+mn-lt"/>
                <a:ea typeface="+mn-ea"/>
                <a:cs typeface="+mn-cs"/>
              </a:rPr>
              <a:t>dependencies</a:t>
            </a:r>
            <a:r>
              <a:rPr lang="en-GB" sz="1200" b="1" i="0" u="sng" kern="1200" dirty="0">
                <a:solidFill>
                  <a:schemeClr val="tx1"/>
                </a:solidFill>
                <a:effectLst/>
                <a:latin typeface="+mn-lt"/>
                <a:ea typeface="+mn-ea"/>
                <a:cs typeface="+mn-cs"/>
              </a:rPr>
              <a:t> of the wheat farm</a:t>
            </a:r>
            <a:r>
              <a:rPr lang="en-GB" sz="1200" b="1" i="0" kern="1200" dirty="0">
                <a:solidFill>
                  <a:schemeClr val="tx1"/>
                </a:solidFill>
                <a:effectLst/>
                <a:latin typeface="+mn-lt"/>
                <a:ea typeface="+mn-ea"/>
                <a:cs typeface="+mn-cs"/>
              </a:rPr>
              <a:t>. Presenter to explain that the list of thematic </a:t>
            </a:r>
            <a:r>
              <a:rPr lang="en-GB" sz="1200" b="1" i="0" u="sng" kern="1200" dirty="0">
                <a:solidFill>
                  <a:schemeClr val="tx1"/>
                </a:solidFill>
                <a:effectLst/>
                <a:latin typeface="+mn-lt"/>
                <a:ea typeface="+mn-ea"/>
                <a:cs typeface="+mn-cs"/>
              </a:rPr>
              <a:t>areas</a:t>
            </a:r>
            <a:r>
              <a:rPr lang="en-GB" sz="1200" b="1" i="0" kern="1200" dirty="0">
                <a:solidFill>
                  <a:schemeClr val="tx1"/>
                </a:solidFill>
                <a:effectLst/>
                <a:latin typeface="+mn-lt"/>
                <a:ea typeface="+mn-ea"/>
                <a:cs typeface="+mn-cs"/>
              </a:rPr>
              <a:t> on the slide are not exhaustive but rather an </a:t>
            </a:r>
            <a:r>
              <a:rPr lang="en-GB" sz="1200" b="1" i="1" kern="1200" dirty="0">
                <a:solidFill>
                  <a:schemeClr val="tx1"/>
                </a:solidFill>
                <a:effectLst/>
                <a:latin typeface="+mn-lt"/>
                <a:ea typeface="+mn-ea"/>
                <a:cs typeface="+mn-cs"/>
              </a:rPr>
              <a:t>example </a:t>
            </a:r>
            <a:r>
              <a:rPr lang="en-GB" sz="1200" b="1" i="1" u="sng" kern="1200" dirty="0">
                <a:solidFill>
                  <a:schemeClr val="tx1"/>
                </a:solidFill>
                <a:effectLst/>
                <a:latin typeface="+mn-lt"/>
                <a:ea typeface="+mn-ea"/>
                <a:cs typeface="+mn-cs"/>
              </a:rPr>
              <a:t>list </a:t>
            </a:r>
            <a:r>
              <a:rPr lang="en-GB" sz="1200" b="1" i="0" kern="1200" dirty="0">
                <a:solidFill>
                  <a:schemeClr val="tx1"/>
                </a:solidFill>
                <a:effectLst/>
                <a:latin typeface="+mn-lt"/>
                <a:ea typeface="+mn-ea"/>
                <a:cs typeface="+mn-cs"/>
              </a:rPr>
              <a:t>that has been cut down from those ecosystem services described in earlier slides. </a:t>
            </a:r>
          </a:p>
          <a:p>
            <a:pPr rtl="0" fontAlgn="base"/>
            <a:endParaRPr lang="en-GB"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We will tackle impacts and dependencies separately. This is because i</a:t>
            </a:r>
            <a:r>
              <a:rPr lang="en-GB" sz="1200" b="1" kern="1200" dirty="0">
                <a:solidFill>
                  <a:schemeClr val="tx1"/>
                </a:solidFill>
                <a:effectLst/>
                <a:latin typeface="+mn-lt"/>
                <a:ea typeface="+mn-ea"/>
                <a:cs typeface="+mn-cs"/>
              </a:rPr>
              <a:t>t is important to be aware that impacts and dependencies do not exist in a loop. Impacts don't cause dependencies, as dependencies don't cause impacts. Whilst sometimes the two are related, this is the case in the minority, rather than the majority. </a:t>
            </a:r>
            <a:endParaRPr lang="en-GB" sz="1200" b="1" i="0" kern="1200" dirty="0">
              <a:solidFill>
                <a:schemeClr val="tx1"/>
              </a:solidFill>
              <a:effectLst/>
              <a:latin typeface="+mn-lt"/>
              <a:ea typeface="+mn-ea"/>
              <a:cs typeface="+mn-cs"/>
            </a:endParaRPr>
          </a:p>
          <a:p>
            <a:pPr rtl="0" fontAlgn="base"/>
            <a:endParaRPr lang="en-GB" sz="1200" b="1" i="0" kern="1200" dirty="0">
              <a:solidFill>
                <a:schemeClr val="tx1"/>
              </a:solidFill>
              <a:effectLst/>
              <a:latin typeface="+mn-lt"/>
              <a:ea typeface="+mn-ea"/>
              <a:cs typeface="+mn-cs"/>
            </a:endParaRPr>
          </a:p>
          <a:p>
            <a:pPr rtl="0" fontAlgn="base"/>
            <a:endParaRPr lang="en-GB" sz="1200" b="1"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Presenter to read out the definitions of a dependency: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Natural capital dependencies are defined as a business reliance on or use of natural capital. For example, businesses may be dependent on pollination as a regulating service in agriculture </a:t>
            </a:r>
          </a:p>
          <a:p>
            <a:pPr rtl="0" fontAlgn="base"/>
            <a:r>
              <a:rPr lang="en-GB" sz="1200" b="0" i="0" kern="1200" dirty="0">
                <a:solidFill>
                  <a:schemeClr val="tx1"/>
                </a:solidFill>
                <a:effectLst/>
                <a:latin typeface="+mn-lt"/>
                <a:ea typeface="+mn-ea"/>
                <a:cs typeface="+mn-cs"/>
              </a:rPr>
              <a:t> </a:t>
            </a:r>
          </a:p>
          <a:p>
            <a:pPr rtl="0" fontAlgn="base"/>
            <a:r>
              <a:rPr lang="en-GB" sz="1200" b="0" i="0" u="sng" kern="1200" dirty="0">
                <a:solidFill>
                  <a:schemeClr val="tx1"/>
                </a:solidFill>
                <a:effectLst/>
                <a:latin typeface="+mn-lt"/>
                <a:ea typeface="+mn-ea"/>
                <a:cs typeface="+mn-cs"/>
              </a:rPr>
              <a:t>In the table the participants are asked to identify the ecosystem services linked to each thematic areas, and identify the dependencies that a wheat farm may have on these areas. Lastly, the participants are asked to identify the overall risk associated with the ecosystem services, ranking them from low to high. </a:t>
            </a:r>
            <a:r>
              <a:rPr lang="en-GB" sz="1200" b="0" i="0" kern="1200" dirty="0">
                <a:solidFill>
                  <a:schemeClr val="tx1"/>
                </a:solidFill>
                <a:effectLst/>
                <a:latin typeface="+mn-lt"/>
                <a:ea typeface="+mn-ea"/>
                <a:cs typeface="+mn-cs"/>
              </a:rPr>
              <a:t> </a:t>
            </a:r>
          </a:p>
          <a:p>
            <a:endParaRPr lang="en-US" u="sng" dirty="0"/>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570288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r>
              <a:rPr lang="en-GB" b="1" dirty="0"/>
              <a:t>Presenter to discuss answers and compare results from breakout group discussions</a:t>
            </a:r>
            <a:endParaRPr lang="en-GB" b="1" dirty="0">
              <a:cs typeface="Calibri"/>
            </a:endParaRPr>
          </a:p>
          <a:p>
            <a:pPr defTabSz="914258">
              <a:defRPr/>
            </a:pPr>
            <a:endParaRPr lang="en-GB" dirty="0"/>
          </a:p>
          <a:p>
            <a:pPr defTabSz="914258">
              <a:defRPr/>
            </a:pPr>
            <a:endParaRPr lang="en-GB"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47</a:t>
            </a:fld>
            <a:endParaRPr lang="en-US"/>
          </a:p>
        </p:txBody>
      </p:sp>
    </p:spTree>
    <p:extLst>
      <p:ext uri="{BB962C8B-B14F-4D97-AF65-F5344CB8AC3E}">
        <p14:creationId xmlns:p14="http://schemas.microsoft.com/office/powerpoint/2010/main" val="3463571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ask participants to discuss in breakout sessions/at their tables, how relevant each of the </a:t>
            </a:r>
            <a:r>
              <a:rPr lang="en-GB" sz="1200" b="1" i="0" u="sng" kern="1200" dirty="0">
                <a:solidFill>
                  <a:schemeClr val="tx1"/>
                </a:solidFill>
                <a:effectLst/>
                <a:latin typeface="+mn-lt"/>
                <a:ea typeface="+mn-ea"/>
                <a:cs typeface="+mn-cs"/>
              </a:rPr>
              <a:t>thematic areas </a:t>
            </a:r>
            <a:r>
              <a:rPr lang="en-GB" sz="1200" b="1" i="0" kern="1200" dirty="0">
                <a:solidFill>
                  <a:schemeClr val="tx1"/>
                </a:solidFill>
                <a:effectLst/>
                <a:latin typeface="+mn-lt"/>
                <a:ea typeface="+mn-ea"/>
                <a:cs typeface="+mn-cs"/>
              </a:rPr>
              <a:t>are </a:t>
            </a:r>
            <a:r>
              <a:rPr lang="en-GB" sz="1200" b="1" i="0" u="sng" kern="1200" dirty="0">
                <a:solidFill>
                  <a:schemeClr val="tx1"/>
                </a:solidFill>
                <a:effectLst/>
                <a:latin typeface="+mn-lt"/>
                <a:ea typeface="+mn-ea"/>
                <a:cs typeface="+mn-cs"/>
              </a:rPr>
              <a:t>to the </a:t>
            </a:r>
            <a:r>
              <a:rPr lang="en-GB" sz="1200" b="1" i="0" kern="1200" dirty="0">
                <a:solidFill>
                  <a:schemeClr val="tx1"/>
                </a:solidFill>
                <a:effectLst/>
                <a:latin typeface="+mn-lt"/>
                <a:ea typeface="+mn-ea"/>
                <a:cs typeface="+mn-cs"/>
              </a:rPr>
              <a:t>impacts and impact drivers</a:t>
            </a:r>
            <a:r>
              <a:rPr lang="en-GB" sz="1200" b="1" i="0" u="sng" kern="1200" dirty="0">
                <a:solidFill>
                  <a:schemeClr val="tx1"/>
                </a:solidFill>
                <a:effectLst/>
                <a:latin typeface="+mn-lt"/>
                <a:ea typeface="+mn-ea"/>
                <a:cs typeface="+mn-cs"/>
              </a:rPr>
              <a:t> of the wheat farm</a:t>
            </a:r>
            <a:r>
              <a:rPr lang="en-GB" sz="1200" b="1" i="0" kern="1200" dirty="0">
                <a:solidFill>
                  <a:schemeClr val="tx1"/>
                </a:solidFill>
                <a:effectLst/>
                <a:latin typeface="+mn-lt"/>
                <a:ea typeface="+mn-ea"/>
                <a:cs typeface="+mn-cs"/>
              </a:rPr>
              <a:t>. Presenter to explain that the list of thematic </a:t>
            </a:r>
            <a:r>
              <a:rPr lang="en-GB" sz="1200" b="1" i="0" u="sng" kern="1200" dirty="0">
                <a:solidFill>
                  <a:schemeClr val="tx1"/>
                </a:solidFill>
                <a:effectLst/>
                <a:latin typeface="+mn-lt"/>
                <a:ea typeface="+mn-ea"/>
                <a:cs typeface="+mn-cs"/>
              </a:rPr>
              <a:t>areas</a:t>
            </a:r>
            <a:r>
              <a:rPr lang="en-GB" sz="1200" b="1" i="0" kern="1200" dirty="0">
                <a:solidFill>
                  <a:schemeClr val="tx1"/>
                </a:solidFill>
                <a:effectLst/>
                <a:latin typeface="+mn-lt"/>
                <a:ea typeface="+mn-ea"/>
                <a:cs typeface="+mn-cs"/>
              </a:rPr>
              <a:t> on the slide are not exhaustive but rather an </a:t>
            </a:r>
            <a:r>
              <a:rPr lang="en-GB" sz="1200" b="1" i="1" kern="1200" dirty="0">
                <a:solidFill>
                  <a:schemeClr val="tx1"/>
                </a:solidFill>
                <a:effectLst/>
                <a:latin typeface="+mn-lt"/>
                <a:ea typeface="+mn-ea"/>
                <a:cs typeface="+mn-cs"/>
              </a:rPr>
              <a:t>example </a:t>
            </a:r>
            <a:r>
              <a:rPr lang="en-GB" sz="1200" b="1" i="1" u="sng" kern="1200" dirty="0">
                <a:solidFill>
                  <a:schemeClr val="tx1"/>
                </a:solidFill>
                <a:effectLst/>
                <a:latin typeface="+mn-lt"/>
                <a:ea typeface="+mn-ea"/>
                <a:cs typeface="+mn-cs"/>
              </a:rPr>
              <a:t>list </a:t>
            </a:r>
            <a:r>
              <a:rPr lang="en-GB" sz="1200" b="1" i="0" kern="1200" dirty="0">
                <a:solidFill>
                  <a:schemeClr val="tx1"/>
                </a:solidFill>
                <a:effectLst/>
                <a:latin typeface="+mn-lt"/>
                <a:ea typeface="+mn-ea"/>
                <a:cs typeface="+mn-cs"/>
              </a:rPr>
              <a:t>that has been cut down from those ecosystem services described in earlier slides. </a:t>
            </a:r>
          </a:p>
          <a:p>
            <a:pPr rtl="0" fontAlgn="base"/>
            <a:endParaRPr lang="en-GB" sz="1200" b="1"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Presenter to read out the definitions of impact and impact drivers:</a:t>
            </a:r>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Natural capital impact drivers are defined as a </a:t>
            </a:r>
            <a:r>
              <a:rPr lang="en-GB" dirty="0">
                <a:solidFill>
                  <a:srgbClr val="595959"/>
                </a:solidFill>
              </a:rPr>
              <a:t>measurable quantity of a natural resource that is used as an input to production, or a measurable non-product output of business activity (e.g. water extracted)</a:t>
            </a:r>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Natural capital impacts are defined as the negative or positive effect of business activity on natural capital. For example, businesses may extract a lot of water, depleting natural reserves </a:t>
            </a:r>
          </a:p>
          <a:p>
            <a:pPr rtl="0" fontAlgn="base"/>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Presenter to clarify that in this example they are looking for negative impacts</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u="sng" kern="1200" dirty="0">
                <a:solidFill>
                  <a:schemeClr val="tx1"/>
                </a:solidFill>
                <a:effectLst/>
                <a:latin typeface="+mn-lt"/>
                <a:ea typeface="+mn-ea"/>
                <a:cs typeface="+mn-cs"/>
              </a:rPr>
              <a:t>In the table the participants are asked to identify the ecosystem services linked to each thematic areas, and identify the dependencies and impacts that a wheat farm may have on these areas. Lastly, the participants are asked to identify the overall risk associated with the ecosystem services, ranking them from low to high. </a:t>
            </a:r>
            <a:r>
              <a:rPr lang="en-GB" sz="1200" b="0" i="0" kern="1200" dirty="0">
                <a:solidFill>
                  <a:schemeClr val="tx1"/>
                </a:solidFill>
                <a:effectLst/>
                <a:latin typeface="+mn-lt"/>
                <a:ea typeface="+mn-ea"/>
                <a:cs typeface="+mn-cs"/>
              </a:rPr>
              <a:t> </a:t>
            </a:r>
          </a:p>
          <a:p>
            <a:endParaRPr lang="en-US" u="sng" dirty="0"/>
          </a:p>
        </p:txBody>
      </p:sp>
      <p:sp>
        <p:nvSpPr>
          <p:cNvPr id="4" name="Slide Number Placeholder 3"/>
          <p:cNvSpPr>
            <a:spLocks noGrp="1"/>
          </p:cNvSpPr>
          <p:nvPr>
            <p:ph type="sldNum" sz="quarter" idx="5"/>
          </p:nvPr>
        </p:nvSpPr>
        <p:spPr/>
        <p:txBody>
          <a:bodyPr/>
          <a:lstStyle/>
          <a:p>
            <a:fld id="{3D8C6B78-E725-420E-9A4E-2F78CBAA16FC}" type="slidenum">
              <a:rPr lang="en-US" smtClean="0"/>
              <a:t>48</a:t>
            </a:fld>
            <a:endParaRPr lang="en-US"/>
          </a:p>
        </p:txBody>
      </p:sp>
    </p:spTree>
    <p:extLst>
      <p:ext uri="{BB962C8B-B14F-4D97-AF65-F5344CB8AC3E}">
        <p14:creationId xmlns:p14="http://schemas.microsoft.com/office/powerpoint/2010/main" val="3543325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r>
              <a:rPr lang="en-GB" b="1" dirty="0"/>
              <a:t>Presenter to discuss answers and compare results from breakout group discussions</a:t>
            </a:r>
            <a:endParaRPr lang="en-GB" b="1" dirty="0">
              <a:cs typeface="Calibri"/>
            </a:endParaRPr>
          </a:p>
          <a:p>
            <a:pPr defTabSz="914258">
              <a:defRPr/>
            </a:pPr>
            <a:endParaRPr lang="en-GB" dirty="0"/>
          </a:p>
          <a:p>
            <a:pPr defTabSz="914258">
              <a:defRPr/>
            </a:pPr>
            <a:endParaRPr lang="en-GB"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49</a:t>
            </a:fld>
            <a:endParaRPr lang="en-US"/>
          </a:p>
        </p:txBody>
      </p:sp>
    </p:spTree>
    <p:extLst>
      <p:ext uri="{BB962C8B-B14F-4D97-AF65-F5344CB8AC3E}">
        <p14:creationId xmlns:p14="http://schemas.microsoft.com/office/powerpoint/2010/main" val="422233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5</a:t>
            </a:fld>
            <a:endParaRPr lang="en-US"/>
          </a:p>
        </p:txBody>
      </p:sp>
    </p:spTree>
    <p:extLst>
      <p:ext uri="{BB962C8B-B14F-4D97-AF65-F5344CB8AC3E}">
        <p14:creationId xmlns:p14="http://schemas.microsoft.com/office/powerpoint/2010/main" val="3344992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1" kern="1200" dirty="0">
                <a:solidFill>
                  <a:schemeClr val="tx1"/>
                </a:solidFill>
                <a:effectLst/>
                <a:latin typeface="+mn-lt"/>
                <a:ea typeface="+mn-ea"/>
                <a:cs typeface="+mn-cs"/>
              </a:rPr>
              <a:t>NOTE: reflection is optional </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to read the question out on the slide </a:t>
            </a:r>
            <a:r>
              <a:rPr lang="en-GB" sz="1200" b="0" i="0" kern="1200" dirty="0">
                <a:solidFill>
                  <a:schemeClr val="tx1"/>
                </a:solidFill>
                <a:effectLst/>
                <a:latin typeface="+mn-lt"/>
                <a:ea typeface="+mn-ea"/>
                <a:cs typeface="+mn-cs"/>
              </a:rPr>
              <a:t> </a:t>
            </a:r>
          </a:p>
          <a:p>
            <a:pPr rtl="0" fontAlgn="base"/>
            <a:r>
              <a:rPr lang="en-GB" sz="1200" b="0" i="0" u="sng" kern="1200" dirty="0">
                <a:solidFill>
                  <a:schemeClr val="tx1"/>
                </a:solidFill>
                <a:effectLst/>
                <a:latin typeface="+mn-lt"/>
                <a:ea typeface="+mn-ea"/>
                <a:cs typeface="+mn-cs"/>
              </a:rPr>
              <a:t>Virtual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Presenter should read through the slide, allow the participants some time for reflection and ask each delegate to share their thoughts in the chat  </a:t>
            </a:r>
          </a:p>
          <a:p>
            <a:pPr rtl="0" fontAlgn="base"/>
            <a:r>
              <a:rPr lang="en-GB" sz="1200" b="0" i="0" u="sng" kern="1200" dirty="0">
                <a:solidFill>
                  <a:schemeClr val="tx1"/>
                </a:solidFill>
                <a:effectLst/>
                <a:latin typeface="+mn-lt"/>
                <a:ea typeface="+mn-ea"/>
                <a:cs typeface="+mn-cs"/>
              </a:rPr>
              <a:t>In person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Presenter should read through the slide, each table will be asked to reflect on these points as a group and feedback  </a:t>
            </a:r>
          </a:p>
          <a:p>
            <a:pPr defTabSz="914258">
              <a:defRPr/>
            </a:pPr>
            <a:endParaRPr lang="en-GB" b="1"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50</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907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highlight that learning objective 1 has now been covered and that the training will proceed to the next learning objective</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51</a:t>
            </a:fld>
            <a:endParaRPr lang="en-US"/>
          </a:p>
        </p:txBody>
      </p:sp>
    </p:spTree>
    <p:extLst>
      <p:ext uri="{BB962C8B-B14F-4D97-AF65-F5344CB8AC3E}">
        <p14:creationId xmlns:p14="http://schemas.microsoft.com/office/powerpoint/2010/main" val="987963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Presenter to give participants </a:t>
            </a:r>
            <a:r>
              <a:rPr lang="en-GB" sz="1200" b="1" i="1" kern="1200">
                <a:solidFill>
                  <a:schemeClr val="tx1"/>
                </a:solidFill>
                <a:effectLst/>
                <a:latin typeface="+mn-lt"/>
                <a:ea typeface="+mn-ea"/>
                <a:cs typeface="+mn-cs"/>
              </a:rPr>
              <a:t>a 15-minute </a:t>
            </a:r>
            <a:r>
              <a:rPr lang="en-GB" sz="1200" b="1" i="1" kern="1200" dirty="0">
                <a:solidFill>
                  <a:schemeClr val="tx1"/>
                </a:solidFill>
                <a:effectLst/>
                <a:latin typeface="+mn-lt"/>
                <a:ea typeface="+mn-ea"/>
                <a:cs typeface="+mn-cs"/>
              </a:rPr>
              <a:t>coffee break</a:t>
            </a:r>
            <a:r>
              <a:rPr lang="en-GB" sz="1200" b="0" i="0" kern="1200" dirty="0">
                <a:solidFill>
                  <a:schemeClr val="tx1"/>
                </a:solidFill>
                <a:effectLst/>
                <a:latin typeface="+mn-lt"/>
                <a:ea typeface="+mn-ea"/>
                <a:cs typeface="+mn-cs"/>
              </a:rPr>
              <a:t> </a:t>
            </a:r>
            <a:endParaRPr lang="en-CH" b="1" dirty="0"/>
          </a:p>
        </p:txBody>
      </p:sp>
      <p:sp>
        <p:nvSpPr>
          <p:cNvPr id="4" name="Slide Number Placeholder 3"/>
          <p:cNvSpPr>
            <a:spLocks noGrp="1"/>
          </p:cNvSpPr>
          <p:nvPr>
            <p:ph type="sldNum" sz="quarter" idx="5"/>
          </p:nvPr>
        </p:nvSpPr>
        <p:spPr/>
        <p:txBody>
          <a:bodyPr/>
          <a:lstStyle/>
          <a:p>
            <a:fld id="{7DBAF288-DB09-4B38-A774-AED1A4768F10}" type="slidenum">
              <a:rPr lang="en-GB" smtClean="0"/>
              <a:t>52</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introduce the section on ‘scoping an assessment’</a:t>
            </a:r>
            <a:r>
              <a:rPr lang="en-GB" sz="1200" b="0" i="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53</a:t>
            </a:fld>
            <a:endParaRPr lang="en-US"/>
          </a:p>
        </p:txBody>
      </p:sp>
    </p:spTree>
    <p:extLst>
      <p:ext uri="{BB962C8B-B14F-4D97-AF65-F5344CB8AC3E}">
        <p14:creationId xmlns:p14="http://schemas.microsoft.com/office/powerpoint/2010/main" val="6924107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explain this session will concentrate on concrete steps to undertake a 1</a:t>
            </a:r>
            <a:r>
              <a:rPr lang="en-GB" sz="1200" b="1" i="0" kern="1200" baseline="30000" dirty="0">
                <a:solidFill>
                  <a:schemeClr val="tx1"/>
                </a:solidFill>
                <a:effectLst/>
                <a:latin typeface="+mn-lt"/>
                <a:ea typeface="+mn-ea"/>
                <a:cs typeface="+mn-cs"/>
              </a:rPr>
              <a:t>st</a:t>
            </a:r>
            <a:r>
              <a:rPr lang="en-GB" sz="1200" b="1" i="0" kern="1200" dirty="0">
                <a:solidFill>
                  <a:schemeClr val="tx1"/>
                </a:solidFill>
                <a:effectLst/>
                <a:latin typeface="+mn-lt"/>
                <a:ea typeface="+mn-ea"/>
                <a:cs typeface="+mn-cs"/>
              </a:rPr>
              <a:t> natural capital assessment in relation to scoping and practicalities</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54</a:t>
            </a:fld>
            <a:endParaRPr lang="en-US"/>
          </a:p>
        </p:txBody>
      </p:sp>
    </p:spTree>
    <p:extLst>
      <p:ext uri="{BB962C8B-B14F-4D97-AF65-F5344CB8AC3E}">
        <p14:creationId xmlns:p14="http://schemas.microsoft.com/office/powerpoint/2010/main" val="1962300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walk through the steps to scope an assessment using the table on the slide, the notes below and referring to p.42 of the Natural Capital Protocol. Note: these points represent the ambition for the project and not all of the practicalities – these are covered in the next section in relation to scoping.</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organizational focus is where the assessment will focus, e.g. will the focus be on the corporate level (the whole company), product level (one product or a site), or project level?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Organizational focus: the part or parts of the business to be assessed (e.g., the company as a whole, a business unit, or a product, project, process, site, or incident). For simplicity, these are grouped under three general levels as below:  </a:t>
            </a:r>
          </a:p>
          <a:p>
            <a:pPr rtl="0" fontAlgn="base"/>
            <a:r>
              <a:rPr lang="en-GB" sz="1200" b="0" i="0" kern="1200" dirty="0">
                <a:solidFill>
                  <a:schemeClr val="tx1"/>
                </a:solidFill>
                <a:effectLst/>
                <a:latin typeface="+mn-lt"/>
                <a:ea typeface="+mn-ea"/>
                <a:cs typeface="+mn-cs"/>
              </a:rPr>
              <a:t>Corporate: assessment of a corporation or group, including all subsidiaries, business units, divisions, different geographies or markets, etc.  </a:t>
            </a:r>
          </a:p>
          <a:p>
            <a:pPr rtl="0" fontAlgn="base"/>
            <a:r>
              <a:rPr lang="en-GB" sz="1200" b="0" i="0" kern="1200" dirty="0">
                <a:solidFill>
                  <a:schemeClr val="tx1"/>
                </a:solidFill>
                <a:effectLst/>
                <a:latin typeface="+mn-lt"/>
                <a:ea typeface="+mn-ea"/>
                <a:cs typeface="+mn-cs"/>
              </a:rPr>
              <a:t>Project: assessment of a planned undertaking or initiative for a specific purpose, and including all related sites, activities, processes, and incidents.  </a:t>
            </a:r>
          </a:p>
          <a:p>
            <a:pPr rtl="0" fontAlgn="base"/>
            <a:r>
              <a:rPr lang="en-GB" sz="1200" b="0" i="0" kern="1200" dirty="0">
                <a:solidFill>
                  <a:schemeClr val="tx1"/>
                </a:solidFill>
                <a:effectLst/>
                <a:latin typeface="+mn-lt"/>
                <a:ea typeface="+mn-ea"/>
                <a:cs typeface="+mn-cs"/>
              </a:rPr>
              <a:t>Product: assessment of particular goods and/or services, including the materials and services used in their production.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to explain that to determine the value-chain boundary, you need to decide where in the value chain the assessment will take place: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For example, a clothing company may decide that the assessment should take place across all upstream operations (e.g. cotton farming and clothes manufacture).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Value-chain boundary: The part or parts of the business value chain to be included in a natural capital assessment. For simplicity, the Protocol identifies three generic parts of the value chain: upstream, direct operations and downstream. An assessment of the full lifecycle of a product would encompass all three parts.  </a:t>
            </a:r>
          </a:p>
          <a:p>
            <a:pPr rtl="0" fontAlgn="base"/>
            <a:r>
              <a:rPr lang="en-GB" sz="1200" b="0" i="0" kern="1200" dirty="0">
                <a:solidFill>
                  <a:schemeClr val="tx1"/>
                </a:solidFill>
                <a:effectLst/>
                <a:latin typeface="+mn-lt"/>
                <a:ea typeface="+mn-ea"/>
                <a:cs typeface="+mn-cs"/>
              </a:rPr>
              <a:t>Upstream (cradle-to-gate): covers the activities of suppliers, including purchased energy. </a:t>
            </a:r>
          </a:p>
          <a:p>
            <a:pPr rtl="0" fontAlgn="base"/>
            <a:r>
              <a:rPr lang="en-GB" sz="1200" b="0" i="0" kern="1200" dirty="0">
                <a:solidFill>
                  <a:schemeClr val="tx1"/>
                </a:solidFill>
                <a:effectLst/>
                <a:latin typeface="+mn-lt"/>
                <a:ea typeface="+mn-ea"/>
                <a:cs typeface="+mn-cs"/>
              </a:rPr>
              <a:t>Direct operations (gate-to-gate): covers activities over which the business has direct operational control, including majority owned subsidiaries.  </a:t>
            </a:r>
          </a:p>
          <a:p>
            <a:pPr rtl="0" fontAlgn="base"/>
            <a:r>
              <a:rPr lang="en-GB" sz="1200" b="0" i="0" kern="1200" dirty="0">
                <a:solidFill>
                  <a:schemeClr val="tx1"/>
                </a:solidFill>
                <a:effectLst/>
                <a:latin typeface="+mn-lt"/>
                <a:ea typeface="+mn-ea"/>
                <a:cs typeface="+mn-cs"/>
              </a:rPr>
              <a:t>Downstream (gate-to-grave): covers activities linked to the purchase, use, re-use, recovery, recycling, and final disposal of the business’ products and services.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to explain that the value perspective identifies the potential values that the assessor wishes to be measured as part of the assessment i.e. the value to business, the value to society, or both:</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Value perspectives: the perspective or point of view from which value is assessed; this determines which costs or benefits are included in an assessment. </a:t>
            </a:r>
          </a:p>
          <a:p>
            <a:pPr rtl="0" fontAlgn="base"/>
            <a:r>
              <a:rPr lang="en-GB" sz="1200" b="0" i="0" kern="1200" dirty="0">
                <a:solidFill>
                  <a:schemeClr val="tx1"/>
                </a:solidFill>
                <a:effectLst/>
                <a:latin typeface="+mn-lt"/>
                <a:ea typeface="+mn-ea"/>
                <a:cs typeface="+mn-cs"/>
              </a:rPr>
              <a:t>Business value: The costs and benefits to the business, also referred to as internal, private, financial, or shareholder value.  </a:t>
            </a:r>
          </a:p>
          <a:p>
            <a:pPr rtl="0" fontAlgn="base"/>
            <a:r>
              <a:rPr lang="en-GB" sz="1200" b="0" i="0" kern="1200" dirty="0">
                <a:solidFill>
                  <a:schemeClr val="tx1"/>
                </a:solidFill>
                <a:effectLst/>
                <a:latin typeface="+mn-lt"/>
                <a:ea typeface="+mn-ea"/>
                <a:cs typeface="+mn-cs"/>
              </a:rPr>
              <a:t>Societal values: The costs and benefits to wider society, also referred to as external, public, or stakeholder value (or externalities).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The types of value to be considered include qualitative, quantitative and monetary (see slide in introduction section).</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In addition to these considerations there are further questions that a potential assessor should ask including: the time and budget available, and the decision for which the assessment will help to inform – refer to the scoping section that comes next.</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If there is time, the presenter can ask participants to complete a </a:t>
            </a:r>
            <a:r>
              <a:rPr lang="en-GB" sz="1200" b="1" i="0" kern="1200" dirty="0" err="1">
                <a:solidFill>
                  <a:schemeClr val="tx1"/>
                </a:solidFill>
                <a:effectLst/>
                <a:latin typeface="+mn-lt"/>
                <a:ea typeface="+mn-ea"/>
                <a:cs typeface="+mn-cs"/>
              </a:rPr>
              <a:t>Mentimeter</a:t>
            </a:r>
            <a:r>
              <a:rPr lang="en-GB" sz="1200" b="1" i="0" kern="1200" dirty="0">
                <a:solidFill>
                  <a:schemeClr val="tx1"/>
                </a:solidFill>
                <a:effectLst/>
                <a:latin typeface="+mn-lt"/>
                <a:ea typeface="+mn-ea"/>
                <a:cs typeface="+mn-cs"/>
              </a:rPr>
              <a:t> poll for one, or each of the scoping areas identified in terms of what would make sense for their own context.  For example, what organization focus would be relevant for your company/own situation?  Use the Open-Ended question type, instructions for using </a:t>
            </a:r>
            <a:r>
              <a:rPr lang="en-GB" sz="1200" b="1" i="0" kern="1200" dirty="0" err="1">
                <a:solidFill>
                  <a:schemeClr val="tx1"/>
                </a:solidFill>
                <a:effectLst/>
                <a:latin typeface="+mn-lt"/>
                <a:ea typeface="+mn-ea"/>
                <a:cs typeface="+mn-cs"/>
              </a:rPr>
              <a:t>Mentimeter</a:t>
            </a:r>
            <a:r>
              <a:rPr lang="en-GB" sz="1200" b="1" i="0" kern="1200" dirty="0">
                <a:solidFill>
                  <a:schemeClr val="tx1"/>
                </a:solidFill>
                <a:effectLst/>
                <a:latin typeface="+mn-lt"/>
                <a:ea typeface="+mn-ea"/>
                <a:cs typeface="+mn-cs"/>
              </a:rPr>
              <a:t> are provided in slide 12. </a:t>
            </a:r>
            <a:r>
              <a:rPr lang="en-GB" sz="1200" b="0" i="0" kern="1200" dirty="0">
                <a:solidFill>
                  <a:schemeClr val="tx1"/>
                </a:solidFill>
                <a:effectLst/>
                <a:latin typeface="+mn-lt"/>
                <a:ea typeface="+mn-ea"/>
                <a:cs typeface="+mn-cs"/>
              </a:rPr>
              <a:t> </a:t>
            </a:r>
          </a:p>
          <a:p>
            <a:endParaRPr lang="en-GB" b="0" i="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55</a:t>
            </a:fld>
            <a:endParaRPr lang="en-US"/>
          </a:p>
        </p:txBody>
      </p:sp>
    </p:spTree>
    <p:extLst>
      <p:ext uri="{BB962C8B-B14F-4D97-AF65-F5344CB8AC3E}">
        <p14:creationId xmlns:p14="http://schemas.microsoft.com/office/powerpoint/2010/main" val="20523999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to discuss the importance of identifying target audience and key stakeholders, providing definitions for these groups</a:t>
            </a:r>
          </a:p>
        </p:txBody>
      </p:sp>
      <p:sp>
        <p:nvSpPr>
          <p:cNvPr id="4" name="Slide Number Placeholder 3"/>
          <p:cNvSpPr>
            <a:spLocks noGrp="1"/>
          </p:cNvSpPr>
          <p:nvPr>
            <p:ph type="sldNum" sz="quarter" idx="5"/>
          </p:nvPr>
        </p:nvSpPr>
        <p:spPr/>
        <p:txBody>
          <a:bodyPr/>
          <a:lstStyle/>
          <a:p>
            <a:fld id="{3D8C6B78-E725-420E-9A4E-2F78CBAA16FC}" type="slidenum">
              <a:rPr lang="en-US" smtClean="0"/>
              <a:t>56</a:t>
            </a:fld>
            <a:endParaRPr lang="en-US"/>
          </a:p>
        </p:txBody>
      </p:sp>
    </p:spTree>
    <p:extLst>
      <p:ext uri="{BB962C8B-B14F-4D97-AF65-F5344CB8AC3E}">
        <p14:creationId xmlns:p14="http://schemas.microsoft.com/office/powerpoint/2010/main" val="4078911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Referring to p. 26-27 of the Natural Capital Protocol, the presenter should explain steps to identify the stakeholder and explain why it is important to identify the stakeholder, using the notes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A stakeholder is defined as any individual, organization, sector or community with an interest or stake in the outcome of a decision or process (see p. 124 of the Natural Capital Protocol) </a:t>
            </a:r>
          </a:p>
          <a:p>
            <a:pPr rtl="0" fontAlgn="base"/>
            <a:r>
              <a:rPr lang="en-GB" sz="1200" b="0" i="0" kern="1200" dirty="0">
                <a:solidFill>
                  <a:schemeClr val="tx1"/>
                </a:solidFill>
                <a:effectLst/>
                <a:latin typeface="+mn-lt"/>
                <a:ea typeface="+mn-ea"/>
                <a:cs typeface="+mn-cs"/>
              </a:rPr>
              <a:t>It is important to involve the right stakeholders to ensure that your assessment is reliable, relevant and useful in the long term – stakeholders may need to authorize or fund the assessment at the outset  </a:t>
            </a:r>
          </a:p>
          <a:p>
            <a:pPr rtl="0" fontAlgn="base"/>
            <a:r>
              <a:rPr lang="en-GB" sz="1200" b="0" i="1" kern="1200" dirty="0">
                <a:solidFill>
                  <a:schemeClr val="tx1"/>
                </a:solidFill>
                <a:effectLst/>
                <a:latin typeface="+mn-lt"/>
                <a:ea typeface="+mn-ea"/>
                <a:cs typeface="+mn-cs"/>
              </a:rPr>
              <a:t>Often, stakeholders may be the same as the target audience</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nonetheless, there are also other stakeholders who may be affected by the results, including people who can provide information, influence or help verify, validate and interpret the assessment  </a:t>
            </a:r>
          </a:p>
          <a:p>
            <a:pPr rtl="0" fontAlgn="base"/>
            <a:r>
              <a:rPr lang="en-GB" sz="1200" b="0" i="0" kern="1200" dirty="0">
                <a:solidFill>
                  <a:schemeClr val="tx1"/>
                </a:solidFill>
                <a:effectLst/>
                <a:latin typeface="+mn-lt"/>
                <a:ea typeface="+mn-ea"/>
                <a:cs typeface="+mn-cs"/>
              </a:rPr>
              <a:t>Internal stakeholders are those directly and or financially involved in the operations – they may provide better insight  </a:t>
            </a:r>
          </a:p>
          <a:p>
            <a:pPr rtl="0" fontAlgn="base"/>
            <a:r>
              <a:rPr lang="en-GB" sz="1200" b="0" i="0" kern="1200" dirty="0">
                <a:solidFill>
                  <a:schemeClr val="tx1"/>
                </a:solidFill>
                <a:effectLst/>
                <a:latin typeface="+mn-lt"/>
                <a:ea typeface="+mn-ea"/>
                <a:cs typeface="+mn-cs"/>
              </a:rPr>
              <a:t>External stakeholders are entities not within the business itself but who care about or are affected by its performance – they may provide greater robustness and credibility as well as necessary insight into the impact of your business on natural capital When mapping stakeholders, it is important to consider the relative importance of stakeholders and their relative influence as well as their legitimacy, willingness and ability to engage or primary/secondary status </a:t>
            </a:r>
          </a:p>
          <a:p>
            <a:pPr rtl="0" fontAlgn="base"/>
            <a:r>
              <a:rPr lang="en-GB" sz="1200" b="1" i="0" kern="1200" dirty="0">
                <a:solidFill>
                  <a:schemeClr val="tx1"/>
                </a:solidFill>
                <a:effectLst/>
                <a:latin typeface="+mn-lt"/>
                <a:ea typeface="+mn-ea"/>
                <a:cs typeface="+mn-cs"/>
              </a:rPr>
              <a:t>Presenter should provide some examples of internal and external stakeholders using the table on the slide.</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Sources:</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3"/>
              </a:rPr>
              <a:t>https://courses.lumenlearning.com/boundless</a:t>
            </a:r>
            <a:r>
              <a:rPr lang="en-GB" sz="1200" b="0" i="0" u="sng" kern="1200" dirty="0">
                <a:solidFill>
                  <a:schemeClr val="tx1"/>
                </a:solidFill>
                <a:effectLst/>
                <a:latin typeface="+mn-lt"/>
                <a:ea typeface="+mn-ea"/>
                <a:cs typeface="+mn-cs"/>
              </a:rPr>
              <a:t> accounting/chapter/overview-of-key-elements-of-the-business/#:~:text=External%20stakeholders%20are%20entities%20not,regulators%2C%20investors%2C%20suppliers</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57</a:t>
            </a:fld>
            <a:endParaRPr lang="en-US"/>
          </a:p>
        </p:txBody>
      </p:sp>
    </p:spTree>
    <p:extLst>
      <p:ext uri="{BB962C8B-B14F-4D97-AF65-F5344CB8AC3E}">
        <p14:creationId xmlns:p14="http://schemas.microsoft.com/office/powerpoint/2010/main" val="4626248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128" lvl="1" indent="0">
              <a:buFont typeface="Arial" panose="020B0604020202020204" pitchFamily="34" charset="0"/>
              <a:buNone/>
            </a:pPr>
            <a:r>
              <a:rPr lang="en-GB" sz="1200" b="1" kern="1200" dirty="0">
                <a:solidFill>
                  <a:schemeClr val="tx1"/>
                </a:solidFill>
                <a:effectLst/>
                <a:highlight>
                  <a:srgbClr val="00FF00"/>
                </a:highlight>
                <a:latin typeface="+mn-lt"/>
                <a:ea typeface="+mn-ea"/>
                <a:cs typeface="+mn-cs"/>
              </a:rPr>
              <a:t>Presenter to explain how buy-in can be achieved, using the notes on the slide</a:t>
            </a:r>
            <a:endParaRPr lang="en-US" b="0" u="none"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58</a:t>
            </a:fld>
            <a:endParaRPr lang="en-US"/>
          </a:p>
        </p:txBody>
      </p:sp>
    </p:spTree>
    <p:extLst>
      <p:ext uri="{BB962C8B-B14F-4D97-AF65-F5344CB8AC3E}">
        <p14:creationId xmlns:p14="http://schemas.microsoft.com/office/powerpoint/2010/main" val="33281287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258" rtl="0" eaLnBrk="1" fontAlgn="auto" latinLnBrk="0" hangingPunct="1">
              <a:lnSpc>
                <a:spcPct val="100000"/>
              </a:lnSpc>
              <a:spcBef>
                <a:spcPts val="0"/>
              </a:spcBef>
              <a:spcAft>
                <a:spcPts val="0"/>
              </a:spcAft>
              <a:buClrTx/>
              <a:buSzTx/>
              <a:buFontTx/>
              <a:buNone/>
              <a:tabLst/>
              <a:defRPr/>
            </a:pPr>
            <a:r>
              <a:rPr lang="en-US" b="1" dirty="0"/>
              <a:t>Presenter to provide examples of different target audiences and stakeholders</a:t>
            </a:r>
          </a:p>
        </p:txBody>
      </p:sp>
      <p:sp>
        <p:nvSpPr>
          <p:cNvPr id="4" name="Slide Number Placeholder 3"/>
          <p:cNvSpPr>
            <a:spLocks noGrp="1"/>
          </p:cNvSpPr>
          <p:nvPr>
            <p:ph type="sldNum" sz="quarter" idx="5"/>
          </p:nvPr>
        </p:nvSpPr>
        <p:spPr/>
        <p:txBody>
          <a:bodyPr/>
          <a:lstStyle/>
          <a:p>
            <a:fld id="{3D8C6B78-E725-420E-9A4E-2F78CBAA16FC}" type="slidenum">
              <a:rPr lang="en-US" smtClean="0"/>
              <a:t>59</a:t>
            </a:fld>
            <a:endParaRPr lang="en-US"/>
          </a:p>
        </p:txBody>
      </p:sp>
    </p:spTree>
    <p:extLst>
      <p:ext uri="{BB962C8B-B14F-4D97-AF65-F5344CB8AC3E}">
        <p14:creationId xmlns:p14="http://schemas.microsoft.com/office/powerpoint/2010/main" val="427587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read through the slide stating that the training is free to use under a creative commons license</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D684CAF3-BBC6-41FB-9A43-C6631CFA1EE0}" type="slidenum">
              <a:rPr lang="en-GB" smtClean="0"/>
              <a:t>6</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b="1" kern="1200" dirty="0">
                <a:solidFill>
                  <a:schemeClr val="tx1"/>
                </a:solidFill>
                <a:effectLst/>
                <a:latin typeface="+mn-lt"/>
                <a:ea typeface="+mn-ea"/>
                <a:cs typeface="+mn-cs"/>
              </a:rPr>
              <a:t>Presenter to dicsuss creating a conducive company environment for integrating natural capital, using notes on the slide</a:t>
            </a: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220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cs typeface="Calibri"/>
              </a:rPr>
              <a:t>Presenter to discuss the cards available on WVN media library</a:t>
            </a:r>
          </a:p>
          <a:p>
            <a:endParaRPr lang="en-GB" sz="2000"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cs typeface="Calibri"/>
              </a:rPr>
              <a:t>Cards have been </a:t>
            </a:r>
            <a:r>
              <a:rPr lang="en-US" sz="2000" b="0" u="none" dirty="0">
                <a:highlight>
                  <a:srgbClr val="00FF00"/>
                </a:highlight>
              </a:rPr>
              <a:t>developed for different roles – e.g., sustainability manager, CEO, risk officer, supplier, farmer etc. – each card explains their role in the value chain, their needs, their challenges in engaging with nature, key actions they can take, and practical tips on how best to engage with that actor and obtain buy in.</a:t>
            </a:r>
          </a:p>
          <a:p>
            <a:endParaRPr lang="en-GB" sz="2000" b="1" dirty="0"/>
          </a:p>
          <a:p>
            <a:r>
              <a:rPr lang="en-GB" sz="2000" b="1" dirty="0"/>
              <a:t>For example: </a:t>
            </a:r>
          </a:p>
          <a:p>
            <a:endParaRPr lang="en-GB" sz="2000" b="1" dirty="0"/>
          </a:p>
          <a:p>
            <a:pPr algn="l"/>
            <a:r>
              <a:rPr lang="en-GB" sz="2000" b="1" dirty="0"/>
              <a:t>Sustainability Manager</a:t>
            </a:r>
            <a:endParaRPr lang="en-GB" dirty="0"/>
          </a:p>
          <a:p>
            <a:pPr algn="l"/>
            <a:endParaRPr lang="en-GB" sz="2000" b="1" dirty="0"/>
          </a:p>
          <a:p>
            <a:pPr algn="l"/>
            <a:r>
              <a:rPr lang="en-GB" sz="3600" b="1" dirty="0"/>
              <a:t>Actions</a:t>
            </a:r>
          </a:p>
          <a:p>
            <a:pPr marL="171450" indent="-171450" algn="l">
              <a:buFont typeface="Arial" panose="020B0604020202020204" pitchFamily="34" charset="0"/>
              <a:buChar char="•"/>
            </a:pPr>
            <a:r>
              <a:rPr lang="en-GB" sz="2000" dirty="0"/>
              <a:t>Collaborate &amp; identify allies</a:t>
            </a:r>
          </a:p>
          <a:p>
            <a:pPr marL="171450" indent="-171450" algn="l">
              <a:buFont typeface="Arial" panose="020B0604020202020204" pitchFamily="34" charset="0"/>
              <a:buChar char="•"/>
            </a:pPr>
            <a:r>
              <a:rPr lang="en-GB" sz="2000" dirty="0"/>
              <a:t>Identify entry points</a:t>
            </a:r>
          </a:p>
          <a:p>
            <a:pPr marL="171450" indent="-171450" algn="l">
              <a:buFont typeface="Arial" panose="020B0604020202020204" pitchFamily="34" charset="0"/>
              <a:buChar char="•"/>
            </a:pPr>
            <a:r>
              <a:rPr lang="en-GB" sz="2000" dirty="0"/>
              <a:t>Mitigate &amp; manage your impacts and dependencies</a:t>
            </a:r>
          </a:p>
          <a:p>
            <a:pPr marL="171450" indent="-171450" algn="l">
              <a:buFont typeface="Arial" panose="020B0604020202020204" pitchFamily="34" charset="0"/>
              <a:buChar char="•"/>
            </a:pPr>
            <a:r>
              <a:rPr lang="en-GB" sz="2000" dirty="0"/>
              <a:t>Set targets</a:t>
            </a:r>
          </a:p>
          <a:p>
            <a:pPr marL="171450" indent="-171450" algn="l">
              <a:buFont typeface="Arial" panose="020B0604020202020204" pitchFamily="34" charset="0"/>
              <a:buChar char="•"/>
            </a:pPr>
            <a:r>
              <a:rPr lang="en-GB" sz="2000" dirty="0"/>
              <a:t>Monitor &amp; report</a:t>
            </a:r>
          </a:p>
          <a:p>
            <a:pPr marL="171450" indent="-171450" algn="l">
              <a:buFont typeface="Arial" panose="020B0604020202020204" pitchFamily="34" charset="0"/>
              <a:buChar char="•"/>
            </a:pPr>
            <a:r>
              <a:rPr lang="en-GB" sz="2000" dirty="0"/>
              <a:t>Integrate &amp; take action</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Cross-collaboration &amp; support</a:t>
            </a:r>
          </a:p>
          <a:p>
            <a:pPr marL="171450" indent="-171450" algn="l">
              <a:buFont typeface="Arial" panose="020B0604020202020204" pitchFamily="34" charset="0"/>
              <a:buChar char="•"/>
            </a:pPr>
            <a:r>
              <a:rPr lang="en-GB" sz="1200" dirty="0"/>
              <a:t>Financial support</a:t>
            </a:r>
          </a:p>
          <a:p>
            <a:pPr marL="171450" indent="-171450" algn="l">
              <a:buFont typeface="Arial" panose="020B0604020202020204" pitchFamily="34" charset="0"/>
              <a:buChar char="•"/>
            </a:pPr>
            <a:r>
              <a:rPr lang="en-GB" sz="1200" dirty="0"/>
              <a:t>More clarity on how and where to get started</a:t>
            </a:r>
          </a:p>
          <a:p>
            <a:pPr marL="171450" indent="-171450" algn="l">
              <a:buFont typeface="Arial" panose="020B0604020202020204" pitchFamily="34" charset="0"/>
              <a:buChar char="•"/>
            </a:pPr>
            <a:endParaRPr lang="en-GB" sz="1200" dirty="0"/>
          </a:p>
          <a:p>
            <a:pPr algn="l"/>
            <a:r>
              <a:rPr lang="en-GB" sz="2000" b="1" dirty="0"/>
              <a:t>Barriers</a:t>
            </a:r>
          </a:p>
          <a:p>
            <a:pPr marL="171450" indent="-171450" algn="l">
              <a:buFont typeface="Arial" panose="020B0604020202020204" pitchFamily="34" charset="0"/>
              <a:buChar char="•"/>
            </a:pPr>
            <a:r>
              <a:rPr lang="en-GB" sz="1200" dirty="0"/>
              <a:t>Getting internal buy-in and support</a:t>
            </a:r>
          </a:p>
          <a:p>
            <a:pPr marL="171450" indent="-171450" algn="l">
              <a:buFont typeface="Arial" panose="020B0604020202020204" pitchFamily="34" charset="0"/>
              <a:buChar char="•"/>
            </a:pPr>
            <a:r>
              <a:rPr lang="en-GB" sz="1200" dirty="0"/>
              <a:t>Translating complex environmental issues into a language that is understood by others</a:t>
            </a:r>
          </a:p>
          <a:p>
            <a:pPr marL="171450" indent="-171450" algn="l">
              <a:buFont typeface="Arial" panose="020B0604020202020204" pitchFamily="34" charset="0"/>
              <a:buChar char="•"/>
            </a:pPr>
            <a:r>
              <a:rPr lang="en-GB" sz="1200" dirty="0"/>
              <a:t>Retrieving needed resources and datasets</a:t>
            </a:r>
          </a:p>
          <a:p>
            <a:pPr algn="l"/>
            <a:endParaRPr lang="en-GB" sz="2000" b="1" dirty="0"/>
          </a:p>
          <a:p>
            <a:pPr algn="l"/>
            <a:r>
              <a:rPr lang="en-GB" sz="2000" b="1" dirty="0"/>
              <a:t>How to engage?</a:t>
            </a:r>
          </a:p>
          <a:p>
            <a:pPr marL="171450" indent="-171450" algn="l">
              <a:buFont typeface="Arial" panose="020B0604020202020204" pitchFamily="34" charset="0"/>
              <a:buChar char="•"/>
            </a:pPr>
            <a:r>
              <a:rPr lang="en-US" sz="1200" dirty="0"/>
              <a:t>Be open to making changes</a:t>
            </a:r>
          </a:p>
          <a:p>
            <a:pPr marL="171450" indent="-171450" algn="l">
              <a:buFont typeface="Arial" panose="020B0604020202020204" pitchFamily="34" charset="0"/>
              <a:buChar char="•"/>
            </a:pPr>
            <a:r>
              <a:rPr lang="en-US" sz="1200" dirty="0"/>
              <a:t>Be curious and ask questions</a:t>
            </a:r>
          </a:p>
          <a:p>
            <a:pPr marL="171450" indent="-171450" algn="l">
              <a:buFont typeface="Arial" panose="020B0604020202020204" pitchFamily="34" charset="0"/>
              <a:buChar char="•"/>
            </a:pPr>
            <a:r>
              <a:rPr lang="en-US" sz="1200" dirty="0"/>
              <a:t>Discuss how natural capital relates to the current sustainability strategy</a:t>
            </a:r>
          </a:p>
          <a:p>
            <a:pPr marL="171450" indent="-171450" algn="l">
              <a:buFont typeface="Arial" panose="020B0604020202020204" pitchFamily="34" charset="0"/>
              <a:buChar char="•"/>
            </a:pPr>
            <a:r>
              <a:rPr lang="en-US" sz="1200" dirty="0"/>
              <a:t>Point out the most material natural capital impacts and dependencies</a:t>
            </a:r>
          </a:p>
          <a:p>
            <a:pPr marL="171450" indent="-171450" algn="l">
              <a:buFont typeface="Arial" panose="020B0604020202020204" pitchFamily="34" charset="0"/>
              <a:buChar char="•"/>
            </a:pPr>
            <a:endParaRPr lang="en-US" sz="1200" dirty="0"/>
          </a:p>
          <a:p>
            <a:pPr marL="0" indent="0" algn="l">
              <a:buFont typeface="Arial" panose="020B0604020202020204" pitchFamily="34" charset="0"/>
              <a:buNone/>
            </a:pPr>
            <a:r>
              <a:rPr lang="en-US" sz="1200" b="1" dirty="0"/>
              <a:t>CEO</a:t>
            </a:r>
          </a:p>
          <a:p>
            <a:pPr algn="l"/>
            <a:r>
              <a:rPr lang="en-GB" sz="2000" b="1" dirty="0"/>
              <a:t>Actions</a:t>
            </a:r>
          </a:p>
          <a:p>
            <a:pPr marL="171450" indent="-171450" algn="l">
              <a:buFont typeface="Arial" panose="020B0604020202020204" pitchFamily="34" charset="0"/>
              <a:buChar char="•"/>
            </a:pPr>
            <a:r>
              <a:rPr lang="en-GB" sz="1200" dirty="0"/>
              <a:t>Understand your company’s link to sustainability</a:t>
            </a:r>
          </a:p>
          <a:p>
            <a:pPr marL="171450" indent="-171450" algn="l">
              <a:buFont typeface="Arial" panose="020B0604020202020204" pitchFamily="34" charset="0"/>
              <a:buChar char="•"/>
            </a:pPr>
            <a:r>
              <a:rPr lang="en-GB" sz="1200" dirty="0"/>
              <a:t>Strategize and allocate resource</a:t>
            </a:r>
          </a:p>
          <a:p>
            <a:pPr marL="171450" indent="-171450" algn="l">
              <a:buFont typeface="Arial" panose="020B0604020202020204" pitchFamily="34" charset="0"/>
              <a:buChar char="•"/>
            </a:pPr>
            <a:r>
              <a:rPr lang="en-GB" sz="1200" dirty="0"/>
              <a:t>Governance</a:t>
            </a:r>
          </a:p>
          <a:p>
            <a:pPr marL="171450" indent="-171450" algn="l">
              <a:buFont typeface="Arial" panose="020B0604020202020204" pitchFamily="34" charset="0"/>
              <a:buChar char="•"/>
            </a:pPr>
            <a:r>
              <a:rPr lang="en-GB" sz="1200" dirty="0"/>
              <a:t>Set ambitious goals and targets</a:t>
            </a:r>
          </a:p>
          <a:p>
            <a:pPr marL="171450" indent="-171450" algn="l">
              <a:buFont typeface="Arial" panose="020B0604020202020204" pitchFamily="34" charset="0"/>
              <a:buChar char="•"/>
            </a:pPr>
            <a:r>
              <a:rPr lang="en-GB" sz="1200" dirty="0"/>
              <a:t>Develop and implement scalable solutions</a:t>
            </a:r>
          </a:p>
          <a:p>
            <a:pPr marL="171450" indent="-171450" algn="l">
              <a:buFont typeface="Arial" panose="020B0604020202020204" pitchFamily="34" charset="0"/>
              <a:buChar char="•"/>
            </a:pPr>
            <a:r>
              <a:rPr lang="en-GB" sz="1200" dirty="0"/>
              <a:t>Be vocal and challenge peers</a:t>
            </a:r>
          </a:p>
          <a:p>
            <a:pPr marL="171450" indent="-171450" algn="l">
              <a:buFont typeface="Arial" panose="020B0604020202020204" pitchFamily="34" charset="0"/>
              <a:buChar char="•"/>
            </a:pPr>
            <a:r>
              <a:rPr lang="en-GB" sz="1200" dirty="0"/>
              <a:t>Lead</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Clear and concise messaging</a:t>
            </a:r>
          </a:p>
          <a:p>
            <a:pPr marL="171450" indent="-171450" algn="l">
              <a:buFont typeface="Arial" panose="020B0604020202020204" pitchFamily="34" charset="0"/>
              <a:buChar char="•"/>
            </a:pPr>
            <a:r>
              <a:rPr lang="en-GB" sz="1200" dirty="0"/>
              <a:t>Good understanding of the urgency and business case</a:t>
            </a:r>
          </a:p>
          <a:p>
            <a:pPr marL="171450" indent="-171450" algn="l">
              <a:buFont typeface="Arial" panose="020B0604020202020204" pitchFamily="34" charset="0"/>
              <a:buChar char="•"/>
            </a:pPr>
            <a:r>
              <a:rPr lang="en-GB" sz="1200" dirty="0"/>
              <a:t>Information translated into actionable options</a:t>
            </a:r>
          </a:p>
          <a:p>
            <a:pPr algn="l"/>
            <a:endParaRPr lang="en-GB" sz="1200" b="0" dirty="0"/>
          </a:p>
          <a:p>
            <a:pPr algn="l"/>
            <a:r>
              <a:rPr lang="en-GB" sz="2000" b="1" dirty="0"/>
              <a:t>Barriers</a:t>
            </a:r>
          </a:p>
          <a:p>
            <a:pPr marL="171450" indent="-171450" algn="l">
              <a:buFont typeface="Arial" panose="020B0604020202020204" pitchFamily="34" charset="0"/>
              <a:buChar char="•"/>
            </a:pPr>
            <a:r>
              <a:rPr lang="en-GB" sz="1200" dirty="0"/>
              <a:t>Understanding the complexities of sustainability</a:t>
            </a:r>
          </a:p>
          <a:p>
            <a:pPr marL="171450" indent="-171450" algn="l">
              <a:buFont typeface="Arial" panose="020B0604020202020204" pitchFamily="34" charset="0"/>
              <a:buChar char="•"/>
            </a:pPr>
            <a:r>
              <a:rPr lang="en-GB" sz="1200" dirty="0"/>
              <a:t>Limited time</a:t>
            </a:r>
          </a:p>
          <a:p>
            <a:pPr marL="171450" indent="-171450" algn="l">
              <a:buFont typeface="Arial" panose="020B0604020202020204" pitchFamily="34" charset="0"/>
              <a:buChar char="•"/>
            </a:pPr>
            <a:r>
              <a:rPr lang="en-GB" sz="1200" dirty="0"/>
              <a:t>Balancing responsibility for nature with responsibilities towards shareholders</a:t>
            </a:r>
          </a:p>
          <a:p>
            <a:pPr algn="l"/>
            <a:endParaRPr lang="en-GB" sz="2000" b="1" dirty="0"/>
          </a:p>
          <a:p>
            <a:pPr algn="l"/>
            <a:r>
              <a:rPr lang="en-GB" sz="3600" b="1" dirty="0"/>
              <a:t>How to engage?</a:t>
            </a:r>
          </a:p>
          <a:p>
            <a:pPr marL="171450" indent="-171450" algn="l">
              <a:buFont typeface="Arial" panose="020B0604020202020204" pitchFamily="34" charset="0"/>
              <a:buChar char="•"/>
            </a:pPr>
            <a:r>
              <a:rPr lang="en-US" sz="2000" dirty="0"/>
              <a:t>Paint the overall picture of why NC is important to the company</a:t>
            </a:r>
          </a:p>
          <a:p>
            <a:pPr marL="171450" indent="-171450" algn="l">
              <a:buFont typeface="Arial" panose="020B0604020202020204" pitchFamily="34" charset="0"/>
              <a:buChar char="•"/>
            </a:pPr>
            <a:r>
              <a:rPr lang="en-US" sz="2000" dirty="0"/>
              <a:t>Show how NC related to the current strategy</a:t>
            </a:r>
          </a:p>
          <a:p>
            <a:pPr marL="171450" indent="-171450" algn="l">
              <a:buFont typeface="Arial" panose="020B0604020202020204" pitchFamily="34" charset="0"/>
              <a:buChar char="•"/>
            </a:pPr>
            <a:r>
              <a:rPr lang="en-US" sz="2000" dirty="0"/>
              <a:t>Indicate what other companies are already doing</a:t>
            </a:r>
          </a:p>
          <a:p>
            <a:pPr marL="171450" indent="-171450" algn="l">
              <a:buFont typeface="Arial" panose="020B0604020202020204" pitchFamily="34" charset="0"/>
              <a:buChar char="•"/>
            </a:pPr>
            <a:r>
              <a:rPr lang="en-US" sz="2000" dirty="0"/>
              <a:t>Ask for commitment, even when starting small</a:t>
            </a:r>
            <a:endParaRPr lang="en-GB" sz="2000" dirty="0"/>
          </a:p>
          <a:p>
            <a:pPr algn="l"/>
            <a:endParaRPr lang="en-GB" sz="2000" b="1" dirty="0"/>
          </a:p>
          <a:p>
            <a:pPr algn="l"/>
            <a:endParaRPr lang="en-GB" sz="2000" b="1" dirty="0"/>
          </a:p>
          <a:p>
            <a:pPr marL="0" indent="0" algn="l">
              <a:buFont typeface="Arial" panose="020B0604020202020204" pitchFamily="34" charset="0"/>
              <a:buNone/>
            </a:pPr>
            <a:r>
              <a:rPr lang="en-GB" sz="1200" b="0" dirty="0"/>
              <a:t>All cards can be retrieved through: LINK FORTHCOMING</a:t>
            </a:r>
            <a:endParaRPr lang="en-US" sz="1200" b="1" dirty="0"/>
          </a:p>
          <a:p>
            <a:pPr marL="0" indent="0" algn="l">
              <a:buFont typeface="Arial" panose="020B0604020202020204" pitchFamily="34" charset="0"/>
              <a:buNone/>
            </a:pPr>
            <a:endParaRPr lang="en-US" sz="1200" b="1" dirty="0"/>
          </a:p>
          <a:p>
            <a:pPr marL="0" indent="0" algn="l">
              <a:buFont typeface="Arial" panose="020B0604020202020204" pitchFamily="34" charset="0"/>
              <a:buNone/>
            </a:pPr>
            <a:endParaRPr lang="en-GB" sz="1200" dirty="0"/>
          </a:p>
          <a:p>
            <a:pPr marL="171450" indent="-171450" algn="l">
              <a:buFont typeface="Arial" panose="020B0604020202020204" pitchFamily="34" charset="0"/>
              <a:buChar char="•"/>
            </a:pPr>
            <a:endParaRPr lang="en-GB" sz="1200" dirty="0"/>
          </a:p>
          <a:p>
            <a:pPr algn="l"/>
            <a:endParaRPr lang="en-GB" sz="2000" b="1" dirty="0"/>
          </a:p>
          <a:p>
            <a:pPr marL="0" indent="0" algn="l">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70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1" kern="1200" dirty="0">
                <a:solidFill>
                  <a:schemeClr val="tx1"/>
                </a:solidFill>
                <a:effectLst/>
                <a:latin typeface="+mn-lt"/>
                <a:ea typeface="+mn-ea"/>
                <a:cs typeface="+mn-cs"/>
              </a:rPr>
              <a:t>Optional: </a:t>
            </a:r>
            <a:r>
              <a:rPr lang="en-GB" sz="1200" b="1" i="0" kern="1200" dirty="0">
                <a:solidFill>
                  <a:schemeClr val="tx1"/>
                </a:solidFill>
                <a:effectLst/>
                <a:latin typeface="+mn-lt"/>
                <a:ea typeface="+mn-ea"/>
                <a:cs typeface="+mn-cs"/>
              </a:rPr>
              <a:t>Presenter to explain the Hugo Boss case study using the notes on the slide</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Sources:</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3"/>
              </a:rPr>
              <a:t>https://group.hugoboss.com/en/responsibility/we-vision-strategy/natural-capital-evaluation</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4"/>
              </a:rPr>
              <a:t>https://group.hugoboss.com/fileadmin/media/pdf/sustainability/2018-05-31_3rd_White_Paper_EIV.pdf</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7597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the Hugo Boss case study using the notes on the slide</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Sources:</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3"/>
              </a:rPr>
              <a:t>https://group.hugoboss.com/en/responsibility/we-vision-strategy/natural-capital-evaluation</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4"/>
              </a:rPr>
              <a:t>https://group.hugoboss.com/fileadmin/media/pdf/sustainability/2018-05-31_3rd_White_Paper_EIV.pdf</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3162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the Hugo Boss case study using the notes on the slide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They have conducted LCAs since 2009 to determine the environmental impact of their clothing products </a:t>
            </a:r>
          </a:p>
          <a:p>
            <a:pPr rtl="0" fontAlgn="base"/>
            <a:r>
              <a:rPr lang="en-GB" sz="1200" b="0" i="0" kern="1200" dirty="0">
                <a:solidFill>
                  <a:schemeClr val="tx1"/>
                </a:solidFill>
                <a:effectLst/>
                <a:latin typeface="+mn-lt"/>
                <a:ea typeface="+mn-ea"/>
                <a:cs typeface="+mn-cs"/>
              </a:rPr>
              <a:t>The assessment allows Hugo Boss to compare impacts and identify which steps in the value chain have the greatest environmental impact </a:t>
            </a:r>
          </a:p>
          <a:p>
            <a:pPr rtl="0" fontAlgn="base"/>
            <a:r>
              <a:rPr lang="en-GB" sz="1200" b="0" i="0" kern="1200" dirty="0">
                <a:solidFill>
                  <a:schemeClr val="tx1"/>
                </a:solidFill>
                <a:effectLst/>
                <a:latin typeface="+mn-lt"/>
                <a:ea typeface="+mn-ea"/>
                <a:cs typeface="+mn-cs"/>
              </a:rPr>
              <a:t>The greatest weight among the environmental impacts of the value chain arise during the production steps </a:t>
            </a:r>
          </a:p>
          <a:p>
            <a:pPr rtl="0" fontAlgn="base"/>
            <a:r>
              <a:rPr lang="en-GB" sz="1200" b="0" i="0" kern="1200" dirty="0">
                <a:solidFill>
                  <a:schemeClr val="tx1"/>
                </a:solidFill>
                <a:effectLst/>
                <a:latin typeface="+mn-lt"/>
                <a:ea typeface="+mn-ea"/>
                <a:cs typeface="+mn-cs"/>
              </a:rPr>
              <a:t>They have set special targets in these areas and become involved in relevant initiatives </a:t>
            </a:r>
          </a:p>
          <a:p>
            <a:pPr rtl="0" fontAlgn="base"/>
            <a:r>
              <a:rPr lang="en-GB" sz="1200" b="0" i="0" kern="1200" dirty="0">
                <a:solidFill>
                  <a:schemeClr val="tx1"/>
                </a:solidFill>
                <a:effectLst/>
                <a:latin typeface="+mn-lt"/>
                <a:ea typeface="+mn-ea"/>
                <a:cs typeface="+mn-cs"/>
              </a:rPr>
              <a:t>They categorized work steps by their corresponding ecological effects to create hot spots where more precise analysis and suitable measures can be employed </a:t>
            </a:r>
          </a:p>
          <a:p>
            <a:pPr rtl="0" fontAlgn="base"/>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Sources:</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3"/>
              </a:rPr>
              <a:t>https://group.hugoboss.com/en/responsibility/we-vision-strategy/natural-capital-evaluation</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4"/>
              </a:rPr>
              <a:t>https://group.hugoboss.com/fileadmin/media/pdf/sustainability/2018-05-31_3rd_White_Paper_EIV.pdf</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7214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Presenter will now explain the scoping assessment exercise for the </a:t>
            </a:r>
            <a:r>
              <a:rPr lang="en-GB" b="1" dirty="0"/>
              <a:t>delegates, to determine</a:t>
            </a:r>
            <a:r>
              <a:rPr lang="en-GB" sz="1200" b="1" i="0" kern="1200" dirty="0">
                <a:solidFill>
                  <a:schemeClr val="tx1"/>
                </a:solidFill>
                <a:effectLst/>
                <a:latin typeface="+mn-lt"/>
                <a:ea typeface="+mn-ea"/>
                <a:cs typeface="+mn-cs"/>
              </a:rPr>
              <a:t> the target audience and key stakeholders for Hugo Boss</a:t>
            </a:r>
            <a:r>
              <a:rPr lang="en-GB" b="1" dirty="0"/>
              <a:t>.</a:t>
            </a:r>
            <a:r>
              <a:rPr lang="en-GB" sz="1200" b="1" i="0" kern="1200" dirty="0">
                <a:solidFill>
                  <a:schemeClr val="tx1"/>
                </a:solidFill>
                <a:effectLst/>
                <a:latin typeface="+mn-lt"/>
                <a:ea typeface="+mn-ea"/>
                <a:cs typeface="+mn-cs"/>
              </a:rPr>
              <a:t>  The exercise can be modified to focus on just one question using polling if conducting a shorter training course</a:t>
            </a:r>
            <a:r>
              <a:rPr lang="en-GB" sz="1200" b="0" i="0" kern="1200" dirty="0">
                <a:solidFill>
                  <a:schemeClr val="tx1"/>
                </a:solidFill>
                <a:effectLst/>
                <a:latin typeface="+mn-lt"/>
                <a:ea typeface="+mn-ea"/>
                <a:cs typeface="+mn-cs"/>
              </a:rPr>
              <a:t> </a:t>
            </a:r>
          </a:p>
          <a:p>
            <a:pPr fontAlgn="base"/>
            <a:r>
              <a:rPr lang="en-GB" sz="1200" b="1" i="0" kern="1200" dirty="0">
                <a:solidFill>
                  <a:schemeClr val="tx1"/>
                </a:solidFill>
                <a:effectLst/>
                <a:latin typeface="+mn-lt"/>
                <a:ea typeface="+mn-ea"/>
                <a:cs typeface="+mn-cs"/>
              </a:rPr>
              <a:t>Depending on whether the presentation is being given virtually or in person, the group will be </a:t>
            </a:r>
            <a:r>
              <a:rPr lang="en-GB" sz="1200" b="1" i="0" kern="1200" dirty="0">
                <a:solidFill>
                  <a:schemeClr val="tx1"/>
                </a:solidFill>
                <a:effectLst/>
                <a:highlight>
                  <a:srgbClr val="FFFF00"/>
                </a:highlight>
                <a:latin typeface="+mn-lt"/>
                <a:ea typeface="+mn-ea"/>
                <a:cs typeface="+mn-cs"/>
              </a:rPr>
              <a:t>split into tables or breakout rooms</a:t>
            </a:r>
            <a:r>
              <a:rPr lang="en-GB" b="1" dirty="0">
                <a:highlight>
                  <a:srgbClr val="FFFF00"/>
                </a:highlight>
              </a:rPr>
              <a:t>.</a:t>
            </a:r>
            <a:r>
              <a:rPr lang="en-GB" sz="1200" b="1" i="0" kern="1200" dirty="0">
                <a:solidFill>
                  <a:schemeClr val="tx1"/>
                </a:solidFill>
                <a:effectLst/>
                <a:highlight>
                  <a:srgbClr val="FFFF00"/>
                </a:highlight>
                <a:latin typeface="+mn-lt"/>
                <a:ea typeface="+mn-ea"/>
                <a:cs typeface="+mn-cs"/>
              </a:rPr>
              <a:t> They will be asked to fill out this table for Hugo Boss</a:t>
            </a:r>
            <a:r>
              <a:rPr lang="en-GB" b="1" dirty="0">
                <a:highlight>
                  <a:srgbClr val="FFFF00"/>
                </a:highlight>
              </a:rPr>
              <a:t>.</a:t>
            </a:r>
            <a:r>
              <a:rPr lang="en-GB" sz="1200" b="1" i="0" kern="1200" dirty="0">
                <a:solidFill>
                  <a:schemeClr val="tx1"/>
                </a:solidFill>
                <a:effectLst/>
                <a:highlight>
                  <a:srgbClr val="FFFF00"/>
                </a:highlight>
                <a:latin typeface="+mn-lt"/>
                <a:ea typeface="+mn-ea"/>
                <a:cs typeface="+mn-cs"/>
              </a:rPr>
              <a:t> </a:t>
            </a:r>
            <a:endParaRPr lang="en-GB" dirty="0">
              <a:highlight>
                <a:srgbClr val="FFFF00"/>
              </a:highlight>
            </a:endParaRPr>
          </a:p>
          <a:p>
            <a:endParaRPr lang="en-GB" b="1" dirty="0"/>
          </a:p>
          <a:p>
            <a:r>
              <a:rPr lang="en-GB" sz="1200" b="1" i="0" kern="1200" dirty="0">
                <a:solidFill>
                  <a:schemeClr val="tx1"/>
                </a:solidFill>
                <a:effectLst/>
                <a:latin typeface="+mn-lt"/>
                <a:ea typeface="+mn-ea"/>
                <a:cs typeface="+mn-cs"/>
              </a:rPr>
              <a:t>Presenter to remind them what the categories in the table mean, using the notes below:</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The organizational focus is where in the company the assessment will focus, e.g. will the focus be on the corporate level, product level, or project level?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Value-chain boundary: The part or parts of the business value chain to be included in a natural capital assessment. For simplicity, the Protocol identifies three generic parts of the value chain: upstream, direct operations and downstream. An assessment of the full lifecycle of a product would encompass all three parts.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The types of value to be considered include: qualitative, quantitative and monetary.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Value perspectives: the perspective or point of view from which value is assessed; this determines which costs or benefits are included in an assessment. </a:t>
            </a:r>
            <a:endParaRPr lang="en-GB" sz="1200" b="0" i="0" kern="1200" dirty="0">
              <a:solidFill>
                <a:schemeClr val="tx1"/>
              </a:solidFill>
              <a:effectLst/>
              <a:latin typeface="+mn-lt"/>
              <a:cs typeface="Calibri"/>
            </a:endParaRPr>
          </a:p>
          <a:p>
            <a:pPr rtl="0" fontAlgn="base"/>
            <a:r>
              <a:rPr lang="en-GB" sz="1200" b="0" i="1" kern="1200" dirty="0">
                <a:solidFill>
                  <a:schemeClr val="tx1"/>
                </a:solidFill>
                <a:effectLst/>
                <a:latin typeface="+mn-lt"/>
                <a:ea typeface="+mn-ea"/>
                <a:cs typeface="+mn-cs"/>
              </a:rPr>
              <a:t>Natural capital impacts </a:t>
            </a:r>
            <a:r>
              <a:rPr lang="en-GB" sz="1200" b="0" i="0" kern="1200" dirty="0">
                <a:solidFill>
                  <a:schemeClr val="tx1"/>
                </a:solidFill>
                <a:effectLst/>
                <a:latin typeface="+mn-lt"/>
                <a:ea typeface="+mn-ea"/>
                <a:cs typeface="+mn-cs"/>
              </a:rPr>
              <a:t>are defined as the negative or positive effect of business activity on natural capital. For example, businesses may extract a lot of water, depleting natural reserves and </a:t>
            </a:r>
            <a:r>
              <a:rPr lang="en-GB" sz="1200" b="0" i="1" kern="1200" dirty="0">
                <a:solidFill>
                  <a:schemeClr val="tx1"/>
                </a:solidFill>
                <a:effectLst/>
                <a:latin typeface="+mn-lt"/>
                <a:ea typeface="+mn-ea"/>
                <a:cs typeface="+mn-cs"/>
              </a:rPr>
              <a:t>natural capital dependencies </a:t>
            </a:r>
            <a:r>
              <a:rPr lang="en-GB" sz="1200" b="0" i="0" kern="1200" dirty="0">
                <a:solidFill>
                  <a:schemeClr val="tx1"/>
                </a:solidFill>
                <a:effectLst/>
                <a:latin typeface="+mn-lt"/>
                <a:ea typeface="+mn-ea"/>
                <a:cs typeface="+mn-cs"/>
              </a:rPr>
              <a:t>are defined as a business reliance on or use of natural capital. For example, businesses may be dependent on pollination as a regulating service in agriculture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1" i="0" kern="1200" dirty="0">
                <a:solidFill>
                  <a:schemeClr val="tx1"/>
                </a:solidFill>
                <a:effectLst/>
                <a:latin typeface="+mn-lt"/>
                <a:ea typeface="+mn-ea"/>
                <a:cs typeface="+mn-cs"/>
              </a:rPr>
              <a:t>Presenter to then read the context below to help the delegates with the scoping exercise:</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The objective of the Hugo Boss LCA is to provide the foundation for Hugo Boss to implement targeted measures to achieve more environmentally friendly production and distribution of its products.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They have been conducting LCAs since 2009 to help determine the environmental impact of their clothing products  </a:t>
            </a:r>
            <a:endParaRPr lang="en-GB" sz="1200" b="0" i="0" kern="1200" dirty="0">
              <a:solidFill>
                <a:schemeClr val="tx1"/>
              </a:solidFill>
              <a:effectLst/>
              <a:latin typeface="+mn-lt"/>
              <a:cs typeface="Calibri"/>
            </a:endParaRPr>
          </a:p>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65</a:t>
            </a:fld>
            <a:endParaRPr lang="en-US"/>
          </a:p>
        </p:txBody>
      </p:sp>
    </p:spTree>
    <p:extLst>
      <p:ext uri="{BB962C8B-B14F-4D97-AF65-F5344CB8AC3E}">
        <p14:creationId xmlns:p14="http://schemas.microsoft.com/office/powerpoint/2010/main" val="3921327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Referring to p. 42 of the Natural Capital Protocol and using the table on the slide, presenter should explain the steps to scope an assessment in reference to the Hugo Boss case study -– this can either be presented or a black table presented initially and this table used as the results for a group exercise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organizational focus is where in the company the assessment will focus, e.g. will the focus be on the corporate level, product level, or project level? </a:t>
            </a:r>
          </a:p>
          <a:p>
            <a:pPr rtl="0" fontAlgn="base"/>
            <a:r>
              <a:rPr lang="en-GB" sz="1200" b="0" i="0" kern="1200" dirty="0">
                <a:solidFill>
                  <a:schemeClr val="tx1"/>
                </a:solidFill>
                <a:effectLst/>
                <a:latin typeface="+mn-lt"/>
                <a:ea typeface="+mn-ea"/>
                <a:cs typeface="+mn-cs"/>
              </a:rPr>
              <a:t>Organizational focus: the part or parts of the business to be assessed (e.g., the company as a whole, a business unit, or a product, project, process, site, or incident). For simplicity, these are grouped under three general levels as below:  </a:t>
            </a:r>
          </a:p>
          <a:p>
            <a:pPr rtl="0" fontAlgn="base"/>
            <a:r>
              <a:rPr lang="en-GB" sz="1200" b="0" i="0" kern="1200" dirty="0">
                <a:solidFill>
                  <a:schemeClr val="tx1"/>
                </a:solidFill>
                <a:effectLst/>
                <a:latin typeface="+mn-lt"/>
                <a:ea typeface="+mn-ea"/>
                <a:cs typeface="+mn-cs"/>
              </a:rPr>
              <a:t>Corporate: assessment of a corporation or group, including all subsidiaries, business units, divisions, different geographies or markets, etc.  </a:t>
            </a:r>
          </a:p>
          <a:p>
            <a:pPr rtl="0" fontAlgn="base"/>
            <a:r>
              <a:rPr lang="en-GB" sz="1200" b="0" i="0" kern="1200" dirty="0">
                <a:solidFill>
                  <a:schemeClr val="tx1"/>
                </a:solidFill>
                <a:effectLst/>
                <a:latin typeface="+mn-lt"/>
                <a:ea typeface="+mn-ea"/>
                <a:cs typeface="+mn-cs"/>
              </a:rPr>
              <a:t>Project: assessment of a planned undertaking or initiative for a specific purpose, and including all related sites, activities, processes, and incidents.  </a:t>
            </a:r>
          </a:p>
          <a:p>
            <a:pPr rtl="0" fontAlgn="base"/>
            <a:r>
              <a:rPr lang="en-GB" sz="1200" b="0" i="0" kern="1200" dirty="0">
                <a:solidFill>
                  <a:schemeClr val="tx1"/>
                </a:solidFill>
                <a:effectLst/>
                <a:latin typeface="+mn-lt"/>
                <a:ea typeface="+mn-ea"/>
                <a:cs typeface="+mn-cs"/>
              </a:rPr>
              <a:t>Product: assessment of particular goods and/or services, including the materials and services used in their production.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To determine the value-chain boundary, you need to decide where in the value chain the assessment will take place. For a clothing company, the assessment may take place across all upstream operations (e.g. cotton farming and clothes manufacture). </a:t>
            </a:r>
          </a:p>
          <a:p>
            <a:pPr rtl="0" fontAlgn="base"/>
            <a:r>
              <a:rPr lang="en-GB" sz="1200" b="0" i="0" kern="1200" dirty="0">
                <a:solidFill>
                  <a:schemeClr val="tx1"/>
                </a:solidFill>
                <a:effectLst/>
                <a:latin typeface="+mn-lt"/>
                <a:ea typeface="+mn-ea"/>
                <a:cs typeface="+mn-cs"/>
              </a:rPr>
              <a:t>Value-chain boundary: The part or parts of the business value chain to be included in a natural capital assessment. For simplicity, the Protocol identifies three generic parts of the value chain: upstream, direct operations and downstream. An assessment of the full lifecycle of a product would encompass all three parts.  </a:t>
            </a:r>
          </a:p>
          <a:p>
            <a:pPr rtl="0" fontAlgn="base"/>
            <a:r>
              <a:rPr lang="en-GB" sz="1200" b="0" i="0" kern="1200" dirty="0">
                <a:solidFill>
                  <a:schemeClr val="tx1"/>
                </a:solidFill>
                <a:effectLst/>
                <a:latin typeface="+mn-lt"/>
                <a:ea typeface="+mn-ea"/>
                <a:cs typeface="+mn-cs"/>
              </a:rPr>
              <a:t>Upstream (cradle-to-gate): covers the activities of suppliers, including purchased energy. </a:t>
            </a:r>
          </a:p>
          <a:p>
            <a:pPr rtl="0" fontAlgn="base"/>
            <a:r>
              <a:rPr lang="en-GB" sz="1200" b="0" i="0" kern="1200" dirty="0">
                <a:solidFill>
                  <a:schemeClr val="tx1"/>
                </a:solidFill>
                <a:effectLst/>
                <a:latin typeface="+mn-lt"/>
                <a:ea typeface="+mn-ea"/>
                <a:cs typeface="+mn-cs"/>
              </a:rPr>
              <a:t>Direct operations (gate-to-gate): covers activities over which the business has direct operational control, including majority owned subsidiaries.  </a:t>
            </a:r>
          </a:p>
          <a:p>
            <a:pPr rtl="0" fontAlgn="base"/>
            <a:r>
              <a:rPr lang="en-GB" sz="1200" b="0" i="0" kern="1200" dirty="0">
                <a:solidFill>
                  <a:schemeClr val="tx1"/>
                </a:solidFill>
                <a:effectLst/>
                <a:latin typeface="+mn-lt"/>
                <a:ea typeface="+mn-ea"/>
                <a:cs typeface="+mn-cs"/>
              </a:rPr>
              <a:t>Downstream (gate-to-grave): covers activities linked to the purchase, use, re-use, recovery, recycling, and final disposal of the business’ products and services.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Explain that the value perspective determines that value being measured i.e. the value to business, the value to society, or both. </a:t>
            </a:r>
          </a:p>
          <a:p>
            <a:pPr rtl="0" fontAlgn="base"/>
            <a:r>
              <a:rPr lang="en-GB" sz="1200" b="0" i="0" kern="1200" dirty="0">
                <a:solidFill>
                  <a:schemeClr val="tx1"/>
                </a:solidFill>
                <a:effectLst/>
                <a:latin typeface="+mn-lt"/>
                <a:ea typeface="+mn-ea"/>
                <a:cs typeface="+mn-cs"/>
              </a:rPr>
              <a:t>The types of value to be considered include: qualitative, quantitative and monetary.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Value perspectives: the perspective or point of view from which value is assessed; this determines which costs or benefits are included in an assessment. </a:t>
            </a:r>
          </a:p>
          <a:p>
            <a:pPr rtl="0" fontAlgn="base"/>
            <a:r>
              <a:rPr lang="en-GB" sz="1200" b="0" i="0" kern="1200" dirty="0">
                <a:solidFill>
                  <a:schemeClr val="tx1"/>
                </a:solidFill>
                <a:effectLst/>
                <a:latin typeface="+mn-lt"/>
                <a:ea typeface="+mn-ea"/>
                <a:cs typeface="+mn-cs"/>
              </a:rPr>
              <a:t>Business value: The costs and benefits to the business, also referred to as internal, private, financial, or shareholder value.  </a:t>
            </a:r>
          </a:p>
          <a:p>
            <a:pPr rtl="0" fontAlgn="base"/>
            <a:r>
              <a:rPr lang="en-GB" sz="1200" b="0" i="0" kern="1200" dirty="0">
                <a:solidFill>
                  <a:schemeClr val="tx1"/>
                </a:solidFill>
                <a:effectLst/>
                <a:latin typeface="+mn-lt"/>
                <a:ea typeface="+mn-ea"/>
                <a:cs typeface="+mn-cs"/>
              </a:rPr>
              <a:t>Societal values: The costs and benefits to wider society, also referred to as external, public, or stakeholder value (or externalities).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Note: the results shown in the table are assumptions based on the publicly available data and documentation available on the work that Hugo Boss has completed in relation to Natural Capital.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Sources:</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3"/>
              </a:rPr>
              <a:t>https://group.hugoboss.com/en/responsibility/we-vision-strategy/natural-capital-evaluation</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4"/>
              </a:rPr>
              <a:t>https://group.hugoboss.com/fileadmin/media/pdf/sustainability/2018-05-31_3rd_White_Paper_EIV.pdf</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66</a:t>
            </a:fld>
            <a:endParaRPr lang="en-US"/>
          </a:p>
        </p:txBody>
      </p:sp>
    </p:spTree>
    <p:extLst>
      <p:ext uri="{BB962C8B-B14F-4D97-AF65-F5344CB8AC3E}">
        <p14:creationId xmlns:p14="http://schemas.microsoft.com/office/powerpoint/2010/main" val="1294406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Referring to the table on the slide, the presenter should explain how to identify the stakeholders and target audience specifically for the Hugo Boss case study, giving examples – this can either be presented or used as the results for a group exercise. Refer to p. 26-27 of the Natural Capital Protocol.</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As mentioned in the case study overview, the objective of the Hugo Boss LCA is to provide the foundation for Hugo Boss to implement targeted measures to achieve more environmentally friendly production and distribution of its products. It is useful to understand the objective of the LCA when working out who the target audience and stakeholders are: </a:t>
            </a:r>
          </a:p>
          <a:p>
            <a:pPr rtl="0" fontAlgn="base"/>
            <a:r>
              <a:rPr lang="en-GB" sz="1200" b="0" i="0" kern="1200" dirty="0">
                <a:solidFill>
                  <a:schemeClr val="tx1"/>
                </a:solidFill>
                <a:effectLst/>
                <a:latin typeface="+mn-lt"/>
                <a:ea typeface="+mn-ea"/>
                <a:cs typeface="+mn-cs"/>
              </a:rPr>
              <a:t>The target audience is the main user of the assessment output   </a:t>
            </a:r>
          </a:p>
          <a:p>
            <a:pPr rtl="0" fontAlgn="base"/>
            <a:r>
              <a:rPr lang="en-GB" sz="1200" b="0" i="0" kern="1200" dirty="0">
                <a:solidFill>
                  <a:schemeClr val="tx1"/>
                </a:solidFill>
                <a:effectLst/>
                <a:latin typeface="+mn-lt"/>
                <a:ea typeface="+mn-ea"/>
                <a:cs typeface="+mn-cs"/>
              </a:rPr>
              <a:t>The Hugo Boss website states that “Overall responsibility for sustainability lies with the Chief Executive Officer of HUGO BOSS. At its meetings, the Managing Board handles sustainability topics along the value chain and approves the standards that apply Group-wide.” Thus, the CEO and Managing Board will be the target audience directly overseeing the production and distribution of environmentally friendly products coming out of this LCA </a:t>
            </a:r>
          </a:p>
          <a:p>
            <a:pPr rtl="0" fontAlgn="base"/>
            <a:r>
              <a:rPr lang="en-GB" sz="1200" b="0" i="0" kern="1200" dirty="0">
                <a:solidFill>
                  <a:schemeClr val="tx1"/>
                </a:solidFill>
                <a:effectLst/>
                <a:latin typeface="+mn-lt"/>
                <a:ea typeface="+mn-ea"/>
                <a:cs typeface="+mn-cs"/>
              </a:rPr>
              <a:t>Stakeholders, on the other hand, are any individuals, organizations, sectors or communities with an interest or stake in the outcome of a decision or process some examples are listed based on the publicly available information for Hugo Boss </a:t>
            </a:r>
          </a:p>
          <a:p>
            <a:pPr rtl="0" fontAlgn="base"/>
            <a:r>
              <a:rPr lang="en-GB" sz="1200" b="0" i="0" kern="1200" dirty="0">
                <a:solidFill>
                  <a:schemeClr val="tx1"/>
                </a:solidFill>
                <a:effectLst/>
                <a:latin typeface="+mn-lt"/>
                <a:ea typeface="+mn-ea"/>
                <a:cs typeface="+mn-cs"/>
              </a:rPr>
              <a:t>Farmers (e.g. cotton farmers/ sheep farmers) will be impacted by the production of environmentally friendly products as they are key in the harvesting of raw materials to use in these products  </a:t>
            </a:r>
          </a:p>
          <a:p>
            <a:pPr rtl="0" fontAlgn="base"/>
            <a:r>
              <a:rPr lang="en-GB" sz="1200" b="0" i="0" kern="1200" dirty="0">
                <a:solidFill>
                  <a:schemeClr val="tx1"/>
                </a:solidFill>
                <a:effectLst/>
                <a:latin typeface="+mn-lt"/>
                <a:ea typeface="+mn-ea"/>
                <a:cs typeface="+mn-cs"/>
              </a:rPr>
              <a:t>Manufacturers are also impacted, as they are central in the production of environmentally friendly products  </a:t>
            </a:r>
          </a:p>
          <a:p>
            <a:pPr rtl="0" fontAlgn="base"/>
            <a:r>
              <a:rPr lang="en-GB" sz="1200" b="0" i="0" kern="1200" dirty="0">
                <a:solidFill>
                  <a:schemeClr val="tx1"/>
                </a:solidFill>
                <a:effectLst/>
                <a:latin typeface="+mn-lt"/>
                <a:ea typeface="+mn-ea"/>
                <a:cs typeface="+mn-cs"/>
              </a:rPr>
              <a:t>Retailers are key due to their role in the distribution of these products  </a:t>
            </a:r>
          </a:p>
          <a:p>
            <a:pPr rtl="0" fontAlgn="base"/>
            <a:r>
              <a:rPr lang="en-GB" sz="1200" b="0" i="0" kern="1200" dirty="0">
                <a:solidFill>
                  <a:schemeClr val="tx1"/>
                </a:solidFill>
                <a:effectLst/>
                <a:latin typeface="+mn-lt"/>
                <a:ea typeface="+mn-ea"/>
                <a:cs typeface="+mn-cs"/>
              </a:rPr>
              <a:t>Customers are key in the purchasing and uptake of these products – without customers creating demand there would be no market and thus no incentive in creating these items  </a:t>
            </a:r>
          </a:p>
          <a:p>
            <a:pPr rtl="0" fontAlgn="base"/>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67</a:t>
            </a:fld>
            <a:endParaRPr lang="en-US"/>
          </a:p>
        </p:txBody>
      </p:sp>
    </p:spTree>
    <p:extLst>
      <p:ext uri="{BB962C8B-B14F-4D97-AF65-F5344CB8AC3E}">
        <p14:creationId xmlns:p14="http://schemas.microsoft.com/office/powerpoint/2010/main" val="13013493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discuss the biodiversity considerations for each action, using the notes on slide</a:t>
            </a:r>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26031989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highlight that learning objective 2 has now been covered and that the training will proceed to the next learning objective</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69</a:t>
            </a:fld>
            <a:endParaRPr lang="en-US"/>
          </a:p>
        </p:txBody>
      </p:sp>
    </p:spTree>
    <p:extLst>
      <p:ext uri="{BB962C8B-B14F-4D97-AF65-F5344CB8AC3E}">
        <p14:creationId xmlns:p14="http://schemas.microsoft.com/office/powerpoint/2010/main" val="254115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Presenter to explain the house rules on the screen, also using the notes below for a virtual session:</a:t>
            </a:r>
            <a:r>
              <a:rPr lang="en-GB" sz="1200" kern="1200" dirty="0">
                <a:solidFill>
                  <a:schemeClr val="tx1"/>
                </a:solidFill>
                <a:effectLst/>
                <a:latin typeface="+mn-lt"/>
                <a:ea typeface="+mn-ea"/>
                <a:cs typeface="+mn-cs"/>
              </a:rPr>
              <a:t> </a:t>
            </a:r>
          </a:p>
          <a:p>
            <a:pPr fontAlgn="base"/>
            <a:r>
              <a:rPr lang="en-GB"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Point 1: Explain that for now are all muted but will unmute when open floor for Qs &amp; discussion – will be flexible with time</a:t>
            </a:r>
            <a:r>
              <a:rPr lang="en-GB"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Point 2: Encourage to participate – the more discussions, the more beneficial the VO</a:t>
            </a:r>
            <a:r>
              <a:rPr lang="en-GB"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Point 3: Make sure to explain that will be able to write down their Qs directly in the google document</a:t>
            </a:r>
            <a:r>
              <a:rPr lang="en-GB" sz="1200" kern="1200" dirty="0">
                <a:solidFill>
                  <a:schemeClr val="tx1"/>
                </a:solidFill>
                <a:effectLst/>
                <a:latin typeface="+mn-lt"/>
                <a:ea typeface="+mn-ea"/>
                <a:cs typeface="+mn-cs"/>
              </a:rPr>
              <a:t> </a:t>
            </a:r>
          </a:p>
          <a:p>
            <a:pPr fontAlgn="base"/>
            <a:r>
              <a:rPr lang="en-GB" sz="1200" kern="1200" dirty="0">
                <a:solidFill>
                  <a:schemeClr val="tx1"/>
                </a:solidFill>
                <a:effectLst/>
                <a:latin typeface="+mn-lt"/>
                <a:ea typeface="+mn-ea"/>
                <a:cs typeface="+mn-cs"/>
              </a:rPr>
              <a:t> </a:t>
            </a:r>
          </a:p>
          <a:p>
            <a:pPr fontAlgn="base"/>
            <a:r>
              <a:rPr lang="en-US" sz="1200" b="1" kern="1200" dirty="0">
                <a:solidFill>
                  <a:schemeClr val="tx1"/>
                </a:solidFill>
                <a:effectLst/>
                <a:latin typeface="+mn-lt"/>
                <a:ea typeface="+mn-ea"/>
                <a:cs typeface="+mn-cs"/>
              </a:rPr>
              <a:t>If using: presenter mention that there is a live document is available for update during the training (this will depend on whether the presenter wishes to use a live document during the session)</a:t>
            </a:r>
            <a:r>
              <a:rPr lang="en-GB" sz="1200" kern="1200" dirty="0">
                <a:solidFill>
                  <a:schemeClr val="tx1"/>
                </a:solidFill>
                <a:effectLst/>
                <a:latin typeface="+mn-lt"/>
                <a:ea typeface="+mn-ea"/>
                <a:cs typeface="+mn-cs"/>
              </a:rPr>
              <a:t> </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253-FB2F-49D0-ADB9-2038AA856BCA}"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5700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introduce section on materiality </a:t>
            </a:r>
            <a:r>
              <a:rPr lang="en-GB" sz="1200" b="0" i="0" kern="1200" dirty="0">
                <a:solidFill>
                  <a:schemeClr val="tx1"/>
                </a:solidFill>
                <a:effectLst/>
                <a:latin typeface="+mn-lt"/>
                <a:ea typeface="+mn-ea"/>
                <a:cs typeface="+mn-cs"/>
              </a:rPr>
              <a:t> </a:t>
            </a:r>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70</a:t>
            </a:fld>
            <a:endParaRPr lang="en-CH"/>
          </a:p>
        </p:txBody>
      </p:sp>
    </p:spTree>
    <p:extLst>
      <p:ext uri="{BB962C8B-B14F-4D97-AF65-F5344CB8AC3E}">
        <p14:creationId xmlns:p14="http://schemas.microsoft.com/office/powerpoint/2010/main" val="18136695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explain that materiality sits within the scoping step of an assessment</a:t>
            </a:r>
          </a:p>
        </p:txBody>
      </p:sp>
      <p:sp>
        <p:nvSpPr>
          <p:cNvPr id="4" name="Slide Number Placeholder 3"/>
          <p:cNvSpPr>
            <a:spLocks noGrp="1"/>
          </p:cNvSpPr>
          <p:nvPr>
            <p:ph type="sldNum" sz="quarter" idx="5"/>
          </p:nvPr>
        </p:nvSpPr>
        <p:spPr/>
        <p:txBody>
          <a:bodyPr/>
          <a:lstStyle/>
          <a:p>
            <a:fld id="{3D8C6B78-E725-420E-9A4E-2F78CBAA16FC}" type="slidenum">
              <a:rPr lang="en-US" smtClean="0"/>
              <a:t>71</a:t>
            </a:fld>
            <a:endParaRPr lang="en-US"/>
          </a:p>
        </p:txBody>
      </p:sp>
    </p:spTree>
    <p:extLst>
      <p:ext uri="{BB962C8B-B14F-4D97-AF65-F5344CB8AC3E}">
        <p14:creationId xmlns:p14="http://schemas.microsoft.com/office/powerpoint/2010/main" val="27289531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read out the definitions of materiality and materiality assessment on the slide. Presenter to then walk through the four stages of conducting a materiality assessment, using the notes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Identifying potentially material impacts and/or dependencies </a:t>
            </a:r>
          </a:p>
          <a:p>
            <a:pPr rtl="0" fontAlgn="base"/>
            <a:r>
              <a:rPr lang="en-GB" sz="1200" b="0" i="0" kern="1200" dirty="0">
                <a:solidFill>
                  <a:schemeClr val="tx1"/>
                </a:solidFill>
                <a:effectLst/>
                <a:latin typeface="+mn-lt"/>
                <a:ea typeface="+mn-ea"/>
                <a:cs typeface="+mn-cs"/>
              </a:rPr>
              <a:t>Identifying criteria for the materiality assessment </a:t>
            </a:r>
          </a:p>
          <a:p>
            <a:pPr rtl="0" fontAlgn="base"/>
            <a:r>
              <a:rPr lang="en-GB" sz="1200" b="0" i="0" kern="1200" dirty="0">
                <a:solidFill>
                  <a:schemeClr val="tx1"/>
                </a:solidFill>
                <a:effectLst/>
                <a:latin typeface="+mn-lt"/>
                <a:ea typeface="+mn-ea"/>
                <a:cs typeface="+mn-cs"/>
              </a:rPr>
              <a:t>Gathering relevant information </a:t>
            </a:r>
          </a:p>
          <a:p>
            <a:pPr rtl="0" fontAlgn="base"/>
            <a:r>
              <a:rPr lang="en-GB" sz="1200" b="0" i="0" kern="1200" dirty="0">
                <a:solidFill>
                  <a:schemeClr val="tx1"/>
                </a:solidFill>
                <a:effectLst/>
                <a:latin typeface="+mn-lt"/>
                <a:ea typeface="+mn-ea"/>
                <a:cs typeface="+mn-cs"/>
              </a:rPr>
              <a:t>Completing the materiality assessment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To carry out a materiality assessment, the assessor must identify a small group of potentially material impacts and/or dependencies.  </a:t>
            </a:r>
          </a:p>
          <a:p>
            <a:pPr rtl="0" fontAlgn="base"/>
            <a:r>
              <a:rPr lang="en-GB" sz="1200" b="0" i="0" kern="1200" dirty="0">
                <a:solidFill>
                  <a:schemeClr val="tx1"/>
                </a:solidFill>
                <a:effectLst/>
                <a:latin typeface="+mn-lt"/>
                <a:ea typeface="+mn-ea"/>
                <a:cs typeface="+mn-cs"/>
              </a:rPr>
              <a:t>Information will need to be gathered and criteria set to measure the materiality of the chosen impacts and dependencies.  </a:t>
            </a:r>
          </a:p>
          <a:p>
            <a:pPr rtl="0" fontAlgn="base"/>
            <a:r>
              <a:rPr lang="en-GB" sz="1200" b="0" i="0" kern="1200" dirty="0">
                <a:solidFill>
                  <a:schemeClr val="tx1"/>
                </a:solidFill>
                <a:effectLst/>
                <a:latin typeface="+mn-lt"/>
                <a:ea typeface="+mn-ea"/>
                <a:cs typeface="+mn-cs"/>
              </a:rPr>
              <a:t>Note that the information gathering stage of the materiality assessment will involve identifying the potential sources of data.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It is to note that potentially material impacts and dependencies will need to take into account hidden biodiversity values, business impacts that also affect dependencies, and a societal value perspective (impacts may appear more material because of regulation and consumer pressure as concern for biodiversity grows) </a:t>
            </a:r>
          </a:p>
          <a:p>
            <a:pPr rtl="0" fontAlgn="base"/>
            <a:r>
              <a:rPr lang="en-GB" sz="1200" b="0" i="0" kern="1200" dirty="0">
                <a:solidFill>
                  <a:schemeClr val="tx1"/>
                </a:solidFill>
                <a:effectLst/>
                <a:latin typeface="+mn-lt"/>
                <a:ea typeface="+mn-ea"/>
                <a:cs typeface="+mn-cs"/>
              </a:rPr>
              <a:t>The criteria for assessing materiality may vary when including biodiversity (e.g. for operational criteria, particular upstream operations may be specifically dependent on biodiversity; while reputational criteria may have higher materiality weighting due to the intrinsic value of biodiversity to many stakeholders) </a:t>
            </a:r>
          </a:p>
          <a:p>
            <a:endParaRPr lang="en-GB" dirty="0"/>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72</a:t>
            </a:fld>
            <a:endParaRPr lang="en-US"/>
          </a:p>
        </p:txBody>
      </p:sp>
    </p:spTree>
    <p:extLst>
      <p:ext uri="{BB962C8B-B14F-4D97-AF65-F5344CB8AC3E}">
        <p14:creationId xmlns:p14="http://schemas.microsoft.com/office/powerpoint/2010/main" val="39913283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how to identify criteria for identifying material issues using the notes below.</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can ask the audience how many have undertaken a materiality assessment as part of their current role.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Throughout the measurement phase, the assessment’s objective and purpose should be considered  </a:t>
            </a:r>
          </a:p>
          <a:p>
            <a:pPr rtl="0" fontAlgn="base"/>
            <a:r>
              <a:rPr lang="en-GB" sz="1200" b="0" i="0" kern="1200" dirty="0">
                <a:solidFill>
                  <a:schemeClr val="tx1"/>
                </a:solidFill>
                <a:effectLst/>
                <a:latin typeface="+mn-lt"/>
                <a:ea typeface="+mn-ea"/>
                <a:cs typeface="+mn-cs"/>
              </a:rPr>
              <a:t>Identify criteria based on who the impacts are most significant for, and whether you are considering the value to business, society or both </a:t>
            </a:r>
          </a:p>
          <a:p>
            <a:pPr rtl="0" fontAlgn="base"/>
            <a:r>
              <a:rPr lang="en-GB" sz="1200" b="0" i="0" kern="1200" dirty="0">
                <a:solidFill>
                  <a:schemeClr val="tx1"/>
                </a:solidFill>
                <a:effectLst/>
                <a:latin typeface="+mn-lt"/>
                <a:ea typeface="+mn-ea"/>
                <a:cs typeface="+mn-cs"/>
              </a:rPr>
              <a:t>Examples of materiality criteria include (this list is not exhaustive): </a:t>
            </a:r>
          </a:p>
          <a:p>
            <a:pPr rtl="0" fontAlgn="base"/>
            <a:r>
              <a:rPr lang="en-GB" sz="1200" b="0" i="0" kern="1200" dirty="0">
                <a:solidFill>
                  <a:schemeClr val="tx1"/>
                </a:solidFill>
                <a:effectLst/>
                <a:latin typeface="+mn-lt"/>
                <a:ea typeface="+mn-ea"/>
                <a:cs typeface="+mn-cs"/>
              </a:rPr>
              <a:t>Operational: the extent to which the natural capital impact or dependency may significantly affect business operations, project implementation, or the value of existing or new product(s). </a:t>
            </a:r>
          </a:p>
          <a:p>
            <a:pPr rtl="0" fontAlgn="base"/>
            <a:r>
              <a:rPr lang="en-GB" sz="1200" b="0" i="0" kern="1200" dirty="0">
                <a:solidFill>
                  <a:schemeClr val="tx1"/>
                </a:solidFill>
                <a:effectLst/>
                <a:latin typeface="+mn-lt"/>
                <a:ea typeface="+mn-ea"/>
                <a:cs typeface="+mn-cs"/>
              </a:rPr>
              <a:t>Legal and regulatory: the extent to which the natural capital impact or dependency may trigger a legal process or liability (e.g., emission fees or extraction quotas, environmental impact mitigation requirements). </a:t>
            </a:r>
          </a:p>
          <a:p>
            <a:pPr rtl="0" fontAlgn="base"/>
            <a:r>
              <a:rPr lang="en-GB" sz="1200" b="0" i="0" kern="1200" dirty="0">
                <a:solidFill>
                  <a:schemeClr val="tx1"/>
                </a:solidFill>
                <a:effectLst/>
                <a:latin typeface="+mn-lt"/>
                <a:ea typeface="+mn-ea"/>
                <a:cs typeface="+mn-cs"/>
              </a:rPr>
              <a:t>Financing: the extent to which the natural capital impact or dependency may influence “cost of capital” or your access to capital, investor interest, or insurance conditions. </a:t>
            </a:r>
          </a:p>
          <a:p>
            <a:pPr rtl="0" fontAlgn="base"/>
            <a:r>
              <a:rPr lang="en-GB" sz="1200" b="0" i="0" kern="1200" dirty="0">
                <a:solidFill>
                  <a:schemeClr val="tx1"/>
                </a:solidFill>
                <a:effectLst/>
                <a:latin typeface="+mn-lt"/>
                <a:ea typeface="+mn-ea"/>
                <a:cs typeface="+mn-cs"/>
              </a:rPr>
              <a:t>Reputational and marketing: the extent to which the natural capital impact or dependency may affect the product portfolio, company image, or relationship with customers and other stakeholders (e.g., changing customer preferences). </a:t>
            </a:r>
          </a:p>
          <a:p>
            <a:pPr rtl="0" fontAlgn="base"/>
            <a:r>
              <a:rPr lang="en-GB" sz="1200" b="0" i="0" kern="1200" dirty="0">
                <a:solidFill>
                  <a:schemeClr val="tx1"/>
                </a:solidFill>
                <a:effectLst/>
                <a:latin typeface="+mn-lt"/>
                <a:ea typeface="+mn-ea"/>
                <a:cs typeface="+mn-cs"/>
              </a:rPr>
              <a:t>Societal: the extent to which the natural capital impact or dependency may generate significant impacts to society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Note that the type of information that may be collected to determine the materiality of an impact or dependency may include: </a:t>
            </a:r>
          </a:p>
          <a:p>
            <a:pPr rtl="0" fontAlgn="base"/>
            <a:r>
              <a:rPr lang="en-GB" sz="1200" b="0" i="0" kern="1200" dirty="0">
                <a:solidFill>
                  <a:schemeClr val="tx1"/>
                </a:solidFill>
                <a:effectLst/>
                <a:latin typeface="+mn-lt"/>
                <a:ea typeface="+mn-ea"/>
                <a:cs typeface="+mn-cs"/>
              </a:rPr>
              <a:t>Type of impact and/or dependency </a:t>
            </a:r>
          </a:p>
          <a:p>
            <a:pPr rtl="0" fontAlgn="base"/>
            <a:r>
              <a:rPr lang="en-GB" sz="1200" b="0" i="0" kern="1200" dirty="0">
                <a:solidFill>
                  <a:schemeClr val="tx1"/>
                </a:solidFill>
                <a:effectLst/>
                <a:latin typeface="+mn-lt"/>
                <a:ea typeface="+mn-ea"/>
                <a:cs typeface="+mn-cs"/>
              </a:rPr>
              <a:t>Scale of impact and/or dependency </a:t>
            </a:r>
          </a:p>
          <a:p>
            <a:pPr rtl="0" fontAlgn="base"/>
            <a:r>
              <a:rPr lang="en-GB" sz="1200" b="0" i="0" kern="1200" dirty="0">
                <a:solidFill>
                  <a:schemeClr val="tx1"/>
                </a:solidFill>
                <a:effectLst/>
                <a:latin typeface="+mn-lt"/>
                <a:ea typeface="+mn-ea"/>
                <a:cs typeface="+mn-cs"/>
              </a:rPr>
              <a:t>Consequence of impact and/or dependency (on business, society, or both) </a:t>
            </a:r>
          </a:p>
          <a:p>
            <a:pPr rtl="0" fontAlgn="base"/>
            <a:r>
              <a:rPr lang="en-GB" sz="1200" b="0" i="0" kern="1200" dirty="0">
                <a:solidFill>
                  <a:schemeClr val="tx1"/>
                </a:solidFill>
                <a:effectLst/>
                <a:latin typeface="+mn-lt"/>
                <a:ea typeface="+mn-ea"/>
                <a:cs typeface="+mn-cs"/>
              </a:rPr>
              <a:t>Time scale (short, medium, and long-term)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Explain that collecting this information may include stakeholder consultation; seeking expert opinion; compiling available information; conducting a brief assessment of value (e.g. what is the financial value of the asset involved). </a:t>
            </a:r>
          </a:p>
          <a:p>
            <a:pPr rtl="0" fontAlgn="base"/>
            <a:r>
              <a:rPr lang="en-GB" sz="1200" b="0" i="0" kern="1200" dirty="0">
                <a:solidFill>
                  <a:schemeClr val="tx1"/>
                </a:solidFill>
                <a:effectLst/>
                <a:latin typeface="+mn-lt"/>
                <a:ea typeface="+mn-ea"/>
                <a:cs typeface="+mn-cs"/>
              </a:rPr>
              <a:t>To carry out the assessment, establishing a panel of relevant assessors with a broad range of skills is recommended. It is also recommended that relevant thresholds are set for different criteria, with anything exceeding them considered material. It is possible that some impacts or dependencies are uncertain at and may require further information gathering or consultation to resolve.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Presenter can refer to the </a:t>
            </a:r>
            <a:r>
              <a:rPr lang="en-GB" sz="1200" b="1" i="0" kern="1200" dirty="0" err="1">
                <a:solidFill>
                  <a:schemeClr val="tx1"/>
                </a:solidFill>
                <a:effectLst/>
                <a:latin typeface="+mn-lt"/>
                <a:ea typeface="+mn-ea"/>
                <a:cs typeface="+mn-cs"/>
              </a:rPr>
              <a:t>Cementos</a:t>
            </a:r>
            <a:r>
              <a:rPr lang="en-GB" sz="1200" b="1" i="0" kern="1200" dirty="0">
                <a:solidFill>
                  <a:schemeClr val="tx1"/>
                </a:solidFill>
                <a:effectLst/>
                <a:latin typeface="+mn-lt"/>
                <a:ea typeface="+mn-ea"/>
                <a:cs typeface="+mn-cs"/>
              </a:rPr>
              <a:t> Argos materiality matrix as an example (to match the case studies used) or to replace this with reference to another example, available on page 6 of their integrated report:</a:t>
            </a:r>
            <a:r>
              <a:rPr lang="en-GB" sz="1200" b="0" i="0" kern="1200" dirty="0">
                <a:solidFill>
                  <a:schemeClr val="tx1"/>
                </a:solidFill>
                <a:effectLst/>
                <a:latin typeface="+mn-lt"/>
                <a:ea typeface="+mn-ea"/>
                <a:cs typeface="+mn-cs"/>
              </a:rPr>
              <a:t> </a:t>
            </a:r>
          </a:p>
          <a:p>
            <a:pPr rtl="0" fontAlgn="base"/>
            <a:r>
              <a:rPr lang="en-GB" sz="1200" b="0" i="0" u="sng" strike="noStrike" kern="1200" dirty="0">
                <a:solidFill>
                  <a:schemeClr val="tx1"/>
                </a:solidFill>
                <a:effectLst/>
                <a:latin typeface="+mn-lt"/>
                <a:ea typeface="+mn-ea"/>
                <a:cs typeface="+mn-cs"/>
                <a:hlinkClick r:id="rId3"/>
              </a:rPr>
              <a:t>https://mnisaccp01.blob.core.windows.net/sostenibilidad/Doc/2018/eng/Integrated-report-2018.pdf</a:t>
            </a:r>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73</a:t>
            </a:fld>
            <a:endParaRPr lang="en-US"/>
          </a:p>
        </p:txBody>
      </p:sp>
    </p:spTree>
    <p:extLst>
      <p:ext uri="{BB962C8B-B14F-4D97-AF65-F5344CB8AC3E}">
        <p14:creationId xmlns:p14="http://schemas.microsoft.com/office/powerpoint/2010/main" val="1075183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walk through the points listed on the slide in relation to the case study.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In this case study, </a:t>
            </a:r>
            <a:r>
              <a:rPr lang="en-GB" sz="1200" b="0" i="0" kern="1200" dirty="0" err="1">
                <a:solidFill>
                  <a:schemeClr val="tx1"/>
                </a:solidFill>
                <a:effectLst/>
                <a:latin typeface="+mn-lt"/>
                <a:ea typeface="+mn-ea"/>
                <a:cs typeface="+mn-cs"/>
              </a:rPr>
              <a:t>Nature^Squared</a:t>
            </a:r>
            <a:r>
              <a:rPr lang="en-GB" sz="1200" b="0" i="0" kern="1200" dirty="0">
                <a:solidFill>
                  <a:schemeClr val="tx1"/>
                </a:solidFill>
                <a:effectLst/>
                <a:latin typeface="+mn-lt"/>
                <a:ea typeface="+mn-ea"/>
                <a:cs typeface="+mn-cs"/>
              </a:rPr>
              <a:t> demonstrates their Natural Capital Accounting framework for Small and Medium-sized Enterprises (SMEs): Accounting For A Better Planet.  The technique was used to demonstrate that: </a:t>
            </a:r>
          </a:p>
          <a:p>
            <a:pPr rtl="0" fontAlgn="base"/>
            <a:r>
              <a:rPr lang="en-GB" sz="1200" b="0" i="0" kern="1200" dirty="0">
                <a:solidFill>
                  <a:schemeClr val="tx1"/>
                </a:solidFill>
                <a:effectLst/>
                <a:latin typeface="+mn-lt"/>
                <a:ea typeface="+mn-ea"/>
                <a:cs typeface="+mn-cs"/>
              </a:rPr>
              <a:t>SMEs can use a materiality assessment along with larger companies.   </a:t>
            </a:r>
          </a:p>
          <a:p>
            <a:pPr rtl="0" fontAlgn="base"/>
            <a:r>
              <a:rPr lang="en-GB" sz="1200" b="0" i="0" kern="1200" dirty="0">
                <a:solidFill>
                  <a:schemeClr val="tx1"/>
                </a:solidFill>
                <a:effectLst/>
                <a:latin typeface="+mn-lt"/>
                <a:ea typeface="+mn-ea"/>
                <a:cs typeface="+mn-cs"/>
              </a:rPr>
              <a:t>The Accounting For A Better Planet framework provides SMEs with a simple and integrated overview of their relation to natural capital, thereby enabling companies to create a positive impact where it is mostly needed. It not only allows companies to have an understanding of their impacts and dependencies on natural capital, it also identifies key areas for change </a:t>
            </a:r>
          </a:p>
          <a:p>
            <a:pPr rtl="0" fontAlgn="base"/>
            <a:r>
              <a:rPr lang="en-GB" sz="1200" b="0" i="0" kern="1200" dirty="0">
                <a:solidFill>
                  <a:schemeClr val="tx1"/>
                </a:solidFill>
                <a:effectLst/>
                <a:latin typeface="+mn-lt"/>
                <a:ea typeface="+mn-ea"/>
                <a:cs typeface="+mn-cs"/>
              </a:rPr>
              <a:t>The framework has 7 key themes: biodiversity; land-use change; climate; air quality; soil quality; water use; and water quality.  </a:t>
            </a:r>
          </a:p>
          <a:p>
            <a:pPr rtl="0" fontAlgn="base"/>
            <a:endParaRPr lang="en-GB" sz="1200" b="1" i="0" kern="1200" dirty="0">
              <a:solidFill>
                <a:schemeClr val="tx1"/>
              </a:solidFill>
              <a:effectLst/>
              <a:latin typeface="+mn-lt"/>
              <a:ea typeface="+mn-ea"/>
              <a:cs typeface="+mn-cs"/>
            </a:endParaRPr>
          </a:p>
          <a:p>
            <a:pPr rtl="0" fontAlgn="base"/>
            <a:r>
              <a:rPr lang="en-GB" sz="1200" b="1" i="0" kern="1200" dirty="0">
                <a:solidFill>
                  <a:schemeClr val="tx1"/>
                </a:solidFill>
                <a:effectLst/>
                <a:latin typeface="+mn-lt"/>
                <a:ea typeface="+mn-ea"/>
                <a:cs typeface="+mn-cs"/>
              </a:rPr>
              <a:t>An example of the application of the framework is given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A small-sized seafood company based in Amsterdam that:  </a:t>
            </a:r>
          </a:p>
          <a:p>
            <a:pPr rtl="0" fontAlgn="base"/>
            <a:r>
              <a:rPr lang="en-GB" sz="1200" b="0" i="0" kern="1200" dirty="0">
                <a:solidFill>
                  <a:schemeClr val="tx1"/>
                </a:solidFill>
                <a:effectLst/>
                <a:latin typeface="+mn-lt"/>
                <a:ea typeface="+mn-ea"/>
                <a:cs typeface="+mn-cs"/>
              </a:rPr>
              <a:t>source their fish locally from the North Sea.  </a:t>
            </a:r>
          </a:p>
          <a:p>
            <a:pPr rtl="0" fontAlgn="base"/>
            <a:r>
              <a:rPr lang="en-GB" sz="1200" b="0" i="0" kern="1200" dirty="0">
                <a:solidFill>
                  <a:schemeClr val="tx1"/>
                </a:solidFill>
                <a:effectLst/>
                <a:latin typeface="+mn-lt"/>
                <a:ea typeface="+mn-ea"/>
                <a:cs typeface="+mn-cs"/>
              </a:rPr>
              <a:t>considers sustainability as part of their DNA </a:t>
            </a:r>
          </a:p>
          <a:p>
            <a:pPr rtl="0" fontAlgn="base"/>
            <a:r>
              <a:rPr lang="en-GB" sz="1200" b="0" i="0" kern="1200" dirty="0">
                <a:solidFill>
                  <a:schemeClr val="tx1"/>
                </a:solidFill>
                <a:effectLst/>
                <a:latin typeface="+mn-lt"/>
                <a:ea typeface="+mn-ea"/>
                <a:cs typeface="+mn-cs"/>
              </a:rPr>
              <a:t>their main objective was to create real positive impact through their business operations and to communicate their sustainable journey with their customers.  </a:t>
            </a:r>
          </a:p>
          <a:p>
            <a:pPr rtl="0" fontAlgn="base"/>
            <a:r>
              <a:rPr lang="en-GB" sz="1200" b="0" i="0" kern="1200" dirty="0">
                <a:solidFill>
                  <a:schemeClr val="tx1"/>
                </a:solidFill>
                <a:effectLst/>
                <a:latin typeface="+mn-lt"/>
                <a:ea typeface="+mn-ea"/>
                <a:cs typeface="+mn-cs"/>
              </a:rPr>
              <a:t>that the scope of the analysis would be broad, e.g. measuring both impacts and dependencies and incorporating all supply chain stages </a:t>
            </a:r>
          </a:p>
          <a:p>
            <a:pPr rtl="0" fontAlgn="base"/>
            <a:r>
              <a:rPr lang="en-GB" sz="1200" b="1" i="0" kern="1200" dirty="0">
                <a:solidFill>
                  <a:schemeClr val="tx1"/>
                </a:solidFill>
                <a:effectLst/>
                <a:latin typeface="+mn-lt"/>
                <a:ea typeface="+mn-ea"/>
                <a:cs typeface="+mn-cs"/>
              </a:rPr>
              <a:t>The presenter will then start breakout room sessions for participants to discuss the potentially material impacts and/or dependencies and how to rank these.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Source: </a:t>
            </a:r>
            <a:r>
              <a:rPr lang="en-GB" sz="1200" b="0" i="0" u="sng" strike="noStrike" kern="1200" dirty="0">
                <a:solidFill>
                  <a:schemeClr val="tx1"/>
                </a:solidFill>
                <a:effectLst/>
                <a:latin typeface="+mn-lt"/>
                <a:ea typeface="+mn-ea"/>
                <a:cs typeface="+mn-cs"/>
                <a:hlinkClick r:id="rId3"/>
              </a:rPr>
              <a:t>file:///Users/sabinagordon/Downloads/case%20study%20-%20accounting%20for%20a%20better%20planet%20(1).pdf</a:t>
            </a:r>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74</a:t>
            </a:fld>
            <a:endParaRPr lang="en-US"/>
          </a:p>
        </p:txBody>
      </p:sp>
    </p:spTree>
    <p:extLst>
      <p:ext uri="{BB962C8B-B14F-4D97-AF65-F5344CB8AC3E}">
        <p14:creationId xmlns:p14="http://schemas.microsoft.com/office/powerpoint/2010/main" val="34691743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will explain the framework on the slide, using the notes below. Presenter will split the delegates into breakout rooms/table exercises (see slide 50 and 51 for instructions). Presenter will ask the respondents to consider how they will rank impacts for the fishing company using the key on the screen (criteria high medium and low). The delegates will be asked to feedback after a few minutes, giving their top 3 impacts for the company and giving the reasons for this choice.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1" i="1" kern="1200" dirty="0">
                <a:solidFill>
                  <a:schemeClr val="tx1"/>
                </a:solidFill>
                <a:effectLst/>
                <a:latin typeface="+mn-lt"/>
                <a:ea typeface="+mn-ea"/>
                <a:cs typeface="+mn-cs"/>
              </a:rPr>
              <a:t>See Nature </a:t>
            </a:r>
            <a:r>
              <a:rPr lang="en-GB" sz="1200" b="1" i="1" kern="1200" dirty="0" err="1">
                <a:solidFill>
                  <a:schemeClr val="tx1"/>
                </a:solidFill>
                <a:effectLst/>
                <a:latin typeface="+mn-lt"/>
                <a:ea typeface="+mn-ea"/>
                <a:cs typeface="+mn-cs"/>
              </a:rPr>
              <a:t>Squared’s</a:t>
            </a:r>
            <a:r>
              <a:rPr lang="en-GB" sz="1200" b="1" i="1" kern="1200" dirty="0">
                <a:solidFill>
                  <a:schemeClr val="tx1"/>
                </a:solidFill>
                <a:effectLst/>
                <a:latin typeface="+mn-lt"/>
                <a:ea typeface="+mn-ea"/>
                <a:cs typeface="+mn-cs"/>
              </a:rPr>
              <a:t> ACCOUNTING FOR A BETTER PLANET – AN ACTION-ORIENTED NATURAL CAPITAL ACCOUNTING FRAMEWORK FOR SMES, Case study: Netherlands for more detail.</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Source: </a:t>
            </a:r>
            <a:r>
              <a:rPr lang="en-GB" sz="1200" b="0" i="0" u="sng" strike="noStrike" kern="1200" dirty="0">
                <a:solidFill>
                  <a:schemeClr val="tx1"/>
                </a:solidFill>
                <a:effectLst/>
                <a:latin typeface="+mn-lt"/>
                <a:ea typeface="+mn-ea"/>
                <a:cs typeface="+mn-cs"/>
                <a:hlinkClick r:id="rId3"/>
              </a:rPr>
              <a:t>file:///Users/sabinagordon/Downloads/case%20study%20-%20accounting%20for%20a%20better%20planet%20(1).pdf</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75</a:t>
            </a:fld>
            <a:endParaRPr lang="en-US"/>
          </a:p>
        </p:txBody>
      </p:sp>
    </p:spTree>
    <p:extLst>
      <p:ext uri="{BB962C8B-B14F-4D97-AF65-F5344CB8AC3E}">
        <p14:creationId xmlns:p14="http://schemas.microsoft.com/office/powerpoint/2010/main" val="5197603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will run through the impacts and dependencies selected as material by the food industry SME in this example. Presenter to go through the most material impacts shown on the slide (climate, air quality, water quality etc.) and compare them to the impacts suggested by participants. Presenter to ask what criteria were used for high medium and low during the exercise.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framework has been implemented and extensive feedback was collected by </a:t>
            </a:r>
            <a:r>
              <a:rPr lang="en-GB" sz="1200" b="0" i="0" kern="1200" dirty="0" err="1">
                <a:solidFill>
                  <a:schemeClr val="tx1"/>
                </a:solidFill>
                <a:effectLst/>
                <a:latin typeface="+mn-lt"/>
                <a:ea typeface="+mn-ea"/>
                <a:cs typeface="+mn-cs"/>
              </a:rPr>
              <a:t>Nature^Squared</a:t>
            </a:r>
            <a:r>
              <a:rPr lang="en-GB" sz="1200" b="0" i="0" kern="1200" dirty="0">
                <a:solidFill>
                  <a:schemeClr val="tx1"/>
                </a:solidFill>
                <a:effectLst/>
                <a:latin typeface="+mn-lt"/>
                <a:ea typeface="+mn-ea"/>
                <a:cs typeface="+mn-cs"/>
              </a:rPr>
              <a:t>. </a:t>
            </a:r>
          </a:p>
          <a:p>
            <a:pPr rtl="0" fontAlgn="base"/>
            <a:r>
              <a:rPr lang="en-GB" sz="1200" b="0" i="0" kern="1200" dirty="0" err="1">
                <a:solidFill>
                  <a:schemeClr val="tx1"/>
                </a:solidFill>
                <a:effectLst/>
                <a:latin typeface="+mn-lt"/>
                <a:ea typeface="+mn-ea"/>
                <a:cs typeface="+mn-cs"/>
              </a:rPr>
              <a:t>Nature^Squared</a:t>
            </a:r>
            <a:r>
              <a:rPr lang="en-GB" sz="1200" b="0" i="0" kern="1200" dirty="0">
                <a:solidFill>
                  <a:schemeClr val="tx1"/>
                </a:solidFill>
                <a:effectLst/>
                <a:latin typeface="+mn-lt"/>
                <a:ea typeface="+mn-ea"/>
                <a:cs typeface="+mn-cs"/>
              </a:rPr>
              <a:t> conducted a series of workshops to help the firm through the materiality process. </a:t>
            </a:r>
          </a:p>
          <a:p>
            <a:pPr rtl="0" fontAlgn="base"/>
            <a:r>
              <a:rPr lang="en-GB" sz="1200" b="0" i="0" kern="1200" dirty="0">
                <a:solidFill>
                  <a:schemeClr val="tx1"/>
                </a:solidFill>
                <a:effectLst/>
                <a:latin typeface="+mn-lt"/>
                <a:ea typeface="+mn-ea"/>
                <a:cs typeface="+mn-cs"/>
              </a:rPr>
              <a:t>This is a great example of how you can conduct a qualitative assessment of natural capital impacts and dependencies which can already translate into concrete actions to take in response to this. Here are just the impacts, but the same exercise was repeated for dependencies too.  </a:t>
            </a:r>
          </a:p>
          <a:p>
            <a:pPr rtl="0" fontAlgn="base"/>
            <a:r>
              <a:rPr lang="en-GB" sz="1200" b="0" i="0" kern="1200" dirty="0">
                <a:solidFill>
                  <a:schemeClr val="tx1"/>
                </a:solidFill>
                <a:effectLst/>
                <a:latin typeface="+mn-lt"/>
                <a:ea typeface="+mn-ea"/>
                <a:cs typeface="+mn-cs"/>
              </a:rPr>
              <a:t>To complete it, they discussed relative importance with different stakeholders and simply provided relative orders of magnitude, based on resources  </a:t>
            </a:r>
          </a:p>
          <a:p>
            <a:pPr rtl="0" fontAlgn="base"/>
            <a:r>
              <a:rPr lang="en-GB" sz="1200" b="0" i="0" kern="1200" dirty="0">
                <a:solidFill>
                  <a:schemeClr val="tx1"/>
                </a:solidFill>
                <a:effectLst/>
                <a:latin typeface="+mn-lt"/>
                <a:ea typeface="+mn-ea"/>
                <a:cs typeface="+mn-cs"/>
              </a:rPr>
              <a:t>From this, they were able to identify most material elements of their practices and then prioritise which actions to take. </a:t>
            </a:r>
          </a:p>
          <a:p>
            <a:pPr rtl="0" fontAlgn="base"/>
            <a:r>
              <a:rPr lang="en-GB" sz="1200" b="0" i="0" kern="1200" dirty="0">
                <a:solidFill>
                  <a:schemeClr val="tx1"/>
                </a:solidFill>
                <a:effectLst/>
                <a:latin typeface="+mn-lt"/>
                <a:ea typeface="+mn-ea"/>
                <a:cs typeface="+mn-cs"/>
              </a:rPr>
              <a:t>This exercise can be repeated in consultation with your own employees and stakeholders.  </a:t>
            </a:r>
          </a:p>
          <a:p>
            <a:pPr rtl="0" fontAlgn="base"/>
            <a:r>
              <a:rPr lang="en-GB" sz="1200" b="0" i="0" kern="1200" dirty="0">
                <a:solidFill>
                  <a:schemeClr val="tx1"/>
                </a:solidFill>
                <a:effectLst/>
                <a:latin typeface="+mn-lt"/>
                <a:ea typeface="+mn-ea"/>
                <a:cs typeface="+mn-cs"/>
              </a:rPr>
              <a:t> You don’t necessarily need to measure and value your impacts, this type of assessment can already be very informative without a lot of time, expertise or a big budget. Again, it depends on what your objective is. </a:t>
            </a:r>
          </a:p>
          <a:p>
            <a:pPr rtl="0" fontAlgn="base"/>
            <a:r>
              <a:rPr lang="en-GB" sz="1200" b="0" i="0" kern="1200" dirty="0">
                <a:solidFill>
                  <a:schemeClr val="tx1"/>
                </a:solidFill>
                <a:effectLst/>
                <a:latin typeface="+mn-lt"/>
                <a:ea typeface="+mn-ea"/>
                <a:cs typeface="+mn-cs"/>
              </a:rPr>
              <a:t>Based on this analysis and an additional stakeholder analysis, the activities of fishing, growing vegetables, and packaging were identified as most material. Outbound logistics and sales were also prioritized as alternative practices were considered as easy to implement and material for the client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For each of the prioritized business activities, several strategies have been developed to realize sustainable changes. The strategies range from measurements and qualitative research to tangible action plans when alternative practices were readily available. </a:t>
            </a:r>
          </a:p>
          <a:p>
            <a:pPr rtl="0" fontAlgn="base"/>
            <a:r>
              <a:rPr lang="en-GB" sz="1200" b="0" i="0" kern="1200" dirty="0">
                <a:solidFill>
                  <a:schemeClr val="tx1"/>
                </a:solidFill>
                <a:effectLst/>
                <a:latin typeface="+mn-lt"/>
                <a:ea typeface="+mn-ea"/>
                <a:cs typeface="+mn-cs"/>
              </a:rPr>
              <a:t>The following list of activities shows how the client used the results of the materiality assessment to decide on how to further assess their impacts and dependencies on nature </a:t>
            </a:r>
          </a:p>
          <a:p>
            <a:pPr rtl="0" fontAlgn="base"/>
            <a:r>
              <a:rPr lang="en-GB" sz="1200" b="1" i="0" kern="1200" dirty="0">
                <a:solidFill>
                  <a:schemeClr val="tx1"/>
                </a:solidFill>
                <a:effectLst/>
                <a:latin typeface="+mn-lt"/>
                <a:ea typeface="+mn-ea"/>
                <a:cs typeface="+mn-cs"/>
              </a:rPr>
              <a:t>E.g.</a:t>
            </a:r>
            <a:r>
              <a:rPr lang="en-GB" sz="1200" b="0" i="0" kern="1200" dirty="0">
                <a:solidFill>
                  <a:schemeClr val="tx1"/>
                </a:solidFill>
                <a:effectLst/>
                <a:latin typeface="+mn-lt"/>
                <a:ea typeface="+mn-ea"/>
                <a:cs typeface="+mn-cs"/>
              </a:rPr>
              <a:t> </a:t>
            </a:r>
          </a:p>
          <a:p>
            <a:pPr rtl="0" fontAlgn="base"/>
            <a:r>
              <a:rPr lang="en-GB" sz="1200" b="0" i="0" u="sng" kern="1200" dirty="0">
                <a:solidFill>
                  <a:schemeClr val="tx1"/>
                </a:solidFill>
                <a:effectLst/>
                <a:latin typeface="+mn-lt"/>
                <a:ea typeface="+mn-ea"/>
                <a:cs typeface="+mn-cs"/>
              </a:rPr>
              <a:t>Fishing: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Qualitative research… environmental impact of different species, design a sourcing list and investigate coalition opportunities  </a:t>
            </a:r>
          </a:p>
          <a:p>
            <a:pPr rtl="0" fontAlgn="base"/>
            <a:r>
              <a:rPr lang="en-GB" sz="1200" b="0" i="0" u="sng" kern="1200" dirty="0">
                <a:solidFill>
                  <a:schemeClr val="tx1"/>
                </a:solidFill>
                <a:effectLst/>
                <a:latin typeface="+mn-lt"/>
                <a:ea typeface="+mn-ea"/>
                <a:cs typeface="+mn-cs"/>
              </a:rPr>
              <a:t>Vegetables and Herbs: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immediate action… engage the vegetable supplier on sustainable production methods… </a:t>
            </a:r>
          </a:p>
          <a:p>
            <a:pPr rtl="0" fontAlgn="base"/>
            <a:r>
              <a:rPr lang="en-GB" sz="1200" b="0" i="0" kern="1200" dirty="0">
                <a:solidFill>
                  <a:schemeClr val="tx1"/>
                </a:solidFill>
                <a:effectLst/>
                <a:latin typeface="+mn-lt"/>
                <a:ea typeface="+mn-ea"/>
                <a:cs typeface="+mn-cs"/>
              </a:rPr>
              <a:t>Qualitative research…. investigate certifications … calculate used volume and area farmed including costs of land restoration </a:t>
            </a:r>
          </a:p>
          <a:p>
            <a:pPr rtl="0" fontAlgn="base"/>
            <a:r>
              <a:rPr lang="en-GB" sz="1200" b="0" i="0" u="sng" kern="1200" dirty="0">
                <a:solidFill>
                  <a:schemeClr val="tx1"/>
                </a:solidFill>
                <a:effectLst/>
                <a:latin typeface="+mn-lt"/>
                <a:ea typeface="+mn-ea"/>
                <a:cs typeface="+mn-cs"/>
              </a:rPr>
              <a:t>Packaging:</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Immediate action … inquire about packing options with a specialist  </a:t>
            </a:r>
          </a:p>
          <a:p>
            <a:pPr rtl="0" fontAlgn="base"/>
            <a:r>
              <a:rPr lang="en-GB" sz="1200" b="0" i="0" kern="1200" dirty="0">
                <a:solidFill>
                  <a:schemeClr val="tx1"/>
                </a:solidFill>
                <a:effectLst/>
                <a:latin typeface="+mn-lt"/>
                <a:ea typeface="+mn-ea"/>
                <a:cs typeface="+mn-cs"/>
              </a:rPr>
              <a:t>Qualitative… investigation of non-virgin and degradable materials… calculate impact differentials of recycling vs degradable and plastic vs cupboard  </a:t>
            </a:r>
          </a:p>
          <a:p>
            <a:pPr rtl="0" fontAlgn="base"/>
            <a:r>
              <a:rPr lang="en-GB" sz="1200" b="0" i="0" kern="1200" dirty="0">
                <a:solidFill>
                  <a:schemeClr val="tx1"/>
                </a:solidFill>
                <a:effectLst/>
                <a:latin typeface="+mn-lt"/>
                <a:ea typeface="+mn-ea"/>
                <a:cs typeface="+mn-cs"/>
              </a:rPr>
              <a:t>Lastly, the firm decided to integrate a natural capital approach into product development to ensure a sustainable design of new products. </a:t>
            </a:r>
          </a:p>
          <a:p>
            <a:pPr rtl="0" fontAlgn="base"/>
            <a:r>
              <a:rPr lang="en-GB" sz="1200" b="1" i="1" kern="1200" dirty="0">
                <a:solidFill>
                  <a:schemeClr val="tx1"/>
                </a:solidFill>
                <a:effectLst/>
                <a:latin typeface="+mn-lt"/>
                <a:ea typeface="+mn-ea"/>
                <a:cs typeface="+mn-cs"/>
              </a:rPr>
              <a:t>See Nature </a:t>
            </a:r>
            <a:r>
              <a:rPr lang="en-GB" sz="1200" b="1" i="1" kern="1200" dirty="0" err="1">
                <a:solidFill>
                  <a:schemeClr val="tx1"/>
                </a:solidFill>
                <a:effectLst/>
                <a:latin typeface="+mn-lt"/>
                <a:ea typeface="+mn-ea"/>
                <a:cs typeface="+mn-cs"/>
              </a:rPr>
              <a:t>Squared’s</a:t>
            </a:r>
            <a:r>
              <a:rPr lang="en-GB" sz="1200" b="1" i="1" kern="1200" dirty="0">
                <a:solidFill>
                  <a:schemeClr val="tx1"/>
                </a:solidFill>
                <a:effectLst/>
                <a:latin typeface="+mn-lt"/>
                <a:ea typeface="+mn-ea"/>
                <a:cs typeface="+mn-cs"/>
              </a:rPr>
              <a:t> ACCOUNTING FOR A BETTER PLANET – AN ACTION-ORIENTED NATURAL CAPITAL ACCOUNTING FRAMEWORK FOR SMES, Case study: Netherlands for more detail.</a:t>
            </a:r>
            <a:r>
              <a:rPr lang="en-GB" sz="1200" b="0" i="0" kern="1200" dirty="0">
                <a:solidFill>
                  <a:schemeClr val="tx1"/>
                </a:solidFill>
                <a:effectLst/>
                <a:latin typeface="+mn-lt"/>
                <a:ea typeface="+mn-ea"/>
                <a:cs typeface="+mn-cs"/>
              </a:rPr>
              <a:t> </a:t>
            </a:r>
          </a:p>
          <a:p>
            <a:pPr rtl="0" fontAlgn="base"/>
            <a:r>
              <a:rPr lang="en-GB" sz="1200" b="1" i="1" kern="1200" dirty="0">
                <a:solidFill>
                  <a:schemeClr val="tx1"/>
                </a:solidFill>
                <a:effectLst/>
                <a:latin typeface="+mn-lt"/>
                <a:ea typeface="+mn-ea"/>
                <a:cs typeface="+mn-cs"/>
              </a:rPr>
              <a:t>Note: further information can be added to the impact categories for example, including initial assessments of data availability and data ownership for all high impacts identified</a:t>
            </a:r>
            <a:r>
              <a:rPr lang="en-GB"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76</a:t>
            </a:fld>
            <a:endParaRPr lang="en-US"/>
          </a:p>
        </p:txBody>
      </p:sp>
    </p:spTree>
    <p:extLst>
      <p:ext uri="{BB962C8B-B14F-4D97-AF65-F5344CB8AC3E}">
        <p14:creationId xmlns:p14="http://schemas.microsoft.com/office/powerpoint/2010/main" val="21774754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discuss the biodiversity considerations for different materiality criteria</a:t>
            </a:r>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9305486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further explore how biodiversity impacts materiality criteria by discussing the table on the slide</a:t>
            </a:r>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1065562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highlight that learning objective 3 has now been covered and that the training will proceed to the next learning objective</a:t>
            </a:r>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79</a:t>
            </a:fld>
            <a:endParaRPr lang="en-US"/>
          </a:p>
        </p:txBody>
      </p:sp>
    </p:spTree>
    <p:extLst>
      <p:ext uri="{BB962C8B-B14F-4D97-AF65-F5344CB8AC3E}">
        <p14:creationId xmlns:p14="http://schemas.microsoft.com/office/powerpoint/2010/main" val="3239504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Presenter to explain the house rules on the screen, also using the notes below for an in-person training:</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Point 1: Encourage to participate – the more discussions, the more beneficial the VO</a:t>
            </a:r>
          </a:p>
          <a:p>
            <a:r>
              <a:rPr lang="en-US" sz="1200" kern="1200" dirty="0">
                <a:solidFill>
                  <a:schemeClr val="tx1"/>
                </a:solidFill>
                <a:effectLst/>
                <a:latin typeface="+mn-lt"/>
                <a:ea typeface="+mn-ea"/>
                <a:cs typeface="+mn-cs"/>
              </a:rPr>
              <a:t>Point 2: Explain that we will be following the Chatham House Rule – “</a:t>
            </a:r>
            <a:r>
              <a:rPr lang="en-GB" sz="1200" b="0" i="0" kern="1200" dirty="0">
                <a:solidFill>
                  <a:schemeClr val="tx1"/>
                </a:solidFill>
                <a:effectLst/>
                <a:latin typeface="+mn-lt"/>
                <a:ea typeface="+mn-ea"/>
                <a:cs typeface="+mn-cs"/>
              </a:rPr>
              <a:t>When a meeting, or part thereof, is held under the Chatham House Rule, participants are free to use the information received, but neither the identity nor the affiliation of the speaker(s), nor that of any other participant, may be revealed.”</a:t>
            </a:r>
            <a:endParaRPr lang="en-GB"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Point 3: Option of using a parking lot for questions that cannot be answered during the training</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447784-F7B0-422E-AF2C-2EF2220A930A}" type="slidenum">
              <a:rPr lang="en-CH" smtClean="0"/>
              <a:t>8</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explain that the next section will concrete on the practicalities of an assessment </a:t>
            </a:r>
            <a:r>
              <a:rPr lang="en-GB" sz="1200" b="0" i="0" kern="1200" dirty="0">
                <a:solidFill>
                  <a:schemeClr val="tx1"/>
                </a:solidFill>
                <a:effectLst/>
                <a:latin typeface="+mn-lt"/>
                <a:ea typeface="+mn-ea"/>
                <a:cs typeface="+mn-cs"/>
              </a:rPr>
              <a:t> </a:t>
            </a:r>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80</a:t>
            </a:fld>
            <a:endParaRPr lang="en-CH"/>
          </a:p>
        </p:txBody>
      </p:sp>
    </p:spTree>
    <p:extLst>
      <p:ext uri="{BB962C8B-B14F-4D97-AF65-F5344CB8AC3E}">
        <p14:creationId xmlns:p14="http://schemas.microsoft.com/office/powerpoint/2010/main" val="31951208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explain that we will now look at the next step after scoping: practicalities. This will include consideration of required skills, data, and resources</a:t>
            </a:r>
          </a:p>
        </p:txBody>
      </p:sp>
      <p:sp>
        <p:nvSpPr>
          <p:cNvPr id="4" name="Slide Number Placeholder 3"/>
          <p:cNvSpPr>
            <a:spLocks noGrp="1"/>
          </p:cNvSpPr>
          <p:nvPr>
            <p:ph type="sldNum" sz="quarter" idx="5"/>
          </p:nvPr>
        </p:nvSpPr>
        <p:spPr/>
        <p:txBody>
          <a:bodyPr/>
          <a:lstStyle/>
          <a:p>
            <a:fld id="{3D8C6B78-E725-420E-9A4E-2F78CBAA16FC}" type="slidenum">
              <a:rPr lang="en-US" smtClean="0"/>
              <a:t>81</a:t>
            </a:fld>
            <a:endParaRPr lang="en-US"/>
          </a:p>
        </p:txBody>
      </p:sp>
    </p:spTree>
    <p:extLst>
      <p:ext uri="{BB962C8B-B14F-4D97-AF65-F5344CB8AC3E}">
        <p14:creationId xmlns:p14="http://schemas.microsoft.com/office/powerpoint/2010/main" val="19020608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walk through the things to consider when planning an assessment using the notes on the slide. Run through examples for each as shown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Timescale – An assessment may be needed to input into a decision in 6 months’ time </a:t>
            </a:r>
          </a:p>
          <a:p>
            <a:pPr rtl="0" fontAlgn="base"/>
            <a:r>
              <a:rPr lang="en-GB" sz="1200" b="0" i="0" kern="1200" dirty="0">
                <a:solidFill>
                  <a:schemeClr val="tx1"/>
                </a:solidFill>
                <a:effectLst/>
                <a:latin typeface="+mn-lt"/>
                <a:ea typeface="+mn-ea"/>
                <a:cs typeface="+mn-cs"/>
              </a:rPr>
              <a:t>Funding/resources – The budget may be limited to $50 USD and 20% of an environmental manager’s time </a:t>
            </a:r>
          </a:p>
          <a:p>
            <a:pPr rtl="0" fontAlgn="base"/>
            <a:r>
              <a:rPr lang="en-GB" sz="1200" b="0" i="0" kern="1200" dirty="0">
                <a:solidFill>
                  <a:schemeClr val="tx1"/>
                </a:solidFill>
                <a:effectLst/>
                <a:latin typeface="+mn-lt"/>
                <a:ea typeface="+mn-ea"/>
                <a:cs typeface="+mn-cs"/>
              </a:rPr>
              <a:t>Capacity – The relevant skills may come from the company’s sustainability team, with some assistance from an environmental economist </a:t>
            </a:r>
          </a:p>
          <a:p>
            <a:pPr rtl="0" fontAlgn="base"/>
            <a:r>
              <a:rPr lang="en-GB" sz="1200" b="0" i="0" kern="1200" dirty="0">
                <a:solidFill>
                  <a:schemeClr val="tx1"/>
                </a:solidFill>
                <a:effectLst/>
                <a:latin typeface="+mn-lt"/>
                <a:ea typeface="+mn-ea"/>
                <a:cs typeface="+mn-cs"/>
              </a:rPr>
              <a:t>Data availability and accessibility – The company may only have data available from the past year </a:t>
            </a:r>
          </a:p>
          <a:p>
            <a:pPr rtl="0" fontAlgn="base"/>
            <a:r>
              <a:rPr lang="en-GB" sz="1200" b="0" i="0" kern="1200" dirty="0">
                <a:solidFill>
                  <a:schemeClr val="tx1"/>
                </a:solidFill>
                <a:effectLst/>
                <a:latin typeface="+mn-lt"/>
                <a:ea typeface="+mn-ea"/>
                <a:cs typeface="+mn-cs"/>
              </a:rPr>
              <a:t>Stakeholder relationships – A full stakeholder mapping may need to be carried out, which identifies the need for further stakeholder engagement </a:t>
            </a:r>
          </a:p>
          <a:p>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See p. 41-42 of the Natural Capital Protocol for more details.</a:t>
            </a:r>
            <a:r>
              <a:rPr lang="en-GB" sz="1200" b="0" i="0" kern="1200" dirty="0">
                <a:solidFill>
                  <a:schemeClr val="tx1"/>
                </a:solidFill>
                <a:effectLst/>
                <a:latin typeface="+mn-lt"/>
                <a:ea typeface="+mn-ea"/>
                <a:cs typeface="+mn-cs"/>
              </a:rPr>
              <a:t>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82</a:t>
            </a:fld>
            <a:endParaRPr lang="en-US"/>
          </a:p>
        </p:txBody>
      </p:sp>
    </p:spTree>
    <p:extLst>
      <p:ext uri="{BB962C8B-B14F-4D97-AF65-F5344CB8AC3E}">
        <p14:creationId xmlns:p14="http://schemas.microsoft.com/office/powerpoint/2010/main" val="15106136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Presenter to go through the other considerations, using the notes on the slide and the notes below:</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endParaRPr lang="en-GB" dirty="0"/>
          </a:p>
          <a:p>
            <a:r>
              <a:rPr lang="en-GB" b="1" dirty="0"/>
              <a:t>Baselines: </a:t>
            </a:r>
            <a:r>
              <a:rPr lang="en-GB" dirty="0"/>
              <a:t>One key consideration for all natural capital assessment is baselines (defined in the Protocol as the starting point or benchmark against which changes in natural capital attributed to your business’s activities can be compared). In addition to those covered in the Protocol, some additional considerations related to biodiversity include:</a:t>
            </a:r>
            <a:endParaRPr lang="en-US" dirty="0"/>
          </a:p>
          <a:p>
            <a:endParaRPr lang="en-GB" dirty="0"/>
          </a:p>
          <a:p>
            <a:r>
              <a:rPr lang="en-GB" dirty="0"/>
              <a:t>Prevailing conditions where impacts in a year are compared to the average over previous years. A prevailing conditions baseline may be particularly appropriate if the objective is reducing the biodiversity impact of the whole business, where comparing to the last financial year could be an appropriate baseline. Using prevailing conditions as a baseline however may make it challenging to take into consideration the impacts of activities already occurring in the land/seascape. </a:t>
            </a:r>
            <a:endParaRPr lang="en-US" dirty="0"/>
          </a:p>
          <a:p>
            <a:r>
              <a:rPr lang="en-GB" dirty="0"/>
              <a:t>Pristine baseline where impacts are measured relative to biodiversity in its natural state. Pristine baselines have the advantage of making impacts easy to conceptualize, and encourage restorative actions. Most business activities are likely to be negatively impacting biodiversity when comparing to a pristine state. Some measurement approaches use a pristine, undisturbed state as a baseline. Further guidance on measurement approaches is provided in the Measuring and Valuing Guidance.</a:t>
            </a:r>
            <a:endParaRPr lang="en-US" dirty="0"/>
          </a:p>
          <a:p>
            <a:endParaRPr lang="en-GB" dirty="0"/>
          </a:p>
          <a:p>
            <a:r>
              <a:rPr lang="en-GB" b="1" dirty="0"/>
              <a:t>Spatial and temporal boundaries</a:t>
            </a:r>
            <a:r>
              <a:rPr lang="en-GB" dirty="0"/>
              <a:t>: Including biodiversity influences the spatial and temporal boundary of your assessment; it is likely that broader geographical and temporal boundaries will be needed for a biodiversity-inclusive assessment than when focusing on the non-living components of natural capital. </a:t>
            </a:r>
            <a:endParaRPr lang="en-US" dirty="0"/>
          </a:p>
          <a:p>
            <a:endParaRPr lang="en-GB" dirty="0"/>
          </a:p>
          <a:p>
            <a:r>
              <a:rPr lang="en-GB" dirty="0"/>
              <a:t>When considering biodiversity, the potential areas of influence can be large, due to, for example, impacts on migratory or wide-ranging species. For financial institutions undertaking portfolio-level assessments or companies with geographically dispersed operations, the potential area of influence may include multiple geographical and temporal boundaries. </a:t>
            </a:r>
            <a:endParaRPr lang="en-US" dirty="0"/>
          </a:p>
          <a:p>
            <a:endParaRPr lang="en-GB" dirty="0"/>
          </a:p>
          <a:p>
            <a:r>
              <a:rPr lang="en-GB" dirty="0"/>
              <a:t>The timeframes over which the implications of impacts and dependencies on biodiversity are felt also require further consideration. For example:</a:t>
            </a:r>
            <a:endParaRPr lang="en-US" dirty="0"/>
          </a:p>
          <a:p>
            <a:endParaRPr lang="en-GB" dirty="0"/>
          </a:p>
          <a:p>
            <a:r>
              <a:rPr lang="en-GB" dirty="0"/>
              <a:t>The condition of biodiversity can change over time, influencing the benefits received by business and society in the future. It can be difficult to predict changes in benefits linked to changes in biodiversity, but it is risky to assume that benefits will persist without managing biodiversity. Equally there may be a time-lag between loss of biodiversity and the loss of services, particularly where it is the resilience of the ecosystem that is impacted making it vulnerable to collapse at a later date. Information on trends in biodiversity, and the drivers of its condition, will help you to understand whether it is likely to change. </a:t>
            </a:r>
            <a:endParaRPr lang="en-US" dirty="0"/>
          </a:p>
          <a:p>
            <a:endParaRPr lang="en-GB" dirty="0"/>
          </a:p>
          <a:p>
            <a:r>
              <a:rPr lang="en-GB" dirty="0"/>
              <a:t>Biodiversity management efforts can take time to achieve their desired outcomes. You need go beyond a single snapshot in time, and consider the consequences of changes in the state of biodiversity over time. </a:t>
            </a:r>
            <a:endParaRPr lang="en-US" dirty="0"/>
          </a:p>
          <a:p>
            <a:endParaRPr lang="en-GB" dirty="0"/>
          </a:p>
          <a:p>
            <a:r>
              <a:rPr lang="en-GB" dirty="0"/>
              <a:t>The presence of potential </a:t>
            </a:r>
            <a:r>
              <a:rPr lang="en-GB" b="1" dirty="0"/>
              <a:t>ecological thresholds and tipping points</a:t>
            </a:r>
            <a:r>
              <a:rPr lang="en-GB" dirty="0"/>
              <a:t>, where minor changes in biodiversity can result in larger changes to the ways ecosystems function. Your timeframe should be appropriate to assess the consequences, and potential irreversibility, of your impacts on biodiversity.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See p. 41-42 of the Natural Capital Protocol for more details</a:t>
            </a:r>
            <a:r>
              <a:rPr lang="en-GB" sz="1200" b="0" i="0" kern="1200" dirty="0">
                <a:solidFill>
                  <a:schemeClr val="tx1"/>
                </a:solidFill>
                <a:effectLst/>
                <a:latin typeface="+mn-lt"/>
                <a:ea typeface="+mn-ea"/>
                <a:cs typeface="+mn-cs"/>
              </a:rPr>
              <a:t> </a:t>
            </a:r>
          </a:p>
          <a:p>
            <a:endParaRPr lang="en-US" dirty="0"/>
          </a:p>
          <a:p>
            <a:endParaRPr lang="en-GB" dirty="0">
              <a:cs typeface="Calibri"/>
            </a:endParaRPr>
          </a:p>
          <a:p>
            <a:pPr rtl="0" fontAlgn="base"/>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A </a:t>
            </a:r>
            <a:r>
              <a:rPr lang="en-GB" sz="1200" b="1" i="0" kern="1200" dirty="0">
                <a:solidFill>
                  <a:schemeClr val="tx1"/>
                </a:solidFill>
                <a:effectLst/>
                <a:latin typeface="+mn-lt"/>
                <a:ea typeface="+mn-ea"/>
                <a:cs typeface="+mn-cs"/>
              </a:rPr>
              <a:t>scenario </a:t>
            </a:r>
            <a:r>
              <a:rPr lang="en-GB" sz="1200" b="0" i="0" kern="1200" dirty="0">
                <a:solidFill>
                  <a:schemeClr val="tx1"/>
                </a:solidFill>
                <a:effectLst/>
                <a:latin typeface="+mn-lt"/>
                <a:ea typeface="+mn-ea"/>
                <a:cs typeface="+mn-cs"/>
              </a:rPr>
              <a:t>is a storyline describing a possible future. Scenarios explore aspects of, and choices about, the future that are uncertain, such as alternative project options, business as usual, and alternative visions. Example scenarios for a clothing company may include the baseline agricultural impacts as one scenario and have the impacts of a new agriculturally improved system as the second scenario. </a:t>
            </a:r>
            <a:endParaRPr lang="en-GB" sz="1200" b="0" i="0" kern="1200" dirty="0">
              <a:solidFill>
                <a:schemeClr val="tx1"/>
              </a:solidFill>
              <a:effectLst/>
              <a:latin typeface="+mn-lt"/>
              <a:cs typeface="Calibri"/>
            </a:endParaRPr>
          </a:p>
          <a:p>
            <a:endParaRPr lang="en-GB" dirty="0"/>
          </a:p>
          <a:p>
            <a:pPr rtl="0" fontAlgn="base"/>
            <a:r>
              <a:rPr lang="en-GB" sz="1200" b="0" i="0" kern="1200" dirty="0">
                <a:solidFill>
                  <a:schemeClr val="tx1"/>
                </a:solidFill>
                <a:effectLst/>
                <a:latin typeface="+mn-lt"/>
                <a:ea typeface="+mn-ea"/>
                <a:cs typeface="+mn-cs"/>
              </a:rPr>
              <a:t>An example </a:t>
            </a:r>
            <a:r>
              <a:rPr lang="en-GB" sz="1200" b="1" i="0" kern="1200" dirty="0">
                <a:solidFill>
                  <a:schemeClr val="tx1"/>
                </a:solidFill>
                <a:effectLst/>
                <a:latin typeface="+mn-lt"/>
                <a:ea typeface="+mn-ea"/>
                <a:cs typeface="+mn-cs"/>
              </a:rPr>
              <a:t>corporate boundary </a:t>
            </a:r>
            <a:r>
              <a:rPr lang="en-GB" sz="1200" b="0" i="0" kern="1200" dirty="0">
                <a:solidFill>
                  <a:schemeClr val="tx1"/>
                </a:solidFill>
                <a:effectLst/>
                <a:latin typeface="+mn-lt"/>
                <a:ea typeface="+mn-ea"/>
                <a:cs typeface="+mn-cs"/>
              </a:rPr>
              <a:t>for a clothing company may be plantations directly owned by the company (i.e. excluding 3</a:t>
            </a:r>
            <a:r>
              <a:rPr lang="en-GB" sz="1200" b="0" i="0" kern="1200" baseline="30000" dirty="0">
                <a:solidFill>
                  <a:schemeClr val="tx1"/>
                </a:solidFill>
                <a:effectLst/>
                <a:latin typeface="+mn-lt"/>
                <a:ea typeface="+mn-ea"/>
                <a:cs typeface="+mn-cs"/>
              </a:rPr>
              <a:t>rd</a:t>
            </a:r>
            <a:r>
              <a:rPr lang="en-GB" sz="1200" b="0" i="0" kern="1200" dirty="0">
                <a:solidFill>
                  <a:schemeClr val="tx1"/>
                </a:solidFill>
                <a:effectLst/>
                <a:latin typeface="+mn-lt"/>
                <a:ea typeface="+mn-ea"/>
                <a:cs typeface="+mn-cs"/>
              </a:rPr>
              <a:t> party producers). </a:t>
            </a:r>
            <a:endParaRPr lang="en-GB" sz="1200" b="0" i="0" kern="1200" dirty="0">
              <a:solidFill>
                <a:schemeClr val="tx1"/>
              </a:solidFill>
              <a:effectLst/>
              <a:latin typeface="+mn-lt"/>
              <a:cs typeface="Calibri"/>
            </a:endParaRPr>
          </a:p>
          <a:p>
            <a:pPr fontAlgn="base"/>
            <a:endParaRPr lang="en-GB" dirty="0"/>
          </a:p>
          <a:p>
            <a:r>
              <a:rPr lang="en-GB" dirty="0"/>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Including biodiversity will influence your baseline, as well your spatial and temporal boundaries, meaning a broader scope will likely be required. </a:t>
            </a:r>
            <a:endParaRPr lang="en-GB" sz="1200" b="0" i="0" kern="1200" dirty="0">
              <a:solidFill>
                <a:schemeClr val="tx1"/>
              </a:solidFill>
              <a:effectLst/>
              <a:latin typeface="+mn-lt"/>
              <a:cs typeface="Calibri"/>
            </a:endParaRPr>
          </a:p>
          <a:p>
            <a:pPr rtl="0"/>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83</a:t>
            </a:fld>
            <a:endParaRPr lang="en-US"/>
          </a:p>
        </p:txBody>
      </p:sp>
    </p:spTree>
    <p:extLst>
      <p:ext uri="{BB962C8B-B14F-4D97-AF65-F5344CB8AC3E}">
        <p14:creationId xmlns:p14="http://schemas.microsoft.com/office/powerpoint/2010/main" val="3700907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elaborate on practical tips and success factors by explaining the points on the slide. </a:t>
            </a:r>
            <a:r>
              <a:rPr lang="en-GB" sz="1200" b="0" i="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84</a:t>
            </a:fld>
            <a:endParaRPr lang="en-US"/>
          </a:p>
        </p:txBody>
      </p:sp>
    </p:spTree>
    <p:extLst>
      <p:ext uri="{BB962C8B-B14F-4D97-AF65-F5344CB8AC3E}">
        <p14:creationId xmlns:p14="http://schemas.microsoft.com/office/powerpoint/2010/main" val="9879760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Presenter to outline the biodiversity guidance navigation tool and its role in supporting natural capital assessments. </a:t>
            </a:r>
          </a:p>
          <a:p>
            <a:endParaRPr lang="en-GB" dirty="0"/>
          </a:p>
          <a:p>
            <a:r>
              <a:rPr lang="en-GB" dirty="0"/>
              <a:t>The navigation tool recognises that you may need to work iteratively through the Protocol e.g. you go to Step 6 to determine the methods to quantify change in state of the natural capital assets, then go back to the impact drivers you have identified as material and determine how these can be measured</a:t>
            </a:r>
            <a:br>
              <a:rPr lang="en-GB" dirty="0"/>
            </a:br>
            <a:endParaRPr lang="en-GB" dirty="0"/>
          </a:p>
          <a:p>
            <a:pPr marL="171450" indent="-171450">
              <a:buFont typeface="Arial" panose="020B0604020202020204" pitchFamily="34" charset="0"/>
              <a:buChar char="•"/>
            </a:pPr>
            <a:r>
              <a:rPr lang="en-GB" dirty="0"/>
              <a:t>We would recommend doing a first run through the navigation tool to see all the questions and consider how you would answer them. You can then choose an approach to fit the data you already have, or describe the data you need to collect.</a:t>
            </a:r>
            <a:br>
              <a:rPr lang="en-GB" dirty="0"/>
            </a:br>
            <a:endParaRPr lang="en-GB" dirty="0"/>
          </a:p>
          <a:p>
            <a:pPr marL="171450" indent="-171450">
              <a:buFont typeface="Arial" panose="020B0604020202020204" pitchFamily="34" charset="0"/>
              <a:buChar char="•"/>
            </a:pPr>
            <a:r>
              <a:rPr lang="en-GB" dirty="0"/>
              <a:t>Currently there is no standardised way of measuring biodiversity (but Align project coming)</a:t>
            </a:r>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85</a:t>
            </a:fld>
            <a:endParaRPr lang="en-CH"/>
          </a:p>
        </p:txBody>
      </p:sp>
    </p:spTree>
    <p:extLst>
      <p:ext uri="{BB962C8B-B14F-4D97-AF65-F5344CB8AC3E}">
        <p14:creationId xmlns:p14="http://schemas.microsoft.com/office/powerpoint/2010/main" val="15043676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Presenter to consider tools available to help with natural capital assessments: IBAT</a:t>
            </a:r>
          </a:p>
          <a:p>
            <a:endParaRPr lang="en-GB" b="1" i="0" dirty="0"/>
          </a:p>
          <a:p>
            <a:r>
              <a:rPr lang="en-GB" b="1" i="0" dirty="0"/>
              <a:t>Presenter to explain that IBAT could be a useful tool to identify priority sites (i.e. based on proximity to Key Biodiversity Areas and/or red listed species) for a natural capital assessment. This could be completed during the materiality/scoping part of the assessment to prioritise locations for consideration (e.g. those in closet proximity to Key Biodiversity Areas and/or with the most threatened/endangered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Another helpful tool is IBAT. As previously mentioned,  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Integrated Biodiversity Assessment Tool (</a:t>
            </a:r>
            <a:r>
              <a:rPr lang="en-GB" sz="1200" b="0" i="0" kern="1200" dirty="0">
                <a:solidFill>
                  <a:schemeClr val="tx1"/>
                </a:solidFill>
                <a:effectLst/>
                <a:latin typeface="+mn-lt"/>
                <a:ea typeface="+mn-ea"/>
                <a:cs typeface="+mn-cs"/>
              </a:rPr>
              <a:t>IBAT) provides authoritative global</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biodiversity data. Users can import raw</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data on locations and create reports</a:t>
            </a:r>
            <a:r>
              <a:rPr lang="en-GB" sz="18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map files. IBAT host and maintain 3 global biodiversity datasets; IUCN Red List of Threatened Species, World Database on Protected Areas, World Database of Key Biodiversity Areas. Additionally, the STAR metric is now available in IBAT.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STAR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As shown in the video. the Species Threat Abatement and Restoration Metric (</a:t>
            </a:r>
            <a:r>
              <a:rPr lang="en-GB" sz="1200" b="1" i="0" kern="1200" dirty="0">
                <a:solidFill>
                  <a:schemeClr val="tx1"/>
                </a:solidFill>
                <a:effectLst/>
                <a:latin typeface="+mn-lt"/>
                <a:ea typeface="+mn-ea"/>
                <a:cs typeface="+mn-cs"/>
              </a:rPr>
              <a:t>STAR</a:t>
            </a:r>
            <a:r>
              <a:rPr lang="en-GB" sz="1200" b="0" i="0" kern="1200" dirty="0">
                <a:solidFill>
                  <a:schemeClr val="tx1"/>
                </a:solidFill>
                <a:effectLst/>
                <a:latin typeface="+mn-lt"/>
                <a:ea typeface="+mn-ea"/>
                <a:cs typeface="+mn-cs"/>
              </a:rPr>
              <a:t>) is available in IBAT. STAR allows quantification of the potential contributions that species threat abatement and restoration activities offer towards reducing extinction risk across the world. </a:t>
            </a:r>
            <a:r>
              <a:rPr lang="en-GB" sz="1200" kern="1200" dirty="0">
                <a:solidFill>
                  <a:schemeClr val="tx1"/>
                </a:solidFill>
                <a:effectLst/>
                <a:latin typeface="+mn-lt"/>
                <a:ea typeface="+mn-ea"/>
                <a:cs typeface="+mn-cs"/>
              </a:rPr>
              <a:t>STAR can inform decisions made by businesses, governments, civil society, and other actors towards global goals for halting extinctions. As such, STAR helps identify actions that have the potential to bring benefits for threatened species, and it supports the establishment of science-based targets for species biodiversity, and commitments relevant to the post-2020 biodiversity framework. STAR is calculated from data on the distribution, threats, and extinction risk of threatened species derived from the </a:t>
            </a:r>
            <a:r>
              <a:rPr lang="en-GB" sz="1200" b="0" kern="1200" dirty="0">
                <a:solidFill>
                  <a:schemeClr val="tx1"/>
                </a:solidFill>
                <a:effectLst/>
                <a:latin typeface="+mn-lt"/>
                <a:ea typeface="+mn-ea"/>
                <a:cs typeface="+mn-cs"/>
              </a:rPr>
              <a:t>IUCN Red List of Threatened Species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STAR Scores are disaggregated by 57 different threats from the Red List for both Threat Abatement and Restoration.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STAR is simple to use and interpret as the analysis is carried out automatically in IBAT. STAR insights can be gained by using IBAT site-specific reports, which calculate estimated STAR values for a given Area of Interest, as well as by using IBAT Multi-site Reports to gain a broad understanding at the portfolio/supply chain level. Additionally, the raw raster layer is available to download at the global level and at local scale with 5km granularity.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STAR is standardised across the globe as every grid cell can be directly compared using the same objective criteria. STAR is also scalable as users can sum their potential contributions across sites, regions and countries throughout the world to determine their overall opportunities for nature-positive action. </a:t>
            </a:r>
            <a:r>
              <a:rPr lang="en-GB" dirty="0"/>
              <a:t>STAR can help businesses identify both opportunities and risks associated with their activities and value-chains. STAR can also provide a basis for setting corporate “science-based targets” for nature that contribute to global conservation goals.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86</a:t>
            </a:fld>
            <a:endParaRPr lang="en-US"/>
          </a:p>
        </p:txBody>
      </p:sp>
    </p:spTree>
    <p:extLst>
      <p:ext uri="{BB962C8B-B14F-4D97-AF65-F5344CB8AC3E}">
        <p14:creationId xmlns:p14="http://schemas.microsoft.com/office/powerpoint/2010/main" val="18336368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provide some information on tools that are useful in determining impacts and dependencies as another example. Presenter to the slide and the notes below:</a:t>
            </a:r>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Some examples of relevant tools for identifying impacts and dependencies include (this list is not exhaustive, presenter can add their own examples):</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Encore: </a:t>
            </a:r>
          </a:p>
          <a:p>
            <a:pPr rtl="0" fontAlgn="base"/>
            <a:r>
              <a:rPr lang="en-GB" sz="1200" b="0" i="0" kern="1200" dirty="0">
                <a:solidFill>
                  <a:schemeClr val="tx1"/>
                </a:solidFill>
                <a:effectLst/>
                <a:latin typeface="+mn-lt"/>
                <a:ea typeface="+mn-ea"/>
                <a:cs typeface="+mn-cs"/>
              </a:rPr>
              <a:t>Tool to help users understand and visualize impact of environmental change on the economy  </a:t>
            </a:r>
          </a:p>
          <a:p>
            <a:pPr rtl="0" fontAlgn="base"/>
            <a:r>
              <a:rPr lang="en-GB" sz="1200" b="0" i="0" kern="1200" dirty="0">
                <a:solidFill>
                  <a:schemeClr val="tx1"/>
                </a:solidFill>
                <a:effectLst/>
                <a:latin typeface="+mn-lt"/>
                <a:ea typeface="+mn-ea"/>
                <a:cs typeface="+mn-cs"/>
              </a:rPr>
              <a:t>Focuses on goods and services that nature provides to enable economic production  </a:t>
            </a:r>
          </a:p>
          <a:p>
            <a:pPr rtl="0" fontAlgn="base"/>
            <a:r>
              <a:rPr lang="en-GB" sz="1200" b="0" i="0" kern="1200" dirty="0">
                <a:solidFill>
                  <a:schemeClr val="tx1"/>
                </a:solidFill>
                <a:effectLst/>
                <a:latin typeface="+mn-lt"/>
                <a:ea typeface="+mn-ea"/>
                <a:cs typeface="+mn-cs"/>
              </a:rPr>
              <a:t>Guides users in understanding how businesses across sectors depend on nature and how these dependencies might represent business risk if environmental degradation disrupts them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SASB: </a:t>
            </a:r>
          </a:p>
          <a:p>
            <a:pPr rtl="0" fontAlgn="base"/>
            <a:r>
              <a:rPr lang="en-GB" sz="1200" b="0" i="0" kern="1200" dirty="0">
                <a:solidFill>
                  <a:schemeClr val="tx1"/>
                </a:solidFill>
                <a:effectLst/>
                <a:latin typeface="+mn-lt"/>
                <a:ea typeface="+mn-ea"/>
                <a:cs typeface="+mn-cs"/>
              </a:rPr>
              <a:t>Connects businesses and investors on the financial impacts of sustainability  </a:t>
            </a:r>
          </a:p>
          <a:p>
            <a:pPr rtl="0" fontAlgn="base"/>
            <a:r>
              <a:rPr lang="en-GB" sz="1200" b="0" i="0" kern="1200" dirty="0">
                <a:solidFill>
                  <a:schemeClr val="tx1"/>
                </a:solidFill>
                <a:effectLst/>
                <a:latin typeface="+mn-lt"/>
                <a:ea typeface="+mn-ea"/>
                <a:cs typeface="+mn-cs"/>
              </a:rPr>
              <a:t>SASB has industry specific standards which provide insight on which ESG factors are likely to create or destroy value  </a:t>
            </a:r>
          </a:p>
          <a:p>
            <a:pPr rtl="0" fontAlgn="base"/>
            <a:r>
              <a:rPr lang="en-GB" sz="1200" b="0" i="0" kern="1200" dirty="0">
                <a:solidFill>
                  <a:schemeClr val="tx1"/>
                </a:solidFill>
                <a:effectLst/>
                <a:latin typeface="+mn-lt"/>
                <a:ea typeface="+mn-ea"/>
                <a:cs typeface="+mn-cs"/>
              </a:rPr>
              <a:t>Helps to identify priority issues and improve the results of companies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Natural Capital Protocol Sector Guides </a:t>
            </a:r>
          </a:p>
          <a:p>
            <a:pPr rtl="0" fontAlgn="base"/>
            <a:r>
              <a:rPr lang="en-GB" sz="1200" b="0" i="0" kern="1200" dirty="0">
                <a:solidFill>
                  <a:schemeClr val="tx1"/>
                </a:solidFill>
                <a:effectLst/>
                <a:latin typeface="+mn-lt"/>
                <a:ea typeface="+mn-ea"/>
                <a:cs typeface="+mn-cs"/>
              </a:rPr>
              <a:t>Support the protocol by providing additional guidance and sector specific insights </a:t>
            </a:r>
          </a:p>
          <a:p>
            <a:pPr rtl="0" fontAlgn="base"/>
            <a:r>
              <a:rPr lang="en-GB" sz="1200" b="0" i="0" kern="1200" dirty="0">
                <a:solidFill>
                  <a:schemeClr val="tx1"/>
                </a:solidFill>
                <a:effectLst/>
                <a:latin typeface="+mn-lt"/>
                <a:ea typeface="+mn-ea"/>
                <a:cs typeface="+mn-cs"/>
              </a:rPr>
              <a:t>Sector guides do not provide additional methodologies and are not stand-alone documents but should be used to guide organizations from specific sectors through an application of the NCP </a:t>
            </a:r>
          </a:p>
          <a:p>
            <a:pPr rtl="0" fontAlgn="base"/>
            <a:r>
              <a:rPr lang="en-GB" sz="1200" b="0" i="0" kern="1200" dirty="0">
                <a:solidFill>
                  <a:schemeClr val="tx1"/>
                </a:solidFill>
                <a:effectLst/>
                <a:latin typeface="+mn-lt"/>
                <a:ea typeface="+mn-ea"/>
                <a:cs typeface="+mn-cs"/>
              </a:rPr>
              <a:t>Identifies impacts and dependencies relevant to businesses operating in the sector  </a:t>
            </a:r>
          </a:p>
          <a:p>
            <a:pPr rtl="0" fontAlgn="base"/>
            <a:r>
              <a:rPr lang="en-GB" sz="1200" b="0" i="0" kern="1200" dirty="0">
                <a:solidFill>
                  <a:schemeClr val="tx1"/>
                </a:solidFill>
                <a:effectLst/>
                <a:latin typeface="+mn-lt"/>
                <a:ea typeface="+mn-ea"/>
                <a:cs typeface="+mn-cs"/>
              </a:rPr>
              <a:t>Offers practical guidance for sector specific protocol application  </a:t>
            </a:r>
          </a:p>
          <a:p>
            <a:pPr rtl="0" fontAlgn="base"/>
            <a:r>
              <a:rPr lang="en-GB" sz="1200" b="0" i="0" kern="1200" dirty="0">
                <a:solidFill>
                  <a:schemeClr val="tx1"/>
                </a:solidFill>
                <a:effectLst/>
                <a:latin typeface="+mn-lt"/>
                <a:ea typeface="+mn-ea"/>
                <a:cs typeface="+mn-cs"/>
              </a:rPr>
              <a:t>Practical examples to demonstrate sector specific business applications of protocol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I360X Tool:  </a:t>
            </a:r>
          </a:p>
          <a:p>
            <a:pPr rtl="0" fontAlgn="base"/>
            <a:r>
              <a:rPr lang="en-GB" sz="1200" b="0" i="0" kern="1200" dirty="0">
                <a:solidFill>
                  <a:schemeClr val="tx1"/>
                </a:solidFill>
                <a:effectLst/>
                <a:latin typeface="+mn-lt"/>
                <a:ea typeface="+mn-ea"/>
                <a:cs typeface="+mn-cs"/>
              </a:rPr>
              <a:t>Online “software as a service” platform that assesses natural capital, human capital, social capital and financial capital to understand impact </a:t>
            </a:r>
          </a:p>
          <a:p>
            <a:pPr rtl="0" fontAlgn="base"/>
            <a:r>
              <a:rPr lang="en-GB" sz="1200" b="0" i="0" kern="1200" dirty="0">
                <a:solidFill>
                  <a:schemeClr val="tx1"/>
                </a:solidFill>
                <a:effectLst/>
                <a:latin typeface="+mn-lt"/>
                <a:ea typeface="+mn-ea"/>
                <a:cs typeface="+mn-cs"/>
              </a:rPr>
              <a:t>Uses sophisticated algorithms and global databases to measure these externalities </a:t>
            </a:r>
          </a:p>
          <a:p>
            <a:pPr rtl="0" fontAlgn="base"/>
            <a:r>
              <a:rPr lang="en-GB" sz="1200" b="0" i="0" kern="1200" dirty="0">
                <a:solidFill>
                  <a:schemeClr val="tx1"/>
                </a:solidFill>
                <a:effectLst/>
                <a:latin typeface="+mn-lt"/>
                <a:ea typeface="+mn-ea"/>
                <a:cs typeface="+mn-cs"/>
              </a:rPr>
              <a:t>The result is the comprehensive integrated profit and loss report that integrates value added or lost across all four capitals  </a:t>
            </a:r>
          </a:p>
          <a:p>
            <a:pPr rtl="0" fontAlgn="base"/>
            <a:r>
              <a:rPr lang="en-GB" sz="1200" b="0" i="0" kern="1200" dirty="0">
                <a:solidFill>
                  <a:schemeClr val="tx1"/>
                </a:solidFill>
                <a:effectLst/>
                <a:latin typeface="+mn-lt"/>
                <a:ea typeface="+mn-ea"/>
                <a:cs typeface="+mn-cs"/>
              </a:rPr>
              <a:t>I360X helps corporations make sustainable decisions, positively impacting nature, society and humans as well as the bottom line </a:t>
            </a:r>
          </a:p>
          <a:p>
            <a:pPr rtl="0" fontAlgn="base"/>
            <a:r>
              <a:rPr lang="en-GB" sz="1200" b="0" i="0" kern="1200" dirty="0">
                <a:solidFill>
                  <a:schemeClr val="tx1"/>
                </a:solidFill>
                <a:effectLst/>
                <a:latin typeface="+mn-lt"/>
                <a:ea typeface="+mn-ea"/>
                <a:cs typeface="+mn-cs"/>
              </a:rPr>
              <a:t>I360X helps to benchmark your impact against peers in your industry and region  </a:t>
            </a:r>
          </a:p>
          <a:p>
            <a:pPr rtl="0" fontAlgn="base"/>
            <a:r>
              <a:rPr lang="en-GB" sz="1200" b="0" i="0" kern="1200" dirty="0">
                <a:solidFill>
                  <a:schemeClr val="tx1"/>
                </a:solidFill>
                <a:effectLst/>
                <a:latin typeface="+mn-lt"/>
                <a:ea typeface="+mn-ea"/>
                <a:cs typeface="+mn-cs"/>
              </a:rPr>
              <a:t>Impact measurement is presented in the form of economic value, quantifiable volumes and qualitative ranks </a:t>
            </a:r>
          </a:p>
          <a:p>
            <a:pPr rtl="0" fontAlgn="base"/>
            <a:r>
              <a:rPr lang="en-GB" sz="1200" b="0" i="0" kern="1200" dirty="0">
                <a:solidFill>
                  <a:schemeClr val="tx1"/>
                </a:solidFill>
                <a:effectLst/>
                <a:latin typeface="+mn-lt"/>
                <a:ea typeface="+mn-ea"/>
                <a:cs typeface="+mn-cs"/>
              </a:rPr>
              <a:t> </a:t>
            </a:r>
          </a:p>
          <a:p>
            <a:pPr rtl="0" fontAlgn="base"/>
            <a:r>
              <a:rPr lang="en-GB" sz="1200" b="1" i="0" kern="1200" dirty="0">
                <a:solidFill>
                  <a:schemeClr val="tx1"/>
                </a:solidFill>
                <a:effectLst/>
                <a:latin typeface="+mn-lt"/>
                <a:ea typeface="+mn-ea"/>
                <a:cs typeface="+mn-cs"/>
              </a:rPr>
              <a:t>Details on each tool with further links are available on the SHIFT platform:</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Encore: </a:t>
            </a:r>
            <a:r>
              <a:rPr lang="en-GB" sz="1200" b="0" i="0" u="sng" strike="noStrike" kern="1200" dirty="0">
                <a:solidFill>
                  <a:schemeClr val="tx1"/>
                </a:solidFill>
                <a:effectLst/>
                <a:latin typeface="+mn-lt"/>
                <a:ea typeface="+mn-ea"/>
                <a:cs typeface="+mn-cs"/>
                <a:hlinkClick r:id="rId3"/>
              </a:rPr>
              <a:t>https://encore.naturalcapital.finance/en</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SASB: </a:t>
            </a:r>
            <a:r>
              <a:rPr lang="en-GB" sz="1200" b="0" i="0" u="sng" strike="noStrike" kern="1200" dirty="0">
                <a:solidFill>
                  <a:schemeClr val="tx1"/>
                </a:solidFill>
                <a:effectLst/>
                <a:latin typeface="+mn-lt"/>
                <a:ea typeface="+mn-ea"/>
                <a:cs typeface="+mn-cs"/>
                <a:hlinkClick r:id="rId4"/>
              </a:rPr>
              <a:t>https://shift.tools/contributors/313</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Natural Capital Protocol Food and Beverage Sector Guide: </a:t>
            </a:r>
            <a:r>
              <a:rPr lang="en-GB" sz="1200" b="0" i="0" u="sng" strike="noStrike" kern="1200" dirty="0">
                <a:solidFill>
                  <a:schemeClr val="tx1"/>
                </a:solidFill>
                <a:effectLst/>
                <a:latin typeface="+mn-lt"/>
                <a:ea typeface="+mn-ea"/>
                <a:cs typeface="+mn-cs"/>
                <a:hlinkClick r:id="rId5"/>
              </a:rPr>
              <a:t>https://shift.tools/iframe/1794?ssl=true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I360X: </a:t>
            </a:r>
            <a:r>
              <a:rPr lang="en-GB" sz="1200" b="0" i="0" u="sng" strike="noStrike" kern="1200" dirty="0">
                <a:solidFill>
                  <a:schemeClr val="tx1"/>
                </a:solidFill>
                <a:effectLst/>
                <a:latin typeface="+mn-lt"/>
                <a:ea typeface="+mn-ea"/>
                <a:cs typeface="+mn-cs"/>
                <a:hlinkClick r:id="rId6"/>
              </a:rPr>
              <a:t>https://www.gistimpact.com/</a:t>
            </a:r>
            <a:r>
              <a:rPr lang="en-GB" sz="1200" b="0" i="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87</a:t>
            </a:fld>
            <a:endParaRPr lang="en-US"/>
          </a:p>
        </p:txBody>
      </p:sp>
    </p:spTree>
    <p:extLst>
      <p:ext uri="{BB962C8B-B14F-4D97-AF65-F5344CB8AC3E}">
        <p14:creationId xmlns:p14="http://schemas.microsoft.com/office/powerpoint/2010/main" val="19059984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Presenter to highlight that all learning objectives have now been covered, bringing us to the end of the training</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88</a:t>
            </a:fld>
            <a:endParaRPr lang="en-US"/>
          </a:p>
        </p:txBody>
      </p:sp>
    </p:spTree>
    <p:extLst>
      <p:ext uri="{BB962C8B-B14F-4D97-AF65-F5344CB8AC3E}">
        <p14:creationId xmlns:p14="http://schemas.microsoft.com/office/powerpoint/2010/main" val="4361885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Presenter to begin wrapping up the session, and explaining the next steps</a:t>
            </a:r>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89</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elaborate on the content of Module 2 further, using the notes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In M1, we were familiarized with the basic concepts of natural capital, how biodiversity is part of natural capital and how these can be applied to a business context. This helped us to understand why one would conduct a natural capital assessment. </a:t>
            </a:r>
          </a:p>
          <a:p>
            <a:pPr rtl="0" fontAlgn="base"/>
            <a:r>
              <a:rPr lang="en-GB" sz="1200" b="0" i="0" kern="1200" dirty="0">
                <a:solidFill>
                  <a:schemeClr val="tx1"/>
                </a:solidFill>
                <a:effectLst/>
                <a:latin typeface="+mn-lt"/>
                <a:ea typeface="+mn-ea"/>
                <a:cs typeface="+mn-cs"/>
              </a:rPr>
              <a:t>In M2, we will introduce measuring and assessing impacts and dependencies between ecosystems and services.  </a:t>
            </a:r>
          </a:p>
          <a:p>
            <a:pPr rtl="0" fontAlgn="base"/>
            <a:r>
              <a:rPr lang="en-GB" sz="1200" b="0" i="0" kern="1200" dirty="0">
                <a:solidFill>
                  <a:schemeClr val="tx1"/>
                </a:solidFill>
                <a:effectLst/>
                <a:latin typeface="+mn-lt"/>
                <a:ea typeface="+mn-ea"/>
                <a:cs typeface="+mn-cs"/>
              </a:rPr>
              <a:t>This module is a primer to help delegates understand how impact/dependency assessment can aid business decision making </a:t>
            </a:r>
          </a:p>
          <a:p>
            <a:pPr rtl="0" fontAlgn="base"/>
            <a:r>
              <a:rPr lang="en-GB" sz="1200" b="0" i="0" kern="1200" dirty="0">
                <a:solidFill>
                  <a:schemeClr val="tx1"/>
                </a:solidFill>
                <a:effectLst/>
                <a:latin typeface="+mn-lt"/>
                <a:ea typeface="+mn-ea"/>
                <a:cs typeface="+mn-cs"/>
              </a:rPr>
              <a:t>More specifically, in M2, we will learn how to scope a first biodiversity-inclusive natural capital assessment: </a:t>
            </a:r>
          </a:p>
          <a:p>
            <a:pPr rtl="0" fontAlgn="base"/>
            <a:r>
              <a:rPr lang="en-GB" sz="1200" b="0" i="0" kern="1200" dirty="0">
                <a:solidFill>
                  <a:schemeClr val="tx1"/>
                </a:solidFill>
                <a:effectLst/>
                <a:latin typeface="+mn-lt"/>
                <a:ea typeface="+mn-ea"/>
                <a:cs typeface="+mn-cs"/>
              </a:rPr>
              <a:t>We will acquire the tools to determine the appropriate scope to meet our objective  </a:t>
            </a:r>
          </a:p>
          <a:p>
            <a:pPr rtl="0" fontAlgn="base"/>
            <a:r>
              <a:rPr lang="en-GB" sz="1200" b="0" i="0" kern="1200" dirty="0">
                <a:solidFill>
                  <a:schemeClr val="tx1"/>
                </a:solidFill>
                <a:effectLst/>
                <a:latin typeface="+mn-lt"/>
                <a:ea typeface="+mn-ea"/>
                <a:cs typeface="+mn-cs"/>
              </a:rPr>
              <a:t>In doing this we will learn how to identify which impact drivers and dependencies are material  </a:t>
            </a:r>
          </a:p>
          <a:p>
            <a:pPr rtl="0" fontAlgn="base"/>
            <a:r>
              <a:rPr lang="en-GB" sz="1200" b="0" i="0" kern="1200" dirty="0">
                <a:solidFill>
                  <a:schemeClr val="tx1"/>
                </a:solidFill>
                <a:effectLst/>
                <a:latin typeface="+mn-lt"/>
                <a:ea typeface="+mn-ea"/>
                <a:cs typeface="+mn-cs"/>
              </a:rPr>
              <a:t>We will also be introduced to practical considerations to take when pursuing a natural capital assessment, including the timeframe of the assessment, the budget and the human resources and data available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In order to commence with M2, it is important to have a grasp of a of couple of key definitions from the M2 pre-reading, including </a:t>
            </a:r>
            <a:r>
              <a:rPr lang="en-GB" sz="1200" b="0" i="1" kern="1200" dirty="0">
                <a:solidFill>
                  <a:schemeClr val="tx1"/>
                </a:solidFill>
                <a:effectLst/>
                <a:latin typeface="+mn-lt"/>
                <a:ea typeface="+mn-ea"/>
                <a:cs typeface="+mn-cs"/>
              </a:rPr>
              <a:t>natural capital, biodiversity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minimum ecosystem services</a:t>
            </a:r>
            <a:r>
              <a:rPr lang="en-GB" sz="1200" b="0" i="0" kern="1200" dirty="0">
                <a:solidFill>
                  <a:schemeClr val="tx1"/>
                </a:solidFill>
                <a:effectLst/>
                <a:latin typeface="+mn-lt"/>
                <a:ea typeface="+mn-ea"/>
                <a:cs typeface="+mn-cs"/>
              </a:rPr>
              <a:t> </a:t>
            </a:r>
          </a:p>
          <a:p>
            <a:pPr marL="628552" lvl="1" indent="-171424">
              <a:buFont typeface="Arial" panose="020B0604020202020204" pitchFamily="34" charset="0"/>
              <a:buChar char="•"/>
            </a:pPr>
            <a:endParaRPr lang="en-GB" u="none" dirty="0">
              <a:solidFill>
                <a:srgbClr val="FF0000"/>
              </a:solidFill>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a:t>
            </a:fld>
            <a:endParaRPr lang="en-US"/>
          </a:p>
        </p:txBody>
      </p:sp>
    </p:spTree>
    <p:extLst>
      <p:ext uri="{BB962C8B-B14F-4D97-AF65-F5344CB8AC3E}">
        <p14:creationId xmlns:p14="http://schemas.microsoft.com/office/powerpoint/2010/main" val="16288279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read the questions on the slide and ask the delegates to individually reflect on these for a couple of minutes. </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u="sng" kern="1200" dirty="0">
                <a:solidFill>
                  <a:schemeClr val="tx1"/>
                </a:solidFill>
                <a:effectLst/>
                <a:latin typeface="+mn-lt"/>
                <a:ea typeface="+mn-ea"/>
                <a:cs typeface="+mn-cs"/>
              </a:rPr>
              <a:t>Virtual </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Using a Zoom poll, the presenter will get participants to answer the 3 questions, as though they were scoping their own assessments.  </a:t>
            </a:r>
            <a:endParaRPr lang="en-GB" sz="1200" b="0" i="0" kern="1200" dirty="0">
              <a:solidFill>
                <a:schemeClr val="tx1"/>
              </a:solidFill>
              <a:effectLst/>
              <a:latin typeface="+mn-lt"/>
              <a:cs typeface="Calibri"/>
            </a:endParaRPr>
          </a:p>
          <a:p>
            <a:pPr rtl="0" fontAlgn="base"/>
            <a:r>
              <a:rPr lang="en-GB" sz="1200" b="0" i="0" u="sng" kern="1200" dirty="0">
                <a:solidFill>
                  <a:schemeClr val="tx1"/>
                </a:solidFill>
                <a:effectLst/>
                <a:latin typeface="+mn-lt"/>
                <a:ea typeface="+mn-ea"/>
                <a:cs typeface="+mn-cs"/>
              </a:rPr>
              <a:t>In person</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rtl="0" fontAlgn="base"/>
            <a:r>
              <a:rPr lang="en-GB" sz="1200" b="0" i="0" kern="1200" dirty="0">
                <a:solidFill>
                  <a:schemeClr val="tx1"/>
                </a:solidFill>
                <a:effectLst/>
                <a:latin typeface="+mn-lt"/>
                <a:ea typeface="+mn-ea"/>
                <a:cs typeface="+mn-cs"/>
              </a:rPr>
              <a:t>Using a </a:t>
            </a:r>
            <a:r>
              <a:rPr lang="en-GB" sz="1200" b="0" i="0" kern="1200" dirty="0" err="1">
                <a:solidFill>
                  <a:schemeClr val="tx1"/>
                </a:solidFill>
                <a:effectLst/>
                <a:latin typeface="+mn-lt"/>
                <a:ea typeface="+mn-ea"/>
                <a:cs typeface="+mn-cs"/>
              </a:rPr>
              <a:t>Mentimeter</a:t>
            </a:r>
            <a:r>
              <a:rPr lang="en-GB" sz="1200" b="0" i="0" kern="1200" dirty="0">
                <a:solidFill>
                  <a:schemeClr val="tx1"/>
                </a:solidFill>
                <a:effectLst/>
                <a:latin typeface="+mn-lt"/>
                <a:ea typeface="+mn-ea"/>
                <a:cs typeface="+mn-cs"/>
              </a:rPr>
              <a:t> poll, the presenter will get participants to answer the 3 questions, as though they were scoping their own assessments. </a:t>
            </a:r>
            <a:endParaRPr lang="en-GB" sz="1200" b="0" i="0" kern="1200" dirty="0">
              <a:solidFill>
                <a:schemeClr val="tx1"/>
              </a:solidFill>
              <a:effectLst/>
              <a:latin typeface="+mn-lt"/>
              <a:cs typeface="Calibri"/>
            </a:endParaRPr>
          </a:p>
          <a:p>
            <a:pPr marL="456565" lvl="1" indent="0">
              <a:buFont typeface="Arial" panose="020B0604020202020204" pitchFamily="34" charset="0"/>
              <a:buNone/>
            </a:pPr>
            <a:endParaRPr lang="en-GB"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90</a:t>
            </a:fld>
            <a:endParaRPr lang="en-US"/>
          </a:p>
        </p:txBody>
      </p:sp>
    </p:spTree>
    <p:extLst>
      <p:ext uri="{BB962C8B-B14F-4D97-AF65-F5344CB8AC3E}">
        <p14:creationId xmlns:p14="http://schemas.microsoft.com/office/powerpoint/2010/main" val="32011997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read the questions on the slide an use an online poll to gather results.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pPr rtl="0" fontAlgn="base"/>
            <a:r>
              <a:rPr lang="en-GB" sz="1200" b="0" i="0" u="sng" kern="1200" dirty="0">
                <a:solidFill>
                  <a:schemeClr val="tx1"/>
                </a:solidFill>
                <a:effectLst/>
                <a:latin typeface="+mn-lt"/>
                <a:ea typeface="+mn-ea"/>
                <a:cs typeface="+mn-cs"/>
              </a:rPr>
              <a:t>Virtual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Using a Zoom poll, the presenter will get participants to answer the 3 questions, as though they were scoping their own assessments. </a:t>
            </a:r>
          </a:p>
          <a:p>
            <a:pPr rtl="0" fontAlgn="base"/>
            <a:r>
              <a:rPr lang="en-GB" sz="1200" b="0" i="0" u="sng" kern="1200" dirty="0">
                <a:solidFill>
                  <a:schemeClr val="tx1"/>
                </a:solidFill>
                <a:effectLst/>
                <a:latin typeface="+mn-lt"/>
                <a:ea typeface="+mn-ea"/>
                <a:cs typeface="+mn-cs"/>
              </a:rPr>
              <a:t>In person</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Using a </a:t>
            </a:r>
            <a:r>
              <a:rPr lang="en-GB" sz="1200" b="0" i="0" kern="1200" dirty="0" err="1">
                <a:solidFill>
                  <a:schemeClr val="tx1"/>
                </a:solidFill>
                <a:effectLst/>
                <a:latin typeface="+mn-lt"/>
                <a:ea typeface="+mn-ea"/>
                <a:cs typeface="+mn-cs"/>
              </a:rPr>
              <a:t>Mentimeter</a:t>
            </a:r>
            <a:r>
              <a:rPr lang="en-GB" sz="1200" b="0" i="0" kern="1200" dirty="0">
                <a:solidFill>
                  <a:schemeClr val="tx1"/>
                </a:solidFill>
                <a:effectLst/>
                <a:latin typeface="+mn-lt"/>
                <a:ea typeface="+mn-ea"/>
                <a:cs typeface="+mn-cs"/>
              </a:rPr>
              <a:t> poll, the presenter will get participants to answer the 3 questions, as though they were scoping their own assessments. </a:t>
            </a:r>
          </a:p>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91</a:t>
            </a:fld>
            <a:endParaRPr lang="en-US"/>
          </a:p>
        </p:txBody>
      </p:sp>
    </p:spTree>
    <p:extLst>
      <p:ext uri="{BB962C8B-B14F-4D97-AF65-F5344CB8AC3E}">
        <p14:creationId xmlns:p14="http://schemas.microsoft.com/office/powerpoint/2010/main" val="35554324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Presenter to direct participants to </a:t>
            </a:r>
            <a:r>
              <a:rPr lang="en-US" b="1" dirty="0" err="1"/>
              <a:t>Menti</a:t>
            </a:r>
            <a:r>
              <a:rPr lang="en-US" b="1" dirty="0"/>
              <a:t> to answer the question</a:t>
            </a:r>
          </a:p>
        </p:txBody>
      </p:sp>
      <p:sp>
        <p:nvSpPr>
          <p:cNvPr id="4" name="Slide Number Placeholder 3"/>
          <p:cNvSpPr>
            <a:spLocks noGrp="1"/>
          </p:cNvSpPr>
          <p:nvPr>
            <p:ph type="sldNum" sz="quarter" idx="5"/>
          </p:nvPr>
        </p:nvSpPr>
        <p:spPr/>
        <p:txBody>
          <a:bodyPr/>
          <a:lstStyle/>
          <a:p>
            <a:fld id="{3D8C6B78-E725-420E-9A4E-2F78CBAA16FC}" type="slidenum">
              <a:rPr lang="en-US" smtClean="0"/>
              <a:t>92</a:t>
            </a:fld>
            <a:endParaRPr lang="en-US"/>
          </a:p>
        </p:txBody>
      </p:sp>
    </p:spTree>
    <p:extLst>
      <p:ext uri="{BB962C8B-B14F-4D97-AF65-F5344CB8AC3E}">
        <p14:creationId xmlns:p14="http://schemas.microsoft.com/office/powerpoint/2010/main" val="36704716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explain the NCP training videos, using the notes below:</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Capitals Coalition has recently launched a set of training videos that will guide you in an interactive way through a light natural capital assessment to explore just how much can be achieved with limited resources. Interested to learn more? Check out these videos </a:t>
            </a:r>
            <a:r>
              <a:rPr lang="en-GB" sz="1200" b="0" i="0" u="sng" kern="1200" dirty="0">
                <a:solidFill>
                  <a:schemeClr val="tx1"/>
                </a:solidFill>
                <a:effectLst/>
                <a:latin typeface="+mn-lt"/>
                <a:ea typeface="+mn-ea"/>
                <a:cs typeface="+mn-cs"/>
              </a:rPr>
              <a:t>here: https://naturalcapitalcoalition.org/protocol-training/</a:t>
            </a:r>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defTabSz="1752723">
              <a:defRPr/>
            </a:pPr>
            <a:fld id="{7DBAF288-DB09-4B38-A774-AED1A4768F10}" type="slidenum">
              <a:rPr lang="en-GB">
                <a:solidFill>
                  <a:prstClr val="black"/>
                </a:solidFill>
                <a:latin typeface="Calibri" panose="020F0502020204030204"/>
              </a:rPr>
              <a:pPr defTabSz="1752723">
                <a:defRPr/>
              </a:pPr>
              <a:t>93</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1" i="0" kern="1200" dirty="0">
                <a:solidFill>
                  <a:schemeClr val="tx1"/>
                </a:solidFill>
                <a:effectLst/>
                <a:latin typeface="+mn-lt"/>
                <a:ea typeface="+mn-ea"/>
                <a:cs typeface="+mn-cs"/>
              </a:rPr>
              <a:t>Presenter to point the delegates towards other resources that they can explore. Use the notes below as well as the notes on the slide:</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WHAT ELSE would you need? What support would you need? </a:t>
            </a:r>
          </a:p>
          <a:p>
            <a:pPr rtl="0" fontAlgn="base"/>
            <a:r>
              <a:rPr lang="en-GB" sz="1200" b="0" i="0" kern="1200" dirty="0">
                <a:solidFill>
                  <a:schemeClr val="tx1"/>
                </a:solidFill>
                <a:effectLst/>
                <a:latin typeface="+mn-lt"/>
                <a:ea typeface="+mn-ea"/>
                <a:cs typeface="+mn-cs"/>
              </a:rPr>
              <a:t>Sign-up for in-person day training</a:t>
            </a:r>
          </a:p>
          <a:p>
            <a:pPr rtl="0" fontAlgn="base"/>
            <a:r>
              <a:rPr lang="en-GB" sz="1200" b="0" i="0" kern="1200" dirty="0">
                <a:solidFill>
                  <a:schemeClr val="tx1"/>
                </a:solidFill>
                <a:effectLst/>
                <a:latin typeface="+mn-lt"/>
                <a:ea typeface="+mn-ea"/>
                <a:cs typeface="+mn-cs"/>
              </a:rPr>
              <a:t>If want support, need to fill out survey (Google form survey) </a:t>
            </a:r>
          </a:p>
          <a:p>
            <a:pPr rtl="0" fontAlgn="base"/>
            <a:r>
              <a:rPr lang="en-GB" sz="1200" b="0" i="0" kern="1200" dirty="0">
                <a:solidFill>
                  <a:schemeClr val="tx1"/>
                </a:solidFill>
                <a:effectLst/>
                <a:latin typeface="+mn-lt"/>
                <a:ea typeface="+mn-ea"/>
                <a:cs typeface="+mn-cs"/>
              </a:rPr>
              <a:t>Refining training further, keen to know how have used this training and catch-up via call (if don’t want to, let us know) </a:t>
            </a:r>
          </a:p>
          <a:p>
            <a:endParaRPr lang="en-CH" dirty="0"/>
          </a:p>
        </p:txBody>
      </p:sp>
      <p:sp>
        <p:nvSpPr>
          <p:cNvPr id="4" name="Slide Number Placeholder 3"/>
          <p:cNvSpPr>
            <a:spLocks noGrp="1"/>
          </p:cNvSpPr>
          <p:nvPr>
            <p:ph type="sldNum" sz="quarter" idx="5"/>
          </p:nvPr>
        </p:nvSpPr>
        <p:spPr/>
        <p:txBody>
          <a:bodyPr/>
          <a:lstStyle/>
          <a:p>
            <a:pPr marL="0" marR="0" lvl="0" indent="0" algn="r" defTabSz="1752723"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52723" rtl="0" eaLnBrk="1" fontAlgn="auto" latinLnBrk="0" hangingPunct="1">
                <a:lnSpc>
                  <a:spcPct val="100000"/>
                </a:lnSpc>
                <a:spcBef>
                  <a:spcPts val="0"/>
                </a:spcBef>
                <a:spcAft>
                  <a:spcPts val="0"/>
                </a:spcAft>
                <a:buClrTx/>
                <a:buSzTx/>
                <a:buFontTx/>
                <a:buNone/>
                <a:tabLst/>
                <a:defRPr/>
              </a:pPr>
              <a:t>94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1474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Presenter to conclude the presentation </a:t>
            </a:r>
            <a:r>
              <a:rPr lang="en-GB" sz="1200" b="1" kern="1200" dirty="0">
                <a:solidFill>
                  <a:schemeClr val="tx1"/>
                </a:solidFill>
                <a:effectLst/>
                <a:latin typeface="+mn-lt"/>
                <a:ea typeface="+mn-ea"/>
                <a:cs typeface="+mn-cs"/>
              </a:rPr>
              <a:t>and thank everyone for their participation</a:t>
            </a:r>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Disclaimer: </a:t>
            </a:r>
            <a:r>
              <a:rPr lang="en-GB" sz="1200" b="0" i="1" kern="1200" dirty="0">
                <a:solidFill>
                  <a:schemeClr val="tx1"/>
                </a:solidFill>
                <a:effectLst/>
                <a:latin typeface="+mn-lt"/>
                <a:ea typeface="+mn-ea"/>
                <a:cs typeface="+mn-cs"/>
              </a:rPr>
              <a:t>The information contained in this report is based on a review of Natural Capital training material in May 2020.  The information contained herein is of a general nature and is not intended to address the circumstances of any particular individual or entity. Although we endeavour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The We Value Nature Network hereby expressly disclaim all warranties of originality, accuracy, completeness, merchantability or fitness for a particular purpose with respect to any of this information and in no event shall the parties have any liability for any damages of any kind. </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1" kern="1200" dirty="0">
                <a:solidFill>
                  <a:schemeClr val="tx1"/>
                </a:solidFill>
                <a:effectLst/>
                <a:latin typeface="+mn-lt"/>
                <a:ea typeface="+mn-ea"/>
                <a:cs typeface="+mn-cs"/>
              </a:rPr>
              <a:t>The citing of trade names, reports, websites does not constitute endorsement.  The We Value Nature Network and Little Blue Research Ltd. do not accept any liability for damage arising from the use of these speakers notes and make no representation regarding the advisability or suitability of  this to specific business or training needs.</a:t>
            </a:r>
            <a:r>
              <a:rPr lang="en-GB" sz="1200" b="0" i="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95</a:t>
            </a:fld>
            <a:endParaRPr lang="en-US"/>
          </a:p>
        </p:txBody>
      </p:sp>
    </p:spTree>
    <p:extLst>
      <p:ext uri="{BB962C8B-B14F-4D97-AF65-F5344CB8AC3E}">
        <p14:creationId xmlns:p14="http://schemas.microsoft.com/office/powerpoint/2010/main" val="27675933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Presenter to make all aware of the disclaimer</a:t>
            </a:r>
            <a:endParaRPr lang="en-GB"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96</a:t>
            </a:fld>
            <a:endParaRPr lang="en-US"/>
          </a:p>
        </p:txBody>
      </p:sp>
    </p:spTree>
    <p:extLst>
      <p:ext uri="{BB962C8B-B14F-4D97-AF65-F5344CB8AC3E}">
        <p14:creationId xmlns:p14="http://schemas.microsoft.com/office/powerpoint/2010/main" val="371144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79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96140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09243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8878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440156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260216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92379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94668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760838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29867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766863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83791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22/12/2021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16817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5"/>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6"/>
          <a:stretch>
            <a:fillRect/>
          </a:stretch>
        </p:blipFill>
        <p:spPr>
          <a:xfrm>
            <a:off x="0" y="1096341"/>
            <a:ext cx="12204991"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389788317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Kx3n0FFgpT4?feature=oembed" TargetMode="Externa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IyL272Q1N0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ft.com/video/00c7171d-3234-4f0f-9843-aaa512af4b94" TargetMode="External"/><Relationship Id="rId5" Type="http://schemas.openxmlformats.org/officeDocument/2006/relationships/hyperlink" Target="https://www.youtube.com/watch?v=LcVGh_UlqlE" TargetMode="External"/><Relationship Id="rId4" Type="http://schemas.openxmlformats.org/officeDocument/2006/relationships/hyperlink" Target="https://www.youtube.com/watch?v=3nLuyyFUlI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naturalcapitalcoalition.org/wp-content/uploads/2016/07/NCC_Primer_WEB_2016-07-08.pdf" TargetMode="External"/><Relationship Id="rId11" Type="http://schemas.openxmlformats.org/officeDocument/2006/relationships/image" Target="../media/image48.png"/><Relationship Id="rId5" Type="http://schemas.openxmlformats.org/officeDocument/2006/relationships/hyperlink" Target="https://naturalcapitalcoalition.org/natural-capital-protocol/"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hyperlink" Target="https://social-human-capital.org/wp-content/uploads/2020/01/Social-Human-Capital-Protocol_26.02.19.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0.jpeg"/><Relationship Id="rId5" Type="http://schemas.openxmlformats.org/officeDocument/2006/relationships/image" Target="../media/image55.pn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58.png"/><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littleblueresearch.com/" TargetMode="External"/><Relationship Id="rId7" Type="http://schemas.openxmlformats.org/officeDocument/2006/relationships/hyperlink" Target="https://www.wbcsd.org/Programs/Redefining-Value/Business-Decision-Making/Assess-and-Manage-Performance/BET/Business-Ecosystems-Train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hyperlink" Target="https://events.wbcsd.org/virtual-meetings/"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qtgm-3EQOU4?feature=oembed" TargetMode="External"/><Relationship Id="rId5" Type="http://schemas.openxmlformats.org/officeDocument/2006/relationships/image" Target="../media/image72.jpeg"/><Relationship Id="rId4" Type="http://schemas.openxmlformats.org/officeDocument/2006/relationships/hyperlink" Target="https://www.youtube.com/watch?v=qtgm-3EQOU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littleblueresearch.com/"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unsplash.com/photos/li9JfUHQfO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unepfi.org/wordpress/wp-content/uploads/2019/04/Natural-Capital-Credit-Risk-Assessment-2019-2.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unepfi.org/wordpress/wp-content/uploads/2019/04/Natural-Capital-Credit-Risk-Assessment-2019-2.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vents.wbcsd.org/virtual-meetin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80.sv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unsplash.com/photos/U33fHryBYBU" TargetMode="External"/><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s://wevaluenature.eu/digital-media-library" TargetMode="External"/><Relationship Id="rId7"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6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s://wevaluenature.eu/digital-media-library" TargetMode="External"/><Relationship Id="rId7"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group.hugoboss.com/en/responsibility/we-vision-strategy/natural-capital-evaluation" TargetMode="Externa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group.hugoboss.com/en/responsibility/we-vision-strategy/natural-capital-evalu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group.hugoboss.com/en/responsibility/we-vision-strategy/natural-capital-evaluation"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6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80.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jpeg"/><Relationship Id="rId2" Type="http://schemas.openxmlformats.org/officeDocument/2006/relationships/notesSlide" Target="../notesSlides/notesSlide7.xml"/><Relationship Id="rId16" Type="http://schemas.openxmlformats.org/officeDocument/2006/relationships/image" Target="../media/image26.svg"/><Relationship Id="rId1" Type="http://schemas.openxmlformats.org/officeDocument/2006/relationships/slideLayout" Target="../slideLayouts/slideLayout26.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svg"/></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hyperlink" Target="https://naturalcapitalcoalition.org/wp-content/uploads/2020/10/Biodiversity-Guidance_COMBINED_single-page.pdf"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naturalcapitalcoalition.org/wp-content/uploads/2020/10/Biodiversity-Guidance_COMBINED_single-page.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80.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8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hyperlink" Target="https://www.ibat-alliance.org/"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80.svg"/></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25.svg"/><Relationship Id="rId11" Type="http://schemas.openxmlformats.org/officeDocument/2006/relationships/image" Target="../media/image129.svg"/><Relationship Id="rId5" Type="http://schemas.openxmlformats.org/officeDocument/2006/relationships/image" Target="../media/image124.png"/><Relationship Id="rId10" Type="http://schemas.openxmlformats.org/officeDocument/2006/relationships/image" Target="../media/image128.png"/><Relationship Id="rId4" Type="http://schemas.openxmlformats.org/officeDocument/2006/relationships/image" Target="../media/image123.svg"/><Relationship Id="rId9" Type="http://schemas.openxmlformats.org/officeDocument/2006/relationships/hyperlink" Target="https://wevaluenature.eu/"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5.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a:srcRect r="4411"/>
          <a:stretch/>
        </p:blipFill>
        <p:spPr>
          <a:xfrm>
            <a:off x="2167587" y="304801"/>
            <a:ext cx="10024415" cy="655320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sp>
        <p:nvSpPr>
          <p:cNvPr id="2" name="Title 1"/>
          <p:cNvSpPr>
            <a:spLocks noGrp="1"/>
          </p:cNvSpPr>
          <p:nvPr>
            <p:ph type="ctrTitle"/>
          </p:nvPr>
        </p:nvSpPr>
        <p:spPr>
          <a:xfrm>
            <a:off x="346891" y="1638305"/>
            <a:ext cx="4120335" cy="1708063"/>
          </a:xfrm>
        </p:spPr>
        <p:txBody>
          <a:bodyPr>
            <a:noAutofit/>
          </a:bodyPr>
          <a:lstStyle/>
          <a:p>
            <a:r>
              <a:rPr lang="en-GB" sz="4000"/>
              <a:t>Business training on natural capital and biodiversity</a:t>
            </a:r>
            <a:endParaRPr lang="en-GB" sz="4000">
              <a:cs typeface="Arial"/>
            </a:endParaRPr>
          </a:p>
        </p:txBody>
      </p:sp>
      <p:sp>
        <p:nvSpPr>
          <p:cNvPr id="3" name="Subtitle 2"/>
          <p:cNvSpPr>
            <a:spLocks noGrp="1"/>
          </p:cNvSpPr>
          <p:nvPr>
            <p:ph type="subTitle" idx="1"/>
          </p:nvPr>
        </p:nvSpPr>
        <p:spPr>
          <a:xfrm>
            <a:off x="330266" y="3794760"/>
            <a:ext cx="4010240" cy="914400"/>
          </a:xfrm>
        </p:spPr>
        <p:txBody>
          <a:bodyPr vert="horz" lIns="91440" tIns="45721" rIns="91440" bIns="45721" rtlCol="0" anchor="t">
            <a:normAutofit/>
          </a:bodyPr>
          <a:lstStyle/>
          <a:p>
            <a:r>
              <a:rPr lang="en-GB" i="1">
                <a:solidFill>
                  <a:srgbClr val="23BAED"/>
                </a:solidFill>
              </a:rPr>
              <a:t>Scoping a natural capital assessment</a:t>
            </a:r>
            <a:endParaRPr lang="en-GB" i="1">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TextBox 5">
            <a:extLst>
              <a:ext uri="{FF2B5EF4-FFF2-40B4-BE49-F238E27FC236}">
                <a16:creationId xmlns:a16="http://schemas.microsoft.com/office/drawing/2014/main" id="{1FEE10DD-01B4-4746-B190-AAB00F696D13}"/>
              </a:ext>
            </a:extLst>
          </p:cNvPr>
          <p:cNvSpPr txBox="1"/>
          <p:nvPr/>
        </p:nvSpPr>
        <p:spPr>
          <a:xfrm>
            <a:off x="996013" y="4781552"/>
            <a:ext cx="2429415" cy="1217769"/>
          </a:xfrm>
          <a:prstGeom prst="rect">
            <a:avLst/>
          </a:prstGeom>
          <a:noFill/>
        </p:spPr>
        <p:txBody>
          <a:bodyPr wrap="square" lIns="91440" tIns="45720" rIns="91440" bIns="45720" rtlCol="0" anchor="t">
            <a:spAutoFit/>
          </a:bodyPr>
          <a:lstStyle/>
          <a:p>
            <a:pPr algn="ctr">
              <a:lnSpc>
                <a:spcPct val="90000"/>
              </a:lnSpc>
              <a:spcBef>
                <a:spcPts val="1001"/>
              </a:spcBef>
              <a:buClr>
                <a:srgbClr val="23BAED"/>
              </a:buClr>
            </a:pPr>
            <a:r>
              <a:rPr lang="en-GB" sz="2400" dirty="0">
                <a:solidFill>
                  <a:schemeClr val="tx1">
                    <a:lumMod val="65000"/>
                    <a:lumOff val="35000"/>
                  </a:schemeClr>
                </a:solidFill>
                <a:latin typeface="+mj-lt"/>
                <a:ea typeface="+mj-ea"/>
                <a:cs typeface="+mj-cs"/>
              </a:rPr>
              <a:t>Three-hour training session</a:t>
            </a:r>
            <a:endParaRPr lang="en-GB" sz="2400" dirty="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sz="2400" b="1" dirty="0">
                <a:solidFill>
                  <a:schemeClr val="tx1">
                    <a:lumMod val="65000"/>
                    <a:lumOff val="35000"/>
                  </a:schemeClr>
                </a:solidFill>
                <a:highlight>
                  <a:srgbClr val="FFFF00"/>
                </a:highlight>
                <a:latin typeface="+mj-lt"/>
                <a:ea typeface="+mj-ea"/>
                <a:cs typeface="Arial"/>
              </a:rPr>
              <a:t>DATE</a:t>
            </a:r>
          </a:p>
        </p:txBody>
      </p:sp>
      <p:sp>
        <p:nvSpPr>
          <p:cNvPr id="8" name="Slide Number Placeholder 7">
            <a:extLst>
              <a:ext uri="{FF2B5EF4-FFF2-40B4-BE49-F238E27FC236}">
                <a16:creationId xmlns:a16="http://schemas.microsoft.com/office/drawing/2014/main" id="{3769CECF-6584-5047-8D9B-FB5292F797D4}"/>
              </a:ext>
            </a:extLst>
          </p:cNvPr>
          <p:cNvSpPr>
            <a:spLocks noGrp="1"/>
          </p:cNvSpPr>
          <p:nvPr>
            <p:ph type="sldNum" sz="quarter" idx="12"/>
          </p:nvPr>
        </p:nvSpPr>
        <p:spPr/>
        <p:txBody>
          <a:bodyPr/>
          <a:lstStyle/>
          <a:p>
            <a:fld id="{971CEC84-1649-40CE-BFF6-7286506FEA08}" type="slidenum">
              <a:rPr lang="en-GB" smtClean="0"/>
              <a:pPr/>
              <a:t>1</a:t>
            </a:fld>
            <a:endParaRPr lang="en-GB"/>
          </a:p>
        </p:txBody>
      </p:sp>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solidFill>
                  <a:srgbClr val="595959"/>
                </a:solidFill>
              </a:rPr>
              <a:t>Learning objectives of module 2</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39" y="1835281"/>
            <a:ext cx="11498123" cy="3940539"/>
          </a:xfrm>
        </p:spPr>
        <p:txBody>
          <a:bodyPr vert="horz" lIns="91440" tIns="45720" rIns="91440" bIns="45720" rtlCol="0" anchor="t">
            <a:noAutofit/>
          </a:bodyPr>
          <a:lstStyle/>
          <a:p>
            <a:pPr marL="342265" indent="-342265">
              <a:lnSpc>
                <a:spcPct val="120000"/>
              </a:lnSpc>
              <a:spcAft>
                <a:spcPts val="1200"/>
              </a:spcAft>
              <a:buFont typeface="Wingdings" panose="05000000000000000000" pitchFamily="2" charset="2"/>
              <a:buChar char="v"/>
            </a:pPr>
            <a:r>
              <a:rPr lang="en-GB" sz="2200"/>
              <a:t>Understand what </a:t>
            </a:r>
            <a:r>
              <a:rPr lang="en-GB" sz="2200" b="1">
                <a:solidFill>
                  <a:srgbClr val="23BAED"/>
                </a:solidFill>
              </a:rPr>
              <a:t>impacts and dependencies on natural capital and biodiversity </a:t>
            </a:r>
            <a:r>
              <a:rPr lang="en-GB" sz="2200"/>
              <a:t>are, and why they are </a:t>
            </a:r>
            <a:r>
              <a:rPr lang="en-GB" sz="2200" b="1">
                <a:solidFill>
                  <a:srgbClr val="23BAED"/>
                </a:solidFill>
              </a:rPr>
              <a:t>important</a:t>
            </a:r>
            <a:r>
              <a:rPr lang="en-GB" sz="2200"/>
              <a:t> to your business</a:t>
            </a:r>
          </a:p>
          <a:p>
            <a:pPr marL="342265" indent="-342265">
              <a:lnSpc>
                <a:spcPct val="120000"/>
              </a:lnSpc>
              <a:spcAft>
                <a:spcPts val="1200"/>
              </a:spcAft>
              <a:buFont typeface="Wingdings" panose="05000000000000000000" pitchFamily="2" charset="2"/>
              <a:buChar char="v"/>
            </a:pPr>
            <a:r>
              <a:rPr lang="en-GB" sz="2200"/>
              <a:t>Acquire the necessary tools, resources and understanding to </a:t>
            </a:r>
            <a:r>
              <a:rPr lang="en-GB" sz="2200" b="1">
                <a:solidFill>
                  <a:srgbClr val="23BAED"/>
                </a:solidFill>
              </a:rPr>
              <a:t>scope your own assessment</a:t>
            </a:r>
            <a:endParaRPr lang="en-GB" sz="2200">
              <a:cs typeface="Arial"/>
            </a:endParaRPr>
          </a:p>
          <a:p>
            <a:pPr marL="342265" indent="-342265">
              <a:lnSpc>
                <a:spcPct val="120000"/>
              </a:lnSpc>
              <a:spcAft>
                <a:spcPts val="1200"/>
              </a:spcAft>
              <a:buFont typeface="Wingdings" panose="05000000000000000000" pitchFamily="2" charset="2"/>
              <a:buChar char="v"/>
            </a:pPr>
            <a:r>
              <a:rPr lang="en-GB" sz="2200"/>
              <a:t>Understand </a:t>
            </a:r>
            <a:r>
              <a:rPr lang="en-GB" sz="2200" b="1">
                <a:solidFill>
                  <a:srgbClr val="23BAED"/>
                </a:solidFill>
              </a:rPr>
              <a:t>materiality assessments </a:t>
            </a:r>
            <a:r>
              <a:rPr lang="en-GB" sz="2200"/>
              <a:t>in the context of </a:t>
            </a:r>
            <a:r>
              <a:rPr lang="en-GB" sz="2200" b="1">
                <a:solidFill>
                  <a:srgbClr val="23BAED"/>
                </a:solidFill>
              </a:rPr>
              <a:t>impacts and dependencies, </a:t>
            </a:r>
            <a:r>
              <a:rPr lang="en-GB" sz="2200"/>
              <a:t>and how to undertake them</a:t>
            </a:r>
            <a:endParaRPr lang="en-GB" sz="2200">
              <a:cs typeface="Arial"/>
            </a:endParaRPr>
          </a:p>
          <a:p>
            <a:pPr marL="342265" indent="-342265">
              <a:lnSpc>
                <a:spcPct val="120000"/>
              </a:lnSpc>
              <a:spcAft>
                <a:spcPts val="1200"/>
              </a:spcAft>
              <a:buFont typeface="Wingdings" panose="05000000000000000000" pitchFamily="2" charset="2"/>
              <a:buChar char="v"/>
            </a:pPr>
            <a:r>
              <a:rPr lang="en-GB" sz="2200"/>
              <a:t>Introduce the key </a:t>
            </a:r>
            <a:r>
              <a:rPr lang="en-GB" sz="2200" b="1">
                <a:solidFill>
                  <a:srgbClr val="23BAED"/>
                </a:solidFill>
              </a:rPr>
              <a:t>practical considerations and steps</a:t>
            </a:r>
            <a:r>
              <a:rPr lang="en-GB" sz="2200"/>
              <a:t> to take when undertaking a first natural capital assessment, as well as </a:t>
            </a:r>
            <a:r>
              <a:rPr lang="en-GB" sz="2200" b="1">
                <a:solidFill>
                  <a:srgbClr val="23BAED"/>
                </a:solidFill>
              </a:rPr>
              <a:t>tools </a:t>
            </a:r>
            <a:r>
              <a:rPr lang="en-GB" sz="2200"/>
              <a:t>to help undertake an assessment </a:t>
            </a:r>
            <a:endParaRPr lang="en-GB" sz="2200">
              <a:cs typeface="Arial"/>
            </a:endParaRPr>
          </a:p>
          <a:p>
            <a:pPr marL="342265" indent="-342265">
              <a:lnSpc>
                <a:spcPct val="150000"/>
              </a:lnSpc>
              <a:spcAft>
                <a:spcPts val="1200"/>
              </a:spcAft>
              <a:buFont typeface="Wingdings" panose="05000000000000000000" pitchFamily="2" charset="2"/>
              <a:buChar char="v"/>
            </a:pPr>
            <a:endParaRPr lang="en-GB" sz="2200">
              <a:cs typeface="Arial"/>
            </a:endParaRPr>
          </a:p>
          <a:p>
            <a:pPr marL="342265" indent="-342265">
              <a:lnSpc>
                <a:spcPct val="150000"/>
              </a:lnSpc>
              <a:spcAft>
                <a:spcPts val="1200"/>
              </a:spcAft>
              <a:buFont typeface="Wingdings" panose="05000000000000000000" pitchFamily="2" charset="2"/>
              <a:buChar char="v"/>
            </a:pPr>
            <a:endParaRPr lang="en-GB" sz="2200">
              <a:cs typeface="Arial"/>
            </a:endParaRPr>
          </a:p>
          <a:p>
            <a:pPr marL="342265" indent="-342265">
              <a:lnSpc>
                <a:spcPct val="150000"/>
              </a:lnSpc>
              <a:spcAft>
                <a:spcPts val="1200"/>
              </a:spcAft>
              <a:buFont typeface="Wingdings" panose="05000000000000000000" pitchFamily="2" charset="2"/>
              <a:buChar char="v"/>
            </a:pPr>
            <a:endParaRPr lang="en-GB" sz="2200">
              <a:cs typeface="Arial"/>
            </a:endParaRPr>
          </a:p>
          <a:p>
            <a:pPr marL="0" indent="0">
              <a:lnSpc>
                <a:spcPct val="150000"/>
              </a:lnSpc>
              <a:spcAft>
                <a:spcPts val="1200"/>
              </a:spcAft>
              <a:buNone/>
            </a:pPr>
            <a:endParaRPr lang="en-GB" sz="2200">
              <a:cs typeface="Arial"/>
            </a:endParaRPr>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2364"/>
            <a:ext cx="2227516" cy="1849301"/>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a:solidFill>
                  <a:schemeClr val="tx1">
                    <a:lumMod val="65000"/>
                    <a:lumOff val="35000"/>
                  </a:schemeClr>
                </a:solidFill>
              </a:rPr>
              <a:t>The aim of We Value Nature’s module 2 training is to:</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10</a:t>
            </a:fld>
            <a:endParaRPr lang="en-GB"/>
          </a:p>
        </p:txBody>
      </p:sp>
    </p:spTree>
    <p:extLst>
      <p:ext uri="{BB962C8B-B14F-4D97-AF65-F5344CB8AC3E}">
        <p14:creationId xmlns:p14="http://schemas.microsoft.com/office/powerpoint/2010/main" val="46168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a:t>Agenda</a:t>
            </a:r>
          </a:p>
        </p:txBody>
      </p:sp>
      <p:graphicFrame>
        <p:nvGraphicFramePr>
          <p:cNvPr id="12" name="Table 11">
            <a:extLst>
              <a:ext uri="{FF2B5EF4-FFF2-40B4-BE49-F238E27FC236}">
                <a16:creationId xmlns:a16="http://schemas.microsoft.com/office/drawing/2014/main" id="{ED24F389-6E8E-4CA8-B082-567200DA0C77}"/>
              </a:ext>
            </a:extLst>
          </p:cNvPr>
          <p:cNvGraphicFramePr>
            <a:graphicFrameLocks noGrp="1"/>
          </p:cNvGraphicFramePr>
          <p:nvPr>
            <p:extLst>
              <p:ext uri="{D42A27DB-BD31-4B8C-83A1-F6EECF244321}">
                <p14:modId xmlns:p14="http://schemas.microsoft.com/office/powerpoint/2010/main" val="657766032"/>
              </p:ext>
            </p:extLst>
          </p:nvPr>
        </p:nvGraphicFramePr>
        <p:xfrm>
          <a:off x="906263" y="1608351"/>
          <a:ext cx="10379474" cy="3877229"/>
        </p:xfrm>
        <a:graphic>
          <a:graphicData uri="http://schemas.openxmlformats.org/drawingml/2006/table">
            <a:tbl>
              <a:tblPr/>
              <a:tblGrid>
                <a:gridCol w="1841865">
                  <a:extLst>
                    <a:ext uri="{9D8B030D-6E8A-4147-A177-3AD203B41FA5}">
                      <a16:colId xmlns:a16="http://schemas.microsoft.com/office/drawing/2014/main" val="1152875789"/>
                    </a:ext>
                  </a:extLst>
                </a:gridCol>
                <a:gridCol w="8537609">
                  <a:extLst>
                    <a:ext uri="{9D8B030D-6E8A-4147-A177-3AD203B41FA5}">
                      <a16:colId xmlns:a16="http://schemas.microsoft.com/office/drawing/2014/main" val="903109589"/>
                    </a:ext>
                  </a:extLst>
                </a:gridCol>
              </a:tblGrid>
              <a:tr h="318425">
                <a:tc>
                  <a:txBody>
                    <a:bodyPr/>
                    <a:lstStyle/>
                    <a:p>
                      <a:pPr marL="0" algn="l" defTabSz="914400" rtl="0" eaLnBrk="1" fontAlgn="b" latinLnBrk="0" hangingPunct="1">
                        <a:lnSpc>
                          <a:spcPct val="150000"/>
                        </a:lnSpc>
                      </a:pPr>
                      <a:r>
                        <a:rPr lang="en-GB" sz="1700" b="1" kern="1200" dirty="0">
                          <a:solidFill>
                            <a:schemeClr val="tx1">
                              <a:lumMod val="65000"/>
                              <a:lumOff val="35000"/>
                            </a:schemeClr>
                          </a:solidFill>
                          <a:latin typeface="+mn-lt"/>
                          <a:ea typeface="+mn-ea"/>
                          <a:cs typeface="+mn-cs"/>
                        </a:rPr>
                        <a:t>Time </a:t>
                      </a:r>
                      <a:r>
                        <a:rPr lang="en-GB" sz="1700" b="0" kern="1200" dirty="0">
                          <a:solidFill>
                            <a:schemeClr val="tx1">
                              <a:lumMod val="65000"/>
                              <a:lumOff val="35000"/>
                            </a:schemeClr>
                          </a:solidFill>
                          <a:latin typeface="+mn-lt"/>
                          <a:ea typeface="+mn-ea"/>
                          <a:cs typeface="+mn-cs"/>
                        </a:rPr>
                        <a:t>(XXX)</a:t>
                      </a:r>
                    </a:p>
                  </a:txBody>
                  <a:tcPr marL="6903" marR="6903" marT="6903" marB="0" anchor="b">
                    <a:lnL w="6350" cap="flat" cmpd="sng" algn="ctr">
                      <a:solidFill>
                        <a:srgbClr val="000000"/>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FFFFFF"/>
                    </a:solidFill>
                  </a:tcPr>
                </a:tc>
                <a:tc>
                  <a:txBody>
                    <a:bodyPr/>
                    <a:lstStyle/>
                    <a:p>
                      <a:pPr marL="0" algn="l" defTabSz="914400" rtl="0" eaLnBrk="1" fontAlgn="b" latinLnBrk="0" hangingPunct="1">
                        <a:lnSpc>
                          <a:spcPct val="150000"/>
                        </a:lnSpc>
                      </a:pPr>
                      <a:r>
                        <a:rPr lang="en-GB" sz="1700" b="1" kern="1200" dirty="0">
                          <a:solidFill>
                            <a:schemeClr val="tx1">
                              <a:lumMod val="65000"/>
                              <a:lumOff val="35000"/>
                            </a:schemeClr>
                          </a:solidFill>
                          <a:latin typeface="+mn-lt"/>
                          <a:ea typeface="+mn-ea"/>
                          <a:cs typeface="+mn-cs"/>
                        </a:rPr>
                        <a:t>Session</a:t>
                      </a:r>
                    </a:p>
                  </a:txBody>
                  <a:tcPr marL="6903" marR="6903" marT="6903"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4173372179"/>
                  </a:ext>
                </a:extLst>
              </a:tr>
              <a:tr h="389913">
                <a:tc>
                  <a:txBody>
                    <a:bodyPr/>
                    <a:lstStyle/>
                    <a:p>
                      <a:pPr algn="l" fontAlgn="b">
                        <a:lnSpc>
                          <a:spcPct val="150000"/>
                        </a:lnSpc>
                      </a:pPr>
                      <a:r>
                        <a:rPr lang="en-GB" sz="1700" b="0" kern="1200" dirty="0">
                          <a:solidFill>
                            <a:srgbClr val="595959"/>
                          </a:solidFill>
                          <a:latin typeface="+mn-lt"/>
                          <a:ea typeface="+mn-ea"/>
                          <a:cs typeface="+mn-cs"/>
                        </a:rPr>
                        <a:t>10 mins</a:t>
                      </a:r>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Welcome &amp; introductions</a:t>
                      </a:r>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948394790"/>
                  </a:ext>
                </a:extLst>
              </a:tr>
              <a:tr h="389913">
                <a:tc>
                  <a:txBody>
                    <a:bodyPr/>
                    <a:lstStyle/>
                    <a:p>
                      <a:pPr algn="l" fontAlgn="b">
                        <a:lnSpc>
                          <a:spcPct val="150000"/>
                        </a:lnSpc>
                      </a:pPr>
                      <a:r>
                        <a:rPr lang="en-GB" sz="1700" b="0" kern="1200" dirty="0">
                          <a:solidFill>
                            <a:srgbClr val="595959"/>
                          </a:solidFill>
                          <a:latin typeface="+mn-lt"/>
                          <a:ea typeface="+mn-ea"/>
                          <a:cs typeface="+mn-cs"/>
                        </a:rPr>
                        <a:t>15 mins</a:t>
                      </a:r>
                    </a:p>
                  </a:txBody>
                  <a:tcPr marL="6903" marR="6903" marT="6903" marB="0" anchor="ctr">
                    <a:lnL>
                      <a:noFill/>
                    </a:lnL>
                    <a:lnR>
                      <a:noFill/>
                    </a:lnR>
                    <a:lnT>
                      <a:noFill/>
                    </a:lnT>
                    <a:lnB>
                      <a:noFill/>
                    </a:lnB>
                  </a:tcPr>
                </a:tc>
                <a:tc>
                  <a:txBody>
                    <a:bodyPr/>
                    <a:lstStyle/>
                    <a:p>
                      <a:pPr algn="l" rtl="0" fontAlgn="ctr">
                        <a:lnSpc>
                          <a:spcPct val="150000"/>
                        </a:lnSpc>
                      </a:pPr>
                      <a:r>
                        <a:rPr lang="en-GB" sz="1700" b="0" kern="1200">
                          <a:solidFill>
                            <a:srgbClr val="595959"/>
                          </a:solidFill>
                          <a:latin typeface="+mn-lt"/>
                          <a:ea typeface="+mn-ea"/>
                          <a:cs typeface="+mn-cs"/>
                        </a:rPr>
                        <a:t>Setting the scene and a brief re-cap on natural capital and biodiversity</a:t>
                      </a:r>
                      <a:endParaRPr lang="en-GB" sz="1700" b="0" kern="1200" dirty="0">
                        <a:solidFill>
                          <a:srgbClr val="595959"/>
                        </a:solidFill>
                        <a:latin typeface="+mn-lt"/>
                        <a:ea typeface="+mn-ea"/>
                        <a:cs typeface="+mn-cs"/>
                      </a:endParaRPr>
                    </a:p>
                  </a:txBody>
                  <a:tcPr marL="6903" marR="6903" marT="6903" marB="0" anchor="ctr">
                    <a:lnL>
                      <a:noFill/>
                    </a:lnL>
                    <a:lnR>
                      <a:noFill/>
                    </a:lnR>
                    <a:lnT>
                      <a:noFill/>
                    </a:lnT>
                    <a:lnB>
                      <a:noFill/>
                    </a:lnB>
                  </a:tcPr>
                </a:tc>
                <a:extLst>
                  <a:ext uri="{0D108BD9-81ED-4DB2-BD59-A6C34878D82A}">
                    <a16:rowId xmlns:a16="http://schemas.microsoft.com/office/drawing/2014/main" val="3401744223"/>
                  </a:ext>
                </a:extLst>
              </a:tr>
              <a:tr h="389913">
                <a:tc>
                  <a:txBody>
                    <a:bodyPr/>
                    <a:lstStyle/>
                    <a:p>
                      <a:pPr algn="l" fontAlgn="b">
                        <a:lnSpc>
                          <a:spcPct val="150000"/>
                        </a:lnSpc>
                      </a:pPr>
                      <a:r>
                        <a:rPr lang="en-GB" sz="1700" b="0" kern="1200" dirty="0">
                          <a:solidFill>
                            <a:srgbClr val="595959"/>
                          </a:solidFill>
                          <a:latin typeface="+mn-lt"/>
                          <a:ea typeface="+mn-ea"/>
                          <a:cs typeface="+mn-cs"/>
                        </a:rPr>
                        <a:t>15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The business case for in</a:t>
                      </a:r>
                      <a:r>
                        <a:rPr lang="en-GB" sz="1700" b="0" kern="1200" noProof="0">
                          <a:solidFill>
                            <a:srgbClr val="595959"/>
                          </a:solidFill>
                          <a:latin typeface="+mn-lt"/>
                          <a:ea typeface="+mn-ea"/>
                          <a:cs typeface="+mn-cs"/>
                        </a:rPr>
                        <a:t>tegrating biodiversity in natural capital assessments</a:t>
                      </a:r>
                      <a:endParaRPr lang="en-US" sz="1700" b="0" kern="1200" noProof="0" dirty="0">
                        <a:solidFill>
                          <a:srgbClr val="595959"/>
                        </a:solidFill>
                        <a:latin typeface="+mn-lt"/>
                        <a:ea typeface="+mn-ea"/>
                        <a:cs typeface="+mn-cs"/>
                      </a:endParaRP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3054649251"/>
                  </a:ext>
                </a:extLst>
              </a:tr>
              <a:tr h="389913">
                <a:tc>
                  <a:txBody>
                    <a:bodyPr/>
                    <a:lstStyle/>
                    <a:p>
                      <a:pPr algn="l" fontAlgn="b">
                        <a:lnSpc>
                          <a:spcPct val="150000"/>
                        </a:lnSpc>
                      </a:pPr>
                      <a:r>
                        <a:rPr lang="en-GB" sz="1700" b="0" kern="1200" dirty="0">
                          <a:solidFill>
                            <a:srgbClr val="595959"/>
                          </a:solidFill>
                          <a:latin typeface="+mn-lt"/>
                          <a:ea typeface="+mn-ea"/>
                          <a:cs typeface="+mn-cs"/>
                        </a:rPr>
                        <a:t>45 mins</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dirty="0">
                          <a:solidFill>
                            <a:srgbClr val="595959"/>
                          </a:solidFill>
                          <a:latin typeface="+mn-lt"/>
                          <a:ea typeface="+mn-ea"/>
                          <a:cs typeface="+mn-cs"/>
                        </a:rPr>
                        <a:t>Identifying your natural capital impacts &amp; dependencies</a:t>
                      </a:r>
                      <a:endParaRPr lang="en-GB" sz="1700" b="0" strike="noStrike" kern="1200" dirty="0">
                        <a:solidFill>
                          <a:srgbClr val="595959"/>
                        </a:solidFill>
                        <a:latin typeface="+mn-lt"/>
                        <a:ea typeface="+mn-ea"/>
                        <a:cs typeface="+mn-cs"/>
                      </a:endParaRP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990186820"/>
                  </a:ext>
                </a:extLst>
              </a:tr>
              <a:tr h="389912">
                <a:tc>
                  <a:txBody>
                    <a:bodyPr/>
                    <a:lstStyle/>
                    <a:p>
                      <a:pPr lvl="0" algn="l">
                        <a:lnSpc>
                          <a:spcPct val="150000"/>
                        </a:lnSpc>
                        <a:buNone/>
                      </a:pPr>
                      <a:r>
                        <a:rPr lang="en-GB" sz="1700" b="0" kern="1200" dirty="0">
                          <a:solidFill>
                            <a:srgbClr val="595959"/>
                          </a:solidFill>
                          <a:latin typeface="+mn-lt"/>
                          <a:ea typeface="+mn-ea"/>
                          <a:cs typeface="+mn-cs"/>
                        </a:rPr>
                        <a:t>15 mins</a:t>
                      </a:r>
                    </a:p>
                  </a:txBody>
                  <a:tcPr marL="6903" marR="6903" marT="6903" marB="0">
                    <a:lnL w="0">
                      <a:noFill/>
                    </a:lnL>
                    <a:lnR w="0">
                      <a:noFill/>
                    </a:lnR>
                    <a:lnT w="0">
                      <a:noFill/>
                    </a:lnT>
                    <a:lnB w="0">
                      <a:noFill/>
                    </a:lnB>
                    <a:solidFill>
                      <a:srgbClr val="E2EFDA"/>
                    </a:solidFill>
                  </a:tcPr>
                </a:tc>
                <a:tc>
                  <a:txBody>
                    <a:bodyPr/>
                    <a:lstStyle/>
                    <a:p>
                      <a:pPr lvl="0" algn="l">
                        <a:lnSpc>
                          <a:spcPct val="150000"/>
                        </a:lnSpc>
                        <a:buNone/>
                      </a:pPr>
                      <a:r>
                        <a:rPr lang="en-GB" sz="1700" b="0" kern="1200" dirty="0">
                          <a:solidFill>
                            <a:srgbClr val="595959"/>
                          </a:solidFill>
                          <a:latin typeface="+mn-lt"/>
                          <a:ea typeface="+mn-ea"/>
                          <a:cs typeface="+mn-cs"/>
                        </a:rPr>
                        <a:t>Break</a:t>
                      </a:r>
                    </a:p>
                  </a:txBody>
                  <a:tcPr marL="6903" marR="6903" marT="6903" marB="0">
                    <a:lnL w="0">
                      <a:noFill/>
                    </a:lnL>
                    <a:lnR w="0">
                      <a:noFill/>
                    </a:lnR>
                    <a:lnT w="0">
                      <a:noFill/>
                    </a:lnT>
                    <a:lnB w="0">
                      <a:noFill/>
                    </a:lnB>
                    <a:solidFill>
                      <a:srgbClr val="E2EFDA"/>
                    </a:solidFill>
                  </a:tcPr>
                </a:tc>
                <a:extLst>
                  <a:ext uri="{0D108BD9-81ED-4DB2-BD59-A6C34878D82A}">
                    <a16:rowId xmlns:a16="http://schemas.microsoft.com/office/drawing/2014/main" val="1538672518"/>
                  </a:ext>
                </a:extLst>
              </a:tr>
              <a:tr h="389913">
                <a:tc>
                  <a:txBody>
                    <a:bodyPr/>
                    <a:lstStyle/>
                    <a:p>
                      <a:pPr algn="l" fontAlgn="b">
                        <a:lnSpc>
                          <a:spcPct val="150000"/>
                        </a:lnSpc>
                      </a:pPr>
                      <a:r>
                        <a:rPr lang="en-GB" sz="1700" b="0" kern="1200" dirty="0">
                          <a:solidFill>
                            <a:srgbClr val="595959"/>
                          </a:solidFill>
                          <a:latin typeface="+mn-lt"/>
                          <a:ea typeface="+mn-ea"/>
                          <a:cs typeface="+mn-cs"/>
                        </a:rPr>
                        <a:t>30 mins</a:t>
                      </a:r>
                    </a:p>
                  </a:txBody>
                  <a:tcPr marL="6903" marR="6903" marT="6903" marB="0" anchor="ctr">
                    <a:lnL>
                      <a:noFill/>
                    </a:lnL>
                    <a:lnR>
                      <a:noFill/>
                    </a:lnR>
                    <a:lnT>
                      <a:noFill/>
                    </a:lnT>
                    <a:lnB>
                      <a:noFill/>
                    </a:lnB>
                    <a:solidFill>
                      <a:srgbClr val="FFFFFF"/>
                    </a:solidFill>
                  </a:tcPr>
                </a:tc>
                <a:tc>
                  <a:txBody>
                    <a:bodyPr/>
                    <a:lstStyle/>
                    <a:p>
                      <a:pPr algn="l" rtl="0" fontAlgn="ctr">
                        <a:lnSpc>
                          <a:spcPct val="150000"/>
                        </a:lnSpc>
                      </a:pPr>
                      <a:r>
                        <a:rPr lang="en-GB" sz="1700" b="0" kern="1200" dirty="0">
                          <a:solidFill>
                            <a:srgbClr val="595959"/>
                          </a:solidFill>
                          <a:latin typeface="+mn-lt"/>
                          <a:ea typeface="+mn-ea"/>
                          <a:cs typeface="+mn-cs"/>
                        </a:rPr>
                        <a:t>Scoping an assessment </a:t>
                      </a:r>
                    </a:p>
                  </a:txBody>
                  <a:tcPr marL="6903" marR="6903" marT="6903" marB="0" anchor="ctr">
                    <a:lnL>
                      <a:noFill/>
                    </a:lnL>
                    <a:lnR>
                      <a:noFill/>
                    </a:lnR>
                    <a:lnT>
                      <a:noFill/>
                    </a:lnT>
                    <a:lnB>
                      <a:noFill/>
                    </a:lnB>
                    <a:solidFill>
                      <a:srgbClr val="FFFFFF"/>
                    </a:solidFill>
                  </a:tcPr>
                </a:tc>
                <a:extLst>
                  <a:ext uri="{0D108BD9-81ED-4DB2-BD59-A6C34878D82A}">
                    <a16:rowId xmlns:a16="http://schemas.microsoft.com/office/drawing/2014/main" val="4115728591"/>
                  </a:ext>
                </a:extLst>
              </a:tr>
              <a:tr h="389913">
                <a:tc>
                  <a:txBody>
                    <a:bodyPr/>
                    <a:lstStyle/>
                    <a:p>
                      <a:pPr algn="l" fontAlgn="b">
                        <a:lnSpc>
                          <a:spcPct val="150000"/>
                        </a:lnSpc>
                      </a:pPr>
                      <a:r>
                        <a:rPr lang="en-GB" sz="1700" b="0" kern="1200" dirty="0">
                          <a:solidFill>
                            <a:srgbClr val="595959"/>
                          </a:solidFill>
                          <a:latin typeface="+mn-lt"/>
                          <a:ea typeface="+mn-ea"/>
                          <a:cs typeface="+mn-cs"/>
                        </a:rPr>
                        <a:t>25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Materiality </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52214420"/>
                  </a:ext>
                </a:extLst>
              </a:tr>
              <a:tr h="389913">
                <a:tc>
                  <a:txBody>
                    <a:bodyPr/>
                    <a:lstStyle/>
                    <a:p>
                      <a:pPr algn="l" fontAlgn="b">
                        <a:lnSpc>
                          <a:spcPct val="150000"/>
                        </a:lnSpc>
                      </a:pPr>
                      <a:r>
                        <a:rPr lang="en-GB" sz="1700" b="0" kern="1200" dirty="0">
                          <a:solidFill>
                            <a:srgbClr val="595959"/>
                          </a:solidFill>
                          <a:latin typeface="+mn-lt"/>
                          <a:ea typeface="+mn-ea"/>
                          <a:cs typeface="+mn-cs"/>
                        </a:rPr>
                        <a:t>15 mins</a:t>
                      </a:r>
                    </a:p>
                  </a:txBody>
                  <a:tcPr marL="6903" marR="6903" marT="6903" marB="0" anchor="ctr">
                    <a:lnL>
                      <a:noFill/>
                    </a:lnL>
                    <a:lnR>
                      <a:noFill/>
                    </a:lnR>
                    <a:lnT>
                      <a:noFill/>
                    </a:lnT>
                    <a:lnB>
                      <a:noFill/>
                    </a:lnB>
                    <a:solidFill>
                      <a:srgbClr val="FFFFFF"/>
                    </a:solidFill>
                  </a:tcPr>
                </a:tc>
                <a:tc>
                  <a:txBody>
                    <a:bodyPr/>
                    <a:lstStyle/>
                    <a:p>
                      <a:pPr algn="l" rtl="0" fontAlgn="ctr">
                        <a:lnSpc>
                          <a:spcPct val="150000"/>
                        </a:lnSpc>
                      </a:pPr>
                      <a:r>
                        <a:rPr lang="en-GB" sz="1700" b="0" kern="1200" dirty="0">
                          <a:solidFill>
                            <a:srgbClr val="595959"/>
                          </a:solidFill>
                          <a:latin typeface="+mn-lt"/>
                          <a:ea typeface="+mn-ea"/>
                          <a:cs typeface="+mn-cs"/>
                        </a:rPr>
                        <a:t>Practicalities and useful tools</a:t>
                      </a:r>
                    </a:p>
                  </a:txBody>
                  <a:tcPr marL="6903" marR="6903" marT="6903" marB="0" anchor="ctr">
                    <a:lnL>
                      <a:noFill/>
                    </a:lnL>
                    <a:lnR>
                      <a:noFill/>
                    </a:lnR>
                    <a:lnT>
                      <a:noFill/>
                    </a:lnT>
                    <a:lnB>
                      <a:noFill/>
                    </a:lnB>
                    <a:solidFill>
                      <a:srgbClr val="FFFFFF"/>
                    </a:solidFill>
                  </a:tcPr>
                </a:tc>
                <a:extLst>
                  <a:ext uri="{0D108BD9-81ED-4DB2-BD59-A6C34878D82A}">
                    <a16:rowId xmlns:a16="http://schemas.microsoft.com/office/drawing/2014/main" val="2394848597"/>
                  </a:ext>
                </a:extLst>
              </a:tr>
              <a:tr h="389913">
                <a:tc>
                  <a:txBody>
                    <a:bodyPr/>
                    <a:lstStyle/>
                    <a:p>
                      <a:pPr algn="l" fontAlgn="b">
                        <a:lnSpc>
                          <a:spcPct val="150000"/>
                        </a:lnSpc>
                      </a:pPr>
                      <a:r>
                        <a:rPr lang="en-GB" sz="1700" b="0" kern="1200" dirty="0">
                          <a:solidFill>
                            <a:srgbClr val="595959"/>
                          </a:solidFill>
                          <a:latin typeface="+mn-lt"/>
                          <a:ea typeface="+mn-ea"/>
                          <a:cs typeface="+mn-cs"/>
                        </a:rPr>
                        <a:t>10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Wrap ups &amp; next steps</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093258787"/>
                  </a:ext>
                </a:extLst>
              </a:tr>
            </a:tbl>
          </a:graphicData>
        </a:graphic>
      </p:graphicFrame>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p:txBody>
          <a:bodyPr/>
          <a:lstStyle/>
          <a:p>
            <a:fld id="{971CEC84-1649-40CE-BFF6-7286506FEA08}" type="slidenum">
              <a:rPr lang="en-GB" smtClean="0"/>
              <a:pPr/>
              <a:t>11</a:t>
            </a:fld>
            <a:endParaRPr lang="en-GB"/>
          </a:p>
        </p:txBody>
      </p:sp>
    </p:spTree>
    <p:extLst>
      <p:ext uri="{BB962C8B-B14F-4D97-AF65-F5344CB8AC3E}">
        <p14:creationId xmlns:p14="http://schemas.microsoft.com/office/powerpoint/2010/main" val="1317120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2" y="685750"/>
            <a:ext cx="10287001"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9"/>
          </a:xfrm>
          <a:prstGeom prst="rect">
            <a:avLst/>
          </a:prstGeom>
        </p:spPr>
      </p:pic>
      <p:sp>
        <p:nvSpPr>
          <p:cNvPr id="2" name="Title 1"/>
          <p:cNvSpPr>
            <a:spLocks noGrp="1"/>
          </p:cNvSpPr>
          <p:nvPr>
            <p:ph type="ctrTitle"/>
          </p:nvPr>
        </p:nvSpPr>
        <p:spPr>
          <a:xfrm>
            <a:off x="346890" y="2627105"/>
            <a:ext cx="4411541" cy="1603796"/>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6" name="Slide Number Placeholder 5">
            <a:extLst>
              <a:ext uri="{FF2B5EF4-FFF2-40B4-BE49-F238E27FC236}">
                <a16:creationId xmlns:a16="http://schemas.microsoft.com/office/drawing/2014/main" id="{5D6369CE-101F-FA40-831C-74719BD06B35}"/>
              </a:ext>
            </a:extLst>
          </p:cNvPr>
          <p:cNvSpPr>
            <a:spLocks noGrp="1"/>
          </p:cNvSpPr>
          <p:nvPr>
            <p:ph type="sldNum" sz="quarter" idx="12"/>
          </p:nvPr>
        </p:nvSpPr>
        <p:spPr/>
        <p:txBody>
          <a:bodyPr/>
          <a:lstStyle/>
          <a:p>
            <a:fld id="{971CEC84-1649-40CE-BFF6-7286506FEA08}" type="slidenum">
              <a:rPr lang="en-GB" smtClean="0"/>
              <a:pPr/>
              <a:t>12</a:t>
            </a:fld>
            <a:endParaRPr lang="en-GB"/>
          </a:p>
        </p:txBody>
      </p:sp>
    </p:spTree>
    <p:extLst>
      <p:ext uri="{BB962C8B-B14F-4D97-AF65-F5344CB8AC3E}">
        <p14:creationId xmlns:p14="http://schemas.microsoft.com/office/powerpoint/2010/main" val="209645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13</a:t>
            </a:fld>
            <a:endParaRPr lang="en-GB"/>
          </a:p>
        </p:txBody>
      </p:sp>
    </p:spTree>
    <p:extLst>
      <p:ext uri="{BB962C8B-B14F-4D97-AF65-F5344CB8AC3E}">
        <p14:creationId xmlns:p14="http://schemas.microsoft.com/office/powerpoint/2010/main" val="4277668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lstStyle/>
          <a:p>
            <a:r>
              <a:rPr lang="en-GB">
                <a:solidFill>
                  <a:srgbClr val="595959"/>
                </a:solidFill>
              </a:rPr>
              <a:t>Who is in the room</a:t>
            </a:r>
            <a:endParaRPr lang="en-GB">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extLst>
              <p:ext uri="{D42A27DB-BD31-4B8C-83A1-F6EECF244321}">
                <p14:modId xmlns:p14="http://schemas.microsoft.com/office/powerpoint/2010/main" val="3169783402"/>
              </p:ext>
            </p:extLst>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a:solidFill>
                            <a:srgbClr val="595959"/>
                          </a:solidFill>
                        </a:rPr>
                        <a:t>NAME</a:t>
                      </a:r>
                    </a:p>
                    <a:p>
                      <a:r>
                        <a:rPr lang="en-GB" sz="2000" b="0" i="1">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6" name="Slide Number Placeholder 5">
            <a:extLst>
              <a:ext uri="{FF2B5EF4-FFF2-40B4-BE49-F238E27FC236}">
                <a16:creationId xmlns:a16="http://schemas.microsoft.com/office/drawing/2014/main" id="{D6F2A0AA-E8E8-2C41-9628-3441214E4B9C}"/>
              </a:ext>
            </a:extLst>
          </p:cNvPr>
          <p:cNvSpPr>
            <a:spLocks noGrp="1"/>
          </p:cNvSpPr>
          <p:nvPr>
            <p:ph type="sldNum" sz="quarter" idx="12"/>
          </p:nvPr>
        </p:nvSpPr>
        <p:spPr/>
        <p:txBody>
          <a:bodyPr/>
          <a:lstStyle/>
          <a:p>
            <a:fld id="{971CEC84-1649-40CE-BFF6-7286506FEA08}" type="slidenum">
              <a:rPr lang="en-GB" smtClean="0"/>
              <a:pPr/>
              <a:t>14</a:t>
            </a:fld>
            <a:endParaRPr lang="en-GB"/>
          </a:p>
        </p:txBody>
      </p:sp>
    </p:spTree>
    <p:extLst>
      <p:ext uri="{BB962C8B-B14F-4D97-AF65-F5344CB8AC3E}">
        <p14:creationId xmlns:p14="http://schemas.microsoft.com/office/powerpoint/2010/main" val="109825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r>
              <a:rPr lang="en-GB">
                <a:highlight>
                  <a:srgbClr val="FFFF00"/>
                </a:highlight>
              </a:rPr>
              <a:t>– in person</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a:t>Ice breaker</a:t>
            </a:r>
            <a:endParaRPr lang="en-US"/>
          </a:p>
          <a:p>
            <a:pPr marL="456565" lvl="1" indent="0">
              <a:lnSpc>
                <a:spcPct val="150000"/>
              </a:lnSpc>
              <a:buNone/>
            </a:pPr>
            <a:endParaRPr lang="en-US">
              <a:cs typeface="Arial"/>
            </a:endParaRPr>
          </a:p>
          <a:p>
            <a:pPr marL="685165" lvl="1" indent="-227965">
              <a:lnSpc>
                <a:spcPct val="150000"/>
              </a:lnSpc>
            </a:pPr>
            <a:r>
              <a:rPr lang="en-US"/>
              <a:t>On your tables please introduce yourselves by sharing your name, company, role and why you are interested in scoping a natural capital assessment</a:t>
            </a:r>
            <a:endParaRPr lang="en-US">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15</a:t>
            </a:fld>
            <a:endParaRPr lang="en-GB"/>
          </a:p>
        </p:txBody>
      </p:sp>
    </p:spTree>
    <p:extLst>
      <p:ext uri="{BB962C8B-B14F-4D97-AF65-F5344CB8AC3E}">
        <p14:creationId xmlns:p14="http://schemas.microsoft.com/office/powerpoint/2010/main" val="821500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r>
              <a:rPr lang="en-GB">
                <a:highlight>
                  <a:srgbClr val="FFFF00"/>
                </a:highlight>
              </a:rPr>
              <a:t>- virtual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a:normAutofit/>
          </a:bodyPr>
          <a:lstStyle/>
          <a:p>
            <a:pPr>
              <a:lnSpc>
                <a:spcPct val="150000"/>
              </a:lnSpc>
            </a:pPr>
            <a:r>
              <a:rPr lang="en-US" b="1"/>
              <a:t>Please tell us more by sharing :</a:t>
            </a:r>
          </a:p>
          <a:p>
            <a:pPr marL="457177" lvl="1" indent="0">
              <a:lnSpc>
                <a:spcPct val="150000"/>
              </a:lnSpc>
              <a:buNone/>
            </a:pPr>
            <a:endParaRPr lang="en-US"/>
          </a:p>
          <a:p>
            <a:pPr lvl="1">
              <a:lnSpc>
                <a:spcPct val="150000"/>
              </a:lnSpc>
            </a:pPr>
            <a:r>
              <a:rPr lang="en-US"/>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7" y="107228"/>
            <a:ext cx="914400" cy="914400"/>
          </a:xfrm>
          <a:prstGeom prst="rect">
            <a:avLst/>
          </a:prstGeom>
        </p:spPr>
      </p:pic>
      <p:pic>
        <p:nvPicPr>
          <p:cNvPr id="6" name="Picture Placeholder 5" descr="Relation | CFF">
            <a:extLst>
              <a:ext uri="{FF2B5EF4-FFF2-40B4-BE49-F238E27FC236}">
                <a16:creationId xmlns:a16="http://schemas.microsoft.com/office/drawing/2014/main" id="{03052759-DADE-478E-A86A-17E8E0D1C5FC}"/>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5906447" y="4499180"/>
            <a:ext cx="4562475" cy="485739"/>
          </a:xfrm>
          <a:prstGeom prst="rect">
            <a:avLst/>
          </a:prstGeom>
        </p:spPr>
      </p:pic>
      <p:sp>
        <p:nvSpPr>
          <p:cNvPr id="7" name="Oval 6">
            <a:extLst>
              <a:ext uri="{FF2B5EF4-FFF2-40B4-BE49-F238E27FC236}">
                <a16:creationId xmlns:a16="http://schemas.microsoft.com/office/drawing/2014/main" id="{BC601C15-8A49-4195-B971-0470C97EFA38}"/>
              </a:ext>
            </a:extLst>
          </p:cNvPr>
          <p:cNvSpPr/>
          <p:nvPr/>
        </p:nvSpPr>
        <p:spPr>
          <a:xfrm>
            <a:off x="6866231" y="4429882"/>
            <a:ext cx="690283" cy="624335"/>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0D8404E6-856B-F948-BC32-30B64BE15F26}"/>
              </a:ext>
            </a:extLst>
          </p:cNvPr>
          <p:cNvSpPr>
            <a:spLocks noGrp="1"/>
          </p:cNvSpPr>
          <p:nvPr>
            <p:ph type="sldNum" sz="quarter" idx="12"/>
          </p:nvPr>
        </p:nvSpPr>
        <p:spPr/>
        <p:txBody>
          <a:bodyPr/>
          <a:lstStyle/>
          <a:p>
            <a:fld id="{971CEC84-1649-40CE-BFF6-7286506FEA08}" type="slidenum">
              <a:rPr lang="en-GB" smtClean="0"/>
              <a:pPr/>
              <a:t>16</a:t>
            </a:fld>
            <a:endParaRPr lang="en-GB"/>
          </a:p>
        </p:txBody>
      </p:sp>
    </p:spTree>
    <p:extLst>
      <p:ext uri="{BB962C8B-B14F-4D97-AF65-F5344CB8AC3E}">
        <p14:creationId xmlns:p14="http://schemas.microsoft.com/office/powerpoint/2010/main" val="4218241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fontScale="90000"/>
          </a:bodyPr>
          <a:lstStyle/>
          <a:p>
            <a:pPr algn="l"/>
            <a:r>
              <a:rPr lang="en-GB" sz="4000" b="1">
                <a:solidFill>
                  <a:srgbClr val="23BAED"/>
                </a:solidFill>
              </a:rPr>
              <a:t>Setting the scene </a:t>
            </a:r>
            <a:br>
              <a:rPr lang="en-GB" sz="4000" b="1"/>
            </a:br>
            <a:r>
              <a:rPr lang="en-GB" sz="4000" b="1">
                <a:solidFill>
                  <a:srgbClr val="23BAED"/>
                </a:solidFill>
              </a:rPr>
              <a:t>and a brief re-cap on natural capital and biodiversity</a:t>
            </a:r>
            <a:endParaRPr lang="en-GB" sz="400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3" name="Slide Number Placeholder 2">
            <a:extLst>
              <a:ext uri="{FF2B5EF4-FFF2-40B4-BE49-F238E27FC236}">
                <a16:creationId xmlns:a16="http://schemas.microsoft.com/office/drawing/2014/main" id="{128E9EEE-6764-C441-9325-5370A96010E5}"/>
              </a:ext>
            </a:extLst>
          </p:cNvPr>
          <p:cNvSpPr>
            <a:spLocks noGrp="1"/>
          </p:cNvSpPr>
          <p:nvPr>
            <p:ph type="sldNum" sz="quarter" idx="12"/>
          </p:nvPr>
        </p:nvSpPr>
        <p:spPr/>
        <p:txBody>
          <a:bodyPr/>
          <a:lstStyle/>
          <a:p>
            <a:fld id="{971CEC84-1649-40CE-BFF6-7286506FEA08}" type="slidenum">
              <a:rPr lang="en-GB" smtClean="0"/>
              <a:pPr/>
              <a:t>17</a:t>
            </a:fld>
            <a:endParaRPr lang="en-GB"/>
          </a:p>
        </p:txBody>
      </p:sp>
    </p:spTree>
    <p:extLst>
      <p:ext uri="{BB962C8B-B14F-4D97-AF65-F5344CB8AC3E}">
        <p14:creationId xmlns:p14="http://schemas.microsoft.com/office/powerpoint/2010/main" val="3846306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a:t>Urgency in managing natural capital</a:t>
            </a:r>
            <a:endParaRPr lang="en-GB">
              <a:highlight>
                <a:srgbClr val="FFFF00"/>
              </a:highlight>
            </a:endParaRP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7" y="1287158"/>
            <a:ext cx="5864930" cy="4351339"/>
          </a:xfrm>
        </p:spPr>
        <p:txBody>
          <a:bodyPr vert="horz" lIns="91440" tIns="45720" rIns="91440" bIns="45720" rtlCol="0" anchor="t">
            <a:noAutofit/>
          </a:bodyPr>
          <a:lstStyle/>
          <a:p>
            <a:pPr marL="227965" indent="-227965"/>
            <a:r>
              <a:rPr lang="en-GB" sz="2800">
                <a:solidFill>
                  <a:srgbClr val="595959"/>
                </a:solidFill>
              </a:rPr>
              <a:t>Institutions urging a</a:t>
            </a:r>
            <a:r>
              <a:rPr lang="en-GB" sz="2800">
                <a:solidFill>
                  <a:srgbClr val="23BAED"/>
                </a:solidFill>
              </a:rPr>
              <a:t> green recovery from covid-19</a:t>
            </a:r>
            <a:endParaRPr lang="en-US" sz="2800">
              <a:cs typeface="Arial"/>
            </a:endParaRPr>
          </a:p>
          <a:p>
            <a:pPr marL="227965" indent="-227965"/>
            <a:r>
              <a:rPr lang="en-GB" sz="2800">
                <a:solidFill>
                  <a:srgbClr val="23BAED"/>
                </a:solidFill>
              </a:rPr>
              <a:t>"Business as usual" is vulnerable </a:t>
            </a:r>
            <a:r>
              <a:rPr lang="en-GB" sz="2800"/>
              <a:t>to a range of outside influences, not just market forces</a:t>
            </a:r>
          </a:p>
          <a:p>
            <a:pPr marL="227965" indent="-227965"/>
            <a:r>
              <a:rPr lang="en-GB" sz="2800"/>
              <a:t>Release of the </a:t>
            </a:r>
            <a:r>
              <a:rPr lang="en-GB" sz="2800">
                <a:solidFill>
                  <a:srgbClr val="23BAED"/>
                </a:solidFill>
                <a:cs typeface="Arial"/>
              </a:rPr>
              <a:t>Dasgupta review </a:t>
            </a:r>
            <a:r>
              <a:rPr lang="en-GB" sz="2800"/>
              <a:t>shows how </a:t>
            </a:r>
            <a:r>
              <a:rPr lang="en-GB" sz="2800">
                <a:solidFill>
                  <a:srgbClr val="23BAED"/>
                </a:solidFill>
                <a:cs typeface="Arial"/>
              </a:rPr>
              <a:t>economic change </a:t>
            </a:r>
            <a:r>
              <a:rPr lang="en-GB" sz="2800"/>
              <a:t>must encompass natural capital </a:t>
            </a:r>
          </a:p>
          <a:p>
            <a:pPr marL="227965" indent="-227965"/>
            <a:r>
              <a:rPr lang="en-GB" sz="2800"/>
              <a:t>Understanding </a:t>
            </a:r>
            <a:r>
              <a:rPr lang="en-GB" sz="2800">
                <a:solidFill>
                  <a:srgbClr val="23BAED"/>
                </a:solidFill>
              </a:rPr>
              <a:t>stakeholder values </a:t>
            </a:r>
            <a:r>
              <a:rPr lang="en-GB" sz="2800"/>
              <a:t>is important for decision making</a:t>
            </a:r>
            <a:endParaRPr lang="en-GB" sz="2800">
              <a:cs typeface="Arial"/>
            </a:endParaRPr>
          </a:p>
        </p:txBody>
      </p:sp>
      <p:sp>
        <p:nvSpPr>
          <p:cNvPr id="4" name="Slide Number Placeholder 3">
            <a:extLst>
              <a:ext uri="{FF2B5EF4-FFF2-40B4-BE49-F238E27FC236}">
                <a16:creationId xmlns:a16="http://schemas.microsoft.com/office/drawing/2014/main" id="{CA96A6C8-EF98-1542-B4C2-C30BF8C3E34D}"/>
              </a:ext>
            </a:extLst>
          </p:cNvPr>
          <p:cNvSpPr>
            <a:spLocks noGrp="1"/>
          </p:cNvSpPr>
          <p:nvPr>
            <p:ph type="sldNum" sz="quarter" idx="12"/>
          </p:nvPr>
        </p:nvSpPr>
        <p:spPr/>
        <p:txBody>
          <a:bodyPr/>
          <a:lstStyle/>
          <a:p>
            <a:fld id="{971CEC84-1649-40CE-BFF6-7286506FEA08}" type="slidenum">
              <a:rPr lang="en-GB" smtClean="0"/>
              <a:pPr/>
              <a:t>18</a:t>
            </a:fld>
            <a:endParaRPr lang="en-GB"/>
          </a:p>
        </p:txBody>
      </p:sp>
      <p:pic>
        <p:nvPicPr>
          <p:cNvPr id="8" name="Picture 7" descr="Chart, line chart&#10;&#10;Description automatically generated">
            <a:extLst>
              <a:ext uri="{FF2B5EF4-FFF2-40B4-BE49-F238E27FC236}">
                <a16:creationId xmlns:a16="http://schemas.microsoft.com/office/drawing/2014/main" id="{4AB10F23-5EF5-48BC-93EE-5AC32229A8FF}"/>
              </a:ext>
            </a:extLst>
          </p:cNvPr>
          <p:cNvPicPr>
            <a:picLocks noChangeAspect="1"/>
          </p:cNvPicPr>
          <p:nvPr/>
        </p:nvPicPr>
        <p:blipFill>
          <a:blip r:embed="rId3"/>
          <a:stretch>
            <a:fillRect/>
          </a:stretch>
        </p:blipFill>
        <p:spPr>
          <a:xfrm>
            <a:off x="6170326" y="1701582"/>
            <a:ext cx="5711702" cy="3568134"/>
          </a:xfrm>
          <a:prstGeom prst="rect">
            <a:avLst/>
          </a:prstGeom>
        </p:spPr>
      </p:pic>
    </p:spTree>
    <p:extLst>
      <p:ext uri="{BB962C8B-B14F-4D97-AF65-F5344CB8AC3E}">
        <p14:creationId xmlns:p14="http://schemas.microsoft.com/office/powerpoint/2010/main" val="15609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4CCA-7252-4459-BCB4-0505D15C783B}"/>
              </a:ext>
            </a:extLst>
          </p:cNvPr>
          <p:cNvSpPr>
            <a:spLocks noGrp="1"/>
          </p:cNvSpPr>
          <p:nvPr>
            <p:ph type="title"/>
          </p:nvPr>
        </p:nvSpPr>
        <p:spPr/>
        <p:txBody>
          <a:bodyPr/>
          <a:lstStyle/>
          <a:p>
            <a:r>
              <a:rPr lang="en-GB"/>
              <a:t>Why is biodiversity important?</a:t>
            </a:r>
          </a:p>
        </p:txBody>
      </p:sp>
      <p:pic>
        <p:nvPicPr>
          <p:cNvPr id="5" name="Online Media 4" title="People Need Biodiversity">
            <a:hlinkClick r:id="" action="ppaction://media"/>
            <a:extLst>
              <a:ext uri="{FF2B5EF4-FFF2-40B4-BE49-F238E27FC236}">
                <a16:creationId xmlns:a16="http://schemas.microsoft.com/office/drawing/2014/main" id="{BC146E6A-9087-4DD2-86D2-0660BA501628}"/>
              </a:ext>
            </a:extLst>
          </p:cNvPr>
          <p:cNvPicPr>
            <a:picLocks noGrp="1" noRot="1" noChangeAspect="1"/>
          </p:cNvPicPr>
          <p:nvPr>
            <p:ph idx="1"/>
            <a:videoFile r:link="rId1"/>
          </p:nvPr>
        </p:nvPicPr>
        <p:blipFill>
          <a:blip r:embed="rId4"/>
          <a:stretch>
            <a:fillRect/>
          </a:stretch>
        </p:blipFill>
        <p:spPr>
          <a:xfrm>
            <a:off x="2916702" y="2323608"/>
            <a:ext cx="6358597" cy="3592315"/>
          </a:xfrm>
          <a:prstGeom prst="rect">
            <a:avLst/>
          </a:prstGeom>
        </p:spPr>
      </p:pic>
      <p:sp>
        <p:nvSpPr>
          <p:cNvPr id="4" name="Slide Number Placeholder 3">
            <a:extLst>
              <a:ext uri="{FF2B5EF4-FFF2-40B4-BE49-F238E27FC236}">
                <a16:creationId xmlns:a16="http://schemas.microsoft.com/office/drawing/2014/main" id="{64B3BB5E-74A7-44DD-A9EA-6826874E47E8}"/>
              </a:ext>
            </a:extLst>
          </p:cNvPr>
          <p:cNvSpPr>
            <a:spLocks noGrp="1"/>
          </p:cNvSpPr>
          <p:nvPr>
            <p:ph type="sldNum" sz="quarter" idx="12"/>
          </p:nvPr>
        </p:nvSpPr>
        <p:spPr/>
        <p:txBody>
          <a:bodyPr/>
          <a:lstStyle/>
          <a:p>
            <a:fld id="{971CEC84-1649-40CE-BFF6-7286506FEA08}" type="slidenum">
              <a:rPr lang="en-GB" smtClean="0"/>
              <a:pPr/>
              <a:t>19</a:t>
            </a:fld>
            <a:endParaRPr lang="en-GB"/>
          </a:p>
        </p:txBody>
      </p:sp>
      <p:sp>
        <p:nvSpPr>
          <p:cNvPr id="6" name="Text Box 2">
            <a:extLst>
              <a:ext uri="{FF2B5EF4-FFF2-40B4-BE49-F238E27FC236}">
                <a16:creationId xmlns:a16="http://schemas.microsoft.com/office/drawing/2014/main" id="{72554D08-BA67-40AE-9608-4664BD6F4D0D}"/>
              </a:ext>
            </a:extLst>
          </p:cNvPr>
          <p:cNvSpPr txBox="1">
            <a:spLocks noChangeArrowheads="1"/>
          </p:cNvSpPr>
          <p:nvPr/>
        </p:nvSpPr>
        <p:spPr bwMode="auto">
          <a:xfrm>
            <a:off x="366985" y="1232867"/>
            <a:ext cx="11458029" cy="50344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2000" b="1">
                <a:solidFill>
                  <a:srgbClr val="16C0F3"/>
                </a:solidFill>
                <a:effectLst/>
                <a:ea typeface="Calibri" panose="020F0502020204030204" pitchFamily="34" charset="0"/>
                <a:cs typeface="Times New Roman" panose="02020603050405020304" pitchFamily="18" charset="0"/>
              </a:rPr>
              <a:t>Biodiversity:</a:t>
            </a:r>
            <a:r>
              <a:rPr lang="en-US" sz="2000">
                <a:solidFill>
                  <a:srgbClr val="16C0F3"/>
                </a:solidFill>
                <a:effectLst/>
                <a:ea typeface="Calibri" panose="020F0502020204030204" pitchFamily="34" charset="0"/>
                <a:cs typeface="Times New Roman" panose="02020603050405020304" pitchFamily="18" charset="0"/>
              </a:rPr>
              <a:t> ‘The variability among living organisms from all sources including, </a:t>
            </a:r>
            <a:r>
              <a:rPr lang="en-US" sz="2000" i="1">
                <a:solidFill>
                  <a:srgbClr val="16C0F3"/>
                </a:solidFill>
                <a:effectLst/>
                <a:ea typeface="Calibri" panose="020F0502020204030204" pitchFamily="34" charset="0"/>
                <a:cs typeface="Times New Roman" panose="02020603050405020304" pitchFamily="18" charset="0"/>
              </a:rPr>
              <a:t>inter alia</a:t>
            </a:r>
            <a:r>
              <a:rPr lang="en-US" sz="2000">
                <a:solidFill>
                  <a:srgbClr val="16C0F3"/>
                </a:solidFill>
                <a:effectLst/>
                <a:ea typeface="Calibri" panose="020F0502020204030204" pitchFamily="34" charset="0"/>
                <a:cs typeface="Times New Roman" panose="02020603050405020304" pitchFamily="18" charset="0"/>
              </a:rPr>
              <a:t>, terrestrial, marine, and other aquatic ecosystems and the </a:t>
            </a:r>
            <a:r>
              <a:rPr lang="en-US" sz="2000" b="1">
                <a:solidFill>
                  <a:srgbClr val="16C0F3"/>
                </a:solidFill>
                <a:effectLst/>
                <a:ea typeface="Calibri" panose="020F0502020204030204" pitchFamily="34" charset="0"/>
                <a:cs typeface="Times New Roman" panose="02020603050405020304" pitchFamily="18" charset="0"/>
              </a:rPr>
              <a:t>ecological complexes</a:t>
            </a:r>
            <a:r>
              <a:rPr lang="en-US" sz="2000">
                <a:solidFill>
                  <a:srgbClr val="16C0F3"/>
                </a:solidFill>
                <a:effectLst/>
                <a:ea typeface="Calibri" panose="020F0502020204030204" pitchFamily="34" charset="0"/>
                <a:cs typeface="Times New Roman" panose="02020603050405020304" pitchFamily="18" charset="0"/>
              </a:rPr>
              <a:t> of which they are a part; this includes </a:t>
            </a:r>
            <a:r>
              <a:rPr lang="en-US" sz="2000" b="1">
                <a:solidFill>
                  <a:srgbClr val="16C0F3"/>
                </a:solidFill>
                <a:effectLst/>
                <a:ea typeface="Calibri" panose="020F0502020204030204" pitchFamily="34" charset="0"/>
                <a:cs typeface="Times New Roman" panose="02020603050405020304" pitchFamily="18" charset="0"/>
              </a:rPr>
              <a:t>diversity within species, between species, and of ecosystems</a:t>
            </a:r>
            <a:r>
              <a:rPr lang="en-US" sz="2000">
                <a:solidFill>
                  <a:srgbClr val="16C0F3"/>
                </a:solidFill>
                <a:effectLst/>
                <a:ea typeface="Calibri" panose="020F0502020204030204" pitchFamily="34" charset="0"/>
                <a:cs typeface="Times New Roman" panose="02020603050405020304" pitchFamily="18" charset="0"/>
              </a:rPr>
              <a:t>’</a:t>
            </a:r>
            <a:r>
              <a:rPr lang="en-US" sz="2000" b="1">
                <a:solidFill>
                  <a:srgbClr val="16C0F3"/>
                </a:solidFill>
                <a:effectLst/>
                <a:ea typeface="Calibri" panose="020F0502020204030204" pitchFamily="34" charset="0"/>
                <a:cs typeface="Times New Roman" panose="02020603050405020304" pitchFamily="18" charset="0"/>
              </a:rPr>
              <a:t> </a:t>
            </a:r>
            <a:r>
              <a:rPr lang="en-US" sz="2000">
                <a:solidFill>
                  <a:srgbClr val="16C0F3"/>
                </a:solidFill>
                <a:effectLst/>
                <a:ea typeface="Calibri" panose="020F0502020204030204" pitchFamily="34" charset="0"/>
                <a:cs typeface="Times New Roman" panose="02020603050405020304" pitchFamily="18" charset="0"/>
              </a:rPr>
              <a:t>(Art 2, CBD 1992).</a:t>
            </a:r>
            <a:endParaRPr lang="en-GB" sz="2000">
              <a:solidFill>
                <a:srgbClr val="16C0F3"/>
              </a:solidFill>
              <a:effectLst/>
              <a:ea typeface="Calibri" panose="020F0502020204030204" pitchFamily="34" charset="0"/>
              <a:cs typeface="Times New Roman" panose="02020603050405020304" pitchFamily="18" charset="0"/>
            </a:endParaRPr>
          </a:p>
          <a:p>
            <a:pPr>
              <a:lnSpc>
                <a:spcPct val="115000"/>
              </a:lnSpc>
              <a:spcBef>
                <a:spcPts val="600"/>
              </a:spcBef>
              <a:spcAft>
                <a:spcPts val="600"/>
              </a:spcAft>
            </a:pPr>
            <a:r>
              <a:rPr lang="en-GB" sz="2000">
                <a:solidFill>
                  <a:srgbClr val="4D4D4F"/>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865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solidFill>
                  <a:srgbClr val="595959"/>
                </a:solidFill>
              </a:rPr>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6" y="1222186"/>
            <a:ext cx="11712103" cy="1146815"/>
          </a:xfrm>
        </p:spPr>
        <p:txBody>
          <a:bodyPr>
            <a:normAutofit/>
          </a:bodyPr>
          <a:lstStyle/>
          <a:p>
            <a:pPr marL="0" indent="0">
              <a:lnSpc>
                <a:spcPct val="150000"/>
              </a:lnSpc>
              <a:buNone/>
            </a:pPr>
            <a:r>
              <a:rPr lang="en-GB" sz="2201">
                <a:solidFill>
                  <a:srgbClr val="595959"/>
                </a:solidFill>
              </a:rPr>
              <a:t>We Value Nature is a campaign </a:t>
            </a:r>
            <a:r>
              <a:rPr lang="en-GB" sz="2201" b="1">
                <a:solidFill>
                  <a:srgbClr val="595959"/>
                </a:solidFill>
              </a:rPr>
              <a:t>supporting businesses </a:t>
            </a:r>
            <a:r>
              <a:rPr lang="en-GB" sz="2201">
                <a:solidFill>
                  <a:srgbClr val="595959"/>
                </a:solidFill>
              </a:rPr>
              <a:t>and the </a:t>
            </a:r>
            <a:r>
              <a:rPr lang="en-GB" sz="2201" b="1">
                <a:solidFill>
                  <a:srgbClr val="595959"/>
                </a:solidFill>
              </a:rPr>
              <a:t>natural capital community</a:t>
            </a:r>
            <a:r>
              <a:rPr lang="en-GB" sz="2201">
                <a:solidFill>
                  <a:srgbClr val="595959"/>
                </a:solidFill>
              </a:rPr>
              <a:t> to </a:t>
            </a:r>
            <a:r>
              <a:rPr lang="en-GB" sz="2201" b="1">
                <a:solidFill>
                  <a:srgbClr val="595959"/>
                </a:solidFill>
              </a:rPr>
              <a:t>make valuing nature the new normal </a:t>
            </a:r>
            <a:r>
              <a:rPr lang="en-GB" sz="2201">
                <a:solidFill>
                  <a:srgbClr val="595959"/>
                </a:solidFill>
              </a:rPr>
              <a:t>for business across Europe, by</a:t>
            </a:r>
            <a:r>
              <a:rPr lang="en-GB" sz="2201">
                <a:solidFill>
                  <a:srgbClr val="595959"/>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1"/>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51" y="2498106"/>
            <a:ext cx="11712101" cy="2583015"/>
          </a:xfrm>
          <a:prstGeom prst="rect">
            <a:avLst/>
          </a:prstGeom>
          <a:noFill/>
        </p:spPr>
        <p:txBody>
          <a:bodyPr wrap="square" rtlCol="0">
            <a:spAutoFit/>
          </a:bodyPr>
          <a:lstStyle/>
          <a:p>
            <a:pPr marL="457177" indent="-457177" algn="ctr" defTabSz="914354">
              <a:spcBef>
                <a:spcPts val="1001"/>
              </a:spcBef>
              <a:buClr>
                <a:srgbClr val="23BAED"/>
              </a:buClr>
              <a:buFont typeface="+mj-lt"/>
              <a:buAutoNum type="arabicPeriod"/>
              <a:defRPr/>
            </a:pPr>
            <a:r>
              <a:rPr lang="en-GB" sz="2201">
                <a:solidFill>
                  <a:srgbClr val="595959"/>
                </a:solidFill>
                <a:latin typeface="Arial"/>
              </a:rPr>
              <a:t>Sharing</a:t>
            </a:r>
            <a:r>
              <a:rPr lang="en-GB" sz="2201" b="1">
                <a:solidFill>
                  <a:srgbClr val="595959"/>
                </a:solidFill>
                <a:latin typeface="Arial"/>
              </a:rPr>
              <a:t> research, resources &amp; best practices</a:t>
            </a:r>
            <a:r>
              <a:rPr lang="en-GB" sz="2201">
                <a:solidFill>
                  <a:srgbClr val="595959"/>
                </a:solidFill>
                <a:latin typeface="Arial"/>
              </a:rPr>
              <a: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Identifying </a:t>
            </a:r>
            <a:r>
              <a:rPr lang="en-GB" sz="2201" b="1">
                <a:solidFill>
                  <a:srgbClr val="595959"/>
                </a:solidFill>
                <a:latin typeface="Arial"/>
              </a:rPr>
              <a:t>barriers &amp; opportunities </a:t>
            </a:r>
            <a:r>
              <a:rPr lang="en-GB" sz="2201">
                <a:solidFill>
                  <a:srgbClr val="595959"/>
                </a:solidFill>
                <a:latin typeface="Arial"/>
              </a:rPr>
              <a:t>for adopting a natural capital approach;</a:t>
            </a:r>
          </a:p>
          <a:p>
            <a:pPr marL="457177" indent="-457177" algn="ctr" defTabSz="914354">
              <a:lnSpc>
                <a:spcPct val="120000"/>
              </a:lnSpc>
              <a:spcBef>
                <a:spcPts val="1001"/>
              </a:spcBef>
              <a:buClr>
                <a:srgbClr val="23BAED"/>
              </a:buClr>
              <a:buFont typeface="+mj-lt"/>
              <a:buAutoNum type="arabicPeriod"/>
              <a:defRPr/>
            </a:pPr>
            <a:r>
              <a:rPr lang="en-GB" sz="2201" b="1">
                <a:solidFill>
                  <a:srgbClr val="595959"/>
                </a:solidFill>
                <a:latin typeface="Arial"/>
              </a:rPr>
              <a:t>Providing practical support </a:t>
            </a:r>
            <a:r>
              <a:rPr lang="en-GB" sz="2201">
                <a:solidFill>
                  <a:srgbClr val="595959"/>
                </a:solidFill>
                <a:latin typeface="Arial"/>
              </a:rPr>
              <a:t>to help business improve their risk management, communication &amp; stakeholder engagement;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Reinforcing &amp; boosting the work of the </a:t>
            </a:r>
            <a:r>
              <a:rPr lang="en-GB" sz="2201" b="1">
                <a:solidFill>
                  <a:srgbClr val="595959"/>
                </a:solidFill>
                <a:latin typeface="Arial"/>
              </a:rPr>
              <a:t>Natural Capital Coalition.</a:t>
            </a:r>
          </a:p>
          <a:p>
            <a:pPr defTabSz="914354">
              <a:defRPr/>
            </a:pPr>
            <a:endParaRPr lang="en-CH" sz="1801">
              <a:solidFill>
                <a:prstClr val="black"/>
              </a:solidFill>
              <a:latin typeface="Arial"/>
            </a:endParaRPr>
          </a:p>
        </p:txBody>
      </p:sp>
      <p:sp>
        <p:nvSpPr>
          <p:cNvPr id="5" name="Slide Number Placeholder 4">
            <a:extLst>
              <a:ext uri="{FF2B5EF4-FFF2-40B4-BE49-F238E27FC236}">
                <a16:creationId xmlns:a16="http://schemas.microsoft.com/office/drawing/2014/main" id="{CB152E7E-1DCC-8F40-A914-0DB2A5D5011A}"/>
              </a:ext>
            </a:extLst>
          </p:cNvPr>
          <p:cNvSpPr>
            <a:spLocks noGrp="1"/>
          </p:cNvSpPr>
          <p:nvPr>
            <p:ph type="sldNum" sz="quarter" idx="12"/>
          </p:nvPr>
        </p:nvSpPr>
        <p:spPr/>
        <p:txBody>
          <a:bodyPr/>
          <a:lstStyle/>
          <a:p>
            <a:fld id="{971CEC84-1649-40CE-BFF6-7286506FEA08}" type="slidenum">
              <a:rPr lang="en-GB" smtClean="0"/>
              <a:pPr/>
              <a:t>2</a:t>
            </a:fld>
            <a:endParaRPr lang="en-GB"/>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76DE-9F48-4CD5-B3BC-C59788205D8E}"/>
              </a:ext>
            </a:extLst>
          </p:cNvPr>
          <p:cNvSpPr>
            <a:spLocks noGrp="1"/>
          </p:cNvSpPr>
          <p:nvPr>
            <p:ph type="title"/>
          </p:nvPr>
        </p:nvSpPr>
        <p:spPr/>
        <p:txBody>
          <a:bodyPr/>
          <a:lstStyle/>
          <a:p>
            <a:r>
              <a:rPr lang="en-US"/>
              <a:t>Optional videos to set the scene</a:t>
            </a:r>
            <a:endParaRPr lang="en-CH"/>
          </a:p>
        </p:txBody>
      </p:sp>
      <p:sp>
        <p:nvSpPr>
          <p:cNvPr id="3" name="Content Placeholder 2">
            <a:extLst>
              <a:ext uri="{FF2B5EF4-FFF2-40B4-BE49-F238E27FC236}">
                <a16:creationId xmlns:a16="http://schemas.microsoft.com/office/drawing/2014/main" id="{5A2C9AFB-2124-4DA2-BB02-DCE46A890F39}"/>
              </a:ext>
            </a:extLst>
          </p:cNvPr>
          <p:cNvSpPr>
            <a:spLocks noGrp="1"/>
          </p:cNvSpPr>
          <p:nvPr>
            <p:ph idx="1"/>
          </p:nvPr>
        </p:nvSpPr>
        <p:spPr>
          <a:xfrm>
            <a:off x="314195" y="1733489"/>
            <a:ext cx="9923818" cy="4351338"/>
          </a:xfrm>
        </p:spPr>
        <p:txBody>
          <a:bodyPr vert="horz" lIns="91440" tIns="45720" rIns="91440" bIns="45720" rtlCol="0" anchor="t">
            <a:normAutofit/>
          </a:bodyPr>
          <a:lstStyle/>
          <a:p>
            <a:pPr marL="227965" indent="-227965"/>
            <a:r>
              <a:rPr lang="en-US"/>
              <a:t>Pitch for nature video:</a:t>
            </a:r>
          </a:p>
          <a:p>
            <a:pPr marL="0" indent="0">
              <a:buNone/>
            </a:pPr>
            <a:r>
              <a:rPr lang="en-US">
                <a:hlinkClick r:id="rId3"/>
              </a:rPr>
              <a:t>https://www.youtube.com/watch?v=IyL272Q1N0s</a:t>
            </a:r>
            <a:endParaRPr lang="en-US"/>
          </a:p>
          <a:p>
            <a:pPr marL="227965" indent="-227965"/>
            <a:r>
              <a:rPr lang="en-US"/>
              <a:t>WBCSD video – what’s your relationship with nature?</a:t>
            </a:r>
            <a:endParaRPr lang="en-US">
              <a:cs typeface="Arial"/>
            </a:endParaRPr>
          </a:p>
          <a:p>
            <a:pPr marL="0" indent="0">
              <a:buNone/>
            </a:pPr>
            <a:r>
              <a:rPr lang="en-US">
                <a:hlinkClick r:id="rId4"/>
              </a:rPr>
              <a:t>https://www.youtube.com/watch?v=3nLuyyFUlIk</a:t>
            </a:r>
            <a:endParaRPr lang="en-US"/>
          </a:p>
          <a:p>
            <a:pPr marL="227965" indent="-227965"/>
            <a:r>
              <a:rPr lang="en-US"/>
              <a:t>GSFA 2019, WBCSD video – Business is investing in nature</a:t>
            </a:r>
            <a:endParaRPr lang="en-US">
              <a:cs typeface="Arial"/>
            </a:endParaRPr>
          </a:p>
          <a:p>
            <a:pPr marL="0" indent="0">
              <a:buNone/>
            </a:pPr>
            <a:r>
              <a:rPr lang="en-US">
                <a:hlinkClick r:id="rId5"/>
              </a:rPr>
              <a:t>https://www.youtube.com/watch?v=LcVGh_UlqlE</a:t>
            </a:r>
            <a:endParaRPr lang="en-US"/>
          </a:p>
          <a:p>
            <a:pPr marL="227965" indent="-227965"/>
            <a:r>
              <a:rPr lang="en-US"/>
              <a:t>What Business leaders can do about biodiversity </a:t>
            </a:r>
            <a:endParaRPr lang="en-US">
              <a:cs typeface="Arial"/>
            </a:endParaRPr>
          </a:p>
          <a:p>
            <a:pPr marL="0" indent="0">
              <a:buNone/>
            </a:pPr>
            <a:r>
              <a:rPr lang="en-US">
                <a:hlinkClick r:id="rId6"/>
              </a:rPr>
              <a:t>https://www.ft.com/video/00c7171d-3234-4f0f-9843-aaa512af4b94</a:t>
            </a: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7E67A752-A1E8-2248-9B21-46D89EF7680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481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320930"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524831" y="2685440"/>
            <a:ext cx="2906897" cy="1569660"/>
          </a:xfrm>
          <a:prstGeom prst="rect">
            <a:avLst/>
          </a:prstGeom>
          <a:noFill/>
        </p:spPr>
        <p:txBody>
          <a:bodyPr wrap="square" rtlCol="0" anchor="t">
            <a:spAutoFit/>
          </a:bodyPr>
          <a:lstStyle/>
          <a:p>
            <a:pPr algn="ctr"/>
            <a:r>
              <a:rPr lang="en-US" sz="3200">
                <a:solidFill>
                  <a:schemeClr val="lt1"/>
                </a:solidFill>
              </a:rPr>
              <a:t>How do you define natural capital?</a:t>
            </a:r>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smtClean="0"/>
              <a:pPr/>
              <a:t>21</a:t>
            </a:fld>
            <a:endParaRPr lang="en-GB"/>
          </a:p>
        </p:txBody>
      </p:sp>
      <p:sp>
        <p:nvSpPr>
          <p:cNvPr id="18" name="Oval 17">
            <a:extLst>
              <a:ext uri="{FF2B5EF4-FFF2-40B4-BE49-F238E27FC236}">
                <a16:creationId xmlns:a16="http://schemas.microsoft.com/office/drawing/2014/main" id="{58494A17-E5D1-4A46-80DB-9D7B6CC60E3E}"/>
              </a:ext>
            </a:extLst>
          </p:cNvPr>
          <p:cNvSpPr/>
          <p:nvPr/>
        </p:nvSpPr>
        <p:spPr>
          <a:xfrm>
            <a:off x="4431446"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9" name="TextBox 18">
            <a:extLst>
              <a:ext uri="{FF2B5EF4-FFF2-40B4-BE49-F238E27FC236}">
                <a16:creationId xmlns:a16="http://schemas.microsoft.com/office/drawing/2014/main" id="{DA221693-6E96-4567-BC50-E59C7BDB547D}"/>
              </a:ext>
            </a:extLst>
          </p:cNvPr>
          <p:cNvSpPr txBox="1"/>
          <p:nvPr/>
        </p:nvSpPr>
        <p:spPr>
          <a:xfrm>
            <a:off x="4609821" y="2567167"/>
            <a:ext cx="2906897" cy="1815882"/>
          </a:xfrm>
          <a:prstGeom prst="rect">
            <a:avLst/>
          </a:prstGeom>
          <a:noFill/>
        </p:spPr>
        <p:txBody>
          <a:bodyPr wrap="square" lIns="91440" tIns="45720" rIns="91440" bIns="45720" rtlCol="0" anchor="t">
            <a:spAutoFit/>
          </a:bodyPr>
          <a:lstStyle/>
          <a:p>
            <a:pPr algn="ctr"/>
            <a:r>
              <a:rPr lang="en-US" sz="2800">
                <a:solidFill>
                  <a:schemeClr val="lt1"/>
                </a:solidFill>
              </a:rPr>
              <a:t>How does biodiversity sit within the natural capital concept?</a:t>
            </a:r>
          </a:p>
        </p:txBody>
      </p:sp>
      <p:sp>
        <p:nvSpPr>
          <p:cNvPr id="10" name="Oval 9">
            <a:extLst>
              <a:ext uri="{FF2B5EF4-FFF2-40B4-BE49-F238E27FC236}">
                <a16:creationId xmlns:a16="http://schemas.microsoft.com/office/drawing/2014/main" id="{81F0BA5E-5185-4D79-BCCB-45F9AFDC9E07}"/>
              </a:ext>
            </a:extLst>
          </p:cNvPr>
          <p:cNvSpPr/>
          <p:nvPr/>
        </p:nvSpPr>
        <p:spPr>
          <a:xfrm>
            <a:off x="8501647" y="1776411"/>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H" sz="3200">
                <a:cs typeface="Arial"/>
              </a:rPr>
              <a:t>Why is</a:t>
            </a:r>
            <a:r>
              <a:rPr lang="en-CH" sz="2800">
                <a:cs typeface="Arial"/>
              </a:rPr>
              <a:t> </a:t>
            </a:r>
            <a:r>
              <a:rPr lang="en-CH" sz="3200">
                <a:cs typeface="Arial"/>
              </a:rPr>
              <a:t>biodiversity</a:t>
            </a:r>
            <a:r>
              <a:rPr lang="en-CH" sz="2800">
                <a:cs typeface="Arial"/>
              </a:rPr>
              <a:t> </a:t>
            </a:r>
            <a:r>
              <a:rPr lang="en-CH" sz="3200">
                <a:cs typeface="Arial"/>
              </a:rPr>
              <a:t>important?</a:t>
            </a:r>
            <a:endParaRPr lang="en-CH" sz="3200"/>
          </a:p>
        </p:txBody>
      </p:sp>
    </p:spTree>
    <p:extLst>
      <p:ext uri="{BB962C8B-B14F-4D97-AF65-F5344CB8AC3E}">
        <p14:creationId xmlns:p14="http://schemas.microsoft.com/office/powerpoint/2010/main" val="38118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solidFill>
                  <a:srgbClr val="595959"/>
                </a:solidFill>
              </a:rPr>
              <a:t>Answer: 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3" y="1435620"/>
            <a:ext cx="11203355" cy="1962845"/>
          </a:xfrm>
          <a:prstGeom prst="rect">
            <a:avLst/>
          </a:prstGeom>
        </p:spPr>
        <p:txBody>
          <a:bodyPr wrap="square">
            <a:spAutoFit/>
          </a:bodyPr>
          <a:lstStyle/>
          <a:p>
            <a:pPr defTabSz="914354">
              <a:lnSpc>
                <a:spcPct val="130000"/>
              </a:lnSpc>
              <a:defRPr/>
            </a:pPr>
            <a:r>
              <a:rPr lang="en-GB" sz="2400" b="1">
                <a:solidFill>
                  <a:srgbClr val="595959"/>
                </a:solidFill>
                <a:latin typeface="Arial"/>
              </a:rPr>
              <a:t>Natural capital </a:t>
            </a:r>
            <a:r>
              <a:rPr lang="en-GB" sz="2400">
                <a:solidFill>
                  <a:srgbClr val="595959"/>
                </a:solidFill>
                <a:latin typeface="Arial"/>
              </a:rPr>
              <a:t>is the stock of </a:t>
            </a:r>
            <a:r>
              <a:rPr lang="en-GB" sz="2400" b="1">
                <a:solidFill>
                  <a:srgbClr val="23BAED"/>
                </a:solidFill>
                <a:latin typeface="Arial"/>
              </a:rPr>
              <a:t>renewable and non-renewable natural resources</a:t>
            </a:r>
            <a:r>
              <a:rPr lang="en-GB" sz="2400">
                <a:latin typeface="Arial"/>
              </a:rPr>
              <a:t>, </a:t>
            </a:r>
            <a:r>
              <a:rPr lang="en-GB" sz="2400">
                <a:solidFill>
                  <a:srgbClr val="595959"/>
                </a:solidFill>
                <a:latin typeface="Arial"/>
              </a:rPr>
              <a:t>(e.g. plants, animals, air water, soils, minerals) that combine to yield a </a:t>
            </a:r>
            <a:r>
              <a:rPr lang="en-GB" sz="2400" b="1">
                <a:solidFill>
                  <a:srgbClr val="23BAED"/>
                </a:solidFill>
                <a:latin typeface="Arial"/>
              </a:rPr>
              <a:t>flow of “services” </a:t>
            </a:r>
            <a:r>
              <a:rPr lang="en-GB" sz="2400">
                <a:solidFill>
                  <a:srgbClr val="595959"/>
                </a:solidFill>
                <a:latin typeface="Arial"/>
              </a:rPr>
              <a:t>to people.</a:t>
            </a:r>
            <a:r>
              <a:rPr lang="en-GB" sz="2400" b="1">
                <a:solidFill>
                  <a:srgbClr val="595959"/>
                </a:solidFill>
                <a:latin typeface="Arial"/>
              </a:rPr>
              <a:t> </a:t>
            </a:r>
            <a:r>
              <a:rPr lang="en-GB" sz="2400">
                <a:solidFill>
                  <a:srgbClr val="595959"/>
                </a:solidFill>
                <a:latin typeface="Arial"/>
              </a:rPr>
              <a:t>In turn, these flows provide </a:t>
            </a:r>
            <a:r>
              <a:rPr lang="en-GB" sz="2400" b="1">
                <a:solidFill>
                  <a:srgbClr val="595959"/>
                </a:solidFill>
                <a:latin typeface="Arial"/>
              </a:rPr>
              <a:t>value</a:t>
            </a:r>
            <a:r>
              <a:rPr lang="en-GB" sz="2400">
                <a:solidFill>
                  <a:srgbClr val="595959"/>
                </a:solidFill>
                <a:latin typeface="Aria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287191" y="-4986"/>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1439740" y="3602428"/>
            <a:ext cx="2069476" cy="2069476"/>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a:solidFill>
                  <a:prstClr val="white"/>
                </a:solidFill>
                <a:latin typeface="Arial"/>
              </a:rPr>
              <a:t>Biodiversity underpins both stocks and ecosystem services </a:t>
            </a:r>
            <a:endParaRPr lang="en-CH" sz="1801">
              <a:solidFill>
                <a:prstClr val="white"/>
              </a:solidFill>
              <a:latin typeface="Arial"/>
            </a:endParaRP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smtClean="0"/>
              <a:pPr/>
              <a:t>22</a:t>
            </a:fld>
            <a:endParaRPr lang="en-GB"/>
          </a:p>
        </p:txBody>
      </p:sp>
      <p:sp>
        <p:nvSpPr>
          <p:cNvPr id="13" name="TextBox 12">
            <a:extLst>
              <a:ext uri="{FF2B5EF4-FFF2-40B4-BE49-F238E27FC236}">
                <a16:creationId xmlns:a16="http://schemas.microsoft.com/office/drawing/2014/main" id="{CE1C0FC3-1FA8-402E-B6AA-ACDE0BA4F3ED}"/>
              </a:ext>
            </a:extLst>
          </p:cNvPr>
          <p:cNvSpPr txBox="1"/>
          <p:nvPr/>
        </p:nvSpPr>
        <p:spPr>
          <a:xfrm>
            <a:off x="8075000" y="565444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pic>
        <p:nvPicPr>
          <p:cNvPr id="14" name="Picture 13">
            <a:extLst>
              <a:ext uri="{FF2B5EF4-FFF2-40B4-BE49-F238E27FC236}">
                <a16:creationId xmlns:a16="http://schemas.microsoft.com/office/drawing/2014/main" id="{ED000DB3-1528-4C2D-B9E7-595E769763D2}"/>
              </a:ext>
            </a:extLst>
          </p:cNvPr>
          <p:cNvPicPr>
            <a:picLocks noChangeAspect="1"/>
          </p:cNvPicPr>
          <p:nvPr/>
        </p:nvPicPr>
        <p:blipFill>
          <a:blip r:embed="rId4"/>
          <a:stretch>
            <a:fillRect/>
          </a:stretch>
        </p:blipFill>
        <p:spPr>
          <a:xfrm>
            <a:off x="3797019" y="3459536"/>
            <a:ext cx="6165315" cy="2194908"/>
          </a:xfrm>
          <a:prstGeom prst="rect">
            <a:avLst/>
          </a:prstGeom>
        </p:spPr>
      </p:pic>
    </p:spTree>
    <p:extLst>
      <p:ext uri="{BB962C8B-B14F-4D97-AF65-F5344CB8AC3E}">
        <p14:creationId xmlns:p14="http://schemas.microsoft.com/office/powerpoint/2010/main" val="4247713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dirty="0">
                <a:solidFill>
                  <a:srgbClr val="595959"/>
                </a:solidFill>
              </a:rPr>
              <a:t>Answer: Biodiversity and Natural Capital</a:t>
            </a:r>
          </a:p>
        </p:txBody>
      </p:sp>
      <p:sp>
        <p:nvSpPr>
          <p:cNvPr id="9" name="Rectangle 8">
            <a:extLst>
              <a:ext uri="{FF2B5EF4-FFF2-40B4-BE49-F238E27FC236}">
                <a16:creationId xmlns:a16="http://schemas.microsoft.com/office/drawing/2014/main" id="{96C8C259-395C-4BF8-8BE3-F2163C4CC6B2}"/>
              </a:ext>
            </a:extLst>
          </p:cNvPr>
          <p:cNvSpPr/>
          <p:nvPr/>
        </p:nvSpPr>
        <p:spPr>
          <a:xfrm>
            <a:off x="314193" y="1435620"/>
            <a:ext cx="9875023" cy="1962845"/>
          </a:xfrm>
          <a:prstGeom prst="rect">
            <a:avLst/>
          </a:prstGeom>
        </p:spPr>
        <p:txBody>
          <a:bodyPr wrap="square">
            <a:spAutoFit/>
          </a:bodyPr>
          <a:lstStyle/>
          <a:p>
            <a:pPr defTabSz="914354">
              <a:lnSpc>
                <a:spcPct val="130000"/>
              </a:lnSpc>
              <a:defRPr/>
            </a:pPr>
            <a:r>
              <a:rPr lang="en-GB" sz="2400" b="1" dirty="0">
                <a:solidFill>
                  <a:srgbClr val="595959"/>
                </a:solidFill>
                <a:latin typeface="Arial"/>
              </a:rPr>
              <a:t>Biodiversity </a:t>
            </a:r>
            <a:r>
              <a:rPr lang="en-GB" sz="2400" dirty="0">
                <a:solidFill>
                  <a:srgbClr val="595959"/>
                </a:solidFill>
                <a:latin typeface="Arial"/>
              </a:rPr>
              <a:t>can be an indicator of the </a:t>
            </a:r>
            <a:r>
              <a:rPr lang="en-GB" sz="2400" b="1" dirty="0">
                <a:solidFill>
                  <a:srgbClr val="23BAED"/>
                </a:solidFill>
                <a:latin typeface="Arial"/>
              </a:rPr>
              <a:t>condition and resilience of natural capital stocks</a:t>
            </a:r>
            <a:r>
              <a:rPr lang="en-GB" sz="2400" dirty="0">
                <a:solidFill>
                  <a:srgbClr val="595959"/>
                </a:solidFill>
                <a:latin typeface="Arial"/>
              </a:rPr>
              <a:t> – higher levels of biodiversity </a:t>
            </a:r>
            <a:r>
              <a:rPr lang="en-GB" sz="2400" b="1" dirty="0">
                <a:solidFill>
                  <a:srgbClr val="23BAED"/>
                </a:solidFill>
                <a:latin typeface="Arial"/>
              </a:rPr>
              <a:t>generate a greater quantity and quality of goods and services</a:t>
            </a:r>
            <a:r>
              <a:rPr lang="en-GB" sz="2400" dirty="0">
                <a:solidFill>
                  <a:srgbClr val="595959"/>
                </a:solidFill>
                <a:latin typeface="Arial"/>
              </a:rPr>
              <a:t>, and more </a:t>
            </a:r>
            <a:r>
              <a:rPr lang="en-GB" sz="2400" b="1" dirty="0">
                <a:solidFill>
                  <a:srgbClr val="23BAED"/>
                </a:solidFill>
                <a:latin typeface="Arial"/>
              </a:rPr>
              <a:t>resilience</a:t>
            </a:r>
            <a:r>
              <a:rPr lang="en-GB" sz="2400" dirty="0">
                <a:solidFill>
                  <a:srgbClr val="595959"/>
                </a:solidFill>
                <a:latin typeface="Arial"/>
              </a:rPr>
              <a:t> to change.</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308959" y="-4986"/>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Biodiversity Guidance</a:t>
              </a:r>
              <a:endParaRPr lang="en-GB" sz="1801">
                <a:solidFill>
                  <a:prstClr val="white"/>
                </a:solidFill>
                <a:latin typeface="Arial"/>
              </a:endParaRPr>
            </a:p>
          </p:txBody>
        </p:sp>
      </p:grpSp>
      <p:sp>
        <p:nvSpPr>
          <p:cNvPr id="12" name="TextBox 11">
            <a:extLst>
              <a:ext uri="{FF2B5EF4-FFF2-40B4-BE49-F238E27FC236}">
                <a16:creationId xmlns:a16="http://schemas.microsoft.com/office/drawing/2014/main" id="{0B7A89D0-B76F-4872-A3F8-97059C4A59FF}"/>
              </a:ext>
            </a:extLst>
          </p:cNvPr>
          <p:cNvSpPr txBox="1"/>
          <p:nvPr/>
        </p:nvSpPr>
        <p:spPr>
          <a:xfrm>
            <a:off x="6892047" y="568103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smtClean="0"/>
              <a:pPr/>
              <a:t>23</a:t>
            </a:fld>
            <a:endParaRPr lang="en-GB"/>
          </a:p>
        </p:txBody>
      </p:sp>
      <p:pic>
        <p:nvPicPr>
          <p:cNvPr id="14" name="Picture 13">
            <a:extLst>
              <a:ext uri="{FF2B5EF4-FFF2-40B4-BE49-F238E27FC236}">
                <a16:creationId xmlns:a16="http://schemas.microsoft.com/office/drawing/2014/main" id="{F35F40B5-EE64-4FA1-8E6F-9452E0CE5DC1}"/>
              </a:ext>
            </a:extLst>
          </p:cNvPr>
          <p:cNvPicPr>
            <a:picLocks noChangeAspect="1"/>
          </p:cNvPicPr>
          <p:nvPr/>
        </p:nvPicPr>
        <p:blipFill>
          <a:blip r:embed="rId4"/>
          <a:stretch>
            <a:fillRect/>
          </a:stretch>
        </p:blipFill>
        <p:spPr>
          <a:xfrm>
            <a:off x="2614066" y="3486126"/>
            <a:ext cx="6165315" cy="2194908"/>
          </a:xfrm>
          <a:prstGeom prst="rect">
            <a:avLst/>
          </a:prstGeom>
        </p:spPr>
      </p:pic>
    </p:spTree>
    <p:extLst>
      <p:ext uri="{BB962C8B-B14F-4D97-AF65-F5344CB8AC3E}">
        <p14:creationId xmlns:p14="http://schemas.microsoft.com/office/powerpoint/2010/main" val="4031522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6596" y="277753"/>
            <a:ext cx="11498123" cy="878151"/>
          </a:xfrm>
          <a:prstGeom prst="rect">
            <a:avLst/>
          </a:prstGeom>
          <a:noFill/>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Ecosystems Services </a:t>
            </a:r>
            <a:endParaRPr lang="en-GB">
              <a:solidFill>
                <a:srgbClr val="595959"/>
              </a:solidFill>
              <a:highlight>
                <a:srgbClr val="FFFF00"/>
              </a:highlight>
            </a:endParaRP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287188" y="-4988"/>
            <a:ext cx="1907561" cy="1799263"/>
            <a:chOff x="4164440" y="3621813"/>
            <a:chExt cx="1371155" cy="1212497"/>
          </a:xfrm>
        </p:grpSpPr>
        <p:sp>
          <p:nvSpPr>
            <p:cNvPr id="6" name="Teardrop 5">
              <a:extLst>
                <a:ext uri="{FF2B5EF4-FFF2-40B4-BE49-F238E27FC236}">
                  <a16:creationId xmlns:a16="http://schemas.microsoft.com/office/drawing/2014/main" id="{53EF5CD5-CF5E-9E4B-99CE-62BE350664D1}"/>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260673" y="3823446"/>
              <a:ext cx="1227461" cy="809230"/>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 &amp; p.111 </a:t>
              </a: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395829"/>
            <a:ext cx="11268209" cy="3883371"/>
          </a:xfrm>
          <a:prstGeom prst="rect">
            <a:avLst/>
          </a:prstGeom>
        </p:spPr>
        <p:txBody>
          <a:bodyPr wrap="square">
            <a:spAutoFit/>
          </a:bodyPr>
          <a:lstStyle/>
          <a:p>
            <a:pPr defTabSz="914354">
              <a:lnSpc>
                <a:spcPct val="130000"/>
              </a:lnSpc>
              <a:defRPr/>
            </a:pPr>
            <a:r>
              <a:rPr lang="en-GB" sz="2400" b="1">
                <a:solidFill>
                  <a:srgbClr val="595959"/>
                </a:solidFill>
                <a:latin typeface="Arial"/>
              </a:rPr>
              <a:t>Ecosystem services </a:t>
            </a:r>
            <a:r>
              <a:rPr lang="en-GB" sz="2400">
                <a:solidFill>
                  <a:srgbClr val="595959"/>
                </a:solidFill>
                <a:latin typeface="Arial"/>
              </a:rPr>
              <a:t>are the </a:t>
            </a:r>
            <a:r>
              <a:rPr lang="en-GB" sz="2400" b="1">
                <a:solidFill>
                  <a:srgbClr val="23BAED"/>
                </a:solidFill>
                <a:latin typeface="Arial"/>
              </a:rPr>
              <a:t>benefits to people from ecosystems </a:t>
            </a:r>
          </a:p>
          <a:p>
            <a:pPr defTabSz="914354">
              <a:lnSpc>
                <a:spcPct val="130000"/>
              </a:lnSpc>
              <a:defRPr/>
            </a:pPr>
            <a:r>
              <a:rPr lang="en-GB" sz="2400">
                <a:solidFill>
                  <a:srgbClr val="595959"/>
                </a:solidFill>
                <a:latin typeface="Arial"/>
              </a:rPr>
              <a:t>(e.g. climate regulation, water purification, soil biodiversity, pollination, </a:t>
            </a:r>
          </a:p>
          <a:p>
            <a:pPr defTabSz="914354">
              <a:lnSpc>
                <a:spcPct val="130000"/>
              </a:lnSpc>
              <a:defRPr/>
            </a:pPr>
            <a:r>
              <a:rPr lang="en-GB" sz="2400">
                <a:solidFill>
                  <a:srgbClr val="595959"/>
                </a:solidFill>
                <a:latin typeface="Arial"/>
              </a:rPr>
              <a:t>timber, recreation, mental health). These services can be categorised into:</a:t>
            </a:r>
          </a:p>
          <a:p>
            <a:pPr defTabSz="914354">
              <a:lnSpc>
                <a:spcPct val="130000"/>
              </a:lnSpc>
              <a:defRPr/>
            </a:pPr>
            <a:r>
              <a:rPr lang="en-GB" sz="2400">
                <a:solidFill>
                  <a:srgbClr val="595959"/>
                </a:solidFill>
                <a:latin typeface="Arial"/>
              </a:rPr>
              <a:t> </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Provisioning</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Regulating</a:t>
            </a:r>
          </a:p>
          <a:p>
            <a:pPr marL="342900" indent="-342900" defTabSz="914354">
              <a:lnSpc>
                <a:spcPct val="130000"/>
              </a:lnSpc>
              <a:buFont typeface="Arial" panose="020B0604020202020204" pitchFamily="34" charset="0"/>
              <a:buChar char="•"/>
              <a:defRPr/>
            </a:pPr>
            <a:r>
              <a:rPr lang="en-GB" sz="2400" b="1">
                <a:solidFill>
                  <a:srgbClr val="23BAED"/>
                </a:solidFill>
              </a:rPr>
              <a:t>Supporting</a:t>
            </a:r>
            <a:endParaRPr lang="en-GB" sz="2400" b="1">
              <a:solidFill>
                <a:srgbClr val="23BAED"/>
              </a:solidFill>
              <a:latin typeface="Arial"/>
            </a:endParaRPr>
          </a:p>
          <a:p>
            <a:pPr marL="342900" indent="-342900" defTabSz="914354">
              <a:lnSpc>
                <a:spcPct val="130000"/>
              </a:lnSpc>
              <a:buFont typeface="Arial" panose="020B0604020202020204" pitchFamily="34" charset="0"/>
              <a:buChar char="•"/>
              <a:defRPr/>
            </a:pPr>
            <a:r>
              <a:rPr lang="en-GB" sz="2400" b="1">
                <a:solidFill>
                  <a:srgbClr val="23BAED"/>
                </a:solidFill>
                <a:latin typeface="Arial"/>
              </a:rPr>
              <a:t>Cultural</a:t>
            </a:r>
            <a:endParaRPr lang="en-GB" sz="2400" b="1">
              <a:solidFill>
                <a:srgbClr val="595959"/>
              </a:solidFill>
              <a:latin typeface="Arial"/>
            </a:endParaRPr>
          </a:p>
        </p:txBody>
      </p:sp>
      <p:sp>
        <p:nvSpPr>
          <p:cNvPr id="10" name="TextBox 9">
            <a:extLst>
              <a:ext uri="{FF2B5EF4-FFF2-40B4-BE49-F238E27FC236}">
                <a16:creationId xmlns:a16="http://schemas.microsoft.com/office/drawing/2014/main" id="{9CBA9017-6D1B-7D47-9C45-BD3BE37F47A9}"/>
              </a:ext>
            </a:extLst>
          </p:cNvPr>
          <p:cNvSpPr txBox="1"/>
          <p:nvPr/>
        </p:nvSpPr>
        <p:spPr>
          <a:xfrm>
            <a:off x="314195" y="565471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1" name="Oval 10">
            <a:extLst>
              <a:ext uri="{FF2B5EF4-FFF2-40B4-BE49-F238E27FC236}">
                <a16:creationId xmlns:a16="http://schemas.microsoft.com/office/drawing/2014/main" id="{3AE2697C-6854-4582-953D-4BC77DB91F15}"/>
              </a:ext>
            </a:extLst>
          </p:cNvPr>
          <p:cNvSpPr/>
          <p:nvPr/>
        </p:nvSpPr>
        <p:spPr>
          <a:xfrm>
            <a:off x="3693318" y="3251388"/>
            <a:ext cx="1451112"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Oval 11">
            <a:extLst>
              <a:ext uri="{FF2B5EF4-FFF2-40B4-BE49-F238E27FC236}">
                <a16:creationId xmlns:a16="http://schemas.microsoft.com/office/drawing/2014/main" id="{EBC42A7C-A542-42F8-929A-B39E0F039B9D}"/>
              </a:ext>
            </a:extLst>
          </p:cNvPr>
          <p:cNvSpPr/>
          <p:nvPr/>
        </p:nvSpPr>
        <p:spPr>
          <a:xfrm>
            <a:off x="4418873" y="4464668"/>
            <a:ext cx="1451113" cy="1352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Oval 12">
            <a:extLst>
              <a:ext uri="{FF2B5EF4-FFF2-40B4-BE49-F238E27FC236}">
                <a16:creationId xmlns:a16="http://schemas.microsoft.com/office/drawing/2014/main" id="{0D65424F-0EA8-4DDC-90D3-83D38A2E9445}"/>
              </a:ext>
            </a:extLst>
          </p:cNvPr>
          <p:cNvSpPr/>
          <p:nvPr/>
        </p:nvSpPr>
        <p:spPr>
          <a:xfrm>
            <a:off x="5656461" y="3112416"/>
            <a:ext cx="1451113" cy="13522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lide Number Placeholder 2">
            <a:extLst>
              <a:ext uri="{FF2B5EF4-FFF2-40B4-BE49-F238E27FC236}">
                <a16:creationId xmlns:a16="http://schemas.microsoft.com/office/drawing/2014/main" id="{A4278987-14CA-1C47-B995-B40FAF8EB102}"/>
              </a:ext>
            </a:extLst>
          </p:cNvPr>
          <p:cNvSpPr>
            <a:spLocks noGrp="1"/>
          </p:cNvSpPr>
          <p:nvPr>
            <p:ph type="sldNum" sz="quarter" idx="12"/>
          </p:nvPr>
        </p:nvSpPr>
        <p:spPr/>
        <p:txBody>
          <a:bodyPr/>
          <a:lstStyle/>
          <a:p>
            <a:fld id="{971CEC84-1649-40CE-BFF6-7286506FEA08}" type="slidenum">
              <a:rPr lang="en-GB" smtClean="0"/>
              <a:pPr/>
              <a:t>24</a:t>
            </a:fld>
            <a:endParaRPr lang="en-GB"/>
          </a:p>
        </p:txBody>
      </p:sp>
      <p:sp>
        <p:nvSpPr>
          <p:cNvPr id="15" name="Oval 14">
            <a:extLst>
              <a:ext uri="{FF2B5EF4-FFF2-40B4-BE49-F238E27FC236}">
                <a16:creationId xmlns:a16="http://schemas.microsoft.com/office/drawing/2014/main" id="{59F6AEB1-F6EB-4924-9B66-2D56658819DA}"/>
              </a:ext>
            </a:extLst>
          </p:cNvPr>
          <p:cNvSpPr/>
          <p:nvPr/>
        </p:nvSpPr>
        <p:spPr>
          <a:xfrm>
            <a:off x="7563159" y="2950680"/>
            <a:ext cx="2942960" cy="2981033"/>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800"/>
          </a:p>
        </p:txBody>
      </p:sp>
      <p:sp>
        <p:nvSpPr>
          <p:cNvPr id="16" name="TextBox 15">
            <a:extLst>
              <a:ext uri="{FF2B5EF4-FFF2-40B4-BE49-F238E27FC236}">
                <a16:creationId xmlns:a16="http://schemas.microsoft.com/office/drawing/2014/main" id="{7BCCD824-DD58-4F06-AAFB-B279D53BB8AB}"/>
              </a:ext>
            </a:extLst>
          </p:cNvPr>
          <p:cNvSpPr txBox="1"/>
          <p:nvPr/>
        </p:nvSpPr>
        <p:spPr>
          <a:xfrm>
            <a:off x="7807982" y="3173005"/>
            <a:ext cx="2511864" cy="2862322"/>
          </a:xfrm>
          <a:prstGeom prst="rect">
            <a:avLst/>
          </a:prstGeom>
          <a:noFill/>
        </p:spPr>
        <p:txBody>
          <a:bodyPr wrap="square" rtlCol="0" anchor="t">
            <a:spAutoFit/>
          </a:bodyPr>
          <a:lstStyle/>
          <a:p>
            <a:pPr algn="ctr"/>
            <a:r>
              <a:rPr lang="en-US" sz="2000" i="1">
                <a:solidFill>
                  <a:schemeClr val="lt1"/>
                </a:solidFill>
              </a:rPr>
              <a:t>Consider: </a:t>
            </a:r>
            <a:r>
              <a:rPr lang="en-US" sz="2000">
                <a:solidFill>
                  <a:schemeClr val="lt1"/>
                </a:solidFill>
              </a:rPr>
              <a:t>If ecosystem services are included in an assessment, does that mean biodiversity is automatically included?</a:t>
            </a:r>
          </a:p>
          <a:p>
            <a:endParaRPr lang="en-CH" sz="2000"/>
          </a:p>
        </p:txBody>
      </p:sp>
    </p:spTree>
    <p:extLst>
      <p:ext uri="{BB962C8B-B14F-4D97-AF65-F5344CB8AC3E}">
        <p14:creationId xmlns:p14="http://schemas.microsoft.com/office/powerpoint/2010/main" val="206701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sp>
        <p:nvSpPr>
          <p:cNvPr id="6" name="Teardrop 5">
            <a:extLst>
              <a:ext uri="{FF2B5EF4-FFF2-40B4-BE49-F238E27FC236}">
                <a16:creationId xmlns:a16="http://schemas.microsoft.com/office/drawing/2014/main" id="{16509DBB-C64D-46C2-8E90-D99D1D052B59}"/>
              </a:ext>
            </a:extLst>
          </p:cNvPr>
          <p:cNvSpPr/>
          <p:nvPr/>
        </p:nvSpPr>
        <p:spPr>
          <a:xfrm>
            <a:off x="10558528" y="8052"/>
            <a:ext cx="1630515"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516788" y="369791"/>
            <a:ext cx="1555947" cy="1447063"/>
          </a:xfrm>
          <a:prstGeom prst="rect">
            <a:avLst/>
          </a:prstGeom>
          <a:noFill/>
        </p:spPr>
        <p:txBody>
          <a:bodyPr wrap="square" rtlCol="0">
            <a:spAutoFit/>
          </a:bodyPr>
          <a:lstStyle/>
          <a:p>
            <a:pPr algn="ctr" defTabSz="914354">
              <a:defRPr/>
            </a:pPr>
            <a:r>
              <a:rPr lang="en-GB">
                <a:solidFill>
                  <a:prstClr val="white"/>
                </a:solidFill>
              </a:rPr>
              <a:t>Refer to </a:t>
            </a:r>
            <a:r>
              <a:rPr lang="en-GB" b="1">
                <a:solidFill>
                  <a:prstClr val="white"/>
                </a:solidFill>
              </a:rPr>
              <a:t>p.15</a:t>
            </a:r>
          </a:p>
          <a:p>
            <a:pPr algn="ctr" defTabSz="914354">
              <a:defRPr/>
            </a:pPr>
            <a:r>
              <a:rPr lang="en-GB">
                <a:solidFill>
                  <a:prstClr val="white"/>
                </a:solidFill>
              </a:rPr>
              <a:t>of the</a:t>
            </a:r>
          </a:p>
          <a:p>
            <a:pPr algn="ctr" defTabSz="914354">
              <a:defRPr/>
            </a:pPr>
            <a:r>
              <a:rPr lang="en-GB">
                <a:solidFill>
                  <a:prstClr val="white"/>
                </a:solidFill>
                <a:hlinkClick r:id="rId3"/>
              </a:rPr>
              <a:t>Biodiversity Guidance</a:t>
            </a:r>
            <a:endParaRPr lang="en-GB">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D81F0D9-0B7C-1E48-9DDA-AAEEACC064C1}"/>
              </a:ext>
            </a:extLst>
          </p:cNvPr>
          <p:cNvSpPr>
            <a:spLocks noGrp="1"/>
          </p:cNvSpPr>
          <p:nvPr>
            <p:ph type="sldNum" sz="quarter" idx="12"/>
          </p:nvPr>
        </p:nvSpPr>
        <p:spPr/>
        <p:txBody>
          <a:bodyPr/>
          <a:lstStyle/>
          <a:p>
            <a:fld id="{971CEC84-1649-40CE-BFF6-7286506FEA08}" type="slidenum">
              <a:rPr lang="en-GB" smtClean="0"/>
              <a:pPr/>
              <a:t>25</a:t>
            </a:fld>
            <a:endParaRPr lang="en-GB"/>
          </a:p>
        </p:txBody>
      </p:sp>
      <p:pic>
        <p:nvPicPr>
          <p:cNvPr id="15" name="Picture 14">
            <a:extLst>
              <a:ext uri="{FF2B5EF4-FFF2-40B4-BE49-F238E27FC236}">
                <a16:creationId xmlns:a16="http://schemas.microsoft.com/office/drawing/2014/main" id="{812AE325-32FE-4A02-AB6E-97E21D420C58}"/>
              </a:ext>
            </a:extLst>
          </p:cNvPr>
          <p:cNvPicPr>
            <a:picLocks noChangeAspect="1"/>
          </p:cNvPicPr>
          <p:nvPr/>
        </p:nvPicPr>
        <p:blipFill rotWithShape="1">
          <a:blip r:embed="rId4"/>
          <a:srcRect t="3913" r="1557"/>
          <a:stretch/>
        </p:blipFill>
        <p:spPr>
          <a:xfrm>
            <a:off x="3547317" y="1181024"/>
            <a:ext cx="4682139" cy="4799342"/>
          </a:xfrm>
          <a:prstGeom prst="rect">
            <a:avLst/>
          </a:prstGeom>
        </p:spPr>
      </p:pic>
      <p:sp>
        <p:nvSpPr>
          <p:cNvPr id="16" name="TextBox 15">
            <a:extLst>
              <a:ext uri="{FF2B5EF4-FFF2-40B4-BE49-F238E27FC236}">
                <a16:creationId xmlns:a16="http://schemas.microsoft.com/office/drawing/2014/main" id="{0EC63261-522F-4FED-A72D-4FD0B02E84EB}"/>
              </a:ext>
            </a:extLst>
          </p:cNvPr>
          <p:cNvSpPr txBox="1"/>
          <p:nvPr/>
        </p:nvSpPr>
        <p:spPr>
          <a:xfrm>
            <a:off x="1133062" y="1563301"/>
            <a:ext cx="2736262" cy="1020921"/>
          </a:xfrm>
          <a:prstGeom prst="rect">
            <a:avLst/>
          </a:prstGeom>
          <a:noFill/>
        </p:spPr>
        <p:txBody>
          <a:bodyPr wrap="square" rtlCol="0">
            <a:spAutoFit/>
          </a:bodyPr>
          <a:lstStyle/>
          <a:p>
            <a:pPr>
              <a:lnSpc>
                <a:spcPct val="115000"/>
              </a:lnSpc>
              <a:spcBef>
                <a:spcPts val="600"/>
              </a:spcBef>
              <a:spcAft>
                <a:spcPts val="600"/>
              </a:spcAft>
            </a:pPr>
            <a:r>
              <a:rPr lang="en-GB">
                <a:solidFill>
                  <a:srgbClr val="4D4D4F"/>
                </a:solidFill>
                <a:ea typeface="Verdana" panose="020B0604030504040204" pitchFamily="34" charset="0"/>
                <a:cs typeface="+mj-cs"/>
              </a:rPr>
              <a:t>All businesses impact and depend on natural capital and biodiversity. </a:t>
            </a:r>
          </a:p>
        </p:txBody>
      </p:sp>
      <p:sp>
        <p:nvSpPr>
          <p:cNvPr id="17" name="TextBox 16">
            <a:extLst>
              <a:ext uri="{FF2B5EF4-FFF2-40B4-BE49-F238E27FC236}">
                <a16:creationId xmlns:a16="http://schemas.microsoft.com/office/drawing/2014/main" id="{1251B053-E711-4AA7-B7D8-E0283441FEA2}"/>
              </a:ext>
            </a:extLst>
          </p:cNvPr>
          <p:cNvSpPr txBox="1"/>
          <p:nvPr/>
        </p:nvSpPr>
        <p:spPr>
          <a:xfrm>
            <a:off x="155001" y="4003799"/>
            <a:ext cx="2736262" cy="1976567"/>
          </a:xfrm>
          <a:prstGeom prst="rect">
            <a:avLst/>
          </a:prstGeom>
          <a:noFill/>
        </p:spPr>
        <p:txBody>
          <a:bodyPr wrap="square" rtlCol="0">
            <a:spAutoFit/>
          </a:bodyPr>
          <a:lstStyle/>
          <a:p>
            <a:pPr>
              <a:lnSpc>
                <a:spcPct val="115000"/>
              </a:lnSpc>
              <a:spcBef>
                <a:spcPts val="600"/>
              </a:spcBef>
              <a:spcAft>
                <a:spcPts val="600"/>
              </a:spcAft>
            </a:pPr>
            <a:r>
              <a:rPr lang="en-GB" b="1">
                <a:solidFill>
                  <a:srgbClr val="4D4D4F"/>
                </a:solidFill>
                <a:ea typeface="Verdana" panose="020B0604030504040204" pitchFamily="34" charset="0"/>
                <a:cs typeface="+mj-cs"/>
              </a:rPr>
              <a:t>Integrating natural capital &amp; biodiversity </a:t>
            </a:r>
            <a:r>
              <a:rPr lang="en-GB">
                <a:solidFill>
                  <a:srgbClr val="4D4D4F"/>
                </a:solidFill>
                <a:ea typeface="Verdana" panose="020B0604030504040204" pitchFamily="34" charset="0"/>
                <a:cs typeface="+mj-cs"/>
              </a:rPr>
              <a:t>allows you to identify R&amp;Os that might otherwise be hidden or missed. </a:t>
            </a:r>
          </a:p>
        </p:txBody>
      </p:sp>
      <p:sp>
        <p:nvSpPr>
          <p:cNvPr id="18" name="Oval 17">
            <a:extLst>
              <a:ext uri="{FF2B5EF4-FFF2-40B4-BE49-F238E27FC236}">
                <a16:creationId xmlns:a16="http://schemas.microsoft.com/office/drawing/2014/main" id="{19F8B04E-B941-4C39-8C22-878439F8540F}"/>
              </a:ext>
            </a:extLst>
          </p:cNvPr>
          <p:cNvSpPr/>
          <p:nvPr/>
        </p:nvSpPr>
        <p:spPr>
          <a:xfrm>
            <a:off x="5274366" y="2644149"/>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02872A04-32AA-497A-8A8E-570F1C2A975E}"/>
              </a:ext>
            </a:extLst>
          </p:cNvPr>
          <p:cNvCxnSpPr>
            <a:cxnSpLocks/>
            <a:stCxn id="16" idx="3"/>
            <a:endCxn id="18" idx="1"/>
          </p:cNvCxnSpPr>
          <p:nvPr/>
        </p:nvCxnSpPr>
        <p:spPr>
          <a:xfrm>
            <a:off x="3869324" y="2073762"/>
            <a:ext cx="1606253" cy="6470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AF186BB-48F6-4BFD-9061-9C0658A51DB9}"/>
              </a:ext>
            </a:extLst>
          </p:cNvPr>
          <p:cNvSpPr/>
          <p:nvPr/>
        </p:nvSpPr>
        <p:spPr>
          <a:xfrm>
            <a:off x="3327151" y="4013293"/>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868E598F-A853-4401-BA56-800BF10F63B4}"/>
              </a:ext>
            </a:extLst>
          </p:cNvPr>
          <p:cNvCxnSpPr>
            <a:cxnSpLocks/>
            <a:stCxn id="17" idx="3"/>
            <a:endCxn id="21" idx="3"/>
          </p:cNvCxnSpPr>
          <p:nvPr/>
        </p:nvCxnSpPr>
        <p:spPr>
          <a:xfrm flipV="1">
            <a:off x="2891263" y="4460230"/>
            <a:ext cx="637099" cy="5318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7D6B54B-6C19-4D29-B872-18DE5AD920AB}"/>
              </a:ext>
            </a:extLst>
          </p:cNvPr>
          <p:cNvSpPr/>
          <p:nvPr/>
        </p:nvSpPr>
        <p:spPr>
          <a:xfrm>
            <a:off x="5274366" y="5467946"/>
            <a:ext cx="1373952" cy="523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C897FEBC-EC86-49BE-92F5-7DDD95FD68C5}"/>
              </a:ext>
            </a:extLst>
          </p:cNvPr>
          <p:cNvCxnSpPr>
            <a:cxnSpLocks/>
            <a:stCxn id="17" idx="3"/>
            <a:endCxn id="23" idx="2"/>
          </p:cNvCxnSpPr>
          <p:nvPr/>
        </p:nvCxnSpPr>
        <p:spPr>
          <a:xfrm>
            <a:off x="2891263" y="4992083"/>
            <a:ext cx="2383103" cy="7376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7805BA1-11CF-4942-8BDF-4EE58D154054}"/>
              </a:ext>
            </a:extLst>
          </p:cNvPr>
          <p:cNvSpPr txBox="1"/>
          <p:nvPr/>
        </p:nvSpPr>
        <p:spPr>
          <a:xfrm>
            <a:off x="8588374" y="2207869"/>
            <a:ext cx="2736262" cy="1020921"/>
          </a:xfrm>
          <a:prstGeom prst="rect">
            <a:avLst/>
          </a:prstGeom>
          <a:noFill/>
        </p:spPr>
        <p:txBody>
          <a:bodyPr wrap="square" rtlCol="0">
            <a:spAutoFit/>
          </a:bodyPr>
          <a:lstStyle/>
          <a:p>
            <a:pPr>
              <a:lnSpc>
                <a:spcPct val="115000"/>
              </a:lnSpc>
              <a:spcBef>
                <a:spcPts val="600"/>
              </a:spcBef>
              <a:spcAft>
                <a:spcPts val="600"/>
              </a:spcAft>
            </a:pPr>
            <a:r>
              <a:rPr lang="en-GB">
                <a:solidFill>
                  <a:srgbClr val="4D4D4F"/>
                </a:solidFill>
                <a:ea typeface="Verdana" panose="020B0604030504040204" pitchFamily="34" charset="0"/>
              </a:rPr>
              <a:t>This results in </a:t>
            </a:r>
            <a:r>
              <a:rPr lang="en-GB" b="1">
                <a:solidFill>
                  <a:srgbClr val="4D4D4F"/>
                </a:solidFill>
                <a:ea typeface="Verdana" panose="020B0604030504040204" pitchFamily="34" charset="0"/>
              </a:rPr>
              <a:t>economic costs and benefits </a:t>
            </a:r>
            <a:r>
              <a:rPr lang="en-GB">
                <a:solidFill>
                  <a:srgbClr val="4D4D4F"/>
                </a:solidFill>
                <a:ea typeface="Verdana" panose="020B0604030504040204" pitchFamily="34" charset="0"/>
              </a:rPr>
              <a:t>for business and society</a:t>
            </a:r>
            <a:endParaRPr lang="en-GB">
              <a:solidFill>
                <a:srgbClr val="4D4D4F"/>
              </a:solidFill>
              <a:ea typeface="Verdana" panose="020B0604030504040204" pitchFamily="34" charset="0"/>
              <a:cs typeface="+mj-cs"/>
            </a:endParaRPr>
          </a:p>
        </p:txBody>
      </p:sp>
      <p:sp>
        <p:nvSpPr>
          <p:cNvPr id="32" name="Oval 31">
            <a:extLst>
              <a:ext uri="{FF2B5EF4-FFF2-40B4-BE49-F238E27FC236}">
                <a16:creationId xmlns:a16="http://schemas.microsoft.com/office/drawing/2014/main" id="{9677C458-BAE8-45AC-A47D-574477ED927A}"/>
              </a:ext>
            </a:extLst>
          </p:cNvPr>
          <p:cNvSpPr/>
          <p:nvPr/>
        </p:nvSpPr>
        <p:spPr>
          <a:xfrm>
            <a:off x="4704522" y="3273006"/>
            <a:ext cx="2416061" cy="554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44EECC84-2796-4826-90C3-77A6A89F0C6E}"/>
              </a:ext>
            </a:extLst>
          </p:cNvPr>
          <p:cNvCxnSpPr>
            <a:cxnSpLocks/>
            <a:stCxn id="31" idx="1"/>
            <a:endCxn id="32" idx="7"/>
          </p:cNvCxnSpPr>
          <p:nvPr/>
        </p:nvCxnSpPr>
        <p:spPr>
          <a:xfrm flipH="1">
            <a:off x="6766759" y="2718330"/>
            <a:ext cx="1821615" cy="6359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9726B47-5505-4DA4-AB59-8A0BADB88BF7}"/>
              </a:ext>
            </a:extLst>
          </p:cNvPr>
          <p:cNvSpPr/>
          <p:nvPr/>
        </p:nvSpPr>
        <p:spPr>
          <a:xfrm>
            <a:off x="3454170" y="133306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35" name="Oval 34">
            <a:extLst>
              <a:ext uri="{FF2B5EF4-FFF2-40B4-BE49-F238E27FC236}">
                <a16:creationId xmlns:a16="http://schemas.microsoft.com/office/drawing/2014/main" id="{E7A0903B-2654-4AFC-97BE-6555ABE5A7B2}"/>
              </a:ext>
            </a:extLst>
          </p:cNvPr>
          <p:cNvSpPr/>
          <p:nvPr/>
        </p:nvSpPr>
        <p:spPr>
          <a:xfrm>
            <a:off x="10418636" y="1904978"/>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36" name="Oval 35">
            <a:extLst>
              <a:ext uri="{FF2B5EF4-FFF2-40B4-BE49-F238E27FC236}">
                <a16:creationId xmlns:a16="http://schemas.microsoft.com/office/drawing/2014/main" id="{B75DF22A-366C-4767-B467-46C836E31094}"/>
              </a:ext>
            </a:extLst>
          </p:cNvPr>
          <p:cNvSpPr/>
          <p:nvPr/>
        </p:nvSpPr>
        <p:spPr>
          <a:xfrm>
            <a:off x="2695912" y="4163998"/>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37" name="Rectangle 36">
            <a:extLst>
              <a:ext uri="{FF2B5EF4-FFF2-40B4-BE49-F238E27FC236}">
                <a16:creationId xmlns:a16="http://schemas.microsoft.com/office/drawing/2014/main" id="{CDBA2351-37A5-4559-BB7F-31D4D07AC853}"/>
              </a:ext>
            </a:extLst>
          </p:cNvPr>
          <p:cNvSpPr/>
          <p:nvPr/>
        </p:nvSpPr>
        <p:spPr>
          <a:xfrm>
            <a:off x="1133062" y="7105793"/>
            <a:ext cx="8199718" cy="530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Added biodiversity element and updated figure (previously it was only natural capital)</a:t>
            </a:r>
          </a:p>
        </p:txBody>
      </p:sp>
      <p:sp>
        <p:nvSpPr>
          <p:cNvPr id="38" name="TextBox 37">
            <a:extLst>
              <a:ext uri="{FF2B5EF4-FFF2-40B4-BE49-F238E27FC236}">
                <a16:creationId xmlns:a16="http://schemas.microsoft.com/office/drawing/2014/main" id="{E989F793-0DA9-4CE0-88D2-C8F9D1A2C8DE}"/>
              </a:ext>
            </a:extLst>
          </p:cNvPr>
          <p:cNvSpPr txBox="1"/>
          <p:nvPr/>
        </p:nvSpPr>
        <p:spPr>
          <a:xfrm>
            <a:off x="7879421" y="5467946"/>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spTree>
    <p:extLst>
      <p:ext uri="{BB962C8B-B14F-4D97-AF65-F5344CB8AC3E}">
        <p14:creationId xmlns:p14="http://schemas.microsoft.com/office/powerpoint/2010/main" val="428893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21" grpId="0" animBg="1"/>
      <p:bldP spid="23" grpId="0" animBg="1"/>
      <p:bldP spid="31" grpId="0"/>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p:txBody>
          <a:bodyPr/>
          <a:lstStyle/>
          <a:p>
            <a:r>
              <a:rPr lang="en-GB">
                <a:solidFill>
                  <a:srgbClr val="595959"/>
                </a:solidFill>
              </a:rPr>
              <a:t>Integrating approaches and building links between protocols </a:t>
            </a:r>
            <a:endParaRPr lang="en-US">
              <a:solidFill>
                <a:srgbClr val="595959"/>
              </a:solidFill>
              <a:highlight>
                <a:srgbClr val="FFFF00"/>
              </a:highlight>
            </a:endParaRPr>
          </a:p>
        </p:txBody>
      </p:sp>
      <p:sp>
        <p:nvSpPr>
          <p:cNvPr id="4" name="Rectangle: Rounded Corners 3">
            <a:extLst>
              <a:ext uri="{FF2B5EF4-FFF2-40B4-BE49-F238E27FC236}">
                <a16:creationId xmlns:a16="http://schemas.microsoft.com/office/drawing/2014/main" id="{6ACF1957-4E8C-49AF-B721-6F26217A26A0}"/>
              </a:ext>
            </a:extLst>
          </p:cNvPr>
          <p:cNvSpPr/>
          <p:nvPr/>
        </p:nvSpPr>
        <p:spPr>
          <a:xfrm>
            <a:off x="3119122" y="1641971"/>
            <a:ext cx="8885956" cy="698205"/>
          </a:xfrm>
          <a:prstGeom prst="roundRect">
            <a:avLst/>
          </a:prstGeom>
          <a:solidFill>
            <a:schemeClr val="bg1">
              <a:lumMod val="85000"/>
            </a:schemeClr>
          </a:solidFill>
          <a:ln w="28575">
            <a:noFill/>
          </a:ln>
        </p:spPr>
        <p:txBody>
          <a:bodyPr wrap="square">
            <a:spAutoFit/>
          </a:bodyPr>
          <a:lstStyle/>
          <a:p>
            <a:pPr algn="ctr">
              <a:defRPr/>
            </a:pPr>
            <a:r>
              <a:rPr lang="en-GB" sz="1700" b="1">
                <a:latin typeface="Arial" panose="020B0604020202020204" pitchFamily="34" charset="0"/>
                <a:cs typeface="Arial" panose="020B0604020202020204" pitchFamily="34" charset="0"/>
              </a:rPr>
              <a:t>Generally-accepted frameworks </a:t>
            </a:r>
            <a:r>
              <a:rPr lang="en-GB" sz="1700">
                <a:latin typeface="Arial" panose="020B0604020202020204" pitchFamily="34" charset="0"/>
                <a:cs typeface="Arial" panose="020B0604020202020204" pitchFamily="34" charset="0"/>
              </a:rPr>
              <a:t>for</a:t>
            </a:r>
            <a:r>
              <a:rPr lang="en-GB" sz="1700" b="1">
                <a:latin typeface="Arial" panose="020B0604020202020204" pitchFamily="34" charset="0"/>
                <a:cs typeface="Arial" panose="020B0604020202020204" pitchFamily="34" charset="0"/>
              </a:rPr>
              <a:t> business </a:t>
            </a:r>
            <a:r>
              <a:rPr lang="en-GB" sz="1700">
                <a:latin typeface="Arial" panose="020B0604020202020204" pitchFamily="34" charset="0"/>
                <a:cs typeface="Arial" panose="020B0604020202020204" pitchFamily="34" charset="0"/>
              </a:rPr>
              <a:t>to identify, measure and value its </a:t>
            </a:r>
            <a:r>
              <a:rPr lang="en-GB" sz="1700" b="1">
                <a:latin typeface="Arial" panose="020B0604020202020204" pitchFamily="34" charset="0"/>
                <a:cs typeface="Arial" panose="020B0604020202020204" pitchFamily="34" charset="0"/>
              </a:rPr>
              <a:t>impacts </a:t>
            </a:r>
            <a:r>
              <a:rPr lang="en-GB" sz="1700">
                <a:latin typeface="Arial" panose="020B0604020202020204" pitchFamily="34" charset="0"/>
                <a:cs typeface="Arial" panose="020B0604020202020204" pitchFamily="34" charset="0"/>
              </a:rPr>
              <a:t>and </a:t>
            </a:r>
            <a:r>
              <a:rPr lang="en-GB" sz="1700" b="1">
                <a:latin typeface="Arial" panose="020B0604020202020204" pitchFamily="34" charset="0"/>
                <a:cs typeface="Arial" panose="020B0604020202020204" pitchFamily="34" charset="0"/>
              </a:rPr>
              <a:t>dependencies </a:t>
            </a:r>
            <a:r>
              <a:rPr lang="en-GB" sz="1700">
                <a:latin typeface="Arial" panose="020B0604020202020204" pitchFamily="34" charset="0"/>
                <a:cs typeface="Arial" panose="020B0604020202020204" pitchFamily="34" charset="0"/>
              </a:rPr>
              <a:t>on</a:t>
            </a:r>
            <a:r>
              <a:rPr lang="en-GB" sz="1700" b="1">
                <a:latin typeface="Arial" panose="020B0604020202020204" pitchFamily="34" charset="0"/>
                <a:cs typeface="Arial" panose="020B0604020202020204" pitchFamily="34" charset="0"/>
              </a:rPr>
              <a:t> natural, social and human capital</a:t>
            </a:r>
            <a:r>
              <a:rPr lang="en-GB" sz="1801" b="1">
                <a:latin typeface="Arial" panose="020B0604020202020204" pitchFamily="34" charset="0"/>
                <a:cs typeface="Arial" panose="020B0604020202020204" pitchFamily="34" charset="0"/>
              </a:rPr>
              <a:t>.</a:t>
            </a:r>
          </a:p>
        </p:txBody>
      </p:sp>
      <p:pic>
        <p:nvPicPr>
          <p:cNvPr id="5" name="Picture 2" descr="Résultat de recherche d'images pour &quot;natural capital coalition&quot;">
            <a:extLst>
              <a:ext uri="{FF2B5EF4-FFF2-40B4-BE49-F238E27FC236}">
                <a16:creationId xmlns:a16="http://schemas.microsoft.com/office/drawing/2014/main" id="{7422B6E8-3749-4A46-9B1E-0FB0C19D67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5682" y="2623684"/>
            <a:ext cx="1566703" cy="644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043237-1896-4302-B442-B906E27B2E6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0769" y="2577444"/>
            <a:ext cx="1657696" cy="576164"/>
          </a:xfrm>
          <a:prstGeom prst="rect">
            <a:avLst/>
          </a:prstGeom>
          <a:noFill/>
          <a:ln>
            <a:noFill/>
          </a:ln>
        </p:spPr>
      </p:pic>
      <p:sp>
        <p:nvSpPr>
          <p:cNvPr id="9" name="Rectangle 8">
            <a:extLst>
              <a:ext uri="{FF2B5EF4-FFF2-40B4-BE49-F238E27FC236}">
                <a16:creationId xmlns:a16="http://schemas.microsoft.com/office/drawing/2014/main" id="{1932BFA6-5A33-43AB-BB9F-B1CF27DFB325}"/>
              </a:ext>
            </a:extLst>
          </p:cNvPr>
          <p:cNvSpPr/>
          <p:nvPr/>
        </p:nvSpPr>
        <p:spPr>
          <a:xfrm>
            <a:off x="5375451" y="5216031"/>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2016</a:t>
            </a:r>
          </a:p>
        </p:txBody>
      </p:sp>
      <p:sp>
        <p:nvSpPr>
          <p:cNvPr id="10" name="Arrow: Right 9">
            <a:extLst>
              <a:ext uri="{FF2B5EF4-FFF2-40B4-BE49-F238E27FC236}">
                <a16:creationId xmlns:a16="http://schemas.microsoft.com/office/drawing/2014/main" id="{48CEB7C7-6828-4FF8-9FDD-3AC2823C94AD}"/>
              </a:ext>
            </a:extLst>
          </p:cNvPr>
          <p:cNvSpPr/>
          <p:nvPr/>
        </p:nvSpPr>
        <p:spPr>
          <a:xfrm>
            <a:off x="10457817" y="3726927"/>
            <a:ext cx="521716" cy="489231"/>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Flowchart: Off-page Connector 11">
            <a:extLst>
              <a:ext uri="{FF2B5EF4-FFF2-40B4-BE49-F238E27FC236}">
                <a16:creationId xmlns:a16="http://schemas.microsoft.com/office/drawing/2014/main" id="{F7D97BE9-2A49-4CCB-9E2D-200C2A0305D1}"/>
              </a:ext>
            </a:extLst>
          </p:cNvPr>
          <p:cNvSpPr/>
          <p:nvPr/>
        </p:nvSpPr>
        <p:spPr>
          <a:xfrm rot="16200000">
            <a:off x="3828136" y="294521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TextBox 12">
            <a:extLst>
              <a:ext uri="{FF2B5EF4-FFF2-40B4-BE49-F238E27FC236}">
                <a16:creationId xmlns:a16="http://schemas.microsoft.com/office/drawing/2014/main" id="{55D8CA77-F51B-4549-9F01-062321F4523F}"/>
              </a:ext>
            </a:extLst>
          </p:cNvPr>
          <p:cNvSpPr txBox="1"/>
          <p:nvPr/>
        </p:nvSpPr>
        <p:spPr>
          <a:xfrm>
            <a:off x="3304210" y="3528963"/>
            <a:ext cx="1447060" cy="338554"/>
          </a:xfrm>
          <a:prstGeom prst="rect">
            <a:avLst/>
          </a:prstGeom>
          <a:noFill/>
        </p:spPr>
        <p:txBody>
          <a:bodyPr wrap="square" rtlCol="0">
            <a:spAutoFit/>
          </a:bodyPr>
          <a:lstStyle/>
          <a:p>
            <a:r>
              <a:rPr lang="en-US" sz="1600" b="1">
                <a:solidFill>
                  <a:schemeClr val="bg1"/>
                </a:solidFill>
                <a:hlinkClick r:id="rId5"/>
              </a:rPr>
              <a:t>Full version</a:t>
            </a:r>
            <a:endParaRPr lang="en-CH" sz="1600" b="1">
              <a:solidFill>
                <a:schemeClr val="bg1"/>
              </a:solidFill>
            </a:endParaRPr>
          </a:p>
        </p:txBody>
      </p:sp>
      <p:sp>
        <p:nvSpPr>
          <p:cNvPr id="14" name="Flowchart: Off-page Connector 13">
            <a:extLst>
              <a:ext uri="{FF2B5EF4-FFF2-40B4-BE49-F238E27FC236}">
                <a16:creationId xmlns:a16="http://schemas.microsoft.com/office/drawing/2014/main" id="{076A4D45-1E97-4883-A96B-78D368874382}"/>
              </a:ext>
            </a:extLst>
          </p:cNvPr>
          <p:cNvSpPr/>
          <p:nvPr/>
        </p:nvSpPr>
        <p:spPr>
          <a:xfrm rot="16200000">
            <a:off x="3735353" y="3698461"/>
            <a:ext cx="584775"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5" name="TextBox 14">
            <a:extLst>
              <a:ext uri="{FF2B5EF4-FFF2-40B4-BE49-F238E27FC236}">
                <a16:creationId xmlns:a16="http://schemas.microsoft.com/office/drawing/2014/main" id="{5598F15E-BF98-49C7-8CCD-DC912209D1D2}"/>
              </a:ext>
            </a:extLst>
          </p:cNvPr>
          <p:cNvSpPr txBox="1"/>
          <p:nvPr/>
        </p:nvSpPr>
        <p:spPr>
          <a:xfrm>
            <a:off x="3319679" y="4189427"/>
            <a:ext cx="1428943" cy="584775"/>
          </a:xfrm>
          <a:prstGeom prst="rect">
            <a:avLst/>
          </a:prstGeom>
          <a:noFill/>
        </p:spPr>
        <p:txBody>
          <a:bodyPr wrap="square" rtlCol="0">
            <a:spAutoFit/>
          </a:bodyPr>
          <a:lstStyle/>
          <a:p>
            <a:r>
              <a:rPr lang="en-US" sz="1600" b="1">
                <a:solidFill>
                  <a:schemeClr val="bg1"/>
                </a:solidFill>
                <a:hlinkClick r:id="rId6"/>
              </a:rPr>
              <a:t>Executive summary</a:t>
            </a:r>
            <a:endParaRPr lang="en-CH" sz="1600" b="1">
              <a:solidFill>
                <a:schemeClr val="bg1"/>
              </a:solidFill>
            </a:endParaRPr>
          </a:p>
        </p:txBody>
      </p:sp>
      <p:pic>
        <p:nvPicPr>
          <p:cNvPr id="18" name="Picture Placeholder 5">
            <a:extLst>
              <a:ext uri="{FF2B5EF4-FFF2-40B4-BE49-F238E27FC236}">
                <a16:creationId xmlns:a16="http://schemas.microsoft.com/office/drawing/2014/main" id="{8CADDB9C-C18F-4A02-A14F-006F41FC52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078077" y="3063712"/>
            <a:ext cx="1491355" cy="2107028"/>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8"/>
          <a:stretch>
            <a:fillRect/>
          </a:stretch>
        </p:blipFill>
        <p:spPr>
          <a:xfrm>
            <a:off x="11059456" y="3726927"/>
            <a:ext cx="848277" cy="489231"/>
          </a:xfrm>
          <a:prstGeom prst="rect">
            <a:avLst/>
          </a:prstGeom>
        </p:spPr>
      </p:pic>
      <p:sp>
        <p:nvSpPr>
          <p:cNvPr id="20" name="Rectangle 19">
            <a:extLst>
              <a:ext uri="{FF2B5EF4-FFF2-40B4-BE49-F238E27FC236}">
                <a16:creationId xmlns:a16="http://schemas.microsoft.com/office/drawing/2014/main" id="{24BAF9E3-6CB0-4273-A7FB-651A27B210A4}"/>
              </a:ext>
            </a:extLst>
          </p:cNvPr>
          <p:cNvSpPr/>
          <p:nvPr/>
        </p:nvSpPr>
        <p:spPr>
          <a:xfrm>
            <a:off x="9142667" y="5216032"/>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2019</a:t>
            </a:r>
          </a:p>
        </p:txBody>
      </p:sp>
      <p:sp>
        <p:nvSpPr>
          <p:cNvPr id="24" name="Flowchart: Off-page Connector 23">
            <a:extLst>
              <a:ext uri="{FF2B5EF4-FFF2-40B4-BE49-F238E27FC236}">
                <a16:creationId xmlns:a16="http://schemas.microsoft.com/office/drawing/2014/main" id="{8069B3D2-7956-48D1-94B4-BB9F78A5B18A}"/>
              </a:ext>
            </a:extLst>
          </p:cNvPr>
          <p:cNvSpPr/>
          <p:nvPr/>
        </p:nvSpPr>
        <p:spPr>
          <a:xfrm rot="16200000">
            <a:off x="7508174" y="3276962"/>
            <a:ext cx="399209" cy="1566703"/>
          </a:xfrm>
          <a:prstGeom prst="flowChartOffpageConnector">
            <a:avLst/>
          </a:prstGeom>
          <a:solidFill>
            <a:srgbClr val="FCA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TextBox 24">
            <a:extLst>
              <a:ext uri="{FF2B5EF4-FFF2-40B4-BE49-F238E27FC236}">
                <a16:creationId xmlns:a16="http://schemas.microsoft.com/office/drawing/2014/main" id="{A918096A-F614-4205-966F-71E25DDBCD14}"/>
              </a:ext>
            </a:extLst>
          </p:cNvPr>
          <p:cNvSpPr txBox="1"/>
          <p:nvPr/>
        </p:nvSpPr>
        <p:spPr>
          <a:xfrm>
            <a:off x="7026169" y="3867518"/>
            <a:ext cx="1506273"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pic>
        <p:nvPicPr>
          <p:cNvPr id="28" name="Picture Placeholder 5" descr="Social-Human-Capital-Protocol_26.02.19.pdf">
            <a:extLst>
              <a:ext uri="{FF2B5EF4-FFF2-40B4-BE49-F238E27FC236}">
                <a16:creationId xmlns:a16="http://schemas.microsoft.com/office/drawing/2014/main" id="{16AD84C9-92D1-4BB8-B3D9-70B3CC23CF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8808836" y="3052536"/>
            <a:ext cx="1482455" cy="2118204"/>
          </a:xfrm>
          <a:prstGeom prst="rect">
            <a:avLst/>
          </a:prstGeom>
          <a:ln>
            <a:solidFill>
              <a:schemeClr val="bg1">
                <a:lumMod val="75000"/>
              </a:schemeClr>
            </a:solidFill>
          </a:ln>
        </p:spPr>
      </p:pic>
      <p:sp>
        <p:nvSpPr>
          <p:cNvPr id="22" name="TextBox 21">
            <a:extLst>
              <a:ext uri="{FF2B5EF4-FFF2-40B4-BE49-F238E27FC236}">
                <a16:creationId xmlns:a16="http://schemas.microsoft.com/office/drawing/2014/main" id="{42802F7C-D032-6E42-A154-8C47F63F4500}"/>
              </a:ext>
            </a:extLst>
          </p:cNvPr>
          <p:cNvSpPr txBox="1"/>
          <p:nvPr/>
        </p:nvSpPr>
        <p:spPr>
          <a:xfrm>
            <a:off x="87362" y="1337726"/>
            <a:ext cx="2934863" cy="1815882"/>
          </a:xfrm>
          <a:prstGeom prst="rect">
            <a:avLst/>
          </a:prstGeom>
          <a:noFill/>
        </p:spPr>
        <p:txBody>
          <a:bodyPr wrap="square" rtlCol="0">
            <a:spAutoFit/>
          </a:bodyPr>
          <a:lstStyle/>
          <a:p>
            <a:r>
              <a:rPr lang="en-GB" sz="1600" b="1">
                <a:solidFill>
                  <a:srgbClr val="595959"/>
                </a:solidFill>
              </a:rPr>
              <a:t>Brundtland - Sustainable Development </a:t>
            </a:r>
            <a:r>
              <a:rPr lang="en-GB" sz="1600">
                <a:solidFill>
                  <a:srgbClr val="595959"/>
                </a:solidFill>
              </a:rPr>
              <a:t>is development that meets the needs of the present without compromising the ability of future generations to meet their own needs. </a:t>
            </a:r>
            <a:endParaRPr lang="en-US" sz="1600">
              <a:solidFill>
                <a:srgbClr val="595959"/>
              </a:solidFill>
            </a:endParaRPr>
          </a:p>
        </p:txBody>
      </p:sp>
      <p:pic>
        <p:nvPicPr>
          <p:cNvPr id="26" name="Picture 2">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8844"/>
          <a:stretch/>
        </p:blipFill>
        <p:spPr bwMode="auto">
          <a:xfrm>
            <a:off x="284270" y="3429002"/>
            <a:ext cx="2459519" cy="24955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26</a:t>
            </a:fld>
            <a:endParaRPr lang="en-GB"/>
          </a:p>
        </p:txBody>
      </p:sp>
    </p:spTree>
    <p:extLst>
      <p:ext uri="{BB962C8B-B14F-4D97-AF65-F5344CB8AC3E}">
        <p14:creationId xmlns:p14="http://schemas.microsoft.com/office/powerpoint/2010/main" val="4192492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56C4E0-7E76-49FD-BF9E-368514ED4160}"/>
              </a:ext>
            </a:extLst>
          </p:cNvPr>
          <p:cNvPicPr>
            <a:picLocks noChangeAspect="1"/>
          </p:cNvPicPr>
          <p:nvPr/>
        </p:nvPicPr>
        <p:blipFill>
          <a:blip r:embed="rId3"/>
          <a:stretch>
            <a:fillRect/>
          </a:stretch>
        </p:blipFill>
        <p:spPr>
          <a:xfrm>
            <a:off x="209533" y="1708335"/>
            <a:ext cx="3836277" cy="3539811"/>
          </a:xfrm>
          <a:prstGeom prst="rect">
            <a:avLst/>
          </a:prstGeom>
        </p:spPr>
      </p:pic>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t>What parts </a:t>
            </a:r>
            <a:r>
              <a:rPr lang="en-GB">
                <a:solidFill>
                  <a:srgbClr val="595959"/>
                </a:solidFill>
              </a:rPr>
              <a:t>of the Natural Capital Protocol will we cover?</a:t>
            </a:r>
            <a:endParaRPr lang="en-US">
              <a:solidFill>
                <a:srgbClr val="595959"/>
              </a:solidFill>
            </a:endParaRPr>
          </a:p>
        </p:txBody>
      </p:sp>
      <p:sp>
        <p:nvSpPr>
          <p:cNvPr id="9" name="TextBox 8">
            <a:extLst>
              <a:ext uri="{FF2B5EF4-FFF2-40B4-BE49-F238E27FC236}">
                <a16:creationId xmlns:a16="http://schemas.microsoft.com/office/drawing/2014/main" id="{08ED46DF-3A0F-4191-BA47-894A79EF836E}"/>
              </a:ext>
            </a:extLst>
          </p:cNvPr>
          <p:cNvSpPr txBox="1"/>
          <p:nvPr/>
        </p:nvSpPr>
        <p:spPr>
          <a:xfrm>
            <a:off x="1333938" y="1201346"/>
            <a:ext cx="1884161" cy="646331"/>
          </a:xfrm>
          <a:prstGeom prst="rect">
            <a:avLst/>
          </a:prstGeom>
        </p:spPr>
        <p:txBody>
          <a:bodyPr wrap="square">
            <a:spAutoFit/>
          </a:bodyPr>
          <a:lstStyle>
            <a:defPPr>
              <a:defRPr lang="en-US"/>
            </a:defPPr>
            <a:lvl1pPr>
              <a:defRPr>
                <a:solidFill>
                  <a:srgbClr val="595959"/>
                </a:solidFill>
                <a:latin typeface="Arial"/>
              </a:defRPr>
            </a:lvl1pPr>
          </a:lstStyle>
          <a:p>
            <a:pPr algn="ctr"/>
            <a:r>
              <a:rPr lang="en-GB"/>
              <a:t>Module 1 (completed)</a:t>
            </a:r>
            <a:endParaRPr lang="en-US"/>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27</a:t>
            </a:fld>
            <a:endParaRPr lang="en-GB"/>
          </a:p>
        </p:txBody>
      </p:sp>
      <p:sp>
        <p:nvSpPr>
          <p:cNvPr id="12" name="TextBox 11">
            <a:extLst>
              <a:ext uri="{FF2B5EF4-FFF2-40B4-BE49-F238E27FC236}">
                <a16:creationId xmlns:a16="http://schemas.microsoft.com/office/drawing/2014/main" id="{271B3C78-BF5A-4AC1-8E1E-7992F35D623A}"/>
              </a:ext>
            </a:extLst>
          </p:cNvPr>
          <p:cNvSpPr txBox="1"/>
          <p:nvPr/>
        </p:nvSpPr>
        <p:spPr>
          <a:xfrm>
            <a:off x="878742" y="5704785"/>
            <a:ext cx="316706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pic>
        <p:nvPicPr>
          <p:cNvPr id="13" name="Picture 12">
            <a:extLst>
              <a:ext uri="{FF2B5EF4-FFF2-40B4-BE49-F238E27FC236}">
                <a16:creationId xmlns:a16="http://schemas.microsoft.com/office/drawing/2014/main" id="{16749A39-ED88-46BA-A7E4-12EE2AEBD411}"/>
              </a:ext>
            </a:extLst>
          </p:cNvPr>
          <p:cNvPicPr>
            <a:picLocks noChangeAspect="1"/>
          </p:cNvPicPr>
          <p:nvPr/>
        </p:nvPicPr>
        <p:blipFill>
          <a:blip r:embed="rId4"/>
          <a:stretch>
            <a:fillRect/>
          </a:stretch>
        </p:blipFill>
        <p:spPr>
          <a:xfrm>
            <a:off x="6360781" y="2462613"/>
            <a:ext cx="2501527" cy="3128856"/>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287BF5DE-C72E-4A24-A49E-C2D2590B83C4}"/>
              </a:ext>
            </a:extLst>
          </p:cNvPr>
          <p:cNvSpPr/>
          <p:nvPr/>
        </p:nvSpPr>
        <p:spPr>
          <a:xfrm>
            <a:off x="5870775" y="1322532"/>
            <a:ext cx="6206256" cy="1015663"/>
          </a:xfrm>
          <a:prstGeom prst="rect">
            <a:avLst/>
          </a:prstGeom>
        </p:spPr>
        <p:txBody>
          <a:bodyPr wrap="square">
            <a:spAutoFit/>
          </a:bodyPr>
          <a:lstStyle/>
          <a:p>
            <a:pPr algn="ctr"/>
            <a:r>
              <a:rPr lang="en-GB" sz="2000">
                <a:solidFill>
                  <a:srgbClr val="595959"/>
                </a:solidFill>
                <a:latin typeface="Arial"/>
              </a:rPr>
              <a:t>Integrating the Biodiversity Guidance (and its suite of tool and primers) to further highlight biodiversity considerations in your natural capital assessment</a:t>
            </a:r>
          </a:p>
        </p:txBody>
      </p:sp>
      <p:sp>
        <p:nvSpPr>
          <p:cNvPr id="15" name="Rectangle 14">
            <a:extLst>
              <a:ext uri="{FF2B5EF4-FFF2-40B4-BE49-F238E27FC236}">
                <a16:creationId xmlns:a16="http://schemas.microsoft.com/office/drawing/2014/main" id="{99AC4E9E-611C-4867-8A94-A0A4E7438B1C}"/>
              </a:ext>
            </a:extLst>
          </p:cNvPr>
          <p:cNvSpPr/>
          <p:nvPr/>
        </p:nvSpPr>
        <p:spPr>
          <a:xfrm>
            <a:off x="35458" y="7150700"/>
            <a:ext cx="6737022" cy="34080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Added Biodiversity Guidance, linear Protocol steps removed</a:t>
            </a:r>
          </a:p>
        </p:txBody>
      </p:sp>
      <p:sp>
        <p:nvSpPr>
          <p:cNvPr id="17" name="TextBox 16">
            <a:extLst>
              <a:ext uri="{FF2B5EF4-FFF2-40B4-BE49-F238E27FC236}">
                <a16:creationId xmlns:a16="http://schemas.microsoft.com/office/drawing/2014/main" id="{9AF10105-E8EE-40DF-9A1D-AE059430C22B}"/>
              </a:ext>
            </a:extLst>
          </p:cNvPr>
          <p:cNvSpPr txBox="1"/>
          <p:nvPr/>
        </p:nvSpPr>
        <p:spPr>
          <a:xfrm>
            <a:off x="3464196" y="3293574"/>
            <a:ext cx="1884161" cy="369332"/>
          </a:xfrm>
          <a:prstGeom prst="rect">
            <a:avLst/>
          </a:prstGeom>
        </p:spPr>
        <p:txBody>
          <a:bodyPr wrap="square">
            <a:spAutoFit/>
          </a:bodyPr>
          <a:lstStyle>
            <a:defPPr>
              <a:defRPr lang="en-US"/>
            </a:defPPr>
            <a:lvl1pPr>
              <a:defRPr>
                <a:solidFill>
                  <a:srgbClr val="595959"/>
                </a:solidFill>
                <a:latin typeface="Arial"/>
              </a:defRPr>
            </a:lvl1pPr>
          </a:lstStyle>
          <a:p>
            <a:pPr algn="ctr"/>
            <a:r>
              <a:rPr lang="en-GB"/>
              <a:t>Module 2</a:t>
            </a:r>
            <a:endParaRPr lang="en-US"/>
          </a:p>
        </p:txBody>
      </p:sp>
      <p:cxnSp>
        <p:nvCxnSpPr>
          <p:cNvPr id="20" name="Straight Arrow Connector 19">
            <a:extLst>
              <a:ext uri="{FF2B5EF4-FFF2-40B4-BE49-F238E27FC236}">
                <a16:creationId xmlns:a16="http://schemas.microsoft.com/office/drawing/2014/main" id="{3D32CCFD-5AAB-4218-A3F3-07DACD8BABE9}"/>
              </a:ext>
            </a:extLst>
          </p:cNvPr>
          <p:cNvCxnSpPr>
            <a:cxnSpLocks/>
          </p:cNvCxnSpPr>
          <p:nvPr/>
        </p:nvCxnSpPr>
        <p:spPr>
          <a:xfrm>
            <a:off x="5134992" y="3499847"/>
            <a:ext cx="1089947" cy="0"/>
          </a:xfrm>
          <a:prstGeom prst="straightConnector1">
            <a:avLst/>
          </a:prstGeom>
          <a:ln w="57150">
            <a:solidFill>
              <a:schemeClr val="bg2">
                <a:lumMod val="50000"/>
              </a:schemeClr>
            </a:solidFill>
            <a:headEnd type="triangle"/>
            <a:tailEnd type="triangle"/>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E443669A-E722-4981-9FA9-76ADC36F808F}"/>
              </a:ext>
            </a:extLst>
          </p:cNvPr>
          <p:cNvPicPr>
            <a:picLocks noChangeAspect="1"/>
          </p:cNvPicPr>
          <p:nvPr/>
        </p:nvPicPr>
        <p:blipFill>
          <a:blip r:embed="rId5"/>
          <a:stretch>
            <a:fillRect/>
          </a:stretch>
        </p:blipFill>
        <p:spPr>
          <a:xfrm>
            <a:off x="9002995" y="2706484"/>
            <a:ext cx="2954249" cy="2288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3230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3179;p194" descr="blue and brown bird on brown tree trunk">
            <a:extLst>
              <a:ext uri="{FF2B5EF4-FFF2-40B4-BE49-F238E27FC236}">
                <a16:creationId xmlns:a16="http://schemas.microsoft.com/office/drawing/2014/main" id="{EE749C99-9210-4CFB-A10D-245895AD86E3}"/>
              </a:ext>
            </a:extLst>
          </p:cNvPr>
          <p:cNvPicPr preferRelativeResize="0"/>
          <p:nvPr/>
        </p:nvPicPr>
        <p:blipFill rotWithShape="1">
          <a:blip r:embed="rId3">
            <a:alphaModFix/>
          </a:blip>
          <a:srcRect r="3641" b="13579"/>
          <a:stretch/>
        </p:blipFill>
        <p:spPr>
          <a:xfrm>
            <a:off x="3013889" y="1367605"/>
            <a:ext cx="9178111" cy="5490396"/>
          </a:xfrm>
          <a:prstGeom prst="rect">
            <a:avLst/>
          </a:prstGeom>
          <a:noFill/>
          <a:ln>
            <a:noFill/>
          </a:ln>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88945" y="3873314"/>
            <a:ext cx="4314321" cy="1604484"/>
          </a:xfrm>
        </p:spPr>
        <p:txBody>
          <a:bodyPr>
            <a:noAutofit/>
          </a:bodyPr>
          <a:lstStyle/>
          <a:p>
            <a:pPr algn="l"/>
            <a:r>
              <a:rPr lang="en-GB" sz="4000" b="1" dirty="0">
                <a:solidFill>
                  <a:srgbClr val="23BAED"/>
                </a:solidFill>
              </a:rPr>
              <a:t>The business case for integrating biodiversity in natural capital assessments </a:t>
            </a:r>
            <a:endParaRPr lang="en-GB" sz="4000" b="1" strike="sngStrike" dirty="0">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28</a:t>
            </a:fld>
            <a:endParaRPr lang="en-GB"/>
          </a:p>
        </p:txBody>
      </p:sp>
    </p:spTree>
    <p:extLst>
      <p:ext uri="{BB962C8B-B14F-4D97-AF65-F5344CB8AC3E}">
        <p14:creationId xmlns:p14="http://schemas.microsoft.com/office/powerpoint/2010/main" val="3616945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1" y="6162362"/>
            <a:ext cx="12191999" cy="707886"/>
          </a:xfrm>
          <a:prstGeom prst="rect">
            <a:avLst/>
          </a:prstGeom>
          <a:solidFill>
            <a:srgbClr val="B8CF4A"/>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9503" y="1"/>
            <a:ext cx="6238327" cy="3102330"/>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7217" y="54036"/>
            <a:ext cx="1749231" cy="1538611"/>
            <a:chOff x="121265" y="24973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223956" y="24973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121265" y="69338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5" t="3364" r="1870" b="11147"/>
          <a:stretch/>
        </p:blipFill>
        <p:spPr bwMode="auto">
          <a:xfrm>
            <a:off x="6153598" y="0"/>
            <a:ext cx="6327601" cy="3139599"/>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584663" y="125949"/>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032485" y="3105451"/>
            <a:ext cx="6289540" cy="3053104"/>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8126" y="3457759"/>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1553" y="3962434"/>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5440" y="5364352"/>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86248" y="4502501"/>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98221" y="4896287"/>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169" b="19017"/>
          <a:stretch/>
        </p:blipFill>
        <p:spPr bwMode="auto">
          <a:xfrm>
            <a:off x="9504" y="3110435"/>
            <a:ext cx="6136380" cy="3048808"/>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61700" y="4426490"/>
            <a:ext cx="1672188" cy="1608168"/>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7217" y="4815083"/>
            <a:ext cx="1763591" cy="8307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2" descr="RÃ©sultat de recherche d'images pour &quot;vale dam collapse&quot;">
            <a:extLst>
              <a:ext uri="{FF2B5EF4-FFF2-40B4-BE49-F238E27FC236}">
                <a16:creationId xmlns:a16="http://schemas.microsoft.com/office/drawing/2014/main" id="{D16AC7B9-15E5-42F3-968D-8A62109BD57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8227"/>
          <a:stretch/>
        </p:blipFill>
        <p:spPr bwMode="auto">
          <a:xfrm>
            <a:off x="-4233" y="-8103"/>
            <a:ext cx="6209008" cy="31082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958DA4B9-B0C2-449F-9A9B-62A2332CE9A8}"/>
              </a:ext>
            </a:extLst>
          </p:cNvPr>
          <p:cNvGrpSpPr/>
          <p:nvPr/>
        </p:nvGrpSpPr>
        <p:grpSpPr>
          <a:xfrm>
            <a:off x="5251" y="79002"/>
            <a:ext cx="1749231" cy="1538611"/>
            <a:chOff x="251990" y="301513"/>
            <a:chExt cx="1749231" cy="1538611"/>
          </a:xfrm>
        </p:grpSpPr>
        <p:sp>
          <p:nvSpPr>
            <p:cNvPr id="55" name="Oval 54">
              <a:extLst>
                <a:ext uri="{FF2B5EF4-FFF2-40B4-BE49-F238E27FC236}">
                  <a16:creationId xmlns:a16="http://schemas.microsoft.com/office/drawing/2014/main" id="{A88B8E57-D10F-4520-9E4E-659079D007EA}"/>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F3842DA-D3FE-4326-8A96-F08ABCD0B5C5}"/>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2">
            <a:extLst>
              <a:ext uri="{FF2B5EF4-FFF2-40B4-BE49-F238E27FC236}">
                <a16:creationId xmlns:a16="http://schemas.microsoft.com/office/drawing/2014/main" id="{66C8DC3B-ADC0-4054-8750-0AB68DB9AB9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4742"/>
          <a:stretch/>
        </p:blipFill>
        <p:spPr bwMode="auto">
          <a:xfrm>
            <a:off x="6198080" y="4559"/>
            <a:ext cx="6176041" cy="3095539"/>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4B1A616A-D299-4C02-B27F-F877C1007939}"/>
              </a:ext>
            </a:extLst>
          </p:cNvPr>
          <p:cNvGrpSpPr/>
          <p:nvPr/>
        </p:nvGrpSpPr>
        <p:grpSpPr>
          <a:xfrm>
            <a:off x="10575842" y="95626"/>
            <a:ext cx="1607337" cy="1538611"/>
            <a:chOff x="10445293" y="226073"/>
            <a:chExt cx="1607337" cy="1538611"/>
          </a:xfrm>
        </p:grpSpPr>
        <p:sp>
          <p:nvSpPr>
            <p:cNvPr id="59" name="Oval 58">
              <a:extLst>
                <a:ext uri="{FF2B5EF4-FFF2-40B4-BE49-F238E27FC236}">
                  <a16:creationId xmlns:a16="http://schemas.microsoft.com/office/drawing/2014/main" id="{751BFE40-9BCA-4B3D-9E17-39B98653B9A8}"/>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FB776186-E7E2-4C52-92AC-08F3CB19CA07}"/>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2" name="Picture 61">
            <a:extLst>
              <a:ext uri="{FF2B5EF4-FFF2-40B4-BE49-F238E27FC236}">
                <a16:creationId xmlns:a16="http://schemas.microsoft.com/office/drawing/2014/main" id="{3CF78D40-64E5-42B6-8149-A3B54DBC63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5495" y="3090401"/>
            <a:ext cx="6136380" cy="3076946"/>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extLst>
              <a:ext uri="{FF2B5EF4-FFF2-40B4-BE49-F238E27FC236}">
                <a16:creationId xmlns:a16="http://schemas.microsoft.com/office/drawing/2014/main" id="{0FB5DDDE-7521-4C3B-BA64-11443CC57A2B}"/>
              </a:ext>
            </a:extLst>
          </p:cNvPr>
          <p:cNvSpPr/>
          <p:nvPr/>
        </p:nvSpPr>
        <p:spPr>
          <a:xfrm>
            <a:off x="107606" y="4451456"/>
            <a:ext cx="1591045" cy="1562909"/>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CDA2CE41-57AD-4698-9B95-EDF7D37076A8}"/>
              </a:ext>
            </a:extLst>
          </p:cNvPr>
          <p:cNvSpPr txBox="1"/>
          <p:nvPr/>
        </p:nvSpPr>
        <p:spPr>
          <a:xfrm>
            <a:off x="186676" y="4828188"/>
            <a:ext cx="1374734" cy="844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2363274A-25F3-4CA2-8EA7-739614F58CAA}"/>
              </a:ext>
            </a:extLst>
          </p:cNvPr>
          <p:cNvGrpSpPr/>
          <p:nvPr/>
        </p:nvGrpSpPr>
        <p:grpSpPr>
          <a:xfrm>
            <a:off x="6153596" y="3106889"/>
            <a:ext cx="6130951" cy="3042535"/>
            <a:chOff x="6170731" y="3802773"/>
            <a:chExt cx="5924658" cy="2917088"/>
          </a:xfrm>
        </p:grpSpPr>
        <p:pic>
          <p:nvPicPr>
            <p:cNvPr id="66" name="Picture 65">
              <a:extLst>
                <a:ext uri="{FF2B5EF4-FFF2-40B4-BE49-F238E27FC236}">
                  <a16:creationId xmlns:a16="http://schemas.microsoft.com/office/drawing/2014/main" id="{32E6CCF7-4FF7-472A-AD1A-A3A72B5ED2AF}"/>
                </a:ext>
              </a:extLst>
            </p:cNvPr>
            <p:cNvPicPr>
              <a:picLocks noChangeAspect="1"/>
            </p:cNvPicPr>
            <p:nvPr/>
          </p:nvPicPr>
          <p:blipFill rotWithShape="1">
            <a:blip r:embed="rId14">
              <a:extLst>
                <a:ext uri="{28A0092B-C50C-407E-A947-70E740481C1C}">
                  <a14:useLocalDpi xmlns:a14="http://schemas.microsoft.com/office/drawing/2010/main" val="0"/>
                </a:ext>
              </a:extLst>
            </a:blip>
            <a:srcRect t="11117" b="14954"/>
            <a:stretch/>
          </p:blipFill>
          <p:spPr>
            <a:xfrm>
              <a:off x="6170731" y="3802773"/>
              <a:ext cx="5924658" cy="2917088"/>
            </a:xfrm>
            <a:prstGeom prst="rect">
              <a:avLst/>
            </a:prstGeom>
          </p:spPr>
        </p:pic>
        <p:sp>
          <p:nvSpPr>
            <p:cNvPr id="67" name="Oval 66">
              <a:extLst>
                <a:ext uri="{FF2B5EF4-FFF2-40B4-BE49-F238E27FC236}">
                  <a16:creationId xmlns:a16="http://schemas.microsoft.com/office/drawing/2014/main" id="{261216ED-73B4-4B27-B435-4D3E699C3B84}"/>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1FF67DF-C36A-4C54-99FC-E16609AC17D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9" name="TextBox 68">
            <a:extLst>
              <a:ext uri="{FF2B5EF4-FFF2-40B4-BE49-F238E27FC236}">
                <a16:creationId xmlns:a16="http://schemas.microsoft.com/office/drawing/2014/main" id="{A684BBD0-24AC-4A41-A0E7-9F4469EF89B7}"/>
              </a:ext>
            </a:extLst>
          </p:cNvPr>
          <p:cNvSpPr txBox="1"/>
          <p:nvPr/>
        </p:nvSpPr>
        <p:spPr>
          <a:xfrm>
            <a:off x="-4233" y="6159108"/>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2" name="Slide Number Placeholder 1">
            <a:extLst>
              <a:ext uri="{FF2B5EF4-FFF2-40B4-BE49-F238E27FC236}">
                <a16:creationId xmlns:a16="http://schemas.microsoft.com/office/drawing/2014/main" id="{8ECD2D36-1180-7145-88EB-EBB6C3602AB5}"/>
              </a:ext>
            </a:extLst>
          </p:cNvPr>
          <p:cNvSpPr>
            <a:spLocks noGrp="1"/>
          </p:cNvSpPr>
          <p:nvPr>
            <p:ph type="sldNum" sz="quarter" idx="12"/>
          </p:nvPr>
        </p:nvSpPr>
        <p:spPr>
          <a:xfrm>
            <a:off x="11582400" y="6335314"/>
            <a:ext cx="2743200" cy="365125"/>
          </a:xfrm>
        </p:spPr>
        <p:txBody>
          <a:bodyPr/>
          <a:lstStyle/>
          <a:p>
            <a:fld id="{971CEC84-1649-40CE-BFF6-7286506FEA08}" type="slidenum">
              <a:rPr lang="en-GB" smtClean="0"/>
              <a:pPr/>
              <a:t>29</a:t>
            </a:fld>
            <a:endParaRPr lang="en-GB"/>
          </a:p>
        </p:txBody>
      </p:sp>
      <p:sp>
        <p:nvSpPr>
          <p:cNvPr id="41" name="Rectangle 40">
            <a:extLst>
              <a:ext uri="{FF2B5EF4-FFF2-40B4-BE49-F238E27FC236}">
                <a16:creationId xmlns:a16="http://schemas.microsoft.com/office/drawing/2014/main" id="{C42F6290-1D45-41E8-8D5A-388884E73F63}"/>
              </a:ext>
            </a:extLst>
          </p:cNvPr>
          <p:cNvSpPr/>
          <p:nvPr/>
        </p:nvSpPr>
        <p:spPr>
          <a:xfrm>
            <a:off x="17217" y="7121288"/>
            <a:ext cx="6737022" cy="6906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Added biodiversity element in the speakers notes and updated the operational risk example </a:t>
            </a:r>
          </a:p>
        </p:txBody>
      </p:sp>
    </p:spTree>
    <p:extLst>
      <p:ext uri="{BB962C8B-B14F-4D97-AF65-F5344CB8AC3E}">
        <p14:creationId xmlns:p14="http://schemas.microsoft.com/office/powerpoint/2010/main" val="359352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7"/>
                                        </p:tgtEl>
                                      </p:cBhvr>
                                    </p:animEffect>
                                    <p:set>
                                      <p:cBhvr>
                                        <p:cTn id="20" dur="1" fill="hold">
                                          <p:stCondLst>
                                            <p:cond delay="499"/>
                                          </p:stCondLst>
                                        </p:cTn>
                                        <p:tgtEl>
                                          <p:spTgt spid="5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8"/>
                                        </p:tgtEl>
                                      </p:cBhvr>
                                    </p:animEffect>
                                    <p:set>
                                      <p:cBhvr>
                                        <p:cTn id="23" dur="1" fill="hold">
                                          <p:stCondLst>
                                            <p:cond delay="499"/>
                                          </p:stCondLst>
                                        </p:cTn>
                                        <p:tgtEl>
                                          <p:spTgt spid="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2"/>
                                        </p:tgtEl>
                                      </p:cBhvr>
                                    </p:animEffect>
                                    <p:set>
                                      <p:cBhvr>
                                        <p:cTn id="28" dur="1" fill="hold">
                                          <p:stCondLst>
                                            <p:cond delay="499"/>
                                          </p:stCondLst>
                                        </p:cTn>
                                        <p:tgtEl>
                                          <p:spTgt spid="6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5"/>
                                        </p:tgtEl>
                                      </p:cBhvr>
                                    </p:animEffect>
                                    <p:set>
                                      <p:cBhvr>
                                        <p:cTn id="39"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a:t>Module 2 training development – Acknowledging contributors </a:t>
            </a:r>
            <a:endParaRPr lang="en-US">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409250" y="2115905"/>
            <a:ext cx="5243405" cy="1075259"/>
          </a:xfrm>
        </p:spPr>
        <p:txBody>
          <a:bodyPr>
            <a:noAutofit/>
          </a:bodyPr>
          <a:lstStyle/>
          <a:p>
            <a:pPr marL="0" indent="0" algn="ctr">
              <a:buNone/>
            </a:pPr>
            <a:r>
              <a:rPr lang="en-US" sz="2200"/>
              <a:t>Module 2 training content and material was developed in collaboration with </a:t>
            </a:r>
            <a:r>
              <a:rPr lang="en-US" sz="2200" b="1">
                <a:solidFill>
                  <a:srgbClr val="23BAED"/>
                </a:solidFill>
                <a:hlinkClick r:id="rId3">
                  <a:extLst>
                    <a:ext uri="{A12FA001-AC4F-418D-AE19-62706E023703}">
                      <ahyp:hlinkClr xmlns:ahyp="http://schemas.microsoft.com/office/drawing/2018/hyperlinkcolor" val="tx"/>
                    </a:ext>
                  </a:extLst>
                </a:hlinkClick>
              </a:rPr>
              <a:t>Little Blue Research Ltd</a:t>
            </a:r>
            <a:r>
              <a:rPr lang="en-US" sz="2200" b="1">
                <a:solidFill>
                  <a:srgbClr val="23BAED"/>
                </a:solidFill>
              </a:rPr>
              <a:t>.</a:t>
            </a:r>
          </a:p>
          <a:p>
            <a:pPr marL="0" indent="0">
              <a:buNone/>
            </a:pPr>
            <a:endParaRPr lang="en-US" sz="2200"/>
          </a:p>
          <a:p>
            <a:pPr marL="0" indent="0">
              <a:buNone/>
            </a:pPr>
            <a:endParaRPr lang="en-US" sz="2200"/>
          </a:p>
          <a:p>
            <a:pPr marL="0" indent="0">
              <a:buNone/>
            </a:pPr>
            <a:endParaRPr lang="en-US" sz="2200"/>
          </a:p>
          <a:p>
            <a:pPr marL="0" indent="0">
              <a:buNone/>
            </a:pPr>
            <a:endParaRPr lang="en-US" sz="220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4"/>
          <a:srcRect t="12833" b="15315"/>
          <a:stretch/>
        </p:blipFill>
        <p:spPr>
          <a:xfrm>
            <a:off x="2196124" y="3134306"/>
            <a:ext cx="1666806" cy="1197640"/>
          </a:xfrm>
          <a:prstGeom prst="rect">
            <a:avLst/>
          </a:prstGeom>
        </p:spPr>
      </p:pic>
      <p:sp>
        <p:nvSpPr>
          <p:cNvPr id="6" name="TextBox 5">
            <a:extLst>
              <a:ext uri="{FF2B5EF4-FFF2-40B4-BE49-F238E27FC236}">
                <a16:creationId xmlns:a16="http://schemas.microsoft.com/office/drawing/2014/main" id="{7553A651-5B62-4904-986B-47DDDD033CF5}"/>
              </a:ext>
            </a:extLst>
          </p:cNvPr>
          <p:cNvSpPr txBox="1"/>
          <p:nvPr/>
        </p:nvSpPr>
        <p:spPr>
          <a:xfrm>
            <a:off x="-25400" y="4282070"/>
            <a:ext cx="12242800" cy="1615827"/>
          </a:xfrm>
          <a:prstGeom prst="rect">
            <a:avLst/>
          </a:prstGeom>
          <a:noFill/>
        </p:spPr>
        <p:txBody>
          <a:bodyPr wrap="square" rtlCol="0">
            <a:spAutoFit/>
          </a:bodyPr>
          <a:lstStyle/>
          <a:p>
            <a:pPr marL="0" indent="0" algn="ctr">
              <a:buNone/>
            </a:pPr>
            <a:r>
              <a:rPr lang="en-US" sz="2200">
                <a:solidFill>
                  <a:schemeClr val="tx1">
                    <a:lumMod val="65000"/>
                    <a:lumOff val="35000"/>
                  </a:schemeClr>
                </a:solidFill>
              </a:rPr>
              <a:t>The training material has been </a:t>
            </a:r>
            <a:r>
              <a:rPr lang="en-US" sz="2200" b="1">
                <a:solidFill>
                  <a:srgbClr val="23BAED"/>
                </a:solidFill>
              </a:rPr>
              <a:t>reviewed by and tested with a group of 10 businesses from a variety of sectors </a:t>
            </a:r>
            <a:r>
              <a:rPr lang="en-US" sz="2200">
                <a:solidFill>
                  <a:schemeClr val="tx1">
                    <a:lumMod val="65000"/>
                    <a:lumOff val="35000"/>
                  </a:schemeClr>
                </a:solidFill>
              </a:rPr>
              <a:t>as well as delivered as a test trial to nearly 90 participants representing businesses, NGOs, and consultancies, as part of </a:t>
            </a:r>
            <a:r>
              <a:rPr lang="en-US" sz="2200">
                <a:solidFill>
                  <a:srgbClr val="23BAED"/>
                </a:solidFill>
                <a:hlinkClick r:id="rId5">
                  <a:extLst>
                    <a:ext uri="{A12FA001-AC4F-418D-AE19-62706E023703}">
                      <ahyp:hlinkClr xmlns:ahyp="http://schemas.microsoft.com/office/drawing/2018/hyperlinkcolor" val="tx"/>
                    </a:ext>
                  </a:extLst>
                </a:hlinkClick>
              </a:rPr>
              <a:t>WBCSD’s virtual event series</a:t>
            </a:r>
            <a:r>
              <a:rPr lang="en-US" sz="2200">
                <a:solidFill>
                  <a:schemeClr val="tx1">
                    <a:lumMod val="65000"/>
                    <a:lumOff val="35000"/>
                  </a:schemeClr>
                </a:solidFill>
              </a:rPr>
              <a:t>.</a:t>
            </a:r>
          </a:p>
          <a:p>
            <a:pPr marL="0" indent="0" algn="ctr">
              <a:buNone/>
            </a:pPr>
            <a:endParaRPr lang="en-US" sz="1100">
              <a:solidFill>
                <a:schemeClr val="tx1">
                  <a:lumMod val="65000"/>
                  <a:lumOff val="35000"/>
                </a:schemeClr>
              </a:solidFill>
            </a:endParaRPr>
          </a:p>
          <a:p>
            <a:pPr marL="0" indent="0" algn="ctr">
              <a:buNone/>
            </a:pPr>
            <a:r>
              <a:rPr lang="en-US" sz="2200">
                <a:solidFill>
                  <a:schemeClr val="tx1">
                    <a:lumMod val="65000"/>
                    <a:lumOff val="35000"/>
                  </a:schemeClr>
                </a:solidFill>
              </a:rPr>
              <a:t>Finally, </a:t>
            </a:r>
            <a:r>
              <a:rPr lang="en-US" sz="2200" b="1">
                <a:solidFill>
                  <a:srgbClr val="23BAED"/>
                </a:solidFill>
              </a:rPr>
              <a:t>12 experts from the Advisory Board </a:t>
            </a:r>
            <a:r>
              <a:rPr lang="en-US" sz="2200">
                <a:solidFill>
                  <a:schemeClr val="tx1">
                    <a:lumMod val="65000"/>
                    <a:lumOff val="35000"/>
                  </a:schemeClr>
                </a:solidFill>
              </a:rPr>
              <a:t>have provided their input into the training material.</a:t>
            </a:r>
            <a:endParaRPr lang="en-CH" sz="220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sp>
        <p:nvSpPr>
          <p:cNvPr id="8" name="Content Placeholder 2">
            <a:extLst>
              <a:ext uri="{FF2B5EF4-FFF2-40B4-BE49-F238E27FC236}">
                <a16:creationId xmlns:a16="http://schemas.microsoft.com/office/drawing/2014/main" id="{260BAB60-164D-4B13-A378-83FA4622E5FC}"/>
              </a:ext>
            </a:extLst>
          </p:cNvPr>
          <p:cNvSpPr txBox="1">
            <a:spLocks/>
          </p:cNvSpPr>
          <p:nvPr/>
        </p:nvSpPr>
        <p:spPr>
          <a:xfrm>
            <a:off x="1263614" y="1266160"/>
            <a:ext cx="9784844" cy="756604"/>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a:buNone/>
            </a:pPr>
            <a:r>
              <a:rPr lang="en-US" sz="2200" b="1"/>
              <a:t>We Value Nature’s module 2 training </a:t>
            </a:r>
            <a:r>
              <a:rPr lang="en-US" sz="2200"/>
              <a:t>is based on the </a:t>
            </a:r>
            <a:r>
              <a:rPr lang="en-US" sz="2200">
                <a:solidFill>
                  <a:srgbClr val="23BAED"/>
                </a:solidFill>
                <a:hlinkClick r:id="rId6">
                  <a:extLst>
                    <a:ext uri="{A12FA001-AC4F-418D-AE19-62706E023703}">
                      <ahyp:hlinkClr xmlns:ahyp="http://schemas.microsoft.com/office/drawing/2018/hyperlinkcolor" val="tx"/>
                    </a:ext>
                  </a:extLst>
                </a:hlinkClick>
              </a:rPr>
              <a:t>Natural Capital Protocol</a:t>
            </a:r>
            <a:r>
              <a:rPr lang="en-US" sz="2200">
                <a:solidFill>
                  <a:srgbClr val="23BAED"/>
                </a:solidFill>
              </a:rPr>
              <a:t> </a:t>
            </a:r>
            <a:r>
              <a:rPr lang="en-US" sz="2200"/>
              <a:t>and WBCSD’s </a:t>
            </a:r>
            <a:r>
              <a:rPr lang="en-US" sz="2200">
                <a:solidFill>
                  <a:srgbClr val="23BAED"/>
                </a:solidFill>
                <a:hlinkClick r:id="rId7">
                  <a:extLst>
                    <a:ext uri="{A12FA001-AC4F-418D-AE19-62706E023703}">
                      <ahyp:hlinkClr xmlns:ahyp="http://schemas.microsoft.com/office/drawing/2018/hyperlinkcolor" val="tx"/>
                    </a:ext>
                  </a:extLst>
                </a:hlinkClick>
              </a:rPr>
              <a:t>BET training material</a:t>
            </a:r>
            <a:r>
              <a:rPr lang="en-US" sz="2200"/>
              <a:t>.</a:t>
            </a:r>
          </a:p>
        </p:txBody>
      </p:sp>
      <p:cxnSp>
        <p:nvCxnSpPr>
          <p:cNvPr id="10" name="Straight Connector 9">
            <a:extLst>
              <a:ext uri="{FF2B5EF4-FFF2-40B4-BE49-F238E27FC236}">
                <a16:creationId xmlns:a16="http://schemas.microsoft.com/office/drawing/2014/main" id="{15E3B43A-D473-4588-8ACE-9D51375AD83A}"/>
              </a:ext>
            </a:extLst>
          </p:cNvPr>
          <p:cNvCxnSpPr>
            <a:endCxn id="6" idx="0"/>
          </p:cNvCxnSpPr>
          <p:nvPr/>
        </p:nvCxnSpPr>
        <p:spPr>
          <a:xfrm>
            <a:off x="6040582" y="2475345"/>
            <a:ext cx="0" cy="180672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EC101D31-386A-43BB-A2C3-1A469304DE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4847" y="3344014"/>
            <a:ext cx="2654536" cy="778224"/>
          </a:xfrm>
          <a:prstGeom prst="rect">
            <a:avLst/>
          </a:prstGeom>
        </p:spPr>
      </p:pic>
      <p:sp>
        <p:nvSpPr>
          <p:cNvPr id="13" name="Content Placeholder 2">
            <a:extLst>
              <a:ext uri="{FF2B5EF4-FFF2-40B4-BE49-F238E27FC236}">
                <a16:creationId xmlns:a16="http://schemas.microsoft.com/office/drawing/2014/main" id="{B197F5B0-49FB-4DE3-ABC1-D106011FC449}"/>
              </a:ext>
            </a:extLst>
          </p:cNvPr>
          <p:cNvSpPr txBox="1">
            <a:spLocks/>
          </p:cNvSpPr>
          <p:nvPr/>
        </p:nvSpPr>
        <p:spPr>
          <a:xfrm>
            <a:off x="6269723" y="2115905"/>
            <a:ext cx="5243405" cy="10752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a:buNone/>
            </a:pPr>
            <a:r>
              <a:rPr lang="en-US" sz="2200"/>
              <a:t>Module 2 training content and material was updated and reviewed by       </a:t>
            </a:r>
            <a:r>
              <a:rPr lang="en-US" sz="2200" b="1" u="sng">
                <a:solidFill>
                  <a:srgbClr val="23BAED"/>
                </a:solidFill>
              </a:rPr>
              <a:t>UNEP-WCMC</a:t>
            </a:r>
            <a:r>
              <a:rPr lang="en-US" sz="2200" b="1">
                <a:solidFill>
                  <a:srgbClr val="23BAED"/>
                </a:solidFill>
              </a:rPr>
              <a:t>.</a:t>
            </a:r>
          </a:p>
          <a:p>
            <a:pPr marL="0" indent="0">
              <a:buFont typeface="Arial"/>
              <a:buNone/>
            </a:pPr>
            <a:endParaRPr lang="en-US" sz="2200"/>
          </a:p>
          <a:p>
            <a:pPr marL="0" indent="0">
              <a:buFont typeface="Arial"/>
              <a:buNone/>
            </a:pPr>
            <a:endParaRPr lang="en-US" sz="2200"/>
          </a:p>
          <a:p>
            <a:pPr marL="0" indent="0">
              <a:buFont typeface="Arial"/>
              <a:buNone/>
            </a:pPr>
            <a:endParaRPr lang="en-US" sz="2200"/>
          </a:p>
          <a:p>
            <a:pPr marL="0" indent="0">
              <a:buFont typeface="Arial"/>
              <a:buNone/>
            </a:pPr>
            <a:endParaRPr lang="en-US" sz="2200"/>
          </a:p>
        </p:txBody>
      </p:sp>
    </p:spTree>
    <p:extLst>
      <p:ext uri="{BB962C8B-B14F-4D97-AF65-F5344CB8AC3E}">
        <p14:creationId xmlns:p14="http://schemas.microsoft.com/office/powerpoint/2010/main" val="167109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xfrm>
            <a:off x="314196" y="125353"/>
            <a:ext cx="11498123" cy="878151"/>
          </a:xfrm>
          <a:noFill/>
        </p:spPr>
        <p:txBody>
          <a:bodyPr/>
          <a:lstStyle/>
          <a:p>
            <a:r>
              <a:rPr lang="en-US"/>
              <a:t>Reflections, risks and opportunities</a:t>
            </a:r>
            <a:endParaRPr lang="en-CH"/>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582483" y="1440470"/>
            <a:ext cx="6140389" cy="3963393"/>
          </a:xfrm>
          <a:prstGeom prst="rect">
            <a:avLst/>
          </a:prstGeom>
        </p:spPr>
        <p:txBody>
          <a:bodyPr wrap="square" anchor="t">
            <a:spAutoFit/>
          </a:bodyPr>
          <a:lstStyle/>
          <a:p>
            <a:r>
              <a:rPr lang="en-GB" sz="2400">
                <a:solidFill>
                  <a:prstClr val="black">
                    <a:lumMod val="65000"/>
                    <a:lumOff val="35000"/>
                  </a:prstClr>
                </a:solidFill>
              </a:rPr>
              <a:t>Reflect on what </a:t>
            </a:r>
            <a:r>
              <a:rPr lang="en-GB" sz="2400" b="1">
                <a:solidFill>
                  <a:srgbClr val="23BAED"/>
                </a:solidFill>
              </a:rPr>
              <a:t>operational, legal, financial, and reputational</a:t>
            </a:r>
            <a:r>
              <a:rPr lang="en-GB" sz="2400">
                <a:solidFill>
                  <a:srgbClr val="23BAED"/>
                </a:solidFill>
              </a:rPr>
              <a:t> </a:t>
            </a:r>
            <a:r>
              <a:rPr lang="en-GB" sz="2400">
                <a:solidFill>
                  <a:prstClr val="black">
                    <a:lumMod val="65000"/>
                    <a:lumOff val="35000"/>
                  </a:prstClr>
                </a:solidFill>
              </a:rPr>
              <a:t>risks could arise for an ecosystem service, and how they can potentially turn into opportunities. </a:t>
            </a:r>
          </a:p>
          <a:p>
            <a:endParaRPr lang="en-GB" sz="2400">
              <a:solidFill>
                <a:prstClr val="black">
                  <a:lumMod val="65000"/>
                  <a:lumOff val="35000"/>
                </a:prstClr>
              </a:solidFill>
            </a:endParaRPr>
          </a:p>
          <a:p>
            <a:r>
              <a:rPr lang="en-GB" sz="2400">
                <a:solidFill>
                  <a:prstClr val="black">
                    <a:lumMod val="65000"/>
                    <a:lumOff val="35000"/>
                  </a:prstClr>
                </a:solidFill>
              </a:rPr>
              <a:t>Example of ecosystem services:</a:t>
            </a:r>
          </a:p>
          <a:p>
            <a:endParaRPr lang="en-GB" sz="400">
              <a:solidFill>
                <a:srgbClr val="595959"/>
              </a:solidFill>
            </a:endParaRPr>
          </a:p>
          <a:p>
            <a:pPr marL="285115" indent="-285115">
              <a:lnSpc>
                <a:spcPct val="150000"/>
              </a:lnSpc>
              <a:buClr>
                <a:srgbClr val="23BAED"/>
              </a:buClr>
              <a:buFont typeface="Arial" panose="020B0604020202020204" pitchFamily="34" charset="0"/>
              <a:buChar char="•"/>
            </a:pPr>
            <a:r>
              <a:rPr lang="en-GB" sz="2400" b="1">
                <a:solidFill>
                  <a:srgbClr val="23BAED"/>
                </a:solidFill>
              </a:rPr>
              <a:t>Soil quality</a:t>
            </a:r>
          </a:p>
          <a:p>
            <a:pPr marL="285115" indent="-285115">
              <a:lnSpc>
                <a:spcPct val="150000"/>
              </a:lnSpc>
              <a:buClr>
                <a:srgbClr val="23BAED"/>
              </a:buClr>
              <a:buFont typeface="Arial" panose="020B0604020202020204" pitchFamily="34" charset="0"/>
              <a:buChar char="•"/>
            </a:pPr>
            <a:r>
              <a:rPr lang="en-GB" sz="2400" b="1">
                <a:solidFill>
                  <a:srgbClr val="23BAED"/>
                </a:solidFill>
              </a:rPr>
              <a:t>Pollination </a:t>
            </a:r>
            <a:endParaRPr lang="en-GB" sz="2400" b="1">
              <a:solidFill>
                <a:srgbClr val="23BAED"/>
              </a:solidFill>
              <a:cs typeface="Arial"/>
            </a:endParaRPr>
          </a:p>
          <a:p>
            <a:pPr marL="285115" indent="-285115">
              <a:lnSpc>
                <a:spcPct val="150000"/>
              </a:lnSpc>
              <a:buClr>
                <a:srgbClr val="23BAED"/>
              </a:buClr>
              <a:buFont typeface="Arial" panose="020B0604020202020204" pitchFamily="34" charset="0"/>
              <a:buChar char="•"/>
            </a:pPr>
            <a:r>
              <a:rPr lang="en-GB" sz="2400" b="1">
                <a:solidFill>
                  <a:srgbClr val="23BAED"/>
                </a:solidFill>
              </a:rPr>
              <a:t>Water flow maintenance</a:t>
            </a:r>
            <a:endParaRPr lang="en-GB" sz="2400" b="1">
              <a:solidFill>
                <a:srgbClr val="23BAED"/>
              </a:solidFill>
              <a:cs typeface="Aria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7870069" y="1521396"/>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061223" y="153945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3" name="Slide Number Placeholder 2">
            <a:extLst>
              <a:ext uri="{FF2B5EF4-FFF2-40B4-BE49-F238E27FC236}">
                <a16:creationId xmlns:a16="http://schemas.microsoft.com/office/drawing/2014/main" id="{D5485BF0-F971-804C-A9CD-41309A9CF756}"/>
              </a:ext>
            </a:extLst>
          </p:cNvPr>
          <p:cNvSpPr>
            <a:spLocks noGrp="1"/>
          </p:cNvSpPr>
          <p:nvPr>
            <p:ph type="sldNum" sz="quarter" idx="12"/>
          </p:nvPr>
        </p:nvSpPr>
        <p:spPr/>
        <p:txBody>
          <a:bodyPr/>
          <a:lstStyle/>
          <a:p>
            <a:fld id="{971CEC84-1649-40CE-BFF6-7286506FEA08}" type="slidenum">
              <a:rPr lang="en-GB" smtClean="0"/>
              <a:pPr/>
              <a:t>30</a:t>
            </a:fld>
            <a:endParaRPr lang="en-GB"/>
          </a:p>
        </p:txBody>
      </p:sp>
    </p:spTree>
    <p:extLst>
      <p:ext uri="{BB962C8B-B14F-4D97-AF65-F5344CB8AC3E}">
        <p14:creationId xmlns:p14="http://schemas.microsoft.com/office/powerpoint/2010/main" val="4260460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839448"/>
            <a:ext cx="6945252" cy="1960034"/>
          </a:xfrm>
          <a:prstGeom prst="rect">
            <a:avLst/>
          </a:prstGeom>
        </p:spPr>
      </p:pic>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fontScale="90000"/>
          </a:bodyPr>
          <a:lstStyle/>
          <a:p>
            <a:r>
              <a:rPr lang="en-GB"/>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480386" y="1261101"/>
            <a:ext cx="11231226" cy="1200329"/>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businesses need a way to understand and manage these risks and opportunities. </a:t>
            </a:r>
            <a:endParaRPr lang="en-GB" sz="2400" b="1">
              <a:solidFill>
                <a:srgbClr val="23BAED"/>
              </a:solidFill>
            </a:endParaRPr>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8">
            <a:extLst>
              <a:ext uri="{FF2B5EF4-FFF2-40B4-BE49-F238E27FC236}">
                <a16:creationId xmlns:a16="http://schemas.microsoft.com/office/drawing/2014/main" id="{F94A4846-08D7-1B42-AA4F-323C6E471B8F}"/>
              </a:ext>
            </a:extLst>
          </p:cNvPr>
          <p:cNvSpPr>
            <a:spLocks noGrp="1"/>
          </p:cNvSpPr>
          <p:nvPr>
            <p:ph type="sldNum" sz="quarter" idx="12"/>
          </p:nvPr>
        </p:nvSpPr>
        <p:spPr/>
        <p:txBody>
          <a:bodyPr/>
          <a:lstStyle/>
          <a:p>
            <a:fld id="{971CEC84-1649-40CE-BFF6-7286506FEA08}" type="slidenum">
              <a:rPr lang="en-GB" smtClean="0"/>
              <a:pPr/>
              <a:t>31</a:t>
            </a:fld>
            <a:endParaRPr lang="en-GB"/>
          </a:p>
        </p:txBody>
      </p:sp>
      <p:sp>
        <p:nvSpPr>
          <p:cNvPr id="7" name="TextBox 6">
            <a:extLst>
              <a:ext uri="{FF2B5EF4-FFF2-40B4-BE49-F238E27FC236}">
                <a16:creationId xmlns:a16="http://schemas.microsoft.com/office/drawing/2014/main" id="{1430B9B5-C8AD-4D05-8117-CF7D6F79DB0E}"/>
              </a:ext>
            </a:extLst>
          </p:cNvPr>
          <p:cNvSpPr txBox="1"/>
          <p:nvPr/>
        </p:nvSpPr>
        <p:spPr>
          <a:xfrm>
            <a:off x="10418138" y="5490658"/>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1" y="2539655"/>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Tree>
    <p:extLst>
      <p:ext uri="{BB962C8B-B14F-4D97-AF65-F5344CB8AC3E}">
        <p14:creationId xmlns:p14="http://schemas.microsoft.com/office/powerpoint/2010/main" val="2442154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a:t>To measure: </a:t>
            </a:r>
            <a:r>
              <a:rPr lang="en-GB" sz="2000"/>
              <a:t>determine the </a:t>
            </a:r>
            <a:r>
              <a:rPr lang="en-GB" sz="2000" b="1"/>
              <a:t>amounts, extent and condition</a:t>
            </a:r>
            <a:r>
              <a:rPr lang="en-GB" sz="2000"/>
              <a:t> in physical terms</a:t>
            </a:r>
          </a:p>
          <a:p>
            <a:pPr marL="824808" lvl="1" indent="-367608" defTabSz="914377">
              <a:lnSpc>
                <a:spcPct val="115000"/>
              </a:lnSpc>
              <a:buFont typeface="Arial" panose="020B0604020202020204" pitchFamily="34" charset="0"/>
              <a:buChar char="•"/>
            </a:pPr>
            <a:r>
              <a:rPr lang="en-GB" sz="2000"/>
              <a:t>e.g. m3, tons, number of injuries, number of jobs</a:t>
            </a:r>
          </a:p>
          <a:p>
            <a:pPr marL="367608" indent="-367608" defTabSz="914377">
              <a:lnSpc>
                <a:spcPct val="115000"/>
              </a:lnSpc>
              <a:buFont typeface="Arial" panose="020B0604020202020204" pitchFamily="34" charset="0"/>
              <a:buChar char="•"/>
            </a:pPr>
            <a:r>
              <a:rPr lang="en-GB" sz="2000" b="1"/>
              <a:t>To value: </a:t>
            </a:r>
            <a:r>
              <a:rPr lang="en-GB" sz="2000"/>
              <a:t>estimate the </a:t>
            </a:r>
            <a:r>
              <a:rPr lang="en-GB" sz="2000" b="1"/>
              <a:t>relative importance, worth, or usefulness </a:t>
            </a:r>
            <a:r>
              <a:rPr lang="en-GB" sz="2000"/>
              <a:t>of natural / social / human capital to people (or to a business), in a particular context. </a:t>
            </a: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a:solidFill>
                    <a:srgbClr val="002060"/>
                  </a:solidFill>
                </a:rPr>
                <a:t>Costs and benefits to the business, and to society</a:t>
              </a:r>
              <a:endParaRPr lang="en-US" sz="2400">
                <a:solidFill>
                  <a:srgbClr val="002060"/>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sp>
        <p:nvSpPr>
          <p:cNvPr id="23" name="Teardrop 22">
            <a:extLst>
              <a:ext uri="{FF2B5EF4-FFF2-40B4-BE49-F238E27FC236}">
                <a16:creationId xmlns:a16="http://schemas.microsoft.com/office/drawing/2014/main" id="{78763627-9B24-4B48-8F5E-A3B594F66CCB}"/>
              </a:ext>
            </a:extLst>
          </p:cNvPr>
          <p:cNvSpPr/>
          <p:nvPr/>
        </p:nvSpPr>
        <p:spPr>
          <a:xfrm>
            <a:off x="10289791" y="-4589"/>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332277" y="283847"/>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smtClean="0"/>
              <a:pPr/>
              <a:t>32</a:t>
            </a:fld>
            <a:endParaRPr lang="en-GB"/>
          </a:p>
        </p:txBody>
      </p:sp>
    </p:spTree>
    <p:extLst>
      <p:ext uri="{BB962C8B-B14F-4D97-AF65-F5344CB8AC3E}">
        <p14:creationId xmlns:p14="http://schemas.microsoft.com/office/powerpoint/2010/main" val="41789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a:t>Business application</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3828127" cy="721881"/>
          </a:xfrm>
        </p:spPr>
        <p:txBody>
          <a:bodyPr>
            <a:noAutofit/>
          </a:bodyPr>
          <a:lstStyle/>
          <a:p>
            <a:pPr marL="0" indent="0">
              <a:buNone/>
            </a:pPr>
            <a:r>
              <a:rPr lang="en-US" sz="2500"/>
              <a:t>Natural capital and biodiversity </a:t>
            </a:r>
            <a:r>
              <a:rPr lang="en-US" sz="2500" b="1">
                <a:solidFill>
                  <a:srgbClr val="BBD151"/>
                </a:solidFill>
              </a:rPr>
              <a:t>information</a:t>
            </a:r>
            <a:r>
              <a:rPr lang="en-US" sz="2500"/>
              <a:t> can be used in plenty of ways. </a:t>
            </a:r>
          </a:p>
          <a:p>
            <a:pPr marL="0" indent="0">
              <a:buNone/>
            </a:pPr>
            <a:endParaRPr lang="en-US" sz="2500"/>
          </a:p>
          <a:p>
            <a:pPr marL="0" indent="0">
              <a:buNone/>
            </a:pPr>
            <a:r>
              <a:rPr lang="en-US" sz="2500"/>
              <a:t>You need to decide what information you need, and how it will be used. </a:t>
            </a:r>
            <a:endParaRPr lang="en-CH" sz="2500"/>
          </a:p>
        </p:txBody>
      </p:sp>
      <p:sp>
        <p:nvSpPr>
          <p:cNvPr id="5" name="Teardrop 4">
            <a:extLst>
              <a:ext uri="{FF2B5EF4-FFF2-40B4-BE49-F238E27FC236}">
                <a16:creationId xmlns:a16="http://schemas.microsoft.com/office/drawing/2014/main" id="{415CAFAA-061C-4183-8654-90E8A639D379}"/>
              </a:ext>
            </a:extLst>
          </p:cNvPr>
          <p:cNvSpPr/>
          <p:nvPr/>
        </p:nvSpPr>
        <p:spPr>
          <a:xfrm>
            <a:off x="10566246" y="-9365"/>
            <a:ext cx="1648682"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4DCB8AA-1F76-4B1D-AD5F-9CA188680067}"/>
              </a:ext>
            </a:extLst>
          </p:cNvPr>
          <p:cNvSpPr txBox="1"/>
          <p:nvPr/>
        </p:nvSpPr>
        <p:spPr>
          <a:xfrm>
            <a:off x="10716440" y="249065"/>
            <a:ext cx="1362529" cy="1138773"/>
          </a:xfrm>
          <a:prstGeom prst="rect">
            <a:avLst/>
          </a:prstGeom>
          <a:noFill/>
        </p:spPr>
        <p:txBody>
          <a:bodyPr wrap="square" rtlCol="0">
            <a:spAutoFit/>
          </a:bodyPr>
          <a:lstStyle/>
          <a:p>
            <a:pPr algn="ctr">
              <a:defRPr/>
            </a:pPr>
            <a:r>
              <a:rPr kumimoji="0" lang="en-GB" sz="1700" i="0" u="none" strike="noStrike" kern="1200" cap="none" spc="0" normalizeH="0" baseline="0" noProof="0">
                <a:ln>
                  <a:noFill/>
                </a:ln>
                <a:solidFill>
                  <a:prstClr val="white"/>
                </a:solidFill>
                <a:effectLst/>
                <a:uLnTx/>
                <a:uFillTx/>
                <a:latin typeface="Arial"/>
                <a:ea typeface="+mn-ea"/>
                <a:cs typeface="+mn-cs"/>
              </a:rPr>
              <a:t>See</a:t>
            </a:r>
            <a:r>
              <a:rPr kumimoji="0" lang="en-GB" sz="1700" b="1" i="0" u="none" strike="noStrike" kern="1200" cap="none" spc="0" normalizeH="0" baseline="0" noProof="0">
                <a:ln>
                  <a:noFill/>
                </a:ln>
                <a:solidFill>
                  <a:prstClr val="white"/>
                </a:solidFill>
                <a:effectLst/>
                <a:uLnTx/>
                <a:uFillTx/>
                <a:latin typeface="Arial"/>
                <a:ea typeface="+mn-ea"/>
                <a:cs typeface="+mn-cs"/>
              </a:rPr>
              <a:t> p. 20 </a:t>
            </a:r>
            <a:r>
              <a:rPr lang="en-GB" sz="1700">
                <a:solidFill>
                  <a:prstClr val="white"/>
                </a:solidFill>
                <a:latin typeface="Arial"/>
              </a:rPr>
              <a:t>in the </a:t>
            </a:r>
            <a:r>
              <a:rPr lang="en-GB" sz="1700">
                <a:solidFill>
                  <a:prstClr val="white"/>
                </a:solidFill>
                <a:hlinkClick r:id="rId3"/>
              </a:rPr>
              <a:t>Natural Capital Protocol</a:t>
            </a:r>
            <a:endParaRPr lang="en-GB" sz="1700">
              <a:solidFill>
                <a:prstClr val="white"/>
              </a:solidFill>
            </a:endParaRPr>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33</a:t>
            </a:fld>
            <a:endParaRPr lang="en-GB"/>
          </a:p>
        </p:txBody>
      </p:sp>
      <p:sp>
        <p:nvSpPr>
          <p:cNvPr id="4" name="TextBox 3">
            <a:extLst>
              <a:ext uri="{FF2B5EF4-FFF2-40B4-BE49-F238E27FC236}">
                <a16:creationId xmlns:a16="http://schemas.microsoft.com/office/drawing/2014/main" id="{F51ABC6E-85BC-4CBB-B5F6-A9AA92CD656D}"/>
              </a:ext>
            </a:extLst>
          </p:cNvPr>
          <p:cNvSpPr txBox="1"/>
          <p:nvPr/>
        </p:nvSpPr>
        <p:spPr>
          <a:xfrm>
            <a:off x="9370142" y="5477741"/>
            <a:ext cx="2692597"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Biodiversity Guidance</a:t>
            </a:r>
          </a:p>
        </p:txBody>
      </p:sp>
      <p:pic>
        <p:nvPicPr>
          <p:cNvPr id="7" name="Picture 6">
            <a:extLst>
              <a:ext uri="{FF2B5EF4-FFF2-40B4-BE49-F238E27FC236}">
                <a16:creationId xmlns:a16="http://schemas.microsoft.com/office/drawing/2014/main" id="{C5980C2D-1919-415C-BF28-A3D52896C03A}"/>
              </a:ext>
            </a:extLst>
          </p:cNvPr>
          <p:cNvPicPr>
            <a:picLocks noChangeAspect="1"/>
          </p:cNvPicPr>
          <p:nvPr/>
        </p:nvPicPr>
        <p:blipFill rotWithShape="1">
          <a:blip r:embed="rId4"/>
          <a:srcRect b="35543"/>
          <a:stretch/>
        </p:blipFill>
        <p:spPr>
          <a:xfrm>
            <a:off x="3956281" y="1854869"/>
            <a:ext cx="8078816" cy="3580728"/>
          </a:xfrm>
          <a:prstGeom prst="rect">
            <a:avLst/>
          </a:prstGeom>
        </p:spPr>
      </p:pic>
    </p:spTree>
    <p:extLst>
      <p:ext uri="{BB962C8B-B14F-4D97-AF65-F5344CB8AC3E}">
        <p14:creationId xmlns:p14="http://schemas.microsoft.com/office/powerpoint/2010/main" val="1773658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lIns="91440" tIns="45720" rIns="91440" bIns="45720" rtlCol="0" anchor="t">
            <a:spAutoFit/>
          </a:bodyPr>
          <a:lstStyle/>
          <a:p>
            <a:r>
              <a:rPr lang="en-US" sz="2400" b="1">
                <a:latin typeface="Arial"/>
              </a:rPr>
              <a:t>Define</a:t>
            </a:r>
            <a:r>
              <a:rPr lang="en-US" sz="2400">
                <a:latin typeface="Arial"/>
              </a:rPr>
              <a:t> </a:t>
            </a:r>
            <a:r>
              <a:rPr lang="en-US" sz="2000">
                <a:latin typeface="Arial"/>
              </a:rPr>
              <a:t>your objective (Module1)</a:t>
            </a:r>
            <a:endParaRPr lang="en-CH" sz="2000">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a:t>
            </a:r>
            <a:r>
              <a:rPr lang="en-US" sz="2000"/>
              <a:t>materiality</a:t>
            </a:r>
            <a:endParaRPr lang="en-US" sz="2000">
              <a:latin typeface="Arial"/>
            </a:endParaRP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latin typeface="Arial"/>
              </a:rPr>
              <a:t>Practicalities</a:t>
            </a:r>
          </a:p>
          <a:p>
            <a:pPr marL="342882" indent="-342882">
              <a:buClr>
                <a:srgbClr val="23BAED"/>
              </a:buClr>
              <a:buFont typeface="Arial" panose="020B0604020202020204" pitchFamily="34" charset="0"/>
              <a:buChar char="•"/>
            </a:pPr>
            <a:r>
              <a:rPr lang="en-US" sz="2000">
                <a:latin typeface="Arial"/>
              </a:rPr>
              <a:t>Baseline, scenarios, spatial &amp; temporal boundaries, etc.  </a:t>
            </a:r>
            <a:endParaRPr lang="en-CH" sz="2000">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357275"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lIns="91440" tIns="45720" rIns="91440" bIns="45720" rtlCol="0" anchor="t">
            <a:spAutoFit/>
          </a:bodyPr>
          <a:lstStyle/>
          <a:p>
            <a:r>
              <a:rPr lang="en-US" sz="2400" b="1">
                <a:latin typeface="Arial"/>
              </a:rPr>
              <a:t>Measure and Value</a:t>
            </a:r>
          </a:p>
          <a:p>
            <a:pPr marL="342265" indent="-342265">
              <a:buClr>
                <a:srgbClr val="23BAED"/>
              </a:buClr>
              <a:buFont typeface="Arial" panose="020B0604020202020204" pitchFamily="34" charset="0"/>
              <a:buChar char="•"/>
            </a:pPr>
            <a:r>
              <a:rPr lang="en-US" sz="2000">
                <a:latin typeface="Arial"/>
              </a:rPr>
              <a:t>Identify changes in natural capital; assess trends; select valuation techniques; ecosystem valuation tools (Module 3)</a:t>
            </a:r>
            <a:endParaRPr lang="en-CH" sz="2000">
              <a:latin typeface="Arial"/>
              <a:cs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EC0F0F-DC8B-0A4C-B34D-F003EA2146FB}"/>
              </a:ext>
            </a:extLst>
          </p:cNvPr>
          <p:cNvSpPr>
            <a:spLocks noGrp="1"/>
          </p:cNvSpPr>
          <p:nvPr>
            <p:ph type="sldNum" sz="quarter" idx="12"/>
          </p:nvPr>
        </p:nvSpPr>
        <p:spPr/>
        <p:txBody>
          <a:bodyPr/>
          <a:lstStyle/>
          <a:p>
            <a:fld id="{971CEC84-1649-40CE-BFF6-7286506FEA08}" type="slidenum">
              <a:rPr lang="en-GB" smtClean="0"/>
              <a:pPr/>
              <a:t>34</a:t>
            </a:fld>
            <a:endParaRPr lang="en-GB"/>
          </a:p>
        </p:txBody>
      </p:sp>
      <p:sp>
        <p:nvSpPr>
          <p:cNvPr id="34" name="Rectangle 33">
            <a:extLst>
              <a:ext uri="{FF2B5EF4-FFF2-40B4-BE49-F238E27FC236}">
                <a16:creationId xmlns:a16="http://schemas.microsoft.com/office/drawing/2014/main" id="{9BCC431D-C153-4D7B-8B1F-E2C7542F6A76}"/>
              </a:ext>
            </a:extLst>
          </p:cNvPr>
          <p:cNvSpPr/>
          <p:nvPr/>
        </p:nvSpPr>
        <p:spPr>
          <a:xfrm>
            <a:off x="131826" y="7073601"/>
            <a:ext cx="4254571" cy="8781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Katia to confirm whether materiality assessment should be moved to the Scoping stage instead</a:t>
            </a:r>
          </a:p>
        </p:txBody>
      </p:sp>
    </p:spTree>
    <p:extLst>
      <p:ext uri="{BB962C8B-B14F-4D97-AF65-F5344CB8AC3E}">
        <p14:creationId xmlns:p14="http://schemas.microsoft.com/office/powerpoint/2010/main" val="443615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t>Re-cap of the learning objectives module 2</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168072" y="1513291"/>
            <a:ext cx="11788067" cy="4520118"/>
          </a:xfrm>
        </p:spPr>
        <p:txBody>
          <a:bodyPr vert="horz" lIns="91440" tIns="45720" rIns="91440" bIns="45720" rtlCol="0" anchor="t">
            <a:noAutofit/>
          </a:bodyPr>
          <a:lstStyle/>
          <a:p>
            <a:pPr marL="342265" indent="-342265">
              <a:lnSpc>
                <a:spcPct val="120000"/>
              </a:lnSpc>
              <a:spcAft>
                <a:spcPts val="1200"/>
              </a:spcAft>
              <a:buFont typeface="Wingdings" panose="05000000000000000000" pitchFamily="2" charset="2"/>
              <a:buChar char="v"/>
            </a:pPr>
            <a:r>
              <a:rPr lang="en-GB"/>
              <a:t>Understand what </a:t>
            </a:r>
            <a:r>
              <a:rPr lang="en-GB" b="1">
                <a:solidFill>
                  <a:srgbClr val="23BAED"/>
                </a:solidFill>
              </a:rPr>
              <a:t>impacts and dependencies on natural capital and biodiversity </a:t>
            </a:r>
            <a:r>
              <a:rPr lang="en-GB"/>
              <a:t>are, and why they are </a:t>
            </a:r>
            <a:r>
              <a:rPr lang="en-GB" b="1">
                <a:solidFill>
                  <a:srgbClr val="23BAED"/>
                </a:solidFill>
              </a:rPr>
              <a:t>important</a:t>
            </a:r>
            <a:r>
              <a:rPr lang="en-GB"/>
              <a:t> to your business</a:t>
            </a:r>
          </a:p>
          <a:p>
            <a:pPr marL="342265" indent="-342265">
              <a:lnSpc>
                <a:spcPct val="120000"/>
              </a:lnSpc>
              <a:spcAft>
                <a:spcPts val="1200"/>
              </a:spcAft>
              <a:buFont typeface="Wingdings" panose="05000000000000000000" pitchFamily="2" charset="2"/>
              <a:buChar char="v"/>
            </a:pPr>
            <a:r>
              <a:rPr lang="en-GB"/>
              <a:t>Acquire the necessary tools, resources and understanding to </a:t>
            </a:r>
            <a:r>
              <a:rPr lang="en-GB" b="1">
                <a:solidFill>
                  <a:srgbClr val="23BAED"/>
                </a:solidFill>
              </a:rPr>
              <a:t>scope your own assessment</a:t>
            </a:r>
            <a:endParaRPr lang="en-GB">
              <a:cs typeface="Arial"/>
            </a:endParaRPr>
          </a:p>
          <a:p>
            <a:pPr marL="342265" indent="-342265">
              <a:lnSpc>
                <a:spcPct val="120000"/>
              </a:lnSpc>
              <a:spcAft>
                <a:spcPts val="1200"/>
              </a:spcAft>
              <a:buFont typeface="Wingdings" panose="05000000000000000000" pitchFamily="2" charset="2"/>
              <a:buChar char="v"/>
            </a:pPr>
            <a:r>
              <a:rPr lang="en-GB"/>
              <a:t>Understand </a:t>
            </a:r>
            <a:r>
              <a:rPr lang="en-GB" b="1">
                <a:solidFill>
                  <a:srgbClr val="23BAED"/>
                </a:solidFill>
              </a:rPr>
              <a:t>materiality assessments </a:t>
            </a:r>
            <a:r>
              <a:rPr lang="en-GB"/>
              <a:t>in the context of </a:t>
            </a:r>
            <a:r>
              <a:rPr lang="en-GB" b="1">
                <a:solidFill>
                  <a:srgbClr val="23BAED"/>
                </a:solidFill>
              </a:rPr>
              <a:t>impacts and dependencies, </a:t>
            </a:r>
            <a:r>
              <a:rPr lang="en-GB"/>
              <a:t>and how to undertake them</a:t>
            </a:r>
            <a:endParaRPr lang="en-GB">
              <a:cs typeface="Arial"/>
            </a:endParaRPr>
          </a:p>
          <a:p>
            <a:pPr marL="342265" indent="-342265">
              <a:lnSpc>
                <a:spcPct val="120000"/>
              </a:lnSpc>
              <a:spcAft>
                <a:spcPts val="1200"/>
              </a:spcAft>
              <a:buFont typeface="Wingdings" panose="05000000000000000000" pitchFamily="2" charset="2"/>
              <a:buChar char="v"/>
            </a:pPr>
            <a:r>
              <a:rPr lang="en-GB"/>
              <a:t>Introduce the key </a:t>
            </a:r>
            <a:r>
              <a:rPr lang="en-GB" b="1">
                <a:solidFill>
                  <a:srgbClr val="23BAED"/>
                </a:solidFill>
              </a:rPr>
              <a:t>practical considerations and steps</a:t>
            </a:r>
            <a:r>
              <a:rPr lang="en-GB"/>
              <a:t> to take when undertaking a first natural capital assessment, as well as </a:t>
            </a:r>
            <a:r>
              <a:rPr lang="en-GB" b="1">
                <a:solidFill>
                  <a:srgbClr val="23BAED"/>
                </a:solidFill>
              </a:rPr>
              <a:t>tools </a:t>
            </a:r>
            <a:r>
              <a:rPr lang="en-GB"/>
              <a:t>to help undertake an assessment </a:t>
            </a:r>
            <a:endParaRPr lang="en-GB">
              <a:cs typeface="Arial"/>
            </a:endParaRPr>
          </a:p>
          <a:p>
            <a:pPr marL="342265" indent="-342265">
              <a:lnSpc>
                <a:spcPct val="150000"/>
              </a:lnSpc>
              <a:spcAft>
                <a:spcPts val="1200"/>
              </a:spcAft>
              <a:buFont typeface="Wingdings" panose="05000000000000000000" pitchFamily="2" charset="2"/>
              <a:buChar char="v"/>
            </a:pPr>
            <a:endParaRPr lang="en-GB" sz="1100">
              <a:cs typeface="Arial"/>
            </a:endParaRPr>
          </a:p>
          <a:p>
            <a:pPr marL="342265" indent="-342265">
              <a:lnSpc>
                <a:spcPct val="150000"/>
              </a:lnSpc>
              <a:spcAft>
                <a:spcPts val="1200"/>
              </a:spcAft>
              <a:buFont typeface="Wingdings" panose="05000000000000000000" pitchFamily="2" charset="2"/>
              <a:buChar char="v"/>
            </a:pPr>
            <a:endParaRPr lang="en-GB" sz="1100">
              <a:cs typeface="Arial"/>
            </a:endParaRPr>
          </a:p>
          <a:p>
            <a:pPr marL="342265" indent="-342265">
              <a:lnSpc>
                <a:spcPct val="150000"/>
              </a:lnSpc>
              <a:spcAft>
                <a:spcPts val="1200"/>
              </a:spcAft>
              <a:buFont typeface="Wingdings" panose="05000000000000000000" pitchFamily="2" charset="2"/>
              <a:buChar char="v"/>
            </a:pPr>
            <a:endParaRPr lang="en-GB" sz="1100">
              <a:cs typeface="Arial"/>
            </a:endParaRPr>
          </a:p>
          <a:p>
            <a:pPr marL="0" indent="0">
              <a:lnSpc>
                <a:spcPct val="150000"/>
              </a:lnSpc>
              <a:spcAft>
                <a:spcPts val="1200"/>
              </a:spcAft>
              <a:buNone/>
            </a:pPr>
            <a:endParaRPr lang="en-GB" sz="1100">
              <a:cs typeface="Arial"/>
            </a:endParaRPr>
          </a:p>
        </p:txBody>
      </p:sp>
      <p:sp>
        <p:nvSpPr>
          <p:cNvPr id="5" name="Slide Number Placeholder 4">
            <a:extLst>
              <a:ext uri="{FF2B5EF4-FFF2-40B4-BE49-F238E27FC236}">
                <a16:creationId xmlns:a16="http://schemas.microsoft.com/office/drawing/2014/main" id="{2CE08518-5242-8543-8976-789B307107A3}"/>
              </a:ext>
            </a:extLst>
          </p:cNvPr>
          <p:cNvSpPr>
            <a:spLocks noGrp="1"/>
          </p:cNvSpPr>
          <p:nvPr>
            <p:ph type="sldNum" sz="quarter" idx="12"/>
          </p:nvPr>
        </p:nvSpPr>
        <p:spPr/>
        <p:txBody>
          <a:bodyPr/>
          <a:lstStyle/>
          <a:p>
            <a:fld id="{971CEC84-1649-40CE-BFF6-7286506FEA08}" type="slidenum">
              <a:rPr lang="en-GB" smtClean="0"/>
              <a:pPr/>
              <a:t>35</a:t>
            </a:fld>
            <a:endParaRPr lang="en-GB"/>
          </a:p>
        </p:txBody>
      </p:sp>
      <p:sp>
        <p:nvSpPr>
          <p:cNvPr id="7" name="Oval 6">
            <a:extLst>
              <a:ext uri="{FF2B5EF4-FFF2-40B4-BE49-F238E27FC236}">
                <a16:creationId xmlns:a16="http://schemas.microsoft.com/office/drawing/2014/main" id="{BB7567B8-ABF4-48BF-BB12-84CA462A4AD6}"/>
              </a:ext>
            </a:extLst>
          </p:cNvPr>
          <p:cNvSpPr/>
          <p:nvPr/>
        </p:nvSpPr>
        <p:spPr>
          <a:xfrm>
            <a:off x="10129562" y="3416"/>
            <a:ext cx="2062440" cy="16925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Tree>
    <p:extLst>
      <p:ext uri="{BB962C8B-B14F-4D97-AF65-F5344CB8AC3E}">
        <p14:creationId xmlns:p14="http://schemas.microsoft.com/office/powerpoint/2010/main" val="3820348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4" y="-579014"/>
            <a:ext cx="6539716"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43434" y="2240291"/>
            <a:ext cx="4314321" cy="2377419"/>
          </a:xfrm>
        </p:spPr>
        <p:txBody>
          <a:bodyPr>
            <a:noAutofit/>
          </a:bodyPr>
          <a:lstStyle/>
          <a:p>
            <a:pPr algn="l"/>
            <a:r>
              <a:rPr lang="en-GB" sz="4000" b="1">
                <a:solidFill>
                  <a:srgbClr val="23BAED"/>
                </a:solidFill>
              </a:rPr>
              <a:t>Identifying your natural capital  impacts &amp; dependencies</a:t>
            </a:r>
            <a:endParaRPr lang="en-GB" sz="40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TextBox 2">
            <a:extLst>
              <a:ext uri="{FF2B5EF4-FFF2-40B4-BE49-F238E27FC236}">
                <a16:creationId xmlns:a16="http://schemas.microsoft.com/office/drawing/2014/main" id="{718B1709-336E-4A3F-B5A1-1BA7A410CCF5}"/>
              </a:ext>
            </a:extLst>
          </p:cNvPr>
          <p:cNvSpPr txBox="1"/>
          <p:nvPr/>
        </p:nvSpPr>
        <p:spPr>
          <a:xfrm>
            <a:off x="130918" y="4806405"/>
            <a:ext cx="3817620" cy="1569660"/>
          </a:xfrm>
          <a:prstGeom prst="rect">
            <a:avLst/>
          </a:prstGeom>
          <a:noFill/>
        </p:spPr>
        <p:txBody>
          <a:bodyPr wrap="square" rtlCol="0" anchor="t">
            <a:spAutoFit/>
          </a:bodyPr>
          <a:lstStyle/>
          <a:p>
            <a:pPr algn="ctr"/>
            <a:r>
              <a:rPr lang="en-GB" sz="2400" b="1" i="1" kern="0">
                <a:solidFill>
                  <a:srgbClr val="BBD151"/>
                </a:solidFill>
                <a:latin typeface="Arial"/>
                <a:ea typeface="Verdana" panose="020B0604030504040204" pitchFamily="34" charset="0"/>
              </a:rPr>
              <a:t>Mapping natural capital and biodiversity impact drivers and dependency pathways</a:t>
            </a:r>
            <a:endParaRPr lang="en-CH" sz="2400" b="1" i="1" kern="0">
              <a:solidFill>
                <a:srgbClr val="BBD151"/>
              </a:solidFill>
              <a:latin typeface="Arial"/>
              <a:ea typeface="Verdana" panose="020B0604030504040204" pitchFamily="34" charset="0"/>
            </a:endParaRPr>
          </a:p>
        </p:txBody>
      </p:sp>
      <p:sp>
        <p:nvSpPr>
          <p:cNvPr id="6" name="Slide Number Placeholder 5">
            <a:extLst>
              <a:ext uri="{FF2B5EF4-FFF2-40B4-BE49-F238E27FC236}">
                <a16:creationId xmlns:a16="http://schemas.microsoft.com/office/drawing/2014/main" id="{C9CDD139-752B-0E40-A5E8-4BA3EB532ED5}"/>
              </a:ext>
            </a:extLst>
          </p:cNvPr>
          <p:cNvSpPr>
            <a:spLocks noGrp="1"/>
          </p:cNvSpPr>
          <p:nvPr>
            <p:ph type="sldNum" sz="quarter" idx="12"/>
          </p:nvPr>
        </p:nvSpPr>
        <p:spPr>
          <a:xfrm>
            <a:off x="31954" y="6491546"/>
            <a:ext cx="2743200" cy="365125"/>
          </a:xfrm>
        </p:spPr>
        <p:txBody>
          <a:bodyPr/>
          <a:lstStyle/>
          <a:p>
            <a:fld id="{971CEC84-1649-40CE-BFF6-7286506FEA08}" type="slidenum">
              <a:rPr lang="en-GB" smtClean="0"/>
              <a:pPr/>
              <a:t>36</a:t>
            </a:fld>
            <a:endParaRPr lang="en-GB"/>
          </a:p>
        </p:txBody>
      </p:sp>
    </p:spTree>
    <p:extLst>
      <p:ext uri="{BB962C8B-B14F-4D97-AF65-F5344CB8AC3E}">
        <p14:creationId xmlns:p14="http://schemas.microsoft.com/office/powerpoint/2010/main" val="4105340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fontScale="90000"/>
          </a:bodyPr>
          <a:lstStyle/>
          <a:p>
            <a:r>
              <a:rPr lang="en-US"/>
              <a:t>Concrete steps to undertaking a 1</a:t>
            </a:r>
            <a:r>
              <a:rPr lang="en-US" baseline="30000"/>
              <a:t>st</a:t>
            </a:r>
            <a:r>
              <a:rPr lang="en-US"/>
              <a:t> biodiversity-inclusive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lIns="91440" tIns="45720" rIns="91440" bIns="45720" rtlCol="0" anchor="t">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materiality;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7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Baseline, scenarios, spatial &amp; temporal boundaries, etc.  </a:t>
            </a:r>
            <a:endParaRPr lang="en-CH" sz="2000">
              <a:solidFill>
                <a:schemeClr val="bg2">
                  <a:lumMod val="7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lIns="91440" tIns="45720" rIns="91440" bIns="45720" rtlCol="0" anchor="t">
            <a:spAutoFit/>
          </a:bodyPr>
          <a:lstStyle/>
          <a:p>
            <a:r>
              <a:rPr lang="en-US" sz="2400" b="1">
                <a:solidFill>
                  <a:schemeClr val="bg2">
                    <a:lumMod val="75000"/>
                  </a:schemeClr>
                </a:solidFill>
                <a:latin typeface="Arial"/>
              </a:rPr>
              <a:t>Measure and Value</a:t>
            </a:r>
          </a:p>
          <a:p>
            <a:pPr marL="342265" indent="-342265">
              <a:buClr>
                <a:srgbClr val="23BAED"/>
              </a:buClr>
              <a:buFont typeface="Arial" panose="020B0604020202020204" pitchFamily="34" charset="0"/>
              <a:buChar char="•"/>
            </a:pPr>
            <a:r>
              <a:rPr lang="en-US" sz="2000">
                <a:solidFill>
                  <a:schemeClr val="bg2">
                    <a:lumMod val="75000"/>
                  </a:schemeClr>
                </a:solidFill>
                <a:latin typeface="Arial"/>
              </a:rPr>
              <a:t>Identify changes in natural capital; assess trends; select valuation techniques; ecosystem valuation tools (Module 3)</a:t>
            </a:r>
            <a:endParaRPr lang="en-CH" sz="2000">
              <a:solidFill>
                <a:schemeClr val="bg2">
                  <a:lumMod val="75000"/>
                </a:schemeClr>
              </a:solidFill>
              <a:latin typeface="Arial"/>
              <a:cs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2C770A5D-3D10-4047-8F19-79617F5C6002}"/>
              </a:ext>
            </a:extLst>
          </p:cNvPr>
          <p:cNvSpPr>
            <a:spLocks noGrp="1"/>
          </p:cNvSpPr>
          <p:nvPr>
            <p:ph type="sldNum" sz="quarter" idx="12"/>
          </p:nvPr>
        </p:nvSpPr>
        <p:spPr/>
        <p:txBody>
          <a:bodyPr/>
          <a:lstStyle/>
          <a:p>
            <a:fld id="{971CEC84-1649-40CE-BFF6-7286506FEA08}" type="slidenum">
              <a:rPr lang="en-GB" smtClean="0"/>
              <a:pPr/>
              <a:t>37</a:t>
            </a:fld>
            <a:endParaRPr lang="en-GB"/>
          </a:p>
        </p:txBody>
      </p:sp>
    </p:spTree>
    <p:extLst>
      <p:ext uri="{BB962C8B-B14F-4D97-AF65-F5344CB8AC3E}">
        <p14:creationId xmlns:p14="http://schemas.microsoft.com/office/powerpoint/2010/main" val="217395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9DE7-DC32-4E3D-BFF8-250DB533D94C}"/>
              </a:ext>
            </a:extLst>
          </p:cNvPr>
          <p:cNvSpPr>
            <a:spLocks noGrp="1"/>
          </p:cNvSpPr>
          <p:nvPr>
            <p:ph type="title"/>
          </p:nvPr>
        </p:nvSpPr>
        <p:spPr/>
        <p:txBody>
          <a:bodyPr/>
          <a:lstStyle/>
          <a:p>
            <a:r>
              <a:rPr lang="en-US"/>
              <a:t>Practical example of impacts and dependencies</a:t>
            </a:r>
            <a:endParaRPr lang="en-CH"/>
          </a:p>
        </p:txBody>
      </p:sp>
      <p:sp>
        <p:nvSpPr>
          <p:cNvPr id="3" name="Content Placeholder 2">
            <a:extLst>
              <a:ext uri="{FF2B5EF4-FFF2-40B4-BE49-F238E27FC236}">
                <a16:creationId xmlns:a16="http://schemas.microsoft.com/office/drawing/2014/main" id="{B783ACA8-D17F-47B0-BEB0-3568CD79AC1B}"/>
              </a:ext>
            </a:extLst>
          </p:cNvPr>
          <p:cNvSpPr>
            <a:spLocks noGrp="1"/>
          </p:cNvSpPr>
          <p:nvPr>
            <p:ph idx="1"/>
          </p:nvPr>
        </p:nvSpPr>
        <p:spPr>
          <a:xfrm>
            <a:off x="3552156" y="5615498"/>
            <a:ext cx="5022200" cy="524030"/>
          </a:xfrm>
        </p:spPr>
        <p:txBody>
          <a:bodyPr/>
          <a:lstStyle/>
          <a:p>
            <a:pPr marL="0" indent="0">
              <a:spcAft>
                <a:spcPts val="0"/>
              </a:spcAft>
              <a:buNone/>
            </a:pPr>
            <a:r>
              <a:rPr lang="en-AU" sz="1800" u="sng" dirty="0">
                <a:solidFill>
                  <a:srgbClr val="0563C1"/>
                </a:solidFill>
                <a:effectLst/>
                <a:latin typeface="Calibri" panose="020F0502020204030204" pitchFamily="34" charset="0"/>
                <a:ea typeface="Calibri" panose="020F0502020204030204" pitchFamily="34" charset="0"/>
                <a:hlinkClick r:id="rId4"/>
              </a:rPr>
              <a:t>https://www.youtube.com/watch?v=qtgm-3EQOU4</a:t>
            </a:r>
            <a:endParaRPr lang="en-CH" sz="1800" dirty="0">
              <a:effectLst/>
              <a:latin typeface="Calibri" panose="020F0502020204030204" pitchFamily="34" charset="0"/>
              <a:ea typeface="Calibri" panose="020F0502020204030204" pitchFamily="34" charset="0"/>
            </a:endParaRPr>
          </a:p>
          <a:p>
            <a:pPr marL="0" indent="0">
              <a:buNone/>
            </a:pPr>
            <a:endParaRPr lang="en-CH" dirty="0"/>
          </a:p>
        </p:txBody>
      </p:sp>
      <p:sp>
        <p:nvSpPr>
          <p:cNvPr id="4" name="Slide Number Placeholder 3">
            <a:extLst>
              <a:ext uri="{FF2B5EF4-FFF2-40B4-BE49-F238E27FC236}">
                <a16:creationId xmlns:a16="http://schemas.microsoft.com/office/drawing/2014/main" id="{BAEB80F9-B5CF-5846-B71B-D32CE902B98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96C44F48-6721-4815-8676-AD05BD7F7CDC}"/>
              </a:ext>
            </a:extLst>
          </p:cNvPr>
          <p:cNvSpPr txBox="1"/>
          <p:nvPr/>
        </p:nvSpPr>
        <p:spPr>
          <a:xfrm>
            <a:off x="1785257" y="5246166"/>
            <a:ext cx="8621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Source: example from Haagen-Dazs on their honey bees pollinator habitat project</a:t>
            </a:r>
            <a:endParaRPr kumimoji="0" lang="en-CH"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Online Media 6" title="Haagen-Dazs ❤️ Honey Bees - Pollinator Habitat">
            <a:hlinkClick r:id="" action="ppaction://media"/>
            <a:extLst>
              <a:ext uri="{FF2B5EF4-FFF2-40B4-BE49-F238E27FC236}">
                <a16:creationId xmlns:a16="http://schemas.microsoft.com/office/drawing/2014/main" id="{FB9D651D-8247-4675-B968-CBBF8CEC4304}"/>
              </a:ext>
            </a:extLst>
          </p:cNvPr>
          <p:cNvPicPr>
            <a:picLocks noRot="1" noChangeAspect="1"/>
          </p:cNvPicPr>
          <p:nvPr>
            <a:videoFile r:link="rId1"/>
          </p:nvPr>
        </p:nvPicPr>
        <p:blipFill>
          <a:blip r:embed="rId5"/>
          <a:stretch>
            <a:fillRect/>
          </a:stretch>
        </p:blipFill>
        <p:spPr>
          <a:xfrm>
            <a:off x="2606040" y="1242502"/>
            <a:ext cx="6979920" cy="3943655"/>
          </a:xfrm>
          <a:prstGeom prst="rect">
            <a:avLst/>
          </a:prstGeom>
        </p:spPr>
      </p:pic>
    </p:spTree>
    <p:extLst>
      <p:ext uri="{BB962C8B-B14F-4D97-AF65-F5344CB8AC3E}">
        <p14:creationId xmlns:p14="http://schemas.microsoft.com/office/powerpoint/2010/main" val="42015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dependencies</a:t>
            </a:r>
            <a:endParaRPr lang="en-US">
              <a:solidFill>
                <a:srgbClr val="595959"/>
              </a:solidFill>
              <a:cs typeface="Arial"/>
            </a:endParaRPr>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7" y="1856414"/>
            <a:ext cx="8311660" cy="4064327"/>
          </a:xfrm>
          <a:prstGeom prst="rect">
            <a:avLst/>
          </a:prstGeom>
        </p:spPr>
      </p:pic>
      <p:sp>
        <p:nvSpPr>
          <p:cNvPr id="5" name="Teardrop 4">
            <a:extLst>
              <a:ext uri="{FF2B5EF4-FFF2-40B4-BE49-F238E27FC236}">
                <a16:creationId xmlns:a16="http://schemas.microsoft.com/office/drawing/2014/main" id="{1096CE95-ECB0-496B-9F24-5CC500888877}"/>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7117AD78-40F8-4733-BA93-D496C4FA4E3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p.34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7" name="TextBox 6">
            <a:extLst>
              <a:ext uri="{FF2B5EF4-FFF2-40B4-BE49-F238E27FC236}">
                <a16:creationId xmlns:a16="http://schemas.microsoft.com/office/drawing/2014/main" id="{6F1EA46F-F37A-4988-8481-366B548DE421}"/>
              </a:ext>
            </a:extLst>
          </p:cNvPr>
          <p:cNvSpPr txBox="1"/>
          <p:nvPr/>
        </p:nvSpPr>
        <p:spPr>
          <a:xfrm>
            <a:off x="220500" y="1290446"/>
            <a:ext cx="10157637" cy="461665"/>
          </a:xfrm>
          <a:prstGeom prst="rect">
            <a:avLst/>
          </a:prstGeom>
          <a:noFill/>
        </p:spPr>
        <p:txBody>
          <a:bodyPr wrap="square" rtlCol="0">
            <a:spAutoFit/>
          </a:bodyPr>
          <a:lstStyle/>
          <a:p>
            <a:r>
              <a:rPr lang="en-GB" sz="2400" b="1">
                <a:solidFill>
                  <a:srgbClr val="23BAED"/>
                </a:solidFill>
              </a:rPr>
              <a:t>Dependency: A business reliance on or use of natural capital</a:t>
            </a:r>
            <a:endParaRPr lang="en-CH" sz="2400" b="1">
              <a:solidFill>
                <a:srgbClr val="23BAED"/>
              </a:solidFill>
              <a:latin typeface="Arial"/>
            </a:endParaRPr>
          </a:p>
        </p:txBody>
      </p:sp>
      <p:sp>
        <p:nvSpPr>
          <p:cNvPr id="3" name="Slide Number Placeholder 2">
            <a:extLst>
              <a:ext uri="{FF2B5EF4-FFF2-40B4-BE49-F238E27FC236}">
                <a16:creationId xmlns:a16="http://schemas.microsoft.com/office/drawing/2014/main" id="{BCEB8041-CCEA-0F45-8121-21CA5253C728}"/>
              </a:ext>
            </a:extLst>
          </p:cNvPr>
          <p:cNvSpPr>
            <a:spLocks noGrp="1"/>
          </p:cNvSpPr>
          <p:nvPr>
            <p:ph type="sldNum" sz="quarter" idx="12"/>
          </p:nvPr>
        </p:nvSpPr>
        <p:spPr/>
        <p:txBody>
          <a:bodyPr/>
          <a:lstStyle/>
          <a:p>
            <a:fld id="{971CEC84-1649-40CE-BFF6-7286506FEA08}" type="slidenum">
              <a:rPr lang="en-GB" smtClean="0"/>
              <a:pPr/>
              <a:t>39</a:t>
            </a:fld>
            <a:endParaRPr lang="en-GB"/>
          </a:p>
        </p:txBody>
      </p:sp>
      <p:sp>
        <p:nvSpPr>
          <p:cNvPr id="9" name="TextBox 8">
            <a:extLst>
              <a:ext uri="{FF2B5EF4-FFF2-40B4-BE49-F238E27FC236}">
                <a16:creationId xmlns:a16="http://schemas.microsoft.com/office/drawing/2014/main" id="{E689B071-DAEE-41EE-A26E-FF4E56687C6D}"/>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848891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a:t>Module 2 training development – Acknowledging contributors </a:t>
            </a:r>
            <a:endParaRPr lang="en-US">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03578" y="1400087"/>
            <a:ext cx="9784844" cy="3449966"/>
          </a:xfrm>
        </p:spPr>
        <p:txBody>
          <a:bodyPr>
            <a:noAutofit/>
          </a:bodyPr>
          <a:lstStyle/>
          <a:p>
            <a:pPr marL="0" indent="0" algn="ctr">
              <a:buNone/>
            </a:pPr>
            <a:r>
              <a:rPr lang="en-US" sz="2200" b="1"/>
              <a:t>We Value Nature’s module 2 training </a:t>
            </a:r>
            <a:r>
              <a:rPr lang="en-US" sz="2200"/>
              <a:t>is based on the </a:t>
            </a:r>
            <a:r>
              <a:rPr lang="en-US" sz="220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a:solidFill>
                  <a:srgbClr val="23BAED"/>
                </a:solidFill>
              </a:rPr>
              <a:t> </a:t>
            </a:r>
            <a:r>
              <a:rPr lang="en-US" sz="2200"/>
              <a:t>and WBCSD’s </a:t>
            </a:r>
            <a:r>
              <a:rPr lang="en-US" sz="2200">
                <a:solidFill>
                  <a:srgbClr val="23BAED"/>
                </a:solidFill>
                <a:hlinkClick r:id="rId4">
                  <a:extLst>
                    <a:ext uri="{A12FA001-AC4F-418D-AE19-62706E023703}">
                      <ahyp:hlinkClr xmlns:ahyp="http://schemas.microsoft.com/office/drawing/2018/hyperlinkcolor" val="tx"/>
                    </a:ext>
                  </a:extLst>
                </a:hlinkClick>
              </a:rPr>
              <a:t>BET training material</a:t>
            </a:r>
            <a:r>
              <a:rPr lang="en-US" sz="2200"/>
              <a:t>.</a:t>
            </a:r>
          </a:p>
          <a:p>
            <a:pPr marL="0" indent="0">
              <a:buNone/>
            </a:pPr>
            <a:endParaRPr lang="en-US" sz="1000"/>
          </a:p>
          <a:p>
            <a:pPr marL="0" indent="0" algn="ctr">
              <a:buNone/>
            </a:pPr>
            <a:r>
              <a:rPr lang="en-US" sz="2200"/>
              <a:t>Module 2 training content and material was developed in collaboration with </a:t>
            </a:r>
            <a:r>
              <a:rPr lang="en-US" sz="2200" b="1">
                <a:solidFill>
                  <a:srgbClr val="23BAED"/>
                </a:solidFill>
                <a:hlinkClick r:id="rId5">
                  <a:extLst>
                    <a:ext uri="{A12FA001-AC4F-418D-AE19-62706E023703}">
                      <ahyp:hlinkClr xmlns:ahyp="http://schemas.microsoft.com/office/drawing/2018/hyperlinkcolor" val="tx"/>
                    </a:ext>
                  </a:extLst>
                </a:hlinkClick>
              </a:rPr>
              <a:t>Little Blue Research Ltd</a:t>
            </a:r>
            <a:r>
              <a:rPr lang="en-US" sz="2200" b="1">
                <a:solidFill>
                  <a:srgbClr val="23BAED"/>
                </a:solidFill>
              </a:rPr>
              <a:t>.</a:t>
            </a:r>
          </a:p>
          <a:p>
            <a:pPr marL="0" indent="0">
              <a:buNone/>
            </a:pPr>
            <a:endParaRPr lang="en-US" sz="2200"/>
          </a:p>
          <a:p>
            <a:pPr marL="0" indent="0">
              <a:buNone/>
            </a:pPr>
            <a:endParaRPr lang="en-US" sz="2200"/>
          </a:p>
          <a:p>
            <a:pPr marL="0" indent="0">
              <a:buNone/>
            </a:pPr>
            <a:endParaRPr lang="en-US" sz="2200"/>
          </a:p>
          <a:p>
            <a:pPr marL="0" indent="0">
              <a:buNone/>
            </a:pPr>
            <a:endParaRPr lang="en-US" sz="220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6"/>
          <a:srcRect t="12833" b="15315"/>
          <a:stretch/>
        </p:blipFill>
        <p:spPr>
          <a:xfrm>
            <a:off x="4828256" y="3433680"/>
            <a:ext cx="2669823" cy="1918332"/>
          </a:xfrm>
          <a:prstGeom prst="rect">
            <a:avLst/>
          </a:prstGeom>
        </p:spPr>
      </p:pic>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4159396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Dependency pathways</a:t>
            </a:r>
            <a:endParaRPr lang="en-US">
              <a:solidFill>
                <a:srgbClr val="595959"/>
              </a:solidFill>
            </a:endParaRPr>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7" y="1461524"/>
            <a:ext cx="6293703" cy="4351339"/>
          </a:xfrm>
        </p:spPr>
        <p:txBody>
          <a:bodyPr vert="horz" lIns="91440" tIns="45720" rIns="91440" bIns="45720" rtlCol="0" anchor="t">
            <a:normAutofit lnSpcReduction="10000"/>
          </a:bodyPr>
          <a:lstStyle/>
          <a:p>
            <a:pPr marL="227965" indent="-227965">
              <a:lnSpc>
                <a:spcPct val="100000"/>
              </a:lnSpc>
            </a:pPr>
            <a:r>
              <a:rPr lang="en-US">
                <a:solidFill>
                  <a:srgbClr val="595959"/>
                </a:solidFill>
              </a:rPr>
              <a:t>Business activities can be</a:t>
            </a:r>
            <a:r>
              <a:rPr lang="en-US">
                <a:solidFill>
                  <a:schemeClr val="tx1"/>
                </a:solidFill>
              </a:rPr>
              <a:t> </a:t>
            </a:r>
            <a:r>
              <a:rPr lang="en-US" b="1">
                <a:solidFill>
                  <a:srgbClr val="23BAED"/>
                </a:solidFill>
              </a:rPr>
              <a:t>dependent on specific features</a:t>
            </a:r>
            <a:r>
              <a:rPr lang="en-US">
                <a:solidFill>
                  <a:schemeClr val="tx1"/>
                </a:solidFill>
              </a:rPr>
              <a:t> </a:t>
            </a:r>
            <a:r>
              <a:rPr lang="en-US">
                <a:solidFill>
                  <a:srgbClr val="595959"/>
                </a:solidFill>
              </a:rPr>
              <a:t>of natural capital and biodiversity</a:t>
            </a:r>
          </a:p>
          <a:p>
            <a:pPr marL="0" indent="0">
              <a:buNone/>
            </a:pPr>
            <a:endParaRPr lang="en-US" sz="1401"/>
          </a:p>
          <a:p>
            <a:pPr marL="227965" indent="-227965">
              <a:lnSpc>
                <a:spcPct val="100000"/>
              </a:lnSpc>
            </a:pPr>
            <a:r>
              <a:rPr lang="en-US">
                <a:solidFill>
                  <a:srgbClr val="595959"/>
                </a:solidFill>
              </a:rPr>
              <a:t>A dependency pathway can</a:t>
            </a:r>
            <a:r>
              <a:rPr lang="en-US">
                <a:solidFill>
                  <a:schemeClr val="tx1"/>
                </a:solidFill>
              </a:rPr>
              <a:t> </a:t>
            </a:r>
            <a:r>
              <a:rPr lang="en-US" b="1">
                <a:solidFill>
                  <a:srgbClr val="23BAED"/>
                </a:solidFill>
              </a:rPr>
              <a:t>identify how changes</a:t>
            </a:r>
            <a:r>
              <a:rPr lang="en-US">
                <a:solidFill>
                  <a:schemeClr val="tx1"/>
                </a:solidFill>
              </a:rPr>
              <a:t> </a:t>
            </a:r>
            <a:r>
              <a:rPr lang="en-US">
                <a:solidFill>
                  <a:srgbClr val="595959"/>
                </a:solidFill>
              </a:rPr>
              <a:t>in specific features of natural capital and biodiversity can</a:t>
            </a:r>
            <a:r>
              <a:rPr lang="en-US">
                <a:solidFill>
                  <a:schemeClr val="tx1"/>
                </a:solidFill>
              </a:rPr>
              <a:t> </a:t>
            </a:r>
            <a:r>
              <a:rPr lang="en-US" b="1">
                <a:solidFill>
                  <a:srgbClr val="23BAED"/>
                </a:solidFill>
              </a:rPr>
              <a:t>affect these activities</a:t>
            </a:r>
            <a:endParaRPr lang="en-US" b="1">
              <a:solidFill>
                <a:srgbClr val="23BAED"/>
              </a:solidFill>
              <a:cs typeface="Arial"/>
            </a:endParaRPr>
          </a:p>
          <a:p>
            <a:pPr marL="0" indent="0">
              <a:buNone/>
            </a:pPr>
            <a:endParaRPr lang="en-US" sz="1401"/>
          </a:p>
          <a:p>
            <a:pPr marL="227965" indent="-227965">
              <a:lnSpc>
                <a:spcPct val="100000"/>
              </a:lnSpc>
            </a:pPr>
            <a:r>
              <a:rPr lang="en-US">
                <a:solidFill>
                  <a:srgbClr val="595959"/>
                </a:solidFill>
              </a:rPr>
              <a:t>Knowing how changes affect business activities helps you identify the</a:t>
            </a:r>
            <a:r>
              <a:rPr lang="en-US">
                <a:solidFill>
                  <a:schemeClr val="tx1"/>
                </a:solidFill>
              </a:rPr>
              <a:t> </a:t>
            </a:r>
            <a:r>
              <a:rPr lang="en-US" b="1">
                <a:solidFill>
                  <a:srgbClr val="23BAED"/>
                </a:solidFill>
              </a:rPr>
              <a:t>cost of doing business</a:t>
            </a:r>
            <a:endParaRPr lang="en-US" b="1">
              <a:solidFill>
                <a:srgbClr val="23BAED"/>
              </a:solidFill>
              <a:cs typeface="Arial"/>
            </a:endParaRPr>
          </a:p>
          <a:p>
            <a:pPr marL="227965" indent="-227965"/>
            <a:endParaRPr lang="en-US">
              <a:cs typeface="Arial"/>
            </a:endParaRPr>
          </a:p>
          <a:p>
            <a:pPr marL="227965" indent="-227965"/>
            <a:endParaRPr lang="en-US">
              <a:cs typeface="Arial"/>
            </a:endParaRPr>
          </a:p>
        </p:txBody>
      </p:sp>
      <p:grpSp>
        <p:nvGrpSpPr>
          <p:cNvPr id="6" name="Group 5">
            <a:extLst>
              <a:ext uri="{FF2B5EF4-FFF2-40B4-BE49-F238E27FC236}">
                <a16:creationId xmlns:a16="http://schemas.microsoft.com/office/drawing/2014/main" id="{B8EE84E8-441D-47F3-959A-E84D2DA39ADF}"/>
              </a:ext>
            </a:extLst>
          </p:cNvPr>
          <p:cNvGrpSpPr/>
          <p:nvPr/>
        </p:nvGrpSpPr>
        <p:grpSpPr>
          <a:xfrm>
            <a:off x="6607899" y="2008354"/>
            <a:ext cx="5504092" cy="3892857"/>
            <a:chOff x="6432391" y="1710812"/>
            <a:chExt cx="4909119" cy="3213715"/>
          </a:xfrm>
        </p:grpSpPr>
        <p:pic>
          <p:nvPicPr>
            <p:cNvPr id="4" name="Picture 3">
              <a:extLst>
                <a:ext uri="{FF2B5EF4-FFF2-40B4-BE49-F238E27FC236}">
                  <a16:creationId xmlns:a16="http://schemas.microsoft.com/office/drawing/2014/main" id="{6E7D16E3-4C8A-49A1-97D1-8C8A07281806}"/>
                </a:ext>
              </a:extLst>
            </p:cNvPr>
            <p:cNvPicPr>
              <a:picLocks noChangeAspect="1"/>
            </p:cNvPicPr>
            <p:nvPr/>
          </p:nvPicPr>
          <p:blipFill rotWithShape="1">
            <a:blip r:embed="rId3"/>
            <a:srcRect l="36923" t="27672" r="33048" b="37380"/>
            <a:stretch/>
          </p:blipFill>
          <p:spPr>
            <a:xfrm>
              <a:off x="6432391" y="1710812"/>
              <a:ext cx="4909119" cy="3213715"/>
            </a:xfrm>
            <a:prstGeom prst="rect">
              <a:avLst/>
            </a:prstGeom>
          </p:spPr>
        </p:pic>
        <p:sp>
          <p:nvSpPr>
            <p:cNvPr id="5" name="Rectangle 4">
              <a:extLst>
                <a:ext uri="{FF2B5EF4-FFF2-40B4-BE49-F238E27FC236}">
                  <a16:creationId xmlns:a16="http://schemas.microsoft.com/office/drawing/2014/main" id="{3FD8D906-EBB9-455D-AB73-9F994DC681E2}"/>
                </a:ext>
              </a:extLst>
            </p:cNvPr>
            <p:cNvSpPr/>
            <p:nvPr/>
          </p:nvSpPr>
          <p:spPr>
            <a:xfrm>
              <a:off x="6432391" y="2905432"/>
              <a:ext cx="1251519" cy="1858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
        <p:nvSpPr>
          <p:cNvPr id="7" name="Teardrop 6">
            <a:extLst>
              <a:ext uri="{FF2B5EF4-FFF2-40B4-BE49-F238E27FC236}">
                <a16:creationId xmlns:a16="http://schemas.microsoft.com/office/drawing/2014/main" id="{01B1B6E9-1DB8-4AB2-BB5B-3820413171B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1A5FCFE4-7D0A-4932-B31C-153FDBE9EDC7}"/>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11" name="Slide Number Placeholder 10">
            <a:extLst>
              <a:ext uri="{FF2B5EF4-FFF2-40B4-BE49-F238E27FC236}">
                <a16:creationId xmlns:a16="http://schemas.microsoft.com/office/drawing/2014/main" id="{60A4E226-8EFF-394D-8ADA-FD73C13408B4}"/>
              </a:ext>
            </a:extLst>
          </p:cNvPr>
          <p:cNvSpPr>
            <a:spLocks noGrp="1"/>
          </p:cNvSpPr>
          <p:nvPr>
            <p:ph type="sldNum" sz="quarter" idx="12"/>
          </p:nvPr>
        </p:nvSpPr>
        <p:spPr/>
        <p:txBody>
          <a:bodyPr/>
          <a:lstStyle/>
          <a:p>
            <a:fld id="{971CEC84-1649-40CE-BFF6-7286506FEA08}" type="slidenum">
              <a:rPr lang="en-GB" smtClean="0"/>
              <a:pPr/>
              <a:t>40</a:t>
            </a:fld>
            <a:endParaRPr lang="en-GB"/>
          </a:p>
        </p:txBody>
      </p:sp>
      <p:sp>
        <p:nvSpPr>
          <p:cNvPr id="9" name="TextBox 8">
            <a:extLst>
              <a:ext uri="{FF2B5EF4-FFF2-40B4-BE49-F238E27FC236}">
                <a16:creationId xmlns:a16="http://schemas.microsoft.com/office/drawing/2014/main" id="{48B9E7C0-FD5A-43DF-84F6-658D1F590FB4}"/>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168884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impacts</a:t>
            </a:r>
            <a:endParaRPr lang="en-US">
              <a:solidFill>
                <a:srgbClr val="595959"/>
              </a:solidFill>
              <a:cs typeface="Arial"/>
            </a:endParaRPr>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954876" y="2178903"/>
            <a:ext cx="7681493" cy="2994482"/>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29699"/>
            <a:ext cx="10549264" cy="830997"/>
          </a:xfrm>
          <a:prstGeom prst="rect">
            <a:avLst/>
          </a:prstGeom>
          <a:noFill/>
        </p:spPr>
        <p:txBody>
          <a:bodyPr wrap="square" rtlCol="0">
            <a:spAutoFit/>
          </a:bodyPr>
          <a:lstStyle/>
          <a:p>
            <a:pPr algn="ctr"/>
            <a:r>
              <a:rPr lang="en-GB" sz="2400" b="1">
                <a:solidFill>
                  <a:srgbClr val="23BAED"/>
                </a:solidFill>
              </a:rPr>
              <a:t>Impact: The negative or positive effect of business activity on natural capital</a:t>
            </a:r>
            <a:endParaRPr lang="en-CH" sz="2400" b="1">
              <a:solidFill>
                <a:srgbClr val="23BAED"/>
              </a:solidFill>
              <a:latin typeface="Arial"/>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284443" y="4"/>
            <a:ext cx="1907559" cy="1799264"/>
            <a:chOff x="4164440" y="3621813"/>
            <a:chExt cx="1371155" cy="1212497"/>
          </a:xfrm>
        </p:grpSpPr>
        <p:sp>
          <p:nvSpPr>
            <p:cNvPr id="6" name="Teardrop 5">
              <a:extLst>
                <a:ext uri="{FF2B5EF4-FFF2-40B4-BE49-F238E27FC236}">
                  <a16:creationId xmlns:a16="http://schemas.microsoft.com/office/drawing/2014/main" id="{DA22C8E3-A735-4BD6-9886-386EACF3EEA2}"/>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3" name="Slide Number Placeholder 2">
            <a:extLst>
              <a:ext uri="{FF2B5EF4-FFF2-40B4-BE49-F238E27FC236}">
                <a16:creationId xmlns:a16="http://schemas.microsoft.com/office/drawing/2014/main" id="{B420336D-E4BE-6749-87E4-81D786531127}"/>
              </a:ext>
            </a:extLst>
          </p:cNvPr>
          <p:cNvSpPr>
            <a:spLocks noGrp="1"/>
          </p:cNvSpPr>
          <p:nvPr>
            <p:ph type="sldNum" sz="quarter" idx="12"/>
          </p:nvPr>
        </p:nvSpPr>
        <p:spPr/>
        <p:txBody>
          <a:bodyPr/>
          <a:lstStyle/>
          <a:p>
            <a:fld id="{971CEC84-1649-40CE-BFF6-7286506FEA08}" type="slidenum">
              <a:rPr lang="en-GB" smtClean="0"/>
              <a:pPr/>
              <a:t>41</a:t>
            </a:fld>
            <a:endParaRPr lang="en-GB"/>
          </a:p>
        </p:txBody>
      </p:sp>
      <p:sp>
        <p:nvSpPr>
          <p:cNvPr id="10" name="TextBox 9">
            <a:extLst>
              <a:ext uri="{FF2B5EF4-FFF2-40B4-BE49-F238E27FC236}">
                <a16:creationId xmlns:a16="http://schemas.microsoft.com/office/drawing/2014/main" id="{1DDEA85B-9D67-420F-9F9E-1CA548774072}"/>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9" name="Rectangle 8">
            <a:extLst>
              <a:ext uri="{FF2B5EF4-FFF2-40B4-BE49-F238E27FC236}">
                <a16:creationId xmlns:a16="http://schemas.microsoft.com/office/drawing/2014/main" id="{CE3D84FA-A329-4C56-8120-E50BE9814D51}"/>
              </a:ext>
            </a:extLst>
          </p:cNvPr>
          <p:cNvSpPr/>
          <p:nvPr/>
        </p:nvSpPr>
        <p:spPr>
          <a:xfrm>
            <a:off x="314195" y="5405047"/>
            <a:ext cx="9162988" cy="400110"/>
          </a:xfrm>
          <a:prstGeom prst="rect">
            <a:avLst/>
          </a:prstGeom>
        </p:spPr>
        <p:txBody>
          <a:bodyPr wrap="square">
            <a:spAutoFit/>
          </a:bodyPr>
          <a:lstStyle/>
          <a:p>
            <a:r>
              <a:rPr lang="en-GB" sz="2000">
                <a:solidFill>
                  <a:srgbClr val="595959"/>
                </a:solidFill>
              </a:rPr>
              <a:t>Business impacts on biodiversity may be </a:t>
            </a:r>
            <a:r>
              <a:rPr lang="en-GB" sz="2000" b="1">
                <a:solidFill>
                  <a:srgbClr val="23BAED"/>
                </a:solidFill>
              </a:rPr>
              <a:t>direct, indirect,</a:t>
            </a:r>
            <a:r>
              <a:rPr lang="en-GB" sz="2000">
                <a:solidFill>
                  <a:srgbClr val="595959"/>
                </a:solidFill>
              </a:rPr>
              <a:t> and/or </a:t>
            </a:r>
            <a:r>
              <a:rPr lang="en-GB" sz="2000" b="1">
                <a:solidFill>
                  <a:srgbClr val="23BAED"/>
                </a:solidFill>
              </a:rPr>
              <a:t>cumulative</a:t>
            </a:r>
          </a:p>
        </p:txBody>
      </p:sp>
    </p:spTree>
    <p:extLst>
      <p:ext uri="{BB962C8B-B14F-4D97-AF65-F5344CB8AC3E}">
        <p14:creationId xmlns:p14="http://schemas.microsoft.com/office/powerpoint/2010/main" val="3939974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595574-AA02-4C9B-897F-817EC18AE655}"/>
              </a:ext>
            </a:extLst>
          </p:cNvPr>
          <p:cNvPicPr>
            <a:picLocks noChangeAspect="1"/>
          </p:cNvPicPr>
          <p:nvPr/>
        </p:nvPicPr>
        <p:blipFill>
          <a:blip r:embed="rId3"/>
          <a:stretch>
            <a:fillRect/>
          </a:stretch>
        </p:blipFill>
        <p:spPr>
          <a:xfrm>
            <a:off x="5532121" y="1646257"/>
            <a:ext cx="6279105" cy="3981872"/>
          </a:xfrm>
          <a:prstGeom prst="rect">
            <a:avLst/>
          </a:prstGeom>
        </p:spPr>
      </p:pic>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a:xfrm>
            <a:off x="379681" y="82068"/>
            <a:ext cx="11498123" cy="878150"/>
          </a:xfrm>
        </p:spPr>
        <p:txBody>
          <a:bodyPr/>
          <a:lstStyle/>
          <a:p>
            <a:r>
              <a:rPr lang="en-GB">
                <a:solidFill>
                  <a:srgbClr val="595959"/>
                </a:solidFill>
              </a:rPr>
              <a:t>Impact drivers</a:t>
            </a:r>
            <a:endParaRPr lang="en-US">
              <a:solidFill>
                <a:srgbClr val="595959"/>
              </a:solidFill>
            </a:endParaRPr>
          </a:p>
        </p:txBody>
      </p:sp>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6" y="1461524"/>
            <a:ext cx="5217925" cy="4351339"/>
          </a:xfrm>
        </p:spPr>
        <p:txBody>
          <a:bodyPr vert="horz" lIns="91440" tIns="45720" rIns="91440" bIns="45720" rtlCol="0" anchor="t">
            <a:normAutofit/>
          </a:bodyPr>
          <a:lstStyle/>
          <a:p>
            <a:pPr marL="0" indent="0">
              <a:spcAft>
                <a:spcPts val="1200"/>
              </a:spcAft>
              <a:buNone/>
            </a:pPr>
            <a:r>
              <a:rPr lang="en-US" b="1">
                <a:solidFill>
                  <a:srgbClr val="23BAED"/>
                </a:solidFill>
              </a:rPr>
              <a:t>Impact drivers </a:t>
            </a:r>
            <a:r>
              <a:rPr lang="en-US">
                <a:solidFill>
                  <a:srgbClr val="595959"/>
                </a:solidFill>
              </a:rPr>
              <a:t>are:</a:t>
            </a:r>
          </a:p>
          <a:p>
            <a:pPr marL="227965" indent="-227965"/>
            <a:r>
              <a:rPr lang="en-US" b="1">
                <a:solidFill>
                  <a:srgbClr val="23BAED"/>
                </a:solidFill>
              </a:rPr>
              <a:t>Measurable quantities </a:t>
            </a:r>
            <a:r>
              <a:rPr lang="en-US">
                <a:solidFill>
                  <a:srgbClr val="595959"/>
                </a:solidFill>
              </a:rPr>
              <a:t>of a natural resource used as an</a:t>
            </a:r>
            <a:r>
              <a:rPr lang="en-US">
                <a:solidFill>
                  <a:schemeClr val="tx1"/>
                </a:solidFill>
              </a:rPr>
              <a:t> </a:t>
            </a:r>
            <a:r>
              <a:rPr lang="en-US" b="1">
                <a:solidFill>
                  <a:srgbClr val="23BAED"/>
                </a:solidFill>
              </a:rPr>
              <a:t>input</a:t>
            </a:r>
            <a:r>
              <a:rPr lang="en-US">
                <a:solidFill>
                  <a:srgbClr val="595959"/>
                </a:solidFill>
              </a:rPr>
              <a:t> to production</a:t>
            </a:r>
            <a:endParaRPr lang="en-US">
              <a:solidFill>
                <a:srgbClr val="595959"/>
              </a:solidFill>
              <a:cs typeface="Arial"/>
            </a:endParaRPr>
          </a:p>
          <a:p>
            <a:pPr marL="0" indent="0">
              <a:buNone/>
            </a:pPr>
            <a:r>
              <a:rPr lang="en-US">
                <a:solidFill>
                  <a:srgbClr val="595959"/>
                </a:solidFill>
              </a:rPr>
              <a:t> 	 (e.g. fresh water)</a:t>
            </a:r>
            <a:endParaRPr lang="en-US">
              <a:solidFill>
                <a:srgbClr val="595959"/>
              </a:solidFill>
              <a:cs typeface="Arial"/>
            </a:endParaRPr>
          </a:p>
          <a:p>
            <a:pPr marL="0" indent="0">
              <a:buNone/>
            </a:pPr>
            <a:r>
              <a:rPr lang="en-US">
                <a:solidFill>
                  <a:srgbClr val="595959"/>
                </a:solidFill>
              </a:rPr>
              <a:t>Or:</a:t>
            </a:r>
            <a:endParaRPr lang="en-US">
              <a:solidFill>
                <a:srgbClr val="595959"/>
              </a:solidFill>
              <a:cs typeface="Arial"/>
            </a:endParaRPr>
          </a:p>
          <a:p>
            <a:pPr marL="227965" indent="-227965"/>
            <a:r>
              <a:rPr lang="en-US" b="1">
                <a:solidFill>
                  <a:srgbClr val="23BAED"/>
                </a:solidFill>
              </a:rPr>
              <a:t>Measurable</a:t>
            </a:r>
            <a:r>
              <a:rPr lang="en-US">
                <a:solidFill>
                  <a:srgbClr val="595959"/>
                </a:solidFill>
              </a:rPr>
              <a:t> non-product</a:t>
            </a:r>
            <a:r>
              <a:rPr lang="en-US">
                <a:solidFill>
                  <a:schemeClr val="tx1"/>
                </a:solidFill>
              </a:rPr>
              <a:t> </a:t>
            </a:r>
            <a:r>
              <a:rPr lang="en-US" b="1">
                <a:solidFill>
                  <a:srgbClr val="23BAED"/>
                </a:solidFill>
              </a:rPr>
              <a:t>output</a:t>
            </a:r>
            <a:r>
              <a:rPr lang="en-US">
                <a:solidFill>
                  <a:schemeClr val="tx1"/>
                </a:solidFill>
              </a:rPr>
              <a:t> </a:t>
            </a:r>
            <a:r>
              <a:rPr lang="en-US">
                <a:solidFill>
                  <a:srgbClr val="595959"/>
                </a:solidFill>
              </a:rPr>
              <a:t>of a business activity</a:t>
            </a:r>
            <a:endParaRPr lang="en-US">
              <a:solidFill>
                <a:srgbClr val="595959"/>
              </a:solidFill>
              <a:cs typeface="Arial"/>
            </a:endParaRPr>
          </a:p>
          <a:p>
            <a:pPr marL="0" indent="0">
              <a:buNone/>
            </a:pPr>
            <a:r>
              <a:rPr lang="en-US">
                <a:solidFill>
                  <a:srgbClr val="595959"/>
                </a:solidFill>
              </a:rPr>
              <a:t>  	(e.g. water discharge)</a:t>
            </a:r>
            <a:endParaRPr lang="en-US">
              <a:solidFill>
                <a:srgbClr val="595959"/>
              </a:solidFill>
              <a:cs typeface="Arial"/>
            </a:endParaRPr>
          </a:p>
          <a:p>
            <a:pPr marL="227965" indent="-227965"/>
            <a:endParaRPr lang="en-US">
              <a:cs typeface="Arial"/>
            </a:endParaRPr>
          </a:p>
          <a:p>
            <a:pPr marL="227965" indent="-227965"/>
            <a:endParaRPr lang="en-US">
              <a:cs typeface="Arial"/>
            </a:endParaRPr>
          </a:p>
        </p:txBody>
      </p:sp>
      <p:sp>
        <p:nvSpPr>
          <p:cNvPr id="3" name="Slide Number Placeholder 2">
            <a:extLst>
              <a:ext uri="{FF2B5EF4-FFF2-40B4-BE49-F238E27FC236}">
                <a16:creationId xmlns:a16="http://schemas.microsoft.com/office/drawing/2014/main" id="{4C90482F-9D8C-6A4B-8AD3-D053D5ECC33C}"/>
              </a:ext>
            </a:extLst>
          </p:cNvPr>
          <p:cNvSpPr>
            <a:spLocks noGrp="1"/>
          </p:cNvSpPr>
          <p:nvPr>
            <p:ph type="sldNum" sz="quarter" idx="12"/>
          </p:nvPr>
        </p:nvSpPr>
        <p:spPr/>
        <p:txBody>
          <a:bodyPr/>
          <a:lstStyle/>
          <a:p>
            <a:fld id="{971CEC84-1649-40CE-BFF6-7286506FEA08}" type="slidenum">
              <a:rPr lang="en-GB" smtClean="0"/>
              <a:pPr/>
              <a:t>42</a:t>
            </a:fld>
            <a:endParaRPr lang="en-GB"/>
          </a:p>
        </p:txBody>
      </p:sp>
      <p:sp>
        <p:nvSpPr>
          <p:cNvPr id="6" name="Teardrop 5">
            <a:extLst>
              <a:ext uri="{FF2B5EF4-FFF2-40B4-BE49-F238E27FC236}">
                <a16:creationId xmlns:a16="http://schemas.microsoft.com/office/drawing/2014/main" id="{52785EBB-8637-47F1-B8EC-7D6391BA7F33}"/>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6E3E3EC4-396A-40BD-BF81-F980A182C043}"/>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pp.44-55 </a:t>
            </a: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8" name="TextBox 7">
            <a:extLst>
              <a:ext uri="{FF2B5EF4-FFF2-40B4-BE49-F238E27FC236}">
                <a16:creationId xmlns:a16="http://schemas.microsoft.com/office/drawing/2014/main" id="{ECEF6C07-9572-49C1-AD59-B627775140BF}"/>
              </a:ext>
            </a:extLst>
          </p:cNvPr>
          <p:cNvSpPr txBox="1"/>
          <p:nvPr/>
        </p:nvSpPr>
        <p:spPr>
          <a:xfrm>
            <a:off x="7144788" y="5752592"/>
            <a:ext cx="4733016" cy="461665"/>
          </a:xfrm>
          <a:prstGeom prst="rect">
            <a:avLst/>
          </a:prstGeom>
          <a:noFill/>
        </p:spPr>
        <p:txBody>
          <a:bodyPr wrap="square" rtlCol="0">
            <a:spAutoFit/>
          </a:bodyPr>
          <a:lstStyle/>
          <a:p>
            <a:pPr defTabSz="914354">
              <a:defRPr/>
            </a:pPr>
            <a:r>
              <a:rPr lang="en-GB" sz="1200">
                <a:solidFill>
                  <a:prstClr val="black">
                    <a:lumMod val="65000"/>
                    <a:lumOff val="35000"/>
                  </a:prstClr>
                </a:solidFill>
              </a:rPr>
              <a:t>Figure: Generic steps in impact pathways (Natural Capital Protocol)</a:t>
            </a:r>
          </a:p>
          <a:p>
            <a:pPr defTabSz="914354">
              <a:defRPr/>
            </a:pPr>
            <a:endParaRPr lang="en-GB" sz="1200">
              <a:solidFill>
                <a:prstClr val="black">
                  <a:lumMod val="65000"/>
                  <a:lumOff val="35000"/>
                </a:prstClr>
              </a:solidFill>
              <a:latin typeface="Arial"/>
            </a:endParaRPr>
          </a:p>
        </p:txBody>
      </p:sp>
    </p:spTree>
    <p:extLst>
      <p:ext uri="{BB962C8B-B14F-4D97-AF65-F5344CB8AC3E}">
        <p14:creationId xmlns:p14="http://schemas.microsoft.com/office/powerpoint/2010/main" val="1842725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a:solidFill>
                  <a:srgbClr val="595959"/>
                </a:solidFill>
              </a:rPr>
              <a:t>Case study example – Cereals Inc. (Wheat farming)</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393431"/>
            <a:ext cx="7101487" cy="4351339"/>
          </a:xfrm>
        </p:spPr>
        <p:txBody>
          <a:bodyPr vert="horz" lIns="91440" tIns="45720" rIns="91440" bIns="45720" rtlCol="0" anchor="t">
            <a:normAutofit lnSpcReduction="10000"/>
          </a:bodyPr>
          <a:lstStyle/>
          <a:p>
            <a:pPr marL="227965" indent="-227965">
              <a:lnSpc>
                <a:spcPct val="100000"/>
              </a:lnSpc>
              <a:spcAft>
                <a:spcPts val="1200"/>
              </a:spcAft>
            </a:pPr>
            <a:r>
              <a:rPr lang="en-GB" dirty="0">
                <a:solidFill>
                  <a:srgbClr val="595959"/>
                </a:solidFill>
              </a:rPr>
              <a:t>An Australian agricultural farm (Cereals Inc.) </a:t>
            </a:r>
            <a:r>
              <a:rPr lang="en-GB" b="1" dirty="0">
                <a:solidFill>
                  <a:srgbClr val="23BAED"/>
                </a:solidFill>
              </a:rPr>
              <a:t>producing wheat </a:t>
            </a:r>
            <a:r>
              <a:rPr lang="en-GB" dirty="0">
                <a:solidFill>
                  <a:srgbClr val="595959"/>
                </a:solidFill>
              </a:rPr>
              <a:t>are looking to identify possible risks and opportunities from integrating natural capital</a:t>
            </a:r>
            <a:endParaRPr lang="en-GB" dirty="0">
              <a:solidFill>
                <a:srgbClr val="595959"/>
              </a:solidFill>
              <a:cs typeface="Arial"/>
            </a:endParaRPr>
          </a:p>
          <a:p>
            <a:pPr marL="227965" indent="-227965">
              <a:lnSpc>
                <a:spcPct val="100000"/>
              </a:lnSpc>
              <a:spcAft>
                <a:spcPts val="1200"/>
              </a:spcAft>
            </a:pPr>
            <a:r>
              <a:rPr lang="en-US" dirty="0">
                <a:solidFill>
                  <a:srgbClr val="595959"/>
                </a:solidFill>
                <a:cs typeface="Arial"/>
              </a:rPr>
              <a:t>The company </a:t>
            </a:r>
            <a:r>
              <a:rPr lang="en-US" b="1" dirty="0">
                <a:solidFill>
                  <a:srgbClr val="23BAED"/>
                </a:solidFill>
              </a:rPr>
              <a:t>owns and operates ten farms across 150,000 hectares of land managed across Australian territories</a:t>
            </a:r>
            <a:r>
              <a:rPr lang="en-US" dirty="0">
                <a:solidFill>
                  <a:srgbClr val="595959"/>
                </a:solidFill>
                <a:cs typeface="Arial"/>
              </a:rPr>
              <a:t>. </a:t>
            </a:r>
          </a:p>
          <a:p>
            <a:pPr marL="227965" indent="-227965">
              <a:lnSpc>
                <a:spcPct val="100000"/>
              </a:lnSpc>
              <a:spcAft>
                <a:spcPts val="1200"/>
              </a:spcAft>
            </a:pPr>
            <a:r>
              <a:rPr lang="en-US" dirty="0">
                <a:solidFill>
                  <a:srgbClr val="595959"/>
                </a:solidFill>
                <a:cs typeface="Arial"/>
              </a:rPr>
              <a:t>They are looking to improve their </a:t>
            </a:r>
            <a:r>
              <a:rPr lang="en-US" b="1" dirty="0">
                <a:solidFill>
                  <a:srgbClr val="23BAED"/>
                </a:solidFill>
              </a:rPr>
              <a:t>environmental and social performance, address biophysical risks </a:t>
            </a:r>
            <a:r>
              <a:rPr lang="en-US" dirty="0">
                <a:solidFill>
                  <a:srgbClr val="595959"/>
                </a:solidFill>
                <a:cs typeface="Arial"/>
              </a:rPr>
              <a:t>and become a leader in sustainable farming.</a:t>
            </a:r>
          </a:p>
        </p:txBody>
      </p:sp>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43</a:t>
            </a:fld>
            <a:endParaRPr lang="en-GB"/>
          </a:p>
        </p:txBody>
      </p:sp>
      <p:pic>
        <p:nvPicPr>
          <p:cNvPr id="1026" name="Picture 2" descr="brown wheat field">
            <a:extLst>
              <a:ext uri="{FF2B5EF4-FFF2-40B4-BE49-F238E27FC236}">
                <a16:creationId xmlns:a16="http://schemas.microsoft.com/office/drawing/2014/main" id="{0224AAC1-75DE-4F34-8947-5E2B57704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27" r="12563"/>
          <a:stretch/>
        </p:blipFill>
        <p:spPr bwMode="auto">
          <a:xfrm>
            <a:off x="7860089" y="1175657"/>
            <a:ext cx="4331911" cy="4530586"/>
          </a:xfrm>
          <a:prstGeom prst="ellipse">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0538659-A679-42B4-94D1-A4FFB7CD6081}"/>
              </a:ext>
            </a:extLst>
          </p:cNvPr>
          <p:cNvSpPr/>
          <p:nvPr/>
        </p:nvSpPr>
        <p:spPr>
          <a:xfrm>
            <a:off x="10688740" y="5744770"/>
            <a:ext cx="1598515" cy="307777"/>
          </a:xfrm>
          <a:prstGeom prst="rect">
            <a:avLst/>
          </a:prstGeom>
        </p:spPr>
        <p:txBody>
          <a:bodyPr wrap="none">
            <a:spAutoFit/>
          </a:bodyPr>
          <a:lstStyle/>
          <a:p>
            <a:r>
              <a:rPr lang="en-GB" sz="1400" dirty="0">
                <a:solidFill>
                  <a:srgbClr val="595959"/>
                </a:solidFill>
              </a:rPr>
              <a:t>Source: </a:t>
            </a:r>
            <a:r>
              <a:rPr lang="en-GB" sz="1400" dirty="0" err="1">
                <a:solidFill>
                  <a:srgbClr val="595959"/>
                </a:solidFill>
                <a:hlinkClick r:id="rId4"/>
              </a:rPr>
              <a:t>Unsplash</a:t>
            </a:r>
            <a:endParaRPr lang="en-GB" sz="1400" dirty="0"/>
          </a:p>
        </p:txBody>
      </p:sp>
    </p:spTree>
    <p:extLst>
      <p:ext uri="{BB962C8B-B14F-4D97-AF65-F5344CB8AC3E}">
        <p14:creationId xmlns:p14="http://schemas.microsoft.com/office/powerpoint/2010/main" val="1704469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in breakout rooms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5" y="1424344"/>
            <a:ext cx="7265699" cy="4009311"/>
          </a:xfrm>
        </p:spPr>
        <p:txBody>
          <a:bodyPr vert="horz" lIns="91440" tIns="45720" rIns="91440" bIns="45720" rtlCol="0" anchor="t">
            <a:noAutofit/>
          </a:bodyPr>
          <a:lstStyle/>
          <a:p>
            <a:pPr marL="227965" indent="-227965">
              <a:lnSpc>
                <a:spcPct val="120000"/>
              </a:lnSpc>
            </a:pPr>
            <a:r>
              <a:rPr lang="en-US" sz="2000"/>
              <a:t>We will now split into </a:t>
            </a:r>
            <a:r>
              <a:rPr lang="en-US" sz="2000" b="1">
                <a:solidFill>
                  <a:srgbClr val="23BAED"/>
                </a:solidFill>
              </a:rPr>
              <a:t>breakout rooms</a:t>
            </a:r>
            <a:endParaRPr lang="en-US"/>
          </a:p>
          <a:p>
            <a:pPr marL="685165" lvl="1" indent="-227965">
              <a:lnSpc>
                <a:spcPct val="120000"/>
              </a:lnSpc>
            </a:pPr>
            <a:r>
              <a:rPr lang="en-US" sz="2000"/>
              <a:t>Approx. 3 groups of 4</a:t>
            </a:r>
            <a:endParaRPr lang="en-US" sz="2000">
              <a:highlight>
                <a:srgbClr val="FFFF00"/>
              </a:highlight>
              <a:cs typeface="Arial"/>
            </a:endParaRPr>
          </a:p>
          <a:p>
            <a:pPr marL="227965" indent="-227965">
              <a:lnSpc>
                <a:spcPct val="120000"/>
              </a:lnSpc>
            </a:pPr>
            <a:r>
              <a:rPr lang="en-US" sz="2000"/>
              <a:t>You will work through a table of </a:t>
            </a:r>
            <a:r>
              <a:rPr lang="en-US" sz="2000" b="1">
                <a:solidFill>
                  <a:srgbClr val="23BAED"/>
                </a:solidFill>
              </a:rPr>
              <a:t>impacts &amp; dependencies </a:t>
            </a:r>
            <a:r>
              <a:rPr lang="en-US" sz="2000">
                <a:solidFill>
                  <a:srgbClr val="595959"/>
                </a:solidFill>
              </a:rPr>
              <a:t>for Cereals Inc., a</a:t>
            </a:r>
            <a:r>
              <a:rPr lang="en-US" sz="2000" b="1">
                <a:solidFill>
                  <a:srgbClr val="23BAED"/>
                </a:solidFill>
              </a:rPr>
              <a:t> wheat farm in Australia</a:t>
            </a:r>
            <a:endParaRPr lang="en-US" sz="2000">
              <a:cs typeface="Arial"/>
            </a:endParaRPr>
          </a:p>
          <a:p>
            <a:pPr marL="227965" indent="-227965">
              <a:lnSpc>
                <a:spcPct val="120000"/>
              </a:lnSpc>
            </a:pPr>
            <a:r>
              <a:rPr lang="en-US" sz="2000"/>
              <a:t>You will have </a:t>
            </a:r>
            <a:r>
              <a:rPr lang="en-US" sz="2000" b="1">
                <a:solidFill>
                  <a:srgbClr val="23BAED"/>
                </a:solidFill>
              </a:rPr>
              <a:t>15 minutes </a:t>
            </a:r>
            <a:r>
              <a:rPr lang="en-US" sz="2000"/>
              <a:t>to discuss in your group</a:t>
            </a:r>
            <a:endParaRPr lang="en-US" sz="2000">
              <a:cs typeface="Arial"/>
            </a:endParaRPr>
          </a:p>
          <a:p>
            <a:pPr marL="227965" indent="-227965">
              <a:lnSpc>
                <a:spcPct val="120000"/>
              </a:lnSpc>
            </a:pPr>
            <a:r>
              <a:rPr lang="en-US" sz="2000"/>
              <a:t>You will be notified when you have </a:t>
            </a:r>
            <a:r>
              <a:rPr lang="en-US" sz="2000" b="1">
                <a:solidFill>
                  <a:srgbClr val="23BAED"/>
                </a:solidFill>
              </a:rPr>
              <a:t>5’ </a:t>
            </a:r>
            <a:r>
              <a:rPr lang="en-US" sz="2000"/>
              <a:t>of the time left</a:t>
            </a:r>
            <a:endParaRPr lang="en-US" sz="2000">
              <a:cs typeface="Arial"/>
            </a:endParaRPr>
          </a:p>
          <a:p>
            <a:pPr marL="227965" indent="-227965">
              <a:lnSpc>
                <a:spcPct val="120000"/>
              </a:lnSpc>
            </a:pPr>
            <a:r>
              <a:rPr lang="en-US" sz="2000"/>
              <a:t>Each group will have one of the </a:t>
            </a:r>
            <a:r>
              <a:rPr lang="en-US" sz="2000" b="1">
                <a:solidFill>
                  <a:srgbClr val="23BAED"/>
                </a:solidFill>
              </a:rPr>
              <a:t>support team members to take notes</a:t>
            </a:r>
            <a:endParaRPr lang="en-US" sz="2000" b="1">
              <a:solidFill>
                <a:srgbClr val="23BAED"/>
              </a:solidFill>
              <a:cs typeface="Arial"/>
            </a:endParaRPr>
          </a:p>
          <a:p>
            <a:pPr marL="227965" indent="-227965">
              <a:lnSpc>
                <a:spcPct val="120000"/>
              </a:lnSpc>
            </a:pPr>
            <a:r>
              <a:rPr lang="en-US" sz="2000"/>
              <a:t>One member per group will be asked to </a:t>
            </a:r>
            <a:r>
              <a:rPr lang="en-US" sz="2000" b="1">
                <a:solidFill>
                  <a:srgbClr val="23BAED"/>
                </a:solidFill>
              </a:rPr>
              <a:t>feedback in plenary </a:t>
            </a:r>
            <a:r>
              <a:rPr lang="en-US" sz="2000"/>
              <a:t>on the main points &amp; reflections that came out</a:t>
            </a:r>
            <a:endParaRPr lang="en-US" sz="2000">
              <a:cs typeface="Arial"/>
            </a:endParaRP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rotWithShape="1">
          <a:blip r:embed="rId3"/>
          <a:srcRect l="27138" r="5486"/>
          <a:stretch/>
        </p:blipFill>
        <p:spPr>
          <a:xfrm>
            <a:off x="7666892" y="1267949"/>
            <a:ext cx="4525108" cy="4479716"/>
          </a:xfrm>
          <a:prstGeom prst="ellipse">
            <a:avLst/>
          </a:prstGeom>
        </p:spPr>
      </p:pic>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p:txBody>
          <a:bodyPr/>
          <a:lstStyle/>
          <a:p>
            <a:fld id="{971CEC84-1649-40CE-BFF6-7286506FEA08}" type="slidenum">
              <a:rPr lang="en-GB" smtClean="0"/>
              <a:pPr/>
              <a:t>44</a:t>
            </a:fld>
            <a:endParaRPr lang="en-GB"/>
          </a:p>
        </p:txBody>
      </p:sp>
    </p:spTree>
    <p:extLst>
      <p:ext uri="{BB962C8B-B14F-4D97-AF65-F5344CB8AC3E}">
        <p14:creationId xmlns:p14="http://schemas.microsoft.com/office/powerpoint/2010/main" val="681796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at tables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214155" y="1270295"/>
            <a:ext cx="7115305" cy="5085396"/>
          </a:xfrm>
        </p:spPr>
        <p:txBody>
          <a:bodyPr vert="horz" lIns="91440" tIns="45720" rIns="91440" bIns="45720" rtlCol="0" anchor="t">
            <a:normAutofit/>
          </a:bodyPr>
          <a:lstStyle/>
          <a:p>
            <a:pPr marL="227965" indent="-227965">
              <a:lnSpc>
                <a:spcPct val="120000"/>
              </a:lnSpc>
              <a:spcAft>
                <a:spcPts val="300"/>
              </a:spcAft>
            </a:pPr>
            <a:r>
              <a:rPr lang="en-US" sz="2000"/>
              <a:t>We will now split into </a:t>
            </a:r>
            <a:r>
              <a:rPr lang="en-US" sz="2000" b="1">
                <a:solidFill>
                  <a:srgbClr val="23BAED"/>
                </a:solidFill>
              </a:rPr>
              <a:t>groups at tables</a:t>
            </a:r>
          </a:p>
          <a:p>
            <a:pPr marL="685165" lvl="1" indent="-227965">
              <a:lnSpc>
                <a:spcPct val="120000"/>
              </a:lnSpc>
              <a:spcAft>
                <a:spcPts val="300"/>
              </a:spcAft>
            </a:pPr>
            <a:r>
              <a:rPr lang="en-US" sz="2000"/>
              <a:t>Approx. 3-4 people per group</a:t>
            </a:r>
            <a:endParaRPr lang="en-US" sz="2000">
              <a:highlight>
                <a:srgbClr val="FFFF00"/>
              </a:highlight>
              <a:cs typeface="Arial"/>
            </a:endParaRPr>
          </a:p>
          <a:p>
            <a:pPr marL="227965" indent="-227965">
              <a:lnSpc>
                <a:spcPct val="120000"/>
              </a:lnSpc>
              <a:spcAft>
                <a:spcPts val="300"/>
              </a:spcAft>
            </a:pPr>
            <a:r>
              <a:rPr lang="en-US" sz="2000"/>
              <a:t>You will work through a table of </a:t>
            </a:r>
            <a:r>
              <a:rPr lang="en-US" sz="2000" b="1">
                <a:solidFill>
                  <a:srgbClr val="23BAED"/>
                </a:solidFill>
              </a:rPr>
              <a:t>impacts &amp; dependencies </a:t>
            </a:r>
            <a:r>
              <a:rPr lang="en-US" sz="2000">
                <a:solidFill>
                  <a:srgbClr val="595959"/>
                </a:solidFill>
              </a:rPr>
              <a:t>for Cereals Inc., a</a:t>
            </a:r>
            <a:r>
              <a:rPr lang="en-US" sz="2000" b="1">
                <a:solidFill>
                  <a:srgbClr val="23BAED"/>
                </a:solidFill>
              </a:rPr>
              <a:t> wheat farm in Australia</a:t>
            </a:r>
            <a:endParaRPr lang="en-US" sz="2000">
              <a:cs typeface="Arial"/>
            </a:endParaRPr>
          </a:p>
          <a:p>
            <a:pPr marL="227965" indent="-227965">
              <a:lnSpc>
                <a:spcPct val="120000"/>
              </a:lnSpc>
              <a:spcAft>
                <a:spcPts val="300"/>
              </a:spcAft>
            </a:pPr>
            <a:r>
              <a:rPr lang="en-US" sz="2000"/>
              <a:t>You will have </a:t>
            </a:r>
            <a:r>
              <a:rPr lang="en-US" sz="2000" b="1">
                <a:solidFill>
                  <a:srgbClr val="23BAED"/>
                </a:solidFill>
              </a:rPr>
              <a:t>15 minutes </a:t>
            </a:r>
            <a:r>
              <a:rPr lang="en-US" sz="2000"/>
              <a:t>to discuss in your group</a:t>
            </a:r>
            <a:endParaRPr lang="en-US" sz="2000">
              <a:cs typeface="Arial"/>
            </a:endParaRPr>
          </a:p>
          <a:p>
            <a:pPr marL="227965" indent="-227965">
              <a:lnSpc>
                <a:spcPct val="120000"/>
              </a:lnSpc>
              <a:spcAft>
                <a:spcPts val="300"/>
              </a:spcAft>
            </a:pPr>
            <a:r>
              <a:rPr lang="en-US" sz="2000"/>
              <a:t>You will be notified when you have </a:t>
            </a:r>
            <a:r>
              <a:rPr lang="en-US" sz="2000" b="1">
                <a:solidFill>
                  <a:srgbClr val="23BAED"/>
                </a:solidFill>
              </a:rPr>
              <a:t>5’ </a:t>
            </a:r>
            <a:r>
              <a:rPr lang="en-US" sz="2000"/>
              <a:t>of the time left</a:t>
            </a:r>
            <a:endParaRPr lang="en-US" sz="2000">
              <a:cs typeface="Arial"/>
            </a:endParaRPr>
          </a:p>
          <a:p>
            <a:pPr marL="227965" indent="-227965">
              <a:lnSpc>
                <a:spcPct val="120000"/>
              </a:lnSpc>
              <a:spcAft>
                <a:spcPts val="300"/>
              </a:spcAft>
            </a:pPr>
            <a:r>
              <a:rPr lang="en-US" sz="2000"/>
              <a:t>Each group will have one of the </a:t>
            </a:r>
            <a:r>
              <a:rPr lang="en-US" sz="2000" b="1">
                <a:solidFill>
                  <a:srgbClr val="23BAED"/>
                </a:solidFill>
              </a:rPr>
              <a:t>support team member to take notes</a:t>
            </a:r>
            <a:endParaRPr lang="en-US" sz="2000" b="1">
              <a:solidFill>
                <a:srgbClr val="23BAED"/>
              </a:solidFill>
              <a:cs typeface="Arial"/>
            </a:endParaRPr>
          </a:p>
          <a:p>
            <a:pPr marL="227965" indent="-227965">
              <a:lnSpc>
                <a:spcPct val="120000"/>
              </a:lnSpc>
              <a:spcAft>
                <a:spcPts val="300"/>
              </a:spcAft>
            </a:pPr>
            <a:r>
              <a:rPr lang="en-US" sz="2000"/>
              <a:t>One member per group will be asked to </a:t>
            </a:r>
            <a:r>
              <a:rPr lang="en-US" sz="2000" b="1">
                <a:solidFill>
                  <a:srgbClr val="23BAED"/>
                </a:solidFill>
              </a:rPr>
              <a:t>feedback in plenary </a:t>
            </a:r>
            <a:r>
              <a:rPr lang="en-US" sz="2000"/>
              <a:t>on the main points &amp; reflections that came out</a:t>
            </a:r>
            <a:endParaRPr lang="en-US" sz="2000">
              <a:cs typeface="Arial"/>
            </a:endParaRPr>
          </a:p>
        </p:txBody>
      </p:sp>
      <p:sp>
        <p:nvSpPr>
          <p:cNvPr id="6" name="Slide Number Placeholder 5">
            <a:extLst>
              <a:ext uri="{FF2B5EF4-FFF2-40B4-BE49-F238E27FC236}">
                <a16:creationId xmlns:a16="http://schemas.microsoft.com/office/drawing/2014/main" id="{2B150F47-1820-2648-A48D-DDC80BC9DAB0}"/>
              </a:ext>
            </a:extLst>
          </p:cNvPr>
          <p:cNvSpPr>
            <a:spLocks noGrp="1"/>
          </p:cNvSpPr>
          <p:nvPr>
            <p:ph type="sldNum" sz="quarter" idx="12"/>
          </p:nvPr>
        </p:nvSpPr>
        <p:spPr/>
        <p:txBody>
          <a:bodyPr/>
          <a:lstStyle/>
          <a:p>
            <a:fld id="{971CEC84-1649-40CE-BFF6-7286506FEA08}" type="slidenum">
              <a:rPr lang="en-GB" smtClean="0"/>
              <a:pPr/>
              <a:t>45</a:t>
            </a:fld>
            <a:endParaRPr lang="en-GB"/>
          </a:p>
        </p:txBody>
      </p:sp>
      <p:pic>
        <p:nvPicPr>
          <p:cNvPr id="7" name="Picture 6">
            <a:extLst>
              <a:ext uri="{FF2B5EF4-FFF2-40B4-BE49-F238E27FC236}">
                <a16:creationId xmlns:a16="http://schemas.microsoft.com/office/drawing/2014/main" id="{CCA5BE53-5FA2-40D4-9E32-CD3F114543F5}"/>
              </a:ext>
            </a:extLst>
          </p:cNvPr>
          <p:cNvPicPr>
            <a:picLocks noChangeAspect="1"/>
          </p:cNvPicPr>
          <p:nvPr/>
        </p:nvPicPr>
        <p:blipFill rotWithShape="1">
          <a:blip r:embed="rId3"/>
          <a:srcRect l="27138" r="5486"/>
          <a:stretch/>
        </p:blipFill>
        <p:spPr>
          <a:xfrm>
            <a:off x="7666892" y="1267949"/>
            <a:ext cx="4525108" cy="4479716"/>
          </a:xfrm>
          <a:prstGeom prst="ellipse">
            <a:avLst/>
          </a:prstGeom>
        </p:spPr>
      </p:pic>
    </p:spTree>
    <p:extLst>
      <p:ext uri="{BB962C8B-B14F-4D97-AF65-F5344CB8AC3E}">
        <p14:creationId xmlns:p14="http://schemas.microsoft.com/office/powerpoint/2010/main" val="4082285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a:solidFill>
                  <a:srgbClr val="595959"/>
                </a:solidFill>
              </a:rPr>
              <a:t>Case study example – Cereals Inc, Australia</a:t>
            </a:r>
            <a:endParaRPr lang="en-US">
              <a:solidFill>
                <a:srgbClr val="595959"/>
              </a:solidFill>
            </a:endParaRPr>
          </a:p>
        </p:txBody>
      </p:sp>
      <p:graphicFrame>
        <p:nvGraphicFramePr>
          <p:cNvPr id="5" name="Table 5">
            <a:extLst>
              <a:ext uri="{FF2B5EF4-FFF2-40B4-BE49-F238E27FC236}">
                <a16:creationId xmlns:a16="http://schemas.microsoft.com/office/drawing/2014/main" id="{FC472E14-4EF7-4D67-9E0B-B5C867D3B3ED}"/>
              </a:ext>
            </a:extLst>
          </p:cNvPr>
          <p:cNvGraphicFramePr>
            <a:graphicFrameLocks noGrp="1"/>
          </p:cNvGraphicFramePr>
          <p:nvPr>
            <p:extLst>
              <p:ext uri="{D42A27DB-BD31-4B8C-83A1-F6EECF244321}">
                <p14:modId xmlns:p14="http://schemas.microsoft.com/office/powerpoint/2010/main" val="1255026255"/>
              </p:ext>
            </p:extLst>
          </p:nvPr>
        </p:nvGraphicFramePr>
        <p:xfrm>
          <a:off x="3708400" y="1525653"/>
          <a:ext cx="8256320" cy="3986148"/>
        </p:xfrm>
        <a:graphic>
          <a:graphicData uri="http://schemas.openxmlformats.org/drawingml/2006/table">
            <a:tbl>
              <a:tblPr firstRow="1" bandRow="1">
                <a:tableStyleId>{69012ECD-51FC-41F1-AA8D-1B2483CD663E}</a:tableStyleId>
              </a:tblPr>
              <a:tblGrid>
                <a:gridCol w="2131614">
                  <a:extLst>
                    <a:ext uri="{9D8B030D-6E8A-4147-A177-3AD203B41FA5}">
                      <a16:colId xmlns:a16="http://schemas.microsoft.com/office/drawing/2014/main" val="2039228777"/>
                    </a:ext>
                  </a:extLst>
                </a:gridCol>
                <a:gridCol w="1755914">
                  <a:extLst>
                    <a:ext uri="{9D8B030D-6E8A-4147-A177-3AD203B41FA5}">
                      <a16:colId xmlns:a16="http://schemas.microsoft.com/office/drawing/2014/main" val="2779552846"/>
                    </a:ext>
                  </a:extLst>
                </a:gridCol>
                <a:gridCol w="2288682">
                  <a:extLst>
                    <a:ext uri="{9D8B030D-6E8A-4147-A177-3AD203B41FA5}">
                      <a16:colId xmlns:a16="http://schemas.microsoft.com/office/drawing/2014/main" val="979064148"/>
                    </a:ext>
                  </a:extLst>
                </a:gridCol>
                <a:gridCol w="2080110">
                  <a:extLst>
                    <a:ext uri="{9D8B030D-6E8A-4147-A177-3AD203B41FA5}">
                      <a16:colId xmlns:a16="http://schemas.microsoft.com/office/drawing/2014/main" val="1682581124"/>
                    </a:ext>
                  </a:extLst>
                </a:gridCol>
              </a:tblGrid>
              <a:tr h="534104">
                <a:tc gridSpan="4">
                  <a:txBody>
                    <a:bodyPr/>
                    <a:lstStyle/>
                    <a:p>
                      <a:r>
                        <a:rPr lang="en-GB" sz="1500"/>
                        <a:t>Wheat farming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AED"/>
                    </a:solidFill>
                  </a:tcPr>
                </a:tc>
                <a:tc hMerge="1">
                  <a:txBody>
                    <a:bodyPr/>
                    <a:lstStyle/>
                    <a:p>
                      <a:endParaRPr lang="en-GB"/>
                    </a:p>
                  </a:txBody>
                  <a:tcPr marL="0" marR="0" marT="0" marB="0" horzOverflow="overflow"/>
                </a:tc>
                <a:tc hMerge="1">
                  <a:txBody>
                    <a:bodyPr/>
                    <a:lstStyle/>
                    <a:p>
                      <a:endParaRPr lang="en-GB">
                        <a:solidFill>
                          <a:schemeClr val="accent3">
                            <a:lumMod val="50000"/>
                          </a:schemeClr>
                        </a:solidFill>
                      </a:endParaRPr>
                    </a:p>
                  </a:txBody>
                  <a:tcPr marL="0" marR="0" marT="0" marB="0" horzOverflow="overflow">
                    <a:lnTlToBr w="12700" cmpd="sng">
                      <a:noFill/>
                      <a:prstDash val="solid"/>
                    </a:lnTlToBr>
                    <a:lnBlToTr w="12700" cmpd="sng">
                      <a:noFill/>
                      <a:prstDash val="solid"/>
                    </a:lnBlToTr>
                  </a:tcPr>
                </a:tc>
                <a:tc hMerge="1">
                  <a:txBody>
                    <a:bodyPr/>
                    <a:lstStyle/>
                    <a:p>
                      <a:endParaRPr lang="en-US"/>
                    </a:p>
                  </a:txBody>
                  <a:tcPr marL="0" marR="0" marT="0" marB="0" horzOverflow="overflow">
                    <a:lnTlToBr w="12700" cmpd="sng">
                      <a:noFill/>
                      <a:prstDash val="solid"/>
                    </a:lnTlToBr>
                    <a:lnBlToTr w="12700" cmpd="sng">
                      <a:noFill/>
                      <a:prstDash val="solid"/>
                    </a:lnBlToTr>
                  </a:tcPr>
                </a:tc>
                <a:extLst>
                  <a:ext uri="{0D108BD9-81ED-4DB2-BD59-A6C34878D82A}">
                    <a16:rowId xmlns:a16="http://schemas.microsoft.com/office/drawing/2014/main" val="3961567480"/>
                  </a:ext>
                </a:extLst>
              </a:tr>
              <a:tr h="567072">
                <a:tc>
                  <a:txBody>
                    <a:bodyPr/>
                    <a:lstStyle/>
                    <a:p>
                      <a:r>
                        <a:rPr lang="en-GB" sz="1500" b="1"/>
                        <a:t>Key themes</a:t>
                      </a:r>
                    </a:p>
                  </a:txBody>
                  <a:tcPr marT="45721" marB="45721">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buNone/>
                      </a:pPr>
                      <a:r>
                        <a:rPr lang="en-GB" sz="1500" b="1"/>
                        <a:t>Risk Areas</a:t>
                      </a:r>
                    </a:p>
                  </a:txBody>
                  <a:tcPr marT="45721" marB="45721">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tc>
                  <a:txBody>
                    <a:bodyPr/>
                    <a:lstStyle/>
                    <a:p>
                      <a:r>
                        <a:rPr lang="en-GB" sz="1500" b="1"/>
                        <a:t>Dependency</a:t>
                      </a:r>
                    </a:p>
                  </a:txBody>
                  <a:tcPr marT="45721" marB="45721">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buNone/>
                      </a:pPr>
                      <a:r>
                        <a:rPr lang="en-GB" sz="1500" b="1" u="none" strike="noStrike" noProof="0"/>
                        <a:t>Mitigation options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432089"/>
                  </a:ext>
                </a:extLst>
              </a:tr>
              <a:tr h="721243">
                <a:tc>
                  <a:txBody>
                    <a:bodyPr/>
                    <a:lstStyle/>
                    <a:p>
                      <a:r>
                        <a:rPr lang="en-GB" sz="1500"/>
                        <a:t>Water</a:t>
                      </a:r>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GB" sz="1500"/>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GB" sz="1500"/>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6453753"/>
                  </a:ext>
                </a:extLst>
              </a:tr>
              <a:tr h="721243">
                <a:tc>
                  <a:txBody>
                    <a:bodyPr/>
                    <a:lstStyle/>
                    <a:p>
                      <a:r>
                        <a:rPr lang="en-GB" sz="1500"/>
                        <a:t>Weather and climate</a:t>
                      </a:r>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GB" sz="1500"/>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GB" sz="1500"/>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6199618"/>
                  </a:ext>
                </a:extLst>
              </a:tr>
              <a:tr h="7212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500"/>
                        <a:t>Land and soil</a:t>
                      </a:r>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GB" sz="1500"/>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GB" sz="1500"/>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859118"/>
                  </a:ext>
                </a:extLst>
              </a:tr>
              <a:tr h="721243">
                <a:tc>
                  <a:txBody>
                    <a:bodyPr/>
                    <a:lstStyle/>
                    <a:p>
                      <a:r>
                        <a:rPr lang="en-GB" sz="1500"/>
                        <a:t>Biodiversity and ecosystems</a:t>
                      </a:r>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GB" sz="1500"/>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GB" sz="1500"/>
                    </a:p>
                  </a:txBody>
                  <a:tcPr marT="45721" marB="45721">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2029452314"/>
                  </a:ext>
                </a:extLst>
              </a:tr>
            </a:tbl>
          </a:graphicData>
        </a:graphic>
      </p:graphicFrame>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46</a:t>
            </a:fld>
            <a:endParaRPr lang="en-GB"/>
          </a:p>
        </p:txBody>
      </p:sp>
      <p:sp>
        <p:nvSpPr>
          <p:cNvPr id="8" name="TextBox 1">
            <a:extLst>
              <a:ext uri="{FF2B5EF4-FFF2-40B4-BE49-F238E27FC236}">
                <a16:creationId xmlns:a16="http://schemas.microsoft.com/office/drawing/2014/main" id="{9438F7B1-FA41-4620-A2E7-0C270133D2AE}"/>
              </a:ext>
            </a:extLst>
          </p:cNvPr>
          <p:cNvSpPr txBox="1"/>
          <p:nvPr/>
        </p:nvSpPr>
        <p:spPr>
          <a:xfrm>
            <a:off x="227280" y="2690336"/>
            <a:ext cx="3394205" cy="147732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a:p>
            <a:r>
              <a:rPr lang="en-US" b="1">
                <a:solidFill>
                  <a:srgbClr val="23BAED"/>
                </a:solidFill>
              </a:rPr>
              <a:t>Natural Capital Dependency:</a:t>
            </a:r>
            <a:endParaRPr lang="en-US" b="1">
              <a:solidFill>
                <a:srgbClr val="23BAED"/>
              </a:solidFill>
              <a:cs typeface="Arial"/>
            </a:endParaRPr>
          </a:p>
          <a:p>
            <a:r>
              <a:rPr lang="en-US">
                <a:solidFill>
                  <a:srgbClr val="595959"/>
                </a:solidFill>
              </a:rPr>
              <a:t>Business reliance on or use of natural capital (e.g., reliance on water for irrigation)</a:t>
            </a:r>
            <a:endParaRPr lang="en-US">
              <a:solidFill>
                <a:srgbClr val="595959"/>
              </a:solidFill>
              <a:cs typeface="Arial"/>
            </a:endParaRPr>
          </a:p>
        </p:txBody>
      </p:sp>
    </p:spTree>
    <p:extLst>
      <p:ext uri="{BB962C8B-B14F-4D97-AF65-F5344CB8AC3E}">
        <p14:creationId xmlns:p14="http://schemas.microsoft.com/office/powerpoint/2010/main" val="960964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normAutofit/>
          </a:bodyPr>
          <a:lstStyle/>
          <a:p>
            <a:r>
              <a:rPr lang="en-GB">
                <a:solidFill>
                  <a:srgbClr val="595959"/>
                </a:solidFill>
              </a:rPr>
              <a:t>Comparing results and discussion</a:t>
            </a:r>
            <a:endParaRPr lang="en-US">
              <a:solidFill>
                <a:srgbClr val="595959"/>
              </a:solidFill>
            </a:endParaRPr>
          </a:p>
        </p:txBody>
      </p:sp>
      <p:sp>
        <p:nvSpPr>
          <p:cNvPr id="3" name="Slide Number Placeholder 2">
            <a:extLst>
              <a:ext uri="{FF2B5EF4-FFF2-40B4-BE49-F238E27FC236}">
                <a16:creationId xmlns:a16="http://schemas.microsoft.com/office/drawing/2014/main" id="{670F9BFF-3ACA-C742-B34B-3A2FF685343F}"/>
              </a:ext>
            </a:extLst>
          </p:cNvPr>
          <p:cNvSpPr>
            <a:spLocks noGrp="1"/>
          </p:cNvSpPr>
          <p:nvPr>
            <p:ph type="sldNum" sz="quarter" idx="12"/>
          </p:nvPr>
        </p:nvSpPr>
        <p:spPr/>
        <p:txBody>
          <a:bodyPr/>
          <a:lstStyle/>
          <a:p>
            <a:fld id="{971CEC84-1649-40CE-BFF6-7286506FEA08}" type="slidenum">
              <a:rPr lang="en-GB" smtClean="0"/>
              <a:pPr/>
              <a:t>47</a:t>
            </a:fld>
            <a:endParaRPr lang="en-GB"/>
          </a:p>
        </p:txBody>
      </p:sp>
      <p:graphicFrame>
        <p:nvGraphicFramePr>
          <p:cNvPr id="8" name="Table 5">
            <a:extLst>
              <a:ext uri="{FF2B5EF4-FFF2-40B4-BE49-F238E27FC236}">
                <a16:creationId xmlns:a16="http://schemas.microsoft.com/office/drawing/2014/main" id="{0211C050-14A0-4CB6-886D-5B1A44E38CBB}"/>
              </a:ext>
            </a:extLst>
          </p:cNvPr>
          <p:cNvGraphicFramePr>
            <a:graphicFrameLocks noGrp="1"/>
          </p:cNvGraphicFramePr>
          <p:nvPr>
            <p:extLst>
              <p:ext uri="{D42A27DB-BD31-4B8C-83A1-F6EECF244321}">
                <p14:modId xmlns:p14="http://schemas.microsoft.com/office/powerpoint/2010/main" val="759451178"/>
              </p:ext>
            </p:extLst>
          </p:nvPr>
        </p:nvGraphicFramePr>
        <p:xfrm>
          <a:off x="346938" y="1390374"/>
          <a:ext cx="11498123" cy="4169489"/>
        </p:xfrm>
        <a:graphic>
          <a:graphicData uri="http://schemas.openxmlformats.org/drawingml/2006/table">
            <a:tbl>
              <a:tblPr firstRow="1" bandRow="1">
                <a:tableStyleId>{5C22544A-7EE6-4342-B048-85BDC9FD1C3A}</a:tableStyleId>
              </a:tblPr>
              <a:tblGrid>
                <a:gridCol w="2825318">
                  <a:extLst>
                    <a:ext uri="{9D8B030D-6E8A-4147-A177-3AD203B41FA5}">
                      <a16:colId xmlns:a16="http://schemas.microsoft.com/office/drawing/2014/main" val="2039228777"/>
                    </a:ext>
                  </a:extLst>
                </a:gridCol>
                <a:gridCol w="2229318">
                  <a:extLst>
                    <a:ext uri="{9D8B030D-6E8A-4147-A177-3AD203B41FA5}">
                      <a16:colId xmlns:a16="http://schemas.microsoft.com/office/drawing/2014/main" val="2779552846"/>
                    </a:ext>
                  </a:extLst>
                </a:gridCol>
                <a:gridCol w="3421320">
                  <a:extLst>
                    <a:ext uri="{9D8B030D-6E8A-4147-A177-3AD203B41FA5}">
                      <a16:colId xmlns:a16="http://schemas.microsoft.com/office/drawing/2014/main" val="979064148"/>
                    </a:ext>
                  </a:extLst>
                </a:gridCol>
                <a:gridCol w="3022167">
                  <a:extLst>
                    <a:ext uri="{9D8B030D-6E8A-4147-A177-3AD203B41FA5}">
                      <a16:colId xmlns:a16="http://schemas.microsoft.com/office/drawing/2014/main" val="2827753654"/>
                    </a:ext>
                  </a:extLst>
                </a:gridCol>
              </a:tblGrid>
              <a:tr h="493967">
                <a:tc gridSpan="4">
                  <a:txBody>
                    <a:bodyPr/>
                    <a:lstStyle/>
                    <a:p>
                      <a:r>
                        <a:rPr lang="en-GB" sz="1500">
                          <a:solidFill>
                            <a:srgbClr val="FFFFFF"/>
                          </a:solidFill>
                        </a:rPr>
                        <a:t>Wheat farming key impacts and dependencies</a:t>
                      </a:r>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US"/>
                    </a:p>
                  </a:txBody>
                  <a:tcPr marT="45721" marB="45721">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extLst>
                  <a:ext uri="{0D108BD9-81ED-4DB2-BD59-A6C34878D82A}">
                    <a16:rowId xmlns:a16="http://schemas.microsoft.com/office/drawing/2014/main" val="3961567480"/>
                  </a:ext>
                </a:extLst>
              </a:tr>
              <a:tr h="505625">
                <a:tc>
                  <a:txBody>
                    <a:bodyPr/>
                    <a:lstStyle/>
                    <a:p>
                      <a:r>
                        <a:rPr lang="en-GB" sz="1500" b="1">
                          <a:solidFill>
                            <a:srgbClr val="595959"/>
                          </a:solidFill>
                        </a:rPr>
                        <a:t>Key themes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Risk areas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b="1">
                          <a:solidFill>
                            <a:schemeClr val="accent3">
                              <a:lumMod val="50000"/>
                            </a:schemeClr>
                          </a:solidFill>
                        </a:rPr>
                        <a:t>Mitigation option</a:t>
                      </a:r>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564908">
                <a:tc>
                  <a:txBody>
                    <a:bodyPr/>
                    <a:lstStyle/>
                    <a:p>
                      <a:r>
                        <a:rPr lang="en-GB" sz="1500">
                          <a:solidFill>
                            <a:srgbClr val="595959"/>
                          </a:solidFill>
                        </a:rPr>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Water availability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Availability for irrigation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a:solidFill>
                            <a:schemeClr val="accent3">
                              <a:lumMod val="50000"/>
                            </a:schemeClr>
                          </a:solidFill>
                        </a:rPr>
                        <a:t>Increasing water use efficiency and recycling</a:t>
                      </a:r>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928504">
                <a:tc>
                  <a:txBody>
                    <a:bodyPr/>
                    <a:lstStyle/>
                    <a:p>
                      <a:r>
                        <a:rPr lang="en-GB" sz="1500">
                          <a:solidFill>
                            <a:srgbClr val="595959"/>
                          </a:solidFill>
                        </a:rPr>
                        <a:t>Weather and climate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Temperature extreme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b="0" i="0" u="none" strike="noStrike" noProof="0">
                          <a:solidFill>
                            <a:schemeClr val="accent3">
                              <a:lumMod val="50000"/>
                            </a:schemeClr>
                          </a:solidFill>
                          <a:latin typeface="Arial"/>
                        </a:rPr>
                        <a:t>Crops reliant on temperature for productivity (those susceptible to heat-stress/low temp conditions)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a:solidFill>
                            <a:schemeClr val="accent3">
                              <a:lumMod val="50000"/>
                            </a:schemeClr>
                          </a:solidFill>
                        </a:rPr>
                        <a:t>Using temperature prediction tool and tools and adapt accordingly</a:t>
                      </a:r>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64082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500">
                          <a:solidFill>
                            <a:srgbClr val="595959"/>
                          </a:solidFill>
                        </a:rPr>
                        <a:t>Land and soil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Soil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Crop productivity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a:solidFill>
                            <a:schemeClr val="accent3">
                              <a:lumMod val="50000"/>
                            </a:schemeClr>
                          </a:solidFill>
                        </a:rPr>
                        <a:t>Regenerative farming practices</a:t>
                      </a:r>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859118"/>
                  </a:ext>
                </a:extLst>
              </a:tr>
              <a:tr h="1035663">
                <a:tc>
                  <a:txBody>
                    <a:bodyPr/>
                    <a:lstStyle/>
                    <a:p>
                      <a:r>
                        <a:rPr lang="en-GB" sz="1500">
                          <a:solidFill>
                            <a:srgbClr val="595959"/>
                          </a:solidFill>
                        </a:rPr>
                        <a:t>Biodiversity and ecosystems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Biodiversity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Farms often rely on services such as pollination or pasture cover and composition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a:solidFill>
                            <a:schemeClr val="accent3">
                              <a:lumMod val="50000"/>
                            </a:schemeClr>
                          </a:solidFill>
                        </a:rPr>
                        <a:t>Wildflower margins or farm area set-aside for conservation </a:t>
                      </a:r>
                    </a:p>
                  </a:txBody>
                  <a:tcPr marT="45721" marB="4572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bl>
          </a:graphicData>
        </a:graphic>
      </p:graphicFrame>
      <p:sp>
        <p:nvSpPr>
          <p:cNvPr id="15" name="TextBox 14">
            <a:extLst>
              <a:ext uri="{FF2B5EF4-FFF2-40B4-BE49-F238E27FC236}">
                <a16:creationId xmlns:a16="http://schemas.microsoft.com/office/drawing/2014/main" id="{5748C1C2-ACA0-42B2-B097-DA01B22E1B86}"/>
              </a:ext>
            </a:extLst>
          </p:cNvPr>
          <p:cNvSpPr txBox="1"/>
          <p:nvPr/>
        </p:nvSpPr>
        <p:spPr>
          <a:xfrm>
            <a:off x="7241467" y="6241310"/>
            <a:ext cx="3623779" cy="369332"/>
          </a:xfrm>
          <a:prstGeom prst="rect">
            <a:avLst/>
          </a:prstGeom>
          <a:noFill/>
        </p:spPr>
        <p:txBody>
          <a:bodyPr wrap="square" lIns="91440" tIns="45720" rIns="91440" bIns="45720" rtlCol="0" anchor="t">
            <a:spAutoFit/>
          </a:bodyPr>
          <a:lstStyle/>
          <a:p>
            <a:r>
              <a:rPr lang="en-US">
                <a:solidFill>
                  <a:srgbClr val="595959"/>
                </a:solidFill>
                <a:cs typeface="Arial"/>
                <a:hlinkClick r:id="rId3"/>
              </a:rPr>
              <a:t>Adapted</a:t>
            </a:r>
            <a:r>
              <a:rPr lang="en-US">
                <a:solidFill>
                  <a:srgbClr val="595959"/>
                </a:solidFill>
                <a:cs typeface="Arial"/>
                <a:hlinkClick r:id="rId3">
                  <a:extLst>
                    <a:ext uri="{A12FA001-AC4F-418D-AE19-62706E023703}">
                      <ahyp:hlinkClr xmlns:ahyp="http://schemas.microsoft.com/office/drawing/2018/hyperlinkcolor" val="tx"/>
                    </a:ext>
                  </a:extLst>
                </a:hlinkClick>
              </a:rPr>
              <a:t> from: NCFA, 2019</a:t>
            </a:r>
            <a:endParaRPr lang="en-US"/>
          </a:p>
        </p:txBody>
      </p:sp>
    </p:spTree>
    <p:extLst>
      <p:ext uri="{BB962C8B-B14F-4D97-AF65-F5344CB8AC3E}">
        <p14:creationId xmlns:p14="http://schemas.microsoft.com/office/powerpoint/2010/main" val="2019003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a:solidFill>
                  <a:srgbClr val="595959"/>
                </a:solidFill>
              </a:rPr>
              <a:t>Case study example – Cereals Inc, Australia</a:t>
            </a:r>
            <a:endParaRPr lang="en-US">
              <a:solidFill>
                <a:srgbClr val="595959"/>
              </a:solidFill>
            </a:endParaRPr>
          </a:p>
        </p:txBody>
      </p:sp>
      <p:graphicFrame>
        <p:nvGraphicFramePr>
          <p:cNvPr id="5" name="Table 5">
            <a:extLst>
              <a:ext uri="{FF2B5EF4-FFF2-40B4-BE49-F238E27FC236}">
                <a16:creationId xmlns:a16="http://schemas.microsoft.com/office/drawing/2014/main" id="{FC472E14-4EF7-4D67-9E0B-B5C867D3B3ED}"/>
              </a:ext>
            </a:extLst>
          </p:cNvPr>
          <p:cNvGraphicFramePr>
            <a:graphicFrameLocks noGrp="1"/>
          </p:cNvGraphicFramePr>
          <p:nvPr>
            <p:extLst>
              <p:ext uri="{D42A27DB-BD31-4B8C-83A1-F6EECF244321}">
                <p14:modId xmlns:p14="http://schemas.microsoft.com/office/powerpoint/2010/main" val="2504826517"/>
              </p:ext>
            </p:extLst>
          </p:nvPr>
        </p:nvGraphicFramePr>
        <p:xfrm>
          <a:off x="4025900" y="1564474"/>
          <a:ext cx="7786418" cy="3960024"/>
        </p:xfrm>
        <a:graphic>
          <a:graphicData uri="http://schemas.openxmlformats.org/drawingml/2006/table">
            <a:tbl>
              <a:tblPr firstRow="1" bandRow="1">
                <a:tableStyleId>{69012ECD-51FC-41F1-AA8D-1B2483CD663E}</a:tableStyleId>
              </a:tblPr>
              <a:tblGrid>
                <a:gridCol w="1696590">
                  <a:extLst>
                    <a:ext uri="{9D8B030D-6E8A-4147-A177-3AD203B41FA5}">
                      <a16:colId xmlns:a16="http://schemas.microsoft.com/office/drawing/2014/main" val="2039228777"/>
                    </a:ext>
                  </a:extLst>
                </a:gridCol>
                <a:gridCol w="1397563">
                  <a:extLst>
                    <a:ext uri="{9D8B030D-6E8A-4147-A177-3AD203B41FA5}">
                      <a16:colId xmlns:a16="http://schemas.microsoft.com/office/drawing/2014/main" val="2779552846"/>
                    </a:ext>
                  </a:extLst>
                </a:gridCol>
                <a:gridCol w="1660876">
                  <a:extLst>
                    <a:ext uri="{9D8B030D-6E8A-4147-A177-3AD203B41FA5}">
                      <a16:colId xmlns:a16="http://schemas.microsoft.com/office/drawing/2014/main" val="1036759819"/>
                    </a:ext>
                  </a:extLst>
                </a:gridCol>
                <a:gridCol w="1375792">
                  <a:extLst>
                    <a:ext uri="{9D8B030D-6E8A-4147-A177-3AD203B41FA5}">
                      <a16:colId xmlns:a16="http://schemas.microsoft.com/office/drawing/2014/main" val="1110811223"/>
                    </a:ext>
                  </a:extLst>
                </a:gridCol>
                <a:gridCol w="1655597">
                  <a:extLst>
                    <a:ext uri="{9D8B030D-6E8A-4147-A177-3AD203B41FA5}">
                      <a16:colId xmlns:a16="http://schemas.microsoft.com/office/drawing/2014/main" val="1682581124"/>
                    </a:ext>
                  </a:extLst>
                </a:gridCol>
              </a:tblGrid>
              <a:tr h="517488">
                <a:tc gridSpan="5">
                  <a:txBody>
                    <a:bodyPr/>
                    <a:lstStyle/>
                    <a:p>
                      <a:r>
                        <a:rPr lang="en-GB" sz="1500"/>
                        <a:t>Wheat farming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AED"/>
                    </a:solidFill>
                  </a:tcPr>
                </a:tc>
                <a:tc hMerge="1">
                  <a:txBody>
                    <a:bodyPr/>
                    <a:lstStyle/>
                    <a:p>
                      <a:endParaRPr lang="en-GB"/>
                    </a:p>
                  </a:txBody>
                  <a:tcPr marL="0" marR="0" marT="0" marB="0" horzOverflow="overflow"/>
                </a:tc>
                <a:tc hMerge="1">
                  <a:txBody>
                    <a:bodyPr/>
                    <a:lstStyle/>
                    <a:p>
                      <a:endParaRPr lang="en-US"/>
                    </a:p>
                  </a:txBody>
                  <a:tcPr/>
                </a:tc>
                <a:tc hMerge="1">
                  <a:txBody>
                    <a:bodyPr/>
                    <a:lstStyle/>
                    <a:p>
                      <a:endParaRPr lang="en-GB"/>
                    </a:p>
                  </a:txBody>
                  <a:tcPr marL="0" marR="0" marT="0" marB="0" horzOverflow="overflow"/>
                </a:tc>
                <a:tc hMerge="1">
                  <a:txBody>
                    <a:bodyPr/>
                    <a:lstStyle/>
                    <a:p>
                      <a:endParaRPr lang="en-US"/>
                    </a:p>
                  </a:txBody>
                  <a:tcPr marL="0" marR="0" marT="0" marB="0" horzOverflow="overflow">
                    <a:lnTlToBr w="12700" cmpd="sng">
                      <a:noFill/>
                      <a:prstDash val="solid"/>
                    </a:lnTlToBr>
                    <a:lnBlToTr w="12700" cmpd="sng">
                      <a:noFill/>
                      <a:prstDash val="solid"/>
                    </a:lnBlToTr>
                  </a:tcPr>
                </a:tc>
                <a:extLst>
                  <a:ext uri="{0D108BD9-81ED-4DB2-BD59-A6C34878D82A}">
                    <a16:rowId xmlns:a16="http://schemas.microsoft.com/office/drawing/2014/main" val="3961567480"/>
                  </a:ext>
                </a:extLst>
              </a:tr>
              <a:tr h="647320">
                <a:tc>
                  <a:txBody>
                    <a:bodyPr/>
                    <a:lstStyle/>
                    <a:p>
                      <a:r>
                        <a:rPr lang="en-GB" sz="1500" b="1"/>
                        <a:t>Key themes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r>
                        <a:rPr lang="en-GB" sz="1500" b="1"/>
                        <a:t>Risk Areas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r>
                        <a:rPr lang="en-GB" sz="1500" b="1"/>
                        <a:t>Impact Driver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1"/>
                        <a:t>Impact</a:t>
                      </a:r>
                      <a:endParaRPr lang="en-GB" sz="1500" b="1" u="none" strike="noStrike" noProof="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r>
                        <a:rPr lang="en-GB" sz="1500" b="1" u="none" strike="noStrike" noProof="0"/>
                        <a:t>Mitigation options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432089"/>
                  </a:ext>
                </a:extLst>
              </a:tr>
              <a:tr h="698804">
                <a:tc>
                  <a:txBody>
                    <a:bodyPr/>
                    <a:lstStyle/>
                    <a:p>
                      <a:r>
                        <a:rPr lang="en-GB" sz="1500"/>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6453753"/>
                  </a:ext>
                </a:extLst>
              </a:tr>
              <a:tr h="698804">
                <a:tc>
                  <a:txBody>
                    <a:bodyPr/>
                    <a:lstStyle/>
                    <a:p>
                      <a:r>
                        <a:rPr lang="en-GB" sz="1500"/>
                        <a:t>Weather and climate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6199618"/>
                  </a:ext>
                </a:extLst>
              </a:tr>
              <a:tr h="69880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500"/>
                        <a:t>Land and soil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859118"/>
                  </a:ext>
                </a:extLst>
              </a:tr>
              <a:tr h="698804">
                <a:tc>
                  <a:txBody>
                    <a:bodyPr/>
                    <a:lstStyle/>
                    <a:p>
                      <a:r>
                        <a:rPr lang="en-GB" sz="1500"/>
                        <a:t>Biodiversity and ecosystems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GB"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452314"/>
                  </a:ext>
                </a:extLst>
              </a:tr>
            </a:tbl>
          </a:graphicData>
        </a:graphic>
      </p:graphicFrame>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48</a:t>
            </a:fld>
            <a:endParaRPr lang="en-GB"/>
          </a:p>
        </p:txBody>
      </p:sp>
      <p:sp>
        <p:nvSpPr>
          <p:cNvPr id="8" name="TextBox 1">
            <a:extLst>
              <a:ext uri="{FF2B5EF4-FFF2-40B4-BE49-F238E27FC236}">
                <a16:creationId xmlns:a16="http://schemas.microsoft.com/office/drawing/2014/main" id="{9438F7B1-FA41-4620-A2E7-0C270133D2AE}"/>
              </a:ext>
            </a:extLst>
          </p:cNvPr>
          <p:cNvSpPr txBox="1"/>
          <p:nvPr/>
        </p:nvSpPr>
        <p:spPr>
          <a:xfrm>
            <a:off x="187195" y="1956221"/>
            <a:ext cx="3838705"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23BAED"/>
                </a:solidFill>
              </a:rPr>
              <a:t>Natural Capital Impact Driver:</a:t>
            </a:r>
          </a:p>
          <a:p>
            <a:r>
              <a:rPr lang="en-GB">
                <a:solidFill>
                  <a:srgbClr val="595959"/>
                </a:solidFill>
              </a:rPr>
              <a:t>A measurable quantity of a natural resource that is used as an input to production, or a measurable non-product output of business activity (e.g., water extracted) </a:t>
            </a:r>
            <a:endParaRPr lang="en-US">
              <a:solidFill>
                <a:srgbClr val="595959"/>
              </a:solidFill>
            </a:endParaRPr>
          </a:p>
          <a:p>
            <a:endParaRPr lang="en-US" b="1">
              <a:solidFill>
                <a:srgbClr val="23BAED"/>
              </a:solidFill>
            </a:endParaRPr>
          </a:p>
          <a:p>
            <a:r>
              <a:rPr lang="en-US" b="1">
                <a:solidFill>
                  <a:srgbClr val="23BAED"/>
                </a:solidFill>
              </a:rPr>
              <a:t>Natural Capital Impact:</a:t>
            </a:r>
            <a:endParaRPr lang="en-US" b="1">
              <a:solidFill>
                <a:srgbClr val="23BAED"/>
              </a:solidFill>
              <a:cs typeface="Arial"/>
            </a:endParaRPr>
          </a:p>
          <a:p>
            <a:r>
              <a:rPr lang="en-US">
                <a:solidFill>
                  <a:srgbClr val="595959"/>
                </a:solidFill>
              </a:rPr>
              <a:t>The negative or positive effect of business activity on natural capital (e.g., declining water quality)</a:t>
            </a:r>
            <a:endParaRPr lang="en-US">
              <a:solidFill>
                <a:srgbClr val="595959"/>
              </a:solidFill>
              <a:cs typeface="Arial"/>
            </a:endParaRPr>
          </a:p>
          <a:p>
            <a:endParaRPr lang="en-US"/>
          </a:p>
        </p:txBody>
      </p:sp>
    </p:spTree>
    <p:extLst>
      <p:ext uri="{BB962C8B-B14F-4D97-AF65-F5344CB8AC3E}">
        <p14:creationId xmlns:p14="http://schemas.microsoft.com/office/powerpoint/2010/main" val="1216825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normAutofit/>
          </a:bodyPr>
          <a:lstStyle/>
          <a:p>
            <a:r>
              <a:rPr lang="en-GB">
                <a:solidFill>
                  <a:srgbClr val="595959"/>
                </a:solidFill>
              </a:rPr>
              <a:t>Comparing results and discussion</a:t>
            </a:r>
            <a:endParaRPr lang="en-US">
              <a:solidFill>
                <a:srgbClr val="595959"/>
              </a:solidFill>
            </a:endParaRPr>
          </a:p>
        </p:txBody>
      </p:sp>
      <p:sp>
        <p:nvSpPr>
          <p:cNvPr id="3" name="Slide Number Placeholder 2">
            <a:extLst>
              <a:ext uri="{FF2B5EF4-FFF2-40B4-BE49-F238E27FC236}">
                <a16:creationId xmlns:a16="http://schemas.microsoft.com/office/drawing/2014/main" id="{670F9BFF-3ACA-C742-B34B-3A2FF685343F}"/>
              </a:ext>
            </a:extLst>
          </p:cNvPr>
          <p:cNvSpPr>
            <a:spLocks noGrp="1"/>
          </p:cNvSpPr>
          <p:nvPr>
            <p:ph type="sldNum" sz="quarter" idx="12"/>
          </p:nvPr>
        </p:nvSpPr>
        <p:spPr/>
        <p:txBody>
          <a:bodyPr/>
          <a:lstStyle/>
          <a:p>
            <a:fld id="{971CEC84-1649-40CE-BFF6-7286506FEA08}" type="slidenum">
              <a:rPr lang="en-GB" smtClean="0"/>
              <a:pPr/>
              <a:t>49</a:t>
            </a:fld>
            <a:endParaRPr lang="en-GB"/>
          </a:p>
        </p:txBody>
      </p:sp>
      <p:graphicFrame>
        <p:nvGraphicFramePr>
          <p:cNvPr id="8" name="Table 5">
            <a:extLst>
              <a:ext uri="{FF2B5EF4-FFF2-40B4-BE49-F238E27FC236}">
                <a16:creationId xmlns:a16="http://schemas.microsoft.com/office/drawing/2014/main" id="{0211C050-14A0-4CB6-886D-5B1A44E38CBB}"/>
              </a:ext>
            </a:extLst>
          </p:cNvPr>
          <p:cNvGraphicFramePr>
            <a:graphicFrameLocks noGrp="1"/>
          </p:cNvGraphicFramePr>
          <p:nvPr>
            <p:extLst>
              <p:ext uri="{D42A27DB-BD31-4B8C-83A1-F6EECF244321}">
                <p14:modId xmlns:p14="http://schemas.microsoft.com/office/powerpoint/2010/main" val="464118286"/>
              </p:ext>
            </p:extLst>
          </p:nvPr>
        </p:nvGraphicFramePr>
        <p:xfrm>
          <a:off x="346938" y="1451160"/>
          <a:ext cx="11498122" cy="4199361"/>
        </p:xfrm>
        <a:graphic>
          <a:graphicData uri="http://schemas.openxmlformats.org/drawingml/2006/table">
            <a:tbl>
              <a:tblPr firstRow="1" bandRow="1">
                <a:tableStyleId>{5C22544A-7EE6-4342-B048-85BDC9FD1C3A}</a:tableStyleId>
              </a:tblPr>
              <a:tblGrid>
                <a:gridCol w="2142780">
                  <a:extLst>
                    <a:ext uri="{9D8B030D-6E8A-4147-A177-3AD203B41FA5}">
                      <a16:colId xmlns:a16="http://schemas.microsoft.com/office/drawing/2014/main" val="2039228777"/>
                    </a:ext>
                  </a:extLst>
                </a:gridCol>
                <a:gridCol w="1690762">
                  <a:extLst>
                    <a:ext uri="{9D8B030D-6E8A-4147-A177-3AD203B41FA5}">
                      <a16:colId xmlns:a16="http://schemas.microsoft.com/office/drawing/2014/main" val="2779552846"/>
                    </a:ext>
                  </a:extLst>
                </a:gridCol>
                <a:gridCol w="2686253">
                  <a:extLst>
                    <a:ext uri="{9D8B030D-6E8A-4147-A177-3AD203B41FA5}">
                      <a16:colId xmlns:a16="http://schemas.microsoft.com/office/drawing/2014/main" val="1110811223"/>
                    </a:ext>
                  </a:extLst>
                </a:gridCol>
                <a:gridCol w="2686253">
                  <a:extLst>
                    <a:ext uri="{9D8B030D-6E8A-4147-A177-3AD203B41FA5}">
                      <a16:colId xmlns:a16="http://schemas.microsoft.com/office/drawing/2014/main" val="119451231"/>
                    </a:ext>
                  </a:extLst>
                </a:gridCol>
                <a:gridCol w="2292074">
                  <a:extLst>
                    <a:ext uri="{9D8B030D-6E8A-4147-A177-3AD203B41FA5}">
                      <a16:colId xmlns:a16="http://schemas.microsoft.com/office/drawing/2014/main" val="2827753654"/>
                    </a:ext>
                  </a:extLst>
                </a:gridCol>
              </a:tblGrid>
              <a:tr h="493806">
                <a:tc gridSpan="5">
                  <a:txBody>
                    <a:bodyPr/>
                    <a:lstStyle/>
                    <a:p>
                      <a:r>
                        <a:rPr lang="en-GB" sz="1500">
                          <a:solidFill>
                            <a:srgbClr val="FFFFFF"/>
                          </a:solidFill>
                        </a:rPr>
                        <a:t>Wheat farming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tc>
                <a:tc hMerge="1">
                  <a:txBody>
                    <a:bodyPr/>
                    <a:lstStyle/>
                    <a:p>
                      <a:endParaRPr lang="en-US"/>
                    </a:p>
                  </a:txBody>
                  <a:tcPr marT="45721" marB="45721">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solidFill>
                      <a:srgbClr val="23BAED"/>
                    </a:solidFill>
                  </a:tcPr>
                </a:tc>
                <a:extLst>
                  <a:ext uri="{0D108BD9-81ED-4DB2-BD59-A6C34878D82A}">
                    <a16:rowId xmlns:a16="http://schemas.microsoft.com/office/drawing/2014/main" val="3961567480"/>
                  </a:ext>
                </a:extLst>
              </a:tr>
              <a:tr h="505460">
                <a:tc>
                  <a:txBody>
                    <a:bodyPr/>
                    <a:lstStyle/>
                    <a:p>
                      <a:r>
                        <a:rPr lang="en-GB" sz="1500" b="1">
                          <a:solidFill>
                            <a:srgbClr val="595959"/>
                          </a:solidFill>
                        </a:rPr>
                        <a:t>Key themes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Risk areas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Impact driver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b="1">
                          <a:solidFill>
                            <a:schemeClr val="accent3">
                              <a:lumMod val="50000"/>
                            </a:schemeClr>
                          </a:solidFill>
                        </a:rPr>
                        <a:t>Mitigation option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564723">
                <a:tc>
                  <a:txBody>
                    <a:bodyPr/>
                    <a:lstStyle/>
                    <a:p>
                      <a:r>
                        <a:rPr lang="en-GB" sz="1500">
                          <a:solidFill>
                            <a:srgbClr val="595959"/>
                          </a:solidFill>
                        </a:rPr>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Water availability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Water abstraction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Reduced water quality (due to over extraction)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a:solidFill>
                            <a:schemeClr val="accent3">
                              <a:lumMod val="50000"/>
                            </a:schemeClr>
                          </a:solidFill>
                        </a:rPr>
                        <a:t>Increasing water use efficiency and recycling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1035324">
                <a:tc>
                  <a:txBody>
                    <a:bodyPr/>
                    <a:lstStyle/>
                    <a:p>
                      <a:r>
                        <a:rPr lang="en-GB" sz="1500">
                          <a:solidFill>
                            <a:srgbClr val="595959"/>
                          </a:solidFill>
                        </a:rPr>
                        <a:t>Weather and climate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Temperature extreme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Unpredictable temperature fluctuations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500">
                          <a:solidFill>
                            <a:schemeClr val="accent3">
                              <a:lumMod val="50000"/>
                            </a:schemeClr>
                          </a:solidFill>
                        </a:rPr>
                        <a:t>Heat-stress/low-temp conditions (certain farming activities can affect local micro-climates)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a:solidFill>
                            <a:schemeClr val="accent3">
                              <a:lumMod val="50000"/>
                            </a:schemeClr>
                          </a:solidFill>
                        </a:rPr>
                        <a:t>Using temperature prediction tools and adapting accordingly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80002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500">
                          <a:solidFill>
                            <a:srgbClr val="595959"/>
                          </a:solidFill>
                        </a:rPr>
                        <a:t>Land and soil</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Soil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Soil pollutants </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Soil erosion and acidity due to certain harmful farming activities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a:solidFill>
                            <a:schemeClr val="accent3">
                              <a:lumMod val="50000"/>
                            </a:schemeClr>
                          </a:solidFill>
                        </a:rPr>
                        <a:t>Regenerative farming practices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859118"/>
                  </a:ext>
                </a:extLst>
              </a:tr>
              <a:tr h="800024">
                <a:tc>
                  <a:txBody>
                    <a:bodyPr/>
                    <a:lstStyle/>
                    <a:p>
                      <a:r>
                        <a:rPr lang="en-GB" sz="1500">
                          <a:solidFill>
                            <a:srgbClr val="595959"/>
                          </a:solidFill>
                        </a:rPr>
                        <a:t>Biodiversity and ecosystems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Biodiversity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Terrestrial habitat use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chemeClr val="accent3">
                              <a:lumMod val="50000"/>
                            </a:schemeClr>
                          </a:solidFill>
                        </a:rPr>
                        <a:t>Impact on biodiversity due to land use change/habitat loss/fertiliser use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r>
                        <a:rPr lang="en-GB" sz="1500">
                          <a:solidFill>
                            <a:schemeClr val="accent3">
                              <a:lumMod val="50000"/>
                            </a:schemeClr>
                          </a:solidFill>
                        </a:rPr>
                        <a:t>Wildflower margins or farm area set-aside for conservation </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bl>
          </a:graphicData>
        </a:graphic>
      </p:graphicFrame>
      <p:sp>
        <p:nvSpPr>
          <p:cNvPr id="15" name="TextBox 14">
            <a:extLst>
              <a:ext uri="{FF2B5EF4-FFF2-40B4-BE49-F238E27FC236}">
                <a16:creationId xmlns:a16="http://schemas.microsoft.com/office/drawing/2014/main" id="{5748C1C2-ACA0-42B2-B097-DA01B22E1B86}"/>
              </a:ext>
            </a:extLst>
          </p:cNvPr>
          <p:cNvSpPr txBox="1"/>
          <p:nvPr/>
        </p:nvSpPr>
        <p:spPr>
          <a:xfrm>
            <a:off x="7241467" y="6241310"/>
            <a:ext cx="3623779" cy="369332"/>
          </a:xfrm>
          <a:prstGeom prst="rect">
            <a:avLst/>
          </a:prstGeom>
          <a:noFill/>
        </p:spPr>
        <p:txBody>
          <a:bodyPr wrap="square" lIns="91440" tIns="45720" rIns="91440" bIns="45720" rtlCol="0" anchor="t">
            <a:spAutoFit/>
          </a:bodyPr>
          <a:lstStyle/>
          <a:p>
            <a:r>
              <a:rPr lang="en-US">
                <a:solidFill>
                  <a:srgbClr val="595959"/>
                </a:solidFill>
                <a:cs typeface="Arial"/>
                <a:hlinkClick r:id="rId3"/>
              </a:rPr>
              <a:t>Adapted</a:t>
            </a:r>
            <a:r>
              <a:rPr lang="en-US">
                <a:solidFill>
                  <a:srgbClr val="595959"/>
                </a:solidFill>
                <a:cs typeface="Arial"/>
                <a:hlinkClick r:id="rId3">
                  <a:extLst>
                    <a:ext uri="{A12FA001-AC4F-418D-AE19-62706E023703}">
                      <ahyp:hlinkClr xmlns:ahyp="http://schemas.microsoft.com/office/drawing/2018/hyperlinkcolor" val="tx"/>
                    </a:ext>
                  </a:extLst>
                </a:hlinkClick>
              </a:rPr>
              <a:t> from: NCFA, 2019</a:t>
            </a:r>
            <a:endParaRPr lang="en-US"/>
          </a:p>
        </p:txBody>
      </p:sp>
    </p:spTree>
    <p:extLst>
      <p:ext uri="{BB962C8B-B14F-4D97-AF65-F5344CB8AC3E}">
        <p14:creationId xmlns:p14="http://schemas.microsoft.com/office/powerpoint/2010/main" val="271213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53A651-5B62-4904-986B-47DDDD033CF5}"/>
              </a:ext>
            </a:extLst>
          </p:cNvPr>
          <p:cNvSpPr txBox="1"/>
          <p:nvPr/>
        </p:nvSpPr>
        <p:spPr>
          <a:xfrm>
            <a:off x="0" y="1492688"/>
            <a:ext cx="12242800" cy="3985706"/>
          </a:xfrm>
          <a:prstGeom prst="rect">
            <a:avLst/>
          </a:prstGeom>
          <a:noFill/>
        </p:spPr>
        <p:txBody>
          <a:bodyPr wrap="square" lIns="91440" tIns="45720" rIns="91440" bIns="45720" rtlCol="0" anchor="t">
            <a:spAutoFit/>
          </a:bodyPr>
          <a:lstStyle/>
          <a:p>
            <a:pPr algn="ctr"/>
            <a:r>
              <a:rPr lang="en-GB" sz="2200">
                <a:solidFill>
                  <a:schemeClr val="tx1">
                    <a:lumMod val="65000"/>
                    <a:lumOff val="35000"/>
                  </a:schemeClr>
                </a:solidFill>
              </a:rPr>
              <a:t>We Value Nature Module 2 has been </a:t>
            </a:r>
            <a:r>
              <a:rPr lang="en-GB" sz="2200" b="1">
                <a:solidFill>
                  <a:srgbClr val="23BAED"/>
                </a:solidFill>
              </a:rPr>
              <a:t>adapted to incorporate biodiversity</a:t>
            </a:r>
            <a:r>
              <a:rPr lang="en-GB" sz="2200">
                <a:solidFill>
                  <a:schemeClr val="tx1">
                    <a:lumMod val="65000"/>
                    <a:lumOff val="35000"/>
                  </a:schemeClr>
                </a:solidFill>
              </a:rPr>
              <a:t> by the </a:t>
            </a:r>
            <a:r>
              <a:rPr lang="en-GB" sz="2200" b="1">
                <a:solidFill>
                  <a:srgbClr val="23BAED"/>
                </a:solidFill>
              </a:rPr>
              <a:t>We Value Nature</a:t>
            </a:r>
            <a:r>
              <a:rPr lang="en-GB" sz="2200">
                <a:solidFill>
                  <a:schemeClr val="tx1">
                    <a:lumMod val="65000"/>
                    <a:lumOff val="35000"/>
                  </a:schemeClr>
                </a:solidFill>
              </a:rPr>
              <a:t> team in collaboration with </a:t>
            </a:r>
            <a:r>
              <a:rPr lang="en-GB" sz="2200" b="1">
                <a:solidFill>
                  <a:srgbClr val="23BAED"/>
                </a:solidFill>
              </a:rPr>
              <a:t>UNEP-WCMC</a:t>
            </a:r>
            <a:endParaRPr lang="en-US" sz="2200" b="1">
              <a:solidFill>
                <a:srgbClr val="23BAED"/>
              </a:solidFill>
            </a:endParaRPr>
          </a:p>
          <a:p>
            <a:pPr marL="0" indent="0" algn="ctr">
              <a:buNone/>
            </a:pPr>
            <a:endParaRPr lang="en-US" sz="2200">
              <a:solidFill>
                <a:schemeClr val="tx1">
                  <a:lumMod val="65000"/>
                  <a:lumOff val="35000"/>
                </a:schemeClr>
              </a:solidFill>
            </a:endParaRPr>
          </a:p>
          <a:p>
            <a:pPr marL="0" indent="0" algn="ctr">
              <a:buNone/>
            </a:pPr>
            <a:endParaRPr lang="en-US" sz="2200">
              <a:solidFill>
                <a:schemeClr val="tx1">
                  <a:lumMod val="65000"/>
                  <a:lumOff val="35000"/>
                </a:schemeClr>
              </a:solidFill>
            </a:endParaRPr>
          </a:p>
          <a:p>
            <a:pPr marL="0" indent="0" algn="ctr">
              <a:buNone/>
            </a:pPr>
            <a:endParaRPr lang="en-US" sz="2200">
              <a:solidFill>
                <a:schemeClr val="tx1">
                  <a:lumMod val="65000"/>
                  <a:lumOff val="35000"/>
                </a:schemeClr>
              </a:solidFill>
            </a:endParaRPr>
          </a:p>
          <a:p>
            <a:pPr marL="0" indent="0" algn="ctr">
              <a:buNone/>
            </a:pPr>
            <a:endParaRPr lang="en-US" sz="2200">
              <a:solidFill>
                <a:schemeClr val="tx1">
                  <a:lumMod val="65000"/>
                  <a:lumOff val="35000"/>
                </a:schemeClr>
              </a:solidFill>
            </a:endParaRPr>
          </a:p>
          <a:p>
            <a:pPr marL="0" indent="0" algn="ctr">
              <a:buNone/>
            </a:pPr>
            <a:r>
              <a:rPr lang="en-US" sz="2200">
                <a:solidFill>
                  <a:schemeClr val="tx1">
                    <a:lumMod val="65000"/>
                    <a:lumOff val="35000"/>
                  </a:schemeClr>
                </a:solidFill>
              </a:rPr>
              <a:t>The training material has been </a:t>
            </a:r>
            <a:r>
              <a:rPr lang="en-US" sz="2200" b="1">
                <a:solidFill>
                  <a:srgbClr val="23BAED"/>
                </a:solidFill>
              </a:rPr>
              <a:t>reviewed by and tested with a group of 10 businesses from a variety of sectors </a:t>
            </a:r>
            <a:r>
              <a:rPr lang="en-US" sz="2200">
                <a:solidFill>
                  <a:schemeClr val="tx1">
                    <a:lumMod val="65000"/>
                    <a:lumOff val="35000"/>
                  </a:schemeClr>
                </a:solidFill>
              </a:rPr>
              <a:t>as well as delivered as a test trial to nearly 90 participants representing businesses, NGOs, consultancies as part of </a:t>
            </a:r>
            <a:r>
              <a:rPr lang="en-US" sz="2200">
                <a:solidFill>
                  <a:srgbClr val="23BAED"/>
                </a:solidFill>
                <a:hlinkClick r:id="rId3">
                  <a:extLst>
                    <a:ext uri="{A12FA001-AC4F-418D-AE19-62706E023703}">
                      <ahyp:hlinkClr xmlns:ahyp="http://schemas.microsoft.com/office/drawing/2018/hyperlinkcolor" val="tx"/>
                    </a:ext>
                  </a:extLst>
                </a:hlinkClick>
              </a:rPr>
              <a:t>WBCSD’s virtual event series</a:t>
            </a:r>
            <a:r>
              <a:rPr lang="en-US" sz="2200">
                <a:solidFill>
                  <a:schemeClr val="tx1">
                    <a:lumMod val="65000"/>
                    <a:lumOff val="35000"/>
                  </a:schemeClr>
                </a:solidFill>
              </a:rPr>
              <a:t>.</a:t>
            </a:r>
            <a:endParaRPr lang="en-US" sz="2200">
              <a:solidFill>
                <a:schemeClr val="tx1">
                  <a:lumMod val="65000"/>
                  <a:lumOff val="35000"/>
                </a:schemeClr>
              </a:solidFill>
              <a:cs typeface="Arial"/>
            </a:endParaRPr>
          </a:p>
          <a:p>
            <a:pPr marL="0" indent="0" algn="ctr">
              <a:buNone/>
            </a:pPr>
            <a:endParaRPr lang="en-US" sz="1100">
              <a:solidFill>
                <a:schemeClr val="tx1">
                  <a:lumMod val="65000"/>
                  <a:lumOff val="35000"/>
                </a:schemeClr>
              </a:solidFill>
            </a:endParaRPr>
          </a:p>
          <a:p>
            <a:pPr marL="0" indent="0" algn="ctr">
              <a:buNone/>
            </a:pPr>
            <a:r>
              <a:rPr lang="en-US" sz="2200">
                <a:solidFill>
                  <a:schemeClr val="tx1">
                    <a:lumMod val="65000"/>
                    <a:lumOff val="35000"/>
                  </a:schemeClr>
                </a:solidFill>
              </a:rPr>
              <a:t>Finally, </a:t>
            </a:r>
            <a:r>
              <a:rPr lang="en-US" sz="2200" b="1">
                <a:solidFill>
                  <a:srgbClr val="23BAED"/>
                </a:solidFill>
              </a:rPr>
              <a:t>12 experts from the Advisory Board </a:t>
            </a:r>
            <a:r>
              <a:rPr lang="en-US" sz="2200">
                <a:solidFill>
                  <a:schemeClr val="tx1">
                    <a:lumMod val="65000"/>
                    <a:lumOff val="35000"/>
                  </a:schemeClr>
                </a:solidFill>
              </a:rPr>
              <a:t>have provided their input into the training material.</a:t>
            </a:r>
            <a:endParaRPr lang="en-US" sz="2200">
              <a:solidFill>
                <a:schemeClr val="tx1">
                  <a:lumMod val="65000"/>
                  <a:lumOff val="35000"/>
                </a:schemeClr>
              </a:solidFill>
              <a:cs typeface="Arial"/>
            </a:endParaRPr>
          </a:p>
          <a:p>
            <a:pPr marL="0" indent="0" algn="ctr">
              <a:buNone/>
            </a:pPr>
            <a:endParaRPr lang="en-US" sz="2200">
              <a:solidFill>
                <a:schemeClr val="tx1">
                  <a:lumMod val="65000"/>
                  <a:lumOff val="35000"/>
                </a:schemeClr>
              </a:solidFill>
            </a:endParaRPr>
          </a:p>
        </p:txBody>
      </p:sp>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a:t>Module 2 training development – Acknowledging contributors </a:t>
            </a:r>
            <a:endParaRPr lang="en-US">
              <a:cs typeface="Arial"/>
            </a:endParaRPr>
          </a:p>
        </p:txBody>
      </p:sp>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5</a:t>
            </a:fld>
            <a:endParaRPr lang="en-GB"/>
          </a:p>
        </p:txBody>
      </p:sp>
      <p:pic>
        <p:nvPicPr>
          <p:cNvPr id="11" name="Picture 10" descr="Logo&#10;&#10;Description automatically generated">
            <a:extLst>
              <a:ext uri="{FF2B5EF4-FFF2-40B4-BE49-F238E27FC236}">
                <a16:creationId xmlns:a16="http://schemas.microsoft.com/office/drawing/2014/main" id="{5E5B9CAA-3DDA-4598-9957-1BE6FF760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1881" y="2419815"/>
            <a:ext cx="3328238" cy="975732"/>
          </a:xfrm>
          <a:prstGeom prst="rect">
            <a:avLst/>
          </a:prstGeom>
        </p:spPr>
      </p:pic>
    </p:spTree>
    <p:extLst>
      <p:ext uri="{BB962C8B-B14F-4D97-AF65-F5344CB8AC3E}">
        <p14:creationId xmlns:p14="http://schemas.microsoft.com/office/powerpoint/2010/main" val="4019869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a:xfrm>
            <a:off x="314198" y="125353"/>
            <a:ext cx="11039607" cy="878151"/>
          </a:xfrm>
        </p:spPr>
        <p:txBody>
          <a:bodyPr>
            <a:normAutofit fontScale="90000"/>
          </a:bodyPr>
          <a:lstStyle/>
          <a:p>
            <a:r>
              <a:rPr lang="en-GB"/>
              <a:t>What may be the most material natural capital impact and dependency for your business? </a:t>
            </a:r>
          </a:p>
        </p:txBody>
      </p:sp>
      <p:sp>
        <p:nvSpPr>
          <p:cNvPr id="5" name="TextBox 4">
            <a:extLst>
              <a:ext uri="{FF2B5EF4-FFF2-40B4-BE49-F238E27FC236}">
                <a16:creationId xmlns:a16="http://schemas.microsoft.com/office/drawing/2014/main" id="{130C69AE-C47E-406E-A261-0CDEE9CDDCAD}"/>
              </a:ext>
            </a:extLst>
          </p:cNvPr>
          <p:cNvSpPr txBox="1"/>
          <p:nvPr/>
        </p:nvSpPr>
        <p:spPr>
          <a:xfrm>
            <a:off x="2138308" y="1761666"/>
            <a:ext cx="5034224" cy="3724096"/>
          </a:xfrm>
          <a:prstGeom prst="rect">
            <a:avLst/>
          </a:prstGeom>
          <a:noFill/>
        </p:spPr>
        <p:txBody>
          <a:bodyPr wrap="square" lIns="91440" tIns="45720" rIns="91440" bIns="45720" rtlCol="0" anchor="t">
            <a:spAutoFit/>
          </a:bodyPr>
          <a:lstStyle/>
          <a:p>
            <a:pPr defTabSz="914354">
              <a:defRPr/>
            </a:pPr>
            <a:endParaRPr lang="en-GB" sz="1200">
              <a:solidFill>
                <a:prstClr val="white"/>
              </a:solidFill>
              <a:latin typeface="Arial"/>
            </a:endParaRPr>
          </a:p>
          <a:p>
            <a:pPr algn="ctr" defTabSz="914354">
              <a:defRPr/>
            </a:pPr>
            <a:r>
              <a:rPr lang="en-GB" sz="2400">
                <a:solidFill>
                  <a:schemeClr val="tx1">
                    <a:lumMod val="65000"/>
                    <a:lumOff val="35000"/>
                  </a:schemeClr>
                </a:solidFill>
                <a:latin typeface="Arial"/>
              </a:rPr>
              <a:t>Individually reflect on what would be your business’ natural capital impacts &amp; dependencies</a:t>
            </a:r>
            <a:endParaRPr lang="en-GB" sz="2400">
              <a:solidFill>
                <a:schemeClr val="tx1">
                  <a:lumMod val="65000"/>
                  <a:lumOff val="35000"/>
                </a:schemeClr>
              </a:solidFill>
              <a:latin typeface="Arial"/>
              <a:cs typeface="Arial"/>
            </a:endParaRPr>
          </a:p>
          <a:p>
            <a:pPr algn="ctr" defTabSz="914354">
              <a:defRPr/>
            </a:pPr>
            <a:endParaRPr lang="en-GB" sz="1600">
              <a:solidFill>
                <a:schemeClr val="tx1">
                  <a:lumMod val="65000"/>
                  <a:lumOff val="35000"/>
                </a:schemeClr>
              </a:solidFill>
              <a:latin typeface="Arial"/>
            </a:endParaRPr>
          </a:p>
          <a:p>
            <a:pPr algn="ctr" defTabSz="914354">
              <a:defRPr/>
            </a:pPr>
            <a:endParaRPr lang="en-GB" sz="1600">
              <a:solidFill>
                <a:schemeClr val="tx1">
                  <a:lumMod val="65000"/>
                  <a:lumOff val="35000"/>
                </a:schemeClr>
              </a:solidFill>
              <a:latin typeface="Arial"/>
            </a:endParaRPr>
          </a:p>
          <a:p>
            <a:pPr algn="ctr" defTabSz="914354">
              <a:defRPr/>
            </a:pPr>
            <a:r>
              <a:rPr lang="en-GB" sz="2400">
                <a:solidFill>
                  <a:schemeClr val="tx1">
                    <a:lumMod val="65000"/>
                    <a:lumOff val="35000"/>
                  </a:schemeClr>
                </a:solidFill>
                <a:latin typeface="Arial"/>
              </a:rPr>
              <a:t> Write down </a:t>
            </a:r>
            <a:r>
              <a:rPr lang="en-GB" sz="2400" b="1">
                <a:solidFill>
                  <a:srgbClr val="23BAED"/>
                </a:solidFill>
                <a:latin typeface="Arial"/>
              </a:rPr>
              <a:t>1 impact &amp; 1 dependency</a:t>
            </a:r>
            <a:r>
              <a:rPr lang="en-GB" sz="2400">
                <a:solidFill>
                  <a:schemeClr val="tx1">
                    <a:lumMod val="65000"/>
                    <a:lumOff val="35000"/>
                  </a:schemeClr>
                </a:solidFill>
                <a:latin typeface="Arial"/>
              </a:rPr>
              <a:t> that seem most material to your business at the moment. What options might you have to </a:t>
            </a:r>
            <a:r>
              <a:rPr lang="en-GB" sz="2400" b="1">
                <a:solidFill>
                  <a:srgbClr val="23BAED"/>
                </a:solidFill>
                <a:latin typeface="Arial"/>
              </a:rPr>
              <a:t>mitigate your impact</a:t>
            </a:r>
            <a:r>
              <a:rPr lang="en-GB" sz="2400">
                <a:solidFill>
                  <a:schemeClr val="tx1">
                    <a:lumMod val="65000"/>
                    <a:lumOff val="35000"/>
                  </a:schemeClr>
                </a:solidFill>
                <a:latin typeface="Arial"/>
              </a:rPr>
              <a:t>?</a:t>
            </a:r>
            <a:endParaRPr lang="en-GB" sz="2400">
              <a:solidFill>
                <a:schemeClr val="tx1">
                  <a:lumMod val="65000"/>
                  <a:lumOff val="35000"/>
                </a:schemeClr>
              </a:solidFill>
              <a:latin typeface="Arial"/>
              <a:cs typeface="Arial"/>
            </a:endParaRP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11FF47E0-C573-4E94-AD1F-EC200FDFB224}"/>
              </a:ext>
            </a:extLst>
          </p:cNvPr>
          <p:cNvSpPr/>
          <p:nvPr/>
        </p:nvSpPr>
        <p:spPr>
          <a:xfrm>
            <a:off x="7620975" y="1457553"/>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3" y="152139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4" name="Arrow: Right 3">
            <a:extLst>
              <a:ext uri="{FF2B5EF4-FFF2-40B4-BE49-F238E27FC236}">
                <a16:creationId xmlns:a16="http://schemas.microsoft.com/office/drawing/2014/main" id="{2AAFD551-21B2-42A9-BA28-A9988F8B4F37}"/>
              </a:ext>
            </a:extLst>
          </p:cNvPr>
          <p:cNvSpPr/>
          <p:nvPr/>
        </p:nvSpPr>
        <p:spPr>
          <a:xfrm>
            <a:off x="1834074" y="3609255"/>
            <a:ext cx="535124"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77964BFF-14C6-9043-8A2D-F26E31C6F290}"/>
              </a:ext>
            </a:extLst>
          </p:cNvPr>
          <p:cNvSpPr>
            <a:spLocks noGrp="1"/>
          </p:cNvSpPr>
          <p:nvPr>
            <p:ph type="sldNum" sz="quarter" idx="12"/>
          </p:nvPr>
        </p:nvSpPr>
        <p:spPr/>
        <p:txBody>
          <a:bodyPr/>
          <a:lstStyle/>
          <a:p>
            <a:fld id="{971CEC84-1649-40CE-BFF6-7286506FEA08}" type="slidenum">
              <a:rPr lang="en-GB" smtClean="0"/>
              <a:pPr/>
              <a:t>50</a:t>
            </a:fld>
            <a:endParaRPr lang="en-GB"/>
          </a:p>
        </p:txBody>
      </p:sp>
      <p:sp>
        <p:nvSpPr>
          <p:cNvPr id="7" name="Rectangle 6">
            <a:extLst>
              <a:ext uri="{FF2B5EF4-FFF2-40B4-BE49-F238E27FC236}">
                <a16:creationId xmlns:a16="http://schemas.microsoft.com/office/drawing/2014/main" id="{2044366B-F5B5-4BC3-BF4E-BEC18EA1267D}"/>
              </a:ext>
            </a:extLst>
          </p:cNvPr>
          <p:cNvSpPr/>
          <p:nvPr/>
        </p:nvSpPr>
        <p:spPr>
          <a:xfrm>
            <a:off x="12495850" y="2041323"/>
            <a:ext cx="3632200" cy="850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Exercise may need to be trialled to determine how well it works</a:t>
            </a:r>
          </a:p>
        </p:txBody>
      </p:sp>
    </p:spTree>
    <p:extLst>
      <p:ext uri="{BB962C8B-B14F-4D97-AF65-F5344CB8AC3E}">
        <p14:creationId xmlns:p14="http://schemas.microsoft.com/office/powerpoint/2010/main" val="640015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611" y="1646498"/>
            <a:ext cx="444761" cy="444761"/>
          </a:xfrm>
          <a:prstGeom prst="rect">
            <a:avLst/>
          </a:prstGeom>
        </p:spPr>
      </p:pic>
      <p:sp>
        <p:nvSpPr>
          <p:cNvPr id="6" name="Rectangle 5">
            <a:extLst>
              <a:ext uri="{FF2B5EF4-FFF2-40B4-BE49-F238E27FC236}">
                <a16:creationId xmlns:a16="http://schemas.microsoft.com/office/drawing/2014/main" id="{2FE6045E-47F0-314F-9444-978ABCCC2DD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7" name="Rectangle 6">
            <a:extLst>
              <a:ext uri="{FF2B5EF4-FFF2-40B4-BE49-F238E27FC236}">
                <a16:creationId xmlns:a16="http://schemas.microsoft.com/office/drawing/2014/main" id="{8415E468-B05A-924C-9051-74A54F76F6D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1" name="Rectangle 10">
            <a:extLst>
              <a:ext uri="{FF2B5EF4-FFF2-40B4-BE49-F238E27FC236}">
                <a16:creationId xmlns:a16="http://schemas.microsoft.com/office/drawing/2014/main" id="{0CA304AF-7C26-1F43-A54B-F5383596877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2" name="Rectangle 11">
            <a:extLst>
              <a:ext uri="{FF2B5EF4-FFF2-40B4-BE49-F238E27FC236}">
                <a16:creationId xmlns:a16="http://schemas.microsoft.com/office/drawing/2014/main" id="{8A9B2636-B008-FA4F-B8A2-77504EE013D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51</a:t>
            </a:fld>
            <a:endParaRPr lang="en-GB"/>
          </a:p>
        </p:txBody>
      </p:sp>
      <p:sp>
        <p:nvSpPr>
          <p:cNvPr id="17" name="Rectangle 16">
            <a:extLst>
              <a:ext uri="{FF2B5EF4-FFF2-40B4-BE49-F238E27FC236}">
                <a16:creationId xmlns:a16="http://schemas.microsoft.com/office/drawing/2014/main" id="{FD920785-EF20-4C9B-9617-CDFF04BBD67E}"/>
              </a:ext>
            </a:extLst>
          </p:cNvPr>
          <p:cNvSpPr/>
          <p:nvPr/>
        </p:nvSpPr>
        <p:spPr>
          <a:xfrm>
            <a:off x="636370" y="1547930"/>
            <a:ext cx="11118437" cy="4502002"/>
          </a:xfrm>
          <a:prstGeom prst="rect">
            <a:avLst/>
          </a:prstGeom>
        </p:spPr>
        <p:txBody>
          <a:bodyPr wrap="square" lIns="91440" tIns="45720" rIns="91440" bIns="45720" anchor="t">
            <a:spAutoFit/>
          </a:bodyPr>
          <a:lstStyle/>
          <a:p>
            <a:pPr>
              <a:lnSpc>
                <a:spcPct val="120000"/>
              </a:lnSpc>
              <a:spcAft>
                <a:spcPts val="1200"/>
              </a:spcAft>
            </a:pPr>
            <a:r>
              <a:rPr lang="en-GB" sz="2400"/>
              <a:t>Understand</a:t>
            </a:r>
            <a:r>
              <a:rPr lang="en-GB" sz="2400" b="1">
                <a:solidFill>
                  <a:srgbClr val="23BAED"/>
                </a:solidFill>
              </a:rPr>
              <a:t> </a:t>
            </a:r>
            <a:r>
              <a:rPr lang="en-GB" sz="2400"/>
              <a:t>what</a:t>
            </a:r>
            <a:r>
              <a:rPr lang="en-GB" sz="2400">
                <a:solidFill>
                  <a:srgbClr val="595959"/>
                </a:solidFill>
              </a:rPr>
              <a:t> </a:t>
            </a:r>
            <a:r>
              <a:rPr lang="en-GB" sz="2400" b="1">
                <a:solidFill>
                  <a:srgbClr val="23BAED"/>
                </a:solidFill>
                <a:ea typeface="+mn-lt"/>
                <a:cs typeface="+mn-lt"/>
              </a:rPr>
              <a:t>impacts and dependencies</a:t>
            </a:r>
            <a:r>
              <a:rPr lang="en-GB" sz="2400" b="1">
                <a:solidFill>
                  <a:srgbClr val="23BAED"/>
                </a:solidFill>
              </a:rPr>
              <a:t> on natural capital and biodiversity </a:t>
            </a:r>
            <a:r>
              <a:rPr lang="en-GB" sz="2400"/>
              <a:t>are, and why they are </a:t>
            </a:r>
            <a:r>
              <a:rPr lang="en-GB" sz="2400" b="1">
                <a:solidFill>
                  <a:srgbClr val="23BAED"/>
                </a:solidFill>
              </a:rPr>
              <a:t>important</a:t>
            </a:r>
            <a:r>
              <a:rPr lang="en-GB" sz="2400"/>
              <a:t> to your business</a:t>
            </a:r>
            <a:endParaRPr lang="en-GB" sz="2400">
              <a:cs typeface="Arial"/>
            </a:endParaRPr>
          </a:p>
          <a:p>
            <a:pPr marL="342265" indent="-342265">
              <a:lnSpc>
                <a:spcPct val="120000"/>
              </a:lnSpc>
              <a:spcAft>
                <a:spcPts val="1200"/>
              </a:spcAft>
              <a:buClr>
                <a:srgbClr val="23BAED"/>
              </a:buClr>
              <a:buFont typeface="Wingdings" panose="05000000000000000000" pitchFamily="2" charset="2"/>
              <a:buChar char="v"/>
            </a:pPr>
            <a:r>
              <a:rPr lang="en-GB" sz="2400"/>
              <a:t>Acquire the necessary tools, resources and understanding to </a:t>
            </a:r>
            <a:r>
              <a:rPr lang="en-GB" sz="2400" b="1">
                <a:solidFill>
                  <a:srgbClr val="23BAED"/>
                </a:solidFill>
              </a:rPr>
              <a:t>scope your own assessment</a:t>
            </a:r>
            <a:endParaRPr lang="en-GB" sz="2400">
              <a:cs typeface="Arial"/>
            </a:endParaRPr>
          </a:p>
          <a:p>
            <a:pPr marL="342265" indent="-342265">
              <a:lnSpc>
                <a:spcPct val="120000"/>
              </a:lnSpc>
              <a:spcAft>
                <a:spcPts val="1200"/>
              </a:spcAft>
              <a:buClr>
                <a:srgbClr val="23BAED"/>
              </a:buClr>
              <a:buFont typeface="Wingdings" panose="05000000000000000000" pitchFamily="2" charset="2"/>
              <a:buChar char="v"/>
            </a:pPr>
            <a:r>
              <a:rPr lang="en-GB" sz="2400"/>
              <a:t>Understand </a:t>
            </a:r>
            <a:r>
              <a:rPr lang="en-GB" sz="2400" b="1">
                <a:solidFill>
                  <a:srgbClr val="23BAED"/>
                </a:solidFill>
              </a:rPr>
              <a:t>materiality assessments </a:t>
            </a:r>
            <a:r>
              <a:rPr lang="en-GB" sz="2400"/>
              <a:t>in the context of </a:t>
            </a:r>
            <a:r>
              <a:rPr lang="en-GB" sz="2400" b="1">
                <a:solidFill>
                  <a:srgbClr val="23BAED"/>
                </a:solidFill>
              </a:rPr>
              <a:t>impacts and dependencies, </a:t>
            </a:r>
            <a:r>
              <a:rPr lang="en-GB" sz="2400"/>
              <a:t>and how to undertake them</a:t>
            </a:r>
            <a:endParaRPr lang="en-GB" sz="2400">
              <a:cs typeface="Arial"/>
            </a:endParaRPr>
          </a:p>
          <a:p>
            <a:pPr marL="342265" indent="-342265">
              <a:lnSpc>
                <a:spcPct val="120000"/>
              </a:lnSpc>
              <a:spcAft>
                <a:spcPts val="1200"/>
              </a:spcAft>
              <a:buClr>
                <a:srgbClr val="23BAED"/>
              </a:buClr>
              <a:buFont typeface="Wingdings" panose="05000000000000000000" pitchFamily="2" charset="2"/>
              <a:buChar char="v"/>
            </a:pPr>
            <a:r>
              <a:rPr lang="en-GB" sz="2400"/>
              <a:t>Introduce the key </a:t>
            </a:r>
            <a:r>
              <a:rPr lang="en-GB" sz="2400" b="1">
                <a:solidFill>
                  <a:srgbClr val="23BAED"/>
                </a:solidFill>
              </a:rPr>
              <a:t>practical considerations and steps</a:t>
            </a:r>
            <a:r>
              <a:rPr lang="en-GB" sz="2400"/>
              <a:t> to take when undertaking a first natural capital assessment, as well as </a:t>
            </a:r>
            <a:r>
              <a:rPr lang="en-GB" sz="2400" b="1">
                <a:solidFill>
                  <a:srgbClr val="23BAED"/>
                </a:solidFill>
              </a:rPr>
              <a:t>tools </a:t>
            </a:r>
            <a:r>
              <a:rPr lang="en-GB" sz="2400"/>
              <a:t>to help undertake an assessment </a:t>
            </a:r>
            <a:endParaRPr lang="en-GB" sz="2400">
              <a:cs typeface="Arial"/>
            </a:endParaRPr>
          </a:p>
        </p:txBody>
      </p:sp>
      <p:sp>
        <p:nvSpPr>
          <p:cNvPr id="4" name="Oval 3">
            <a:extLst>
              <a:ext uri="{FF2B5EF4-FFF2-40B4-BE49-F238E27FC236}">
                <a16:creationId xmlns:a16="http://schemas.microsoft.com/office/drawing/2014/main" id="{18839049-E6EF-4171-B953-254FB5EDD760}"/>
              </a:ext>
            </a:extLst>
          </p:cNvPr>
          <p:cNvSpPr/>
          <p:nvPr/>
        </p:nvSpPr>
        <p:spPr>
          <a:xfrm>
            <a:off x="10129562" y="3416"/>
            <a:ext cx="2062440" cy="169257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Tree>
    <p:extLst>
      <p:ext uri="{BB962C8B-B14F-4D97-AF65-F5344CB8AC3E}">
        <p14:creationId xmlns:p14="http://schemas.microsoft.com/office/powerpoint/2010/main" val="2896749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41" y="1435400"/>
            <a:ext cx="1648047" cy="1584250"/>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199"/>
              <a:ext cx="1343926" cy="1015663"/>
            </a:xfrm>
            <a:prstGeom prst="rect">
              <a:avLst/>
            </a:prstGeom>
            <a:noFill/>
          </p:spPr>
          <p:txBody>
            <a:bodyPr wrap="square" rtlCol="0">
              <a:spAutoFit/>
            </a:bodyPr>
            <a:lstStyle/>
            <a:p>
              <a:r>
                <a:rPr lang="en-GB" sz="6000" b="1">
                  <a:solidFill>
                    <a:schemeClr val="bg1"/>
                  </a:solidFill>
                </a:rPr>
                <a:t>15’</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Tree>
    <p:extLst>
      <p:ext uri="{BB962C8B-B14F-4D97-AF65-F5344CB8AC3E}">
        <p14:creationId xmlns:p14="http://schemas.microsoft.com/office/powerpoint/2010/main" val="28784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ountain, water, nature, outdoor&#10;&#10;Description automatically generated">
            <a:extLst>
              <a:ext uri="{FF2B5EF4-FFF2-40B4-BE49-F238E27FC236}">
                <a16:creationId xmlns:a16="http://schemas.microsoft.com/office/drawing/2014/main" id="{83FC2B5A-DECF-4913-A5B3-01E42993C21B}"/>
              </a:ext>
            </a:extLst>
          </p:cNvPr>
          <p:cNvPicPr>
            <a:picLocks noChangeAspect="1"/>
          </p:cNvPicPr>
          <p:nvPr/>
        </p:nvPicPr>
        <p:blipFill rotWithShape="1">
          <a:blip r:embed="rId3">
            <a:extLst>
              <a:ext uri="{28A0092B-C50C-407E-A947-70E740481C1C}">
                <a14:useLocalDpi xmlns:a14="http://schemas.microsoft.com/office/drawing/2010/main" val="0"/>
              </a:ext>
            </a:extLst>
          </a:blip>
          <a:srcRect t="4016" r="7841" b="4016"/>
          <a:stretch/>
        </p:blipFill>
        <p:spPr>
          <a:xfrm>
            <a:off x="3067739" y="550843"/>
            <a:ext cx="9480473" cy="6307158"/>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418"/>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a:solidFill>
                  <a:srgbClr val="23BAED"/>
                </a:solidFill>
              </a:rPr>
              <a:t>Scoping an assessment</a:t>
            </a:r>
            <a:endParaRPr lang="en-GB" sz="4000">
              <a:solidFill>
                <a:srgbClr val="FF0000"/>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Slide Number Placeholder 5">
            <a:extLst>
              <a:ext uri="{FF2B5EF4-FFF2-40B4-BE49-F238E27FC236}">
                <a16:creationId xmlns:a16="http://schemas.microsoft.com/office/drawing/2014/main" id="{A3D48F13-071C-1343-A264-70EFB6709E4E}"/>
              </a:ext>
            </a:extLst>
          </p:cNvPr>
          <p:cNvSpPr>
            <a:spLocks noGrp="1"/>
          </p:cNvSpPr>
          <p:nvPr>
            <p:ph type="sldNum" sz="quarter" idx="12"/>
          </p:nvPr>
        </p:nvSpPr>
        <p:spPr/>
        <p:txBody>
          <a:bodyPr/>
          <a:lstStyle/>
          <a:p>
            <a:fld id="{971CEC84-1649-40CE-BFF6-7286506FEA08}" type="slidenum">
              <a:rPr lang="en-GB" smtClean="0"/>
              <a:pPr/>
              <a:t>53</a:t>
            </a:fld>
            <a:endParaRPr lang="en-GB"/>
          </a:p>
        </p:txBody>
      </p:sp>
    </p:spTree>
    <p:extLst>
      <p:ext uri="{BB962C8B-B14F-4D97-AF65-F5344CB8AC3E}">
        <p14:creationId xmlns:p14="http://schemas.microsoft.com/office/powerpoint/2010/main" val="537368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lIns="91440" tIns="45720" rIns="91440" bIns="45720" rtlCol="0" anchor="t">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materiality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rgbClr val="AFABAB"/>
                </a:solidFill>
                <a:latin typeface="Arial"/>
              </a:rPr>
              <a:t>Practicalities</a:t>
            </a:r>
          </a:p>
          <a:p>
            <a:pPr marL="342882" indent="-342882">
              <a:buClr>
                <a:srgbClr val="23BAED"/>
              </a:buClr>
              <a:buFont typeface="Arial" panose="020B0604020202020204" pitchFamily="34" charset="0"/>
              <a:buChar char="•"/>
            </a:pPr>
            <a:r>
              <a:rPr lang="en-US" sz="2000">
                <a:solidFill>
                  <a:srgbClr val="AFABAB"/>
                </a:solidFill>
                <a:latin typeface="Arial"/>
              </a:rPr>
              <a:t>Baseline, scenarios, spatial &amp; temporal boundaries, etc.  </a:t>
            </a:r>
            <a:endParaRPr lang="en-CH" sz="2000">
              <a:solidFill>
                <a:srgbClr val="AFABAB"/>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lIns="91440" tIns="45720" rIns="91440" bIns="45720" rtlCol="0" anchor="t">
            <a:spAutoFit/>
          </a:bodyPr>
          <a:lstStyle/>
          <a:p>
            <a:r>
              <a:rPr lang="en-US" sz="2400" b="1">
                <a:solidFill>
                  <a:schemeClr val="bg2">
                    <a:lumMod val="75000"/>
                  </a:schemeClr>
                </a:solidFill>
                <a:latin typeface="Arial"/>
              </a:rPr>
              <a:t>Measure and Value</a:t>
            </a:r>
          </a:p>
          <a:p>
            <a:pPr marL="342265" indent="-342265">
              <a:buClr>
                <a:srgbClr val="23BAED"/>
              </a:buClr>
              <a:buFont typeface="Arial" panose="020B0604020202020204" pitchFamily="34" charset="0"/>
              <a:buChar char="•"/>
            </a:pPr>
            <a:r>
              <a:rPr lang="en-US" sz="2000">
                <a:solidFill>
                  <a:schemeClr val="bg2">
                    <a:lumMod val="75000"/>
                  </a:schemeClr>
                </a:solidFill>
                <a:latin typeface="Arial"/>
              </a:rPr>
              <a:t>Identify changes in natural capital; assess trends; select valuation techniques; ecosystem valuation tools (Module 3)</a:t>
            </a:r>
            <a:endParaRPr lang="en-CH" sz="2000">
              <a:solidFill>
                <a:schemeClr val="bg2">
                  <a:lumMod val="75000"/>
                </a:schemeClr>
              </a:solidFill>
              <a:latin typeface="Arial"/>
              <a:cs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E5CBE33B-E6E8-1B44-895A-A56F0FF0F210}"/>
              </a:ext>
            </a:extLst>
          </p:cNvPr>
          <p:cNvSpPr>
            <a:spLocks noGrp="1"/>
          </p:cNvSpPr>
          <p:nvPr>
            <p:ph type="sldNum" sz="quarter" idx="12"/>
          </p:nvPr>
        </p:nvSpPr>
        <p:spPr/>
        <p:txBody>
          <a:bodyPr/>
          <a:lstStyle/>
          <a:p>
            <a:fld id="{971CEC84-1649-40CE-BFF6-7286506FEA08}" type="slidenum">
              <a:rPr lang="en-GB" smtClean="0"/>
              <a:pPr/>
              <a:t>54</a:t>
            </a:fld>
            <a:endParaRPr lang="en-GB"/>
          </a:p>
        </p:txBody>
      </p:sp>
    </p:spTree>
    <p:extLst>
      <p:ext uri="{BB962C8B-B14F-4D97-AF65-F5344CB8AC3E}">
        <p14:creationId xmlns:p14="http://schemas.microsoft.com/office/powerpoint/2010/main" val="779989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lstStyle/>
          <a:p>
            <a:r>
              <a:rPr lang="en-GB">
                <a:solidFill>
                  <a:srgbClr val="595959"/>
                </a:solidFill>
              </a:rPr>
              <a:t>Project ambition: scoping an assessment</a:t>
            </a:r>
            <a:endParaRPr lang="en-US">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3244420255"/>
              </p:ext>
            </p:extLst>
          </p:nvPr>
        </p:nvGraphicFramePr>
        <p:xfrm>
          <a:off x="830983" y="1269534"/>
          <a:ext cx="10530039" cy="4524271"/>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95959"/>
                          </a:solidFill>
                        </a:rPr>
                        <a:t>Determine the </a:t>
                      </a:r>
                      <a:r>
                        <a:rPr lang="en-GB" sz="2500" b="1">
                          <a:solidFill>
                            <a:srgbClr val="23BAED"/>
                          </a:solidFill>
                        </a:rPr>
                        <a:t>organizational focus</a:t>
                      </a:r>
                    </a:p>
                  </a:txBody>
                  <a:tcPr marT="45721" marB="45721" anchor="ctr"/>
                </a:tc>
                <a:tc>
                  <a:txBody>
                    <a:bodyPr/>
                    <a:lstStyle/>
                    <a:p>
                      <a:r>
                        <a:rPr lang="en-GB" sz="2500" b="0">
                          <a:solidFill>
                            <a:srgbClr val="595959"/>
                          </a:solidFill>
                        </a:rPr>
                        <a:t>Corporate / product / project</a:t>
                      </a:r>
                      <a:endParaRPr lang="en-CH" sz="2500" b="0"/>
                    </a:p>
                  </a:txBody>
                  <a:tcPr marT="45721" marB="45721" anchor="ctr"/>
                </a:tc>
                <a:extLst>
                  <a:ext uri="{0D108BD9-81ED-4DB2-BD59-A6C34878D82A}">
                    <a16:rowId xmlns:a16="http://schemas.microsoft.com/office/drawing/2014/main" val="1644615665"/>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Determine the </a:t>
                      </a:r>
                      <a:r>
                        <a:rPr lang="en-GB" sz="2500" b="1">
                          <a:solidFill>
                            <a:srgbClr val="23BAED"/>
                          </a:solidFill>
                        </a:rPr>
                        <a:t>value-chain boundary</a:t>
                      </a:r>
                    </a:p>
                  </a:txBody>
                  <a:tcPr marT="45721" marB="45721" anchor="ctr"/>
                </a:tc>
                <a:tc>
                  <a:txBody>
                    <a:bodyPr/>
                    <a:lstStyle/>
                    <a:p>
                      <a:r>
                        <a:rPr lang="en-GB" sz="2500">
                          <a:solidFill>
                            <a:srgbClr val="595959"/>
                          </a:solidFill>
                        </a:rPr>
                        <a:t>Upstream / direct operations / downstream</a:t>
                      </a:r>
                      <a:endParaRPr lang="en-CH" sz="2500"/>
                    </a:p>
                  </a:txBody>
                  <a:tcPr marT="45721" marB="45721" anchor="ctr"/>
                </a:tc>
                <a:extLst>
                  <a:ext uri="{0D108BD9-81ED-4DB2-BD59-A6C34878D82A}">
                    <a16:rowId xmlns:a16="http://schemas.microsoft.com/office/drawing/2014/main" val="1000605826"/>
                  </a:ext>
                </a:extLst>
              </a:tr>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Specify whose </a:t>
                      </a:r>
                      <a:r>
                        <a:rPr lang="en-GB" sz="2500" b="1">
                          <a:solidFill>
                            <a:srgbClr val="23BAED"/>
                          </a:solidFill>
                        </a:rPr>
                        <a:t>value perspective</a:t>
                      </a:r>
                    </a:p>
                  </a:txBody>
                  <a:tcPr marT="45721" marB="45721" anchor="ctr"/>
                </a:tc>
                <a:tc>
                  <a:txBody>
                    <a:bodyPr/>
                    <a:lstStyle/>
                    <a:p>
                      <a:r>
                        <a:rPr lang="en-GB" sz="2500">
                          <a:solidFill>
                            <a:srgbClr val="595959"/>
                          </a:solidFill>
                        </a:rPr>
                        <a:t>Business / society / both</a:t>
                      </a:r>
                      <a:endParaRPr lang="en-CH" sz="2500"/>
                    </a:p>
                  </a:txBody>
                  <a:tcPr marT="45721" marB="45721" anchor="ctr"/>
                </a:tc>
                <a:extLst>
                  <a:ext uri="{0D108BD9-81ED-4DB2-BD59-A6C34878D82A}">
                    <a16:rowId xmlns:a16="http://schemas.microsoft.com/office/drawing/2014/main" val="2687481232"/>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on assessing </a:t>
                      </a:r>
                      <a:r>
                        <a:rPr lang="en-GB" sz="2500" b="1">
                          <a:solidFill>
                            <a:srgbClr val="23BAED"/>
                          </a:solidFill>
                        </a:rPr>
                        <a:t>impacts and/or dependencies</a:t>
                      </a:r>
                      <a:endParaRPr lang="en-US" sz="2500" b="1">
                        <a:solidFill>
                          <a:srgbClr val="23BAED"/>
                        </a:solidFill>
                      </a:endParaRPr>
                    </a:p>
                  </a:txBody>
                  <a:tcPr marT="45721" marB="45721" anchor="ctr"/>
                </a:tc>
                <a:tc>
                  <a:txBody>
                    <a:bodyPr/>
                    <a:lstStyle/>
                    <a:p>
                      <a:r>
                        <a:rPr lang="en-US" sz="2500" kern="1200">
                          <a:solidFill>
                            <a:srgbClr val="595959"/>
                          </a:solidFill>
                          <a:latin typeface="+mn-lt"/>
                          <a:ea typeface="+mn-ea"/>
                          <a:cs typeface="+mn-cs"/>
                        </a:rPr>
                        <a:t>Impacts / dependencies / both</a:t>
                      </a:r>
                      <a:endParaRPr lang="en-CH" sz="25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which </a:t>
                      </a:r>
                      <a:r>
                        <a:rPr lang="en-GB" sz="2500" b="1">
                          <a:solidFill>
                            <a:srgbClr val="23BAED"/>
                          </a:solidFill>
                        </a:rPr>
                        <a:t>types of value</a:t>
                      </a:r>
                      <a:r>
                        <a:rPr lang="en-GB" sz="2500" b="1">
                          <a:solidFill>
                            <a:schemeClr val="tx1"/>
                          </a:solidFill>
                        </a:rPr>
                        <a:t> </a:t>
                      </a:r>
                      <a:r>
                        <a:rPr lang="en-GB" sz="2500" b="1">
                          <a:solidFill>
                            <a:srgbClr val="595959"/>
                          </a:solidFill>
                        </a:rPr>
                        <a:t>you will consider</a:t>
                      </a:r>
                    </a:p>
                  </a:txBody>
                  <a:tcPr marT="45721" marB="45721" anchor="ctr"/>
                </a:tc>
                <a:tc>
                  <a:txBody>
                    <a:bodyPr/>
                    <a:lstStyle/>
                    <a:p>
                      <a:r>
                        <a:rPr lang="en-GB" sz="2500">
                          <a:solidFill>
                            <a:srgbClr val="595959"/>
                          </a:solidFill>
                        </a:rPr>
                        <a:t>Qualitative / quantitative / Monetary</a:t>
                      </a:r>
                      <a:endParaRPr lang="en-CH" sz="25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fld id="{971CEC84-1649-40CE-BFF6-7286506FEA08}" type="slidenum">
              <a:rPr lang="en-GB" smtClean="0"/>
              <a:pPr/>
              <a:t>55</a:t>
            </a:fld>
            <a:endParaRPr lang="en-GB"/>
          </a:p>
        </p:txBody>
      </p:sp>
      <p:sp>
        <p:nvSpPr>
          <p:cNvPr id="4" name="TextBox 3">
            <a:extLst>
              <a:ext uri="{FF2B5EF4-FFF2-40B4-BE49-F238E27FC236}">
                <a16:creationId xmlns:a16="http://schemas.microsoft.com/office/drawing/2014/main" id="{B2490DDF-A20D-455F-ADD4-6A8488F9875B}"/>
              </a:ext>
            </a:extLst>
          </p:cNvPr>
          <p:cNvSpPr txBox="1"/>
          <p:nvPr/>
        </p:nvSpPr>
        <p:spPr>
          <a:xfrm>
            <a:off x="9758568" y="578283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1123446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Target audience and stakeholders</a:t>
            </a:r>
            <a:endParaRPr lang="en-US">
              <a:solidFill>
                <a:srgbClr val="595959"/>
              </a:solidFill>
            </a:endParaRPr>
          </a:p>
        </p:txBody>
      </p:sp>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314195" y="1804093"/>
            <a:ext cx="6363034" cy="3354765"/>
          </a:xfrm>
          <a:prstGeom prst="rect">
            <a:avLst/>
          </a:prstGeom>
          <a:noFill/>
        </p:spPr>
        <p:txBody>
          <a:bodyPr wrap="square" lIns="91440" tIns="45720" rIns="91440" bIns="45720" rtlCol="0" anchor="t">
            <a:spAutoFit/>
          </a:bodyPr>
          <a:lstStyle/>
          <a:p>
            <a:r>
              <a:rPr lang="en-GB" sz="2400" b="1">
                <a:solidFill>
                  <a:srgbClr val="23BAED"/>
                </a:solidFill>
              </a:rPr>
              <a:t>Target Audience </a:t>
            </a:r>
            <a:r>
              <a:rPr lang="en-GB" sz="2400">
                <a:solidFill>
                  <a:srgbClr val="595959"/>
                </a:solidFill>
              </a:rPr>
              <a:t>= main user of the </a:t>
            </a:r>
            <a:endParaRPr lang="en-GB" sz="2400">
              <a:solidFill>
                <a:srgbClr val="595959"/>
              </a:solidFill>
              <a:cs typeface="Arial"/>
            </a:endParaRPr>
          </a:p>
          <a:p>
            <a:r>
              <a:rPr lang="en-GB" sz="2400">
                <a:solidFill>
                  <a:srgbClr val="595959"/>
                </a:solidFill>
              </a:rPr>
              <a:t>assessment output (i.e. those people that </a:t>
            </a:r>
            <a:endParaRPr lang="en-GB" sz="2400">
              <a:solidFill>
                <a:srgbClr val="595959"/>
              </a:solidFill>
              <a:cs typeface="Arial"/>
            </a:endParaRPr>
          </a:p>
          <a:p>
            <a:r>
              <a:rPr lang="en-GB" sz="2400">
                <a:solidFill>
                  <a:srgbClr val="595959"/>
                </a:solidFill>
              </a:rPr>
              <a:t>will read and use the output to make decisions)</a:t>
            </a:r>
            <a:endParaRPr lang="en-GB" sz="2400">
              <a:solidFill>
                <a:srgbClr val="595959"/>
              </a:solidFill>
              <a:cs typeface="Arial"/>
            </a:endParaRPr>
          </a:p>
          <a:p>
            <a:endParaRPr lang="en-GB" sz="2400">
              <a:cs typeface="Arial"/>
            </a:endParaRPr>
          </a:p>
          <a:p>
            <a:r>
              <a:rPr lang="en-GB" sz="2400" b="1">
                <a:solidFill>
                  <a:srgbClr val="23BAED"/>
                </a:solidFill>
              </a:rPr>
              <a:t>Stakeholder </a:t>
            </a:r>
            <a:r>
              <a:rPr lang="en-GB" sz="2400">
                <a:solidFill>
                  <a:srgbClr val="595959"/>
                </a:solidFill>
              </a:rPr>
              <a:t>= any individual, organisation, sector or community with an interest or stake in the outcome of a decision or process  </a:t>
            </a:r>
            <a:endParaRPr lang="en-GB" sz="2400">
              <a:solidFill>
                <a:srgbClr val="595959"/>
              </a:solidFill>
              <a:cs typeface="Arial"/>
            </a:endParaRPr>
          </a:p>
          <a:p>
            <a:endParaRPr lang="en-GB" sz="2000">
              <a:cs typeface="Arial"/>
            </a:endParaRPr>
          </a:p>
        </p:txBody>
      </p:sp>
      <p:sp>
        <p:nvSpPr>
          <p:cNvPr id="9" name="TextBox 8">
            <a:extLst>
              <a:ext uri="{FF2B5EF4-FFF2-40B4-BE49-F238E27FC236}">
                <a16:creationId xmlns:a16="http://schemas.microsoft.com/office/drawing/2014/main" id="{6475F076-A793-D64C-9F40-F2CBF42D5D14}"/>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4" name="Slide Number Placeholder 3">
            <a:extLst>
              <a:ext uri="{FF2B5EF4-FFF2-40B4-BE49-F238E27FC236}">
                <a16:creationId xmlns:a16="http://schemas.microsoft.com/office/drawing/2014/main" id="{B8AC8815-69D0-6A46-8035-10DC6A0078FB}"/>
              </a:ext>
            </a:extLst>
          </p:cNvPr>
          <p:cNvSpPr>
            <a:spLocks noGrp="1"/>
          </p:cNvSpPr>
          <p:nvPr>
            <p:ph type="sldNum" sz="quarter" idx="12"/>
          </p:nvPr>
        </p:nvSpPr>
        <p:spPr/>
        <p:txBody>
          <a:bodyPr/>
          <a:lstStyle/>
          <a:p>
            <a:fld id="{971CEC84-1649-40CE-BFF6-7286506FEA08}" type="slidenum">
              <a:rPr lang="en-GB" smtClean="0"/>
              <a:pPr/>
              <a:t>56</a:t>
            </a:fld>
            <a:endParaRPr lang="en-GB"/>
          </a:p>
        </p:txBody>
      </p:sp>
      <p:pic>
        <p:nvPicPr>
          <p:cNvPr id="1026" name="Picture 2" descr="person writing on white paper">
            <a:extLst>
              <a:ext uri="{FF2B5EF4-FFF2-40B4-BE49-F238E27FC236}">
                <a16:creationId xmlns:a16="http://schemas.microsoft.com/office/drawing/2014/main" id="{BE756555-9EBC-41A2-806C-777090EAF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641" y="1924616"/>
            <a:ext cx="4250665" cy="28351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891085-C8E2-47EC-A7A2-97144656CB9E}"/>
              </a:ext>
            </a:extLst>
          </p:cNvPr>
          <p:cNvSpPr/>
          <p:nvPr/>
        </p:nvSpPr>
        <p:spPr>
          <a:xfrm>
            <a:off x="7823183" y="4970569"/>
            <a:ext cx="2005677" cy="369332"/>
          </a:xfrm>
          <a:prstGeom prst="rect">
            <a:avLst/>
          </a:prstGeom>
        </p:spPr>
        <p:txBody>
          <a:bodyPr wrap="none">
            <a:spAutoFit/>
          </a:bodyPr>
          <a:lstStyle/>
          <a:p>
            <a:r>
              <a:rPr lang="en-GB">
                <a:solidFill>
                  <a:srgbClr val="595959"/>
                </a:solidFill>
              </a:rPr>
              <a:t>Source: </a:t>
            </a:r>
            <a:r>
              <a:rPr lang="en-GB">
                <a:solidFill>
                  <a:srgbClr val="595959"/>
                </a:solidFill>
                <a:hlinkClick r:id="rId5"/>
              </a:rPr>
              <a:t>Unsplash</a:t>
            </a:r>
            <a:endParaRPr lang="en-GB"/>
          </a:p>
        </p:txBody>
      </p:sp>
    </p:spTree>
    <p:extLst>
      <p:ext uri="{BB962C8B-B14F-4D97-AF65-F5344CB8AC3E}">
        <p14:creationId xmlns:p14="http://schemas.microsoft.com/office/powerpoint/2010/main" val="2238148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3AB0225D-8B61-9345-B587-65C0DB857C93}"/>
              </a:ext>
            </a:extLst>
          </p:cNvPr>
          <p:cNvGraphicFramePr>
            <a:graphicFrameLocks noGrp="1"/>
          </p:cNvGraphicFramePr>
          <p:nvPr>
            <p:extLst>
              <p:ext uri="{D42A27DB-BD31-4B8C-83A1-F6EECF244321}">
                <p14:modId xmlns:p14="http://schemas.microsoft.com/office/powerpoint/2010/main" val="1463492006"/>
              </p:ext>
            </p:extLst>
          </p:nvPr>
        </p:nvGraphicFramePr>
        <p:xfrm>
          <a:off x="324884" y="1536414"/>
          <a:ext cx="11078734" cy="4348955"/>
        </p:xfrm>
        <a:graphic>
          <a:graphicData uri="http://schemas.openxmlformats.org/drawingml/2006/table">
            <a:tbl>
              <a:tblPr firstRow="1" bandRow="1">
                <a:tableStyleId>{BC89EF96-8CEA-46FF-86C4-4CE0E7609802}</a:tableStyleId>
              </a:tblPr>
              <a:tblGrid>
                <a:gridCol w="5546119">
                  <a:extLst>
                    <a:ext uri="{9D8B030D-6E8A-4147-A177-3AD203B41FA5}">
                      <a16:colId xmlns:a16="http://schemas.microsoft.com/office/drawing/2014/main" val="2429539457"/>
                    </a:ext>
                  </a:extLst>
                </a:gridCol>
                <a:gridCol w="5532615">
                  <a:extLst>
                    <a:ext uri="{9D8B030D-6E8A-4147-A177-3AD203B41FA5}">
                      <a16:colId xmlns:a16="http://schemas.microsoft.com/office/drawing/2014/main" val="1990008112"/>
                    </a:ext>
                  </a:extLst>
                </a:gridCol>
              </a:tblGrid>
              <a:tr h="60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Examples of Internal Stakeholders:</a:t>
                      </a:r>
                    </a:p>
                  </a:txBody>
                  <a:tcPr marT="45721" marB="45721" anchor="ctr"/>
                </a:tc>
                <a:tc>
                  <a:txBody>
                    <a:bodyPr/>
                    <a:lstStyle/>
                    <a:p>
                      <a:r>
                        <a:rPr lang="en-GB" sz="2300" b="1">
                          <a:solidFill>
                            <a:srgbClr val="23BAED"/>
                          </a:solidFill>
                        </a:rPr>
                        <a:t>Examples of External 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43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Shareholders (if applicable)</a:t>
                      </a:r>
                    </a:p>
                  </a:txBody>
                  <a:tcPr marT="45721" marB="45721" anchor="ctr"/>
                </a:tc>
                <a:tc>
                  <a:txBody>
                    <a:bodyPr/>
                    <a:lstStyle/>
                    <a:p>
                      <a:r>
                        <a:rPr lang="en-GB" sz="2000" b="0">
                          <a:solidFill>
                            <a:srgbClr val="595959"/>
                          </a:solidFill>
                        </a:rPr>
                        <a:t>Shareholders (if applicable) </a:t>
                      </a:r>
                      <a:endParaRPr lang="en-US" sz="2000" b="0">
                        <a:solidFill>
                          <a:srgbClr val="595959"/>
                        </a:solidFill>
                      </a:endParaRPr>
                    </a:p>
                  </a:txBody>
                  <a:tcPr marT="45721" marB="45721" anchor="ctr"/>
                </a:tc>
                <a:extLst>
                  <a:ext uri="{0D108BD9-81ED-4DB2-BD59-A6C34878D82A}">
                    <a16:rowId xmlns:a16="http://schemas.microsoft.com/office/drawing/2014/main" val="1000605826"/>
                  </a:ext>
                </a:extLst>
              </a:tr>
              <a:tr h="409559">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Senior executives and directors </a:t>
                      </a:r>
                    </a:p>
                  </a:txBody>
                  <a:tcPr marT="45721" marB="45721" anchor="ctr"/>
                </a:tc>
                <a:tc>
                  <a:txBody>
                    <a:bodyPr/>
                    <a:lstStyle/>
                    <a:p>
                      <a:r>
                        <a:rPr lang="en-GB" sz="2000" b="0">
                          <a:solidFill>
                            <a:srgbClr val="595959"/>
                          </a:solidFill>
                        </a:rPr>
                        <a:t>Investors </a:t>
                      </a:r>
                      <a:endParaRPr lang="en-US" sz="2000" b="0">
                        <a:solidFill>
                          <a:srgbClr val="595959"/>
                        </a:solidFill>
                      </a:endParaRPr>
                    </a:p>
                  </a:txBody>
                  <a:tcPr marT="45721" marB="45721" anchor="ctr"/>
                </a:tc>
                <a:extLst>
                  <a:ext uri="{0D108BD9-81ED-4DB2-BD59-A6C34878D82A}">
                    <a16:rowId xmlns:a16="http://schemas.microsoft.com/office/drawing/2014/main" val="2687481232"/>
                  </a:ext>
                </a:extLst>
              </a:tr>
              <a:tr h="396243">
                <a:tc>
                  <a:txBody>
                    <a:bodyPr/>
                    <a:lstStyle/>
                    <a:p>
                      <a:pPr marL="0" marR="0" lvl="0" indent="0" algn="l" rtl="0" eaLnBrk="1" fontAlgn="auto" latinLnBrk="0" hangingPunct="1">
                        <a:lnSpc>
                          <a:spcPct val="100000"/>
                        </a:lnSpc>
                        <a:spcBef>
                          <a:spcPts val="0"/>
                        </a:spcBef>
                        <a:spcAft>
                          <a:spcPts val="0"/>
                        </a:spcAft>
                        <a:buFontTx/>
                        <a:buNone/>
                      </a:pPr>
                      <a:r>
                        <a:rPr lang="en-US" sz="2000" b="0">
                          <a:solidFill>
                            <a:srgbClr val="595959"/>
                          </a:solidFill>
                        </a:rPr>
                        <a:t>Heads of sustainability, environment etc. </a:t>
                      </a:r>
                    </a:p>
                  </a:txBody>
                  <a:tcPr marT="45721" marB="45721" anchor="ctr"/>
                </a:tc>
                <a:tc>
                  <a:txBody>
                    <a:bodyPr/>
                    <a:lstStyle/>
                    <a:p>
                      <a:r>
                        <a:rPr lang="en-GB" sz="2000" b="0" kern="1200">
                          <a:solidFill>
                            <a:srgbClr val="595959"/>
                          </a:solidFill>
                          <a:latin typeface="+mn-lt"/>
                          <a:ea typeface="+mn-ea"/>
                          <a:cs typeface="+mn-cs"/>
                        </a:rPr>
                        <a:t>Suppliers</a:t>
                      </a:r>
                      <a:endParaRPr lang="en-US" sz="2000" b="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2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Human resources or auditing and compliance</a:t>
                      </a:r>
                    </a:p>
                  </a:txBody>
                  <a:tcPr marT="45721" marB="45721" anchor="ctr"/>
                </a:tc>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Government, regulators, customers etc. </a:t>
                      </a:r>
                      <a:endParaRPr lang="en-US" sz="2000" b="0">
                        <a:solidFill>
                          <a:srgbClr val="595959"/>
                        </a:solidFill>
                      </a:endParaRPr>
                    </a:p>
                  </a:txBody>
                  <a:tcPr marT="45721" marB="45721" anchor="ctr"/>
                </a:tc>
                <a:extLst>
                  <a:ext uri="{0D108BD9-81ED-4DB2-BD59-A6C34878D82A}">
                    <a16:rowId xmlns:a16="http://schemas.microsoft.com/office/drawing/2014/main" val="337523904"/>
                  </a:ext>
                </a:extLst>
              </a:tr>
              <a:tr h="572132">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Employees and contractors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Experts (e.g. academics, engineers etc.)</a:t>
                      </a:r>
                      <a:endParaRPr lang="en-US" sz="2000" b="0">
                        <a:solidFill>
                          <a:srgbClr val="595959"/>
                        </a:solidFill>
                      </a:endParaRPr>
                    </a:p>
                  </a:txBody>
                  <a:tcPr marT="45721" marB="45721" anchor="ctr"/>
                </a:tc>
                <a:extLst>
                  <a:ext uri="{0D108BD9-81ED-4DB2-BD59-A6C34878D82A}">
                    <a16:rowId xmlns:a16="http://schemas.microsoft.com/office/drawing/2014/main" val="72600246"/>
                  </a:ext>
                </a:extLst>
              </a:tr>
              <a:tr h="1278801">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Departments like finance, strategy, procurement, marketing, communications, reporting, public affairs, investor relations etc. </a:t>
                      </a:r>
                    </a:p>
                  </a:txBody>
                  <a:tcPr marT="45721" marB="45721" anchor="ctr"/>
                </a:tc>
                <a:tc>
                  <a:txBody>
                    <a:bodyPr/>
                    <a:lstStyle/>
                    <a:p>
                      <a:pPr marL="342900" marR="0" lvl="0" indent="-342900" algn="l" rtl="0" eaLnBrk="1" fontAlgn="auto" latinLnBrk="0" hangingPunct="1">
                        <a:lnSpc>
                          <a:spcPct val="100000"/>
                        </a:lnSpc>
                        <a:spcBef>
                          <a:spcPts val="0"/>
                        </a:spcBef>
                        <a:spcAft>
                          <a:spcPts val="0"/>
                        </a:spcAft>
                        <a:buFont typeface="Arial" panose="020B0604020202020204" pitchFamily="34" charset="0"/>
                        <a:buChar char="•"/>
                      </a:pPr>
                      <a:r>
                        <a:rPr lang="en-GB" sz="2000" b="0">
                          <a:solidFill>
                            <a:srgbClr val="595959"/>
                          </a:solidFill>
                        </a:rPr>
                        <a:t>Community and other affected stakeholders (local residents, schools, other businesses, special interest groups, farmers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a:solidFill>
                            <a:srgbClr val="595959"/>
                          </a:solidFill>
                        </a:rPr>
                        <a:t>Civil society (NGO, labour unions etc.)</a:t>
                      </a:r>
                      <a:endParaRPr lang="en-CH" sz="2000" b="0">
                        <a:solidFill>
                          <a:srgbClr val="595959"/>
                        </a:solidFill>
                      </a:endParaRPr>
                    </a:p>
                  </a:txBody>
                  <a:tcPr marT="45721" marB="45721" anchor="ctr"/>
                </a:tc>
                <a:extLst>
                  <a:ext uri="{0D108BD9-81ED-4DB2-BD59-A6C34878D82A}">
                    <a16:rowId xmlns:a16="http://schemas.microsoft.com/office/drawing/2014/main" val="585470813"/>
                  </a:ext>
                </a:extLst>
              </a:tr>
            </a:tbl>
          </a:graphicData>
        </a:graphic>
      </p:graphicFrame>
      <p:sp>
        <p:nvSpPr>
          <p:cNvPr id="5" name="Title 1">
            <a:extLst>
              <a:ext uri="{FF2B5EF4-FFF2-40B4-BE49-F238E27FC236}">
                <a16:creationId xmlns:a16="http://schemas.microsoft.com/office/drawing/2014/main" id="{222CFCBF-F2A8-0849-8C0C-B3DAC3F533E7}"/>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stakeholders</a:t>
            </a:r>
            <a:endParaRPr lang="en-US">
              <a:solidFill>
                <a:srgbClr val="595959"/>
              </a:solidFill>
            </a:endParaRPr>
          </a:p>
        </p:txBody>
      </p:sp>
      <p:sp>
        <p:nvSpPr>
          <p:cNvPr id="8" name="Teardrop 7">
            <a:extLst>
              <a:ext uri="{FF2B5EF4-FFF2-40B4-BE49-F238E27FC236}">
                <a16:creationId xmlns:a16="http://schemas.microsoft.com/office/drawing/2014/main" id="{C85B6FBF-F976-7747-8D51-A6AD6B3CA5A9}"/>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04650D3A-64FB-2749-BAD5-347C7D76DE13}"/>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Slide Number Placeholder 2">
            <a:extLst>
              <a:ext uri="{FF2B5EF4-FFF2-40B4-BE49-F238E27FC236}">
                <a16:creationId xmlns:a16="http://schemas.microsoft.com/office/drawing/2014/main" id="{DA683B8E-9723-8C43-8A1A-5D833940EEC5}"/>
              </a:ext>
            </a:extLst>
          </p:cNvPr>
          <p:cNvSpPr>
            <a:spLocks noGrp="1"/>
          </p:cNvSpPr>
          <p:nvPr>
            <p:ph type="sldNum" sz="quarter" idx="12"/>
          </p:nvPr>
        </p:nvSpPr>
        <p:spPr/>
        <p:txBody>
          <a:bodyPr/>
          <a:lstStyle/>
          <a:p>
            <a:fld id="{971CEC84-1649-40CE-BFF6-7286506FEA08}" type="slidenum">
              <a:rPr lang="en-GB" smtClean="0"/>
              <a:pPr/>
              <a:t>57</a:t>
            </a:fld>
            <a:endParaRPr lang="en-GB"/>
          </a:p>
        </p:txBody>
      </p:sp>
      <p:sp>
        <p:nvSpPr>
          <p:cNvPr id="2" name="TextBox 1">
            <a:extLst>
              <a:ext uri="{FF2B5EF4-FFF2-40B4-BE49-F238E27FC236}">
                <a16:creationId xmlns:a16="http://schemas.microsoft.com/office/drawing/2014/main" id="{BD32A994-FF48-4B3E-8D4E-2FB0949A7E90}"/>
              </a:ext>
            </a:extLst>
          </p:cNvPr>
          <p:cNvSpPr txBox="1"/>
          <p:nvPr/>
        </p:nvSpPr>
        <p:spPr>
          <a:xfrm>
            <a:off x="11403618" y="4906087"/>
            <a:ext cx="1156223" cy="830997"/>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624097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9A86DC-65F0-434A-A4A8-0F8186D99163}"/>
              </a:ext>
            </a:extLst>
          </p:cNvPr>
          <p:cNvSpPr txBox="1">
            <a:spLocks/>
          </p:cNvSpPr>
          <p:nvPr/>
        </p:nvSpPr>
        <p:spPr>
          <a:xfrm>
            <a:off x="314196" y="1253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target audience and obtaining buy-in</a:t>
            </a:r>
            <a:endParaRPr lang="en-US">
              <a:solidFill>
                <a:srgbClr val="595959"/>
              </a:solidFill>
            </a:endParaRPr>
          </a:p>
        </p:txBody>
      </p:sp>
      <p:sp>
        <p:nvSpPr>
          <p:cNvPr id="14" name="Teardrop 13">
            <a:extLst>
              <a:ext uri="{FF2B5EF4-FFF2-40B4-BE49-F238E27FC236}">
                <a16:creationId xmlns:a16="http://schemas.microsoft.com/office/drawing/2014/main" id="{511AD496-5F9F-BB40-A595-EABF2488CAD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5" name="TextBox 14">
            <a:extLst>
              <a:ext uri="{FF2B5EF4-FFF2-40B4-BE49-F238E27FC236}">
                <a16:creationId xmlns:a16="http://schemas.microsoft.com/office/drawing/2014/main" id="{EBC62000-D815-FA4E-B529-308A173E62D9}"/>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9" name="TextBox 8">
            <a:extLst>
              <a:ext uri="{FF2B5EF4-FFF2-40B4-BE49-F238E27FC236}">
                <a16:creationId xmlns:a16="http://schemas.microsoft.com/office/drawing/2014/main" id="{745EF5C1-D107-47C5-9397-F10E592F0ECD}"/>
              </a:ext>
            </a:extLst>
          </p:cNvPr>
          <p:cNvSpPr txBox="1"/>
          <p:nvPr/>
        </p:nvSpPr>
        <p:spPr>
          <a:xfrm>
            <a:off x="311860" y="1641613"/>
            <a:ext cx="11500459" cy="4088299"/>
          </a:xfrm>
          <a:prstGeom prst="rect">
            <a:avLst/>
          </a:prstGeom>
          <a:noFill/>
        </p:spPr>
        <p:txBody>
          <a:bodyPr wrap="square" lIns="91440" tIns="45720" rIns="91440" bIns="45720" rtlCol="0" anchor="t">
            <a:spAutoFit/>
          </a:bodyPr>
          <a:lstStyle/>
          <a:p>
            <a:pPr marL="227965" indent="-227965" defTabSz="914377">
              <a:spcBef>
                <a:spcPts val="1000"/>
              </a:spcBef>
              <a:spcAft>
                <a:spcPts val="1200"/>
              </a:spcAft>
              <a:buClr>
                <a:srgbClr val="23BAED"/>
              </a:buClr>
              <a:buFont typeface="Arial"/>
              <a:buChar char="•"/>
            </a:pPr>
            <a:r>
              <a:rPr lang="en-US" sz="2400">
                <a:solidFill>
                  <a:schemeClr val="tx1">
                    <a:lumMod val="65000"/>
                    <a:lumOff val="35000"/>
                  </a:schemeClr>
                </a:solidFill>
              </a:rPr>
              <a:t>Buy-in can be achieved by:</a:t>
            </a:r>
            <a:endParaRPr lang="en-US" sz="2400">
              <a:solidFill>
                <a:schemeClr val="tx1">
                  <a:lumMod val="65000"/>
                  <a:lumOff val="35000"/>
                </a:schemeClr>
              </a:solidFill>
              <a:cs typeface="Arial"/>
            </a:endParaRPr>
          </a:p>
          <a:p>
            <a:pPr marL="685165" lvl="2" indent="-227965" defTabSz="914377">
              <a:spcBef>
                <a:spcPts val="1000"/>
              </a:spcBef>
              <a:spcAft>
                <a:spcPts val="1200"/>
              </a:spcAft>
              <a:buClr>
                <a:srgbClr val="23BAED"/>
              </a:buClr>
              <a:buFont typeface="Arial"/>
              <a:buChar char="•"/>
            </a:pPr>
            <a:r>
              <a:rPr lang="en-US" sz="2400" b="1">
                <a:solidFill>
                  <a:srgbClr val="23BAED"/>
                </a:solidFill>
              </a:rPr>
              <a:t>Identifying individuals</a:t>
            </a:r>
            <a:r>
              <a:rPr lang="en-US" sz="2400">
                <a:solidFill>
                  <a:schemeClr val="tx1">
                    <a:lumMod val="65000"/>
                    <a:lumOff val="35000"/>
                  </a:schemeClr>
                </a:solidFill>
              </a:rPr>
              <a:t> with an interest in the project</a:t>
            </a:r>
            <a:endParaRPr lang="en-US" sz="2400">
              <a:solidFill>
                <a:schemeClr val="tx1">
                  <a:lumMod val="65000"/>
                  <a:lumOff val="35000"/>
                </a:schemeClr>
              </a:solidFill>
              <a:cs typeface="Arial"/>
            </a:endParaRPr>
          </a:p>
          <a:p>
            <a:pPr marL="685165" lvl="2" indent="-227965" defTabSz="914377">
              <a:spcBef>
                <a:spcPts val="1000"/>
              </a:spcBef>
              <a:spcAft>
                <a:spcPts val="1200"/>
              </a:spcAft>
              <a:buClr>
                <a:srgbClr val="23BAED"/>
              </a:buClr>
              <a:buFont typeface="Arial"/>
              <a:buChar char="•"/>
            </a:pPr>
            <a:r>
              <a:rPr lang="en-US" sz="2400">
                <a:solidFill>
                  <a:schemeClr val="tx1">
                    <a:lumMod val="65000"/>
                    <a:lumOff val="35000"/>
                  </a:schemeClr>
                </a:solidFill>
              </a:rPr>
              <a:t>Identifying </a:t>
            </a:r>
            <a:r>
              <a:rPr lang="en-US" sz="2400" b="1">
                <a:solidFill>
                  <a:srgbClr val="23BAED"/>
                </a:solidFill>
              </a:rPr>
              <a:t>vulnerable company operations</a:t>
            </a:r>
            <a:endParaRPr lang="en-US" sz="2400" b="1">
              <a:solidFill>
                <a:srgbClr val="23BAED"/>
              </a:solidFill>
              <a:cs typeface="Arial"/>
            </a:endParaRPr>
          </a:p>
          <a:p>
            <a:pPr marL="685165" lvl="2" indent="-227965" defTabSz="914377">
              <a:spcBef>
                <a:spcPts val="1000"/>
              </a:spcBef>
              <a:spcAft>
                <a:spcPts val="1200"/>
              </a:spcAft>
              <a:buClr>
                <a:srgbClr val="23BAED"/>
              </a:buClr>
              <a:buFont typeface="Arial"/>
              <a:buChar char="•"/>
            </a:pPr>
            <a:r>
              <a:rPr lang="en-US" sz="2400">
                <a:solidFill>
                  <a:schemeClr val="tx1">
                    <a:lumMod val="65000"/>
                    <a:lumOff val="35000"/>
                  </a:schemeClr>
                </a:solidFill>
              </a:rPr>
              <a:t>Identifying </a:t>
            </a:r>
            <a:r>
              <a:rPr lang="en-US" sz="2400" b="1">
                <a:solidFill>
                  <a:srgbClr val="23BAED"/>
                </a:solidFill>
              </a:rPr>
              <a:t>opportunities </a:t>
            </a:r>
            <a:r>
              <a:rPr lang="en-US" sz="2400">
                <a:solidFill>
                  <a:schemeClr val="tx1">
                    <a:lumMod val="65000"/>
                    <a:lumOff val="35000"/>
                  </a:schemeClr>
                </a:solidFill>
              </a:rPr>
              <a:t>that fit within the remit of department leaders </a:t>
            </a:r>
            <a:endParaRPr lang="en-US" sz="2400">
              <a:solidFill>
                <a:schemeClr val="tx1">
                  <a:lumMod val="65000"/>
                  <a:lumOff val="35000"/>
                </a:schemeClr>
              </a:solidFill>
              <a:cs typeface="Arial"/>
            </a:endParaRPr>
          </a:p>
          <a:p>
            <a:pPr marL="685165" lvl="2" indent="-227965" defTabSz="914377">
              <a:spcBef>
                <a:spcPts val="1000"/>
              </a:spcBef>
              <a:spcAft>
                <a:spcPts val="1200"/>
              </a:spcAft>
              <a:buClr>
                <a:srgbClr val="23BAED"/>
              </a:buClr>
              <a:buFont typeface="Arial"/>
              <a:buChar char="•"/>
            </a:pPr>
            <a:r>
              <a:rPr lang="en-US" sz="2400">
                <a:solidFill>
                  <a:schemeClr val="tx1">
                    <a:lumMod val="65000"/>
                    <a:lumOff val="35000"/>
                  </a:schemeClr>
                </a:solidFill>
              </a:rPr>
              <a:t>Demonstrating how the </a:t>
            </a:r>
            <a:r>
              <a:rPr lang="en-US" sz="2400" b="1">
                <a:solidFill>
                  <a:srgbClr val="23BAED"/>
                </a:solidFill>
              </a:rPr>
              <a:t>outputs </a:t>
            </a:r>
            <a:r>
              <a:rPr lang="en-US" sz="2400">
                <a:solidFill>
                  <a:schemeClr val="tx1">
                    <a:lumMod val="65000"/>
                    <a:lumOff val="35000"/>
                  </a:schemeClr>
                </a:solidFill>
              </a:rPr>
              <a:t>of an assessment can help with </a:t>
            </a:r>
            <a:r>
              <a:rPr lang="en-US" sz="2400" b="1">
                <a:solidFill>
                  <a:srgbClr val="23BAED"/>
                </a:solidFill>
              </a:rPr>
              <a:t>decision making</a:t>
            </a:r>
            <a:endParaRPr lang="en-US" sz="2400" b="1">
              <a:solidFill>
                <a:srgbClr val="23BAED"/>
              </a:solidFill>
              <a:cs typeface="Arial"/>
            </a:endParaRPr>
          </a:p>
          <a:p>
            <a:pPr marL="685165" lvl="2" indent="-227965" defTabSz="914377">
              <a:spcBef>
                <a:spcPts val="1000"/>
              </a:spcBef>
              <a:spcAft>
                <a:spcPts val="1200"/>
              </a:spcAft>
              <a:buClr>
                <a:srgbClr val="23BAED"/>
              </a:buClr>
              <a:buFont typeface="Arial"/>
              <a:buChar char="•"/>
            </a:pPr>
            <a:r>
              <a:rPr lang="en-US" sz="2400">
                <a:solidFill>
                  <a:schemeClr val="tx1">
                    <a:lumMod val="65000"/>
                    <a:lumOff val="35000"/>
                  </a:schemeClr>
                </a:solidFill>
              </a:rPr>
              <a:t>Knowing how to </a:t>
            </a:r>
            <a:r>
              <a:rPr lang="en-US" sz="2400" b="1">
                <a:solidFill>
                  <a:srgbClr val="23BAED"/>
                </a:solidFill>
              </a:rPr>
              <a:t>adapt your language</a:t>
            </a:r>
            <a:r>
              <a:rPr lang="en-US" sz="2400">
                <a:solidFill>
                  <a:schemeClr val="tx1">
                    <a:lumMod val="65000"/>
                    <a:lumOff val="35000"/>
                  </a:schemeClr>
                </a:solidFill>
              </a:rPr>
              <a:t> for the relevant department</a:t>
            </a:r>
            <a:endParaRPr lang="en-US" sz="2400">
              <a:solidFill>
                <a:schemeClr val="tx1">
                  <a:lumMod val="65000"/>
                  <a:lumOff val="35000"/>
                </a:schemeClr>
              </a:solidFill>
              <a:cs typeface="Arial"/>
            </a:endParaRPr>
          </a:p>
        </p:txBody>
      </p:sp>
      <p:sp>
        <p:nvSpPr>
          <p:cNvPr id="4" name="Slide Number Placeholder 3">
            <a:extLst>
              <a:ext uri="{FF2B5EF4-FFF2-40B4-BE49-F238E27FC236}">
                <a16:creationId xmlns:a16="http://schemas.microsoft.com/office/drawing/2014/main" id="{D1C0BE4D-2BCB-FE42-A576-539F98E0C277}"/>
              </a:ext>
            </a:extLst>
          </p:cNvPr>
          <p:cNvSpPr>
            <a:spLocks noGrp="1"/>
          </p:cNvSpPr>
          <p:nvPr>
            <p:ph type="sldNum" sz="quarter" idx="12"/>
          </p:nvPr>
        </p:nvSpPr>
        <p:spPr/>
        <p:txBody>
          <a:bodyPr/>
          <a:lstStyle/>
          <a:p>
            <a:fld id="{971CEC84-1649-40CE-BFF6-7286506FEA08}" type="slidenum">
              <a:rPr lang="en-GB" smtClean="0"/>
              <a:pPr/>
              <a:t>58</a:t>
            </a:fld>
            <a:endParaRPr lang="en-GB"/>
          </a:p>
        </p:txBody>
      </p:sp>
    </p:spTree>
    <p:extLst>
      <p:ext uri="{BB962C8B-B14F-4D97-AF65-F5344CB8AC3E}">
        <p14:creationId xmlns:p14="http://schemas.microsoft.com/office/powerpoint/2010/main" val="1377919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EA0F-3D74-8D4D-8C65-6DB5BA03932E}"/>
              </a:ext>
            </a:extLst>
          </p:cNvPr>
          <p:cNvSpPr>
            <a:spLocks noGrp="1"/>
          </p:cNvSpPr>
          <p:nvPr>
            <p:ph type="title"/>
          </p:nvPr>
        </p:nvSpPr>
        <p:spPr/>
        <p:txBody>
          <a:bodyPr>
            <a:normAutofit/>
          </a:bodyPr>
          <a:lstStyle/>
          <a:p>
            <a:r>
              <a:rPr lang="en-US"/>
              <a:t>Who could the stakeholders and target audience be?</a:t>
            </a:r>
          </a:p>
        </p:txBody>
      </p:sp>
      <p:graphicFrame>
        <p:nvGraphicFramePr>
          <p:cNvPr id="4" name="Table 11">
            <a:extLst>
              <a:ext uri="{FF2B5EF4-FFF2-40B4-BE49-F238E27FC236}">
                <a16:creationId xmlns:a16="http://schemas.microsoft.com/office/drawing/2014/main" id="{B8479309-B33B-4E44-9619-A4DBB2626D69}"/>
              </a:ext>
            </a:extLst>
          </p:cNvPr>
          <p:cNvGraphicFramePr>
            <a:graphicFrameLocks noGrp="1"/>
          </p:cNvGraphicFramePr>
          <p:nvPr>
            <p:extLst>
              <p:ext uri="{D42A27DB-BD31-4B8C-83A1-F6EECF244321}">
                <p14:modId xmlns:p14="http://schemas.microsoft.com/office/powerpoint/2010/main" val="1688939288"/>
              </p:ext>
            </p:extLst>
          </p:nvPr>
        </p:nvGraphicFramePr>
        <p:xfrm>
          <a:off x="314194" y="1301610"/>
          <a:ext cx="11078736" cy="4194937"/>
        </p:xfrm>
        <a:graphic>
          <a:graphicData uri="http://schemas.openxmlformats.org/drawingml/2006/table">
            <a:tbl>
              <a:tblPr firstRow="1" bandRow="1">
                <a:tableStyleId>{BC89EF96-8CEA-46FF-86C4-4CE0E7609802}</a:tableStyleId>
              </a:tblPr>
              <a:tblGrid>
                <a:gridCol w="5467175">
                  <a:extLst>
                    <a:ext uri="{9D8B030D-6E8A-4147-A177-3AD203B41FA5}">
                      <a16:colId xmlns:a16="http://schemas.microsoft.com/office/drawing/2014/main" val="2429539457"/>
                    </a:ext>
                  </a:extLst>
                </a:gridCol>
                <a:gridCol w="5611561">
                  <a:extLst>
                    <a:ext uri="{9D8B030D-6E8A-4147-A177-3AD203B41FA5}">
                      <a16:colId xmlns:a16="http://schemas.microsoft.com/office/drawing/2014/main" val="1990008112"/>
                    </a:ext>
                  </a:extLst>
                </a:gridCol>
              </a:tblGrid>
              <a:tr h="630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23BAED"/>
                          </a:solidFill>
                        </a:rPr>
                        <a:t>Stakeholders:</a:t>
                      </a:r>
                    </a:p>
                  </a:txBody>
                  <a:tcPr marT="45721" marB="45721" anchor="ctr"/>
                </a:tc>
                <a:extLst>
                  <a:ext uri="{0D108BD9-81ED-4DB2-BD59-A6C34878D82A}">
                    <a16:rowId xmlns:a16="http://schemas.microsoft.com/office/drawing/2014/main" val="1644615665"/>
                  </a:ext>
                </a:extLst>
              </a:tr>
              <a:tr h="1161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CEO and Board of Directors</a:t>
                      </a:r>
                    </a:p>
                  </a:txBody>
                  <a:tcPr marT="45721" marB="45721" anchor="ctr"/>
                </a:tc>
                <a:tc>
                  <a:txBody>
                    <a:bodyPr/>
                    <a:lstStyle/>
                    <a:p>
                      <a:pPr marL="0" marR="0" lvl="0" indent="0" algn="l" rtl="0">
                        <a:lnSpc>
                          <a:spcPct val="100000"/>
                        </a:lnSpc>
                        <a:spcBef>
                          <a:spcPts val="0"/>
                        </a:spcBef>
                        <a:spcAft>
                          <a:spcPts val="0"/>
                        </a:spcAft>
                        <a:buFontTx/>
                        <a:buNone/>
                      </a:pPr>
                      <a:r>
                        <a:rPr lang="en-US" sz="2200" b="0">
                          <a:solidFill>
                            <a:srgbClr val="595959"/>
                          </a:solidFill>
                        </a:rPr>
                        <a:t>Departments of Finance, Communications, HR, Investor Relations, Operations and Environment</a:t>
                      </a:r>
                    </a:p>
                  </a:txBody>
                  <a:tcPr marT="45721" marB="45721" anchor="ctr"/>
                </a:tc>
                <a:extLst>
                  <a:ext uri="{0D108BD9-81ED-4DB2-BD59-A6C34878D82A}">
                    <a16:rowId xmlns:a16="http://schemas.microsoft.com/office/drawing/2014/main" val="1000605826"/>
                  </a:ext>
                </a:extLst>
              </a:tr>
              <a:tr h="49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Shareholders Committee</a:t>
                      </a:r>
                    </a:p>
                  </a:txBody>
                  <a:tcPr marT="45721" marB="45721" anchor="ctr"/>
                </a:tc>
                <a:tc>
                  <a:txBody>
                    <a:bodyPr/>
                    <a:lstStyle/>
                    <a:p>
                      <a:pPr lvl="0">
                        <a:buNone/>
                      </a:pPr>
                      <a:r>
                        <a:rPr lang="en-US" sz="2200" b="0">
                          <a:solidFill>
                            <a:srgbClr val="595959"/>
                          </a:solidFill>
                        </a:rPr>
                        <a:t>External consultants </a:t>
                      </a:r>
                    </a:p>
                  </a:txBody>
                  <a:tcPr marT="45721" marB="45721" anchor="ctr"/>
                </a:tc>
                <a:extLst>
                  <a:ext uri="{0D108BD9-81ED-4DB2-BD59-A6C34878D82A}">
                    <a16:rowId xmlns:a16="http://schemas.microsoft.com/office/drawing/2014/main" val="1457011255"/>
                  </a:ext>
                </a:extLst>
              </a:tr>
              <a:tr h="612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Steering Committee</a:t>
                      </a:r>
                    </a:p>
                  </a:txBody>
                  <a:tcPr marT="45721" marB="45721" anchor="ctr"/>
                </a:tc>
                <a:tc>
                  <a:txBody>
                    <a:bodyPr/>
                    <a:lstStyle/>
                    <a:p>
                      <a:pPr marL="0" marR="0" lvl="0" indent="0" algn="l" rtl="0">
                        <a:lnSpc>
                          <a:spcPct val="100000"/>
                        </a:lnSpc>
                        <a:spcBef>
                          <a:spcPts val="0"/>
                        </a:spcBef>
                        <a:spcAft>
                          <a:spcPts val="0"/>
                        </a:spcAft>
                        <a:buFontTx/>
                        <a:buNone/>
                      </a:pPr>
                      <a:r>
                        <a:rPr lang="en-US" sz="2200">
                          <a:solidFill>
                            <a:srgbClr val="595959"/>
                          </a:solidFill>
                        </a:rPr>
                        <a:t>Investors, partners, regulators, suppliers</a:t>
                      </a:r>
                    </a:p>
                  </a:txBody>
                  <a:tcPr marT="45721" marB="45721" anchor="ctr"/>
                </a:tc>
                <a:extLst>
                  <a:ext uri="{0D108BD9-81ED-4DB2-BD59-A6C34878D82A}">
                    <a16:rowId xmlns:a16="http://schemas.microsoft.com/office/drawing/2014/main" val="2332023089"/>
                  </a:ext>
                </a:extLst>
              </a:tr>
              <a:tr h="218222">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a:solidFill>
                            <a:srgbClr val="595959"/>
                          </a:solidFill>
                        </a:rPr>
                        <a:t>Sustainability Team</a:t>
                      </a:r>
                    </a:p>
                  </a:txBody>
                  <a:tcPr marT="45721" marB="45721" anchor="ctr"/>
                </a:tc>
                <a:tc>
                  <a:txBody>
                    <a:bodyPr/>
                    <a:lstStyle/>
                    <a:p>
                      <a:pPr marL="0" marR="0" lvl="0" indent="0" algn="l" rtl="0">
                        <a:lnSpc>
                          <a:spcPct val="100000"/>
                        </a:lnSpc>
                        <a:spcBef>
                          <a:spcPts val="0"/>
                        </a:spcBef>
                        <a:spcAft>
                          <a:spcPts val="0"/>
                        </a:spcAft>
                        <a:buFontTx/>
                        <a:buNone/>
                      </a:pPr>
                      <a:r>
                        <a:rPr lang="en-US" sz="2200">
                          <a:solidFill>
                            <a:srgbClr val="595959"/>
                          </a:solidFill>
                        </a:rPr>
                        <a:t>Employees</a:t>
                      </a:r>
                    </a:p>
                  </a:txBody>
                  <a:tcPr marT="45721" marB="45721" anchor="ctr"/>
                </a:tc>
                <a:extLst>
                  <a:ext uri="{0D108BD9-81ED-4DB2-BD59-A6C34878D82A}">
                    <a16:rowId xmlns:a16="http://schemas.microsoft.com/office/drawing/2014/main" val="3527171476"/>
                  </a:ext>
                </a:extLst>
              </a:tr>
              <a:tr h="0">
                <a:tc>
                  <a:txBody>
                    <a:bodyPr/>
                    <a:lstStyle/>
                    <a:p>
                      <a:pPr marL="0" marR="0" lvl="0" indent="0" algn="l" rtl="0">
                        <a:lnSpc>
                          <a:spcPct val="100000"/>
                        </a:lnSpc>
                        <a:spcBef>
                          <a:spcPts val="0"/>
                        </a:spcBef>
                        <a:spcAft>
                          <a:spcPts val="0"/>
                        </a:spcAft>
                        <a:buFontTx/>
                        <a:buNone/>
                      </a:pPr>
                      <a:endParaRPr lang="en-GB" sz="2200" b="0" i="0" u="none" strike="noStrike" kern="1200">
                        <a:solidFill>
                          <a:srgbClr val="595959"/>
                        </a:solidFill>
                        <a:effectLst/>
                        <a:latin typeface="+mn-lt"/>
                        <a:ea typeface="+mn-ea"/>
                        <a:cs typeface="+mn-cs"/>
                      </a:endParaRPr>
                    </a:p>
                  </a:txBody>
                  <a:tcPr marT="45721" marB="45721" anchor="ctr"/>
                </a:tc>
                <a:tc>
                  <a:txBody>
                    <a:bodyPr/>
                    <a:lstStyle/>
                    <a:p>
                      <a:pPr lvl="0">
                        <a:buNone/>
                      </a:pPr>
                      <a:r>
                        <a:rPr lang="en-US" sz="2200">
                          <a:solidFill>
                            <a:srgbClr val="595959"/>
                          </a:solidFill>
                        </a:rPr>
                        <a:t>Local communities (e.g. those who live near to the cement factories)</a:t>
                      </a:r>
                    </a:p>
                  </a:txBody>
                  <a:tcPr marT="45721" marB="45721" anchor="ctr"/>
                </a:tc>
                <a:extLst>
                  <a:ext uri="{0D108BD9-81ED-4DB2-BD59-A6C34878D82A}">
                    <a16:rowId xmlns:a16="http://schemas.microsoft.com/office/drawing/2014/main" val="337523904"/>
                  </a:ext>
                </a:extLst>
              </a:tr>
            </a:tbl>
          </a:graphicData>
        </a:graphic>
      </p:graphicFrame>
      <p:sp>
        <p:nvSpPr>
          <p:cNvPr id="5" name="Teardrop 4">
            <a:extLst>
              <a:ext uri="{FF2B5EF4-FFF2-40B4-BE49-F238E27FC236}">
                <a16:creationId xmlns:a16="http://schemas.microsoft.com/office/drawing/2014/main" id="{3EF9C3DB-235F-F94A-991A-EBAAE2873DD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CA3388D1-898F-F242-85A5-BC5B70BF8AF4}"/>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Slide Number Placeholder 2">
            <a:extLst>
              <a:ext uri="{FF2B5EF4-FFF2-40B4-BE49-F238E27FC236}">
                <a16:creationId xmlns:a16="http://schemas.microsoft.com/office/drawing/2014/main" id="{43FA7B30-D352-6447-A977-F5F01BEA08EF}"/>
              </a:ext>
            </a:extLst>
          </p:cNvPr>
          <p:cNvSpPr>
            <a:spLocks noGrp="1"/>
          </p:cNvSpPr>
          <p:nvPr>
            <p:ph type="sldNum" sz="quarter" idx="12"/>
          </p:nvPr>
        </p:nvSpPr>
        <p:spPr/>
        <p:txBody>
          <a:bodyPr/>
          <a:lstStyle/>
          <a:p>
            <a:fld id="{971CEC84-1649-40CE-BFF6-7286506FEA08}" type="slidenum">
              <a:rPr lang="en-GB" smtClean="0"/>
              <a:pPr/>
              <a:t>59</a:t>
            </a:fld>
            <a:endParaRPr lang="en-GB"/>
          </a:p>
        </p:txBody>
      </p:sp>
    </p:spTree>
    <p:extLst>
      <p:ext uri="{BB962C8B-B14F-4D97-AF65-F5344CB8AC3E}">
        <p14:creationId xmlns:p14="http://schemas.microsoft.com/office/powerpoint/2010/main" val="3678809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 Value Nature training is open </a:t>
            </a:r>
            <a:endParaRPr lang="en-GB">
              <a:highlight>
                <a:srgbClr val="FFFF00"/>
              </a:highlight>
            </a:endParaRP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a:solidFill>
                  <a:srgbClr val="23BAED"/>
                </a:solidFill>
              </a:rPr>
              <a:t>You are free to:</a:t>
            </a:r>
          </a:p>
          <a:p>
            <a:pPr>
              <a:lnSpc>
                <a:spcPct val="120000"/>
              </a:lnSpc>
            </a:pPr>
            <a:r>
              <a:rPr lang="en-GB" b="1"/>
              <a:t>Share</a:t>
            </a:r>
            <a:r>
              <a:rPr lang="en-GB"/>
              <a:t> — copy and redistribute the material in any medium or format</a:t>
            </a:r>
          </a:p>
          <a:p>
            <a:pPr>
              <a:lnSpc>
                <a:spcPct val="120000"/>
              </a:lnSpc>
            </a:pPr>
            <a:r>
              <a:rPr lang="en-GB" b="1"/>
              <a:t>Adapt</a:t>
            </a:r>
            <a:r>
              <a:rPr lang="en-GB"/>
              <a:t> — remix, transform, and build upon the material for any purpose, even commercial</a:t>
            </a:r>
          </a:p>
          <a:p>
            <a:pPr marL="0" indent="0">
              <a:lnSpc>
                <a:spcPct val="120000"/>
              </a:lnSpc>
              <a:buNone/>
            </a:pPr>
            <a:endParaRPr lang="en-GB" sz="1400"/>
          </a:p>
          <a:p>
            <a:pPr marL="0" indent="0">
              <a:lnSpc>
                <a:spcPct val="120000"/>
              </a:lnSpc>
              <a:buNone/>
            </a:pPr>
            <a:r>
              <a:rPr lang="en-GB" sz="2800" b="1">
                <a:solidFill>
                  <a:srgbClr val="23BAED"/>
                </a:solidFill>
              </a:rPr>
              <a:t>Under the following terms:</a:t>
            </a:r>
          </a:p>
          <a:p>
            <a:pPr>
              <a:lnSpc>
                <a:spcPct val="120000"/>
              </a:lnSpc>
            </a:pPr>
            <a:r>
              <a:rPr lang="en-GB" b="1"/>
              <a:t>Attribution</a:t>
            </a:r>
            <a:r>
              <a:rPr lang="en-GB"/>
              <a:t> — You must give appropriate credit, link to the licence &amp; indicate if changes were made (but not suggest endorsement).</a:t>
            </a:r>
          </a:p>
          <a:p>
            <a:pPr>
              <a:lnSpc>
                <a:spcPct val="120000"/>
              </a:lnSpc>
            </a:pPr>
            <a:r>
              <a:rPr lang="en-GB" b="1"/>
              <a:t>No additional restrictions </a:t>
            </a:r>
            <a:r>
              <a:rPr lang="en-GB"/>
              <a:t>— You may not legally restrict others from doing anything the license permits.</a:t>
            </a:r>
          </a:p>
          <a:p>
            <a:endParaRPr lang="en-GB"/>
          </a:p>
          <a:p>
            <a:endParaRPr lang="en-GB"/>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323439"/>
          </a:xfrm>
          <a:prstGeom prst="rect">
            <a:avLst/>
          </a:prstGeom>
          <a:noFill/>
        </p:spPr>
        <p:txBody>
          <a:bodyPr wrap="square" rtlCol="0">
            <a:spAutoFit/>
          </a:bodyPr>
          <a:lstStyle/>
          <a:p>
            <a:r>
              <a:rPr lang="en-GB" sz="200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a:solidFill>
                  <a:schemeClr val="tx1">
                    <a:lumMod val="65000"/>
                    <a:lumOff val="35000"/>
                  </a:schemeClr>
                </a:solidFill>
              </a:rPr>
              <a:t> module 2 (We Value Nature and Little Blue Research, Ltd., YEAR) and licensed under </a:t>
            </a:r>
            <a:r>
              <a:rPr lang="en-GB" sz="200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1707266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p:txBody>
          <a:bodyPr>
            <a:normAutofit fontScale="90000"/>
          </a:bodyPr>
          <a:lstStyle/>
          <a:p>
            <a:r>
              <a:rPr lang="nl-NL"/>
              <a:t>Creating a conducive company environment for integrating natural capital</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65103384-59AF-49E0-81CE-980ABF53BA3B}"/>
              </a:ext>
            </a:extLst>
          </p:cNvPr>
          <p:cNvSpPr>
            <a:spLocks noGrp="1"/>
          </p:cNvSpPr>
          <p:nvPr>
            <p:ph idx="1"/>
          </p:nvPr>
        </p:nvSpPr>
        <p:spPr>
          <a:xfrm>
            <a:off x="111611" y="1369614"/>
            <a:ext cx="5480433" cy="4554936"/>
          </a:xfrm>
        </p:spPr>
        <p:txBody>
          <a:bodyPr>
            <a:normAutofit fontScale="85000" lnSpcReduction="20000"/>
          </a:bodyPr>
          <a:lstStyle/>
          <a:p>
            <a:pPr>
              <a:lnSpc>
                <a:spcPct val="170000"/>
              </a:lnSpc>
            </a:pPr>
            <a:r>
              <a:rPr lang="en-GB" sz="1800"/>
              <a:t>Integrating natural capital into business decision-making is a </a:t>
            </a:r>
            <a:r>
              <a:rPr lang="en-GB" sz="1800" b="1">
                <a:solidFill>
                  <a:srgbClr val="23BAED"/>
                </a:solidFill>
              </a:rPr>
              <a:t>collaborative process.</a:t>
            </a:r>
          </a:p>
          <a:p>
            <a:pPr>
              <a:lnSpc>
                <a:spcPct val="170000"/>
              </a:lnSpc>
            </a:pPr>
            <a:r>
              <a:rPr lang="en-GB" sz="1800"/>
              <a:t>Each person in a company has its </a:t>
            </a:r>
            <a:r>
              <a:rPr lang="en-GB" sz="1800" b="1">
                <a:solidFill>
                  <a:srgbClr val="23BAED"/>
                </a:solidFill>
              </a:rPr>
              <a:t>own role </a:t>
            </a:r>
            <a:r>
              <a:rPr lang="en-GB" sz="1800"/>
              <a:t>to play in driving sustainability. Sometimes, i.e. in the case of SMEs, one person can embody different roles.</a:t>
            </a:r>
          </a:p>
          <a:p>
            <a:pPr>
              <a:lnSpc>
                <a:spcPct val="170000"/>
              </a:lnSpc>
            </a:pPr>
            <a:r>
              <a:rPr lang="en-GB" sz="1800"/>
              <a:t>To empower your colleagues and managers and collaborate effectively, you need to be aware of the </a:t>
            </a:r>
            <a:r>
              <a:rPr lang="en-GB" sz="1800" b="1">
                <a:solidFill>
                  <a:srgbClr val="23BAED"/>
                </a:solidFill>
              </a:rPr>
              <a:t>challenges and needs </a:t>
            </a:r>
            <a:r>
              <a:rPr lang="en-GB" sz="1800"/>
              <a:t>for each role.</a:t>
            </a:r>
            <a:endParaRPr lang="en-GB" sz="1800" b="1">
              <a:solidFill>
                <a:srgbClr val="23BAED"/>
              </a:solidFill>
            </a:endParaRPr>
          </a:p>
          <a:p>
            <a:pPr>
              <a:lnSpc>
                <a:spcPct val="170000"/>
              </a:lnSpc>
            </a:pPr>
            <a:r>
              <a:rPr lang="en-GB" sz="1800"/>
              <a:t>Please visit </a:t>
            </a:r>
            <a:r>
              <a:rPr lang="en-GB" sz="1800" b="1">
                <a:solidFill>
                  <a:srgbClr val="23BAED"/>
                </a:solidFill>
                <a:hlinkClick r:id="rId3">
                  <a:extLst>
                    <a:ext uri="{A12FA001-AC4F-418D-AE19-62706E023703}">
                      <ahyp:hlinkClr xmlns:ahyp="http://schemas.microsoft.com/office/drawing/2018/hyperlinkcolor" val="tx"/>
                    </a:ext>
                  </a:extLst>
                </a:hlinkClick>
              </a:rPr>
              <a:t>WeValueNature’s digital media library</a:t>
            </a:r>
            <a:r>
              <a:rPr lang="en-GB" sz="1800"/>
              <a:t>, to find all action cards describing </a:t>
            </a:r>
            <a:r>
              <a:rPr lang="en-GB" sz="1800" b="1">
                <a:solidFill>
                  <a:srgbClr val="23BAED"/>
                </a:solidFill>
              </a:rPr>
              <a:t>useful actions </a:t>
            </a:r>
            <a:r>
              <a:rPr lang="en-GB" sz="1800"/>
              <a:t>for a </a:t>
            </a:r>
            <a:r>
              <a:rPr lang="en-GB" sz="1800" b="1">
                <a:solidFill>
                  <a:srgbClr val="23BAED"/>
                </a:solidFill>
              </a:rPr>
              <a:t>various roles </a:t>
            </a:r>
            <a:r>
              <a:rPr lang="en-GB" sz="1800"/>
              <a:t>&amp; </a:t>
            </a:r>
            <a:r>
              <a:rPr lang="en-GB" sz="1800" b="1">
                <a:solidFill>
                  <a:srgbClr val="23BAED"/>
                </a:solidFill>
              </a:rPr>
              <a:t>ways to engage others </a:t>
            </a:r>
            <a:r>
              <a:rPr lang="en-GB" sz="1800"/>
              <a:t>in the company on natural capital.</a:t>
            </a:r>
          </a:p>
        </p:txBody>
      </p:sp>
      <p:pic>
        <p:nvPicPr>
          <p:cNvPr id="7" name="Picture 6">
            <a:extLst>
              <a:ext uri="{FF2B5EF4-FFF2-40B4-BE49-F238E27FC236}">
                <a16:creationId xmlns:a16="http://schemas.microsoft.com/office/drawing/2014/main" id="{F11E7E84-9DAF-4696-9EC4-D1FEB732BD44}"/>
              </a:ext>
            </a:extLst>
          </p:cNvPr>
          <p:cNvPicPr>
            <a:picLocks noChangeAspect="1"/>
          </p:cNvPicPr>
          <p:nvPr/>
        </p:nvPicPr>
        <p:blipFill>
          <a:blip r:embed="rId4"/>
          <a:stretch>
            <a:fillRect/>
          </a:stretch>
        </p:blipFill>
        <p:spPr>
          <a:xfrm>
            <a:off x="5758874" y="1526324"/>
            <a:ext cx="1912551" cy="1912551"/>
          </a:xfrm>
          <a:prstGeom prst="rect">
            <a:avLst/>
          </a:prstGeom>
        </p:spPr>
      </p:pic>
      <p:pic>
        <p:nvPicPr>
          <p:cNvPr id="9" name="Picture 8">
            <a:extLst>
              <a:ext uri="{FF2B5EF4-FFF2-40B4-BE49-F238E27FC236}">
                <a16:creationId xmlns:a16="http://schemas.microsoft.com/office/drawing/2014/main" id="{EAA362F7-CD1B-40D6-A3DB-6762BC2240EF}"/>
              </a:ext>
            </a:extLst>
          </p:cNvPr>
          <p:cNvPicPr>
            <a:picLocks noChangeAspect="1"/>
          </p:cNvPicPr>
          <p:nvPr/>
        </p:nvPicPr>
        <p:blipFill>
          <a:blip r:embed="rId5"/>
          <a:stretch>
            <a:fillRect/>
          </a:stretch>
        </p:blipFill>
        <p:spPr>
          <a:xfrm>
            <a:off x="7838254" y="1526325"/>
            <a:ext cx="1912551" cy="1912551"/>
          </a:xfrm>
          <a:prstGeom prst="rect">
            <a:avLst/>
          </a:prstGeom>
        </p:spPr>
      </p:pic>
      <p:pic>
        <p:nvPicPr>
          <p:cNvPr id="10" name="Picture 9">
            <a:extLst>
              <a:ext uri="{FF2B5EF4-FFF2-40B4-BE49-F238E27FC236}">
                <a16:creationId xmlns:a16="http://schemas.microsoft.com/office/drawing/2014/main" id="{1BA54C90-83B7-4F69-B877-56A69D479C38}"/>
              </a:ext>
            </a:extLst>
          </p:cNvPr>
          <p:cNvPicPr>
            <a:picLocks noChangeAspect="1"/>
          </p:cNvPicPr>
          <p:nvPr/>
        </p:nvPicPr>
        <p:blipFill>
          <a:blip r:embed="rId6"/>
          <a:stretch>
            <a:fillRect/>
          </a:stretch>
        </p:blipFill>
        <p:spPr>
          <a:xfrm>
            <a:off x="10020924" y="1526325"/>
            <a:ext cx="1912551" cy="1912551"/>
          </a:xfrm>
          <a:prstGeom prst="rect">
            <a:avLst/>
          </a:prstGeom>
        </p:spPr>
      </p:pic>
      <p:pic>
        <p:nvPicPr>
          <p:cNvPr id="11" name="Picture 10">
            <a:extLst>
              <a:ext uri="{FF2B5EF4-FFF2-40B4-BE49-F238E27FC236}">
                <a16:creationId xmlns:a16="http://schemas.microsoft.com/office/drawing/2014/main" id="{D4F9DF80-8046-42B9-89D6-F894E51A75F5}"/>
              </a:ext>
            </a:extLst>
          </p:cNvPr>
          <p:cNvPicPr>
            <a:picLocks noChangeAspect="1"/>
          </p:cNvPicPr>
          <p:nvPr/>
        </p:nvPicPr>
        <p:blipFill>
          <a:blip r:embed="rId7"/>
          <a:stretch>
            <a:fillRect/>
          </a:stretch>
        </p:blipFill>
        <p:spPr>
          <a:xfrm>
            <a:off x="5758874" y="3940725"/>
            <a:ext cx="1912551" cy="1912551"/>
          </a:xfrm>
          <a:prstGeom prst="rect">
            <a:avLst/>
          </a:prstGeom>
        </p:spPr>
      </p:pic>
      <p:pic>
        <p:nvPicPr>
          <p:cNvPr id="14" name="Picture 13">
            <a:extLst>
              <a:ext uri="{FF2B5EF4-FFF2-40B4-BE49-F238E27FC236}">
                <a16:creationId xmlns:a16="http://schemas.microsoft.com/office/drawing/2014/main" id="{BF9A0A0D-EB92-4DF4-991C-32C1021C11BC}"/>
              </a:ext>
            </a:extLst>
          </p:cNvPr>
          <p:cNvPicPr>
            <a:picLocks noChangeAspect="1"/>
          </p:cNvPicPr>
          <p:nvPr/>
        </p:nvPicPr>
        <p:blipFill>
          <a:blip r:embed="rId8"/>
          <a:stretch>
            <a:fillRect/>
          </a:stretch>
        </p:blipFill>
        <p:spPr>
          <a:xfrm>
            <a:off x="7889899" y="3940725"/>
            <a:ext cx="1912551" cy="1912551"/>
          </a:xfrm>
          <a:prstGeom prst="rect">
            <a:avLst/>
          </a:prstGeom>
        </p:spPr>
      </p:pic>
      <p:pic>
        <p:nvPicPr>
          <p:cNvPr id="15" name="Picture 14">
            <a:extLst>
              <a:ext uri="{FF2B5EF4-FFF2-40B4-BE49-F238E27FC236}">
                <a16:creationId xmlns:a16="http://schemas.microsoft.com/office/drawing/2014/main" id="{742272D9-06B9-4C22-AD6E-A13DC8988FA2}"/>
              </a:ext>
            </a:extLst>
          </p:cNvPr>
          <p:cNvPicPr>
            <a:picLocks noChangeAspect="1"/>
          </p:cNvPicPr>
          <p:nvPr/>
        </p:nvPicPr>
        <p:blipFill>
          <a:blip r:embed="rId9"/>
          <a:stretch>
            <a:fillRect/>
          </a:stretch>
        </p:blipFill>
        <p:spPr>
          <a:xfrm>
            <a:off x="10020924" y="3927541"/>
            <a:ext cx="1912551" cy="1912551"/>
          </a:xfrm>
          <a:prstGeom prst="rect">
            <a:avLst/>
          </a:prstGeom>
        </p:spPr>
      </p:pic>
      <p:sp>
        <p:nvSpPr>
          <p:cNvPr id="3" name="TextBox 2">
            <a:extLst>
              <a:ext uri="{FF2B5EF4-FFF2-40B4-BE49-F238E27FC236}">
                <a16:creationId xmlns:a16="http://schemas.microsoft.com/office/drawing/2014/main" id="{33E3E67C-F362-4723-9DDC-ADA0B8AA0B01}"/>
              </a:ext>
            </a:extLst>
          </p:cNvPr>
          <p:cNvSpPr txBox="1"/>
          <p:nvPr/>
        </p:nvSpPr>
        <p:spPr>
          <a:xfrm>
            <a:off x="5754818" y="1164396"/>
            <a:ext cx="19125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Sustainability Manager</a:t>
            </a:r>
          </a:p>
        </p:txBody>
      </p:sp>
      <p:sp>
        <p:nvSpPr>
          <p:cNvPr id="16" name="TextBox 15">
            <a:extLst>
              <a:ext uri="{FF2B5EF4-FFF2-40B4-BE49-F238E27FC236}">
                <a16:creationId xmlns:a16="http://schemas.microsoft.com/office/drawing/2014/main" id="{98EE8070-B2FC-406C-B73B-EB5A4F072D32}"/>
              </a:ext>
            </a:extLst>
          </p:cNvPr>
          <p:cNvSpPr txBox="1"/>
          <p:nvPr/>
        </p:nvSpPr>
        <p:spPr>
          <a:xfrm>
            <a:off x="10020921" y="1187770"/>
            <a:ext cx="19125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Chief Financial Officer</a:t>
            </a:r>
          </a:p>
        </p:txBody>
      </p:sp>
      <p:sp>
        <p:nvSpPr>
          <p:cNvPr id="19" name="TextBox 18">
            <a:extLst>
              <a:ext uri="{FF2B5EF4-FFF2-40B4-BE49-F238E27FC236}">
                <a16:creationId xmlns:a16="http://schemas.microsoft.com/office/drawing/2014/main" id="{FDFEB430-AE5B-449D-A23E-23221BEB1024}"/>
              </a:ext>
            </a:extLst>
          </p:cNvPr>
          <p:cNvSpPr txBox="1"/>
          <p:nvPr/>
        </p:nvSpPr>
        <p:spPr>
          <a:xfrm>
            <a:off x="7838253" y="1194988"/>
            <a:ext cx="19125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Chief Executive Officer</a:t>
            </a:r>
          </a:p>
        </p:txBody>
      </p:sp>
      <p:sp>
        <p:nvSpPr>
          <p:cNvPr id="20" name="TextBox 19">
            <a:extLst>
              <a:ext uri="{FF2B5EF4-FFF2-40B4-BE49-F238E27FC236}">
                <a16:creationId xmlns:a16="http://schemas.microsoft.com/office/drawing/2014/main" id="{437413F8-C5EC-462F-9C8D-13F44307B585}"/>
              </a:ext>
            </a:extLst>
          </p:cNvPr>
          <p:cNvSpPr txBox="1"/>
          <p:nvPr/>
        </p:nvSpPr>
        <p:spPr>
          <a:xfrm>
            <a:off x="5758874" y="3588987"/>
            <a:ext cx="19084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Procurement Officer</a:t>
            </a:r>
          </a:p>
        </p:txBody>
      </p:sp>
      <p:sp>
        <p:nvSpPr>
          <p:cNvPr id="21" name="TextBox 20">
            <a:extLst>
              <a:ext uri="{FF2B5EF4-FFF2-40B4-BE49-F238E27FC236}">
                <a16:creationId xmlns:a16="http://schemas.microsoft.com/office/drawing/2014/main" id="{B490C4AD-6960-464D-A97B-78F3D6049A1B}"/>
              </a:ext>
            </a:extLst>
          </p:cNvPr>
          <p:cNvSpPr txBox="1"/>
          <p:nvPr/>
        </p:nvSpPr>
        <p:spPr>
          <a:xfrm>
            <a:off x="7885843" y="3595579"/>
            <a:ext cx="18912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Marketing manager</a:t>
            </a:r>
          </a:p>
        </p:txBody>
      </p:sp>
      <p:sp>
        <p:nvSpPr>
          <p:cNvPr id="22" name="TextBox 21">
            <a:extLst>
              <a:ext uri="{FF2B5EF4-FFF2-40B4-BE49-F238E27FC236}">
                <a16:creationId xmlns:a16="http://schemas.microsoft.com/office/drawing/2014/main" id="{F2E32017-1CCD-4394-90C0-DB9F3C62E1F8}"/>
              </a:ext>
            </a:extLst>
          </p:cNvPr>
          <p:cNvSpPr txBox="1"/>
          <p:nvPr/>
        </p:nvSpPr>
        <p:spPr>
          <a:xfrm>
            <a:off x="9991479" y="3602797"/>
            <a:ext cx="19419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Farmer</a:t>
            </a:r>
          </a:p>
        </p:txBody>
      </p:sp>
    </p:spTree>
    <p:extLst>
      <p:ext uri="{BB962C8B-B14F-4D97-AF65-F5344CB8AC3E}">
        <p14:creationId xmlns:p14="http://schemas.microsoft.com/office/powerpoint/2010/main" val="2687980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a:xfrm>
            <a:off x="245585" y="104267"/>
            <a:ext cx="11498123" cy="878150"/>
          </a:xfrm>
        </p:spPr>
        <p:txBody>
          <a:bodyPr>
            <a:normAutofit fontScale="90000"/>
          </a:bodyPr>
          <a:lstStyle/>
          <a:p>
            <a:r>
              <a:rPr lang="nl-NL" dirty="0"/>
              <a:t>Creating an conducive company environment for integrating natural capital</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7" name="TextBox 76">
            <a:extLst>
              <a:ext uri="{FF2B5EF4-FFF2-40B4-BE49-F238E27FC236}">
                <a16:creationId xmlns:a16="http://schemas.microsoft.com/office/drawing/2014/main" id="{5B2A9446-B422-4021-AE4A-21C52C027761}"/>
              </a:ext>
            </a:extLst>
          </p:cNvPr>
          <p:cNvSpPr txBox="1"/>
          <p:nvPr/>
        </p:nvSpPr>
        <p:spPr>
          <a:xfrm>
            <a:off x="9754049" y="4605272"/>
            <a:ext cx="218780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Find a personas action card for each identified role through We Value Nature’s </a:t>
            </a:r>
            <a:r>
              <a:rPr kumimoji="0" lang="en-GB" sz="1200" b="0" i="0" u="none" strike="noStrike" kern="1200" cap="none" spc="0" normalizeH="0" baseline="0" noProof="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digital media library</a:t>
            </a:r>
            <a:endParaRPr kumimoji="0" lang="en-GB" sz="1200" b="0" i="0" u="none" strike="noStrike" kern="1200" cap="none" spc="0" normalizeH="0" baseline="0" noProof="0">
              <a:ln>
                <a:noFill/>
              </a:ln>
              <a:solidFill>
                <a:srgbClr val="23BAED"/>
              </a:solidFill>
              <a:effectLst/>
              <a:uLnTx/>
              <a:uFillTx/>
              <a:latin typeface="Arial"/>
              <a:ea typeface="+mn-ea"/>
              <a:cs typeface="+mn-cs"/>
            </a:endParaRPr>
          </a:p>
        </p:txBody>
      </p:sp>
      <p:sp>
        <p:nvSpPr>
          <p:cNvPr id="78" name="Rectangle 2">
            <a:extLst>
              <a:ext uri="{FF2B5EF4-FFF2-40B4-BE49-F238E27FC236}">
                <a16:creationId xmlns:a16="http://schemas.microsoft.com/office/drawing/2014/main" id="{35F73C59-CA96-4C6C-A543-485EB06EF04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Teardrop 78">
            <a:extLst>
              <a:ext uri="{FF2B5EF4-FFF2-40B4-BE49-F238E27FC236}">
                <a16:creationId xmlns:a16="http://schemas.microsoft.com/office/drawing/2014/main" id="{8D0AB36E-AF0D-40FD-B614-6F6DBCBA0638}"/>
              </a:ext>
            </a:extLst>
          </p:cNvPr>
          <p:cNvSpPr/>
          <p:nvPr/>
        </p:nvSpPr>
        <p:spPr>
          <a:xfrm>
            <a:off x="9440359" y="4679259"/>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C75D60E2-E787-4C0A-90F6-3B9D84C8E2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3138" y="1190414"/>
            <a:ext cx="3840951" cy="5429616"/>
          </a:xfrm>
          <a:prstGeom prst="rect">
            <a:avLst/>
          </a:prstGeom>
        </p:spPr>
      </p:pic>
      <p:pic>
        <p:nvPicPr>
          <p:cNvPr id="9" name="Afbeelding 8">
            <a:extLst>
              <a:ext uri="{FF2B5EF4-FFF2-40B4-BE49-F238E27FC236}">
                <a16:creationId xmlns:a16="http://schemas.microsoft.com/office/drawing/2014/main" id="{25517ACF-D135-4390-AE32-F66C631218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26504" y="1193338"/>
            <a:ext cx="3840951" cy="5429616"/>
          </a:xfrm>
          <a:prstGeom prst="rect">
            <a:avLst/>
          </a:prstGeom>
        </p:spPr>
      </p:pic>
      <p:pic>
        <p:nvPicPr>
          <p:cNvPr id="11" name="Afbeelding 10">
            <a:extLst>
              <a:ext uri="{FF2B5EF4-FFF2-40B4-BE49-F238E27FC236}">
                <a16:creationId xmlns:a16="http://schemas.microsoft.com/office/drawing/2014/main" id="{8C5E3E3A-45C9-4A3A-9F45-CDA3F72554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440540" y="2737912"/>
            <a:ext cx="1020104" cy="1442032"/>
          </a:xfrm>
          <a:prstGeom prst="rect">
            <a:avLst/>
          </a:prstGeom>
        </p:spPr>
      </p:pic>
      <p:pic>
        <p:nvPicPr>
          <p:cNvPr id="13" name="Afbeelding 12">
            <a:extLst>
              <a:ext uri="{FF2B5EF4-FFF2-40B4-BE49-F238E27FC236}">
                <a16:creationId xmlns:a16="http://schemas.microsoft.com/office/drawing/2014/main" id="{354C13EB-68BA-4AF6-BD92-729E8E4DB3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51872" y="1223001"/>
            <a:ext cx="1018175" cy="1439304"/>
          </a:xfrm>
          <a:prstGeom prst="rect">
            <a:avLst/>
          </a:prstGeom>
        </p:spPr>
      </p:pic>
      <p:pic>
        <p:nvPicPr>
          <p:cNvPr id="15" name="Afbeelding 14">
            <a:extLst>
              <a:ext uri="{FF2B5EF4-FFF2-40B4-BE49-F238E27FC236}">
                <a16:creationId xmlns:a16="http://schemas.microsoft.com/office/drawing/2014/main" id="{D85B0A5C-F050-4CF8-94FA-AC158533705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54004" y="2737912"/>
            <a:ext cx="1015862" cy="1436036"/>
          </a:xfrm>
          <a:prstGeom prst="rect">
            <a:avLst/>
          </a:prstGeom>
        </p:spPr>
      </p:pic>
      <p:pic>
        <p:nvPicPr>
          <p:cNvPr id="17" name="Afbeelding 16">
            <a:extLst>
              <a:ext uri="{FF2B5EF4-FFF2-40B4-BE49-F238E27FC236}">
                <a16:creationId xmlns:a16="http://schemas.microsoft.com/office/drawing/2014/main" id="{F5C1D3A0-A44B-4CE0-9881-504BD7B022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440542" y="1221381"/>
            <a:ext cx="1020104" cy="1442033"/>
          </a:xfrm>
          <a:prstGeom prst="rect">
            <a:avLst/>
          </a:prstGeom>
        </p:spPr>
      </p:pic>
    </p:spTree>
    <p:extLst>
      <p:ext uri="{BB962C8B-B14F-4D97-AF65-F5344CB8AC3E}">
        <p14:creationId xmlns:p14="http://schemas.microsoft.com/office/powerpoint/2010/main" val="3763951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19801"/>
            <a:ext cx="7509051" cy="4319596"/>
          </a:xfrm>
        </p:spPr>
        <p:txBody>
          <a:bodyPr>
            <a:noAutofit/>
          </a:bodyPr>
          <a:lstStyle/>
          <a:p>
            <a:pPr>
              <a:lnSpc>
                <a:spcPct val="100000"/>
              </a:lnSpc>
            </a:pPr>
            <a:r>
              <a:rPr lang="en-GB" dirty="0"/>
              <a:t>Hugo Boss is one of the leading companies in the premium segment of the </a:t>
            </a:r>
            <a:r>
              <a:rPr lang="en-GB" b="1" dirty="0">
                <a:solidFill>
                  <a:srgbClr val="23BAED"/>
                </a:solidFill>
              </a:rPr>
              <a:t>global apparel market</a:t>
            </a:r>
          </a:p>
          <a:p>
            <a:pPr marL="0" indent="0">
              <a:lnSpc>
                <a:spcPct val="100000"/>
              </a:lnSpc>
              <a:buNone/>
            </a:pPr>
            <a:endParaRPr lang="en-GB" sz="1001" b="1" dirty="0">
              <a:solidFill>
                <a:srgbClr val="23BAED"/>
              </a:solidFill>
            </a:endParaRPr>
          </a:p>
          <a:p>
            <a:pPr>
              <a:lnSpc>
                <a:spcPct val="100000"/>
              </a:lnSpc>
            </a:pPr>
            <a:r>
              <a:rPr lang="en-GB" dirty="0"/>
              <a:t>Around </a:t>
            </a:r>
            <a:r>
              <a:rPr lang="en-GB" b="1" dirty="0">
                <a:solidFill>
                  <a:srgbClr val="23BAED"/>
                </a:solidFill>
              </a:rPr>
              <a:t>17%</a:t>
            </a:r>
            <a:r>
              <a:rPr lang="en-GB" dirty="0"/>
              <a:t> of Hugo Boss products in total are produced at their own factories in </a:t>
            </a:r>
            <a:r>
              <a:rPr lang="en-GB" b="1" dirty="0">
                <a:solidFill>
                  <a:srgbClr val="23BAED"/>
                </a:solidFill>
              </a:rPr>
              <a:t>Germany, Poland, Turkey, and Italy</a:t>
            </a:r>
          </a:p>
          <a:p>
            <a:pPr marL="0" indent="0">
              <a:lnSpc>
                <a:spcPct val="100000"/>
              </a:lnSpc>
              <a:buNone/>
            </a:pPr>
            <a:endParaRPr lang="en-GB" sz="1001" b="1" dirty="0">
              <a:solidFill>
                <a:srgbClr val="23BAED"/>
              </a:solidFill>
            </a:endParaRPr>
          </a:p>
          <a:p>
            <a:pPr>
              <a:lnSpc>
                <a:spcPct val="100000"/>
              </a:lnSpc>
            </a:pPr>
            <a:r>
              <a:rPr lang="en-GB" dirty="0"/>
              <a:t>83% of their finished products and a majority of the refined raw materials are </a:t>
            </a:r>
            <a:r>
              <a:rPr lang="en-GB" b="1" dirty="0">
                <a:solidFill>
                  <a:srgbClr val="23BAED"/>
                </a:solidFill>
              </a:rPr>
              <a:t>sourced from suppliers all over the world</a:t>
            </a:r>
          </a:p>
        </p:txBody>
      </p:sp>
      <p:pic>
        <p:nvPicPr>
          <p:cNvPr id="5" name="Picture 4">
            <a:extLst>
              <a:ext uri="{FF2B5EF4-FFF2-40B4-BE49-F238E27FC236}">
                <a16:creationId xmlns:a16="http://schemas.microsoft.com/office/drawing/2014/main" id="{F0C8B039-9F2B-4438-9FEA-6E1091919010}"/>
              </a:ext>
            </a:extLst>
          </p:cNvPr>
          <p:cNvPicPr>
            <a:picLocks noChangeAspect="1"/>
          </p:cNvPicPr>
          <p:nvPr/>
        </p:nvPicPr>
        <p:blipFill rotWithShape="1">
          <a:blip r:embed="rId3"/>
          <a:srcRect l="26335"/>
          <a:stretch/>
        </p:blipFill>
        <p:spPr>
          <a:xfrm>
            <a:off x="8026401" y="1724929"/>
            <a:ext cx="4165599" cy="4114467"/>
          </a:xfrm>
          <a:prstGeom prst="ellipse">
            <a:avLst/>
          </a:prstGeom>
        </p:spPr>
      </p:pic>
      <p:pic>
        <p:nvPicPr>
          <p:cNvPr id="6" name="Picture 5">
            <a:extLst>
              <a:ext uri="{FF2B5EF4-FFF2-40B4-BE49-F238E27FC236}">
                <a16:creationId xmlns:a16="http://schemas.microsoft.com/office/drawing/2014/main" id="{15E4EF3E-34EB-4DB8-B2EF-DC127F0BF899}"/>
              </a:ext>
            </a:extLst>
          </p:cNvPr>
          <p:cNvPicPr>
            <a:picLocks noChangeAspect="1"/>
          </p:cNvPicPr>
          <p:nvPr/>
        </p:nvPicPr>
        <p:blipFill rotWithShape="1">
          <a:blip r:embed="rId4"/>
          <a:srcRect t="16400" b="16400"/>
          <a:stretch/>
        </p:blipFill>
        <p:spPr>
          <a:xfrm>
            <a:off x="8082765" y="158331"/>
            <a:ext cx="3831130" cy="1430289"/>
          </a:xfrm>
          <a:prstGeom prst="rect">
            <a:avLst/>
          </a:prstGeom>
        </p:spPr>
      </p:pic>
      <p:sp>
        <p:nvSpPr>
          <p:cNvPr id="7" name="Slide Number Placeholder 6">
            <a:extLst>
              <a:ext uri="{FF2B5EF4-FFF2-40B4-BE49-F238E27FC236}">
                <a16:creationId xmlns:a16="http://schemas.microsoft.com/office/drawing/2014/main" id="{C9C566F4-5A3C-8143-9C27-6CD76290FEB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E686C8D8-262D-45FC-A3EF-F57ECE60F8BB}"/>
              </a:ext>
            </a:extLst>
          </p:cNvPr>
          <p:cNvSpPr txBox="1"/>
          <p:nvPr/>
        </p:nvSpPr>
        <p:spPr>
          <a:xfrm>
            <a:off x="314195" y="5682045"/>
            <a:ext cx="3483042"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Hugo Boss,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5"/>
              </a:rPr>
              <a:t>Natural Capital Evaluation</a:t>
            </a:r>
            <a:endPar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967226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Case study example – Hugo Boss</a:t>
            </a:r>
            <a:endParaRPr lang="en-US" dirty="0">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227766"/>
            <a:ext cx="6909567" cy="4766636"/>
          </a:xfrm>
        </p:spPr>
        <p:txBody>
          <a:bodyPr vert="horz" lIns="91440" tIns="45720" rIns="91440" bIns="45720" rtlCol="0" anchor="t">
            <a:noAutofit/>
          </a:bodyPr>
          <a:lstStyle/>
          <a:p>
            <a:pPr marL="227965" indent="-227965">
              <a:lnSpc>
                <a:spcPct val="100000"/>
              </a:lnSpc>
            </a:pPr>
            <a:r>
              <a:rPr lang="en-GB" dirty="0">
                <a:solidFill>
                  <a:srgbClr val="595959"/>
                </a:solidFill>
              </a:rPr>
              <a:t>Started using the Protocol in 2016 to conduct </a:t>
            </a:r>
            <a:r>
              <a:rPr lang="en-GB" b="1" dirty="0">
                <a:solidFill>
                  <a:srgbClr val="23BAED"/>
                </a:solidFill>
              </a:rPr>
              <a:t>monetary valuation</a:t>
            </a:r>
            <a:endParaRPr lang="en-GB" b="1">
              <a:solidFill>
                <a:srgbClr val="23BAED"/>
              </a:solidFill>
              <a:cs typeface="Arial"/>
            </a:endParaRPr>
          </a:p>
          <a:p>
            <a:pPr marL="227965" indent="-227965">
              <a:lnSpc>
                <a:spcPct val="100000"/>
              </a:lnSpc>
            </a:pPr>
            <a:r>
              <a:rPr lang="en-GB" dirty="0">
                <a:solidFill>
                  <a:srgbClr val="595959"/>
                </a:solidFill>
              </a:rPr>
              <a:t>Overall responsibility for sustainability lies with the CEO of </a:t>
            </a:r>
            <a:r>
              <a:rPr lang="en-GB" dirty="0"/>
              <a:t>Hugo Boss</a:t>
            </a:r>
            <a:r>
              <a:rPr lang="en-GB" dirty="0">
                <a:solidFill>
                  <a:srgbClr val="595959"/>
                </a:solidFill>
              </a:rPr>
              <a:t>, but the </a:t>
            </a:r>
            <a:r>
              <a:rPr lang="en-GB" b="1" dirty="0">
                <a:solidFill>
                  <a:srgbClr val="23BAED"/>
                </a:solidFill>
              </a:rPr>
              <a:t>Managing Board handles sustainability topics</a:t>
            </a:r>
            <a:r>
              <a:rPr lang="en-GB" dirty="0">
                <a:solidFill>
                  <a:srgbClr val="595959"/>
                </a:solidFill>
              </a:rPr>
              <a:t> along the value chain and approves the standards that apply Group-wide.</a:t>
            </a:r>
            <a:endParaRPr lang="en-GB">
              <a:solidFill>
                <a:srgbClr val="595959"/>
              </a:solidFill>
              <a:cs typeface="Arial"/>
            </a:endParaRPr>
          </a:p>
          <a:p>
            <a:pPr marL="227965" indent="-227965">
              <a:lnSpc>
                <a:spcPct val="100000"/>
              </a:lnSpc>
            </a:pPr>
            <a:r>
              <a:rPr lang="en-GB" dirty="0">
                <a:solidFill>
                  <a:srgbClr val="595959"/>
                </a:solidFill>
              </a:rPr>
              <a:t>The objective of the assessment is to provide the foundation for </a:t>
            </a:r>
            <a:r>
              <a:rPr lang="en-GB" dirty="0"/>
              <a:t>Hugo Boss </a:t>
            </a:r>
            <a:r>
              <a:rPr lang="en-GB" dirty="0">
                <a:solidFill>
                  <a:srgbClr val="595959"/>
                </a:solidFill>
              </a:rPr>
              <a:t>to implement targeted measures to </a:t>
            </a:r>
            <a:r>
              <a:rPr lang="en-GB" b="1" dirty="0">
                <a:solidFill>
                  <a:srgbClr val="23BAED"/>
                </a:solidFill>
              </a:rPr>
              <a:t>achieve more environmentally-friendly production and distribution of its products.</a:t>
            </a:r>
            <a:endParaRPr lang="en-GB" b="1" dirty="0">
              <a:solidFill>
                <a:srgbClr val="23BAED"/>
              </a:solidFill>
              <a:cs typeface="Arial"/>
            </a:endParaRPr>
          </a:p>
        </p:txBody>
      </p:sp>
      <p:pic>
        <p:nvPicPr>
          <p:cNvPr id="5" name="Picture Placeholder 5" descr="HUGO BOSS Group: Action areas of our CSR">
            <a:extLst>
              <a:ext uri="{FF2B5EF4-FFF2-40B4-BE49-F238E27FC236}">
                <a16:creationId xmlns:a16="http://schemas.microsoft.com/office/drawing/2014/main" id="{003288A3-2544-4DDC-8BFB-E3018B57E2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467602" y="1537820"/>
            <a:ext cx="4605807" cy="3782363"/>
          </a:xfrm>
          <a:prstGeom prst="rect">
            <a:avLst/>
          </a:prstGeom>
        </p:spPr>
      </p:pic>
      <p:sp>
        <p:nvSpPr>
          <p:cNvPr id="6" name="Slide Number Placeholder 5">
            <a:extLst>
              <a:ext uri="{FF2B5EF4-FFF2-40B4-BE49-F238E27FC236}">
                <a16:creationId xmlns:a16="http://schemas.microsoft.com/office/drawing/2014/main" id="{C574552B-5A4A-5D4F-8F04-70AC8B8B798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dirty="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C884C84A-B657-4822-9DE4-586C4D49493B}"/>
              </a:ext>
            </a:extLst>
          </p:cNvPr>
          <p:cNvSpPr txBox="1"/>
          <p:nvPr/>
        </p:nvSpPr>
        <p:spPr>
          <a:xfrm>
            <a:off x="8394763" y="5577502"/>
            <a:ext cx="3483042"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Hugo Boss,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4"/>
              </a:rPr>
              <a:t>Natural Capital Evaluation</a:t>
            </a:r>
            <a:endPar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779813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E750-9497-4687-9020-37B92EFCFDE6}"/>
              </a:ext>
            </a:extLst>
          </p:cNvPr>
          <p:cNvSpPr>
            <a:spLocks noGrp="1"/>
          </p:cNvSpPr>
          <p:nvPr>
            <p:ph type="title"/>
          </p:nvPr>
        </p:nvSpPr>
        <p:spPr/>
        <p:txBody>
          <a:bodyPr/>
          <a:lstStyle/>
          <a:p>
            <a:r>
              <a:rPr lang="en-GB"/>
              <a:t>HUGO BOSS’ Natural Capital evaluation</a:t>
            </a:r>
            <a:endParaRPr lang="en-CH"/>
          </a:p>
        </p:txBody>
      </p:sp>
      <p:sp>
        <p:nvSpPr>
          <p:cNvPr id="3" name="Content Placeholder 2">
            <a:extLst>
              <a:ext uri="{FF2B5EF4-FFF2-40B4-BE49-F238E27FC236}">
                <a16:creationId xmlns:a16="http://schemas.microsoft.com/office/drawing/2014/main" id="{B2334444-345C-4C58-A07B-4ABD26860B8A}"/>
              </a:ext>
            </a:extLst>
          </p:cNvPr>
          <p:cNvSpPr>
            <a:spLocks noGrp="1"/>
          </p:cNvSpPr>
          <p:nvPr>
            <p:ph idx="1"/>
          </p:nvPr>
        </p:nvSpPr>
        <p:spPr>
          <a:xfrm>
            <a:off x="314195" y="1622987"/>
            <a:ext cx="7335541" cy="4634303"/>
          </a:xfrm>
        </p:spPr>
        <p:txBody>
          <a:bodyPr>
            <a:normAutofit/>
          </a:bodyPr>
          <a:lstStyle/>
          <a:p>
            <a:pPr>
              <a:spcAft>
                <a:spcPts val="1200"/>
              </a:spcAft>
            </a:pPr>
            <a:r>
              <a:rPr lang="en-GB" sz="2601" dirty="0">
                <a:solidFill>
                  <a:srgbClr val="595959"/>
                </a:solidFill>
              </a:rPr>
              <a:t>They have conducted LCAs since 2009 to </a:t>
            </a:r>
            <a:r>
              <a:rPr lang="en-GB" sz="2601" b="1" dirty="0">
                <a:solidFill>
                  <a:srgbClr val="23BAED"/>
                </a:solidFill>
              </a:rPr>
              <a:t>determine the environmental impact </a:t>
            </a:r>
            <a:r>
              <a:rPr lang="en-GB" sz="2601" dirty="0">
                <a:solidFill>
                  <a:srgbClr val="595959"/>
                </a:solidFill>
              </a:rPr>
              <a:t>of their clothing products</a:t>
            </a:r>
          </a:p>
          <a:p>
            <a:pPr>
              <a:spcAft>
                <a:spcPts val="1200"/>
              </a:spcAft>
            </a:pPr>
            <a:r>
              <a:rPr lang="en-GB" sz="2601" dirty="0"/>
              <a:t>Allows Hugo Boss to </a:t>
            </a:r>
            <a:r>
              <a:rPr lang="en-GB" sz="2601" b="1" dirty="0">
                <a:solidFill>
                  <a:srgbClr val="23BAED"/>
                </a:solidFill>
              </a:rPr>
              <a:t>compare impacts </a:t>
            </a:r>
          </a:p>
          <a:p>
            <a:pPr>
              <a:spcAft>
                <a:spcPts val="1200"/>
              </a:spcAft>
            </a:pPr>
            <a:r>
              <a:rPr lang="en-GB" sz="2601" dirty="0"/>
              <a:t>The </a:t>
            </a:r>
            <a:r>
              <a:rPr lang="en-GB" sz="2601" b="1" dirty="0">
                <a:solidFill>
                  <a:srgbClr val="23BAED"/>
                </a:solidFill>
              </a:rPr>
              <a:t>greatest environmental impacts </a:t>
            </a:r>
            <a:r>
              <a:rPr lang="en-GB" sz="2601" dirty="0"/>
              <a:t>arise during </a:t>
            </a:r>
            <a:r>
              <a:rPr lang="en-GB" sz="2601" b="1" dirty="0">
                <a:solidFill>
                  <a:srgbClr val="23BAED"/>
                </a:solidFill>
              </a:rPr>
              <a:t>production</a:t>
            </a:r>
            <a:r>
              <a:rPr lang="en-GB" sz="2601" dirty="0"/>
              <a:t> </a:t>
            </a:r>
          </a:p>
          <a:p>
            <a:pPr>
              <a:spcAft>
                <a:spcPts val="1200"/>
              </a:spcAft>
            </a:pPr>
            <a:r>
              <a:rPr lang="en-GB" sz="2601" dirty="0"/>
              <a:t>They have now set special </a:t>
            </a:r>
            <a:r>
              <a:rPr lang="en-GB" sz="2601" b="1" dirty="0">
                <a:solidFill>
                  <a:srgbClr val="23BAED"/>
                </a:solidFill>
              </a:rPr>
              <a:t>targets</a:t>
            </a:r>
            <a:r>
              <a:rPr lang="en-GB" sz="2601" dirty="0"/>
              <a:t> in these areas to reduce their impact </a:t>
            </a:r>
            <a:endParaRPr lang="en-CH" sz="2601" dirty="0"/>
          </a:p>
        </p:txBody>
      </p:sp>
      <p:sp>
        <p:nvSpPr>
          <p:cNvPr id="4" name="Slide Number Placeholder 3">
            <a:extLst>
              <a:ext uri="{FF2B5EF4-FFF2-40B4-BE49-F238E27FC236}">
                <a16:creationId xmlns:a16="http://schemas.microsoft.com/office/drawing/2014/main" id="{6011DB5A-D137-5B46-9D9C-E30B0F6D226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B4763420-DF84-42A4-ABF4-7C8F901A8B13}"/>
              </a:ext>
            </a:extLst>
          </p:cNvPr>
          <p:cNvSpPr txBox="1"/>
          <p:nvPr/>
        </p:nvSpPr>
        <p:spPr>
          <a:xfrm>
            <a:off x="314195" y="5703542"/>
            <a:ext cx="3483042"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Hugo Boss,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3"/>
              </a:rPr>
              <a:t>Natural Capital Evaluation</a:t>
            </a:r>
            <a:endPar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8" name="Picture 7">
            <a:extLst>
              <a:ext uri="{FF2B5EF4-FFF2-40B4-BE49-F238E27FC236}">
                <a16:creationId xmlns:a16="http://schemas.microsoft.com/office/drawing/2014/main" id="{2F0219A5-5ABA-46F7-B648-DE165DE0B801}"/>
              </a:ext>
            </a:extLst>
          </p:cNvPr>
          <p:cNvPicPr>
            <a:picLocks noChangeAspect="1"/>
          </p:cNvPicPr>
          <p:nvPr/>
        </p:nvPicPr>
        <p:blipFill rotWithShape="1">
          <a:blip r:embed="rId4"/>
          <a:srcRect l="32584" r="-1"/>
          <a:stretch/>
        </p:blipFill>
        <p:spPr>
          <a:xfrm>
            <a:off x="7834526" y="1274494"/>
            <a:ext cx="4357474" cy="4309012"/>
          </a:xfrm>
          <a:prstGeom prst="ellipse">
            <a:avLst/>
          </a:prstGeom>
        </p:spPr>
      </p:pic>
    </p:spTree>
    <p:extLst>
      <p:ext uri="{BB962C8B-B14F-4D97-AF65-F5344CB8AC3E}">
        <p14:creationId xmlns:p14="http://schemas.microsoft.com/office/powerpoint/2010/main" val="2083202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endParaRPr>
          </a:p>
        </p:txBody>
      </p:sp>
      <p:graphicFrame>
        <p:nvGraphicFramePr>
          <p:cNvPr id="4" name="Table 11">
            <a:extLst>
              <a:ext uri="{FF2B5EF4-FFF2-40B4-BE49-F238E27FC236}">
                <a16:creationId xmlns:a16="http://schemas.microsoft.com/office/drawing/2014/main" id="{061F03D6-2737-9644-9A15-E75938DE5D48}"/>
              </a:ext>
            </a:extLst>
          </p:cNvPr>
          <p:cNvGraphicFramePr>
            <a:graphicFrameLocks noGrp="1"/>
          </p:cNvGraphicFramePr>
          <p:nvPr/>
        </p:nvGraphicFramePr>
        <p:xfrm>
          <a:off x="466015" y="1576617"/>
          <a:ext cx="11361022" cy="3254477"/>
        </p:xfrm>
        <a:graphic>
          <a:graphicData uri="http://schemas.openxmlformats.org/drawingml/2006/table">
            <a:tbl>
              <a:tblPr firstRow="1" bandRow="1">
                <a:tableStyleId>{BC89EF96-8CEA-46FF-86C4-4CE0E7609802}</a:tableStyleId>
              </a:tblPr>
              <a:tblGrid>
                <a:gridCol w="5687433">
                  <a:extLst>
                    <a:ext uri="{9D8B030D-6E8A-4147-A177-3AD203B41FA5}">
                      <a16:colId xmlns:a16="http://schemas.microsoft.com/office/drawing/2014/main" val="2429539457"/>
                    </a:ext>
                  </a:extLst>
                </a:gridCol>
                <a:gridCol w="5673589">
                  <a:extLst>
                    <a:ext uri="{9D8B030D-6E8A-4147-A177-3AD203B41FA5}">
                      <a16:colId xmlns:a16="http://schemas.microsoft.com/office/drawing/2014/main" val="1990008112"/>
                    </a:ext>
                  </a:extLst>
                </a:gridCol>
              </a:tblGrid>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Business / society</a:t>
                      </a:r>
                      <a:endParaRPr lang="en-CH" sz="2200"/>
                    </a:p>
                  </a:txBody>
                  <a:tcPr marT="45721" marB="45721" anchor="ctr"/>
                </a:tc>
                <a:extLst>
                  <a:ext uri="{0D108BD9-81ED-4DB2-BD59-A6C34878D82A}">
                    <a16:rowId xmlns:a16="http://schemas.microsoft.com/office/drawing/2014/main" val="2687481232"/>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Qualitative / quantitative / Monetary</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466015" y="5058736"/>
            <a:ext cx="11498122" cy="707886"/>
          </a:xfrm>
          <a:prstGeom prst="rect">
            <a:avLst/>
          </a:prstGeom>
          <a:noFill/>
        </p:spPr>
        <p:txBody>
          <a:bodyPr wrap="square" rtlCol="0">
            <a:spAutoFit/>
          </a:bodyPr>
          <a:lstStyle/>
          <a:p>
            <a:r>
              <a:rPr lang="en-US" sz="2000" b="1">
                <a:solidFill>
                  <a:srgbClr val="23BAED"/>
                </a:solidFill>
              </a:rPr>
              <a:t>Objective</a:t>
            </a:r>
            <a:r>
              <a:rPr lang="en-US" sz="2000" b="1"/>
              <a:t> </a:t>
            </a:r>
            <a:r>
              <a:rPr lang="en-US" sz="2000"/>
              <a:t>= provide the foundation for Hugo Boss to implement targeted measures to achieve more environmentally-friendly production and distribution of its products.</a:t>
            </a:r>
          </a:p>
        </p:txBody>
      </p:sp>
      <p:sp>
        <p:nvSpPr>
          <p:cNvPr id="6" name="TextBox 5">
            <a:extLst>
              <a:ext uri="{FF2B5EF4-FFF2-40B4-BE49-F238E27FC236}">
                <a16:creationId xmlns:a16="http://schemas.microsoft.com/office/drawing/2014/main" id="{B222DBB3-B83E-F945-B742-2D3525C1A675}"/>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3C9CBDA4-5C58-6849-9D59-82E4CA739C29}"/>
              </a:ext>
            </a:extLst>
          </p:cNvPr>
          <p:cNvSpPr>
            <a:spLocks noGrp="1"/>
          </p:cNvSpPr>
          <p:nvPr>
            <p:ph type="sldNum" sz="quarter" idx="12"/>
          </p:nvPr>
        </p:nvSpPr>
        <p:spPr/>
        <p:txBody>
          <a:bodyPr/>
          <a:lstStyle/>
          <a:p>
            <a:fld id="{971CEC84-1649-40CE-BFF6-7286506FEA08}" type="slidenum">
              <a:rPr lang="en-GB" smtClean="0"/>
              <a:pPr/>
              <a:t>65</a:t>
            </a:fld>
            <a:endParaRPr lang="en-GB"/>
          </a:p>
        </p:txBody>
      </p:sp>
    </p:spTree>
    <p:extLst>
      <p:ext uri="{BB962C8B-B14F-4D97-AF65-F5344CB8AC3E}">
        <p14:creationId xmlns:p14="http://schemas.microsoft.com/office/powerpoint/2010/main" val="771893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normAutofit fontScale="90000"/>
          </a:bodyPr>
          <a:lstStyle/>
          <a:p>
            <a:r>
              <a:rPr lang="en-US" dirty="0"/>
              <a:t>What could the scope of work look like for </a:t>
            </a:r>
            <a:br>
              <a:rPr lang="en-US" dirty="0"/>
            </a:br>
            <a:r>
              <a:rPr lang="en-GB" dirty="0">
                <a:solidFill>
                  <a:srgbClr val="595959"/>
                </a:solidFill>
              </a:rPr>
              <a:t>Hugo Boss </a:t>
            </a:r>
            <a:r>
              <a:rPr lang="en-US" dirty="0"/>
              <a:t>based on the information we have? </a:t>
            </a:r>
            <a:endParaRPr lang="en-US" dirty="0">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3249098065"/>
              </p:ext>
            </p:extLst>
          </p:nvPr>
        </p:nvGraphicFramePr>
        <p:xfrm>
          <a:off x="986626" y="1233992"/>
          <a:ext cx="10530039" cy="4391014"/>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1020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but move to detailed </a:t>
                      </a:r>
                    </a:p>
                    <a:p>
                      <a:r>
                        <a:rPr lang="en-GB" sz="2200" b="0">
                          <a:solidFill>
                            <a:srgbClr val="595959"/>
                          </a:solidFill>
                        </a:rPr>
                        <a:t>analysis for products (latest silk ties </a:t>
                      </a:r>
                    </a:p>
                    <a:p>
                      <a:r>
                        <a:rPr lang="en-GB" sz="2200" b="0">
                          <a:solidFill>
                            <a:srgbClr val="595959"/>
                          </a:solidFill>
                        </a:rPr>
                        <a:t>and wool suits)</a:t>
                      </a:r>
                      <a:endParaRPr lang="en-CH" sz="2200" b="0"/>
                    </a:p>
                  </a:txBody>
                  <a:tcPr marT="45721" marB="45721" anchor="ctr"/>
                </a:tc>
                <a:extLst>
                  <a:ext uri="{0D108BD9-81ED-4DB2-BD59-A6C34878D82A}">
                    <a16:rowId xmlns:a16="http://schemas.microsoft.com/office/drawing/2014/main" val="1644615665"/>
                  </a:ext>
                </a:extLst>
              </a:tr>
              <a:tr h="88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 – the entire value chain</a:t>
                      </a:r>
                      <a:endParaRPr lang="en-CH" sz="2200"/>
                    </a:p>
                  </a:txBody>
                  <a:tcPr marT="45721" marB="45721" anchor="ctr"/>
                </a:tc>
                <a:extLst>
                  <a:ext uri="{0D108BD9-81ED-4DB2-BD59-A6C34878D82A}">
                    <a16:rowId xmlns:a16="http://schemas.microsoft.com/office/drawing/2014/main" val="1000605826"/>
                  </a:ext>
                </a:extLst>
              </a:tr>
              <a:tr h="88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Value looks to be a mix of social and business value – hard to make out</a:t>
                      </a:r>
                      <a:endParaRPr lang="en-CH" sz="2200"/>
                    </a:p>
                  </a:txBody>
                  <a:tcPr marT="45721" marB="45721" anchor="ctr"/>
                </a:tc>
                <a:extLst>
                  <a:ext uri="{0D108BD9-81ED-4DB2-BD59-A6C34878D82A}">
                    <a16:rowId xmlns:a16="http://schemas.microsoft.com/office/drawing/2014/main" val="2687481232"/>
                  </a:ext>
                </a:extLst>
              </a:tr>
              <a:tr h="70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0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Monetary (making environmental impacts comparable)</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6CF28B9D-3D90-3A4D-A029-9A3D2D3F987C}"/>
              </a:ext>
            </a:extLst>
          </p:cNvPr>
          <p:cNvSpPr>
            <a:spLocks noGrp="1"/>
          </p:cNvSpPr>
          <p:nvPr>
            <p:ph type="sldNum" sz="quarter" idx="12"/>
          </p:nvPr>
        </p:nvSpPr>
        <p:spPr/>
        <p:txBody>
          <a:bodyPr/>
          <a:lstStyle/>
          <a:p>
            <a:fld id="{971CEC84-1649-40CE-BFF6-7286506FEA08}" type="slidenum">
              <a:rPr lang="en-GB" smtClean="0"/>
              <a:pPr/>
              <a:t>66</a:t>
            </a:fld>
            <a:endParaRPr lang="en-GB"/>
          </a:p>
        </p:txBody>
      </p:sp>
    </p:spTree>
    <p:extLst>
      <p:ext uri="{BB962C8B-B14F-4D97-AF65-F5344CB8AC3E}">
        <p14:creationId xmlns:p14="http://schemas.microsoft.com/office/powerpoint/2010/main" val="55970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99D326F5-14D3-7541-AD61-6B9282BF5661}"/>
              </a:ext>
            </a:extLst>
          </p:cNvPr>
          <p:cNvGraphicFramePr>
            <a:graphicFrameLocks noGrp="1"/>
          </p:cNvGraphicFramePr>
          <p:nvPr>
            <p:extLst>
              <p:ext uri="{D42A27DB-BD31-4B8C-83A1-F6EECF244321}">
                <p14:modId xmlns:p14="http://schemas.microsoft.com/office/powerpoint/2010/main" val="2722832708"/>
              </p:ext>
            </p:extLst>
          </p:nvPr>
        </p:nvGraphicFramePr>
        <p:xfrm>
          <a:off x="314194" y="1457726"/>
          <a:ext cx="11078735" cy="4105143"/>
        </p:xfrm>
        <a:graphic>
          <a:graphicData uri="http://schemas.openxmlformats.org/drawingml/2006/table">
            <a:tbl>
              <a:tblPr firstRow="1" bandRow="1">
                <a:tableStyleId>{BC89EF96-8CEA-46FF-86C4-4CE0E7609802}</a:tableStyleId>
              </a:tblPr>
              <a:tblGrid>
                <a:gridCol w="5629407">
                  <a:extLst>
                    <a:ext uri="{9D8B030D-6E8A-4147-A177-3AD203B41FA5}">
                      <a16:colId xmlns:a16="http://schemas.microsoft.com/office/drawing/2014/main" val="2429539457"/>
                    </a:ext>
                  </a:extLst>
                </a:gridCol>
                <a:gridCol w="5449328">
                  <a:extLst>
                    <a:ext uri="{9D8B030D-6E8A-4147-A177-3AD203B41FA5}">
                      <a16:colId xmlns:a16="http://schemas.microsoft.com/office/drawing/2014/main" val="1990008112"/>
                    </a:ext>
                  </a:extLst>
                </a:gridCol>
              </a:tblGrid>
              <a:tr h="1249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b="1">
                        <a:solidFill>
                          <a:srgbClr val="23BAE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Stakeholders:</a:t>
                      </a:r>
                    </a:p>
                    <a:p>
                      <a:endParaRPr lang="en-CH" sz="2500" b="0"/>
                    </a:p>
                  </a:txBody>
                  <a:tcPr marT="45721" marB="45721" anchor="ctr"/>
                </a:tc>
                <a:extLst>
                  <a:ext uri="{0D108BD9-81ED-4DB2-BD59-A6C34878D82A}">
                    <a16:rowId xmlns:a16="http://schemas.microsoft.com/office/drawing/2014/main" val="1644615665"/>
                  </a:ext>
                </a:extLst>
              </a:tr>
              <a:tr h="677567">
                <a:tc>
                  <a:txBody>
                    <a:bodyPr/>
                    <a:lstStyle/>
                    <a:p>
                      <a:pPr marL="0" marR="0" lvl="0" indent="0" algn="l" rtl="0">
                        <a:lnSpc>
                          <a:spcPct val="100000"/>
                        </a:lnSpc>
                        <a:spcBef>
                          <a:spcPts val="0"/>
                        </a:spcBef>
                        <a:spcAft>
                          <a:spcPts val="0"/>
                        </a:spcAft>
                        <a:buFontTx/>
                        <a:buNone/>
                      </a:pPr>
                      <a:r>
                        <a:rPr lang="en-US" sz="2300">
                          <a:solidFill>
                            <a:srgbClr val="595959"/>
                          </a:solidFill>
                        </a:rPr>
                        <a:t>Hugo Boss CEO and Managing Board </a:t>
                      </a:r>
                    </a:p>
                  </a:txBody>
                  <a:tcPr marT="45721" marB="45721" anchor="ctr"/>
                </a:tc>
                <a:tc>
                  <a:txBody>
                    <a:bodyPr/>
                    <a:lstStyle/>
                    <a:p>
                      <a:pPr marL="0" marR="0" lvl="0" indent="0" algn="l" rtl="0">
                        <a:lnSpc>
                          <a:spcPct val="100000"/>
                        </a:lnSpc>
                        <a:spcBef>
                          <a:spcPts val="0"/>
                        </a:spcBef>
                        <a:spcAft>
                          <a:spcPts val="0"/>
                        </a:spcAft>
                        <a:buFontTx/>
                        <a:buNone/>
                      </a:pPr>
                      <a:r>
                        <a:rPr lang="en-US" sz="2300" b="0">
                          <a:solidFill>
                            <a:srgbClr val="595959"/>
                          </a:solidFill>
                        </a:rPr>
                        <a:t>Farmers</a:t>
                      </a:r>
                    </a:p>
                  </a:txBody>
                  <a:tcPr marT="45721" marB="45721" anchor="ctr"/>
                </a:tc>
                <a:extLst>
                  <a:ext uri="{0D108BD9-81ED-4DB2-BD59-A6C34878D82A}">
                    <a16:rowId xmlns:a16="http://schemas.microsoft.com/office/drawing/2014/main" val="1000605826"/>
                  </a:ext>
                </a:extLst>
              </a:tr>
              <a:tr h="677567">
                <a:tc>
                  <a:txBody>
                    <a:bodyPr/>
                    <a:lstStyle/>
                    <a:p>
                      <a:pPr marL="0" marR="0" lvl="0" indent="0" algn="l" rtl="0">
                        <a:lnSpc>
                          <a:spcPct val="100000"/>
                        </a:lnSpc>
                        <a:spcBef>
                          <a:spcPts val="0"/>
                        </a:spcBef>
                        <a:spcAft>
                          <a:spcPts val="0"/>
                        </a:spcAft>
                        <a:buFontTx/>
                        <a:buNone/>
                      </a:pPr>
                      <a:endParaRPr lang="en-US" sz="2300">
                        <a:solidFill>
                          <a:srgbClr val="595959"/>
                        </a:solidFill>
                      </a:endParaRPr>
                    </a:p>
                  </a:txBody>
                  <a:tcPr marT="45721" marB="45721" anchor="ctr"/>
                </a:tc>
                <a:tc>
                  <a:txBody>
                    <a:bodyPr/>
                    <a:lstStyle/>
                    <a:p>
                      <a:pPr lvl="0">
                        <a:buNone/>
                      </a:pPr>
                      <a:r>
                        <a:rPr lang="en-US" sz="2300" b="0">
                          <a:solidFill>
                            <a:srgbClr val="595959"/>
                          </a:solidFill>
                        </a:rPr>
                        <a:t>Manufacturers</a:t>
                      </a:r>
                    </a:p>
                  </a:txBody>
                  <a:tcPr marT="45721" marB="45721" anchor="ctr"/>
                </a:tc>
                <a:extLst>
                  <a:ext uri="{0D108BD9-81ED-4DB2-BD59-A6C34878D82A}">
                    <a16:rowId xmlns:a16="http://schemas.microsoft.com/office/drawing/2014/main" val="1457011255"/>
                  </a:ext>
                </a:extLst>
              </a:tr>
              <a:tr h="822759">
                <a:tc>
                  <a:txBody>
                    <a:bodyPr/>
                    <a:lstStyle/>
                    <a:p>
                      <a:pPr marL="0" marR="0" lvl="0" indent="0" algn="l" rtl="0">
                        <a:lnSpc>
                          <a:spcPct val="100000"/>
                        </a:lnSpc>
                        <a:spcBef>
                          <a:spcPts val="0"/>
                        </a:spcBef>
                        <a:spcAft>
                          <a:spcPts val="0"/>
                        </a:spcAft>
                        <a:buFontTx/>
                        <a:buNone/>
                      </a:pPr>
                      <a:endParaRPr lang="en-US" sz="2300">
                        <a:solidFill>
                          <a:srgbClr val="595959"/>
                        </a:solidFill>
                      </a:endParaRPr>
                    </a:p>
                  </a:txBody>
                  <a:tcPr marT="45721" marB="45721" anchor="ctr"/>
                </a:tc>
                <a:tc>
                  <a:txBody>
                    <a:bodyPr/>
                    <a:lstStyle/>
                    <a:p>
                      <a:pPr marL="0" marR="0" lvl="0" indent="0" algn="l" rtl="0">
                        <a:lnSpc>
                          <a:spcPct val="100000"/>
                        </a:lnSpc>
                        <a:spcBef>
                          <a:spcPts val="0"/>
                        </a:spcBef>
                        <a:spcAft>
                          <a:spcPts val="0"/>
                        </a:spcAft>
                        <a:buFontTx/>
                        <a:buNone/>
                      </a:pPr>
                      <a:r>
                        <a:rPr lang="en-US" sz="2300" b="0" i="0" kern="1200">
                          <a:solidFill>
                            <a:srgbClr val="595959"/>
                          </a:solidFill>
                          <a:effectLst/>
                          <a:latin typeface="+mn-lt"/>
                          <a:ea typeface="+mn-ea"/>
                          <a:cs typeface="+mn-cs"/>
                        </a:rPr>
                        <a:t>Retailers </a:t>
                      </a:r>
                      <a:endParaRPr lang="en-US" sz="2300">
                        <a:solidFill>
                          <a:srgbClr val="595959"/>
                        </a:solidFill>
                      </a:endParaRPr>
                    </a:p>
                  </a:txBody>
                  <a:tcPr marT="45721" marB="45721" anchor="ctr"/>
                </a:tc>
                <a:extLst>
                  <a:ext uri="{0D108BD9-81ED-4DB2-BD59-A6C34878D82A}">
                    <a16:rowId xmlns:a16="http://schemas.microsoft.com/office/drawing/2014/main" val="2332023089"/>
                  </a:ext>
                </a:extLst>
              </a:tr>
              <a:tr h="677567">
                <a:tc>
                  <a:txBody>
                    <a:bodyPr/>
                    <a:lstStyle/>
                    <a:p>
                      <a:pPr marL="0" marR="0" lvl="0" indent="0" algn="l" rtl="0">
                        <a:lnSpc>
                          <a:spcPct val="100000"/>
                        </a:lnSpc>
                        <a:spcBef>
                          <a:spcPts val="0"/>
                        </a:spcBef>
                        <a:spcAft>
                          <a:spcPts val="0"/>
                        </a:spcAft>
                        <a:buFontTx/>
                        <a:buNone/>
                      </a:pPr>
                      <a:endParaRPr lang="en-GB" sz="2300" b="0" i="0" u="none" strike="noStrike" kern="1200">
                        <a:solidFill>
                          <a:srgbClr val="595959"/>
                        </a:solidFill>
                        <a:effectLst/>
                        <a:latin typeface="+mn-lt"/>
                        <a:ea typeface="+mn-ea"/>
                        <a:cs typeface="+mn-cs"/>
                      </a:endParaRPr>
                    </a:p>
                  </a:txBody>
                  <a:tcPr marT="45721" marB="45721" anchor="ctr"/>
                </a:tc>
                <a:tc>
                  <a:txBody>
                    <a:bodyPr/>
                    <a:lstStyle/>
                    <a:p>
                      <a:pPr lvl="0">
                        <a:buNone/>
                      </a:pPr>
                      <a:r>
                        <a:rPr lang="en-US" sz="2300">
                          <a:solidFill>
                            <a:srgbClr val="595959"/>
                          </a:solidFill>
                        </a:rPr>
                        <a:t>Customers</a:t>
                      </a:r>
                    </a:p>
                  </a:txBody>
                  <a:tcPr marT="45721" marB="45721" anchor="ctr"/>
                </a:tc>
                <a:extLst>
                  <a:ext uri="{0D108BD9-81ED-4DB2-BD59-A6C34878D82A}">
                    <a16:rowId xmlns:a16="http://schemas.microsoft.com/office/drawing/2014/main" val="337523904"/>
                  </a:ext>
                </a:extLst>
              </a:tr>
            </a:tbl>
          </a:graphicData>
        </a:graphic>
      </p:graphicFrame>
      <p:sp>
        <p:nvSpPr>
          <p:cNvPr id="7" name="Title 1">
            <a:extLst>
              <a:ext uri="{FF2B5EF4-FFF2-40B4-BE49-F238E27FC236}">
                <a16:creationId xmlns:a16="http://schemas.microsoft.com/office/drawing/2014/main" id="{6E37795C-A42E-A648-A653-68C113E9BE2A}"/>
              </a:ext>
            </a:extLst>
          </p:cNvPr>
          <p:cNvSpPr txBox="1">
            <a:spLocks/>
          </p:cNvSpPr>
          <p:nvPr/>
        </p:nvSpPr>
        <p:spPr>
          <a:xfrm>
            <a:off x="314195" y="155627"/>
            <a:ext cx="9556639" cy="878151"/>
          </a:xfrm>
          <a:prstGeom prst="rect">
            <a:avLst/>
          </a:prstGeom>
        </p:spPr>
        <p:txBody>
          <a:bodyPr vert="horz" lIns="91440" tIns="45721" rIns="91440" bIns="45721" rtlCol="0" anchor="ctr">
            <a:normAutofit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Who could the stakeholders and target audience be for </a:t>
            </a:r>
            <a:r>
              <a:rPr lang="en-GB">
                <a:solidFill>
                  <a:srgbClr val="595959"/>
                </a:solidFill>
              </a:rPr>
              <a:t>Hugo Boss?</a:t>
            </a:r>
            <a:endParaRPr lang="en-US">
              <a:solidFill>
                <a:srgbClr val="595959"/>
              </a:solidFill>
            </a:endParaRPr>
          </a:p>
        </p:txBody>
      </p:sp>
      <p:sp>
        <p:nvSpPr>
          <p:cNvPr id="8" name="Teardrop 7">
            <a:extLst>
              <a:ext uri="{FF2B5EF4-FFF2-40B4-BE49-F238E27FC236}">
                <a16:creationId xmlns:a16="http://schemas.microsoft.com/office/drawing/2014/main" id="{692D9AF5-71B2-C441-9C46-73B2E2359A4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E3D4F6D6-0D90-FD44-8EDD-F79F2E7630AC}"/>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2" name="Slide Number Placeholder 1">
            <a:extLst>
              <a:ext uri="{FF2B5EF4-FFF2-40B4-BE49-F238E27FC236}">
                <a16:creationId xmlns:a16="http://schemas.microsoft.com/office/drawing/2014/main" id="{0C30671C-1F70-9F4D-BC59-3ED2769BEBAC}"/>
              </a:ext>
            </a:extLst>
          </p:cNvPr>
          <p:cNvSpPr>
            <a:spLocks noGrp="1"/>
          </p:cNvSpPr>
          <p:nvPr>
            <p:ph type="sldNum" sz="quarter" idx="12"/>
          </p:nvPr>
        </p:nvSpPr>
        <p:spPr/>
        <p:txBody>
          <a:bodyPr/>
          <a:lstStyle/>
          <a:p>
            <a:fld id="{971CEC84-1649-40CE-BFF6-7286506FEA08}" type="slidenum">
              <a:rPr lang="en-GB" smtClean="0"/>
              <a:pPr/>
              <a:t>67</a:t>
            </a:fld>
            <a:endParaRPr lang="en-GB"/>
          </a:p>
        </p:txBody>
      </p:sp>
    </p:spTree>
    <p:extLst>
      <p:ext uri="{BB962C8B-B14F-4D97-AF65-F5344CB8AC3E}">
        <p14:creationId xmlns:p14="http://schemas.microsoft.com/office/powerpoint/2010/main" val="868878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dirty="0">
                <a:solidFill>
                  <a:srgbClr val="595959"/>
                </a:solidFill>
              </a:rPr>
              <a:t>What have we learnt in integrating biodiversity?</a:t>
            </a:r>
          </a:p>
        </p:txBody>
      </p:sp>
      <p:sp>
        <p:nvSpPr>
          <p:cNvPr id="3" name="Slide Number Placeholder 2">
            <a:extLst>
              <a:ext uri="{FF2B5EF4-FFF2-40B4-BE49-F238E27FC236}">
                <a16:creationId xmlns:a16="http://schemas.microsoft.com/office/drawing/2014/main" id="{576F4964-A738-5C47-99C3-1FDB5FDC28DD}"/>
              </a:ext>
            </a:extLst>
          </p:cNvPr>
          <p:cNvSpPr>
            <a:spLocks noGrp="1"/>
          </p:cNvSpPr>
          <p:nvPr>
            <p:ph type="sldNum" sz="quarter" idx="12"/>
          </p:nvPr>
        </p:nvSpPr>
        <p:spPr/>
        <p:txBody>
          <a:bodyPr/>
          <a:lstStyle/>
          <a:p>
            <a:fld id="{971CEC84-1649-40CE-BFF6-7286506FEA08}" type="slidenum">
              <a:rPr lang="en-GB" smtClean="0"/>
              <a:pPr/>
              <a:t>68</a:t>
            </a:fld>
            <a:endParaRPr lang="en-GB"/>
          </a:p>
        </p:txBody>
      </p:sp>
      <p:graphicFrame>
        <p:nvGraphicFramePr>
          <p:cNvPr id="14" name="Table 11">
            <a:extLst>
              <a:ext uri="{FF2B5EF4-FFF2-40B4-BE49-F238E27FC236}">
                <a16:creationId xmlns:a16="http://schemas.microsoft.com/office/drawing/2014/main" id="{9A28B356-66E9-42B8-B011-2F0DB64FEB9F}"/>
              </a:ext>
            </a:extLst>
          </p:cNvPr>
          <p:cNvGraphicFramePr>
            <a:graphicFrameLocks noGrp="1"/>
          </p:cNvGraphicFramePr>
          <p:nvPr>
            <p:extLst>
              <p:ext uri="{D42A27DB-BD31-4B8C-83A1-F6EECF244321}">
                <p14:modId xmlns:p14="http://schemas.microsoft.com/office/powerpoint/2010/main" val="719661300"/>
              </p:ext>
            </p:extLst>
          </p:nvPr>
        </p:nvGraphicFramePr>
        <p:xfrm>
          <a:off x="415489" y="1287752"/>
          <a:ext cx="11361022" cy="4493136"/>
        </p:xfrm>
        <a:graphic>
          <a:graphicData uri="http://schemas.openxmlformats.org/drawingml/2006/table">
            <a:tbl>
              <a:tblPr firstRow="1" bandRow="1">
                <a:tableStyleId>{BC89EF96-8CEA-46FF-86C4-4CE0E7609802}</a:tableStyleId>
              </a:tblPr>
              <a:tblGrid>
                <a:gridCol w="4608898">
                  <a:extLst>
                    <a:ext uri="{9D8B030D-6E8A-4147-A177-3AD203B41FA5}">
                      <a16:colId xmlns:a16="http://schemas.microsoft.com/office/drawing/2014/main" val="2429539457"/>
                    </a:ext>
                  </a:extLst>
                </a:gridCol>
                <a:gridCol w="6752124">
                  <a:extLst>
                    <a:ext uri="{9D8B030D-6E8A-4147-A177-3AD203B41FA5}">
                      <a16:colId xmlns:a16="http://schemas.microsoft.com/office/drawing/2014/main" val="1990008112"/>
                    </a:ext>
                  </a:extLst>
                </a:gridCol>
              </a:tblGrid>
              <a:tr h="417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23BAED"/>
                          </a:solidFill>
                        </a:rPr>
                        <a:t>Actions to take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23BAED"/>
                          </a:solidFill>
                          <a:latin typeface="+mn-lt"/>
                          <a:ea typeface="+mn-ea"/>
                          <a:cs typeface="+mn-cs"/>
                        </a:rPr>
                        <a:t>Biodiversity considerations</a:t>
                      </a:r>
                      <a:endParaRPr lang="en-CH" sz="1800" b="1" kern="1200" dirty="0">
                        <a:solidFill>
                          <a:srgbClr val="23BAED"/>
                        </a:solidFill>
                        <a:latin typeface="+mn-lt"/>
                        <a:ea typeface="+mn-ea"/>
                        <a:cs typeface="+mn-cs"/>
                      </a:endParaRPr>
                    </a:p>
                  </a:txBody>
                  <a:tcPr marT="45721" marB="45721" anchor="ctr"/>
                </a:tc>
                <a:extLst>
                  <a:ext uri="{0D108BD9-81ED-4DB2-BD59-A6C34878D82A}">
                    <a16:rowId xmlns:a16="http://schemas.microsoft.com/office/drawing/2014/main" val="3282829572"/>
                  </a:ext>
                </a:extLst>
              </a:tr>
              <a:tr h="9472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595959"/>
                          </a:solidFill>
                        </a:rPr>
                        <a:t>Determine the </a:t>
                      </a:r>
                      <a:r>
                        <a:rPr lang="en-GB" sz="1800" b="1">
                          <a:solidFill>
                            <a:srgbClr val="23BAED"/>
                          </a:solidFill>
                        </a:rPr>
                        <a:t>organizational focus</a:t>
                      </a:r>
                    </a:p>
                  </a:txBody>
                  <a:tcPr marT="45721" marB="45721" anchor="ctr"/>
                </a:tc>
                <a:tc>
                  <a:txBody>
                    <a:bodyPr/>
                    <a:lstStyle/>
                    <a:p>
                      <a:pPr lvl="0">
                        <a:buNone/>
                      </a:pPr>
                      <a:r>
                        <a:rPr lang="en-GB" sz="1800" b="0" i="0" u="none" strike="noStrike" noProof="0">
                          <a:solidFill>
                            <a:srgbClr val="595959"/>
                          </a:solidFill>
                          <a:latin typeface="Arial"/>
                        </a:rPr>
                        <a:t>Organizational focus will be influenced by the decisions a company is trying to inform in relation to biodiversity. Biodiversity could be integrated on just a product level, before learning and expanding to corporate level</a:t>
                      </a:r>
                      <a:endParaRPr lang="en-US">
                        <a:solidFill>
                          <a:srgbClr val="595959"/>
                        </a:solidFill>
                      </a:endParaRPr>
                    </a:p>
                  </a:txBody>
                  <a:tcPr marT="45721" marB="45721" anchor="ctr"/>
                </a:tc>
                <a:extLst>
                  <a:ext uri="{0D108BD9-81ED-4DB2-BD59-A6C34878D82A}">
                    <a16:rowId xmlns:a16="http://schemas.microsoft.com/office/drawing/2014/main" val="1644615665"/>
                  </a:ext>
                </a:extLst>
              </a:tr>
              <a:tr h="6582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595959"/>
                          </a:solidFill>
                        </a:rPr>
                        <a:t>Determine the </a:t>
                      </a:r>
                      <a:r>
                        <a:rPr lang="en-GB" sz="1800" b="1">
                          <a:solidFill>
                            <a:srgbClr val="23BAED"/>
                          </a:solidFill>
                        </a:rPr>
                        <a:t>value-chain boundary</a:t>
                      </a:r>
                    </a:p>
                  </a:txBody>
                  <a:tcPr marT="45721" marB="45721" anchor="ctr"/>
                </a:tc>
                <a:tc>
                  <a:txBody>
                    <a:bodyPr/>
                    <a:lstStyle/>
                    <a:p>
                      <a:r>
                        <a:rPr lang="en-GB" sz="1800">
                          <a:solidFill>
                            <a:srgbClr val="595959"/>
                          </a:solidFill>
                        </a:rPr>
                        <a:t>Biodiversity dependencies and impact can affect both downstream and upstream value chain</a:t>
                      </a:r>
                      <a:endParaRPr lang="en-CH" sz="1800"/>
                    </a:p>
                  </a:txBody>
                  <a:tcPr marT="45721" marB="45721" anchor="ctr"/>
                </a:tc>
                <a:extLst>
                  <a:ext uri="{0D108BD9-81ED-4DB2-BD59-A6C34878D82A}">
                    <a16:rowId xmlns:a16="http://schemas.microsoft.com/office/drawing/2014/main" val="1000605826"/>
                  </a:ext>
                </a:extLst>
              </a:tr>
              <a:tr h="56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595959"/>
                          </a:solidFill>
                        </a:rPr>
                        <a:t>Specify whose </a:t>
                      </a:r>
                      <a:r>
                        <a:rPr lang="en-GB" sz="1800" b="1">
                          <a:solidFill>
                            <a:srgbClr val="23BAED"/>
                          </a:solidFill>
                        </a:rPr>
                        <a:t>value perspective</a:t>
                      </a:r>
                    </a:p>
                  </a:txBody>
                  <a:tcPr marT="45721" marB="45721" anchor="ctr"/>
                </a:tc>
                <a:tc>
                  <a:txBody>
                    <a:bodyPr/>
                    <a:lstStyle/>
                    <a:p>
                      <a:r>
                        <a:rPr lang="en-GB" sz="1800">
                          <a:solidFill>
                            <a:srgbClr val="595959"/>
                          </a:solidFill>
                        </a:rPr>
                        <a:t>Both business and societal value should be considered when incorporating biodiversity. </a:t>
                      </a:r>
                      <a:endParaRPr lang="en-CH" sz="1800"/>
                    </a:p>
                  </a:txBody>
                  <a:tcPr marT="45721" marB="45721" anchor="ctr"/>
                </a:tc>
                <a:extLst>
                  <a:ext uri="{0D108BD9-81ED-4DB2-BD59-A6C34878D82A}">
                    <a16:rowId xmlns:a16="http://schemas.microsoft.com/office/drawing/2014/main" val="2687481232"/>
                  </a:ext>
                </a:extLst>
              </a:tr>
              <a:tr h="674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595959"/>
                          </a:solidFill>
                        </a:rPr>
                        <a:t>Decide on assessing </a:t>
                      </a:r>
                      <a:r>
                        <a:rPr lang="en-GB" sz="1800" b="1">
                          <a:solidFill>
                            <a:srgbClr val="23BAED"/>
                          </a:solidFill>
                        </a:rPr>
                        <a:t>impacts and/or dependencies</a:t>
                      </a:r>
                      <a:endParaRPr lang="en-US" sz="1800" b="1">
                        <a:solidFill>
                          <a:srgbClr val="23BAED"/>
                        </a:solidFill>
                      </a:endParaRPr>
                    </a:p>
                  </a:txBody>
                  <a:tcPr marT="45721" marB="45721" anchor="ctr"/>
                </a:tc>
                <a:tc>
                  <a:txBody>
                    <a:bodyPr/>
                    <a:lstStyle/>
                    <a:p>
                      <a:r>
                        <a:rPr lang="en-US" sz="1800" kern="1200">
                          <a:solidFill>
                            <a:srgbClr val="595959"/>
                          </a:solidFill>
                          <a:latin typeface="+mn-lt"/>
                          <a:ea typeface="+mn-ea"/>
                          <a:cs typeface="+mn-cs"/>
                        </a:rPr>
                        <a:t>Both should be included, due to the relationship between biodiversity and ecosystem services</a:t>
                      </a:r>
                      <a:endParaRPr lang="en-CH" sz="18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86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595959"/>
                          </a:solidFill>
                        </a:rPr>
                        <a:t>Decide which </a:t>
                      </a:r>
                      <a:r>
                        <a:rPr lang="en-GB" sz="1800" b="1">
                          <a:solidFill>
                            <a:srgbClr val="23BAED"/>
                          </a:solidFill>
                        </a:rPr>
                        <a:t>types of value</a:t>
                      </a:r>
                      <a:r>
                        <a:rPr lang="en-GB" sz="1800" b="1">
                          <a:solidFill>
                            <a:schemeClr val="tx1"/>
                          </a:solidFill>
                        </a:rPr>
                        <a:t> </a:t>
                      </a:r>
                      <a:r>
                        <a:rPr lang="en-GB" sz="1800" b="1">
                          <a:solidFill>
                            <a:srgbClr val="595959"/>
                          </a:solidFill>
                        </a:rPr>
                        <a:t>you will consider</a:t>
                      </a:r>
                    </a:p>
                  </a:txBody>
                  <a:tcPr marT="45721" marB="45721" anchor="ctr"/>
                </a:tc>
                <a:tc>
                  <a:txBody>
                    <a:bodyPr/>
                    <a:lstStyle/>
                    <a:p>
                      <a:r>
                        <a:rPr lang="en-GB" sz="1800" dirty="0">
                          <a:solidFill>
                            <a:srgbClr val="595959"/>
                          </a:solidFill>
                        </a:rPr>
                        <a:t>Before proceeding with valuation, you should address any stakeholder concerns with valuing biodiversity (especially in monetary terms). Intrinsic value is difficult to capture. </a:t>
                      </a:r>
                      <a:endParaRPr lang="en-CH" sz="1800" dirty="0"/>
                    </a:p>
                  </a:txBody>
                  <a:tcPr marT="45721" marB="45721" anchor="ctr"/>
                </a:tc>
                <a:extLst>
                  <a:ext uri="{0D108BD9-81ED-4DB2-BD59-A6C34878D82A}">
                    <a16:rowId xmlns:a16="http://schemas.microsoft.com/office/drawing/2014/main" val="2980589562"/>
                  </a:ext>
                </a:extLst>
              </a:tr>
            </a:tbl>
          </a:graphicData>
        </a:graphic>
      </p:graphicFrame>
    </p:spTree>
    <p:extLst>
      <p:ext uri="{BB962C8B-B14F-4D97-AF65-F5344CB8AC3E}">
        <p14:creationId xmlns:p14="http://schemas.microsoft.com/office/powerpoint/2010/main" val="3700143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1632121"/>
            <a:ext cx="444761" cy="444761"/>
          </a:xfrm>
          <a:prstGeom prst="rect">
            <a:avLst/>
          </a:prstGeom>
        </p:spPr>
      </p:pic>
      <p:sp>
        <p:nvSpPr>
          <p:cNvPr id="6" name="Rectangle 5">
            <a:extLst>
              <a:ext uri="{FF2B5EF4-FFF2-40B4-BE49-F238E27FC236}">
                <a16:creationId xmlns:a16="http://schemas.microsoft.com/office/drawing/2014/main" id="{2FE6045E-47F0-314F-9444-978ABCCC2DD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7" name="Rectangle 6">
            <a:extLst>
              <a:ext uri="{FF2B5EF4-FFF2-40B4-BE49-F238E27FC236}">
                <a16:creationId xmlns:a16="http://schemas.microsoft.com/office/drawing/2014/main" id="{8415E468-B05A-924C-9051-74A54F76F6D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1" name="Rectangle 10">
            <a:extLst>
              <a:ext uri="{FF2B5EF4-FFF2-40B4-BE49-F238E27FC236}">
                <a16:creationId xmlns:a16="http://schemas.microsoft.com/office/drawing/2014/main" id="{0CA304AF-7C26-1F43-A54B-F5383596877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2" name="Rectangle 11">
            <a:extLst>
              <a:ext uri="{FF2B5EF4-FFF2-40B4-BE49-F238E27FC236}">
                <a16:creationId xmlns:a16="http://schemas.microsoft.com/office/drawing/2014/main" id="{8A9B2636-B008-FA4F-B8A2-77504EE013D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69</a:t>
            </a:fld>
            <a:endParaRPr lang="en-GB"/>
          </a:p>
        </p:txBody>
      </p:sp>
      <p:sp>
        <p:nvSpPr>
          <p:cNvPr id="17" name="Rectangle 16">
            <a:extLst>
              <a:ext uri="{FF2B5EF4-FFF2-40B4-BE49-F238E27FC236}">
                <a16:creationId xmlns:a16="http://schemas.microsoft.com/office/drawing/2014/main" id="{FD920785-EF20-4C9B-9617-CDFF04BBD67E}"/>
              </a:ext>
            </a:extLst>
          </p:cNvPr>
          <p:cNvSpPr/>
          <p:nvPr/>
        </p:nvSpPr>
        <p:spPr>
          <a:xfrm>
            <a:off x="693880" y="1547930"/>
            <a:ext cx="11118437" cy="4502002"/>
          </a:xfrm>
          <a:prstGeom prst="rect">
            <a:avLst/>
          </a:prstGeom>
        </p:spPr>
        <p:txBody>
          <a:bodyPr wrap="square" lIns="91440" tIns="45720" rIns="91440" bIns="45720" anchor="t">
            <a:spAutoFit/>
          </a:bodyPr>
          <a:lstStyle/>
          <a:p>
            <a:pPr>
              <a:lnSpc>
                <a:spcPct val="120000"/>
              </a:lnSpc>
              <a:spcAft>
                <a:spcPts val="1200"/>
              </a:spcAft>
            </a:pPr>
            <a:r>
              <a:rPr lang="en-GB" sz="2400"/>
              <a:t>Understand what </a:t>
            </a:r>
            <a:r>
              <a:rPr lang="en-GB" sz="2400" b="1">
                <a:solidFill>
                  <a:srgbClr val="23BAED"/>
                </a:solidFill>
              </a:rPr>
              <a:t>impacts and dependencies on natural capital and biodiversity </a:t>
            </a:r>
            <a:r>
              <a:rPr lang="en-GB" sz="2400"/>
              <a:t>are, and why they are </a:t>
            </a:r>
            <a:r>
              <a:rPr lang="en-GB" sz="2400" b="1">
                <a:solidFill>
                  <a:srgbClr val="23BAED"/>
                </a:solidFill>
              </a:rPr>
              <a:t>important</a:t>
            </a:r>
            <a:r>
              <a:rPr lang="en-GB" sz="2400"/>
              <a:t> to your business</a:t>
            </a:r>
          </a:p>
          <a:p>
            <a:pPr>
              <a:lnSpc>
                <a:spcPct val="120000"/>
              </a:lnSpc>
              <a:spcAft>
                <a:spcPts val="1200"/>
              </a:spcAft>
            </a:pPr>
            <a:r>
              <a:rPr lang="en-GB" sz="2400"/>
              <a:t>Acquire the necessary tools, resources and understanding to </a:t>
            </a:r>
            <a:r>
              <a:rPr lang="en-GB" sz="2400" b="1">
                <a:solidFill>
                  <a:srgbClr val="23BAED"/>
                </a:solidFill>
              </a:rPr>
              <a:t>scope your own assessment</a:t>
            </a:r>
            <a:endParaRPr lang="en-GB" sz="2400">
              <a:cs typeface="Arial"/>
            </a:endParaRPr>
          </a:p>
          <a:p>
            <a:pPr marL="342265" indent="-342265">
              <a:lnSpc>
                <a:spcPct val="120000"/>
              </a:lnSpc>
              <a:spcAft>
                <a:spcPts val="1200"/>
              </a:spcAft>
              <a:buClr>
                <a:srgbClr val="23BAED"/>
              </a:buClr>
              <a:buFont typeface="Wingdings" panose="05000000000000000000" pitchFamily="2" charset="2"/>
              <a:buChar char="v"/>
            </a:pPr>
            <a:r>
              <a:rPr lang="en-GB" sz="2400"/>
              <a:t>Understand </a:t>
            </a:r>
            <a:r>
              <a:rPr lang="en-GB" sz="2400" b="1">
                <a:solidFill>
                  <a:srgbClr val="23BAED"/>
                </a:solidFill>
              </a:rPr>
              <a:t>materiality assessments </a:t>
            </a:r>
            <a:r>
              <a:rPr lang="en-GB" sz="2400"/>
              <a:t>in the context of </a:t>
            </a:r>
            <a:r>
              <a:rPr lang="en-GB" sz="2400" b="1">
                <a:solidFill>
                  <a:srgbClr val="23BAED"/>
                </a:solidFill>
              </a:rPr>
              <a:t>impacts and dependencies, </a:t>
            </a:r>
            <a:r>
              <a:rPr lang="en-GB" sz="2400"/>
              <a:t>and how to undertake them</a:t>
            </a:r>
            <a:endParaRPr lang="en-GB" sz="2400">
              <a:cs typeface="Arial"/>
            </a:endParaRPr>
          </a:p>
          <a:p>
            <a:pPr marL="342265" indent="-342265">
              <a:lnSpc>
                <a:spcPct val="120000"/>
              </a:lnSpc>
              <a:spcAft>
                <a:spcPts val="1200"/>
              </a:spcAft>
              <a:buClr>
                <a:srgbClr val="23BAED"/>
              </a:buClr>
              <a:buFont typeface="Wingdings" panose="05000000000000000000" pitchFamily="2" charset="2"/>
              <a:buChar char="v"/>
            </a:pPr>
            <a:r>
              <a:rPr lang="en-GB" sz="2400"/>
              <a:t>Introduce the key </a:t>
            </a:r>
            <a:r>
              <a:rPr lang="en-GB" sz="2400" b="1">
                <a:solidFill>
                  <a:srgbClr val="23BAED"/>
                </a:solidFill>
              </a:rPr>
              <a:t>practical considerations and steps</a:t>
            </a:r>
            <a:r>
              <a:rPr lang="en-GB" sz="2400"/>
              <a:t> to take when undertaking a first natural capital assessment, as well as </a:t>
            </a:r>
            <a:r>
              <a:rPr lang="en-GB" sz="2400" b="1">
                <a:solidFill>
                  <a:srgbClr val="23BAED"/>
                </a:solidFill>
              </a:rPr>
              <a:t>tools </a:t>
            </a:r>
            <a:r>
              <a:rPr lang="en-GB" sz="2400"/>
              <a:t>to help undertake an assessment </a:t>
            </a:r>
            <a:endParaRPr lang="en-GB" sz="2400">
              <a:cs typeface="Arial"/>
            </a:endParaRPr>
          </a:p>
        </p:txBody>
      </p:sp>
      <p:pic>
        <p:nvPicPr>
          <p:cNvPr id="14" name="Graphic 13" descr="Checkmark">
            <a:extLst>
              <a:ext uri="{FF2B5EF4-FFF2-40B4-BE49-F238E27FC236}">
                <a16:creationId xmlns:a16="http://schemas.microsoft.com/office/drawing/2014/main" id="{6883720C-DE95-4A82-AFF0-7074D7CCD4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2604784"/>
            <a:ext cx="444761" cy="444761"/>
          </a:xfrm>
          <a:prstGeom prst="rect">
            <a:avLst/>
          </a:prstGeom>
        </p:spPr>
      </p:pic>
      <p:sp>
        <p:nvSpPr>
          <p:cNvPr id="4" name="Oval 3">
            <a:extLst>
              <a:ext uri="{FF2B5EF4-FFF2-40B4-BE49-F238E27FC236}">
                <a16:creationId xmlns:a16="http://schemas.microsoft.com/office/drawing/2014/main" id="{0A3B62D8-410C-49C5-9378-E9FD4942B50C}"/>
              </a:ext>
            </a:extLst>
          </p:cNvPr>
          <p:cNvSpPr/>
          <p:nvPr/>
        </p:nvSpPr>
        <p:spPr>
          <a:xfrm>
            <a:off x="10129562" y="3416"/>
            <a:ext cx="2062440" cy="169257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Tree>
    <p:extLst>
      <p:ext uri="{BB962C8B-B14F-4D97-AF65-F5344CB8AC3E}">
        <p14:creationId xmlns:p14="http://schemas.microsoft.com/office/powerpoint/2010/main" val="133034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2ED-1758-4F24-89C0-8526A9E1E007}"/>
              </a:ext>
            </a:extLst>
          </p:cNvPr>
          <p:cNvSpPr>
            <a:spLocks noGrp="1"/>
          </p:cNvSpPr>
          <p:nvPr>
            <p:ph type="title"/>
          </p:nvPr>
        </p:nvSpPr>
        <p:spPr>
          <a:xfrm>
            <a:off x="346938" y="125354"/>
            <a:ext cx="11498123" cy="878150"/>
          </a:xfrm>
        </p:spPr>
        <p:txBody>
          <a:bodyPr/>
          <a:lstStyle/>
          <a:p>
            <a:r>
              <a:rPr lang="en-US"/>
              <a:t>A few “house rules” - virtual</a:t>
            </a:r>
            <a:endParaRPr lang="en-CH"/>
          </a:p>
        </p:txBody>
      </p:sp>
      <p:pic>
        <p:nvPicPr>
          <p:cNvPr id="6" name="Picture 5">
            <a:extLst>
              <a:ext uri="{FF2B5EF4-FFF2-40B4-BE49-F238E27FC236}">
                <a16:creationId xmlns:a16="http://schemas.microsoft.com/office/drawing/2014/main" id="{AEC0854F-CBD2-4880-97B7-427A4B921DA8}"/>
              </a:ext>
            </a:extLst>
          </p:cNvPr>
          <p:cNvPicPr>
            <a:picLocks noChangeAspect="1"/>
          </p:cNvPicPr>
          <p:nvPr/>
        </p:nvPicPr>
        <p:blipFill>
          <a:blip r:embed="rId3"/>
          <a:stretch>
            <a:fillRect/>
          </a:stretch>
        </p:blipFill>
        <p:spPr>
          <a:xfrm>
            <a:off x="7052791" y="3541132"/>
            <a:ext cx="3053930" cy="311744"/>
          </a:xfrm>
          <a:prstGeom prst="rect">
            <a:avLst/>
          </a:prstGeom>
        </p:spPr>
      </p:pic>
      <p:sp>
        <p:nvSpPr>
          <p:cNvPr id="8" name="Rectangle 7">
            <a:extLst>
              <a:ext uri="{FF2B5EF4-FFF2-40B4-BE49-F238E27FC236}">
                <a16:creationId xmlns:a16="http://schemas.microsoft.com/office/drawing/2014/main" id="{BF6CB60D-9A7F-4073-92B2-9B365A9098C5}"/>
              </a:ext>
            </a:extLst>
          </p:cNvPr>
          <p:cNvSpPr/>
          <p:nvPr/>
        </p:nvSpPr>
        <p:spPr>
          <a:xfrm>
            <a:off x="7997019" y="3479739"/>
            <a:ext cx="512618" cy="434529"/>
          </a:xfrm>
          <a:prstGeom prst="rect">
            <a:avLst/>
          </a:prstGeom>
          <a:noFill/>
          <a:ln w="38100">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Monitor">
            <a:extLst>
              <a:ext uri="{FF2B5EF4-FFF2-40B4-BE49-F238E27FC236}">
                <a16:creationId xmlns:a16="http://schemas.microsoft.com/office/drawing/2014/main" id="{1E3327B2-CEE1-4E8C-8ED4-1CBD0158B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6330" y="1296995"/>
            <a:ext cx="1086793" cy="108679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19D347D-A91E-4AB8-A14E-95E769E7D5FE}"/>
              </a:ext>
            </a:extLst>
          </p:cNvPr>
          <p:cNvSpPr txBox="1"/>
          <p:nvPr/>
        </p:nvSpPr>
        <p:spPr>
          <a:xfrm>
            <a:off x="740843" y="2591523"/>
            <a:ext cx="202242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Make sure to be joining us through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Zoom app or computer</a:t>
            </a:r>
          </a:p>
        </p:txBody>
      </p:sp>
      <p:sp>
        <p:nvSpPr>
          <p:cNvPr id="14" name="TextBox 13">
            <a:extLst>
              <a:ext uri="{FF2B5EF4-FFF2-40B4-BE49-F238E27FC236}">
                <a16:creationId xmlns:a16="http://schemas.microsoft.com/office/drawing/2014/main" id="{61185208-632A-4A6B-B7B8-9DA0D2F7FD86}"/>
              </a:ext>
            </a:extLst>
          </p:cNvPr>
          <p:cNvSpPr txBox="1"/>
          <p:nvPr/>
        </p:nvSpPr>
        <p:spPr>
          <a:xfrm>
            <a:off x="3364346" y="2519651"/>
            <a:ext cx="3087369" cy="1251625"/>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change your username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to your full name and (organization)</a:t>
            </a:r>
          </a:p>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E.g. John Doe (WBCSD)</a:t>
            </a:r>
          </a:p>
        </p:txBody>
      </p:sp>
      <p:pic>
        <p:nvPicPr>
          <p:cNvPr id="16" name="Graphic 15" descr="User">
            <a:extLst>
              <a:ext uri="{FF2B5EF4-FFF2-40B4-BE49-F238E27FC236}">
                <a16:creationId xmlns:a16="http://schemas.microsoft.com/office/drawing/2014/main" id="{995ED9D8-22C4-4F43-9F28-A9EA21F8E0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7354" y="1382197"/>
            <a:ext cx="1086793" cy="108679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84B6643-7677-41CC-B402-B5D20BDB641C}"/>
              </a:ext>
            </a:extLst>
          </p:cNvPr>
          <p:cNvSpPr txBox="1"/>
          <p:nvPr/>
        </p:nvSpPr>
        <p:spPr>
          <a:xfrm>
            <a:off x="7058501" y="2454339"/>
            <a:ext cx="2875064"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Please submit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comments or questions</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in the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chat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function</a:t>
            </a: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none"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a:ln>
                <a:noFill/>
              </a:ln>
              <a:solidFill>
                <a:srgbClr val="1B1A5B"/>
              </a:solidFill>
              <a:effectLst/>
              <a:uLnTx/>
              <a:uFillTx/>
              <a:latin typeface="Calibri" panose="020F0502020204030204"/>
              <a:ea typeface="+mn-ea"/>
              <a:cs typeface="Arial" panose="020B0604020202020204" pitchFamily="34" charset="0"/>
            </a:endParaRPr>
          </a:p>
        </p:txBody>
      </p:sp>
      <p:pic>
        <p:nvPicPr>
          <p:cNvPr id="22" name="Graphic 21" descr="Customer review">
            <a:extLst>
              <a:ext uri="{FF2B5EF4-FFF2-40B4-BE49-F238E27FC236}">
                <a16:creationId xmlns:a16="http://schemas.microsoft.com/office/drawing/2014/main" id="{6AB7A6DD-DC15-4062-A0F0-5B3B51575D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22755" y="1367546"/>
            <a:ext cx="1086793" cy="1086793"/>
          </a:xfrm>
          <a:prstGeom prst="rect">
            <a:avLst/>
          </a:prstGeom>
          <a:effectLst>
            <a:outerShdw blurRad="50800" dist="38100" dir="2700000" algn="tl" rotWithShape="0">
              <a:prstClr val="black">
                <a:alpha val="40000"/>
              </a:prstClr>
            </a:outerShdw>
          </a:effectLst>
        </p:spPr>
      </p:pic>
      <p:pic>
        <p:nvPicPr>
          <p:cNvPr id="24" name="Graphic 23" descr="Radio microphone">
            <a:extLst>
              <a:ext uri="{FF2B5EF4-FFF2-40B4-BE49-F238E27FC236}">
                <a16:creationId xmlns:a16="http://schemas.microsoft.com/office/drawing/2014/main" id="{56F17726-2ECC-47B9-AACE-13CD85F7D4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81674" y="4035837"/>
            <a:ext cx="878150" cy="878150"/>
          </a:xfrm>
          <a:prstGeom prst="rect">
            <a:avLst/>
          </a:prstGeom>
          <a:effectLst>
            <a:outerShdw blurRad="50800" dist="38100" dir="2700000" algn="tl" rotWithShape="0">
              <a:prstClr val="black">
                <a:alpha val="40000"/>
              </a:prstClr>
            </a:outerShdw>
          </a:effectLst>
        </p:spPr>
      </p:pic>
      <p:pic>
        <p:nvPicPr>
          <p:cNvPr id="26" name="Picture 4" descr="photography of pathway">
            <a:extLst>
              <a:ext uri="{FF2B5EF4-FFF2-40B4-BE49-F238E27FC236}">
                <a16:creationId xmlns:a16="http://schemas.microsoft.com/office/drawing/2014/main" id="{7D7380D4-592F-461A-B807-9DF0CCFED86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pic>
        <p:nvPicPr>
          <p:cNvPr id="28" name="Graphic 27" descr="Web cam">
            <a:extLst>
              <a:ext uri="{FF2B5EF4-FFF2-40B4-BE49-F238E27FC236}">
                <a16:creationId xmlns:a16="http://schemas.microsoft.com/office/drawing/2014/main" id="{CCE4918B-E54E-4774-A4E5-900205E827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6330" y="3999587"/>
            <a:ext cx="914400" cy="914400"/>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D8F35055-1EF6-435D-B8CC-3F6CB5F44356}"/>
              </a:ext>
            </a:extLst>
          </p:cNvPr>
          <p:cNvSpPr txBox="1"/>
          <p:nvPr/>
        </p:nvSpPr>
        <p:spPr>
          <a:xfrm>
            <a:off x="543180" y="4947627"/>
            <a:ext cx="22006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We invite you to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turn on your camera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if possible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0" name="TextBox 19">
            <a:extLst>
              <a:ext uri="{FF2B5EF4-FFF2-40B4-BE49-F238E27FC236}">
                <a16:creationId xmlns:a16="http://schemas.microsoft.com/office/drawing/2014/main" id="{F8DB8BF3-7E08-481F-AC0B-214CD2A74BA7}"/>
              </a:ext>
            </a:extLst>
          </p:cNvPr>
          <p:cNvSpPr txBox="1"/>
          <p:nvPr/>
        </p:nvSpPr>
        <p:spPr>
          <a:xfrm>
            <a:off x="3477065" y="4913987"/>
            <a:ext cx="30873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Ensure that you are on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mute</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when not taking part in discussions</a:t>
            </a:r>
          </a:p>
        </p:txBody>
      </p:sp>
      <p:sp>
        <p:nvSpPr>
          <p:cNvPr id="9" name="TextBox 8">
            <a:extLst>
              <a:ext uri="{FF2B5EF4-FFF2-40B4-BE49-F238E27FC236}">
                <a16:creationId xmlns:a16="http://schemas.microsoft.com/office/drawing/2014/main" id="{7CB51CB3-D820-452D-8545-32699D7102D5}"/>
              </a:ext>
            </a:extLst>
          </p:cNvPr>
          <p:cNvSpPr txBox="1"/>
          <p:nvPr/>
        </p:nvSpPr>
        <p:spPr>
          <a:xfrm>
            <a:off x="7052790" y="4959803"/>
            <a:ext cx="39986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Be prepared for some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interactivity: </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We’ll be using </a:t>
            </a: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polling Qs., breakout rooms &amp; live Google doc.</a:t>
            </a: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Graphic 12" descr="Bar chart">
            <a:extLst>
              <a:ext uri="{FF2B5EF4-FFF2-40B4-BE49-F238E27FC236}">
                <a16:creationId xmlns:a16="http://schemas.microsoft.com/office/drawing/2014/main" id="{5DFB030F-883B-4A2A-AEED-A3D1511EDB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22895" y="4111874"/>
            <a:ext cx="878151" cy="8781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8460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655285"/>
            <a:ext cx="4314321" cy="1604484"/>
          </a:xfrm>
        </p:spPr>
        <p:txBody>
          <a:bodyPr>
            <a:noAutofit/>
          </a:bodyPr>
          <a:lstStyle/>
          <a:p>
            <a:pPr algn="l"/>
            <a:r>
              <a:rPr lang="en-GB" sz="4000" b="1">
                <a:solidFill>
                  <a:srgbClr val="23BAED"/>
                </a:solidFill>
              </a:rPr>
              <a:t>Materiality</a:t>
            </a:r>
            <a:endParaRPr lang="en-GB" sz="40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Slide Number Placeholder 2">
            <a:extLst>
              <a:ext uri="{FF2B5EF4-FFF2-40B4-BE49-F238E27FC236}">
                <a16:creationId xmlns:a16="http://schemas.microsoft.com/office/drawing/2014/main" id="{CC2ED6CC-CB74-6949-B0A1-EDB55C440FC4}"/>
              </a:ext>
            </a:extLst>
          </p:cNvPr>
          <p:cNvSpPr>
            <a:spLocks noGrp="1"/>
          </p:cNvSpPr>
          <p:nvPr>
            <p:ph type="sldNum" sz="quarter" idx="12"/>
          </p:nvPr>
        </p:nvSpPr>
        <p:spPr/>
        <p:txBody>
          <a:bodyPr/>
          <a:lstStyle/>
          <a:p>
            <a:fld id="{971CEC84-1649-40CE-BFF6-7286506FEA08}" type="slidenum">
              <a:rPr lang="en-GB" smtClean="0"/>
              <a:pPr/>
              <a:t>70</a:t>
            </a:fld>
            <a:endParaRPr lang="en-GB"/>
          </a:p>
        </p:txBody>
      </p:sp>
    </p:spTree>
    <p:extLst>
      <p:ext uri="{BB962C8B-B14F-4D97-AF65-F5344CB8AC3E}">
        <p14:creationId xmlns:p14="http://schemas.microsoft.com/office/powerpoint/2010/main" val="11367136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lIns="91440" tIns="45720" rIns="91440" bIns="45720" rtlCol="0" anchor="t">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a:t>
            </a:r>
            <a:r>
              <a:rPr lang="en-US" sz="2000">
                <a:highlight>
                  <a:srgbClr val="FFFF00"/>
                </a:highlight>
                <a:latin typeface="Arial"/>
              </a:rPr>
              <a:t>materiality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rgbClr val="AFABAB"/>
                </a:solidFill>
                <a:latin typeface="Arial"/>
              </a:rPr>
              <a:t>Practicalities</a:t>
            </a:r>
          </a:p>
          <a:p>
            <a:pPr marL="342882" indent="-342882">
              <a:buClr>
                <a:srgbClr val="23BAED"/>
              </a:buClr>
              <a:buFont typeface="Arial" panose="020B0604020202020204" pitchFamily="34" charset="0"/>
              <a:buChar char="•"/>
            </a:pPr>
            <a:r>
              <a:rPr lang="en-US" sz="2000">
                <a:solidFill>
                  <a:srgbClr val="AFABAB"/>
                </a:solidFill>
                <a:latin typeface="Arial"/>
              </a:rPr>
              <a:t>Baseline, scenarios, spatial &amp; temporal boundaries, etc.  </a:t>
            </a:r>
            <a:endParaRPr lang="en-CH" sz="2000">
              <a:solidFill>
                <a:srgbClr val="AFABAB"/>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lIns="91440" tIns="45720" rIns="91440" bIns="45720" rtlCol="0" anchor="t">
            <a:spAutoFit/>
          </a:bodyPr>
          <a:lstStyle/>
          <a:p>
            <a:r>
              <a:rPr lang="en-US" sz="2400" b="1">
                <a:solidFill>
                  <a:schemeClr val="bg2">
                    <a:lumMod val="75000"/>
                  </a:schemeClr>
                </a:solidFill>
                <a:latin typeface="Arial"/>
              </a:rPr>
              <a:t>Measure and Value</a:t>
            </a:r>
          </a:p>
          <a:p>
            <a:pPr marL="342265" indent="-342265">
              <a:buClr>
                <a:srgbClr val="23BAED"/>
              </a:buClr>
              <a:buFont typeface="Arial" panose="020B0604020202020204" pitchFamily="34" charset="0"/>
              <a:buChar char="•"/>
            </a:pPr>
            <a:r>
              <a:rPr lang="en-US" sz="2000">
                <a:solidFill>
                  <a:schemeClr val="bg2">
                    <a:lumMod val="75000"/>
                  </a:schemeClr>
                </a:solidFill>
                <a:latin typeface="Arial"/>
              </a:rPr>
              <a:t>Identify changes in natural capital; assess trends; select valuation techniques; ecosystem valuation tools (Module 3)</a:t>
            </a:r>
            <a:endParaRPr lang="en-CH" sz="2000">
              <a:solidFill>
                <a:schemeClr val="bg2">
                  <a:lumMod val="75000"/>
                </a:schemeClr>
              </a:solidFill>
              <a:latin typeface="Arial"/>
              <a:cs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E5CBE33B-E6E8-1B44-895A-A56F0FF0F210}"/>
              </a:ext>
            </a:extLst>
          </p:cNvPr>
          <p:cNvSpPr>
            <a:spLocks noGrp="1"/>
          </p:cNvSpPr>
          <p:nvPr>
            <p:ph type="sldNum" sz="quarter" idx="12"/>
          </p:nvPr>
        </p:nvSpPr>
        <p:spPr/>
        <p:txBody>
          <a:bodyPr/>
          <a:lstStyle/>
          <a:p>
            <a:fld id="{971CEC84-1649-40CE-BFF6-7286506FEA08}" type="slidenum">
              <a:rPr lang="en-GB" smtClean="0"/>
              <a:pPr/>
              <a:t>71</a:t>
            </a:fld>
            <a:endParaRPr lang="en-GB"/>
          </a:p>
        </p:txBody>
      </p:sp>
      <p:sp>
        <p:nvSpPr>
          <p:cNvPr id="38" name="Rectangle 37">
            <a:extLst>
              <a:ext uri="{FF2B5EF4-FFF2-40B4-BE49-F238E27FC236}">
                <a16:creationId xmlns:a16="http://schemas.microsoft.com/office/drawing/2014/main" id="{E42416F0-A7F7-4713-852E-0731C221BD31}"/>
              </a:ext>
            </a:extLst>
          </p:cNvPr>
          <p:cNvSpPr/>
          <p:nvPr/>
        </p:nvSpPr>
        <p:spPr>
          <a:xfrm>
            <a:off x="1283090" y="7322728"/>
            <a:ext cx="4931856" cy="8781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Katia to confirm whether materiality assessment should be moved to the Scoping stage instead – see comment on slide 32</a:t>
            </a:r>
          </a:p>
        </p:txBody>
      </p:sp>
    </p:spTree>
    <p:extLst>
      <p:ext uri="{BB962C8B-B14F-4D97-AF65-F5344CB8AC3E}">
        <p14:creationId xmlns:p14="http://schemas.microsoft.com/office/powerpoint/2010/main" val="1755722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DA5A-0378-404F-B668-8584DD6D4C9C}"/>
              </a:ext>
            </a:extLst>
          </p:cNvPr>
          <p:cNvSpPr>
            <a:spLocks noGrp="1"/>
          </p:cNvSpPr>
          <p:nvPr>
            <p:ph type="title"/>
          </p:nvPr>
        </p:nvSpPr>
        <p:spPr/>
        <p:txBody>
          <a:bodyPr/>
          <a:lstStyle/>
          <a:p>
            <a:r>
              <a:rPr lang="en-GB"/>
              <a:t>Materiality</a:t>
            </a:r>
            <a:endParaRPr lang="en-US"/>
          </a:p>
        </p:txBody>
      </p:sp>
      <p:sp>
        <p:nvSpPr>
          <p:cNvPr id="3" name="Content Placeholder 2">
            <a:extLst>
              <a:ext uri="{FF2B5EF4-FFF2-40B4-BE49-F238E27FC236}">
                <a16:creationId xmlns:a16="http://schemas.microsoft.com/office/drawing/2014/main" id="{32B079F4-7B1F-4AE6-908D-76F8D662D4DE}"/>
              </a:ext>
            </a:extLst>
          </p:cNvPr>
          <p:cNvSpPr>
            <a:spLocks noGrp="1"/>
          </p:cNvSpPr>
          <p:nvPr>
            <p:ph idx="1"/>
          </p:nvPr>
        </p:nvSpPr>
        <p:spPr>
          <a:xfrm>
            <a:off x="379687" y="1472733"/>
            <a:ext cx="7931735" cy="4351339"/>
          </a:xfrm>
        </p:spPr>
        <p:txBody>
          <a:bodyPr/>
          <a:lstStyle/>
          <a:p>
            <a:pPr marL="0" indent="0">
              <a:buNone/>
            </a:pPr>
            <a:r>
              <a:rPr lang="en-GB" b="1">
                <a:solidFill>
                  <a:srgbClr val="23BAED"/>
                </a:solidFill>
              </a:rPr>
              <a:t>Materiality </a:t>
            </a:r>
          </a:p>
          <a:p>
            <a:pPr marL="0" indent="0">
              <a:buNone/>
            </a:pPr>
            <a:r>
              <a:rPr lang="en-GB">
                <a:solidFill>
                  <a:srgbClr val="595959"/>
                </a:solidFill>
              </a:rPr>
              <a:t>an impact or dependency on natural capital is material if consideration of its value, as part of the set of information used for decision making, has the potential to alter that decision</a:t>
            </a:r>
          </a:p>
          <a:p>
            <a:endParaRPr lang="en-US">
              <a:solidFill>
                <a:schemeClr val="tx1"/>
              </a:solidFill>
            </a:endParaRPr>
          </a:p>
          <a:p>
            <a:pPr marL="0" indent="0">
              <a:buNone/>
            </a:pPr>
            <a:r>
              <a:rPr lang="en-US" b="1">
                <a:solidFill>
                  <a:srgbClr val="23BAED"/>
                </a:solidFill>
              </a:rPr>
              <a:t>Materiality assessment </a:t>
            </a:r>
          </a:p>
          <a:p>
            <a:pPr marL="0" indent="0">
              <a:buNone/>
            </a:pPr>
            <a:r>
              <a:rPr lang="en-US">
                <a:solidFill>
                  <a:srgbClr val="595959"/>
                </a:solidFill>
              </a:rPr>
              <a:t>the process that involves identifying what is (or is potentially) material in relation to the natural capital assessment’s objective and application</a:t>
            </a:r>
          </a:p>
        </p:txBody>
      </p:sp>
      <p:pic>
        <p:nvPicPr>
          <p:cNvPr id="4" name="Picture 4" descr="photography of pathway">
            <a:extLst>
              <a:ext uri="{FF2B5EF4-FFF2-40B4-BE49-F238E27FC236}">
                <a16:creationId xmlns:a16="http://schemas.microsoft.com/office/drawing/2014/main" id="{7FC55856-B47A-4AFA-AA87-B3C7A5C2E5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8311423" y="125352"/>
            <a:ext cx="3826632" cy="3726147"/>
          </a:xfrm>
          <a:prstGeom prst="ellipse">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B04D7B7-3239-0642-9528-15D6CA297129}"/>
              </a:ext>
            </a:extLst>
          </p:cNvPr>
          <p:cNvSpPr>
            <a:spLocks noGrp="1"/>
          </p:cNvSpPr>
          <p:nvPr>
            <p:ph type="sldNum" sz="quarter" idx="12"/>
          </p:nvPr>
        </p:nvSpPr>
        <p:spPr/>
        <p:txBody>
          <a:bodyPr/>
          <a:lstStyle/>
          <a:p>
            <a:fld id="{971CEC84-1649-40CE-BFF6-7286506FEA08}" type="slidenum">
              <a:rPr lang="en-GB" smtClean="0"/>
              <a:pPr/>
              <a:t>72</a:t>
            </a:fld>
            <a:endParaRPr lang="en-GB"/>
          </a:p>
        </p:txBody>
      </p:sp>
      <p:sp>
        <p:nvSpPr>
          <p:cNvPr id="5" name="TextBox 4">
            <a:extLst>
              <a:ext uri="{FF2B5EF4-FFF2-40B4-BE49-F238E27FC236}">
                <a16:creationId xmlns:a16="http://schemas.microsoft.com/office/drawing/2014/main" id="{D5D36DAA-3BA7-4334-8E5C-E514BD93F43C}"/>
              </a:ext>
            </a:extLst>
          </p:cNvPr>
          <p:cNvSpPr txBox="1"/>
          <p:nvPr/>
        </p:nvSpPr>
        <p:spPr>
          <a:xfrm>
            <a:off x="10427069" y="5254687"/>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7" name="Rectangle 6">
            <a:extLst>
              <a:ext uri="{FF2B5EF4-FFF2-40B4-BE49-F238E27FC236}">
                <a16:creationId xmlns:a16="http://schemas.microsoft.com/office/drawing/2014/main" id="{13438271-8AB8-4DDF-A686-56ECF4096D58}"/>
              </a:ext>
            </a:extLst>
          </p:cNvPr>
          <p:cNvSpPr/>
          <p:nvPr/>
        </p:nvSpPr>
        <p:spPr>
          <a:xfrm>
            <a:off x="2397324" y="7274737"/>
            <a:ext cx="4931856" cy="8781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Added biodiversity element in speaker notes</a:t>
            </a:r>
          </a:p>
        </p:txBody>
      </p:sp>
    </p:spTree>
    <p:extLst>
      <p:ext uri="{BB962C8B-B14F-4D97-AF65-F5344CB8AC3E}">
        <p14:creationId xmlns:p14="http://schemas.microsoft.com/office/powerpoint/2010/main" val="1169983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FA0A-48DD-4288-8BDF-48F1D157B054}"/>
              </a:ext>
            </a:extLst>
          </p:cNvPr>
          <p:cNvSpPr>
            <a:spLocks noGrp="1"/>
          </p:cNvSpPr>
          <p:nvPr>
            <p:ph type="title"/>
          </p:nvPr>
        </p:nvSpPr>
        <p:spPr/>
        <p:txBody>
          <a:bodyPr>
            <a:normAutofit/>
          </a:bodyPr>
          <a:lstStyle/>
          <a:p>
            <a:r>
              <a:rPr lang="en-GB"/>
              <a:t>How to measure and links to guidance</a:t>
            </a:r>
            <a:endParaRPr lang="en-US"/>
          </a:p>
        </p:txBody>
      </p:sp>
      <p:sp>
        <p:nvSpPr>
          <p:cNvPr id="3" name="Content Placeholder 2">
            <a:extLst>
              <a:ext uri="{FF2B5EF4-FFF2-40B4-BE49-F238E27FC236}">
                <a16:creationId xmlns:a16="http://schemas.microsoft.com/office/drawing/2014/main" id="{C29C6C31-E522-46E9-84AE-0B617561A5A2}"/>
              </a:ext>
            </a:extLst>
          </p:cNvPr>
          <p:cNvSpPr>
            <a:spLocks noGrp="1"/>
          </p:cNvSpPr>
          <p:nvPr>
            <p:ph idx="1"/>
          </p:nvPr>
        </p:nvSpPr>
        <p:spPr>
          <a:xfrm>
            <a:off x="314197" y="1461524"/>
            <a:ext cx="5781807" cy="4351339"/>
          </a:xfrm>
        </p:spPr>
        <p:txBody>
          <a:bodyPr vert="horz" lIns="91440" tIns="45720" rIns="91440" bIns="45720" rtlCol="0" anchor="t">
            <a:normAutofit/>
          </a:bodyPr>
          <a:lstStyle/>
          <a:p>
            <a:pPr marL="227965" indent="-227965"/>
            <a:r>
              <a:rPr lang="en-US">
                <a:solidFill>
                  <a:srgbClr val="595959"/>
                </a:solidFill>
              </a:rPr>
              <a:t>Identify the </a:t>
            </a:r>
            <a:r>
              <a:rPr lang="en-US" b="1">
                <a:solidFill>
                  <a:srgbClr val="23BAED"/>
                </a:solidFill>
              </a:rPr>
              <a:t>criteria</a:t>
            </a:r>
            <a:r>
              <a:rPr lang="en-US">
                <a:solidFill>
                  <a:schemeClr val="tx1"/>
                </a:solidFill>
              </a:rPr>
              <a:t> </a:t>
            </a:r>
            <a:r>
              <a:rPr lang="en-US">
                <a:solidFill>
                  <a:srgbClr val="595959"/>
                </a:solidFill>
              </a:rPr>
              <a:t>for your assessment to identify which</a:t>
            </a:r>
            <a:r>
              <a:rPr lang="en-US">
                <a:solidFill>
                  <a:schemeClr val="tx1"/>
                </a:solidFill>
              </a:rPr>
              <a:t> </a:t>
            </a:r>
            <a:r>
              <a:rPr lang="en-US" b="1">
                <a:solidFill>
                  <a:srgbClr val="23BAED"/>
                </a:solidFill>
              </a:rPr>
              <a:t>impacts and dependencies</a:t>
            </a:r>
            <a:r>
              <a:rPr lang="en-US">
                <a:solidFill>
                  <a:schemeClr val="tx1"/>
                </a:solidFill>
              </a:rPr>
              <a:t> </a:t>
            </a:r>
            <a:r>
              <a:rPr lang="en-US">
                <a:solidFill>
                  <a:srgbClr val="595959"/>
                </a:solidFill>
              </a:rPr>
              <a:t>are most significant</a:t>
            </a:r>
            <a:endParaRPr lang="en-US">
              <a:solidFill>
                <a:srgbClr val="595959"/>
              </a:solidFill>
              <a:cs typeface="Arial"/>
            </a:endParaRPr>
          </a:p>
          <a:p>
            <a:pPr marL="227965" indent="-227965"/>
            <a:r>
              <a:rPr lang="en-US">
                <a:solidFill>
                  <a:srgbClr val="595959"/>
                </a:solidFill>
              </a:rPr>
              <a:t>Potential criteria may include:</a:t>
            </a:r>
            <a:r>
              <a:rPr lang="en-US">
                <a:solidFill>
                  <a:schemeClr val="tx1"/>
                </a:solidFill>
              </a:rPr>
              <a:t> </a:t>
            </a:r>
            <a:r>
              <a:rPr lang="en-US" b="1">
                <a:solidFill>
                  <a:srgbClr val="23BAED"/>
                </a:solidFill>
              </a:rPr>
              <a:t>operational; legal and regulatory; financing; reputational and marketing; and societal</a:t>
            </a:r>
            <a:endParaRPr lang="en-US" b="1">
              <a:solidFill>
                <a:srgbClr val="23BAED"/>
              </a:solidFill>
              <a:cs typeface="Arial"/>
            </a:endParaRPr>
          </a:p>
          <a:p>
            <a:pPr marL="227965" indent="-227965"/>
            <a:r>
              <a:rPr lang="en-US">
                <a:solidFill>
                  <a:srgbClr val="595959"/>
                </a:solidFill>
              </a:rPr>
              <a:t>Gather relevant information and use this to</a:t>
            </a:r>
            <a:r>
              <a:rPr lang="en-US">
                <a:solidFill>
                  <a:schemeClr val="tx1"/>
                </a:solidFill>
              </a:rPr>
              <a:t> </a:t>
            </a:r>
            <a:r>
              <a:rPr lang="en-US" b="1">
                <a:solidFill>
                  <a:srgbClr val="23BAED"/>
                </a:solidFill>
              </a:rPr>
              <a:t>assess which impacts and/or dependencies are most material </a:t>
            </a:r>
            <a:r>
              <a:rPr lang="en-US">
                <a:solidFill>
                  <a:srgbClr val="595959"/>
                </a:solidFill>
              </a:rPr>
              <a:t>to include in your assessment</a:t>
            </a:r>
            <a:endParaRPr lang="en-US">
              <a:solidFill>
                <a:srgbClr val="595959"/>
              </a:solidFill>
              <a:cs typeface="Arial"/>
            </a:endParaRPr>
          </a:p>
          <a:p>
            <a:pPr marL="227965" indent="-227965"/>
            <a:endParaRPr lang="en-US">
              <a:solidFill>
                <a:srgbClr val="FF0000"/>
              </a:solidFill>
              <a:cs typeface="Arial"/>
            </a:endParaRPr>
          </a:p>
          <a:p>
            <a:pPr marL="227965" indent="-227965"/>
            <a:endParaRPr lang="en-US">
              <a:solidFill>
                <a:srgbClr val="FF0000"/>
              </a:solidFill>
              <a:cs typeface="Arial"/>
            </a:endParaRPr>
          </a:p>
        </p:txBody>
      </p:sp>
      <p:pic>
        <p:nvPicPr>
          <p:cNvPr id="9" name="Picture 8">
            <a:extLst>
              <a:ext uri="{FF2B5EF4-FFF2-40B4-BE49-F238E27FC236}">
                <a16:creationId xmlns:a16="http://schemas.microsoft.com/office/drawing/2014/main" id="{96B78B31-32FE-4B41-A7E3-33B13E869F68}"/>
              </a:ext>
            </a:extLst>
          </p:cNvPr>
          <p:cNvPicPr>
            <a:picLocks noChangeAspect="1"/>
          </p:cNvPicPr>
          <p:nvPr/>
        </p:nvPicPr>
        <p:blipFill rotWithShape="1">
          <a:blip r:embed="rId3"/>
          <a:srcRect l="14737" t="44912" r="55744" b="37310"/>
          <a:stretch/>
        </p:blipFill>
        <p:spPr>
          <a:xfrm>
            <a:off x="6047216" y="2426369"/>
            <a:ext cx="5919537" cy="2005264"/>
          </a:xfrm>
          <a:prstGeom prst="rect">
            <a:avLst/>
          </a:prstGeom>
        </p:spPr>
      </p:pic>
      <p:sp>
        <p:nvSpPr>
          <p:cNvPr id="5" name="Content Placeholder 2">
            <a:extLst>
              <a:ext uri="{FF2B5EF4-FFF2-40B4-BE49-F238E27FC236}">
                <a16:creationId xmlns:a16="http://schemas.microsoft.com/office/drawing/2014/main" id="{1DC1DB35-DE44-4713-AF2F-84AAC1874FBA}"/>
              </a:ext>
            </a:extLst>
          </p:cNvPr>
          <p:cNvSpPr txBox="1">
            <a:spLocks/>
          </p:cNvSpPr>
          <p:nvPr/>
        </p:nvSpPr>
        <p:spPr>
          <a:xfrm>
            <a:off x="6746878" y="4636734"/>
            <a:ext cx="5065441" cy="1217767"/>
          </a:xfrm>
          <a:prstGeom prst="rect">
            <a:avLst/>
          </a:prstGeom>
        </p:spPr>
        <p:txBody>
          <a:bodyPr vert="horz" lIns="91440" tIns="45721" rIns="91440" bIns="45721" rtlCol="0" anchor="t">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i="1">
                <a:solidFill>
                  <a:srgbClr val="595959"/>
                </a:solidFill>
              </a:rPr>
              <a:t>A matrix may be useful to plot potentially material impacts and dependencies</a:t>
            </a:r>
            <a:endParaRPr lang="en-US" sz="1900" i="1">
              <a:solidFill>
                <a:srgbClr val="595959"/>
              </a:solidFill>
              <a:cs typeface="Arial"/>
            </a:endParaRPr>
          </a:p>
          <a:p>
            <a:endParaRPr lang="en-US">
              <a:solidFill>
                <a:srgbClr val="595959"/>
              </a:solidFill>
              <a:cs typeface="Arial"/>
            </a:endParaRPr>
          </a:p>
          <a:p>
            <a:endParaRPr lang="en-US">
              <a:solidFill>
                <a:srgbClr val="595959"/>
              </a:solidFill>
              <a:cs typeface="Arial"/>
            </a:endParaRPr>
          </a:p>
        </p:txBody>
      </p:sp>
      <p:sp>
        <p:nvSpPr>
          <p:cNvPr id="6" name="Teardrop 5">
            <a:extLst>
              <a:ext uri="{FF2B5EF4-FFF2-40B4-BE49-F238E27FC236}">
                <a16:creationId xmlns:a16="http://schemas.microsoft.com/office/drawing/2014/main" id="{72B0C69B-C236-D543-B07E-2FAB20CADF94}"/>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151FB9F4-2CD4-CD4A-8BB8-4E35C8904D14}"/>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p.48-50</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5325E065-165A-1345-A4B7-7DD8708400A4}"/>
              </a:ext>
            </a:extLst>
          </p:cNvPr>
          <p:cNvSpPr>
            <a:spLocks noGrp="1"/>
          </p:cNvSpPr>
          <p:nvPr>
            <p:ph type="sldNum" sz="quarter" idx="12"/>
          </p:nvPr>
        </p:nvSpPr>
        <p:spPr/>
        <p:txBody>
          <a:bodyPr/>
          <a:lstStyle/>
          <a:p>
            <a:fld id="{971CEC84-1649-40CE-BFF6-7286506FEA08}" type="slidenum">
              <a:rPr lang="en-GB" smtClean="0"/>
              <a:pPr/>
              <a:t>73</a:t>
            </a:fld>
            <a:endParaRPr lang="en-GB"/>
          </a:p>
        </p:txBody>
      </p:sp>
      <p:sp>
        <p:nvSpPr>
          <p:cNvPr id="8" name="TextBox 7">
            <a:extLst>
              <a:ext uri="{FF2B5EF4-FFF2-40B4-BE49-F238E27FC236}">
                <a16:creationId xmlns:a16="http://schemas.microsoft.com/office/drawing/2014/main" id="{86A6103C-9CD4-45AA-8DE3-C96FF55466A2}"/>
              </a:ext>
            </a:extLst>
          </p:cNvPr>
          <p:cNvSpPr txBox="1"/>
          <p:nvPr/>
        </p:nvSpPr>
        <p:spPr>
          <a:xfrm>
            <a:off x="10752208" y="5396478"/>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476249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normAutofit/>
          </a:bodyPr>
          <a:lstStyle/>
          <a:p>
            <a:r>
              <a:rPr lang="en-GB" sz="3001"/>
              <a:t>Food Industry Example – Dutch Seafood Company </a:t>
            </a:r>
            <a:endParaRPr lang="en-US" sz="3001"/>
          </a:p>
        </p:txBody>
      </p:sp>
      <p:sp>
        <p:nvSpPr>
          <p:cNvPr id="3" name="Content Placeholder 2">
            <a:extLst>
              <a:ext uri="{FF2B5EF4-FFF2-40B4-BE49-F238E27FC236}">
                <a16:creationId xmlns:a16="http://schemas.microsoft.com/office/drawing/2014/main" id="{1640EC74-2967-4179-B0DF-9D09D70D6870}"/>
              </a:ext>
            </a:extLst>
          </p:cNvPr>
          <p:cNvSpPr>
            <a:spLocks noGrp="1"/>
          </p:cNvSpPr>
          <p:nvPr>
            <p:ph idx="1"/>
          </p:nvPr>
        </p:nvSpPr>
        <p:spPr>
          <a:xfrm>
            <a:off x="314195" y="1297679"/>
            <a:ext cx="8592738" cy="4351339"/>
          </a:xfrm>
        </p:spPr>
        <p:txBody>
          <a:bodyPr vert="horz" lIns="91440" tIns="45720" rIns="91440" bIns="45720" rtlCol="0" anchor="t">
            <a:normAutofit/>
          </a:bodyPr>
          <a:lstStyle/>
          <a:p>
            <a:pPr marL="0" indent="0">
              <a:buNone/>
            </a:pPr>
            <a:r>
              <a:rPr lang="en-US">
                <a:solidFill>
                  <a:srgbClr val="595959"/>
                </a:solidFill>
              </a:rPr>
              <a:t>Based on the following points, which impacts, and dependencies would be material?</a:t>
            </a:r>
            <a:endParaRPr lang="en-US">
              <a:solidFill>
                <a:srgbClr val="595959"/>
              </a:solidFill>
              <a:cs typeface="Arial"/>
            </a:endParaRPr>
          </a:p>
          <a:p>
            <a:pPr marL="0" indent="0">
              <a:buNone/>
            </a:pPr>
            <a:endParaRPr lang="en-US">
              <a:solidFill>
                <a:srgbClr val="595959"/>
              </a:solidFill>
              <a:cs typeface="Arial"/>
            </a:endParaRPr>
          </a:p>
          <a:p>
            <a:pPr marL="227965" indent="-227965"/>
            <a:r>
              <a:rPr lang="en-US">
                <a:solidFill>
                  <a:srgbClr val="595959"/>
                </a:solidFill>
              </a:rPr>
              <a:t>A </a:t>
            </a:r>
            <a:r>
              <a:rPr lang="en-US" b="1">
                <a:solidFill>
                  <a:srgbClr val="23BAED"/>
                </a:solidFill>
              </a:rPr>
              <a:t>small seafood company</a:t>
            </a:r>
            <a:r>
              <a:rPr lang="en-US">
                <a:solidFill>
                  <a:srgbClr val="23BAED"/>
                </a:solidFill>
              </a:rPr>
              <a:t> </a:t>
            </a:r>
            <a:r>
              <a:rPr lang="en-US">
                <a:solidFill>
                  <a:srgbClr val="595959"/>
                </a:solidFill>
              </a:rPr>
              <a:t>based in Amsterdam undertook a materiality assessment to see where their biggest impacts and dependencies were.</a:t>
            </a:r>
            <a:endParaRPr lang="en-US">
              <a:solidFill>
                <a:srgbClr val="595959"/>
              </a:solidFill>
              <a:cs typeface="Arial"/>
            </a:endParaRPr>
          </a:p>
          <a:p>
            <a:pPr marL="227965" indent="-227965"/>
            <a:r>
              <a:rPr lang="en-US">
                <a:solidFill>
                  <a:srgbClr val="595959"/>
                </a:solidFill>
              </a:rPr>
              <a:t>The company is involved in </a:t>
            </a:r>
            <a:r>
              <a:rPr lang="en-US" b="1">
                <a:solidFill>
                  <a:srgbClr val="23BAED"/>
                </a:solidFill>
              </a:rPr>
              <a:t>local fishing in the North Sea, </a:t>
            </a:r>
            <a:r>
              <a:rPr lang="en-US">
                <a:solidFill>
                  <a:srgbClr val="595959"/>
                </a:solidFill>
              </a:rPr>
              <a:t>as well as </a:t>
            </a:r>
            <a:r>
              <a:rPr lang="en-US" b="1">
                <a:solidFill>
                  <a:srgbClr val="23BAED"/>
                </a:solidFill>
              </a:rPr>
              <a:t>growing vegetables and herbs.</a:t>
            </a:r>
            <a:endParaRPr lang="en-US">
              <a:solidFill>
                <a:srgbClr val="23BAED"/>
              </a:solidFill>
              <a:cs typeface="Arial"/>
            </a:endParaRPr>
          </a:p>
          <a:p>
            <a:pPr marL="227965" indent="-227965"/>
            <a:r>
              <a:rPr lang="en-US">
                <a:solidFill>
                  <a:srgbClr val="595959"/>
                </a:solidFill>
              </a:rPr>
              <a:t>The company also </a:t>
            </a:r>
            <a:r>
              <a:rPr lang="en-US" b="1">
                <a:solidFill>
                  <a:srgbClr val="23BAED"/>
                </a:solidFill>
              </a:rPr>
              <a:t>processes food </a:t>
            </a:r>
            <a:r>
              <a:rPr lang="en-US">
                <a:solidFill>
                  <a:srgbClr val="595959"/>
                </a:solidFill>
              </a:rPr>
              <a:t>and </a:t>
            </a:r>
            <a:r>
              <a:rPr lang="en-US" b="1">
                <a:solidFill>
                  <a:srgbClr val="23BAED"/>
                </a:solidFill>
              </a:rPr>
              <a:t>packages the food</a:t>
            </a:r>
            <a:r>
              <a:rPr lang="en-US">
                <a:solidFill>
                  <a:srgbClr val="595959"/>
                </a:solidFill>
              </a:rPr>
              <a:t> and is involved in </a:t>
            </a:r>
            <a:r>
              <a:rPr lang="en-US" b="1">
                <a:solidFill>
                  <a:srgbClr val="23BAED"/>
                </a:solidFill>
              </a:rPr>
              <a:t>transporting the food </a:t>
            </a:r>
            <a:r>
              <a:rPr lang="en-US">
                <a:solidFill>
                  <a:srgbClr val="595959"/>
                </a:solidFill>
              </a:rPr>
              <a:t>to and from storage.</a:t>
            </a:r>
            <a:endParaRPr lang="en-US">
              <a:solidFill>
                <a:srgbClr val="595959"/>
              </a:solidFill>
              <a:cs typeface="Arial"/>
            </a:endParaRPr>
          </a:p>
          <a:p>
            <a:pPr marL="227965" indent="-227965"/>
            <a:endParaRPr lang="en-US">
              <a:cs typeface="Arial"/>
            </a:endParaRPr>
          </a:p>
        </p:txBody>
      </p:sp>
      <p:sp>
        <p:nvSpPr>
          <p:cNvPr id="4" name="Slide Number Placeholder 3">
            <a:extLst>
              <a:ext uri="{FF2B5EF4-FFF2-40B4-BE49-F238E27FC236}">
                <a16:creationId xmlns:a16="http://schemas.microsoft.com/office/drawing/2014/main" id="{5B310EA0-77ED-6C46-90C9-DABFAEB4633E}"/>
              </a:ext>
            </a:extLst>
          </p:cNvPr>
          <p:cNvSpPr>
            <a:spLocks noGrp="1"/>
          </p:cNvSpPr>
          <p:nvPr>
            <p:ph type="sldNum" sz="quarter" idx="12"/>
          </p:nvPr>
        </p:nvSpPr>
        <p:spPr/>
        <p:txBody>
          <a:bodyPr/>
          <a:lstStyle/>
          <a:p>
            <a:fld id="{971CEC84-1649-40CE-BFF6-7286506FEA08}" type="slidenum">
              <a:rPr lang="en-GB" smtClean="0"/>
              <a:pPr/>
              <a:t>74</a:t>
            </a:fld>
            <a:endParaRPr lang="en-GB"/>
          </a:p>
        </p:txBody>
      </p:sp>
      <p:pic>
        <p:nvPicPr>
          <p:cNvPr id="1026" name="Picture 2" descr="sea waves">
            <a:extLst>
              <a:ext uri="{FF2B5EF4-FFF2-40B4-BE49-F238E27FC236}">
                <a16:creationId xmlns:a16="http://schemas.microsoft.com/office/drawing/2014/main" id="{0F13ED7A-FA19-44AE-8AE2-486652DF0F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 t="21451" r="241" b="15101"/>
          <a:stretch/>
        </p:blipFill>
        <p:spPr bwMode="auto">
          <a:xfrm>
            <a:off x="8619537" y="290605"/>
            <a:ext cx="3572464" cy="340004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3972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lstStyle/>
          <a:p>
            <a:r>
              <a:rPr lang="en-GB">
                <a:solidFill>
                  <a:srgbClr val="595959"/>
                </a:solidFill>
              </a:rPr>
              <a:t>Food industry example - material impacts</a:t>
            </a:r>
            <a:endParaRPr lang="en-US">
              <a:solidFill>
                <a:srgbClr val="595959"/>
              </a:solidFill>
              <a:cs typeface="Arial"/>
            </a:endParaRPr>
          </a:p>
        </p:txBody>
      </p:sp>
      <p:pic>
        <p:nvPicPr>
          <p:cNvPr id="6" name="Picture 5">
            <a:extLst>
              <a:ext uri="{FF2B5EF4-FFF2-40B4-BE49-F238E27FC236}">
                <a16:creationId xmlns:a16="http://schemas.microsoft.com/office/drawing/2014/main" id="{2F070679-3BAC-4311-AA15-109438E69C0E}"/>
              </a:ext>
            </a:extLst>
          </p:cNvPr>
          <p:cNvPicPr>
            <a:picLocks noChangeAspect="1"/>
          </p:cNvPicPr>
          <p:nvPr/>
        </p:nvPicPr>
        <p:blipFill rotWithShape="1">
          <a:blip r:embed="rId3"/>
          <a:srcRect l="21169" t="18925" r="20887" b="9892"/>
          <a:stretch/>
        </p:blipFill>
        <p:spPr>
          <a:xfrm>
            <a:off x="2531017" y="1276261"/>
            <a:ext cx="6753663" cy="4666935"/>
          </a:xfrm>
          <a:prstGeom prst="rect">
            <a:avLst/>
          </a:prstGeom>
        </p:spPr>
      </p:pic>
      <p:pic>
        <p:nvPicPr>
          <p:cNvPr id="7" name="Picture 6">
            <a:extLst>
              <a:ext uri="{FF2B5EF4-FFF2-40B4-BE49-F238E27FC236}">
                <a16:creationId xmlns:a16="http://schemas.microsoft.com/office/drawing/2014/main" id="{3B879C73-1421-44EB-868F-88FE9536B5F1}"/>
              </a:ext>
            </a:extLst>
          </p:cNvPr>
          <p:cNvPicPr>
            <a:picLocks noChangeAspect="1"/>
          </p:cNvPicPr>
          <p:nvPr/>
        </p:nvPicPr>
        <p:blipFill rotWithShape="1">
          <a:blip r:embed="rId4"/>
          <a:srcRect l="68831" t="23656" r="20645" b="67742"/>
          <a:stretch/>
        </p:blipFill>
        <p:spPr>
          <a:xfrm>
            <a:off x="9588461" y="1294021"/>
            <a:ext cx="2150095" cy="988548"/>
          </a:xfrm>
          <a:prstGeom prst="rect">
            <a:avLst/>
          </a:prstGeom>
        </p:spPr>
      </p:pic>
      <p:sp>
        <p:nvSpPr>
          <p:cNvPr id="8" name="object 8">
            <a:extLst>
              <a:ext uri="{FF2B5EF4-FFF2-40B4-BE49-F238E27FC236}">
                <a16:creationId xmlns:a16="http://schemas.microsoft.com/office/drawing/2014/main" id="{7A9C054F-B340-4852-AAB7-E7E1F6F66583}"/>
              </a:ext>
            </a:extLst>
          </p:cNvPr>
          <p:cNvSpPr txBox="1"/>
          <p:nvPr/>
        </p:nvSpPr>
        <p:spPr>
          <a:xfrm>
            <a:off x="9709403" y="5563984"/>
            <a:ext cx="2482599" cy="232670"/>
          </a:xfrm>
          <a:prstGeom prst="rect">
            <a:avLst/>
          </a:prstGeom>
        </p:spPr>
        <p:txBody>
          <a:bodyPr vert="horz" wrap="square" lIns="0" tIns="16933" rIns="0" bIns="0" rtlCol="0">
            <a:spAutoFit/>
          </a:bodyPr>
          <a:lstStyle/>
          <a:p>
            <a:pPr marL="16933" defTabSz="1219079">
              <a:spcBef>
                <a:spcPts val="133"/>
              </a:spcBef>
              <a:defRPr/>
            </a:pPr>
            <a:r>
              <a:rPr lang="en-GB" sz="1401"/>
              <a:t>Source: Nature Squared</a:t>
            </a:r>
            <a:endParaRPr sz="1401"/>
          </a:p>
        </p:txBody>
      </p:sp>
      <p:graphicFrame>
        <p:nvGraphicFramePr>
          <p:cNvPr id="3" name="Table 3">
            <a:extLst>
              <a:ext uri="{FF2B5EF4-FFF2-40B4-BE49-F238E27FC236}">
                <a16:creationId xmlns:a16="http://schemas.microsoft.com/office/drawing/2014/main" id="{DADFA642-A147-4D9A-BB4C-27AD5DC2B8BB}"/>
              </a:ext>
            </a:extLst>
          </p:cNvPr>
          <p:cNvGraphicFramePr>
            <a:graphicFrameLocks noGrp="1"/>
          </p:cNvGraphicFramePr>
          <p:nvPr/>
        </p:nvGraphicFramePr>
        <p:xfrm>
          <a:off x="3988191" y="1899140"/>
          <a:ext cx="5209008" cy="3988831"/>
        </p:xfrm>
        <a:graphic>
          <a:graphicData uri="http://schemas.openxmlformats.org/drawingml/2006/table">
            <a:tbl>
              <a:tblPr firstRow="1" bandRow="1">
                <a:tableStyleId>{5C22544A-7EE6-4342-B048-85BDC9FD1C3A}</a:tableStyleId>
              </a:tblPr>
              <a:tblGrid>
                <a:gridCol w="744144">
                  <a:extLst>
                    <a:ext uri="{9D8B030D-6E8A-4147-A177-3AD203B41FA5}">
                      <a16:colId xmlns:a16="http://schemas.microsoft.com/office/drawing/2014/main" val="2167027937"/>
                    </a:ext>
                  </a:extLst>
                </a:gridCol>
                <a:gridCol w="744144">
                  <a:extLst>
                    <a:ext uri="{9D8B030D-6E8A-4147-A177-3AD203B41FA5}">
                      <a16:colId xmlns:a16="http://schemas.microsoft.com/office/drawing/2014/main" val="93585222"/>
                    </a:ext>
                  </a:extLst>
                </a:gridCol>
                <a:gridCol w="744144">
                  <a:extLst>
                    <a:ext uri="{9D8B030D-6E8A-4147-A177-3AD203B41FA5}">
                      <a16:colId xmlns:a16="http://schemas.microsoft.com/office/drawing/2014/main" val="3141296790"/>
                    </a:ext>
                  </a:extLst>
                </a:gridCol>
                <a:gridCol w="744144">
                  <a:extLst>
                    <a:ext uri="{9D8B030D-6E8A-4147-A177-3AD203B41FA5}">
                      <a16:colId xmlns:a16="http://schemas.microsoft.com/office/drawing/2014/main" val="3092036240"/>
                    </a:ext>
                  </a:extLst>
                </a:gridCol>
                <a:gridCol w="744144">
                  <a:extLst>
                    <a:ext uri="{9D8B030D-6E8A-4147-A177-3AD203B41FA5}">
                      <a16:colId xmlns:a16="http://schemas.microsoft.com/office/drawing/2014/main" val="777061007"/>
                    </a:ext>
                  </a:extLst>
                </a:gridCol>
                <a:gridCol w="744144">
                  <a:extLst>
                    <a:ext uri="{9D8B030D-6E8A-4147-A177-3AD203B41FA5}">
                      <a16:colId xmlns:a16="http://schemas.microsoft.com/office/drawing/2014/main" val="51411381"/>
                    </a:ext>
                  </a:extLst>
                </a:gridCol>
                <a:gridCol w="744144">
                  <a:extLst>
                    <a:ext uri="{9D8B030D-6E8A-4147-A177-3AD203B41FA5}">
                      <a16:colId xmlns:a16="http://schemas.microsoft.com/office/drawing/2014/main" val="3325856110"/>
                    </a:ext>
                  </a:extLst>
                </a:gridCol>
              </a:tblGrid>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0255232"/>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317390"/>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171516"/>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943837"/>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1776644"/>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7375208"/>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0868454"/>
                  </a:ext>
                </a:extLst>
              </a:tr>
            </a:tbl>
          </a:graphicData>
        </a:graphic>
      </p:graphicFrame>
      <p:sp>
        <p:nvSpPr>
          <p:cNvPr id="4" name="Slide Number Placeholder 3">
            <a:extLst>
              <a:ext uri="{FF2B5EF4-FFF2-40B4-BE49-F238E27FC236}">
                <a16:creationId xmlns:a16="http://schemas.microsoft.com/office/drawing/2014/main" id="{8E4DE2D3-F110-7F4E-8E97-623712A7F315}"/>
              </a:ext>
            </a:extLst>
          </p:cNvPr>
          <p:cNvSpPr>
            <a:spLocks noGrp="1"/>
          </p:cNvSpPr>
          <p:nvPr>
            <p:ph type="sldNum" sz="quarter" idx="12"/>
          </p:nvPr>
        </p:nvSpPr>
        <p:spPr/>
        <p:txBody>
          <a:bodyPr/>
          <a:lstStyle/>
          <a:p>
            <a:fld id="{971CEC84-1649-40CE-BFF6-7286506FEA08}" type="slidenum">
              <a:rPr lang="en-GB" smtClean="0"/>
              <a:pPr/>
              <a:t>75</a:t>
            </a:fld>
            <a:endParaRPr lang="en-GB"/>
          </a:p>
        </p:txBody>
      </p:sp>
    </p:spTree>
    <p:extLst>
      <p:ext uri="{BB962C8B-B14F-4D97-AF65-F5344CB8AC3E}">
        <p14:creationId xmlns:p14="http://schemas.microsoft.com/office/powerpoint/2010/main" val="23612571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lstStyle/>
          <a:p>
            <a:r>
              <a:rPr lang="en-GB">
                <a:solidFill>
                  <a:srgbClr val="595959"/>
                </a:solidFill>
              </a:rPr>
              <a:t>Food industry example - material impacts</a:t>
            </a:r>
            <a:endParaRPr lang="en-US">
              <a:solidFill>
                <a:srgbClr val="595959"/>
              </a:solidFill>
              <a:cs typeface="Arial"/>
            </a:endParaRPr>
          </a:p>
        </p:txBody>
      </p:sp>
      <p:pic>
        <p:nvPicPr>
          <p:cNvPr id="6" name="Picture 5">
            <a:extLst>
              <a:ext uri="{FF2B5EF4-FFF2-40B4-BE49-F238E27FC236}">
                <a16:creationId xmlns:a16="http://schemas.microsoft.com/office/drawing/2014/main" id="{2F070679-3BAC-4311-AA15-109438E69C0E}"/>
              </a:ext>
            </a:extLst>
          </p:cNvPr>
          <p:cNvPicPr>
            <a:picLocks noChangeAspect="1"/>
          </p:cNvPicPr>
          <p:nvPr/>
        </p:nvPicPr>
        <p:blipFill rotWithShape="1">
          <a:blip r:embed="rId3"/>
          <a:srcRect l="21169" t="18925" r="20887" b="9892"/>
          <a:stretch/>
        </p:blipFill>
        <p:spPr>
          <a:xfrm>
            <a:off x="5272086" y="1156196"/>
            <a:ext cx="6753663" cy="4666935"/>
          </a:xfrm>
          <a:prstGeom prst="rect">
            <a:avLst/>
          </a:prstGeom>
        </p:spPr>
      </p:pic>
      <p:pic>
        <p:nvPicPr>
          <p:cNvPr id="7" name="Picture 6">
            <a:extLst>
              <a:ext uri="{FF2B5EF4-FFF2-40B4-BE49-F238E27FC236}">
                <a16:creationId xmlns:a16="http://schemas.microsoft.com/office/drawing/2014/main" id="{3B879C73-1421-44EB-868F-88FE9536B5F1}"/>
              </a:ext>
            </a:extLst>
          </p:cNvPr>
          <p:cNvPicPr>
            <a:picLocks noChangeAspect="1"/>
          </p:cNvPicPr>
          <p:nvPr/>
        </p:nvPicPr>
        <p:blipFill rotWithShape="1">
          <a:blip r:embed="rId4"/>
          <a:srcRect l="68831" t="23656" r="20645" b="67742"/>
          <a:stretch/>
        </p:blipFill>
        <p:spPr>
          <a:xfrm>
            <a:off x="10047334" y="0"/>
            <a:ext cx="2150095" cy="988548"/>
          </a:xfrm>
          <a:prstGeom prst="rect">
            <a:avLst/>
          </a:prstGeom>
        </p:spPr>
      </p:pic>
      <p:sp>
        <p:nvSpPr>
          <p:cNvPr id="8" name="object 8">
            <a:extLst>
              <a:ext uri="{FF2B5EF4-FFF2-40B4-BE49-F238E27FC236}">
                <a16:creationId xmlns:a16="http://schemas.microsoft.com/office/drawing/2014/main" id="{7A9C054F-B340-4852-AAB7-E7E1F6F66583}"/>
              </a:ext>
            </a:extLst>
          </p:cNvPr>
          <p:cNvSpPr txBox="1"/>
          <p:nvPr/>
        </p:nvSpPr>
        <p:spPr>
          <a:xfrm>
            <a:off x="10047334" y="5785451"/>
            <a:ext cx="2482599" cy="232670"/>
          </a:xfrm>
          <a:prstGeom prst="rect">
            <a:avLst/>
          </a:prstGeom>
        </p:spPr>
        <p:txBody>
          <a:bodyPr vert="horz" wrap="square" lIns="0" tIns="16933" rIns="0" bIns="0" rtlCol="0">
            <a:spAutoFit/>
          </a:bodyPr>
          <a:lstStyle/>
          <a:p>
            <a:pPr marL="16933" defTabSz="1219079">
              <a:spcBef>
                <a:spcPts val="133"/>
              </a:spcBef>
              <a:defRPr/>
            </a:pPr>
            <a:r>
              <a:rPr lang="en-GB" sz="1401"/>
              <a:t>Source: Nature Squared</a:t>
            </a:r>
            <a:endParaRPr sz="1401"/>
          </a:p>
        </p:txBody>
      </p:sp>
      <p:pic>
        <p:nvPicPr>
          <p:cNvPr id="1026" name="Picture 2">
            <a:extLst>
              <a:ext uri="{FF2B5EF4-FFF2-40B4-BE49-F238E27FC236}">
                <a16:creationId xmlns:a16="http://schemas.microsoft.com/office/drawing/2014/main" id="{FBFA745D-3356-D645-8F40-57364C081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309" y="1156196"/>
            <a:ext cx="4141593" cy="56334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20E2AD0-21F8-884C-8A2B-0E816D2DF02C}"/>
              </a:ext>
            </a:extLst>
          </p:cNvPr>
          <p:cNvSpPr>
            <a:spLocks noGrp="1"/>
          </p:cNvSpPr>
          <p:nvPr>
            <p:ph type="sldNum" sz="quarter" idx="12"/>
          </p:nvPr>
        </p:nvSpPr>
        <p:spPr/>
        <p:txBody>
          <a:bodyPr/>
          <a:lstStyle/>
          <a:p>
            <a:fld id="{971CEC84-1649-40CE-BFF6-7286506FEA08}" type="slidenum">
              <a:rPr lang="en-GB" smtClean="0"/>
              <a:pPr/>
              <a:t>76</a:t>
            </a:fld>
            <a:endParaRPr lang="en-GB"/>
          </a:p>
        </p:txBody>
      </p:sp>
    </p:spTree>
    <p:extLst>
      <p:ext uri="{BB962C8B-B14F-4D97-AF65-F5344CB8AC3E}">
        <p14:creationId xmlns:p14="http://schemas.microsoft.com/office/powerpoint/2010/main" val="1710136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How biodiversity impacts materiality criteria</a:t>
            </a:r>
          </a:p>
        </p:txBody>
      </p:sp>
      <p:sp>
        <p:nvSpPr>
          <p:cNvPr id="3" name="Slide Number Placeholder 2">
            <a:extLst>
              <a:ext uri="{FF2B5EF4-FFF2-40B4-BE49-F238E27FC236}">
                <a16:creationId xmlns:a16="http://schemas.microsoft.com/office/drawing/2014/main" id="{576F4964-A738-5C47-99C3-1FDB5FDC28DD}"/>
              </a:ext>
            </a:extLst>
          </p:cNvPr>
          <p:cNvSpPr>
            <a:spLocks noGrp="1"/>
          </p:cNvSpPr>
          <p:nvPr>
            <p:ph type="sldNum" sz="quarter" idx="12"/>
          </p:nvPr>
        </p:nvSpPr>
        <p:spPr/>
        <p:txBody>
          <a:bodyPr/>
          <a:lstStyle/>
          <a:p>
            <a:fld id="{971CEC84-1649-40CE-BFF6-7286506FEA08}" type="slidenum">
              <a:rPr lang="en-GB" smtClean="0"/>
              <a:pPr/>
              <a:t>77</a:t>
            </a:fld>
            <a:endParaRPr lang="en-GB"/>
          </a:p>
        </p:txBody>
      </p:sp>
      <p:graphicFrame>
        <p:nvGraphicFramePr>
          <p:cNvPr id="14" name="Table 11">
            <a:extLst>
              <a:ext uri="{FF2B5EF4-FFF2-40B4-BE49-F238E27FC236}">
                <a16:creationId xmlns:a16="http://schemas.microsoft.com/office/drawing/2014/main" id="{9A28B356-66E9-42B8-B011-2F0DB64FEB9F}"/>
              </a:ext>
            </a:extLst>
          </p:cNvPr>
          <p:cNvGraphicFramePr>
            <a:graphicFrameLocks noGrp="1"/>
          </p:cNvGraphicFramePr>
          <p:nvPr>
            <p:extLst>
              <p:ext uri="{D42A27DB-BD31-4B8C-83A1-F6EECF244321}">
                <p14:modId xmlns:p14="http://schemas.microsoft.com/office/powerpoint/2010/main" val="3742568809"/>
              </p:ext>
            </p:extLst>
          </p:nvPr>
        </p:nvGraphicFramePr>
        <p:xfrm>
          <a:off x="314195" y="1207594"/>
          <a:ext cx="11440658" cy="4338395"/>
        </p:xfrm>
        <a:graphic>
          <a:graphicData uri="http://schemas.openxmlformats.org/drawingml/2006/table">
            <a:tbl>
              <a:tblPr firstRow="1" bandRow="1">
                <a:tableStyleId>{BC89EF96-8CEA-46FF-86C4-4CE0E7609802}</a:tableStyleId>
              </a:tblPr>
              <a:tblGrid>
                <a:gridCol w="2090017">
                  <a:extLst>
                    <a:ext uri="{9D8B030D-6E8A-4147-A177-3AD203B41FA5}">
                      <a16:colId xmlns:a16="http://schemas.microsoft.com/office/drawing/2014/main" val="2429539457"/>
                    </a:ext>
                  </a:extLst>
                </a:gridCol>
                <a:gridCol w="9350641">
                  <a:extLst>
                    <a:ext uri="{9D8B030D-6E8A-4147-A177-3AD203B41FA5}">
                      <a16:colId xmlns:a16="http://schemas.microsoft.com/office/drawing/2014/main" val="1990008112"/>
                    </a:ext>
                  </a:extLst>
                </a:gridCol>
              </a:tblGrid>
              <a:tr h="520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solidFill>
                            <a:srgbClr val="23BAED"/>
                          </a:solidFill>
                        </a:rPr>
                        <a:t>Criteria</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kern="1200">
                          <a:solidFill>
                            <a:srgbClr val="23BAED"/>
                          </a:solidFill>
                          <a:latin typeface="+mn-lt"/>
                          <a:ea typeface="+mn-ea"/>
                          <a:cs typeface="+mn-cs"/>
                        </a:rPr>
                        <a:t>Biodiversity considerations</a:t>
                      </a:r>
                      <a:endParaRPr lang="en-CH" sz="1700" b="1" kern="1200">
                        <a:solidFill>
                          <a:srgbClr val="23BAED"/>
                        </a:solidFill>
                        <a:latin typeface="+mn-lt"/>
                        <a:ea typeface="+mn-ea"/>
                        <a:cs typeface="+mn-cs"/>
                      </a:endParaRPr>
                    </a:p>
                  </a:txBody>
                  <a:tcPr marT="45721" marB="45721" anchor="ctr"/>
                </a:tc>
                <a:extLst>
                  <a:ext uri="{0D108BD9-81ED-4DB2-BD59-A6C34878D82A}">
                    <a16:rowId xmlns:a16="http://schemas.microsoft.com/office/drawing/2014/main" val="3282829572"/>
                  </a:ext>
                </a:extLst>
              </a:tr>
              <a:tr h="520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a:solidFill>
                            <a:srgbClr val="595959"/>
                          </a:solidFill>
                        </a:rPr>
                        <a:t>Operational</a:t>
                      </a:r>
                      <a:endParaRPr lang="en-GB" sz="1700" b="1">
                        <a:solidFill>
                          <a:srgbClr val="23BAED"/>
                        </a:solidFill>
                      </a:endParaRP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a:solidFill>
                            <a:srgbClr val="595959"/>
                          </a:solidFill>
                          <a:latin typeface="+mn-lt"/>
                          <a:ea typeface="+mn-ea"/>
                          <a:cs typeface="+mn-cs"/>
                        </a:rPr>
                        <a:t>Business operations, in particular upstream operations, may be dependent on biodiversity.</a:t>
                      </a:r>
                      <a:endParaRPr lang="en-CH" sz="17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1644615665"/>
                  </a:ext>
                </a:extLst>
              </a:tr>
              <a:tr h="814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a:solidFill>
                            <a:srgbClr val="595959"/>
                          </a:solidFill>
                        </a:rPr>
                        <a:t>Legal and regulatory</a:t>
                      </a:r>
                      <a:endParaRPr lang="en-GB" sz="1700" b="0">
                        <a:solidFill>
                          <a:srgbClr val="23BAED"/>
                        </a:solidFill>
                      </a:endParaRP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a:solidFill>
                            <a:srgbClr val="595959"/>
                          </a:solidFill>
                          <a:latin typeface="+mn-lt"/>
                          <a:ea typeface="+mn-ea"/>
                          <a:cs typeface="+mn-cs"/>
                        </a:rPr>
                        <a:t>Biodiversity may be managed under a different set of regulations than non-living components, such as water resources. </a:t>
                      </a:r>
                      <a:endParaRPr lang="en-CH" sz="17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1000605826"/>
                  </a:ext>
                </a:extLst>
              </a:tr>
              <a:tr h="686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a:solidFill>
                            <a:srgbClr val="595959"/>
                          </a:solidFill>
                        </a:rPr>
                        <a:t>Financing</a:t>
                      </a:r>
                      <a:endParaRPr lang="en-GB" sz="1700" b="0">
                        <a:solidFill>
                          <a:srgbClr val="23BAED"/>
                        </a:solidFill>
                      </a:endParaRP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a:solidFill>
                            <a:srgbClr val="595959"/>
                          </a:solidFill>
                          <a:latin typeface="+mn-lt"/>
                          <a:ea typeface="+mn-ea"/>
                          <a:cs typeface="+mn-cs"/>
                        </a:rPr>
                        <a:t>Some financial institutions are starting to quantify biodiversity impacts within their risk management processes. A company’s biodiversity impacts can affect their access to capital.</a:t>
                      </a:r>
                      <a:endParaRPr lang="en-CH" sz="17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687481232"/>
                  </a:ext>
                </a:extLst>
              </a:tr>
              <a:tr h="8147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a:solidFill>
                            <a:srgbClr val="595959"/>
                          </a:solidFill>
                        </a:rPr>
                        <a:t>Reputational and marketing</a:t>
                      </a:r>
                      <a:endParaRPr lang="en-US" sz="1700" b="0">
                        <a:solidFill>
                          <a:srgbClr val="23BAED"/>
                        </a:solidFill>
                      </a:endParaRP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a:solidFill>
                            <a:srgbClr val="595959"/>
                          </a:solidFill>
                          <a:latin typeface="+mn-lt"/>
                          <a:ea typeface="+mn-ea"/>
                          <a:cs typeface="+mn-cs"/>
                        </a:rPr>
                        <a:t>These criteria may have higher materiality weighting for biodiversity, due to the intrinsic value of biodiversity to many stakeholders or customers. </a:t>
                      </a:r>
                      <a:endParaRPr lang="en-CH" sz="17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80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a:solidFill>
                            <a:srgbClr val="595959"/>
                          </a:solidFill>
                        </a:rPr>
                        <a:t>Societal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a:solidFill>
                            <a:srgbClr val="595959"/>
                          </a:solidFill>
                          <a:latin typeface="+mn-lt"/>
                          <a:ea typeface="+mn-ea"/>
                          <a:cs typeface="+mn-cs"/>
                        </a:rPr>
                        <a:t>Societal dependencies are examined through business impacts that deliver goods and services. With the importance of biodiversity being increasingly recognized, unaccounted impacts on society increase your reputational, financial, and regulatory risks and opportunities. </a:t>
                      </a:r>
                      <a:endParaRPr lang="en-CH" sz="17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7E6363-0B22-426D-A5D6-6A0B23D4D04E}"/>
              </a:ext>
            </a:extLst>
          </p:cNvPr>
          <p:cNvSpPr/>
          <p:nvPr/>
        </p:nvSpPr>
        <p:spPr>
          <a:xfrm>
            <a:off x="10284441" y="0"/>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CDB35283-27CD-48F6-9D09-3BC704D3E003}"/>
              </a:ext>
            </a:extLst>
          </p:cNvPr>
          <p:cNvSpPr txBox="1"/>
          <p:nvPr/>
        </p:nvSpPr>
        <p:spPr>
          <a:xfrm>
            <a:off x="10189217" y="424823"/>
            <a:ext cx="1907558" cy="1200841"/>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 33</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Biodiversity Guidance</a:t>
            </a:r>
            <a:endParaRPr lang="en-GB" sz="1801">
              <a:solidFill>
                <a:prstClr val="white"/>
              </a:solidFill>
              <a:latin typeface="Arial"/>
            </a:endParaRPr>
          </a:p>
        </p:txBody>
      </p:sp>
    </p:spTree>
    <p:extLst>
      <p:ext uri="{BB962C8B-B14F-4D97-AF65-F5344CB8AC3E}">
        <p14:creationId xmlns:p14="http://schemas.microsoft.com/office/powerpoint/2010/main" val="34849848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How biodiversity impacts materiality criteria</a:t>
            </a:r>
          </a:p>
        </p:txBody>
      </p:sp>
      <p:sp>
        <p:nvSpPr>
          <p:cNvPr id="3" name="Slide Number Placeholder 2">
            <a:extLst>
              <a:ext uri="{FF2B5EF4-FFF2-40B4-BE49-F238E27FC236}">
                <a16:creationId xmlns:a16="http://schemas.microsoft.com/office/drawing/2014/main" id="{576F4964-A738-5C47-99C3-1FDB5FDC28DD}"/>
              </a:ext>
            </a:extLst>
          </p:cNvPr>
          <p:cNvSpPr>
            <a:spLocks noGrp="1"/>
          </p:cNvSpPr>
          <p:nvPr>
            <p:ph type="sldNum" sz="quarter" idx="12"/>
          </p:nvPr>
        </p:nvSpPr>
        <p:spPr/>
        <p:txBody>
          <a:bodyPr/>
          <a:lstStyle/>
          <a:p>
            <a:fld id="{971CEC84-1649-40CE-BFF6-7286506FEA08}" type="slidenum">
              <a:rPr lang="en-GB" smtClean="0"/>
              <a:pPr/>
              <a:t>78</a:t>
            </a:fld>
            <a:endParaRPr lang="en-GB"/>
          </a:p>
        </p:txBody>
      </p:sp>
      <p:pic>
        <p:nvPicPr>
          <p:cNvPr id="4" name="Picture 3">
            <a:extLst>
              <a:ext uri="{FF2B5EF4-FFF2-40B4-BE49-F238E27FC236}">
                <a16:creationId xmlns:a16="http://schemas.microsoft.com/office/drawing/2014/main" id="{AE0FE782-ED93-4DFA-A143-DA2EA6957727}"/>
              </a:ext>
            </a:extLst>
          </p:cNvPr>
          <p:cNvPicPr>
            <a:picLocks noChangeAspect="1"/>
          </p:cNvPicPr>
          <p:nvPr/>
        </p:nvPicPr>
        <p:blipFill>
          <a:blip r:embed="rId3"/>
          <a:stretch>
            <a:fillRect/>
          </a:stretch>
        </p:blipFill>
        <p:spPr>
          <a:xfrm>
            <a:off x="866898" y="1244266"/>
            <a:ext cx="10458203" cy="4582988"/>
          </a:xfrm>
          <a:prstGeom prst="rect">
            <a:avLst/>
          </a:prstGeom>
        </p:spPr>
      </p:pic>
      <p:sp>
        <p:nvSpPr>
          <p:cNvPr id="7" name="Teardrop 6">
            <a:extLst>
              <a:ext uri="{FF2B5EF4-FFF2-40B4-BE49-F238E27FC236}">
                <a16:creationId xmlns:a16="http://schemas.microsoft.com/office/drawing/2014/main" id="{903F3469-4776-4A11-B064-EBC141E61BA1}"/>
              </a:ext>
            </a:extLst>
          </p:cNvPr>
          <p:cNvSpPr/>
          <p:nvPr/>
        </p:nvSpPr>
        <p:spPr>
          <a:xfrm>
            <a:off x="10189217" y="103874"/>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8CC2E528-9D90-4500-A560-FCD3059C5CB1}"/>
              </a:ext>
            </a:extLst>
          </p:cNvPr>
          <p:cNvSpPr txBox="1"/>
          <p:nvPr/>
        </p:nvSpPr>
        <p:spPr>
          <a:xfrm>
            <a:off x="10189217" y="424823"/>
            <a:ext cx="1907558" cy="1200841"/>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 33</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Biodiversity Guidance</a:t>
            </a:r>
            <a:endParaRPr lang="en-GB" sz="1801">
              <a:solidFill>
                <a:prstClr val="white"/>
              </a:solidFill>
              <a:latin typeface="Arial"/>
            </a:endParaRPr>
          </a:p>
        </p:txBody>
      </p:sp>
    </p:spTree>
    <p:extLst>
      <p:ext uri="{BB962C8B-B14F-4D97-AF65-F5344CB8AC3E}">
        <p14:creationId xmlns:p14="http://schemas.microsoft.com/office/powerpoint/2010/main" val="720369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1718385"/>
            <a:ext cx="444761" cy="444761"/>
          </a:xfrm>
          <a:prstGeom prst="rect">
            <a:avLst/>
          </a:prstGeom>
        </p:spPr>
      </p:pic>
      <p:sp>
        <p:nvSpPr>
          <p:cNvPr id="6" name="Rectangle 5">
            <a:extLst>
              <a:ext uri="{FF2B5EF4-FFF2-40B4-BE49-F238E27FC236}">
                <a16:creationId xmlns:a16="http://schemas.microsoft.com/office/drawing/2014/main" id="{2FE6045E-47F0-314F-9444-978ABCCC2DD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7" name="Rectangle 6">
            <a:extLst>
              <a:ext uri="{FF2B5EF4-FFF2-40B4-BE49-F238E27FC236}">
                <a16:creationId xmlns:a16="http://schemas.microsoft.com/office/drawing/2014/main" id="{8415E468-B05A-924C-9051-74A54F76F6D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1" name="Rectangle 10">
            <a:extLst>
              <a:ext uri="{FF2B5EF4-FFF2-40B4-BE49-F238E27FC236}">
                <a16:creationId xmlns:a16="http://schemas.microsoft.com/office/drawing/2014/main" id="{0CA304AF-7C26-1F43-A54B-F5383596877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2" name="Rectangle 11">
            <a:extLst>
              <a:ext uri="{FF2B5EF4-FFF2-40B4-BE49-F238E27FC236}">
                <a16:creationId xmlns:a16="http://schemas.microsoft.com/office/drawing/2014/main" id="{8A9B2636-B008-FA4F-B8A2-77504EE013D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79</a:t>
            </a:fld>
            <a:endParaRPr lang="en-GB"/>
          </a:p>
        </p:txBody>
      </p:sp>
      <p:sp>
        <p:nvSpPr>
          <p:cNvPr id="17" name="Rectangle 16">
            <a:extLst>
              <a:ext uri="{FF2B5EF4-FFF2-40B4-BE49-F238E27FC236}">
                <a16:creationId xmlns:a16="http://schemas.microsoft.com/office/drawing/2014/main" id="{FD920785-EF20-4C9B-9617-CDFF04BBD67E}"/>
              </a:ext>
            </a:extLst>
          </p:cNvPr>
          <p:cNvSpPr/>
          <p:nvPr/>
        </p:nvSpPr>
        <p:spPr>
          <a:xfrm>
            <a:off x="693880" y="1605439"/>
            <a:ext cx="11118437" cy="4502002"/>
          </a:xfrm>
          <a:prstGeom prst="rect">
            <a:avLst/>
          </a:prstGeom>
        </p:spPr>
        <p:txBody>
          <a:bodyPr wrap="square" lIns="91440" tIns="45720" rIns="91440" bIns="45720" anchor="t">
            <a:spAutoFit/>
          </a:bodyPr>
          <a:lstStyle/>
          <a:p>
            <a:pPr>
              <a:lnSpc>
                <a:spcPct val="120000"/>
              </a:lnSpc>
              <a:spcAft>
                <a:spcPts val="1200"/>
              </a:spcAft>
            </a:pPr>
            <a:r>
              <a:rPr lang="en-GB" sz="2400"/>
              <a:t>Understand what </a:t>
            </a:r>
            <a:r>
              <a:rPr lang="en-GB" sz="2400" b="1">
                <a:solidFill>
                  <a:srgbClr val="23BAED"/>
                </a:solidFill>
              </a:rPr>
              <a:t>impacts and dependencies on natural capital and biodiversity </a:t>
            </a:r>
            <a:r>
              <a:rPr lang="en-GB" sz="2400"/>
              <a:t>are, and why they are </a:t>
            </a:r>
            <a:r>
              <a:rPr lang="en-GB" sz="2400" b="1">
                <a:solidFill>
                  <a:srgbClr val="23BAED"/>
                </a:solidFill>
              </a:rPr>
              <a:t>important</a:t>
            </a:r>
            <a:r>
              <a:rPr lang="en-GB" sz="2400"/>
              <a:t> to your business</a:t>
            </a:r>
          </a:p>
          <a:p>
            <a:pPr>
              <a:lnSpc>
                <a:spcPct val="120000"/>
              </a:lnSpc>
              <a:spcAft>
                <a:spcPts val="1200"/>
              </a:spcAft>
            </a:pPr>
            <a:r>
              <a:rPr lang="en-GB" sz="2400"/>
              <a:t>Acquire the necessary tools, resources and understanding to </a:t>
            </a:r>
            <a:r>
              <a:rPr lang="en-GB" sz="2400" b="1">
                <a:solidFill>
                  <a:srgbClr val="23BAED"/>
                </a:solidFill>
              </a:rPr>
              <a:t>scope your own assessment</a:t>
            </a:r>
            <a:endParaRPr lang="en-GB" sz="2400" b="1">
              <a:solidFill>
                <a:srgbClr val="23BAED"/>
              </a:solidFill>
              <a:cs typeface="Arial"/>
            </a:endParaRPr>
          </a:p>
          <a:p>
            <a:pPr>
              <a:lnSpc>
                <a:spcPct val="120000"/>
              </a:lnSpc>
              <a:spcAft>
                <a:spcPts val="1200"/>
              </a:spcAft>
            </a:pPr>
            <a:r>
              <a:rPr lang="en-GB" sz="2400"/>
              <a:t>Understand </a:t>
            </a:r>
            <a:r>
              <a:rPr lang="en-GB" sz="2400" b="1">
                <a:solidFill>
                  <a:srgbClr val="23BAED"/>
                </a:solidFill>
              </a:rPr>
              <a:t>materiality assessments </a:t>
            </a:r>
            <a:r>
              <a:rPr lang="en-GB" sz="2400"/>
              <a:t>in the context of </a:t>
            </a:r>
            <a:r>
              <a:rPr lang="en-GB" sz="2400" b="1">
                <a:solidFill>
                  <a:srgbClr val="23BAED"/>
                </a:solidFill>
              </a:rPr>
              <a:t>impacts and dependencies, </a:t>
            </a:r>
            <a:r>
              <a:rPr lang="en-GB" sz="2400"/>
              <a:t>and how to undertake them</a:t>
            </a:r>
            <a:endParaRPr lang="en-GB" sz="2400">
              <a:cs typeface="Arial"/>
            </a:endParaRPr>
          </a:p>
          <a:p>
            <a:pPr marL="342265" indent="-342265">
              <a:lnSpc>
                <a:spcPct val="120000"/>
              </a:lnSpc>
              <a:spcAft>
                <a:spcPts val="1200"/>
              </a:spcAft>
              <a:buClr>
                <a:srgbClr val="23BAED"/>
              </a:buClr>
              <a:buFont typeface="Wingdings" panose="05000000000000000000" pitchFamily="2" charset="2"/>
              <a:buChar char="v"/>
            </a:pPr>
            <a:r>
              <a:rPr lang="en-GB" sz="2400"/>
              <a:t>Introduce the key </a:t>
            </a:r>
            <a:r>
              <a:rPr lang="en-GB" sz="2400" b="1">
                <a:solidFill>
                  <a:srgbClr val="23BAED"/>
                </a:solidFill>
              </a:rPr>
              <a:t>practical considerations and steps</a:t>
            </a:r>
            <a:r>
              <a:rPr lang="en-GB" sz="2400"/>
              <a:t> to take when undertaking a first natural capital assessment, as well as </a:t>
            </a:r>
            <a:r>
              <a:rPr lang="en-GB" sz="2400" b="1">
                <a:solidFill>
                  <a:srgbClr val="23BAED"/>
                </a:solidFill>
              </a:rPr>
              <a:t>tools </a:t>
            </a:r>
            <a:r>
              <a:rPr lang="en-GB" sz="2400"/>
              <a:t>to help undertake an assessment </a:t>
            </a:r>
            <a:endParaRPr lang="en-GB" sz="2400">
              <a:cs typeface="Arial"/>
            </a:endParaRPr>
          </a:p>
        </p:txBody>
      </p:sp>
      <p:pic>
        <p:nvPicPr>
          <p:cNvPr id="14" name="Graphic 13" descr="Checkmark">
            <a:extLst>
              <a:ext uri="{FF2B5EF4-FFF2-40B4-BE49-F238E27FC236}">
                <a16:creationId xmlns:a16="http://schemas.microsoft.com/office/drawing/2014/main" id="{6883720C-DE95-4A82-AFF0-7074D7CCD4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2705426"/>
            <a:ext cx="444761" cy="444761"/>
          </a:xfrm>
          <a:prstGeom prst="rect">
            <a:avLst/>
          </a:prstGeom>
        </p:spPr>
      </p:pic>
      <p:pic>
        <p:nvPicPr>
          <p:cNvPr id="13" name="Graphic 12" descr="Checkmark">
            <a:extLst>
              <a:ext uri="{FF2B5EF4-FFF2-40B4-BE49-F238E27FC236}">
                <a16:creationId xmlns:a16="http://schemas.microsoft.com/office/drawing/2014/main" id="{A8BEA9EC-9A4F-49BD-B48E-98D69CBD5C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18" y="3747542"/>
            <a:ext cx="444761" cy="444761"/>
          </a:xfrm>
          <a:prstGeom prst="rect">
            <a:avLst/>
          </a:prstGeom>
        </p:spPr>
      </p:pic>
      <p:sp>
        <p:nvSpPr>
          <p:cNvPr id="4" name="Oval 3">
            <a:extLst>
              <a:ext uri="{FF2B5EF4-FFF2-40B4-BE49-F238E27FC236}">
                <a16:creationId xmlns:a16="http://schemas.microsoft.com/office/drawing/2014/main" id="{3BF1CCBE-DBEE-474C-8FC9-68C74D83AB07}"/>
              </a:ext>
            </a:extLst>
          </p:cNvPr>
          <p:cNvSpPr/>
          <p:nvPr/>
        </p:nvSpPr>
        <p:spPr>
          <a:xfrm>
            <a:off x="10129562" y="3416"/>
            <a:ext cx="2062440" cy="169257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Tree>
    <p:extLst>
      <p:ext uri="{BB962C8B-B14F-4D97-AF65-F5344CB8AC3E}">
        <p14:creationId xmlns:p14="http://schemas.microsoft.com/office/powerpoint/2010/main" val="184340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56D005F-12E2-4494-A82E-58DC3400ED29}"/>
              </a:ext>
            </a:extLst>
          </p:cNvPr>
          <p:cNvGrpSpPr/>
          <p:nvPr/>
        </p:nvGrpSpPr>
        <p:grpSpPr>
          <a:xfrm>
            <a:off x="1007693" y="1434810"/>
            <a:ext cx="10176619" cy="4228145"/>
            <a:chOff x="1111141" y="2018982"/>
            <a:chExt cx="10176619" cy="4228144"/>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940877"/>
              <a:ext cx="10176619" cy="524108"/>
              <a:chOff x="1111141" y="2940877"/>
              <a:chExt cx="10176619" cy="524108"/>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2" y="3000696"/>
                <a:ext cx="9220128" cy="461665"/>
              </a:xfrm>
              <a:prstGeom prst="rect">
                <a:avLst/>
              </a:prstGeom>
              <a:noFill/>
            </p:spPr>
            <p:txBody>
              <a:bodyPr wrap="square" lIns="91440" tIns="45720" rIns="91440" bIns="45720" rtlCol="0" anchor="t">
                <a:spAutoFit/>
              </a:bodyPr>
              <a:lstStyle/>
              <a:p>
                <a:r>
                  <a:rPr lang="en-GB" sz="2400">
                    <a:solidFill>
                      <a:schemeClr val="tx1">
                        <a:lumMod val="65000"/>
                        <a:lumOff val="35000"/>
                      </a:schemeClr>
                    </a:solidFill>
                  </a:rPr>
                  <a:t>Chatham House Rule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9408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2018982"/>
              <a:ext cx="10064859" cy="4228144"/>
              <a:chOff x="1111141" y="2084731"/>
              <a:chExt cx="10064859" cy="4228144"/>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84731"/>
                <a:ext cx="10064859" cy="3256306"/>
                <a:chOff x="729303" y="1800840"/>
                <a:chExt cx="10064859" cy="3256306"/>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891314"/>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73130"/>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35399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a:solidFill>
                        <a:schemeClr val="tx1">
                          <a:lumMod val="65000"/>
                          <a:lumOff val="35000"/>
                        </a:schemeClr>
                      </a:solidFill>
                    </a:rPr>
                    <a:t>Take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481202"/>
                  <a:ext cx="9108368" cy="461665"/>
                </a:xfrm>
                <a:prstGeom prst="rect">
                  <a:avLst/>
                </a:prstGeom>
                <a:noFill/>
              </p:spPr>
              <p:txBody>
                <a:bodyPr wrap="square" rtlCol="0" anchor="t">
                  <a:spAutoFit/>
                </a:bodyPr>
                <a:lstStyle/>
                <a:p>
                  <a:r>
                    <a:rPr lang="en-GB" sz="240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226149"/>
                  <a:ext cx="8300622" cy="830997"/>
                </a:xfrm>
                <a:prstGeom prst="rect">
                  <a:avLst/>
                </a:prstGeom>
                <a:noFill/>
              </p:spPr>
              <p:txBody>
                <a:bodyPr wrap="square" rtlCol="0" anchor="t">
                  <a:spAutoFit/>
                </a:bodyPr>
                <a:lstStyle/>
                <a:p>
                  <a:r>
                    <a:rPr lang="en-US" sz="2400">
                      <a:solidFill>
                        <a:schemeClr val="tx1">
                          <a:lumMod val="65000"/>
                          <a:lumOff val="35000"/>
                        </a:schemeClr>
                      </a:solidFill>
                    </a:rPr>
                    <a:t>Please ask any questions during relevant points in the presentations and exercises.</a:t>
                  </a:r>
                  <a:endParaRPr lang="en-CH" sz="240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481878"/>
                <a:ext cx="9257113" cy="830997"/>
                <a:chOff x="1111141" y="5481878"/>
                <a:chExt cx="9257113" cy="830997"/>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481878"/>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8</a:t>
            </a:fld>
            <a:endParaRPr lang="en-GB"/>
          </a:p>
        </p:txBody>
      </p:sp>
    </p:spTree>
    <p:extLst>
      <p:ext uri="{BB962C8B-B14F-4D97-AF65-F5344CB8AC3E}">
        <p14:creationId xmlns:p14="http://schemas.microsoft.com/office/powerpoint/2010/main" val="9733335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9B0D226-3E81-49DE-BE0C-C0851070E5F7}"/>
              </a:ext>
            </a:extLst>
          </p:cNvPr>
          <p:cNvPicPr>
            <a:picLocks noChangeAspect="1"/>
          </p:cNvPicPr>
          <p:nvPr/>
        </p:nvPicPr>
        <p:blipFill>
          <a:blip r:embed="rId3"/>
          <a:stretch>
            <a:fillRect/>
          </a:stretch>
        </p:blipFill>
        <p:spPr>
          <a:xfrm>
            <a:off x="3286665" y="1361972"/>
            <a:ext cx="8939841" cy="5514281"/>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655285"/>
            <a:ext cx="4314321" cy="1604484"/>
          </a:xfrm>
        </p:spPr>
        <p:txBody>
          <a:bodyPr>
            <a:noAutofit/>
          </a:bodyPr>
          <a:lstStyle/>
          <a:p>
            <a:pPr algn="l"/>
            <a:r>
              <a:rPr lang="en-GB" sz="4000" b="1">
                <a:solidFill>
                  <a:srgbClr val="23BAED"/>
                </a:solidFill>
              </a:rPr>
              <a:t>Practicalities &amp; useful tools</a:t>
            </a:r>
            <a:endParaRPr lang="en-GB" sz="40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Slide Number Placeholder 2">
            <a:extLst>
              <a:ext uri="{FF2B5EF4-FFF2-40B4-BE49-F238E27FC236}">
                <a16:creationId xmlns:a16="http://schemas.microsoft.com/office/drawing/2014/main" id="{CC2ED6CC-CB74-6949-B0A1-EDB55C440FC4}"/>
              </a:ext>
            </a:extLst>
          </p:cNvPr>
          <p:cNvSpPr>
            <a:spLocks noGrp="1"/>
          </p:cNvSpPr>
          <p:nvPr>
            <p:ph type="sldNum" sz="quarter" idx="12"/>
          </p:nvPr>
        </p:nvSpPr>
        <p:spPr/>
        <p:txBody>
          <a:bodyPr/>
          <a:lstStyle/>
          <a:p>
            <a:fld id="{971CEC84-1649-40CE-BFF6-7286506FEA08}" type="slidenum">
              <a:rPr lang="en-GB" smtClean="0"/>
              <a:pPr/>
              <a:t>80</a:t>
            </a:fld>
            <a:endParaRPr lang="en-GB"/>
          </a:p>
        </p:txBody>
      </p:sp>
    </p:spTree>
    <p:extLst>
      <p:ext uri="{BB962C8B-B14F-4D97-AF65-F5344CB8AC3E}">
        <p14:creationId xmlns:p14="http://schemas.microsoft.com/office/powerpoint/2010/main" val="7464193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lIns="91440" tIns="45720" rIns="91440" bIns="45720" rtlCol="0" anchor="t">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a:t>
            </a:r>
            <a:r>
              <a:rPr lang="en-US" sz="2000">
                <a:solidFill>
                  <a:schemeClr val="bg2">
                    <a:lumMod val="75000"/>
                  </a:schemeClr>
                </a:solidFill>
              </a:rPr>
              <a:t>type </a:t>
            </a:r>
            <a:r>
              <a:rPr lang="en-US" sz="2000">
                <a:solidFill>
                  <a:schemeClr val="bg2">
                    <a:lumMod val="75000"/>
                  </a:schemeClr>
                </a:solidFill>
                <a:latin typeface="Arial"/>
              </a:rPr>
              <a:t>of value; materiality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2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25000"/>
                  </a:schemeClr>
                </a:solidFill>
                <a:latin typeface="Arial"/>
              </a:rPr>
              <a:t>Baseline, scenarios, spatial &amp; temporal boundaries, etc.  </a:t>
            </a:r>
            <a:endParaRPr lang="en-CH" sz="2000">
              <a:solidFill>
                <a:schemeClr val="bg2">
                  <a:lumMod val="2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lIns="91440" tIns="45720" rIns="91440" bIns="45720" rtlCol="0" anchor="t">
            <a:spAutoFit/>
          </a:bodyPr>
          <a:lstStyle/>
          <a:p>
            <a:r>
              <a:rPr lang="en-US" sz="2400" b="1">
                <a:solidFill>
                  <a:schemeClr val="bg2">
                    <a:lumMod val="75000"/>
                  </a:schemeClr>
                </a:solidFill>
                <a:latin typeface="Arial"/>
              </a:rPr>
              <a:t>Measure and Value</a:t>
            </a:r>
          </a:p>
          <a:p>
            <a:pPr marL="342265" indent="-342265">
              <a:buClr>
                <a:srgbClr val="23BAED"/>
              </a:buClr>
              <a:buFont typeface="Arial" panose="020B0604020202020204" pitchFamily="34" charset="0"/>
              <a:buChar char="•"/>
            </a:pPr>
            <a:r>
              <a:rPr lang="en-US" sz="2000">
                <a:solidFill>
                  <a:schemeClr val="bg2">
                    <a:lumMod val="75000"/>
                  </a:schemeClr>
                </a:solidFill>
                <a:latin typeface="Arial"/>
              </a:rPr>
              <a:t>Identify changes in natural capital; assess trends; select valuation techniques; ecosystem valuation tools (Module 3)</a:t>
            </a:r>
            <a:endParaRPr lang="en-CH" sz="2000">
              <a:solidFill>
                <a:schemeClr val="bg2">
                  <a:lumMod val="75000"/>
                </a:schemeClr>
              </a:solidFill>
              <a:latin typeface="Arial"/>
              <a:cs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07AD1C8-4321-744C-AB1F-73C9FAD8B108}"/>
              </a:ext>
            </a:extLst>
          </p:cNvPr>
          <p:cNvSpPr/>
          <p:nvPr/>
        </p:nvSpPr>
        <p:spPr>
          <a:xfrm>
            <a:off x="9263529" y="2478404"/>
            <a:ext cx="2303825" cy="2176432"/>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A7F1CA81-648C-6F47-BFA0-D9AE10702BD1}"/>
              </a:ext>
            </a:extLst>
          </p:cNvPr>
          <p:cNvSpPr>
            <a:spLocks noGrp="1"/>
          </p:cNvSpPr>
          <p:nvPr>
            <p:ph type="sldNum" sz="quarter" idx="12"/>
          </p:nvPr>
        </p:nvSpPr>
        <p:spPr/>
        <p:txBody>
          <a:bodyPr/>
          <a:lstStyle/>
          <a:p>
            <a:fld id="{971CEC84-1649-40CE-BFF6-7286506FEA08}" type="slidenum">
              <a:rPr lang="en-GB" smtClean="0"/>
              <a:pPr/>
              <a:t>81</a:t>
            </a:fld>
            <a:endParaRPr lang="en-GB"/>
          </a:p>
        </p:txBody>
      </p:sp>
      <p:sp>
        <p:nvSpPr>
          <p:cNvPr id="35" name="Rectangle 34">
            <a:extLst>
              <a:ext uri="{FF2B5EF4-FFF2-40B4-BE49-F238E27FC236}">
                <a16:creationId xmlns:a16="http://schemas.microsoft.com/office/drawing/2014/main" id="{119C959D-F248-4C46-AAA5-2D1D09E8739B}"/>
              </a:ext>
            </a:extLst>
          </p:cNvPr>
          <p:cNvSpPr/>
          <p:nvPr/>
        </p:nvSpPr>
        <p:spPr>
          <a:xfrm>
            <a:off x="2150451" y="7407607"/>
            <a:ext cx="4931856" cy="8781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Moved “materiality assessments” to scoping</a:t>
            </a:r>
          </a:p>
        </p:txBody>
      </p:sp>
    </p:spTree>
    <p:extLst>
      <p:ext uri="{BB962C8B-B14F-4D97-AF65-F5344CB8AC3E}">
        <p14:creationId xmlns:p14="http://schemas.microsoft.com/office/powerpoint/2010/main" val="25056901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Planning an assessment</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6" y="1461524"/>
            <a:ext cx="9208945" cy="4351339"/>
          </a:xfrm>
        </p:spPr>
        <p:txBody>
          <a:bodyPr>
            <a:normAutofit lnSpcReduction="10000"/>
          </a:bodyPr>
          <a:lstStyle/>
          <a:p>
            <a:pPr fontAlgn="t"/>
            <a:r>
              <a:rPr lang="en-GB" b="1">
                <a:solidFill>
                  <a:srgbClr val="23BAED"/>
                </a:solidFill>
              </a:rPr>
              <a:t>Timescale: </a:t>
            </a:r>
            <a:r>
              <a:rPr lang="en-GB">
                <a:solidFill>
                  <a:srgbClr val="595959"/>
                </a:solidFill>
              </a:rPr>
              <a:t>How quickly does the assessment need to be completed</a:t>
            </a:r>
          </a:p>
          <a:p>
            <a:pPr marL="0" indent="0" fontAlgn="t">
              <a:buNone/>
            </a:pPr>
            <a:endParaRPr lang="en-US" sz="177"/>
          </a:p>
          <a:p>
            <a:pPr fontAlgn="t"/>
            <a:r>
              <a:rPr lang="en-GB" b="1">
                <a:solidFill>
                  <a:srgbClr val="23BAED"/>
                </a:solidFill>
              </a:rPr>
              <a:t>Funding/resources: </a:t>
            </a:r>
            <a:r>
              <a:rPr lang="en-GB">
                <a:solidFill>
                  <a:srgbClr val="595959"/>
                </a:solidFill>
              </a:rPr>
              <a:t>What budget and human resources are available?</a:t>
            </a:r>
          </a:p>
          <a:p>
            <a:pPr marL="0" indent="0" fontAlgn="t">
              <a:buNone/>
            </a:pPr>
            <a:endParaRPr lang="en-US" sz="177"/>
          </a:p>
          <a:p>
            <a:pPr fontAlgn="t"/>
            <a:r>
              <a:rPr lang="en-GB" b="1">
                <a:solidFill>
                  <a:srgbClr val="23BAED"/>
                </a:solidFill>
              </a:rPr>
              <a:t>Capacity: </a:t>
            </a:r>
            <a:r>
              <a:rPr lang="en-GB">
                <a:solidFill>
                  <a:srgbClr val="595959"/>
                </a:solidFill>
              </a:rPr>
              <a:t>What skills are available within the business to undertake an assessment?</a:t>
            </a:r>
          </a:p>
          <a:p>
            <a:pPr marL="0" indent="0" fontAlgn="t">
              <a:buNone/>
            </a:pPr>
            <a:endParaRPr lang="en-US" sz="177"/>
          </a:p>
          <a:p>
            <a:pPr fontAlgn="t"/>
            <a:r>
              <a:rPr lang="en-GB" b="1">
                <a:solidFill>
                  <a:srgbClr val="23BAED"/>
                </a:solidFill>
              </a:rPr>
              <a:t>Data availability and accessibility: </a:t>
            </a:r>
            <a:r>
              <a:rPr lang="en-GB">
                <a:solidFill>
                  <a:srgbClr val="595959"/>
                </a:solidFill>
              </a:rPr>
              <a:t>What constraints on data are anticipated?</a:t>
            </a:r>
          </a:p>
          <a:p>
            <a:pPr marL="0" indent="0" fontAlgn="t">
              <a:buNone/>
            </a:pPr>
            <a:endParaRPr lang="en-US" sz="177"/>
          </a:p>
          <a:p>
            <a:pPr fontAlgn="t"/>
            <a:r>
              <a:rPr lang="en-GB" b="1">
                <a:solidFill>
                  <a:srgbClr val="23BAED"/>
                </a:solidFill>
              </a:rPr>
              <a:t>Stakeholder relationships: </a:t>
            </a:r>
            <a:r>
              <a:rPr lang="en-GB">
                <a:solidFill>
                  <a:srgbClr val="595959"/>
                </a:solidFill>
              </a:rPr>
              <a:t>To what extent do you need to identify and establish relationships with stakeholders?</a:t>
            </a:r>
            <a:endParaRPr lang="en-US">
              <a:solidFill>
                <a:srgbClr val="595959"/>
              </a:solidFill>
            </a:endParaRPr>
          </a:p>
          <a:p>
            <a:endParaRPr lang="en-US"/>
          </a:p>
        </p:txBody>
      </p:sp>
      <p:sp>
        <p:nvSpPr>
          <p:cNvPr id="5" name="Teardrop 4">
            <a:extLst>
              <a:ext uri="{FF2B5EF4-FFF2-40B4-BE49-F238E27FC236}">
                <a16:creationId xmlns:a16="http://schemas.microsoft.com/office/drawing/2014/main" id="{2BE97252-9D06-468B-A96B-77567969D18A}"/>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0A8B9789-3355-42E2-AFD4-E024B18ED321}"/>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9909C2BD-3B6D-994B-A933-D7E0710F355E}"/>
              </a:ext>
            </a:extLst>
          </p:cNvPr>
          <p:cNvSpPr>
            <a:spLocks noGrp="1"/>
          </p:cNvSpPr>
          <p:nvPr>
            <p:ph type="sldNum" sz="quarter" idx="12"/>
          </p:nvPr>
        </p:nvSpPr>
        <p:spPr/>
        <p:txBody>
          <a:bodyPr/>
          <a:lstStyle/>
          <a:p>
            <a:fld id="{971CEC84-1649-40CE-BFF6-7286506FEA08}" type="slidenum">
              <a:rPr lang="en-GB" smtClean="0"/>
              <a:pPr/>
              <a:t>82</a:t>
            </a:fld>
            <a:endParaRPr lang="en-GB"/>
          </a:p>
        </p:txBody>
      </p:sp>
      <p:sp>
        <p:nvSpPr>
          <p:cNvPr id="8" name="TextBox 7">
            <a:extLst>
              <a:ext uri="{FF2B5EF4-FFF2-40B4-BE49-F238E27FC236}">
                <a16:creationId xmlns:a16="http://schemas.microsoft.com/office/drawing/2014/main" id="{060CA2CB-6DD1-4C77-A5AB-A29FAC17FB1E}"/>
              </a:ext>
            </a:extLst>
          </p:cNvPr>
          <p:cNvSpPr txBox="1"/>
          <p:nvPr/>
        </p:nvSpPr>
        <p:spPr>
          <a:xfrm>
            <a:off x="10540686" y="5207553"/>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9" name="Rectangle 8">
            <a:extLst>
              <a:ext uri="{FF2B5EF4-FFF2-40B4-BE49-F238E27FC236}">
                <a16:creationId xmlns:a16="http://schemas.microsoft.com/office/drawing/2014/main" id="{2E15CE96-7C6A-4110-834B-44E49D7E2950}"/>
              </a:ext>
            </a:extLst>
          </p:cNvPr>
          <p:cNvSpPr/>
          <p:nvPr/>
        </p:nvSpPr>
        <p:spPr>
          <a:xfrm>
            <a:off x="2586126" y="7263644"/>
            <a:ext cx="3152126" cy="878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a:t>Katia to confirm this funding/resources point in speaker notes</a:t>
            </a:r>
          </a:p>
        </p:txBody>
      </p:sp>
      <p:pic>
        <p:nvPicPr>
          <p:cNvPr id="10" name="Picture 9" descr="A picture containing nature, outdoor, mountain&#10;&#10;Description automatically generated">
            <a:extLst>
              <a:ext uri="{FF2B5EF4-FFF2-40B4-BE49-F238E27FC236}">
                <a16:creationId xmlns:a16="http://schemas.microsoft.com/office/drawing/2014/main" id="{079C2F5C-AE5F-4F9C-9789-ECC87872A5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84" r="10856"/>
          <a:stretch/>
        </p:blipFill>
        <p:spPr>
          <a:xfrm>
            <a:off x="8875337" y="1702068"/>
            <a:ext cx="3316663" cy="3228014"/>
          </a:xfrm>
          <a:prstGeom prst="ellipse">
            <a:avLst/>
          </a:prstGeom>
        </p:spPr>
      </p:pic>
    </p:spTree>
    <p:extLst>
      <p:ext uri="{BB962C8B-B14F-4D97-AF65-F5344CB8AC3E}">
        <p14:creationId xmlns:p14="http://schemas.microsoft.com/office/powerpoint/2010/main" val="2158147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Other considerations</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8" y="1461524"/>
            <a:ext cx="8504299" cy="4351339"/>
          </a:xfrm>
        </p:spPr>
        <p:txBody>
          <a:bodyPr vert="horz" lIns="91440" tIns="45720" rIns="91440" bIns="45720" rtlCol="0" anchor="t">
            <a:normAutofit fontScale="92500" lnSpcReduction="20000"/>
          </a:bodyPr>
          <a:lstStyle/>
          <a:p>
            <a:pPr marL="227965" indent="-227965">
              <a:spcAft>
                <a:spcPts val="1200"/>
              </a:spcAft>
            </a:pPr>
            <a:r>
              <a:rPr lang="en-GB" b="1" dirty="0">
                <a:solidFill>
                  <a:srgbClr val="23BAED"/>
                </a:solidFill>
                <a:ea typeface="+mn-lt"/>
                <a:cs typeface="+mn-lt"/>
              </a:rPr>
              <a:t>Baselines: </a:t>
            </a:r>
            <a:r>
              <a:rPr lang="en-GB" dirty="0">
                <a:ea typeface="+mn-lt"/>
                <a:cs typeface="+mn-lt"/>
              </a:rPr>
              <a:t>the starting point or benchmark against which changes in natural capital attributed to your business’s activities can be compared</a:t>
            </a:r>
            <a:endParaRPr lang="en-US" dirty="0">
              <a:ea typeface="+mn-lt"/>
              <a:cs typeface="+mn-lt"/>
            </a:endParaRPr>
          </a:p>
          <a:p>
            <a:pPr marL="227965" indent="-227965">
              <a:spcAft>
                <a:spcPts val="1200"/>
              </a:spcAft>
            </a:pPr>
            <a:r>
              <a:rPr lang="en-GB" b="1" dirty="0">
                <a:solidFill>
                  <a:srgbClr val="23BAED"/>
                </a:solidFill>
                <a:ea typeface="+mn-lt"/>
                <a:cs typeface="+mn-lt"/>
              </a:rPr>
              <a:t>Spatial and temporal boundaries</a:t>
            </a:r>
            <a:endParaRPr lang="en-US" dirty="0">
              <a:ea typeface="+mn-lt"/>
              <a:cs typeface="+mn-lt"/>
            </a:endParaRPr>
          </a:p>
          <a:p>
            <a:pPr marL="685165" lvl="1" indent="-227965">
              <a:spcAft>
                <a:spcPts val="1200"/>
              </a:spcAft>
            </a:pPr>
            <a:r>
              <a:rPr lang="en-GB" dirty="0">
                <a:ea typeface="+mn-lt"/>
                <a:cs typeface="+mn-lt"/>
              </a:rPr>
              <a:t>Biodiversity can influence large areas</a:t>
            </a:r>
            <a:endParaRPr lang="en-US" dirty="0">
              <a:ea typeface="+mn-lt"/>
              <a:cs typeface="+mn-lt"/>
            </a:endParaRPr>
          </a:p>
          <a:p>
            <a:pPr marL="685165" lvl="1" indent="-227965">
              <a:spcAft>
                <a:spcPts val="1200"/>
              </a:spcAft>
            </a:pPr>
            <a:r>
              <a:rPr lang="en-GB" dirty="0">
                <a:ea typeface="+mn-lt"/>
                <a:cs typeface="+mn-lt"/>
              </a:rPr>
              <a:t>Biodiversity can change over time</a:t>
            </a:r>
            <a:endParaRPr lang="en-US" dirty="0">
              <a:ea typeface="+mn-lt"/>
              <a:cs typeface="+mn-lt"/>
            </a:endParaRPr>
          </a:p>
          <a:p>
            <a:pPr marL="685165" lvl="1" indent="-227965">
              <a:spcAft>
                <a:spcPts val="1200"/>
              </a:spcAft>
            </a:pPr>
            <a:r>
              <a:rPr lang="en-GB" dirty="0">
                <a:ea typeface="+mn-lt"/>
                <a:cs typeface="+mn-lt"/>
              </a:rPr>
              <a:t>Must be aware of </a:t>
            </a:r>
            <a:r>
              <a:rPr lang="en-GB" b="1" dirty="0">
                <a:solidFill>
                  <a:srgbClr val="23BAED"/>
                </a:solidFill>
                <a:ea typeface="+mn-lt"/>
                <a:cs typeface="+mn-lt"/>
              </a:rPr>
              <a:t>ecological thresholds and tipping points </a:t>
            </a:r>
            <a:r>
              <a:rPr lang="en-GB" dirty="0">
                <a:ea typeface="+mn-lt"/>
                <a:cs typeface="+mn-lt"/>
              </a:rPr>
              <a:t>(which can be irreversible)</a:t>
            </a:r>
            <a:endParaRPr lang="en-US" dirty="0">
              <a:ea typeface="+mn-lt"/>
              <a:cs typeface="+mn-lt"/>
            </a:endParaRPr>
          </a:p>
          <a:p>
            <a:pPr marL="227965" indent="-227965">
              <a:lnSpc>
                <a:spcPct val="100000"/>
              </a:lnSpc>
            </a:pPr>
            <a:r>
              <a:rPr lang="en-GB" b="1" dirty="0">
                <a:solidFill>
                  <a:srgbClr val="23BAED"/>
                </a:solidFill>
              </a:rPr>
              <a:t>Scenarios </a:t>
            </a:r>
            <a:r>
              <a:rPr lang="en-GB" dirty="0">
                <a:solidFill>
                  <a:srgbClr val="595959"/>
                </a:solidFill>
              </a:rPr>
              <a:t>e.g. climate change based on published IPCC predictions</a:t>
            </a:r>
            <a:endParaRPr lang="en-GB" dirty="0">
              <a:solidFill>
                <a:srgbClr val="595959"/>
              </a:solidFill>
              <a:cs typeface="Arial"/>
            </a:endParaRPr>
          </a:p>
          <a:p>
            <a:pPr marL="0" indent="0">
              <a:lnSpc>
                <a:spcPct val="100000"/>
              </a:lnSpc>
              <a:buNone/>
            </a:pPr>
            <a:endParaRPr lang="en-US" sz="177" dirty="0"/>
          </a:p>
          <a:p>
            <a:pPr marL="227965" indent="-227965" fontAlgn="t">
              <a:lnSpc>
                <a:spcPct val="100000"/>
              </a:lnSpc>
            </a:pPr>
            <a:r>
              <a:rPr lang="en-GB" b="1" dirty="0">
                <a:solidFill>
                  <a:srgbClr val="23BAED"/>
                </a:solidFill>
              </a:rPr>
              <a:t>Corporate boundaries </a:t>
            </a:r>
            <a:r>
              <a:rPr lang="en-GB" dirty="0">
                <a:solidFill>
                  <a:srgbClr val="595959"/>
                </a:solidFill>
              </a:rPr>
              <a:t>i.e., suppliers/contractors</a:t>
            </a:r>
            <a:endParaRPr lang="en-GB" dirty="0">
              <a:solidFill>
                <a:srgbClr val="595959"/>
              </a:solidFill>
              <a:cs typeface="Arial"/>
            </a:endParaRPr>
          </a:p>
          <a:p>
            <a:pPr marL="227965" indent="-227965"/>
            <a:endParaRPr lang="en-US" dirty="0">
              <a:cs typeface="Arial"/>
            </a:endParaRPr>
          </a:p>
        </p:txBody>
      </p:sp>
      <p:sp>
        <p:nvSpPr>
          <p:cNvPr id="5" name="Teardrop 4">
            <a:extLst>
              <a:ext uri="{FF2B5EF4-FFF2-40B4-BE49-F238E27FC236}">
                <a16:creationId xmlns:a16="http://schemas.microsoft.com/office/drawing/2014/main" id="{DF23C827-39B0-4197-8889-E1E947584BA3}"/>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DFBDA105-ED64-46F7-A0ED-8058283E4449}"/>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B8ED77C2-395F-2C4D-8893-DE321982C3C4}"/>
              </a:ext>
            </a:extLst>
          </p:cNvPr>
          <p:cNvSpPr>
            <a:spLocks noGrp="1"/>
          </p:cNvSpPr>
          <p:nvPr>
            <p:ph type="sldNum" sz="quarter" idx="12"/>
          </p:nvPr>
        </p:nvSpPr>
        <p:spPr/>
        <p:txBody>
          <a:bodyPr/>
          <a:lstStyle/>
          <a:p>
            <a:fld id="{971CEC84-1649-40CE-BFF6-7286506FEA08}" type="slidenum">
              <a:rPr lang="en-GB" smtClean="0"/>
              <a:pPr/>
              <a:t>83</a:t>
            </a:fld>
            <a:endParaRPr lang="en-GB"/>
          </a:p>
        </p:txBody>
      </p:sp>
      <p:sp>
        <p:nvSpPr>
          <p:cNvPr id="8" name="TextBox 7">
            <a:extLst>
              <a:ext uri="{FF2B5EF4-FFF2-40B4-BE49-F238E27FC236}">
                <a16:creationId xmlns:a16="http://schemas.microsoft.com/office/drawing/2014/main" id="{4FDCBC1B-EFCC-4F3E-916E-C8962B2D7485}"/>
              </a:ext>
            </a:extLst>
          </p:cNvPr>
          <p:cNvSpPr txBox="1"/>
          <p:nvPr/>
        </p:nvSpPr>
        <p:spPr>
          <a:xfrm>
            <a:off x="10631830" y="5595613"/>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pic>
        <p:nvPicPr>
          <p:cNvPr id="14" name="Picture 13" descr="A picture containing grass, outdoor, field, sky&#10;&#10;Description automatically generated">
            <a:extLst>
              <a:ext uri="{FF2B5EF4-FFF2-40B4-BE49-F238E27FC236}">
                <a16:creationId xmlns:a16="http://schemas.microsoft.com/office/drawing/2014/main" id="{3053E7D6-FC83-44A3-8AFD-BC7686CD9B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27"/>
          <a:stretch/>
        </p:blipFill>
        <p:spPr>
          <a:xfrm>
            <a:off x="8292835" y="1656002"/>
            <a:ext cx="3913542" cy="3823454"/>
          </a:xfrm>
          <a:prstGeom prst="ellipse">
            <a:avLst/>
          </a:prstGeom>
        </p:spPr>
      </p:pic>
    </p:spTree>
    <p:extLst>
      <p:ext uri="{BB962C8B-B14F-4D97-AF65-F5344CB8AC3E}">
        <p14:creationId xmlns:p14="http://schemas.microsoft.com/office/powerpoint/2010/main" val="32660281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A0CD-A4D2-48F2-82A9-5A866760EE27}"/>
              </a:ext>
            </a:extLst>
          </p:cNvPr>
          <p:cNvSpPr>
            <a:spLocks noGrp="1"/>
          </p:cNvSpPr>
          <p:nvPr>
            <p:ph type="title"/>
          </p:nvPr>
        </p:nvSpPr>
        <p:spPr/>
        <p:txBody>
          <a:bodyPr/>
          <a:lstStyle/>
          <a:p>
            <a:r>
              <a:rPr lang="en-US"/>
              <a:t>Practical tips &amp; success factors</a:t>
            </a:r>
            <a:endParaRPr lang="en-CH"/>
          </a:p>
        </p:txBody>
      </p:sp>
      <p:sp>
        <p:nvSpPr>
          <p:cNvPr id="3" name="Content Placeholder 2">
            <a:extLst>
              <a:ext uri="{FF2B5EF4-FFF2-40B4-BE49-F238E27FC236}">
                <a16:creationId xmlns:a16="http://schemas.microsoft.com/office/drawing/2014/main" id="{140A7540-BFE7-46DF-B38A-84F2C95487FA}"/>
              </a:ext>
            </a:extLst>
          </p:cNvPr>
          <p:cNvSpPr>
            <a:spLocks noGrp="1"/>
          </p:cNvSpPr>
          <p:nvPr>
            <p:ph idx="1"/>
          </p:nvPr>
        </p:nvSpPr>
        <p:spPr>
          <a:xfrm>
            <a:off x="314197" y="1461524"/>
            <a:ext cx="9388607" cy="4351339"/>
          </a:xfrm>
        </p:spPr>
        <p:txBody>
          <a:bodyPr vert="horz" lIns="91440" tIns="45720" rIns="91440" bIns="45720" rtlCol="0" anchor="t">
            <a:normAutofit/>
          </a:bodyPr>
          <a:lstStyle/>
          <a:p>
            <a:pPr marL="227965" indent="-227965">
              <a:lnSpc>
                <a:spcPct val="150000"/>
              </a:lnSpc>
            </a:pPr>
            <a:r>
              <a:rPr lang="en-US"/>
              <a:t>Define a clear </a:t>
            </a:r>
            <a:r>
              <a:rPr lang="en-US" b="1"/>
              <a:t>purpose</a:t>
            </a:r>
            <a:endParaRPr lang="en-US"/>
          </a:p>
          <a:p>
            <a:pPr marL="227965" indent="-227965">
              <a:lnSpc>
                <a:spcPct val="150000"/>
              </a:lnSpc>
            </a:pPr>
            <a:r>
              <a:rPr lang="en-US" b="1"/>
              <a:t>Engage stakeholders</a:t>
            </a:r>
            <a:endParaRPr lang="en-US" b="1">
              <a:cs typeface="Arial"/>
            </a:endParaRPr>
          </a:p>
          <a:p>
            <a:pPr marL="227965" indent="-227965">
              <a:lnSpc>
                <a:spcPct val="150000"/>
              </a:lnSpc>
            </a:pPr>
            <a:r>
              <a:rPr lang="en-US"/>
              <a:t>Address relevant issues, make your project </a:t>
            </a:r>
            <a:r>
              <a:rPr lang="en-US" b="1"/>
              <a:t>tailor-made</a:t>
            </a:r>
            <a:endParaRPr lang="en-US" b="1">
              <a:cs typeface="Arial"/>
            </a:endParaRPr>
          </a:p>
          <a:p>
            <a:pPr marL="227965" indent="-227965">
              <a:lnSpc>
                <a:spcPct val="150000"/>
              </a:lnSpc>
            </a:pPr>
            <a:r>
              <a:rPr lang="en-US" b="1"/>
              <a:t>Simple and accessible </a:t>
            </a:r>
            <a:r>
              <a:rPr lang="en-US"/>
              <a:t>results</a:t>
            </a:r>
            <a:endParaRPr lang="en-US">
              <a:cs typeface="Arial"/>
            </a:endParaRPr>
          </a:p>
          <a:p>
            <a:pPr marL="227965" indent="-227965">
              <a:lnSpc>
                <a:spcPct val="150000"/>
              </a:lnSpc>
            </a:pPr>
            <a:r>
              <a:rPr lang="en-US"/>
              <a:t>Develop clear </a:t>
            </a:r>
            <a:r>
              <a:rPr lang="en-US" b="1"/>
              <a:t>recommendations and action plan</a:t>
            </a:r>
            <a:endParaRPr lang="en-US" b="1">
              <a:cs typeface="Arial"/>
            </a:endParaRPr>
          </a:p>
          <a:p>
            <a:pPr marL="0" indent="0">
              <a:lnSpc>
                <a:spcPct val="150000"/>
              </a:lnSpc>
              <a:buNone/>
            </a:pPr>
            <a:r>
              <a:rPr lang="en-US">
                <a:solidFill>
                  <a:srgbClr val="23BAED"/>
                </a:solidFill>
                <a:sym typeface="Wingdings" panose="05000000000000000000" pitchFamily="2" charset="2"/>
              </a:rPr>
              <a:t></a:t>
            </a:r>
            <a:r>
              <a:rPr lang="en-US">
                <a:sym typeface="Wingdings" panose="05000000000000000000" pitchFamily="2" charset="2"/>
              </a:rPr>
              <a:t> Highlight </a:t>
            </a:r>
            <a:r>
              <a:rPr lang="en-US" b="1">
                <a:solidFill>
                  <a:srgbClr val="23BAED"/>
                </a:solidFill>
                <a:sym typeface="Wingdings" panose="05000000000000000000" pitchFamily="2" charset="2"/>
              </a:rPr>
              <a:t>insights</a:t>
            </a:r>
            <a:r>
              <a:rPr lang="en-US">
                <a:sym typeface="Wingdings" panose="05000000000000000000" pitchFamily="2" charset="2"/>
              </a:rPr>
              <a:t> rather than absolute numbers</a:t>
            </a:r>
            <a:endParaRPr lang="en-CH"/>
          </a:p>
        </p:txBody>
      </p:sp>
      <p:sp>
        <p:nvSpPr>
          <p:cNvPr id="5" name="TextBox 4">
            <a:extLst>
              <a:ext uri="{FF2B5EF4-FFF2-40B4-BE49-F238E27FC236}">
                <a16:creationId xmlns:a16="http://schemas.microsoft.com/office/drawing/2014/main" id="{37F2B474-E827-4490-92D5-B442BF546562}"/>
              </a:ext>
            </a:extLst>
          </p:cNvPr>
          <p:cNvSpPr txBox="1"/>
          <p:nvPr/>
        </p:nvSpPr>
        <p:spPr>
          <a:xfrm>
            <a:off x="10505073" y="455339"/>
            <a:ext cx="1531708" cy="646587"/>
          </a:xfrm>
          <a:prstGeom prst="rect">
            <a:avLst/>
          </a:prstGeom>
          <a:noFill/>
        </p:spPr>
        <p:txBody>
          <a:bodyPr wrap="square" rtlCol="0">
            <a:spAutoFit/>
          </a:bodyPr>
          <a:lstStyle/>
          <a:p>
            <a:pPr algn="ctr" defTabSz="914354">
              <a:defRPr/>
            </a:pPr>
            <a:r>
              <a:rPr lang="en-GB" sz="1801" b="1">
                <a:solidFill>
                  <a:prstClr val="white"/>
                </a:solidFill>
                <a:latin typeface="Arial"/>
              </a:rPr>
              <a:t>p.25 </a:t>
            </a:r>
            <a:r>
              <a:rPr lang="en-GB" sz="1801">
                <a:solidFill>
                  <a:prstClr val="white"/>
                </a:solidFill>
                <a:latin typeface="Arial"/>
              </a:rPr>
              <a:t>in the workbook</a:t>
            </a:r>
          </a:p>
        </p:txBody>
      </p:sp>
      <p:sp>
        <p:nvSpPr>
          <p:cNvPr id="4" name="Slide Number Placeholder 3">
            <a:extLst>
              <a:ext uri="{FF2B5EF4-FFF2-40B4-BE49-F238E27FC236}">
                <a16:creationId xmlns:a16="http://schemas.microsoft.com/office/drawing/2014/main" id="{CA0585EF-8A82-7B43-A295-48AC9062585D}"/>
              </a:ext>
            </a:extLst>
          </p:cNvPr>
          <p:cNvSpPr>
            <a:spLocks noGrp="1"/>
          </p:cNvSpPr>
          <p:nvPr>
            <p:ph type="sldNum" sz="quarter" idx="12"/>
          </p:nvPr>
        </p:nvSpPr>
        <p:spPr/>
        <p:txBody>
          <a:bodyPr/>
          <a:lstStyle/>
          <a:p>
            <a:fld id="{971CEC84-1649-40CE-BFF6-7286506FEA08}" type="slidenum">
              <a:rPr lang="en-GB" smtClean="0"/>
              <a:pPr/>
              <a:t>84</a:t>
            </a:fld>
            <a:endParaRPr lang="en-GB"/>
          </a:p>
        </p:txBody>
      </p:sp>
      <p:pic>
        <p:nvPicPr>
          <p:cNvPr id="2050" name="Picture 2" descr="brown turtle in body of water">
            <a:extLst>
              <a:ext uri="{FF2B5EF4-FFF2-40B4-BE49-F238E27FC236}">
                <a16:creationId xmlns:a16="http://schemas.microsoft.com/office/drawing/2014/main" id="{34E01EBB-D526-47CE-A693-C52D9D59C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7" b="11354"/>
          <a:stretch/>
        </p:blipFill>
        <p:spPr bwMode="auto">
          <a:xfrm>
            <a:off x="8042609" y="125352"/>
            <a:ext cx="4071290" cy="387210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786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Practical tools: Biodiversity Guidance Navigation Tool</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5" y="1365164"/>
            <a:ext cx="5271061" cy="590300"/>
          </a:xfrm>
        </p:spPr>
        <p:txBody>
          <a:bodyPr>
            <a:noAutofit/>
          </a:bodyPr>
          <a:lstStyle/>
          <a:p>
            <a:pPr marL="457177" indent="-457177">
              <a:lnSpc>
                <a:spcPct val="120000"/>
              </a:lnSpc>
              <a:buAutoNum type="arabicPeriod"/>
            </a:pPr>
            <a:r>
              <a:rPr lang="en-US" sz="1800"/>
              <a:t>Using the Navigation Tool as a checklist to prepare for next step of the assessment</a:t>
            </a:r>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6096000" y="1416704"/>
            <a:ext cx="5161800" cy="10140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gn="ctr">
              <a:lnSpc>
                <a:spcPct val="120000"/>
              </a:lnSpc>
              <a:buFont typeface="+mj-lt"/>
              <a:buAutoNum type="arabicPeriod" startAt="2"/>
            </a:pPr>
            <a:r>
              <a:rPr lang="en-US" sz="2000"/>
              <a:t>Explore additional resources and tools</a:t>
            </a:r>
            <a:endParaRPr lang="en-US" sz="177"/>
          </a:p>
        </p:txBody>
      </p:sp>
      <p:pic>
        <p:nvPicPr>
          <p:cNvPr id="26" name="Picture 25" descr="A picture containing drawing&#10;&#10;Description automatically generated">
            <a:extLst>
              <a:ext uri="{FF2B5EF4-FFF2-40B4-BE49-F238E27FC236}">
                <a16:creationId xmlns:a16="http://schemas.microsoft.com/office/drawing/2014/main" id="{9D46045F-A2BE-434D-BA8A-C288C18D2F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27" name="Slide Number Placeholder 26">
            <a:extLst>
              <a:ext uri="{FF2B5EF4-FFF2-40B4-BE49-F238E27FC236}">
                <a16:creationId xmlns:a16="http://schemas.microsoft.com/office/drawing/2014/main" id="{7DC6EB05-A7F5-984A-9319-65684E313218}"/>
              </a:ext>
            </a:extLst>
          </p:cNvPr>
          <p:cNvSpPr>
            <a:spLocks noGrp="1"/>
          </p:cNvSpPr>
          <p:nvPr>
            <p:ph type="sldNum" sz="quarter" idx="12"/>
          </p:nvPr>
        </p:nvSpPr>
        <p:spPr/>
        <p:txBody>
          <a:bodyPr/>
          <a:lstStyle/>
          <a:p>
            <a:fld id="{971CEC84-1649-40CE-BFF6-7286506FEA08}" type="slidenum">
              <a:rPr lang="en-GB" smtClean="0"/>
              <a:pPr/>
              <a:t>85</a:t>
            </a:fld>
            <a:endParaRPr lang="en-GB"/>
          </a:p>
        </p:txBody>
      </p:sp>
      <p:pic>
        <p:nvPicPr>
          <p:cNvPr id="28" name="Picture 27">
            <a:extLst>
              <a:ext uri="{FF2B5EF4-FFF2-40B4-BE49-F238E27FC236}">
                <a16:creationId xmlns:a16="http://schemas.microsoft.com/office/drawing/2014/main" id="{FE510706-05D8-4424-A1FA-04BB2E0B8D5C}"/>
              </a:ext>
            </a:extLst>
          </p:cNvPr>
          <p:cNvPicPr>
            <a:picLocks noChangeAspect="1"/>
          </p:cNvPicPr>
          <p:nvPr/>
        </p:nvPicPr>
        <p:blipFill rotWithShape="1">
          <a:blip r:embed="rId4"/>
          <a:srcRect r="55821" b="-996"/>
          <a:stretch/>
        </p:blipFill>
        <p:spPr>
          <a:xfrm>
            <a:off x="111766" y="2250053"/>
            <a:ext cx="4196872" cy="3311829"/>
          </a:xfrm>
          <a:prstGeom prst="rect">
            <a:avLst/>
          </a:prstGeom>
        </p:spPr>
      </p:pic>
      <p:pic>
        <p:nvPicPr>
          <p:cNvPr id="29" name="Picture 28">
            <a:extLst>
              <a:ext uri="{FF2B5EF4-FFF2-40B4-BE49-F238E27FC236}">
                <a16:creationId xmlns:a16="http://schemas.microsoft.com/office/drawing/2014/main" id="{61E9B06D-3956-4F25-81F4-4ABBCC022345}"/>
              </a:ext>
            </a:extLst>
          </p:cNvPr>
          <p:cNvPicPr>
            <a:picLocks noChangeAspect="1"/>
          </p:cNvPicPr>
          <p:nvPr/>
        </p:nvPicPr>
        <p:blipFill>
          <a:blip r:embed="rId5"/>
          <a:stretch>
            <a:fillRect/>
          </a:stretch>
        </p:blipFill>
        <p:spPr>
          <a:xfrm>
            <a:off x="4790748" y="2310165"/>
            <a:ext cx="6467052" cy="1678571"/>
          </a:xfrm>
          <a:prstGeom prst="rect">
            <a:avLst/>
          </a:prstGeom>
        </p:spPr>
      </p:pic>
      <p:pic>
        <p:nvPicPr>
          <p:cNvPr id="30" name="Picture 29">
            <a:extLst>
              <a:ext uri="{FF2B5EF4-FFF2-40B4-BE49-F238E27FC236}">
                <a16:creationId xmlns:a16="http://schemas.microsoft.com/office/drawing/2014/main" id="{CDB63701-C275-4F5C-B6BD-25BF15B6316B}"/>
              </a:ext>
            </a:extLst>
          </p:cNvPr>
          <p:cNvPicPr>
            <a:picLocks noChangeAspect="1"/>
          </p:cNvPicPr>
          <p:nvPr/>
        </p:nvPicPr>
        <p:blipFill>
          <a:blip r:embed="rId6"/>
          <a:stretch>
            <a:fillRect/>
          </a:stretch>
        </p:blipFill>
        <p:spPr>
          <a:xfrm>
            <a:off x="5407585" y="3616828"/>
            <a:ext cx="6672649" cy="2275833"/>
          </a:xfrm>
          <a:prstGeom prst="rect">
            <a:avLst/>
          </a:prstGeom>
        </p:spPr>
      </p:pic>
      <p:sp>
        <p:nvSpPr>
          <p:cNvPr id="31" name="Rectangle 30">
            <a:extLst>
              <a:ext uri="{FF2B5EF4-FFF2-40B4-BE49-F238E27FC236}">
                <a16:creationId xmlns:a16="http://schemas.microsoft.com/office/drawing/2014/main" id="{DC97CA94-C853-4AF7-90E8-C8BDE7E6AA30}"/>
              </a:ext>
            </a:extLst>
          </p:cNvPr>
          <p:cNvSpPr/>
          <p:nvPr/>
        </p:nvSpPr>
        <p:spPr>
          <a:xfrm>
            <a:off x="992001" y="7226444"/>
            <a:ext cx="4415584" cy="7195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a:t>Added new slide</a:t>
            </a:r>
          </a:p>
        </p:txBody>
      </p:sp>
    </p:spTree>
    <p:extLst>
      <p:ext uri="{BB962C8B-B14F-4D97-AF65-F5344CB8AC3E}">
        <p14:creationId xmlns:p14="http://schemas.microsoft.com/office/powerpoint/2010/main" val="4066869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824A-D187-4E9F-9F10-9668EB6E4AFE}"/>
              </a:ext>
            </a:extLst>
          </p:cNvPr>
          <p:cNvSpPr>
            <a:spLocks noGrp="1"/>
          </p:cNvSpPr>
          <p:nvPr>
            <p:ph type="title"/>
          </p:nvPr>
        </p:nvSpPr>
        <p:spPr/>
        <p:txBody>
          <a:bodyPr/>
          <a:lstStyle/>
          <a:p>
            <a:r>
              <a:rPr lang="en-GB"/>
              <a:t>Integrated Biodiversity Assessment Tool (IBAT)</a:t>
            </a:r>
          </a:p>
        </p:txBody>
      </p:sp>
      <p:sp>
        <p:nvSpPr>
          <p:cNvPr id="4" name="Slide Number Placeholder 3">
            <a:extLst>
              <a:ext uri="{FF2B5EF4-FFF2-40B4-BE49-F238E27FC236}">
                <a16:creationId xmlns:a16="http://schemas.microsoft.com/office/drawing/2014/main" id="{2E936D9A-1E87-4508-834A-F8118C01351B}"/>
              </a:ext>
            </a:extLst>
          </p:cNvPr>
          <p:cNvSpPr>
            <a:spLocks noGrp="1"/>
          </p:cNvSpPr>
          <p:nvPr>
            <p:ph type="sldNum" sz="quarter" idx="12"/>
          </p:nvPr>
        </p:nvSpPr>
        <p:spPr/>
        <p:txBody>
          <a:bodyPr/>
          <a:lstStyle/>
          <a:p>
            <a:fld id="{971CEC84-1649-40CE-BFF6-7286506FEA08}" type="slidenum">
              <a:rPr lang="en-GB" smtClean="0"/>
              <a:pPr/>
              <a:t>86</a:t>
            </a:fld>
            <a:endParaRPr lang="en-GB"/>
          </a:p>
        </p:txBody>
      </p:sp>
      <p:pic>
        <p:nvPicPr>
          <p:cNvPr id="5" name="Picture 4">
            <a:extLst>
              <a:ext uri="{FF2B5EF4-FFF2-40B4-BE49-F238E27FC236}">
                <a16:creationId xmlns:a16="http://schemas.microsoft.com/office/drawing/2014/main" id="{0E7A2644-73A6-4F74-8D22-31A593D3DA15}"/>
              </a:ext>
            </a:extLst>
          </p:cNvPr>
          <p:cNvPicPr>
            <a:picLocks noChangeAspect="1"/>
          </p:cNvPicPr>
          <p:nvPr/>
        </p:nvPicPr>
        <p:blipFill>
          <a:blip r:embed="rId3"/>
          <a:stretch>
            <a:fillRect/>
          </a:stretch>
        </p:blipFill>
        <p:spPr>
          <a:xfrm>
            <a:off x="314195" y="1455735"/>
            <a:ext cx="9178065" cy="4178948"/>
          </a:xfrm>
          <a:prstGeom prst="rect">
            <a:avLst/>
          </a:prstGeom>
        </p:spPr>
      </p:pic>
      <p:sp>
        <p:nvSpPr>
          <p:cNvPr id="6" name="Rectangle 5">
            <a:extLst>
              <a:ext uri="{FF2B5EF4-FFF2-40B4-BE49-F238E27FC236}">
                <a16:creationId xmlns:a16="http://schemas.microsoft.com/office/drawing/2014/main" id="{1B65C2F3-7DC3-4119-A5A2-F0C096A2ED1E}"/>
              </a:ext>
            </a:extLst>
          </p:cNvPr>
          <p:cNvSpPr/>
          <p:nvPr/>
        </p:nvSpPr>
        <p:spPr>
          <a:xfrm>
            <a:off x="1020978" y="6155636"/>
            <a:ext cx="3517566" cy="400110"/>
          </a:xfrm>
          <a:prstGeom prst="rect">
            <a:avLst/>
          </a:prstGeom>
        </p:spPr>
        <p:txBody>
          <a:bodyPr wrap="none">
            <a:spAutoFit/>
          </a:bodyPr>
          <a:lstStyle/>
          <a:p>
            <a:r>
              <a:rPr lang="en-GB" sz="2000">
                <a:solidFill>
                  <a:srgbClr val="23BAED"/>
                </a:solidFill>
                <a:hlinkClick r:id="rId4">
                  <a:extLst>
                    <a:ext uri="{A12FA001-AC4F-418D-AE19-62706E023703}">
                      <ahyp:hlinkClr xmlns:ahyp="http://schemas.microsoft.com/office/drawing/2018/hyperlinkcolor" val="tx"/>
                    </a:ext>
                  </a:extLst>
                </a:hlinkClick>
              </a:rPr>
              <a:t>https://www.ibat-alliance.org/</a:t>
            </a:r>
            <a:r>
              <a:rPr lang="en-GB" sz="2000">
                <a:solidFill>
                  <a:srgbClr val="23BAED"/>
                </a:solidFill>
              </a:rPr>
              <a:t> </a:t>
            </a:r>
          </a:p>
        </p:txBody>
      </p:sp>
      <p:sp>
        <p:nvSpPr>
          <p:cNvPr id="7" name="TextBox 6">
            <a:extLst>
              <a:ext uri="{FF2B5EF4-FFF2-40B4-BE49-F238E27FC236}">
                <a16:creationId xmlns:a16="http://schemas.microsoft.com/office/drawing/2014/main" id="{2501D98B-B30E-49C9-A3CC-E1E5DA88ACDF}"/>
              </a:ext>
            </a:extLst>
          </p:cNvPr>
          <p:cNvSpPr txBox="1"/>
          <p:nvPr/>
        </p:nvSpPr>
        <p:spPr>
          <a:xfrm>
            <a:off x="9509193" y="1690062"/>
            <a:ext cx="2851023" cy="3477875"/>
          </a:xfrm>
          <a:prstGeom prst="rect">
            <a:avLst/>
          </a:prstGeom>
          <a:noFill/>
          <a:ln>
            <a:noFill/>
          </a:ln>
        </p:spPr>
        <p:txBody>
          <a:bodyPr wrap="square" lIns="91440" tIns="45720" rIns="91440" bIns="45720" rtlCol="0" anchor="t">
            <a:spAutoFit/>
          </a:bodyPr>
          <a:lstStyle/>
          <a:p>
            <a:r>
              <a:rPr lang="en-GB" sz="2000" b="1">
                <a:solidFill>
                  <a:srgbClr val="595959"/>
                </a:solidFill>
              </a:rPr>
              <a:t>Provides access to:</a:t>
            </a: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Protected Areas</a:t>
            </a:r>
          </a:p>
          <a:p>
            <a:pPr marL="171450" indent="-171450">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Key Biodiversity Areas</a:t>
            </a:r>
          </a:p>
          <a:p>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IUCN Red List Species</a:t>
            </a:r>
          </a:p>
          <a:p>
            <a:pPr marL="171450" indent="-171450">
              <a:buClr>
                <a:srgbClr val="23BAED"/>
              </a:buClr>
              <a:buFont typeface="Arial" panose="020B0604020202020204" pitchFamily="34" charset="0"/>
              <a:buChar char="•"/>
            </a:pPr>
            <a:endParaRPr lang="en-GB" sz="2000">
              <a:solidFill>
                <a:srgbClr val="595959"/>
              </a:solidFill>
            </a:endParaRPr>
          </a:p>
          <a:p>
            <a:pPr marL="171450" indent="-171450">
              <a:buClr>
                <a:srgbClr val="23BAED"/>
              </a:buClr>
              <a:buFont typeface="Arial" panose="020B0604020202020204" pitchFamily="34" charset="0"/>
              <a:buChar char="•"/>
            </a:pPr>
            <a:r>
              <a:rPr lang="en-GB" sz="2000">
                <a:solidFill>
                  <a:srgbClr val="595959"/>
                </a:solidFill>
              </a:rPr>
              <a:t>STAR Layer</a:t>
            </a:r>
          </a:p>
        </p:txBody>
      </p:sp>
      <p:pic>
        <p:nvPicPr>
          <p:cNvPr id="8" name="Picture 7" descr="Logo&#10;&#10;Description automatically generated">
            <a:extLst>
              <a:ext uri="{FF2B5EF4-FFF2-40B4-BE49-F238E27FC236}">
                <a16:creationId xmlns:a16="http://schemas.microsoft.com/office/drawing/2014/main" id="{5466BAB3-3115-4E10-9255-E5C96D895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9983" y="-415323"/>
            <a:ext cx="2487306" cy="1990342"/>
          </a:xfrm>
          <a:prstGeom prst="rect">
            <a:avLst/>
          </a:prstGeom>
        </p:spPr>
      </p:pic>
    </p:spTree>
    <p:extLst>
      <p:ext uri="{BB962C8B-B14F-4D97-AF65-F5344CB8AC3E}">
        <p14:creationId xmlns:p14="http://schemas.microsoft.com/office/powerpoint/2010/main" val="29659990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C814-BC56-8F4D-807E-BA3DC1357558}"/>
              </a:ext>
            </a:extLst>
          </p:cNvPr>
          <p:cNvSpPr>
            <a:spLocks noGrp="1"/>
          </p:cNvSpPr>
          <p:nvPr>
            <p:ph type="title"/>
          </p:nvPr>
        </p:nvSpPr>
        <p:spPr/>
        <p:txBody>
          <a:bodyPr/>
          <a:lstStyle/>
          <a:p>
            <a:r>
              <a:rPr lang="en-US"/>
              <a:t>Practical tools to Determine Impacts and Dependencies</a:t>
            </a:r>
          </a:p>
        </p:txBody>
      </p:sp>
      <p:sp>
        <p:nvSpPr>
          <p:cNvPr id="3" name="Content Placeholder 2">
            <a:extLst>
              <a:ext uri="{FF2B5EF4-FFF2-40B4-BE49-F238E27FC236}">
                <a16:creationId xmlns:a16="http://schemas.microsoft.com/office/drawing/2014/main" id="{36447640-002A-A946-8006-1EA3AD5ECE9C}"/>
              </a:ext>
            </a:extLst>
          </p:cNvPr>
          <p:cNvSpPr>
            <a:spLocks noGrp="1"/>
          </p:cNvSpPr>
          <p:nvPr>
            <p:ph idx="1"/>
          </p:nvPr>
        </p:nvSpPr>
        <p:spPr>
          <a:xfrm>
            <a:off x="314196" y="1461524"/>
            <a:ext cx="11067678" cy="4351338"/>
          </a:xfrm>
        </p:spPr>
        <p:txBody>
          <a:bodyPr>
            <a:normAutofit fontScale="85000" lnSpcReduction="10000"/>
          </a:bodyPr>
          <a:lstStyle/>
          <a:p>
            <a:pPr marL="0" indent="0">
              <a:buNone/>
            </a:pPr>
            <a:r>
              <a:rPr lang="en-GB" b="1">
                <a:solidFill>
                  <a:srgbClr val="23BAED"/>
                </a:solidFill>
              </a:rPr>
              <a:t>ENCORE (Natural Capital Finance Alliance) </a:t>
            </a:r>
          </a:p>
          <a:p>
            <a:r>
              <a:rPr lang="en-GB"/>
              <a:t>Impact and dependencies at economic sector level – qualitative</a:t>
            </a:r>
          </a:p>
          <a:p>
            <a:endParaRPr lang="en-GB"/>
          </a:p>
          <a:p>
            <a:pPr marL="0" indent="0">
              <a:buNone/>
            </a:pPr>
            <a:r>
              <a:rPr lang="en-GB" b="1">
                <a:solidFill>
                  <a:srgbClr val="23BAED"/>
                </a:solidFill>
              </a:rPr>
              <a:t>SASB (Sustainability Accounting Standards Board) </a:t>
            </a:r>
          </a:p>
          <a:p>
            <a:r>
              <a:rPr lang="en-GB"/>
              <a:t>Impacts at a sector level – qualitative</a:t>
            </a:r>
          </a:p>
          <a:p>
            <a:pPr marL="0" indent="0">
              <a:buNone/>
            </a:pPr>
            <a:endParaRPr lang="en-GB"/>
          </a:p>
          <a:p>
            <a:pPr marL="0" indent="0">
              <a:buNone/>
            </a:pPr>
            <a:r>
              <a:rPr lang="en-GB" b="1">
                <a:solidFill>
                  <a:srgbClr val="23BAED"/>
                </a:solidFill>
              </a:rPr>
              <a:t>Natural Capital Protocol Sector Guides and Supplements</a:t>
            </a:r>
          </a:p>
          <a:p>
            <a:r>
              <a:rPr lang="en-GB"/>
              <a:t>Impacts and dependencies but for limited sectors (food and beverage, apparel, forests, finance, biodiversity)</a:t>
            </a:r>
          </a:p>
          <a:p>
            <a:pPr marL="0" indent="0">
              <a:buNone/>
            </a:pPr>
            <a:endParaRPr lang="en-GB"/>
          </a:p>
          <a:p>
            <a:pPr marL="0" indent="0">
              <a:buNone/>
            </a:pPr>
            <a:r>
              <a:rPr lang="en-GB" b="1">
                <a:solidFill>
                  <a:srgbClr val="23BAED"/>
                </a:solidFill>
              </a:rPr>
              <a:t>I360X (Impact 360)</a:t>
            </a:r>
          </a:p>
          <a:p>
            <a:r>
              <a:rPr lang="en-GB"/>
              <a:t>Impacts across all  natural, human, social and financial capital – quantitative and qualitative </a:t>
            </a:r>
          </a:p>
          <a:p>
            <a:endParaRPr lang="en-US"/>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fld id="{971CEC84-1649-40CE-BFF6-7286506FEA08}" type="slidenum">
              <a:rPr lang="en-GB" smtClean="0"/>
              <a:pPr/>
              <a:t>87</a:t>
            </a:fld>
            <a:endParaRPr lang="en-GB"/>
          </a:p>
        </p:txBody>
      </p:sp>
      <p:sp>
        <p:nvSpPr>
          <p:cNvPr id="5" name="Rectangle 4">
            <a:extLst>
              <a:ext uri="{FF2B5EF4-FFF2-40B4-BE49-F238E27FC236}">
                <a16:creationId xmlns:a16="http://schemas.microsoft.com/office/drawing/2014/main" id="{BAB643BD-95B3-4824-B79C-FCAD35A84984}"/>
              </a:ext>
            </a:extLst>
          </p:cNvPr>
          <p:cNvSpPr/>
          <p:nvPr/>
        </p:nvSpPr>
        <p:spPr>
          <a:xfrm>
            <a:off x="849603" y="7263645"/>
            <a:ext cx="4415584" cy="7195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a:t>Added biodiversity and finance supplements</a:t>
            </a:r>
          </a:p>
        </p:txBody>
      </p:sp>
    </p:spTree>
    <p:extLst>
      <p:ext uri="{BB962C8B-B14F-4D97-AF65-F5344CB8AC3E}">
        <p14:creationId xmlns:p14="http://schemas.microsoft.com/office/powerpoint/2010/main" val="13999557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1718385"/>
            <a:ext cx="444761" cy="444761"/>
          </a:xfrm>
          <a:prstGeom prst="rect">
            <a:avLst/>
          </a:prstGeom>
        </p:spPr>
      </p:pic>
      <p:sp>
        <p:nvSpPr>
          <p:cNvPr id="9" name="Oval 8">
            <a:extLst>
              <a:ext uri="{FF2B5EF4-FFF2-40B4-BE49-F238E27FC236}">
                <a16:creationId xmlns:a16="http://schemas.microsoft.com/office/drawing/2014/main" id="{4C0C29BD-4345-4C24-9D66-D70B5D0AA64D}"/>
              </a:ext>
            </a:extLst>
          </p:cNvPr>
          <p:cNvSpPr/>
          <p:nvPr/>
        </p:nvSpPr>
        <p:spPr>
          <a:xfrm>
            <a:off x="10129562" y="3416"/>
            <a:ext cx="2062440" cy="169257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6" name="Rectangle 5">
            <a:extLst>
              <a:ext uri="{FF2B5EF4-FFF2-40B4-BE49-F238E27FC236}">
                <a16:creationId xmlns:a16="http://schemas.microsoft.com/office/drawing/2014/main" id="{2FE6045E-47F0-314F-9444-978ABCCC2DD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7" name="Rectangle 6">
            <a:extLst>
              <a:ext uri="{FF2B5EF4-FFF2-40B4-BE49-F238E27FC236}">
                <a16:creationId xmlns:a16="http://schemas.microsoft.com/office/drawing/2014/main" id="{8415E468-B05A-924C-9051-74A54F76F6D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1" name="Rectangle 10">
            <a:extLst>
              <a:ext uri="{FF2B5EF4-FFF2-40B4-BE49-F238E27FC236}">
                <a16:creationId xmlns:a16="http://schemas.microsoft.com/office/drawing/2014/main" id="{0CA304AF-7C26-1F43-A54B-F5383596877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2" name="Rectangle 11">
            <a:extLst>
              <a:ext uri="{FF2B5EF4-FFF2-40B4-BE49-F238E27FC236}">
                <a16:creationId xmlns:a16="http://schemas.microsoft.com/office/drawing/2014/main" id="{8A9B2636-B008-FA4F-B8A2-77504EE013D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88</a:t>
            </a:fld>
            <a:endParaRPr lang="en-GB"/>
          </a:p>
        </p:txBody>
      </p:sp>
      <p:sp>
        <p:nvSpPr>
          <p:cNvPr id="17" name="Rectangle 16">
            <a:extLst>
              <a:ext uri="{FF2B5EF4-FFF2-40B4-BE49-F238E27FC236}">
                <a16:creationId xmlns:a16="http://schemas.microsoft.com/office/drawing/2014/main" id="{FD920785-EF20-4C9B-9617-CDFF04BBD67E}"/>
              </a:ext>
            </a:extLst>
          </p:cNvPr>
          <p:cNvSpPr/>
          <p:nvPr/>
        </p:nvSpPr>
        <p:spPr>
          <a:xfrm>
            <a:off x="693880" y="1576684"/>
            <a:ext cx="11118437" cy="4502002"/>
          </a:xfrm>
          <a:prstGeom prst="rect">
            <a:avLst/>
          </a:prstGeom>
        </p:spPr>
        <p:txBody>
          <a:bodyPr wrap="square" lIns="91440" tIns="45720" rIns="91440" bIns="45720" anchor="t">
            <a:spAutoFit/>
          </a:bodyPr>
          <a:lstStyle/>
          <a:p>
            <a:pPr>
              <a:lnSpc>
                <a:spcPct val="120000"/>
              </a:lnSpc>
              <a:spcAft>
                <a:spcPts val="1200"/>
              </a:spcAft>
            </a:pPr>
            <a:r>
              <a:rPr lang="en-GB" sz="2400"/>
              <a:t>Understand what </a:t>
            </a:r>
            <a:r>
              <a:rPr lang="en-GB" sz="2400" b="1">
                <a:solidFill>
                  <a:srgbClr val="23BAED"/>
                </a:solidFill>
              </a:rPr>
              <a:t>impacts and dependencies on natural capital and biodiversity </a:t>
            </a:r>
            <a:r>
              <a:rPr lang="en-GB" sz="2400"/>
              <a:t>are, and why they are </a:t>
            </a:r>
            <a:r>
              <a:rPr lang="en-GB" sz="2400" b="1">
                <a:solidFill>
                  <a:srgbClr val="23BAED"/>
                </a:solidFill>
              </a:rPr>
              <a:t>important</a:t>
            </a:r>
            <a:r>
              <a:rPr lang="en-GB" sz="2400"/>
              <a:t> to your business</a:t>
            </a:r>
          </a:p>
          <a:p>
            <a:pPr>
              <a:lnSpc>
                <a:spcPct val="120000"/>
              </a:lnSpc>
              <a:spcAft>
                <a:spcPts val="1200"/>
              </a:spcAft>
            </a:pPr>
            <a:r>
              <a:rPr lang="en-GB" sz="2400"/>
              <a:t>Acquire the necessary tools, resources and understanding to </a:t>
            </a:r>
            <a:r>
              <a:rPr lang="en-GB" sz="2400" b="1">
                <a:solidFill>
                  <a:srgbClr val="23BAED"/>
                </a:solidFill>
              </a:rPr>
              <a:t>scope your own assessment</a:t>
            </a:r>
            <a:endParaRPr lang="en-GB" sz="2400" b="1">
              <a:solidFill>
                <a:srgbClr val="23BAED"/>
              </a:solidFill>
              <a:cs typeface="Arial"/>
            </a:endParaRPr>
          </a:p>
          <a:p>
            <a:pPr>
              <a:lnSpc>
                <a:spcPct val="120000"/>
              </a:lnSpc>
              <a:spcAft>
                <a:spcPts val="1200"/>
              </a:spcAft>
            </a:pPr>
            <a:r>
              <a:rPr lang="en-GB" sz="2400"/>
              <a:t>Understand </a:t>
            </a:r>
            <a:r>
              <a:rPr lang="en-GB" sz="2400" b="1">
                <a:solidFill>
                  <a:srgbClr val="23BAED"/>
                </a:solidFill>
              </a:rPr>
              <a:t>materiality assessments </a:t>
            </a:r>
            <a:r>
              <a:rPr lang="en-GB" sz="2400"/>
              <a:t>in the context of </a:t>
            </a:r>
            <a:r>
              <a:rPr lang="en-GB" sz="2400" b="1">
                <a:solidFill>
                  <a:srgbClr val="23BAED"/>
                </a:solidFill>
              </a:rPr>
              <a:t>impacts and dependencies, </a:t>
            </a:r>
            <a:r>
              <a:rPr lang="en-GB" sz="2400"/>
              <a:t>and how to undertake them</a:t>
            </a:r>
            <a:endParaRPr lang="en-GB" sz="2400">
              <a:cs typeface="Arial"/>
            </a:endParaRPr>
          </a:p>
          <a:p>
            <a:pPr>
              <a:lnSpc>
                <a:spcPct val="120000"/>
              </a:lnSpc>
              <a:spcAft>
                <a:spcPts val="1200"/>
              </a:spcAft>
              <a:buClr>
                <a:srgbClr val="23BAED"/>
              </a:buClr>
            </a:pPr>
            <a:r>
              <a:rPr lang="en-GB" sz="2400"/>
              <a:t>Introduce the key </a:t>
            </a:r>
            <a:r>
              <a:rPr lang="en-GB" sz="2400" b="1">
                <a:solidFill>
                  <a:srgbClr val="23BAED"/>
                </a:solidFill>
              </a:rPr>
              <a:t>practical considerations and steps</a:t>
            </a:r>
            <a:r>
              <a:rPr lang="en-GB" sz="2400"/>
              <a:t> to take when undertaking a first natural capital assessment, as well as </a:t>
            </a:r>
            <a:r>
              <a:rPr lang="en-GB" sz="2400" b="1">
                <a:solidFill>
                  <a:srgbClr val="23BAED"/>
                </a:solidFill>
              </a:rPr>
              <a:t>tools </a:t>
            </a:r>
            <a:r>
              <a:rPr lang="en-GB" sz="2400"/>
              <a:t>to help undertake an assessment</a:t>
            </a:r>
            <a:endParaRPr lang="en-GB" sz="2400">
              <a:cs typeface="Arial"/>
            </a:endParaRPr>
          </a:p>
        </p:txBody>
      </p:sp>
      <p:pic>
        <p:nvPicPr>
          <p:cNvPr id="14" name="Graphic 13" descr="Checkmark">
            <a:extLst>
              <a:ext uri="{FF2B5EF4-FFF2-40B4-BE49-F238E27FC236}">
                <a16:creationId xmlns:a16="http://schemas.microsoft.com/office/drawing/2014/main" id="{6883720C-DE95-4A82-AFF0-7074D7CCD4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2662294"/>
            <a:ext cx="444761" cy="444761"/>
          </a:xfrm>
          <a:prstGeom prst="rect">
            <a:avLst/>
          </a:prstGeom>
        </p:spPr>
      </p:pic>
      <p:pic>
        <p:nvPicPr>
          <p:cNvPr id="13" name="Graphic 12" descr="Checkmark">
            <a:extLst>
              <a:ext uri="{FF2B5EF4-FFF2-40B4-BE49-F238E27FC236}">
                <a16:creationId xmlns:a16="http://schemas.microsoft.com/office/drawing/2014/main" id="{A8BEA9EC-9A4F-49BD-B48E-98D69CBD5C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18" y="3602542"/>
            <a:ext cx="444761" cy="444761"/>
          </a:xfrm>
          <a:prstGeom prst="rect">
            <a:avLst/>
          </a:prstGeom>
        </p:spPr>
      </p:pic>
      <p:pic>
        <p:nvPicPr>
          <p:cNvPr id="15" name="Graphic 14" descr="Checkmark">
            <a:extLst>
              <a:ext uri="{FF2B5EF4-FFF2-40B4-BE49-F238E27FC236}">
                <a16:creationId xmlns:a16="http://schemas.microsoft.com/office/drawing/2014/main" id="{891E3398-DC14-4D7E-B95B-2213F0A987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18" y="4621166"/>
            <a:ext cx="444761" cy="444761"/>
          </a:xfrm>
          <a:prstGeom prst="rect">
            <a:avLst/>
          </a:prstGeom>
        </p:spPr>
      </p:pic>
    </p:spTree>
    <p:extLst>
      <p:ext uri="{BB962C8B-B14F-4D97-AF65-F5344CB8AC3E}">
        <p14:creationId xmlns:p14="http://schemas.microsoft.com/office/powerpoint/2010/main" val="7743211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EF06E1-1698-433C-B1CE-5E7EA48C8068}"/>
              </a:ext>
            </a:extLst>
          </p:cNvPr>
          <p:cNvPicPr>
            <a:picLocks noChangeAspect="1"/>
          </p:cNvPicPr>
          <p:nvPr/>
        </p:nvPicPr>
        <p:blipFill rotWithShape="1">
          <a:blip r:embed="rId3">
            <a:extLst>
              <a:ext uri="{28A0092B-C50C-407E-A947-70E740481C1C}">
                <a14:useLocalDpi xmlns:a14="http://schemas.microsoft.com/office/drawing/2010/main" val="0"/>
              </a:ext>
            </a:extLst>
          </a:blip>
          <a:srcRect t="15886" r="14923"/>
          <a:stretch/>
        </p:blipFill>
        <p:spPr>
          <a:xfrm>
            <a:off x="3786998" y="1144557"/>
            <a:ext cx="8751891" cy="5768528"/>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a:solidFill>
            <a:schemeClr val="bg1"/>
          </a:solidFill>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6" name="Picture 5" descr="SwooshMask.png">
            <a:extLst>
              <a:ext uri="{FF2B5EF4-FFF2-40B4-BE49-F238E27FC236}">
                <a16:creationId xmlns:a16="http://schemas.microsoft.com/office/drawing/2014/main" id="{9FFFE1AD-B290-46C7-A15D-7390F10B0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3269" y="1361855"/>
            <a:ext cx="5547292" cy="5501225"/>
          </a:xfrm>
          <a:prstGeom prst="rect">
            <a:avLst/>
          </a:prstGeom>
        </p:spPr>
      </p:pic>
      <p:sp>
        <p:nvSpPr>
          <p:cNvPr id="2" name="Title 1"/>
          <p:cNvSpPr>
            <a:spLocks noGrp="1"/>
          </p:cNvSpPr>
          <p:nvPr>
            <p:ph type="ctrTitle"/>
          </p:nvPr>
        </p:nvSpPr>
        <p:spPr>
          <a:xfrm>
            <a:off x="346890" y="2655285"/>
            <a:ext cx="5522019" cy="1604484"/>
          </a:xfrm>
        </p:spPr>
        <p:txBody>
          <a:bodyPr>
            <a:noAutofit/>
          </a:bodyPr>
          <a:lstStyle/>
          <a:p>
            <a:pPr algn="l"/>
            <a:r>
              <a:rPr lang="en-GB" sz="4000" b="1">
                <a:solidFill>
                  <a:srgbClr val="23BAED"/>
                </a:solidFill>
              </a:rPr>
              <a:t>Wrap-up &amp; next steps</a:t>
            </a:r>
          </a:p>
        </p:txBody>
      </p:sp>
    </p:spTree>
    <p:extLst>
      <p:ext uri="{BB962C8B-B14F-4D97-AF65-F5344CB8AC3E}">
        <p14:creationId xmlns:p14="http://schemas.microsoft.com/office/powerpoint/2010/main" val="1986908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Value Nature’s business training on natural capital – link to M1</a:t>
            </a:r>
            <a:endParaRPr lang="en-GB"/>
          </a:p>
        </p:txBody>
      </p:sp>
      <p:graphicFrame>
        <p:nvGraphicFramePr>
          <p:cNvPr id="7" name="Diagram 6">
            <a:extLst>
              <a:ext uri="{FF2B5EF4-FFF2-40B4-BE49-F238E27FC236}">
                <a16:creationId xmlns:a16="http://schemas.microsoft.com/office/drawing/2014/main" id="{0081B4E5-70F6-409C-B98F-1C9A840923AC}"/>
              </a:ext>
            </a:extLst>
          </p:cNvPr>
          <p:cNvGraphicFramePr/>
          <p:nvPr>
            <p:extLst>
              <p:ext uri="{D42A27DB-BD31-4B8C-83A1-F6EECF244321}">
                <p14:modId xmlns:p14="http://schemas.microsoft.com/office/powerpoint/2010/main" val="1674359436"/>
              </p:ext>
            </p:extLst>
          </p:nvPr>
        </p:nvGraphicFramePr>
        <p:xfrm>
          <a:off x="1282985" y="-20256"/>
          <a:ext cx="9560541" cy="511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6775809" y="1275169"/>
            <a:ext cx="4176745" cy="2551895"/>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B746928A-4E23-44BF-ACDD-6B383A893A4D}"/>
              </a:ext>
            </a:extLst>
          </p:cNvPr>
          <p:cNvSpPr txBox="1"/>
          <p:nvPr/>
        </p:nvSpPr>
        <p:spPr>
          <a:xfrm>
            <a:off x="11018716" y="2539323"/>
            <a:ext cx="1227294" cy="707886"/>
          </a:xfrm>
          <a:prstGeom prst="rect">
            <a:avLst/>
          </a:prstGeom>
          <a:noFill/>
        </p:spPr>
        <p:txBody>
          <a:bodyPr wrap="square" rtlCol="0">
            <a:spAutoFit/>
          </a:bodyPr>
          <a:lstStyle/>
          <a:p>
            <a:r>
              <a:rPr lang="en-US" sz="2000" b="1">
                <a:solidFill>
                  <a:srgbClr val="FCA904"/>
                </a:solidFill>
              </a:rPr>
              <a:t>Today’s training</a:t>
            </a:r>
            <a:endParaRPr lang="en-CH" sz="2000" b="1">
              <a:solidFill>
                <a:srgbClr val="FCA904"/>
              </a:solidFill>
            </a:endParaRPr>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250585" y="3895502"/>
            <a:ext cx="4499122" cy="1927512"/>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2000"/>
              <a:t>I</a:t>
            </a:r>
            <a:r>
              <a:rPr lang="en-GB" sz="2000">
                <a:cs typeface="Arial"/>
              </a:rPr>
              <a:t>dentify and measure impact drivers and/or dependencies </a:t>
            </a:r>
            <a:endParaRPr lang="en-US"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2000">
                <a:cs typeface="Arial"/>
              </a:rPr>
              <a:t>Introduction to valuation techniques </a:t>
            </a:r>
            <a:r>
              <a:rPr lang="en-GB" sz="2000"/>
              <a:t> </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669227" y="3827064"/>
            <a:ext cx="5426773" cy="214838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2000"/>
              <a:t>Provided understanding of the concept of natural capital and related risks &amp; opportunities </a:t>
            </a:r>
            <a:endParaRPr lang="en-GB"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t>Made links with business decision-making &amp; risk management</a:t>
            </a:r>
            <a:endParaRPr lang="en-GB">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t>Introduced a few key approaches</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9</a:t>
            </a:fld>
            <a:endParaRPr lang="en-GB"/>
          </a:p>
        </p:txBody>
      </p:sp>
      <p:sp>
        <p:nvSpPr>
          <p:cNvPr id="14" name="Arrow: Bent-Up 13">
            <a:extLst>
              <a:ext uri="{FF2B5EF4-FFF2-40B4-BE49-F238E27FC236}">
                <a16:creationId xmlns:a16="http://schemas.microsoft.com/office/drawing/2014/main" id="{41E71753-3E7A-4FA7-AB8B-34B9E7719B23}"/>
              </a:ext>
            </a:extLst>
          </p:cNvPr>
          <p:cNvSpPr/>
          <p:nvPr/>
        </p:nvSpPr>
        <p:spPr>
          <a:xfrm rot="16200000">
            <a:off x="11122355" y="2138341"/>
            <a:ext cx="333152" cy="468812"/>
          </a:xfrm>
          <a:prstGeom prst="bentUpArrow">
            <a:avLst/>
          </a:prstGeom>
          <a:solidFill>
            <a:srgbClr val="FCA904"/>
          </a:solidFill>
          <a:ln>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034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2128819" y="1452255"/>
            <a:ext cx="6140389" cy="3323987"/>
          </a:xfrm>
          <a:prstGeom prst="rect">
            <a:avLst/>
          </a:prstGeom>
        </p:spPr>
        <p:txBody>
          <a:bodyPr wrap="square" lIns="91440" tIns="45720" rIns="91440" bIns="45720" anchor="t">
            <a:spAutoFit/>
          </a:bodyPr>
          <a:lstStyle/>
          <a:p>
            <a:r>
              <a:rPr lang="en-GB" sz="2100"/>
              <a:t>Imagine a business decision that you are trying to inform. Individually reflect on the following questions, in the context of scoping your own assessment:</a:t>
            </a:r>
          </a:p>
          <a:p>
            <a:endParaRPr lang="en-GB" sz="2100">
              <a:solidFill>
                <a:prstClr val="black">
                  <a:lumMod val="65000"/>
                  <a:lumOff val="35000"/>
                </a:prstClr>
              </a:solidFill>
            </a:endParaRPr>
          </a:p>
          <a:p>
            <a:pPr marL="342265" indent="-342265">
              <a:buFont typeface="Arial" panose="020B0604020202020204" pitchFamily="34" charset="0"/>
              <a:buChar char="•"/>
            </a:pPr>
            <a:r>
              <a:rPr lang="en-GB" sz="2100">
                <a:solidFill>
                  <a:srgbClr val="595959"/>
                </a:solidFill>
              </a:rPr>
              <a:t>What would the </a:t>
            </a:r>
            <a:r>
              <a:rPr lang="en-GB" sz="2100" b="1">
                <a:solidFill>
                  <a:srgbClr val="23BAED"/>
                </a:solidFill>
              </a:rPr>
              <a:t>value-chain boundary </a:t>
            </a:r>
            <a:r>
              <a:rPr lang="en-GB" sz="2100">
                <a:solidFill>
                  <a:srgbClr val="595959"/>
                </a:solidFill>
              </a:rPr>
              <a:t>be?</a:t>
            </a:r>
            <a:endParaRPr lang="en-GB" sz="2100">
              <a:solidFill>
                <a:srgbClr val="595959"/>
              </a:solidFill>
              <a:cs typeface="Arial"/>
            </a:endParaRPr>
          </a:p>
          <a:p>
            <a:pPr marL="342265" indent="-342265">
              <a:buFont typeface="Arial" panose="020B0604020202020204" pitchFamily="34" charset="0"/>
              <a:buChar char="•"/>
            </a:pPr>
            <a:r>
              <a:rPr lang="en-GB" sz="2100">
                <a:solidFill>
                  <a:srgbClr val="595959"/>
                </a:solidFill>
              </a:rPr>
              <a:t>Would you assess </a:t>
            </a:r>
            <a:r>
              <a:rPr lang="en-GB" sz="2100" b="1">
                <a:solidFill>
                  <a:srgbClr val="23BAED"/>
                </a:solidFill>
              </a:rPr>
              <a:t>impacts and/or dependencies</a:t>
            </a:r>
            <a:r>
              <a:rPr lang="en-GB" sz="2100">
                <a:solidFill>
                  <a:srgbClr val="595959"/>
                </a:solidFill>
              </a:rPr>
              <a:t>?</a:t>
            </a:r>
            <a:endParaRPr lang="en-GB" sz="2100">
              <a:solidFill>
                <a:srgbClr val="595959"/>
              </a:solidFill>
              <a:cs typeface="Arial"/>
            </a:endParaRPr>
          </a:p>
          <a:p>
            <a:pPr marL="342265" indent="-342265">
              <a:buFont typeface="Arial" panose="020B0604020202020204" pitchFamily="34" charset="0"/>
              <a:buChar char="•"/>
            </a:pPr>
            <a:r>
              <a:rPr lang="en-GB" sz="2100">
                <a:solidFill>
                  <a:srgbClr val="595959"/>
                </a:solidFill>
              </a:rPr>
              <a:t>Which </a:t>
            </a:r>
            <a:r>
              <a:rPr lang="en-GB" sz="2100" b="1">
                <a:solidFill>
                  <a:srgbClr val="23BAED"/>
                </a:solidFill>
              </a:rPr>
              <a:t>types of value </a:t>
            </a:r>
            <a:r>
              <a:rPr lang="en-GB" sz="2100">
                <a:solidFill>
                  <a:srgbClr val="595959"/>
                </a:solidFill>
              </a:rPr>
              <a:t>would you consider?</a:t>
            </a:r>
            <a:endParaRPr lang="en-GB" sz="2100">
              <a:solidFill>
                <a:srgbClr val="595959"/>
              </a:solidFill>
              <a:cs typeface="Arial"/>
            </a:endParaRPr>
          </a:p>
          <a:p>
            <a:pPr marL="342265" indent="-342265">
              <a:buFont typeface="Arial" panose="020B0604020202020204" pitchFamily="34" charset="0"/>
              <a:buChar char="•"/>
            </a:pPr>
            <a:endParaRPr lang="en-GB" sz="2100">
              <a:solidFill>
                <a:srgbClr val="595959"/>
              </a:solidFill>
              <a:cs typeface="Aria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223" y="1732547"/>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262871" y="1336712"/>
            <a:ext cx="655611" cy="3420147"/>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465801" y="1324076"/>
            <a:ext cx="686612" cy="3416548"/>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3" name="Title 1">
            <a:extLst>
              <a:ext uri="{FF2B5EF4-FFF2-40B4-BE49-F238E27FC236}">
                <a16:creationId xmlns:a16="http://schemas.microsoft.com/office/drawing/2014/main" id="{F180062F-7D3A-A543-AFC6-030111B379FA}"/>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Reflections, scoping your assessment</a:t>
            </a:r>
            <a:endParaRPr lang="en-US"/>
          </a:p>
        </p:txBody>
      </p:sp>
      <p:sp>
        <p:nvSpPr>
          <p:cNvPr id="14" name="TextBox 13">
            <a:extLst>
              <a:ext uri="{FF2B5EF4-FFF2-40B4-BE49-F238E27FC236}">
                <a16:creationId xmlns:a16="http://schemas.microsoft.com/office/drawing/2014/main" id="{B55C17E6-5084-DA4E-9034-FE8FFB1D9909}"/>
              </a:ext>
            </a:extLst>
          </p:cNvPr>
          <p:cNvSpPr txBox="1"/>
          <p:nvPr/>
        </p:nvSpPr>
        <p:spPr>
          <a:xfrm>
            <a:off x="198510" y="4889714"/>
            <a:ext cx="11847188" cy="1015663"/>
          </a:xfrm>
          <a:prstGeom prst="rect">
            <a:avLst/>
          </a:prstGeom>
          <a:noFill/>
        </p:spPr>
        <p:txBody>
          <a:bodyPr wrap="square" rtlCol="0">
            <a:spAutoFit/>
          </a:bodyPr>
          <a:lstStyle/>
          <a:p>
            <a:pPr>
              <a:spcBef>
                <a:spcPts val="601"/>
              </a:spcBef>
              <a:spcAft>
                <a:spcPts val="601"/>
              </a:spcAft>
            </a:pPr>
            <a:r>
              <a:rPr lang="en-US" sz="2000" b="1">
                <a:solidFill>
                  <a:schemeClr val="tx1">
                    <a:lumMod val="65000"/>
                    <a:lumOff val="35000"/>
                  </a:schemeClr>
                </a:solidFill>
                <a:sym typeface="Wingdings" panose="05000000000000000000" pitchFamily="2" charset="2"/>
              </a:rPr>
              <a:t></a:t>
            </a:r>
            <a:r>
              <a:rPr lang="en-US" sz="2000">
                <a:sym typeface="Wingdings" panose="05000000000000000000" pitchFamily="2" charset="2"/>
              </a:rPr>
              <a:t> </a:t>
            </a:r>
            <a:r>
              <a:rPr lang="en-US" sz="2000" b="1">
                <a:solidFill>
                  <a:srgbClr val="23BAED"/>
                </a:solidFill>
              </a:rPr>
              <a:t>The bottom line is that although carrying out a natural capital assessment is technical, it is also achievable, and </a:t>
            </a:r>
            <a:r>
              <a:rPr lang="en-GB" sz="2000" b="1">
                <a:solidFill>
                  <a:srgbClr val="23BAED"/>
                </a:solidFill>
              </a:rPr>
              <a:t>provides vitally important information on which to base sustainable business decisions</a:t>
            </a:r>
            <a:endParaRPr lang="en-CH" sz="200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35B400B0-F90C-1F42-8AFA-6419A0ABE1B4}"/>
              </a:ext>
            </a:extLst>
          </p:cNvPr>
          <p:cNvSpPr>
            <a:spLocks noGrp="1"/>
          </p:cNvSpPr>
          <p:nvPr>
            <p:ph type="sldNum" sz="quarter" idx="12"/>
          </p:nvPr>
        </p:nvSpPr>
        <p:spPr/>
        <p:txBody>
          <a:bodyPr/>
          <a:lstStyle/>
          <a:p>
            <a:fld id="{971CEC84-1649-40CE-BFF6-7286506FEA08}" type="slidenum">
              <a:rPr lang="en-GB" smtClean="0"/>
              <a:pPr/>
              <a:t>90</a:t>
            </a:fld>
            <a:endParaRPr lang="en-GB"/>
          </a:p>
        </p:txBody>
      </p:sp>
    </p:spTree>
    <p:extLst>
      <p:ext uri="{BB962C8B-B14F-4D97-AF65-F5344CB8AC3E}">
        <p14:creationId xmlns:p14="http://schemas.microsoft.com/office/powerpoint/2010/main" val="1809505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a:solidFill>
                  <a:schemeClr val="tx1">
                    <a:lumMod val="65000"/>
                    <a:lumOff val="35000"/>
                  </a:schemeClr>
                </a:solidFill>
                <a:latin typeface="+mj-lt"/>
                <a:cs typeface="+mj-cs"/>
              </a:rPr>
              <a:t>Mentimeter question</a:t>
            </a:r>
            <a:endParaRPr lang="en-CH" sz="3200">
              <a:solidFill>
                <a:schemeClr val="tx1">
                  <a:lumMod val="65000"/>
                  <a:lumOff val="35000"/>
                </a:schemeClr>
              </a:solidFill>
              <a:latin typeface="+mj-lt"/>
              <a:cs typeface="+mj-cs"/>
            </a:endParaRPr>
          </a:p>
        </p:txBody>
      </p:sp>
      <p:pic>
        <p:nvPicPr>
          <p:cNvPr id="7" name="Picture 6">
            <a:extLst>
              <a:ext uri="{FF2B5EF4-FFF2-40B4-BE49-F238E27FC236}">
                <a16:creationId xmlns:a16="http://schemas.microsoft.com/office/drawing/2014/main" id="{186FB0CC-D3C7-4E53-B0B4-8FEDFDA3CD2A}"/>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200433" y="345932"/>
            <a:ext cx="1603696" cy="1603696"/>
          </a:xfrm>
          <a:prstGeom prst="rect">
            <a:avLst/>
          </a:prstGeom>
        </p:spPr>
      </p:pic>
      <p:sp>
        <p:nvSpPr>
          <p:cNvPr id="8" name="Oval 7">
            <a:extLst>
              <a:ext uri="{FF2B5EF4-FFF2-40B4-BE49-F238E27FC236}">
                <a16:creationId xmlns:a16="http://schemas.microsoft.com/office/drawing/2014/main" id="{F1BD9FF3-A424-4633-801B-CBBBBB27EE8E}"/>
              </a:ext>
            </a:extLst>
          </p:cNvPr>
          <p:cNvSpPr/>
          <p:nvPr/>
        </p:nvSpPr>
        <p:spPr>
          <a:xfrm>
            <a:off x="3886200" y="1376385"/>
            <a:ext cx="4419600" cy="4406900"/>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p>
        </p:txBody>
      </p:sp>
      <p:sp>
        <p:nvSpPr>
          <p:cNvPr id="9" name="TextBox 8">
            <a:extLst>
              <a:ext uri="{FF2B5EF4-FFF2-40B4-BE49-F238E27FC236}">
                <a16:creationId xmlns:a16="http://schemas.microsoft.com/office/drawing/2014/main" id="{AA0411DD-189E-42BF-BC7F-C2C10DAF9F62}"/>
              </a:ext>
            </a:extLst>
          </p:cNvPr>
          <p:cNvSpPr txBox="1"/>
          <p:nvPr/>
        </p:nvSpPr>
        <p:spPr>
          <a:xfrm>
            <a:off x="4158068" y="2444054"/>
            <a:ext cx="3875863" cy="2785378"/>
          </a:xfrm>
          <a:prstGeom prst="rect">
            <a:avLst/>
          </a:prstGeom>
          <a:noFill/>
        </p:spPr>
        <p:txBody>
          <a:bodyPr wrap="square" rtlCol="0" anchor="t">
            <a:spAutoFit/>
          </a:bodyPr>
          <a:lstStyle/>
          <a:p>
            <a:pPr algn="ctr"/>
            <a:r>
              <a:rPr lang="en-US" sz="3500">
                <a:solidFill>
                  <a:schemeClr val="lt1"/>
                </a:solidFill>
              </a:rPr>
              <a:t>From this training, what can you start doing at your own organization?</a:t>
            </a:r>
          </a:p>
          <a:p>
            <a:endParaRPr lang="en-CH" sz="3500"/>
          </a:p>
        </p:txBody>
      </p:sp>
      <p:sp>
        <p:nvSpPr>
          <p:cNvPr id="3" name="Slide Number Placeholder 2">
            <a:extLst>
              <a:ext uri="{FF2B5EF4-FFF2-40B4-BE49-F238E27FC236}">
                <a16:creationId xmlns:a16="http://schemas.microsoft.com/office/drawing/2014/main" id="{FF4CBF55-0BE1-E34A-9BAD-C88305748E32}"/>
              </a:ext>
            </a:extLst>
          </p:cNvPr>
          <p:cNvSpPr>
            <a:spLocks noGrp="1"/>
          </p:cNvSpPr>
          <p:nvPr>
            <p:ph type="sldNum" sz="quarter" idx="4"/>
          </p:nvPr>
        </p:nvSpPr>
        <p:spPr/>
        <p:txBody>
          <a:bodyPr/>
          <a:lstStyle/>
          <a:p>
            <a:fld id="{7E076861-E7BF-D14C-B9B6-EBEFBE139BBC}" type="slidenum">
              <a:rPr lang="en-US" smtClean="0"/>
              <a:pPr/>
              <a:t>91</a:t>
            </a:fld>
            <a:endParaRPr lang="en-US"/>
          </a:p>
        </p:txBody>
      </p:sp>
    </p:spTree>
    <p:extLst>
      <p:ext uri="{BB962C8B-B14F-4D97-AF65-F5344CB8AC3E}">
        <p14:creationId xmlns:p14="http://schemas.microsoft.com/office/powerpoint/2010/main" val="22954671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a:t>Mentimeter</a:t>
            </a:r>
          </a:p>
        </p:txBody>
      </p:sp>
      <p:sp>
        <p:nvSpPr>
          <p:cNvPr id="7" name="Oval 6">
            <a:extLst>
              <a:ext uri="{FF2B5EF4-FFF2-40B4-BE49-F238E27FC236}">
                <a16:creationId xmlns:a16="http://schemas.microsoft.com/office/drawing/2014/main" id="{80929EF0-4E13-4E7E-8A88-F1D5FF2118F1}"/>
              </a:ext>
            </a:extLst>
          </p:cNvPr>
          <p:cNvSpPr/>
          <p:nvPr/>
        </p:nvSpPr>
        <p:spPr>
          <a:xfrm>
            <a:off x="3057395" y="1563804"/>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3057395" y="2956892"/>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3057395" y="4349982"/>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4479246" y="1774302"/>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4479245" y="3167390"/>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4479245" y="4560479"/>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1CBD90BC-D8E3-4A41-B8A9-C4B83F4E9A26}"/>
              </a:ext>
            </a:extLst>
          </p:cNvPr>
          <p:cNvSpPr>
            <a:spLocks noGrp="1"/>
          </p:cNvSpPr>
          <p:nvPr>
            <p:ph type="sldNum" sz="quarter" idx="12"/>
          </p:nvPr>
        </p:nvSpPr>
        <p:spPr/>
        <p:txBody>
          <a:bodyPr/>
          <a:lstStyle/>
          <a:p>
            <a:fld id="{971CEC84-1649-40CE-BFF6-7286506FEA08}" type="slidenum">
              <a:rPr lang="en-GB" smtClean="0"/>
              <a:pPr/>
              <a:t>92</a:t>
            </a:fld>
            <a:endParaRPr lang="en-GB"/>
          </a:p>
        </p:txBody>
      </p:sp>
    </p:spTree>
    <p:extLst>
      <p:ext uri="{BB962C8B-B14F-4D97-AF65-F5344CB8AC3E}">
        <p14:creationId xmlns:p14="http://schemas.microsoft.com/office/powerpoint/2010/main" val="2261191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9" y="254446"/>
            <a:ext cx="11498123" cy="627684"/>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defTabSz="914354">
              <a:defRPr/>
            </a:pPr>
            <a:r>
              <a:rPr lang="en-GB">
                <a:solidFill>
                  <a:prstClr val="black">
                    <a:lumMod val="65000"/>
                    <a:lumOff val="35000"/>
                  </a:prstClr>
                </a:solidFill>
                <a:latin typeface="Arial"/>
              </a:rPr>
              <a:t>Eager to get </a:t>
            </a:r>
            <a:r>
              <a:rPr lang="en-GB">
                <a:latin typeface="Arial"/>
              </a:rPr>
              <a:t>started</a:t>
            </a:r>
            <a:r>
              <a:rPr lang="en-GB">
                <a:solidFill>
                  <a:prstClr val="black">
                    <a:lumMod val="65000"/>
                    <a:lumOff val="35000"/>
                  </a:prstClr>
                </a:solidFill>
                <a:latin typeface="Arial"/>
              </a:rPr>
              <a:t>?</a:t>
            </a: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7" y="1390095"/>
            <a:ext cx="6684363" cy="4458287"/>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5" y="136527"/>
            <a:ext cx="1945887" cy="1782644"/>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Check out NCC’s interactive </a:t>
              </a:r>
              <a:r>
                <a:rPr lang="en-GB" sz="1801">
                  <a:solidFill>
                    <a:prstClr val="white"/>
                  </a:solidFill>
                  <a:latin typeface="Arial"/>
                  <a:hlinkClick r:id="rId4"/>
                </a:rPr>
                <a:t>training videos</a:t>
              </a:r>
              <a:endParaRPr lang="en-GB" sz="1801">
                <a:solidFill>
                  <a:prstClr val="white"/>
                </a:solidFill>
                <a:latin typeface="Arial"/>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187" y="4463646"/>
            <a:ext cx="1646444" cy="1696298"/>
            <a:chOff x="4177685" y="3588778"/>
            <a:chExt cx="1458521" cy="1346178"/>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083" y="3708319"/>
              <a:ext cx="1302861" cy="1063780"/>
            </a:xfrm>
            <a:prstGeom prst="rect">
              <a:avLst/>
            </a:prstGeom>
            <a:noFill/>
          </p:spPr>
          <p:txBody>
            <a:bodyPr wrap="square" rtlCol="0">
              <a:spAutoFit/>
            </a:bodyPr>
            <a:lstStyle/>
            <a:p>
              <a:pPr algn="ctr" defTabSz="914354">
                <a:defRPr/>
              </a:pPr>
              <a:r>
                <a:rPr lang="en-GB" sz="1801">
                  <a:solidFill>
                    <a:prstClr val="white"/>
                  </a:solidFill>
                  <a:latin typeface="Arial"/>
                </a:rPr>
                <a:t>Make use of WVN’s </a:t>
              </a:r>
              <a:r>
                <a:rPr lang="en-GB" sz="1801">
                  <a:solidFill>
                    <a:prstClr val="white"/>
                  </a:solidFill>
                  <a:latin typeface="Arial"/>
                  <a:hlinkClick r:id="rId5"/>
                </a:rPr>
                <a:t>training resources</a:t>
              </a:r>
              <a:endParaRPr lang="en-GB" sz="1801">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70" y="1208717"/>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70" y="3137643"/>
            <a:ext cx="4111943" cy="3465915"/>
          </a:xfrm>
          <a:prstGeom prst="rect">
            <a:avLst/>
          </a:prstGeom>
        </p:spPr>
      </p:pic>
      <p:sp>
        <p:nvSpPr>
          <p:cNvPr id="2" name="Slide Number Placeholder 1">
            <a:extLst>
              <a:ext uri="{FF2B5EF4-FFF2-40B4-BE49-F238E27FC236}">
                <a16:creationId xmlns:a16="http://schemas.microsoft.com/office/drawing/2014/main" id="{C724C216-EB6E-0A45-A953-1C1F4124427F}"/>
              </a:ext>
            </a:extLst>
          </p:cNvPr>
          <p:cNvSpPr>
            <a:spLocks noGrp="1"/>
          </p:cNvSpPr>
          <p:nvPr>
            <p:ph type="sldNum" sz="quarter" idx="12"/>
          </p:nvPr>
        </p:nvSpPr>
        <p:spPr>
          <a:xfrm>
            <a:off x="307270" y="6554385"/>
            <a:ext cx="2743200" cy="365125"/>
          </a:xfrm>
        </p:spPr>
        <p:txBody>
          <a:bodyPr/>
          <a:lstStyle/>
          <a:p>
            <a:fld id="{971CEC84-1649-40CE-BFF6-7286506FEA08}" type="slidenum">
              <a:rPr lang="en-GB" smtClean="0"/>
              <a:pPr/>
              <a:t>93</a:t>
            </a:fld>
            <a:endParaRPr lang="en-GB"/>
          </a:p>
        </p:txBody>
      </p:sp>
    </p:spTree>
    <p:extLst>
      <p:ext uri="{BB962C8B-B14F-4D97-AF65-F5344CB8AC3E}">
        <p14:creationId xmlns:p14="http://schemas.microsoft.com/office/powerpoint/2010/main" val="30451670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2785" y="5029407"/>
            <a:ext cx="905463" cy="90546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753" y="4996719"/>
            <a:ext cx="905463" cy="90546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6722" y="4996719"/>
            <a:ext cx="905463" cy="90546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4"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40" y="1335372"/>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6" y="144892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90"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5" y="137284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Q&amp;A</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7" y="1335505"/>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90" y="3486946"/>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277955" y="3362832"/>
            <a:ext cx="4503220" cy="2119491"/>
          </a:xfrm>
          <a:prstGeom prst="rect">
            <a:avLst/>
          </a:prstGeom>
          <a:noFill/>
        </p:spPr>
        <p:txBody>
          <a:bodyPr wrap="square" rtlCol="0">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Keep in touch &amp; sign-up: </a:t>
            </a:r>
            <a:r>
              <a:rPr kumimoji="0" lang="en-US" sz="1801" b="0" i="0" u="sng" strike="noStrike" kern="1200" cap="none" spc="0" normalizeH="0" baseline="0" noProof="0">
                <a:ln>
                  <a:noFill/>
                </a:ln>
                <a:solidFill>
                  <a:srgbClr val="23BAED"/>
                </a:solidFill>
                <a:effectLst/>
                <a:uLnTx/>
                <a:uFillTx/>
                <a:latin typeface="Arial"/>
                <a:ea typeface="+mn-ea"/>
                <a:cs typeface="+mn-cs"/>
              </a:rPr>
              <a:t>https://</a:t>
            </a:r>
            <a:r>
              <a:rPr kumimoji="0" lang="en-US" sz="1801" b="0" i="0" u="sng" strike="noStrike" kern="1200" cap="none" spc="0" normalizeH="0" baseline="0" noProof="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wevaluenature.eu</a:t>
            </a:r>
            <a:r>
              <a:rPr kumimoji="0" lang="en-US" sz="1801" b="0" i="0" u="sng" strike="noStrike" kern="1200" cap="none" spc="0" normalizeH="0" baseline="0" noProof="0">
                <a:ln>
                  <a:noFill/>
                </a:ln>
                <a:solidFill>
                  <a:srgbClr val="23BAED"/>
                </a:solidFill>
                <a:effectLst/>
                <a:uLnTx/>
                <a:uFillTx/>
                <a:latin typeface="Arial"/>
                <a:ea typeface="+mn-ea"/>
                <a:cs typeface="+mn-cs"/>
              </a:rPr>
              <a:t>/</a:t>
            </a:r>
            <a:r>
              <a:rPr kumimoji="0" lang="en-US" sz="1801" b="0" i="0" u="none" strike="noStrike" kern="1200" cap="none" spc="0" normalizeH="0" baseline="0" noProof="0">
                <a:ln>
                  <a:noFill/>
                </a:ln>
                <a:solidFill>
                  <a:prstClr val="black">
                    <a:lumMod val="65000"/>
                    <a:lumOff val="35000"/>
                  </a:prstClr>
                </a:solidFill>
                <a:effectLst/>
                <a:uLnTx/>
                <a:uFillTx/>
                <a:latin typeface="Arial"/>
                <a:ea typeface="+mn-ea"/>
                <a:cs typeface="+mn-cs"/>
              </a:rPr>
              <a:t>	</a:t>
            </a:r>
          </a:p>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Exchange with peers (Linkedin group):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8"/>
            <a:ext cx="22547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We want to learn too – how have we helped?</a:t>
            </a:r>
            <a:endParaRPr kumimoji="0" lang="en-CH"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7" y="4505332"/>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8" y="3953226"/>
            <a:ext cx="3550649" cy="369460"/>
          </a:xfrm>
          <a:prstGeom prst="rect">
            <a:avLst/>
          </a:prstGeom>
          <a:noFill/>
          <a:ln>
            <a:solidFill>
              <a:srgbClr val="262E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Provide your feedback: </a:t>
            </a:r>
            <a:r>
              <a:rPr kumimoji="0" lang="en-US" sz="1801" b="1" i="0" u="none" strike="noStrike" kern="1200" cap="none" spc="0" normalizeH="0" baseline="0" noProof="0">
                <a:ln>
                  <a:noFill/>
                </a:ln>
                <a:solidFill>
                  <a:srgbClr val="23BAED"/>
                </a:solidFill>
                <a:effectLst/>
                <a:uLnTx/>
                <a:uFillTx/>
                <a:latin typeface="Arial"/>
                <a:ea typeface="+mn-ea"/>
                <a:cs typeface="+mn-cs"/>
              </a:rPr>
              <a:t>Survey</a:t>
            </a:r>
            <a:endParaRPr kumimoji="0" lang="en-CH" sz="1801" b="0" i="0" u="none" strike="noStrike" kern="1200" cap="none" spc="0" normalizeH="0" baseline="0" noProof="0">
              <a:ln>
                <a:noFill/>
              </a:ln>
              <a:solidFill>
                <a:prstClr val="black"/>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FAB3E79B-7076-6D45-9129-E8A51D8F363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274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0" y="2"/>
            <a:ext cx="12192000" cy="6856389"/>
          </a:xfrm>
          <a:prstGeom prst="rect">
            <a:avLst/>
          </a:prstGeom>
        </p:spPr>
      </p:pic>
      <p:sp>
        <p:nvSpPr>
          <p:cNvPr id="2" name="Slide Number Placeholder 1">
            <a:extLst>
              <a:ext uri="{FF2B5EF4-FFF2-40B4-BE49-F238E27FC236}">
                <a16:creationId xmlns:a16="http://schemas.microsoft.com/office/drawing/2014/main" id="{9C7B78ED-4456-2545-9FAD-CC5F8B677031}"/>
              </a:ext>
            </a:extLst>
          </p:cNvPr>
          <p:cNvSpPr>
            <a:spLocks noGrp="1"/>
          </p:cNvSpPr>
          <p:nvPr>
            <p:ph type="sldNum" sz="quarter" idx="12"/>
          </p:nvPr>
        </p:nvSpPr>
        <p:spPr>
          <a:xfrm>
            <a:off x="-1778000" y="6370208"/>
            <a:ext cx="2844800" cy="365125"/>
          </a:xfrm>
        </p:spPr>
        <p:txBody>
          <a:bodyPr/>
          <a:lstStyle/>
          <a:p>
            <a:fld id="{49E25147-DE81-FF4F-8B41-9AFE3F3B3D97}" type="slidenum">
              <a:rPr lang="en-GB" smtClean="0"/>
              <a:t>95</a:t>
            </a:fld>
            <a:endParaRPr lang="en-GB" dirty="0"/>
          </a:p>
        </p:txBody>
      </p:sp>
    </p:spTree>
    <p:extLst>
      <p:ext uri="{BB962C8B-B14F-4D97-AF65-F5344CB8AC3E}">
        <p14:creationId xmlns:p14="http://schemas.microsoft.com/office/powerpoint/2010/main" val="4257089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a:solidFill>
                  <a:schemeClr val="tx1">
                    <a:lumMod val="65000"/>
                    <a:lumOff val="35000"/>
                  </a:schemeClr>
                </a:solidFill>
                <a:latin typeface="+mj-lt"/>
                <a:cs typeface="+mj-cs"/>
              </a:rPr>
              <a:t>Disclaimer</a:t>
            </a:r>
            <a:endParaRPr lang="en-CH" sz="320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5016758"/>
          </a:xfrm>
          <a:prstGeom prst="rect">
            <a:avLst/>
          </a:prstGeom>
          <a:noFill/>
        </p:spPr>
        <p:txBody>
          <a:bodyPr wrap="square" rtlCol="0" anchor="t">
            <a:spAutoFit/>
          </a:bodyPr>
          <a:lstStyle/>
          <a:p>
            <a:r>
              <a:rPr lang="en-US" sz="1600" b="1">
                <a:solidFill>
                  <a:schemeClr val="tx1">
                    <a:lumMod val="50000"/>
                    <a:lumOff val="50000"/>
                  </a:schemeClr>
                </a:solidFill>
              </a:rPr>
              <a:t>Disclaimer </a:t>
            </a:r>
            <a:endParaRPr lang="en-US" sz="1600">
              <a:solidFill>
                <a:schemeClr val="tx1">
                  <a:lumMod val="50000"/>
                  <a:lumOff val="50000"/>
                </a:schemeClr>
              </a:solidFill>
            </a:endParaRPr>
          </a:p>
          <a:p>
            <a:r>
              <a:rPr lang="en-GB" sz="1600" b="1" i="1">
                <a:solidFill>
                  <a:schemeClr val="tx1">
                    <a:lumMod val="50000"/>
                    <a:lumOff val="50000"/>
                  </a:schemeClr>
                </a:solidFill>
              </a:rPr>
              <a:t>WVN module 2 is a capacity building program released in the name of the WVN network. It is the result of a collaborative effort by WBCSD, Little Blue Research, Ltd. with review and update from UNEP-WCMC input from an Advisory Board composed of experts on natural capital, businesses, NGOs, academic institutions, and others. </a:t>
            </a:r>
          </a:p>
          <a:p>
            <a:endParaRPr lang="en-GB" sz="1600" b="1" i="1">
              <a:solidFill>
                <a:schemeClr val="tx1">
                  <a:lumMod val="50000"/>
                  <a:lumOff val="50000"/>
                </a:schemeClr>
              </a:solidFill>
            </a:endParaRPr>
          </a:p>
          <a:p>
            <a:r>
              <a:rPr lang="en-GB" sz="1600" b="1" i="1">
                <a:solidFill>
                  <a:schemeClr val="tx1">
                    <a:lumMod val="50000"/>
                    <a:lumOff val="50000"/>
                  </a:schemeClr>
                </a:solidFill>
              </a:rPr>
              <a:t>The training was tested with the WBCSD membership. It does not mean, however, that every advisory board member, and WBCSD member company agrees with every word.  The WVN module 2 has been prepared for capacity building only, and does not constitute professional advice. You should not act upon the information contained in the WVN module 2 training without obtaining specific professional advice. No representation or warranty (express or implied) is given as to the accuracy or completeness of the information contained in the WVN module 2 training and its translations in different languages, and, to the extent permitted by law, WBCSD,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lang="en-GB" sz="1600">
              <a:solidFill>
                <a:schemeClr val="tx1">
                  <a:lumMod val="50000"/>
                  <a:lumOff val="50000"/>
                </a:schemeClr>
              </a:solidFill>
            </a:endParaRPr>
          </a:p>
          <a:p>
            <a:endParaRPr lang="en-GB" sz="1600" b="1" i="1">
              <a:solidFill>
                <a:schemeClr val="tx1">
                  <a:lumMod val="50000"/>
                  <a:lumOff val="50000"/>
                </a:schemeClr>
              </a:solidFill>
            </a:endParaRPr>
          </a:p>
          <a:p>
            <a:r>
              <a:rPr lang="en-GB" sz="1600" b="1" i="1">
                <a:solidFill>
                  <a:schemeClr val="tx1">
                    <a:lumMod val="50000"/>
                    <a:lumOff val="50000"/>
                  </a:schemeClr>
                </a:solidFill>
              </a:rPr>
              <a:t>Copyright © WVN</a:t>
            </a:r>
            <a:endParaRPr lang="en-GB" sz="1600">
              <a:solidFill>
                <a:schemeClr val="tx1">
                  <a:lumMod val="50000"/>
                  <a:lumOff val="50000"/>
                </a:schemeClr>
              </a:solidFill>
            </a:endParaRPr>
          </a:p>
          <a:p>
            <a:r>
              <a:rPr lang="en-US" sz="1600" b="1" i="1">
                <a:solidFill>
                  <a:schemeClr val="tx1">
                    <a:lumMod val="50000"/>
                    <a:lumOff val="50000"/>
                  </a:schemeClr>
                </a:solidFill>
                <a:highlight>
                  <a:srgbClr val="FFFF00"/>
                </a:highlight>
              </a:rPr>
              <a:t>November 2021</a:t>
            </a:r>
            <a:endParaRPr lang="en-US" sz="1600">
              <a:solidFill>
                <a:schemeClr val="tx1">
                  <a:lumMod val="50000"/>
                  <a:lumOff val="50000"/>
                </a:schemeClr>
              </a:solidFill>
              <a:highlight>
                <a:srgbClr val="FFFF00"/>
              </a:highlight>
            </a:endParaRPr>
          </a:p>
          <a:p>
            <a:endParaRPr lang="en-CH" sz="1600">
              <a:solidFill>
                <a:schemeClr val="tx1">
                  <a:lumMod val="50000"/>
                  <a:lumOff val="50000"/>
                </a:schemeClr>
              </a:solidFill>
            </a:endParaRPr>
          </a:p>
        </p:txBody>
      </p:sp>
      <p:sp>
        <p:nvSpPr>
          <p:cNvPr id="4" name="Rectangle 3">
            <a:extLst>
              <a:ext uri="{FF2B5EF4-FFF2-40B4-BE49-F238E27FC236}">
                <a16:creationId xmlns:a16="http://schemas.microsoft.com/office/drawing/2014/main" id="{6B49FDDB-53B2-4898-AE7B-EC958857EDBE}"/>
              </a:ext>
            </a:extLst>
          </p:cNvPr>
          <p:cNvSpPr/>
          <p:nvPr/>
        </p:nvSpPr>
        <p:spPr>
          <a:xfrm>
            <a:off x="3474623" y="7148902"/>
            <a:ext cx="2616620" cy="10448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t>TO CONFIRM WORDING</a:t>
            </a:r>
          </a:p>
        </p:txBody>
      </p:sp>
    </p:spTree>
    <p:extLst>
      <p:ext uri="{BB962C8B-B14F-4D97-AF65-F5344CB8AC3E}">
        <p14:creationId xmlns:p14="http://schemas.microsoft.com/office/powerpoint/2010/main" val="19341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5" ma:contentTypeDescription="Create a new document." ma:contentTypeScope="" ma:versionID="c9aea6be5daa538f29a33965e3b1bcc5">
  <xsd:schema xmlns:xsd="http://www.w3.org/2001/XMLSchema" xmlns:xs="http://www.w3.org/2001/XMLSchema" xmlns:p="http://schemas.microsoft.com/office/2006/metadata/properties" xmlns:ns1="http://schemas.microsoft.com/sharepoint/v3" xmlns:ns2="27657a64-86c2-4c71-aebb-288e310c7206" xmlns:ns3="9d6dd342-95b8-4d64-a82c-3640566df34d" targetNamespace="http://schemas.microsoft.com/office/2006/metadata/properties" ma:root="true" ma:fieldsID="7bb4ca9b94faf2f81731236c63374d66" ns1:_="" ns2:_="" ns3:_="">
    <xsd:import namespace="http://schemas.microsoft.com/sharepoint/v3"/>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2.xml><?xml version="1.0" encoding="utf-8"?>
<ds:datastoreItem xmlns:ds="http://schemas.openxmlformats.org/officeDocument/2006/customXml" ds:itemID="{F6956257-75CB-4C82-AC06-3C278571B7A2}"/>
</file>

<file path=customXml/itemProps3.xml><?xml version="1.0" encoding="utf-8"?>
<ds:datastoreItem xmlns:ds="http://schemas.openxmlformats.org/officeDocument/2006/customXml" ds:itemID="{0F88494A-E5AE-4A28-B7D5-E117D33D1BFE}">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6893175b-d02b-4b59-bcab-f04604cd1678"/>
    <ds:schemaRef ds:uri="54a86806-144e-40e2-83e5-f331f141b0c3"/>
    <ds:schemaRef ds:uri="http://www.w3.org/XML/1998/namespac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9227</TotalTime>
  <Words>22913</Words>
  <Application>Microsoft Office PowerPoint</Application>
  <PresentationFormat>Widescreen</PresentationFormat>
  <Paragraphs>1777</Paragraphs>
  <Slides>96</Slides>
  <Notes>96</Notes>
  <HiddenSlides>0</HiddenSlides>
  <MMClips>2</MMClips>
  <ScaleCrop>false</ScaleCrop>
  <HeadingPairs>
    <vt:vector size="4" baseType="variant">
      <vt:variant>
        <vt:lpstr>Theme</vt:lpstr>
      </vt:variant>
      <vt:variant>
        <vt:i4>3</vt:i4>
      </vt:variant>
      <vt:variant>
        <vt:lpstr>Slide Titles</vt:lpstr>
      </vt:variant>
      <vt:variant>
        <vt:i4>96</vt:i4>
      </vt:variant>
    </vt:vector>
  </HeadingPairs>
  <TitlesOfParts>
    <vt:vector size="99" baseType="lpstr">
      <vt:lpstr>Office Theme</vt:lpstr>
      <vt:lpstr>Office Theme</vt:lpstr>
      <vt:lpstr>3_Office Theme</vt:lpstr>
      <vt:lpstr>Business training on natural capital and biodiversity</vt:lpstr>
      <vt:lpstr>We Value Nature – Who are we?</vt:lpstr>
      <vt:lpstr>Module 2 training development – Acknowledging contributors </vt:lpstr>
      <vt:lpstr>Module 2 training development – Acknowledging contributors </vt:lpstr>
      <vt:lpstr>Module 2 training development – Acknowledging contributors </vt:lpstr>
      <vt:lpstr>We Value Nature training is open </vt:lpstr>
      <vt:lpstr>A few “house rules” - virtual</vt:lpstr>
      <vt:lpstr>A few “house rules” – in person training</vt:lpstr>
      <vt:lpstr>We Value Nature’s business training on natural capital – link to M1</vt:lpstr>
      <vt:lpstr>Learning objectives of module 2</vt:lpstr>
      <vt:lpstr>Agenda</vt:lpstr>
      <vt:lpstr>Introductions</vt:lpstr>
      <vt:lpstr>Who is your support team for today?</vt:lpstr>
      <vt:lpstr>Who is in the room</vt:lpstr>
      <vt:lpstr>Introductions – in person</vt:lpstr>
      <vt:lpstr>Introductions - virtual </vt:lpstr>
      <vt:lpstr>Setting the scene  and a brief re-cap on natural capital and biodiversity</vt:lpstr>
      <vt:lpstr>Urgency in managing natural capital</vt:lpstr>
      <vt:lpstr>Why is biodiversity important?</vt:lpstr>
      <vt:lpstr>Optional videos to set the scene</vt:lpstr>
      <vt:lpstr>Knowledge check</vt:lpstr>
      <vt:lpstr>Answer: Natural Capital Definition</vt:lpstr>
      <vt:lpstr>Answer: Biodiversity and Natural Capital</vt:lpstr>
      <vt:lpstr>PowerPoint Presentation</vt:lpstr>
      <vt:lpstr>Business depends on &amp; impacts natural capital</vt:lpstr>
      <vt:lpstr>Integrating approaches and building links between protocols </vt:lpstr>
      <vt:lpstr>What parts of the Natural Capital Protocol will we cover?</vt:lpstr>
      <vt:lpstr>The business case for integrating biodiversity in natural capital assessments </vt:lpstr>
      <vt:lpstr>PowerPoint Presentation</vt:lpstr>
      <vt:lpstr>Reflections, risks and opportunities</vt:lpstr>
      <vt:lpstr>Why assess your impacts &amp; dependencies? The business case…</vt:lpstr>
      <vt:lpstr>Assessments: Measure &amp; Value</vt:lpstr>
      <vt:lpstr>Business application</vt:lpstr>
      <vt:lpstr>Concrete steps to undertaking a 1st natural capital assessment</vt:lpstr>
      <vt:lpstr>Re-cap of the learning objectives module 2</vt:lpstr>
      <vt:lpstr>Identifying your natural capital  impacts &amp; dependencies</vt:lpstr>
      <vt:lpstr>Concrete steps to undertaking a 1st biodiversity-inclusive natural capital assessment</vt:lpstr>
      <vt:lpstr>Practical example of impacts and dependencies</vt:lpstr>
      <vt:lpstr>Natural capital dependencies</vt:lpstr>
      <vt:lpstr>Dependency pathways</vt:lpstr>
      <vt:lpstr>Natural capital impacts</vt:lpstr>
      <vt:lpstr>Impact drivers</vt:lpstr>
      <vt:lpstr>Case study example – Cereals Inc. (Wheat farming)</vt:lpstr>
      <vt:lpstr>Group exercise in breakout rooms</vt:lpstr>
      <vt:lpstr>Group exercise at tables</vt:lpstr>
      <vt:lpstr>Case study example – Cereals Inc, Australia</vt:lpstr>
      <vt:lpstr>Comparing results and discussion</vt:lpstr>
      <vt:lpstr>Case study example – Cereals Inc, Australia</vt:lpstr>
      <vt:lpstr>Comparing results and discussion</vt:lpstr>
      <vt:lpstr>What may be the most material natural capital impact and dependency for your business? </vt:lpstr>
      <vt:lpstr>Where we are in the learning objectives?</vt:lpstr>
      <vt:lpstr>PowerPoint Presentation</vt:lpstr>
      <vt:lpstr>Scoping an assessment</vt:lpstr>
      <vt:lpstr>Concrete steps to undertaking a 1st natural capital assessment</vt:lpstr>
      <vt:lpstr>Project ambition: scoping an assessment</vt:lpstr>
      <vt:lpstr>Target audience and stakeholders</vt:lpstr>
      <vt:lpstr>PowerPoint Presentation</vt:lpstr>
      <vt:lpstr>PowerPoint Presentation</vt:lpstr>
      <vt:lpstr>Who could the stakeholders and target audience be?</vt:lpstr>
      <vt:lpstr>Creating a conducive company environment for integrating natural capital</vt:lpstr>
      <vt:lpstr>Creating an conducive company environment for integrating natural capital</vt:lpstr>
      <vt:lpstr>Case study example – Hugo Boss</vt:lpstr>
      <vt:lpstr>Case study example – Hugo Boss</vt:lpstr>
      <vt:lpstr>HUGO BOSS’ Natural Capital evaluation</vt:lpstr>
      <vt:lpstr>Case Study Example – Hugo Boss</vt:lpstr>
      <vt:lpstr>What could the scope of work look like for  Hugo Boss based on the information we have? </vt:lpstr>
      <vt:lpstr>PowerPoint Presentation</vt:lpstr>
      <vt:lpstr>What have we learnt in integrating biodiversity?</vt:lpstr>
      <vt:lpstr>Where we are in the learning objectives?</vt:lpstr>
      <vt:lpstr>Materiality</vt:lpstr>
      <vt:lpstr>Concrete steps to undertaking a 1st natural capital assessment</vt:lpstr>
      <vt:lpstr>Materiality</vt:lpstr>
      <vt:lpstr>How to measure and links to guidance</vt:lpstr>
      <vt:lpstr>Food Industry Example – Dutch Seafood Company </vt:lpstr>
      <vt:lpstr>Food industry example - material impacts</vt:lpstr>
      <vt:lpstr>Food industry example - material impacts</vt:lpstr>
      <vt:lpstr>How biodiversity impacts materiality criteria</vt:lpstr>
      <vt:lpstr>How biodiversity impacts materiality criteria</vt:lpstr>
      <vt:lpstr>Where we are in the learning objectives?</vt:lpstr>
      <vt:lpstr>Practicalities &amp; useful tools</vt:lpstr>
      <vt:lpstr>Concrete steps to undertaking a 1st natural capital assessment</vt:lpstr>
      <vt:lpstr>Planning an assessment</vt:lpstr>
      <vt:lpstr>Other considerations</vt:lpstr>
      <vt:lpstr>Practical tips &amp; success factors</vt:lpstr>
      <vt:lpstr>Practical tools: Biodiversity Guidance Navigation Tool</vt:lpstr>
      <vt:lpstr>Integrated Biodiversity Assessment Tool (IBAT)</vt:lpstr>
      <vt:lpstr>Practical tools to Determine Impacts and Dependencies</vt:lpstr>
      <vt:lpstr>Where we are in the learning objectives?</vt:lpstr>
      <vt:lpstr>Wrap-up &amp; next steps</vt:lpstr>
      <vt:lpstr>PowerPoint Presentation</vt:lpstr>
      <vt:lpstr>Mentimeter question</vt:lpstr>
      <vt:lpstr>How to use Mentimeter</vt:lpstr>
      <vt:lpstr>PowerPoint Presentation</vt:lpstr>
      <vt:lpstr>We are here to help!</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Hannah Nicholas</cp:lastModifiedBy>
  <cp:revision>15</cp:revision>
  <dcterms:created xsi:type="dcterms:W3CDTF">2019-02-27T14:09:40Z</dcterms:created>
  <dcterms:modified xsi:type="dcterms:W3CDTF">2021-12-22T13:06:55Z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