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91" r:id="rId5"/>
    <p:sldMasterId id="2147483703" r:id="rId6"/>
    <p:sldMasterId id="2147483741" r:id="rId7"/>
    <p:sldMasterId id="2147483766" r:id="rId8"/>
    <p:sldMasterId id="2147483780" r:id="rId9"/>
  </p:sldMasterIdLst>
  <p:notesMasterIdLst>
    <p:notesMasterId r:id="rId109"/>
  </p:notesMasterIdLst>
  <p:sldIdLst>
    <p:sldId id="256" r:id="rId10"/>
    <p:sldId id="257" r:id="rId11"/>
    <p:sldId id="462" r:id="rId12"/>
    <p:sldId id="2134804266" r:id="rId13"/>
    <p:sldId id="261" r:id="rId14"/>
    <p:sldId id="4428" r:id="rId15"/>
    <p:sldId id="879" r:id="rId16"/>
    <p:sldId id="2134804493" r:id="rId17"/>
    <p:sldId id="285" r:id="rId18"/>
    <p:sldId id="453" r:id="rId19"/>
    <p:sldId id="267" r:id="rId20"/>
    <p:sldId id="263" r:id="rId21"/>
    <p:sldId id="2134804403" r:id="rId22"/>
    <p:sldId id="2134804485" r:id="rId23"/>
    <p:sldId id="2145706005" r:id="rId24"/>
    <p:sldId id="4411" r:id="rId25"/>
    <p:sldId id="308" r:id="rId26"/>
    <p:sldId id="311" r:id="rId27"/>
    <p:sldId id="4465" r:id="rId28"/>
    <p:sldId id="2134804515" r:id="rId29"/>
    <p:sldId id="271" r:id="rId30"/>
    <p:sldId id="878" r:id="rId31"/>
    <p:sldId id="2134804247" r:id="rId32"/>
    <p:sldId id="4571" r:id="rId33"/>
    <p:sldId id="2134804248" r:id="rId34"/>
    <p:sldId id="2134804509" r:id="rId35"/>
    <p:sldId id="2134804508" r:id="rId36"/>
    <p:sldId id="2134804510" r:id="rId37"/>
    <p:sldId id="2145706006" r:id="rId38"/>
    <p:sldId id="4427" r:id="rId39"/>
    <p:sldId id="2134804366" r:id="rId40"/>
    <p:sldId id="4429" r:id="rId41"/>
    <p:sldId id="4580" r:id="rId42"/>
    <p:sldId id="4328" r:id="rId43"/>
    <p:sldId id="2145706064" r:id="rId44"/>
    <p:sldId id="2145706062" r:id="rId45"/>
    <p:sldId id="2145706059" r:id="rId46"/>
    <p:sldId id="2145706007" r:id="rId47"/>
    <p:sldId id="4526" r:id="rId48"/>
    <p:sldId id="4582" r:id="rId49"/>
    <p:sldId id="4503" r:id="rId50"/>
    <p:sldId id="4524" r:id="rId51"/>
    <p:sldId id="4574" r:id="rId52"/>
    <p:sldId id="4617" r:id="rId53"/>
    <p:sldId id="2145706058" r:id="rId54"/>
    <p:sldId id="4583" r:id="rId55"/>
    <p:sldId id="2145706016" r:id="rId56"/>
    <p:sldId id="4581" r:id="rId57"/>
    <p:sldId id="352" r:id="rId58"/>
    <p:sldId id="2145706051" r:id="rId59"/>
    <p:sldId id="2134804331" r:id="rId60"/>
    <p:sldId id="2145706060" r:id="rId61"/>
    <p:sldId id="2134804284" r:id="rId62"/>
    <p:sldId id="2134804223" r:id="rId63"/>
    <p:sldId id="321" r:id="rId64"/>
    <p:sldId id="2134804472" r:id="rId65"/>
    <p:sldId id="2134804473" r:id="rId66"/>
    <p:sldId id="2145706057" r:id="rId67"/>
    <p:sldId id="2134804438" r:id="rId68"/>
    <p:sldId id="2134804384" r:id="rId69"/>
    <p:sldId id="2134804440" r:id="rId70"/>
    <p:sldId id="2134804477" r:id="rId71"/>
    <p:sldId id="2134804417" r:id="rId72"/>
    <p:sldId id="2134804517" r:id="rId73"/>
    <p:sldId id="2134804487" r:id="rId74"/>
    <p:sldId id="2134804488" r:id="rId75"/>
    <p:sldId id="2134804463" r:id="rId76"/>
    <p:sldId id="2134804393" r:id="rId77"/>
    <p:sldId id="2134804382" r:id="rId78"/>
    <p:sldId id="2134804514" r:id="rId79"/>
    <p:sldId id="2134804518" r:id="rId80"/>
    <p:sldId id="2134804453" r:id="rId81"/>
    <p:sldId id="2134804489" r:id="rId82"/>
    <p:sldId id="2134804462" r:id="rId83"/>
    <p:sldId id="2145706053" r:id="rId84"/>
    <p:sldId id="2134804447" r:id="rId85"/>
    <p:sldId id="2145706056" r:id="rId86"/>
    <p:sldId id="2134804467" r:id="rId87"/>
    <p:sldId id="2134804466" r:id="rId88"/>
    <p:sldId id="2134804390" r:id="rId89"/>
    <p:sldId id="2134804441" r:id="rId90"/>
    <p:sldId id="2145706061" r:id="rId91"/>
    <p:sldId id="2145706004" r:id="rId92"/>
    <p:sldId id="2134804387" r:id="rId93"/>
    <p:sldId id="2145706010" r:id="rId94"/>
    <p:sldId id="329" r:id="rId95"/>
    <p:sldId id="2134804411" r:id="rId96"/>
    <p:sldId id="2134804506" r:id="rId97"/>
    <p:sldId id="340" r:id="rId98"/>
    <p:sldId id="2145706054" r:id="rId99"/>
    <p:sldId id="452" r:id="rId100"/>
    <p:sldId id="369" r:id="rId101"/>
    <p:sldId id="2145706055" r:id="rId102"/>
    <p:sldId id="2145706003" r:id="rId103"/>
    <p:sldId id="372" r:id="rId104"/>
    <p:sldId id="2145706063" r:id="rId105"/>
    <p:sldId id="2145706020" r:id="rId106"/>
    <p:sldId id="2145706050" r:id="rId107"/>
    <p:sldId id="331" r:id="rId108"/>
  </p:sldIdLst>
  <p:sldSz cx="12192000" cy="6858000"/>
  <p:notesSz cx="6858000" cy="3981450"/>
  <p:embeddedFontLst>
    <p:embeddedFont>
      <p:font typeface="Calibri" panose="020F0502020204030204" pitchFamily="34" charset="0"/>
      <p:regular r:id="rId110"/>
      <p:bold r:id="rId111"/>
      <p:italic r:id="rId112"/>
      <p:boldItalic r:id="rId113"/>
    </p:embeddedFont>
    <p:embeddedFont>
      <p:font typeface="Calibri Light" panose="020F0302020204030204" pitchFamily="34" charset="0"/>
      <p:regular r:id="rId114"/>
      <p:italic r:id="rId115"/>
    </p:embeddedFont>
    <p:embeddedFont>
      <p:font typeface="Roboto Light" panose="02000000000000000000" pitchFamily="2" charset="0"/>
      <p:regular r:id="rId116"/>
      <p:italic r:id="rId117"/>
    </p:embeddedFont>
    <p:embeddedFont>
      <p:font typeface="Times" panose="02020603050405020304" pitchFamily="18" charset="0"/>
      <p:regular r:id="rId118"/>
      <p:bold r:id="rId119"/>
      <p:italic r:id="rId120"/>
      <p:boldItalic r:id="rId121"/>
    </p:embeddedFont>
    <p:embeddedFont>
      <p:font typeface="Verdana" panose="020B0604030504040204" pitchFamily="34" charset="0"/>
      <p:regular r:id="rId122"/>
      <p:bold r:id="rId123"/>
      <p:italic r:id="rId124"/>
      <p:boldItalic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Katia" id="{9034A81A-A84B-4C0D-AE12-ACD084FC6EFB}">
          <p14:sldIdLst>
            <p14:sldId id="256"/>
            <p14:sldId id="257"/>
            <p14:sldId id="462"/>
            <p14:sldId id="2134804266"/>
            <p14:sldId id="261"/>
            <p14:sldId id="4428"/>
            <p14:sldId id="879"/>
            <p14:sldId id="2134804493"/>
            <p14:sldId id="285"/>
            <p14:sldId id="453"/>
            <p14:sldId id="267"/>
            <p14:sldId id="263"/>
            <p14:sldId id="2134804403"/>
            <p14:sldId id="2134804485"/>
            <p14:sldId id="2145706005"/>
            <p14:sldId id="4411"/>
            <p14:sldId id="308"/>
            <p14:sldId id="311"/>
            <p14:sldId id="4465"/>
            <p14:sldId id="2134804515"/>
          </p14:sldIdLst>
        </p14:section>
        <p14:section name="Julie" id="{E0209E9C-1945-417F-BB5F-762182BAB3C6}">
          <p14:sldIdLst>
            <p14:sldId id="271"/>
            <p14:sldId id="878"/>
            <p14:sldId id="2134804247"/>
            <p14:sldId id="4571"/>
            <p14:sldId id="2134804248"/>
            <p14:sldId id="2134804509"/>
            <p14:sldId id="2134804508"/>
            <p14:sldId id="2134804510"/>
          </p14:sldIdLst>
        </p14:section>
        <p14:section name="Hannah" id="{B057A5BD-40EA-4E1D-BB49-F893905267EE}">
          <p14:sldIdLst>
            <p14:sldId id="2145706006"/>
            <p14:sldId id="4427"/>
            <p14:sldId id="2134804366"/>
            <p14:sldId id="4429"/>
            <p14:sldId id="4580"/>
            <p14:sldId id="4328"/>
            <p14:sldId id="2145706064"/>
            <p14:sldId id="2145706062"/>
            <p14:sldId id="2145706059"/>
            <p14:sldId id="2145706007"/>
            <p14:sldId id="4526"/>
            <p14:sldId id="4582"/>
            <p14:sldId id="4503"/>
            <p14:sldId id="4524"/>
            <p14:sldId id="4574"/>
            <p14:sldId id="4617"/>
            <p14:sldId id="2145706058"/>
            <p14:sldId id="4583"/>
            <p14:sldId id="2145706016"/>
            <p14:sldId id="4581"/>
            <p14:sldId id="352"/>
            <p14:sldId id="2145706051"/>
            <p14:sldId id="2134804331"/>
          </p14:sldIdLst>
        </p14:section>
        <p14:section name="Julie" id="{8BB46A71-5639-464C-9B33-C8F4C35EA119}">
          <p14:sldIdLst>
            <p14:sldId id="2145706060"/>
            <p14:sldId id="2134804284"/>
            <p14:sldId id="2134804223"/>
            <p14:sldId id="321"/>
            <p14:sldId id="2134804472"/>
            <p14:sldId id="2134804473"/>
            <p14:sldId id="2145706057"/>
            <p14:sldId id="2134804438"/>
            <p14:sldId id="2134804384"/>
            <p14:sldId id="2134804440"/>
            <p14:sldId id="2134804477"/>
            <p14:sldId id="2134804417"/>
            <p14:sldId id="2134804517"/>
            <p14:sldId id="2134804487"/>
            <p14:sldId id="2134804488"/>
            <p14:sldId id="2134804463"/>
            <p14:sldId id="2134804393"/>
            <p14:sldId id="2134804382"/>
            <p14:sldId id="2134804514"/>
            <p14:sldId id="2134804518"/>
            <p14:sldId id="2134804453"/>
            <p14:sldId id="2134804489"/>
            <p14:sldId id="2134804462"/>
            <p14:sldId id="2145706053"/>
            <p14:sldId id="2134804447"/>
            <p14:sldId id="2145706056"/>
            <p14:sldId id="2134804467"/>
            <p14:sldId id="2134804466"/>
            <p14:sldId id="2134804390"/>
            <p14:sldId id="2134804441"/>
            <p14:sldId id="2145706061"/>
            <p14:sldId id="2145706004"/>
            <p14:sldId id="2134804387"/>
            <p14:sldId id="2145706010"/>
            <p14:sldId id="329"/>
            <p14:sldId id="2134804411"/>
            <p14:sldId id="2134804506"/>
            <p14:sldId id="340"/>
            <p14:sldId id="2145706054"/>
          </p14:sldIdLst>
        </p14:section>
        <p14:section name="Katia" id="{582E03B8-3774-476F-99CC-43BDDF829D1D}">
          <p14:sldIdLst>
            <p14:sldId id="452"/>
            <p14:sldId id="369"/>
            <p14:sldId id="2145706055"/>
            <p14:sldId id="2145706003"/>
            <p14:sldId id="372"/>
            <p14:sldId id="2145706063"/>
            <p14:sldId id="2145706020"/>
            <p14:sldId id="2145706050"/>
            <p14:sldId id="3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57" roundtripDataSignature="AMtx7mhwtHQxwmYzpY7oNzbu9cZn/a7i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a Bonga" initials="" lastIdx="1" clrIdx="0"/>
  <p:cmAuthor id="1" name="Iris Visser" initials="" lastIdx="3" clrIdx="1"/>
  <p:cmAuthor id="2" name="Guest User" initials="" lastIdx="1" clrIdx="2"/>
  <p:cmAuthor id="3" name="Katia Bonga" initials="KB" lastIdx="29" clrIdx="3">
    <p:extLst>
      <p:ext uri="{19B8F6BF-5375-455C-9EA6-DF929625EA0E}">
        <p15:presenceInfo xmlns:p15="http://schemas.microsoft.com/office/powerpoint/2012/main" userId="S::Bonga@wbcsd.org::5e24d649-f790-44c8-b336-b53f1207ffb2" providerId="AD"/>
      </p:ext>
    </p:extLst>
  </p:cmAuthor>
  <p:cmAuthor id="4" name="Guest User" initials="GU" lastIdx="7" clrIdx="4">
    <p:extLst>
      <p:ext uri="{19B8F6BF-5375-455C-9EA6-DF929625EA0E}">
        <p15:presenceInfo xmlns:p15="http://schemas.microsoft.com/office/powerpoint/2012/main" userId="S::urn:spo:anon#8c8ba0f93394ae88b426904c214a9bc1bd5323370b4cef67de78e733947a1b4e::" providerId="AD"/>
      </p:ext>
    </p:extLst>
  </p:cmAuthor>
  <p:cmAuthor id="5" name="Julie Dimitrijevic" initials="JD" lastIdx="7" clrIdx="5">
    <p:extLst>
      <p:ext uri="{19B8F6BF-5375-455C-9EA6-DF929625EA0E}">
        <p15:presenceInfo xmlns:p15="http://schemas.microsoft.com/office/powerpoint/2012/main" userId="S::Julie.dimitrijevic@unep-wcmc.org::18d13fe2-ec02-405d-953d-be9b55079975" providerId="AD"/>
      </p:ext>
    </p:extLst>
  </p:cmAuthor>
  <p:cmAuthor id="6" name="Hannah Nicholas" initials="HN" lastIdx="11" clrIdx="6">
    <p:extLst>
      <p:ext uri="{19B8F6BF-5375-455C-9EA6-DF929625EA0E}">
        <p15:presenceInfo xmlns:p15="http://schemas.microsoft.com/office/powerpoint/2012/main" userId="S::hannah.nicholas@unep-wcmc.org::493b5db5-dc03-495e-8e3a-ffe390ccd8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C6F0"/>
    <a:srgbClr val="FFFFF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BD7AD-1AFC-4E64-8B29-C62E6C5B5CD4}" v="10" dt="2021-12-01T12:01:27.556"/>
    <p1510:client id="{04A6394E-E9F7-3CA5-A19A-9C7151E21EC5}" v="57" dt="2021-12-01T10:56:40.569"/>
    <p1510:client id="{44955BBC-F765-C0A5-9E08-5887BB85AFA2}" v="59" dt="2021-12-03T11:37:15.447"/>
    <p1510:client id="{498275C1-2EF5-4CA7-945B-2FB9B7324BC8}" v="2" dt="2021-12-01T12:11:35.260"/>
    <p1510:client id="{51109896-9176-3C07-ADEA-CBB4EFF48179}" v="12" dt="2021-11-30T17:58:43.873"/>
  </p1510:revLst>
</p1510:revInfo>
</file>

<file path=ppt/tableStyles.xml><?xml version="1.0" encoding="utf-8"?>
<a:tblStyleLst xmlns:a="http://schemas.openxmlformats.org/drawingml/2006/main" def="{AFB05744-485C-4EA8-9ADF-9B5EB64BB2EE}">
  <a:tblStyle styleId="{AFB05744-485C-4EA8-9ADF-9B5EB64BB2E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31B393-1C07-4F60-A4FE-C614278A9B7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8.fntdata"/><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263" Type="http://schemas.microsoft.com/office/2016/11/relationships/changesInfo" Target="changesInfos/changesInfo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58" Type="http://schemas.openxmlformats.org/officeDocument/2006/relationships/commentAuthors" Target="commen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4.fntdata"/><Relationship Id="rId118" Type="http://schemas.openxmlformats.org/officeDocument/2006/relationships/font" Target="fonts/font9.fntdata"/><Relationship Id="rId80" Type="http://schemas.openxmlformats.org/officeDocument/2006/relationships/slide" Target="slides/slide71.xml"/><Relationship Id="rId85" Type="http://schemas.openxmlformats.org/officeDocument/2006/relationships/slide" Target="slides/slide76.xml"/><Relationship Id="rId264" Type="http://schemas.microsoft.com/office/2015/10/relationships/revisionInfo" Target="revisionInfo.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font" Target="fonts/font15.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59" Type="http://schemas.openxmlformats.org/officeDocument/2006/relationships/presProps" Target="presProps.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5.fntdata"/><Relationship Id="rId119" Type="http://schemas.openxmlformats.org/officeDocument/2006/relationships/font" Target="fonts/font10.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260"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font" Target="fonts/font11.fntdata"/><Relationship Id="rId125"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261" Type="http://schemas.openxmlformats.org/officeDocument/2006/relationships/theme" Target="theme/theme1.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7.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2.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262"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57" Type="http://customschemas.google.com/relationships/presentationmetadata" Target="metadata"/><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c8ba0f93394ae88b426904c214a9bc1bd5323370b4cef67de78e733947a1b4e::" providerId="AD" clId="Web-{44955BBC-F765-C0A5-9E08-5887BB85AFA2}"/>
    <pc:docChg chg="modSld">
      <pc:chgData name="Guest User" userId="S::urn:spo:anon#8c8ba0f93394ae88b426904c214a9bc1bd5323370b4cef67de78e733947a1b4e::" providerId="AD" clId="Web-{44955BBC-F765-C0A5-9E08-5887BB85AFA2}" dt="2021-12-03T11:37:15.447" v="275"/>
      <pc:docMkLst>
        <pc:docMk/>
      </pc:docMkLst>
      <pc:sldChg chg="addCm delCm">
        <pc:chgData name="Guest User" userId="S::urn:spo:anon#8c8ba0f93394ae88b426904c214a9bc1bd5323370b4cef67de78e733947a1b4e::" providerId="AD" clId="Web-{44955BBC-F765-C0A5-9E08-5887BB85AFA2}" dt="2021-12-03T11:32:52.378" v="242"/>
        <pc:sldMkLst>
          <pc:docMk/>
          <pc:sldMk cId="0" sldId="263"/>
        </pc:sldMkLst>
      </pc:sldChg>
      <pc:sldChg chg="delCm">
        <pc:chgData name="Guest User" userId="S::urn:spo:anon#8c8ba0f93394ae88b426904c214a9bc1bd5323370b4cef67de78e733947a1b4e::" providerId="AD" clId="Web-{44955BBC-F765-C0A5-9E08-5887BB85AFA2}" dt="2021-12-03T11:32:42.987" v="240"/>
        <pc:sldMkLst>
          <pc:docMk/>
          <pc:sldMk cId="0" sldId="285"/>
        </pc:sldMkLst>
      </pc:sldChg>
      <pc:sldChg chg="delCm">
        <pc:chgData name="Guest User" userId="S::urn:spo:anon#8c8ba0f93394ae88b426904c214a9bc1bd5323370b4cef67de78e733947a1b4e::" providerId="AD" clId="Web-{44955BBC-F765-C0A5-9E08-5887BB85AFA2}" dt="2021-12-03T11:36:59.884" v="273"/>
        <pc:sldMkLst>
          <pc:docMk/>
          <pc:sldMk cId="0" sldId="369"/>
        </pc:sldMkLst>
      </pc:sldChg>
      <pc:sldChg chg="delCm">
        <pc:chgData name="Guest User" userId="S::urn:spo:anon#8c8ba0f93394ae88b426904c214a9bc1bd5323370b4cef67de78e733947a1b4e::" providerId="AD" clId="Web-{44955BBC-F765-C0A5-9E08-5887BB85AFA2}" dt="2021-12-03T11:32:30.550" v="238"/>
        <pc:sldMkLst>
          <pc:docMk/>
          <pc:sldMk cId="3327439528" sldId="462"/>
        </pc:sldMkLst>
      </pc:sldChg>
      <pc:sldChg chg="delCm modNotes">
        <pc:chgData name="Guest User" userId="S::urn:spo:anon#8c8ba0f93394ae88b426904c214a9bc1bd5323370b4cef67de78e733947a1b4e::" providerId="AD" clId="Web-{44955BBC-F765-C0A5-9E08-5887BB85AFA2}" dt="2021-12-03T11:35:43.320" v="262"/>
        <pc:sldMkLst>
          <pc:docMk/>
          <pc:sldMk cId="4247713349" sldId="878"/>
        </pc:sldMkLst>
      </pc:sldChg>
      <pc:sldChg chg="delCm modNotes">
        <pc:chgData name="Guest User" userId="S::urn:spo:anon#8c8ba0f93394ae88b426904c214a9bc1bd5323370b4cef67de78e733947a1b4e::" providerId="AD" clId="Web-{44955BBC-F765-C0A5-9E08-5887BB85AFA2}" dt="2021-12-03T11:36:03.820" v="267"/>
        <pc:sldMkLst>
          <pc:docMk/>
          <pc:sldMk cId="640015954" sldId="4328"/>
        </pc:sldMkLst>
      </pc:sldChg>
      <pc:sldChg chg="modNotes">
        <pc:chgData name="Guest User" userId="S::urn:spo:anon#8c8ba0f93394ae88b426904c214a9bc1bd5323370b4cef67de78e733947a1b4e::" providerId="AD" clId="Web-{44955BBC-F765-C0A5-9E08-5887BB85AFA2}" dt="2021-12-03T11:14:38.853" v="28"/>
        <pc:sldMkLst>
          <pc:docMk/>
          <pc:sldMk cId="3939974634" sldId="4427"/>
        </pc:sldMkLst>
      </pc:sldChg>
      <pc:sldChg chg="delCm">
        <pc:chgData name="Guest User" userId="S::urn:spo:anon#8c8ba0f93394ae88b426904c214a9bc1bd5323370b4cef67de78e733947a1b4e::" providerId="AD" clId="Web-{44955BBC-F765-C0A5-9E08-5887BB85AFA2}" dt="2021-12-03T11:32:37.815" v="239"/>
        <pc:sldMkLst>
          <pc:docMk/>
          <pc:sldMk cId="0" sldId="4428"/>
        </pc:sldMkLst>
      </pc:sldChg>
      <pc:sldChg chg="modNotes">
        <pc:chgData name="Guest User" userId="S::urn:spo:anon#8c8ba0f93394ae88b426904c214a9bc1bd5323370b4cef67de78e733947a1b4e::" providerId="AD" clId="Web-{44955BBC-F765-C0A5-9E08-5887BB85AFA2}" dt="2021-12-03T11:15:57.620" v="46"/>
        <pc:sldMkLst>
          <pc:docMk/>
          <pc:sldMk cId="2848891301" sldId="4429"/>
        </pc:sldMkLst>
      </pc:sldChg>
      <pc:sldChg chg="modNotes">
        <pc:chgData name="Guest User" userId="S::urn:spo:anon#8c8ba0f93394ae88b426904c214a9bc1bd5323370b4cef67de78e733947a1b4e::" providerId="AD" clId="Web-{44955BBC-F765-C0A5-9E08-5887BB85AFA2}" dt="2021-12-03T11:18:36.061" v="81"/>
        <pc:sldMkLst>
          <pc:docMk/>
          <pc:sldMk cId="171228771" sldId="4503"/>
        </pc:sldMkLst>
      </pc:sldChg>
      <pc:sldChg chg="modNotes">
        <pc:chgData name="Guest User" userId="S::urn:spo:anon#8c8ba0f93394ae88b426904c214a9bc1bd5323370b4cef67de78e733947a1b4e::" providerId="AD" clId="Web-{44955BBC-F765-C0A5-9E08-5887BB85AFA2}" dt="2021-12-03T11:17:29.544" v="66"/>
        <pc:sldMkLst>
          <pc:docMk/>
          <pc:sldMk cId="1123446414" sldId="4526"/>
        </pc:sldMkLst>
      </pc:sldChg>
      <pc:sldChg chg="modNotes">
        <pc:chgData name="Guest User" userId="S::urn:spo:anon#8c8ba0f93394ae88b426904c214a9bc1bd5323370b4cef67de78e733947a1b4e::" providerId="AD" clId="Web-{44955BBC-F765-C0A5-9E08-5887BB85AFA2}" dt="2021-12-03T11:19:16.531" v="92"/>
        <pc:sldMkLst>
          <pc:docMk/>
          <pc:sldMk cId="3371785906" sldId="4574"/>
        </pc:sldMkLst>
      </pc:sldChg>
      <pc:sldChg chg="modNotes">
        <pc:chgData name="Guest User" userId="S::urn:spo:anon#8c8ba0f93394ae88b426904c214a9bc1bd5323370b4cef67de78e733947a1b4e::" providerId="AD" clId="Web-{44955BBC-F765-C0A5-9E08-5887BB85AFA2}" dt="2021-12-03T11:16:07.605" v="49"/>
        <pc:sldMkLst>
          <pc:docMk/>
          <pc:sldMk cId="4168884421" sldId="4580"/>
        </pc:sldMkLst>
      </pc:sldChg>
      <pc:sldChg chg="modNotes">
        <pc:chgData name="Guest User" userId="S::urn:spo:anon#8c8ba0f93394ae88b426904c214a9bc1bd5323370b4cef67de78e733947a1b4e::" providerId="AD" clId="Web-{44955BBC-F765-C0A5-9E08-5887BB85AFA2}" dt="2021-12-03T11:18:07.467" v="73"/>
        <pc:sldMkLst>
          <pc:docMk/>
          <pc:sldMk cId="2624097575" sldId="4582"/>
        </pc:sldMkLst>
      </pc:sldChg>
      <pc:sldChg chg="modNotes">
        <pc:chgData name="Guest User" userId="S::urn:spo:anon#8c8ba0f93394ae88b426904c214a9bc1bd5323370b4cef67de78e733947a1b4e::" providerId="AD" clId="Web-{44955BBC-F765-C0A5-9E08-5887BB85AFA2}" dt="2021-12-03T11:21:35.597" v="175"/>
        <pc:sldMkLst>
          <pc:docMk/>
          <pc:sldMk cId="55970704" sldId="4583"/>
        </pc:sldMkLst>
      </pc:sldChg>
      <pc:sldChg chg="delCm">
        <pc:chgData name="Guest User" userId="S::urn:spo:anon#8c8ba0f93394ae88b426904c214a9bc1bd5323370b4cef67de78e733947a1b4e::" providerId="AD" clId="Web-{44955BBC-F765-C0A5-9E08-5887BB85AFA2}" dt="2021-12-03T11:35:47.023" v="263"/>
        <pc:sldMkLst>
          <pc:docMk/>
          <pc:sldMk cId="4031522040" sldId="2134804247"/>
        </pc:sldMkLst>
      </pc:sldChg>
      <pc:sldChg chg="modNotes">
        <pc:chgData name="Guest User" userId="S::urn:spo:anon#8c8ba0f93394ae88b426904c214a9bc1bd5323370b4cef67de78e733947a1b4e::" providerId="AD" clId="Web-{44955BBC-F765-C0A5-9E08-5887BB85AFA2}" dt="2021-12-03T11:15:13.307" v="35"/>
        <pc:sldMkLst>
          <pc:docMk/>
          <pc:sldMk cId="1842725877" sldId="2134804366"/>
        </pc:sldMkLst>
      </pc:sldChg>
      <pc:sldChg chg="addSp modSp delCm">
        <pc:chgData name="Guest User" userId="S::urn:spo:anon#8c8ba0f93394ae88b426904c214a9bc1bd5323370b4cef67de78e733947a1b4e::" providerId="AD" clId="Web-{44955BBC-F765-C0A5-9E08-5887BB85AFA2}" dt="2021-12-03T11:35:14.913" v="259"/>
        <pc:sldMkLst>
          <pc:docMk/>
          <pc:sldMk cId="3515606588" sldId="2134804403"/>
        </pc:sldMkLst>
        <pc:spChg chg="add mod ord">
          <ac:chgData name="Guest User" userId="S::urn:spo:anon#8c8ba0f93394ae88b426904c214a9bc1bd5323370b4cef67de78e733947a1b4e::" providerId="AD" clId="Web-{44955BBC-F765-C0A5-9E08-5887BB85AFA2}" dt="2021-12-03T11:35:07.866" v="258" actId="1076"/>
          <ac:spMkLst>
            <pc:docMk/>
            <pc:sldMk cId="3515606588" sldId="2134804403"/>
            <ac:spMk id="2" creationId="{307EE4A0-BD89-4FE5-A43B-5E52DCE101CB}"/>
          </ac:spMkLst>
        </pc:spChg>
      </pc:sldChg>
      <pc:sldChg chg="delCm">
        <pc:chgData name="Guest User" userId="S::urn:spo:anon#8c8ba0f93394ae88b426904c214a9bc1bd5323370b4cef67de78e733947a1b4e::" providerId="AD" clId="Web-{44955BBC-F765-C0A5-9E08-5887BB85AFA2}" dt="2021-12-03T11:35:23.522" v="260"/>
        <pc:sldMkLst>
          <pc:docMk/>
          <pc:sldMk cId="1476925592" sldId="2134804485"/>
        </pc:sldMkLst>
      </pc:sldChg>
      <pc:sldChg chg="modNotes">
        <pc:chgData name="Guest User" userId="S::urn:spo:anon#8c8ba0f93394ae88b426904c214a9bc1bd5323370b4cef67de78e733947a1b4e::" providerId="AD" clId="Web-{44955BBC-F765-C0A5-9E08-5887BB85AFA2}" dt="2021-12-03T11:12:43.522" v="6"/>
        <pc:sldMkLst>
          <pc:docMk/>
          <pc:sldMk cId="3433774825" sldId="2134804510"/>
        </pc:sldMkLst>
      </pc:sldChg>
      <pc:sldChg chg="delCm">
        <pc:chgData name="Guest User" userId="S::urn:spo:anon#8c8ba0f93394ae88b426904c214a9bc1bd5323370b4cef67de78e733947a1b4e::" providerId="AD" clId="Web-{44955BBC-F765-C0A5-9E08-5887BB85AFA2}" dt="2021-12-03T11:35:30.288" v="261"/>
        <pc:sldMkLst>
          <pc:docMk/>
          <pc:sldMk cId="1058016663" sldId="2145706005"/>
        </pc:sldMkLst>
      </pc:sldChg>
      <pc:sldChg chg="modNotes">
        <pc:chgData name="Guest User" userId="S::urn:spo:anon#8c8ba0f93394ae88b426904c214a9bc1bd5323370b4cef67de78e733947a1b4e::" providerId="AD" clId="Web-{44955BBC-F765-C0A5-9E08-5887BB85AFA2}" dt="2021-12-03T11:13:05.601" v="10"/>
        <pc:sldMkLst>
          <pc:docMk/>
          <pc:sldMk cId="627682502" sldId="2145706006"/>
        </pc:sldMkLst>
      </pc:sldChg>
      <pc:sldChg chg="modNotes">
        <pc:chgData name="Guest User" userId="S::urn:spo:anon#8c8ba0f93394ae88b426904c214a9bc1bd5323370b4cef67de78e733947a1b4e::" providerId="AD" clId="Web-{44955BBC-F765-C0A5-9E08-5887BB85AFA2}" dt="2021-12-03T11:17:08.216" v="59"/>
        <pc:sldMkLst>
          <pc:docMk/>
          <pc:sldMk cId="4062479924" sldId="2145706007"/>
        </pc:sldMkLst>
      </pc:sldChg>
      <pc:sldChg chg="modNotes">
        <pc:chgData name="Guest User" userId="S::urn:spo:anon#8c8ba0f93394ae88b426904c214a9bc1bd5323370b4cef67de78e733947a1b4e::" providerId="AD" clId="Web-{44955BBC-F765-C0A5-9E08-5887BB85AFA2}" dt="2021-12-03T11:21:54.925" v="179"/>
        <pc:sldMkLst>
          <pc:docMk/>
          <pc:sldMk cId="1206476934" sldId="2145706016"/>
        </pc:sldMkLst>
      </pc:sldChg>
      <pc:sldChg chg="delCm">
        <pc:chgData name="Guest User" userId="S::urn:spo:anon#8c8ba0f93394ae88b426904c214a9bc1bd5323370b4cef67de78e733947a1b4e::" providerId="AD" clId="Web-{44955BBC-F765-C0A5-9E08-5887BB85AFA2}" dt="2021-12-03T11:37:15.447" v="275"/>
        <pc:sldMkLst>
          <pc:docMk/>
          <pc:sldMk cId="623208316" sldId="2145706020"/>
        </pc:sldMkLst>
      </pc:sldChg>
      <pc:sldChg chg="modNotes">
        <pc:chgData name="Guest User" userId="S::urn:spo:anon#8c8ba0f93394ae88b426904c214a9bc1bd5323370b4cef67de78e733947a1b4e::" providerId="AD" clId="Web-{44955BBC-F765-C0A5-9E08-5887BB85AFA2}" dt="2021-12-03T11:32:09.705" v="236"/>
        <pc:sldMkLst>
          <pc:docMk/>
          <pc:sldMk cId="892385556" sldId="2145706051"/>
        </pc:sldMkLst>
      </pc:sldChg>
      <pc:sldChg chg="modSp modNotes">
        <pc:chgData name="Guest User" userId="S::urn:spo:anon#8c8ba0f93394ae88b426904c214a9bc1bd5323370b4cef67de78e733947a1b4e::" providerId="AD" clId="Web-{44955BBC-F765-C0A5-9E08-5887BB85AFA2}" dt="2021-12-03T11:19:53.641" v="103"/>
        <pc:sldMkLst>
          <pc:docMk/>
          <pc:sldMk cId="3857710985" sldId="2145706058"/>
        </pc:sldMkLst>
        <pc:graphicFrameChg chg="mod modGraphic">
          <ac:chgData name="Guest User" userId="S::urn:spo:anon#8c8ba0f93394ae88b426904c214a9bc1bd5323370b4cef67de78e733947a1b4e::" providerId="AD" clId="Web-{44955BBC-F765-C0A5-9E08-5887BB85AFA2}" dt="2021-12-03T11:19:53.641" v="103"/>
          <ac:graphicFrameMkLst>
            <pc:docMk/>
            <pc:sldMk cId="3857710985" sldId="2145706058"/>
            <ac:graphicFrameMk id="11" creationId="{3D692D96-BAF9-40D5-A300-AE7B45909ED9}"/>
          </ac:graphicFrameMkLst>
        </pc:graphicFrameChg>
      </pc:sldChg>
      <pc:sldChg chg="delCm modNotes">
        <pc:chgData name="Guest User" userId="S::urn:spo:anon#8c8ba0f93394ae88b426904c214a9bc1bd5323370b4cef67de78e733947a1b4e::" providerId="AD" clId="Web-{44955BBC-F765-C0A5-9E08-5887BB85AFA2}" dt="2021-12-03T11:36:18.164" v="270"/>
        <pc:sldMkLst>
          <pc:docMk/>
          <pc:sldMk cId="228765334" sldId="2145706059"/>
        </pc:sldMkLst>
      </pc:sldChg>
      <pc:sldChg chg="delCm modNotes">
        <pc:chgData name="Guest User" userId="S::urn:spo:anon#8c8ba0f93394ae88b426904c214a9bc1bd5323370b4cef67de78e733947a1b4e::" providerId="AD" clId="Web-{44955BBC-F765-C0A5-9E08-5887BB85AFA2}" dt="2021-12-03T11:36:34.758" v="271"/>
        <pc:sldMkLst>
          <pc:docMk/>
          <pc:sldMk cId="103445500" sldId="2145706060"/>
        </pc:sldMkLst>
      </pc:sldChg>
      <pc:sldChg chg="delCm">
        <pc:chgData name="Guest User" userId="S::urn:spo:anon#8c8ba0f93394ae88b426904c214a9bc1bd5323370b4cef67de78e733947a1b4e::" providerId="AD" clId="Web-{44955BBC-F765-C0A5-9E08-5887BB85AFA2}" dt="2021-12-03T11:36:51.446" v="272"/>
        <pc:sldMkLst>
          <pc:docMk/>
          <pc:sldMk cId="3493061529" sldId="2145706061"/>
        </pc:sldMkLst>
      </pc:sldChg>
      <pc:sldChg chg="delCm">
        <pc:chgData name="Guest User" userId="S::urn:spo:anon#8c8ba0f93394ae88b426904c214a9bc1bd5323370b4cef67de78e733947a1b4e::" providerId="AD" clId="Web-{44955BBC-F765-C0A5-9E08-5887BB85AFA2}" dt="2021-12-03T11:36:13.820" v="269"/>
        <pc:sldMkLst>
          <pc:docMk/>
          <pc:sldMk cId="3466144587" sldId="2145706062"/>
        </pc:sldMkLst>
      </pc:sldChg>
      <pc:sldChg chg="delCm">
        <pc:chgData name="Guest User" userId="S::urn:spo:anon#8c8ba0f93394ae88b426904c214a9bc1bd5323370b4cef67de78e733947a1b4e::" providerId="AD" clId="Web-{44955BBC-F765-C0A5-9E08-5887BB85AFA2}" dt="2021-12-03T11:37:09.665" v="274"/>
        <pc:sldMkLst>
          <pc:docMk/>
          <pc:sldMk cId="3046038116" sldId="2145706063"/>
        </pc:sldMkLst>
      </pc:sldChg>
      <pc:sldChg chg="delCm modNotes">
        <pc:chgData name="Guest User" userId="S::urn:spo:anon#8c8ba0f93394ae88b426904c214a9bc1bd5323370b4cef67de78e733947a1b4e::" providerId="AD" clId="Web-{44955BBC-F765-C0A5-9E08-5887BB85AFA2}" dt="2021-12-03T11:36:09.086" v="268"/>
        <pc:sldMkLst>
          <pc:docMk/>
          <pc:sldMk cId="2750417090" sldId="2145706064"/>
        </pc:sldMkLst>
      </pc:sldChg>
    </pc:docChg>
  </pc:docChgLst>
  <pc:docChgLst>
    <pc:chgData name="Guest User" userId="S::urn:spo:anon#8c8ba0f93394ae88b426904c214a9bc1bd5323370b4cef67de78e733947a1b4e::" providerId="AD" clId="Web-{36FF3F47-2B75-5FE3-245F-A0BA875B29B9}"/>
    <pc:docChg chg="modSld">
      <pc:chgData name="Guest User" userId="S::urn:spo:anon#8c8ba0f93394ae88b426904c214a9bc1bd5323370b4cef67de78e733947a1b4e::" providerId="AD" clId="Web-{36FF3F47-2B75-5FE3-245F-A0BA875B29B9}" dt="2021-11-29T10:37:58.462" v="3" actId="20577"/>
      <pc:docMkLst>
        <pc:docMk/>
      </pc:docMkLst>
      <pc:sldChg chg="modSp">
        <pc:chgData name="Guest User" userId="S::urn:spo:anon#8c8ba0f93394ae88b426904c214a9bc1bd5323370b4cef67de78e733947a1b4e::" providerId="AD" clId="Web-{36FF3F47-2B75-5FE3-245F-A0BA875B29B9}" dt="2021-11-29T10:37:58.462" v="3" actId="20577"/>
        <pc:sldMkLst>
          <pc:docMk/>
          <pc:sldMk cId="3920584569" sldId="2134804466"/>
        </pc:sldMkLst>
        <pc:spChg chg="mod">
          <ac:chgData name="Guest User" userId="S::urn:spo:anon#8c8ba0f93394ae88b426904c214a9bc1bd5323370b4cef67de78e733947a1b4e::" providerId="AD" clId="Web-{36FF3F47-2B75-5FE3-245F-A0BA875B29B9}" dt="2021-11-29T10:37:58.462" v="3" actId="20577"/>
          <ac:spMkLst>
            <pc:docMk/>
            <pc:sldMk cId="3920584569" sldId="2134804466"/>
            <ac:spMk id="3" creationId="{D1C09009-1C98-4768-B749-F16B231C09F4}"/>
          </ac:spMkLst>
        </pc:spChg>
      </pc:sldChg>
      <pc:sldChg chg="modSp">
        <pc:chgData name="Guest User" userId="S::urn:spo:anon#8c8ba0f93394ae88b426904c214a9bc1bd5323370b4cef67de78e733947a1b4e::" providerId="AD" clId="Web-{36FF3F47-2B75-5FE3-245F-A0BA875B29B9}" dt="2021-11-29T10:28:46.290" v="1"/>
        <pc:sldMkLst>
          <pc:docMk/>
          <pc:sldMk cId="3857710985" sldId="2145706058"/>
        </pc:sldMkLst>
        <pc:graphicFrameChg chg="mod modGraphic">
          <ac:chgData name="Guest User" userId="S::urn:spo:anon#8c8ba0f93394ae88b426904c214a9bc1bd5323370b4cef67de78e733947a1b4e::" providerId="AD" clId="Web-{36FF3F47-2B75-5FE3-245F-A0BA875B29B9}" dt="2021-11-29T10:28:46.290" v="1"/>
          <ac:graphicFrameMkLst>
            <pc:docMk/>
            <pc:sldMk cId="3857710985" sldId="2145706058"/>
            <ac:graphicFrameMk id="11" creationId="{3D692D96-BAF9-40D5-A300-AE7B45909ED9}"/>
          </ac:graphicFrameMkLst>
        </pc:graphicFrameChg>
      </pc:sldChg>
    </pc:docChg>
  </pc:docChgLst>
  <pc:docChgLst>
    <pc:chgData name="Guest User" userId="S::urn:spo:anon#8c8ba0f93394ae88b426904c214a9bc1bd5323370b4cef67de78e733947a1b4e::" providerId="AD" clId="Web-{06D5532F-DE37-AC68-971F-5178DCF47DEC}"/>
    <pc:docChg chg="delSld modSld modSection">
      <pc:chgData name="Guest User" userId="S::urn:spo:anon#8c8ba0f93394ae88b426904c214a9bc1bd5323370b4cef67de78e733947a1b4e::" providerId="AD" clId="Web-{06D5532F-DE37-AC68-971F-5178DCF47DEC}" dt="2021-11-29T13:36:23.243" v="2371"/>
      <pc:docMkLst>
        <pc:docMk/>
      </pc:docMkLst>
      <pc:sldChg chg="modNotes">
        <pc:chgData name="Guest User" userId="S::urn:spo:anon#8c8ba0f93394ae88b426904c214a9bc1bd5323370b4cef67de78e733947a1b4e::" providerId="AD" clId="Web-{06D5532F-DE37-AC68-971F-5178DCF47DEC}" dt="2021-11-29T12:20:33.917" v="562"/>
        <pc:sldMkLst>
          <pc:docMk/>
          <pc:sldMk cId="0" sldId="256"/>
        </pc:sldMkLst>
      </pc:sldChg>
      <pc:sldChg chg="del">
        <pc:chgData name="Guest User" userId="S::urn:spo:anon#8c8ba0f93394ae88b426904c214a9bc1bd5323370b4cef67de78e733947a1b4e::" providerId="AD" clId="Web-{06D5532F-DE37-AC68-971F-5178DCF47DEC}" dt="2021-11-29T13:26:58.716" v="1568"/>
        <pc:sldMkLst>
          <pc:docMk/>
          <pc:sldMk cId="0" sldId="283"/>
        </pc:sldMkLst>
      </pc:sldChg>
      <pc:sldChg chg="modNotes">
        <pc:chgData name="Guest User" userId="S::urn:spo:anon#8c8ba0f93394ae88b426904c214a9bc1bd5323370b4cef67de78e733947a1b4e::" providerId="AD" clId="Web-{06D5532F-DE37-AC68-971F-5178DCF47DEC}" dt="2021-11-29T13:34:11.850" v="2129"/>
        <pc:sldMkLst>
          <pc:docMk/>
          <pc:sldMk cId="0" sldId="321"/>
        </pc:sldMkLst>
      </pc:sldChg>
      <pc:sldChg chg="modNotes">
        <pc:chgData name="Guest User" userId="S::urn:spo:anon#8c8ba0f93394ae88b426904c214a9bc1bd5323370b4cef67de78e733947a1b4e::" providerId="AD" clId="Web-{06D5532F-DE37-AC68-971F-5178DCF47DEC}" dt="2021-11-29T12:44:00.257" v="746"/>
        <pc:sldMkLst>
          <pc:docMk/>
          <pc:sldMk cId="4247713349" sldId="878"/>
        </pc:sldMkLst>
      </pc:sldChg>
      <pc:sldChg chg="modNotes">
        <pc:chgData name="Guest User" userId="S::urn:spo:anon#8c8ba0f93394ae88b426904c214a9bc1bd5323370b4cef67de78e733947a1b4e::" providerId="AD" clId="Web-{06D5532F-DE37-AC68-971F-5178DCF47DEC}" dt="2021-11-29T13:07:07.583" v="1006"/>
        <pc:sldMkLst>
          <pc:docMk/>
          <pc:sldMk cId="2067014637" sldId="4571"/>
        </pc:sldMkLst>
      </pc:sldChg>
      <pc:sldChg chg="modNotes">
        <pc:chgData name="Guest User" userId="S::urn:spo:anon#8c8ba0f93394ae88b426904c214a9bc1bd5323370b4cef67de78e733947a1b4e::" providerId="AD" clId="Web-{06D5532F-DE37-AC68-971F-5178DCF47DEC}" dt="2021-11-29T13:30:50.377" v="1934"/>
        <pc:sldMkLst>
          <pc:docMk/>
          <pc:sldMk cId="417898175" sldId="2134804223"/>
        </pc:sldMkLst>
      </pc:sldChg>
      <pc:sldChg chg="modNotes">
        <pc:chgData name="Guest User" userId="S::urn:spo:anon#8c8ba0f93394ae88b426904c214a9bc1bd5323370b4cef67de78e733947a1b4e::" providerId="AD" clId="Web-{06D5532F-DE37-AC68-971F-5178DCF47DEC}" dt="2021-11-29T13:05:25.159" v="951"/>
        <pc:sldMkLst>
          <pc:docMk/>
          <pc:sldMk cId="4031522040" sldId="2134804247"/>
        </pc:sldMkLst>
      </pc:sldChg>
      <pc:sldChg chg="modNotes">
        <pc:chgData name="Guest User" userId="S::urn:spo:anon#8c8ba0f93394ae88b426904c214a9bc1bd5323370b4cef67de78e733947a1b4e::" providerId="AD" clId="Web-{06D5532F-DE37-AC68-971F-5178DCF47DEC}" dt="2021-11-29T13:18:32.409" v="1079"/>
        <pc:sldMkLst>
          <pc:docMk/>
          <pc:sldMk cId="4288939109" sldId="2134804248"/>
        </pc:sldMkLst>
      </pc:sldChg>
      <pc:sldChg chg="modNotes">
        <pc:chgData name="Guest User" userId="S::urn:spo:anon#8c8ba0f93394ae88b426904c214a9bc1bd5323370b4cef67de78e733947a1b4e::" providerId="AD" clId="Web-{06D5532F-DE37-AC68-971F-5178DCF47DEC}" dt="2021-11-29T10:45:02.493" v="398"/>
        <pc:sldMkLst>
          <pc:docMk/>
          <pc:sldMk cId="2657920617" sldId="2134804390"/>
        </pc:sldMkLst>
      </pc:sldChg>
      <pc:sldChg chg="addSp delSp modSp modNotes">
        <pc:chgData name="Guest User" userId="S::urn:spo:anon#8c8ba0f93394ae88b426904c214a9bc1bd5323370b4cef67de78e733947a1b4e::" providerId="AD" clId="Web-{06D5532F-DE37-AC68-971F-5178DCF47DEC}" dt="2021-11-29T10:36:32.739" v="137"/>
        <pc:sldMkLst>
          <pc:docMk/>
          <pc:sldMk cId="2611482951" sldId="2134804417"/>
        </pc:sldMkLst>
        <pc:spChg chg="mod">
          <ac:chgData name="Guest User" userId="S::urn:spo:anon#8c8ba0f93394ae88b426904c214a9bc1bd5323370b4cef67de78e733947a1b4e::" providerId="AD" clId="Web-{06D5532F-DE37-AC68-971F-5178DCF47DEC}" dt="2021-11-29T10:31:39.484" v="11" actId="20577"/>
          <ac:spMkLst>
            <pc:docMk/>
            <pc:sldMk cId="2611482951" sldId="2134804417"/>
            <ac:spMk id="2" creationId="{6A297635-E6B5-4D60-9AFD-7BF1E3041640}"/>
          </ac:spMkLst>
        </pc:spChg>
        <pc:spChg chg="add del mod">
          <ac:chgData name="Guest User" userId="S::urn:spo:anon#8c8ba0f93394ae88b426904c214a9bc1bd5323370b4cef67de78e733947a1b4e::" providerId="AD" clId="Web-{06D5532F-DE37-AC68-971F-5178DCF47DEC}" dt="2021-11-29T10:31:42.859" v="12"/>
          <ac:spMkLst>
            <pc:docMk/>
            <pc:sldMk cId="2611482951" sldId="2134804417"/>
            <ac:spMk id="5" creationId="{3B3E29E8-AFF1-461A-8118-10D6044BF88C}"/>
          </ac:spMkLst>
        </pc:spChg>
        <pc:picChg chg="add del mod">
          <ac:chgData name="Guest User" userId="S::urn:spo:anon#8c8ba0f93394ae88b426904c214a9bc1bd5323370b4cef67de78e733947a1b4e::" providerId="AD" clId="Web-{06D5532F-DE37-AC68-971F-5178DCF47DEC}" dt="2021-11-29T10:31:04.372" v="1"/>
          <ac:picMkLst>
            <pc:docMk/>
            <pc:sldMk cId="2611482951" sldId="2134804417"/>
            <ac:picMk id="4" creationId="{05FBCF31-E3C4-410E-B8CD-B10C38F1DD2B}"/>
          </ac:picMkLst>
        </pc:picChg>
      </pc:sldChg>
      <pc:sldChg chg="modNotes">
        <pc:chgData name="Guest User" userId="S::urn:spo:anon#8c8ba0f93394ae88b426904c214a9bc1bd5323370b4cef67de78e733947a1b4e::" providerId="AD" clId="Web-{06D5532F-DE37-AC68-971F-5178DCF47DEC}" dt="2021-11-29T10:51:00.924" v="546"/>
        <pc:sldMkLst>
          <pc:docMk/>
          <pc:sldMk cId="42778259" sldId="2134804441"/>
        </pc:sldMkLst>
      </pc:sldChg>
      <pc:sldChg chg="modNotes">
        <pc:chgData name="Guest User" userId="S::urn:spo:anon#8c8ba0f93394ae88b426904c214a9bc1bd5323370b4cef67de78e733947a1b4e::" providerId="AD" clId="Web-{06D5532F-DE37-AC68-971F-5178DCF47DEC}" dt="2021-11-29T10:38:21.371" v="168"/>
        <pc:sldMkLst>
          <pc:docMk/>
          <pc:sldMk cId="3920584569" sldId="2134804466"/>
        </pc:sldMkLst>
      </pc:sldChg>
      <pc:sldChg chg="modNotes">
        <pc:chgData name="Guest User" userId="S::urn:spo:anon#8c8ba0f93394ae88b426904c214a9bc1bd5323370b4cef67de78e733947a1b4e::" providerId="AD" clId="Web-{06D5532F-DE37-AC68-971F-5178DCF47DEC}" dt="2021-11-29T13:36:23.243" v="2371"/>
        <pc:sldMkLst>
          <pc:docMk/>
          <pc:sldMk cId="3441573449" sldId="2134804472"/>
        </pc:sldMkLst>
      </pc:sldChg>
      <pc:sldChg chg="modNotes">
        <pc:chgData name="Guest User" userId="S::urn:spo:anon#8c8ba0f93394ae88b426904c214a9bc1bd5323370b4cef67de78e733947a1b4e::" providerId="AD" clId="Web-{06D5532F-DE37-AC68-971F-5178DCF47DEC}" dt="2021-11-29T13:24:20.135" v="1159"/>
        <pc:sldMkLst>
          <pc:docMk/>
          <pc:sldMk cId="2874387939" sldId="2134804508"/>
        </pc:sldMkLst>
      </pc:sldChg>
      <pc:sldChg chg="modNotes">
        <pc:chgData name="Guest User" userId="S::urn:spo:anon#8c8ba0f93394ae88b426904c214a9bc1bd5323370b4cef67de78e733947a1b4e::" providerId="AD" clId="Web-{06D5532F-DE37-AC68-971F-5178DCF47DEC}" dt="2021-11-29T13:21:02.460" v="1144"/>
        <pc:sldMkLst>
          <pc:docMk/>
          <pc:sldMk cId="3514301084" sldId="2134804509"/>
        </pc:sldMkLst>
      </pc:sldChg>
      <pc:sldChg chg="modNotes">
        <pc:chgData name="Guest User" userId="S::urn:spo:anon#8c8ba0f93394ae88b426904c214a9bc1bd5323370b4cef67de78e733947a1b4e::" providerId="AD" clId="Web-{06D5532F-DE37-AC68-971F-5178DCF47DEC}" dt="2021-11-29T13:27:02.826" v="1569"/>
        <pc:sldMkLst>
          <pc:docMk/>
          <pc:sldMk cId="3433774825" sldId="2134804510"/>
        </pc:sldMkLst>
      </pc:sldChg>
    </pc:docChg>
  </pc:docChgLst>
  <pc:docChgLst>
    <pc:chgData name="Katia Bonga" userId="5e24d649-f790-44c8-b336-b53f1207ffb2" providerId="ADAL" clId="{00FBD7AD-1AFC-4E64-8B29-C62E6C5B5CD4}"/>
    <pc:docChg chg="undo custSel addSld delSld modSld modSection">
      <pc:chgData name="Katia Bonga" userId="5e24d649-f790-44c8-b336-b53f1207ffb2" providerId="ADAL" clId="{00FBD7AD-1AFC-4E64-8B29-C62E6C5B5CD4}" dt="2021-12-01T12:05:49.837" v="147" actId="1076"/>
      <pc:docMkLst>
        <pc:docMk/>
      </pc:docMkLst>
      <pc:sldChg chg="mod modShow">
        <pc:chgData name="Katia Bonga" userId="5e24d649-f790-44c8-b336-b53f1207ffb2" providerId="ADAL" clId="{00FBD7AD-1AFC-4E64-8B29-C62E6C5B5CD4}" dt="2021-12-01T11:12:40.572" v="15" actId="729"/>
        <pc:sldMkLst>
          <pc:docMk/>
          <pc:sldMk cId="0" sldId="369"/>
        </pc:sldMkLst>
      </pc:sldChg>
      <pc:sldChg chg="del">
        <pc:chgData name="Katia Bonga" userId="5e24d649-f790-44c8-b336-b53f1207ffb2" providerId="ADAL" clId="{00FBD7AD-1AFC-4E64-8B29-C62E6C5B5CD4}" dt="2021-12-01T11:18:27.028" v="31" actId="47"/>
        <pc:sldMkLst>
          <pc:docMk/>
          <pc:sldMk cId="0" sldId="371"/>
        </pc:sldMkLst>
      </pc:sldChg>
      <pc:sldChg chg="mod modShow">
        <pc:chgData name="Katia Bonga" userId="5e24d649-f790-44c8-b336-b53f1207ffb2" providerId="ADAL" clId="{00FBD7AD-1AFC-4E64-8B29-C62E6C5B5CD4}" dt="2021-12-01T11:25:31.150" v="40" actId="729"/>
        <pc:sldMkLst>
          <pc:docMk/>
          <pc:sldMk cId="640015954" sldId="4328"/>
        </pc:sldMkLst>
      </pc:sldChg>
      <pc:sldChg chg="modSp mod">
        <pc:chgData name="Katia Bonga" userId="5e24d649-f790-44c8-b336-b53f1207ffb2" providerId="ADAL" clId="{00FBD7AD-1AFC-4E64-8B29-C62E6C5B5CD4}" dt="2021-12-01T11:39:24.856" v="146" actId="1076"/>
        <pc:sldMkLst>
          <pc:docMk/>
          <pc:sldMk cId="4176133630" sldId="2134804467"/>
        </pc:sldMkLst>
        <pc:graphicFrameChg chg="modGraphic">
          <ac:chgData name="Katia Bonga" userId="5e24d649-f790-44c8-b336-b53f1207ffb2" providerId="ADAL" clId="{00FBD7AD-1AFC-4E64-8B29-C62E6C5B5CD4}" dt="2021-12-01T11:39:06.820" v="145" actId="14734"/>
          <ac:graphicFrameMkLst>
            <pc:docMk/>
            <pc:sldMk cId="4176133630" sldId="2134804467"/>
            <ac:graphicFrameMk id="8" creationId="{905D96BC-9586-47E6-8A03-4BBEB6CBCF7F}"/>
          </ac:graphicFrameMkLst>
        </pc:graphicFrameChg>
        <pc:picChg chg="mod">
          <ac:chgData name="Katia Bonga" userId="5e24d649-f790-44c8-b336-b53f1207ffb2" providerId="ADAL" clId="{00FBD7AD-1AFC-4E64-8B29-C62E6C5B5CD4}" dt="2021-12-01T11:39:24.856" v="146" actId="1076"/>
          <ac:picMkLst>
            <pc:docMk/>
            <pc:sldMk cId="4176133630" sldId="2134804467"/>
            <ac:picMk id="11" creationId="{80BC91BA-060C-41B0-8E3C-7478CDAED3B8}"/>
          </ac:picMkLst>
        </pc:picChg>
      </pc:sldChg>
      <pc:sldChg chg="addSp modSp mod">
        <pc:chgData name="Katia Bonga" userId="5e24d649-f790-44c8-b336-b53f1207ffb2" providerId="ADAL" clId="{00FBD7AD-1AFC-4E64-8B29-C62E6C5B5CD4}" dt="2021-12-01T11:25:18.010" v="38" actId="20577"/>
        <pc:sldMkLst>
          <pc:docMk/>
          <pc:sldMk cId="1476925592" sldId="2134804485"/>
        </pc:sldMkLst>
        <pc:spChg chg="mod">
          <ac:chgData name="Katia Bonga" userId="5e24d649-f790-44c8-b336-b53f1207ffb2" providerId="ADAL" clId="{00FBD7AD-1AFC-4E64-8B29-C62E6C5B5CD4}" dt="2021-12-01T11:25:18.010" v="38" actId="20577"/>
          <ac:spMkLst>
            <pc:docMk/>
            <pc:sldMk cId="1476925592" sldId="2134804485"/>
            <ac:spMk id="2" creationId="{01D53D72-7814-4ED8-8DD2-44A989C038C5}"/>
          </ac:spMkLst>
        </pc:spChg>
        <pc:picChg chg="add mod">
          <ac:chgData name="Katia Bonga" userId="5e24d649-f790-44c8-b336-b53f1207ffb2" providerId="ADAL" clId="{00FBD7AD-1AFC-4E64-8B29-C62E6C5B5CD4}" dt="2021-12-01T11:24:56.799" v="34" actId="207"/>
          <ac:picMkLst>
            <pc:docMk/>
            <pc:sldMk cId="1476925592" sldId="2134804485"/>
            <ac:picMk id="5" creationId="{7594FEEA-5FB5-4419-8776-B9AE0FEB017F}"/>
          </ac:picMkLst>
        </pc:picChg>
      </pc:sldChg>
      <pc:sldChg chg="modSp mod">
        <pc:chgData name="Katia Bonga" userId="5e24d649-f790-44c8-b336-b53f1207ffb2" providerId="ADAL" clId="{00FBD7AD-1AFC-4E64-8B29-C62E6C5B5CD4}" dt="2021-12-01T11:17:48.936" v="27" actId="13926"/>
        <pc:sldMkLst>
          <pc:docMk/>
          <pc:sldMk cId="1058016663" sldId="2145706005"/>
        </pc:sldMkLst>
        <pc:spChg chg="mod">
          <ac:chgData name="Katia Bonga" userId="5e24d649-f790-44c8-b336-b53f1207ffb2" providerId="ADAL" clId="{00FBD7AD-1AFC-4E64-8B29-C62E6C5B5CD4}" dt="2021-12-01T11:17:48.936" v="27" actId="13926"/>
          <ac:spMkLst>
            <pc:docMk/>
            <pc:sldMk cId="1058016663" sldId="2145706005"/>
            <ac:spMk id="2204" creationId="{00000000-0000-0000-0000-000000000000}"/>
          </ac:spMkLst>
        </pc:spChg>
      </pc:sldChg>
      <pc:sldChg chg="del">
        <pc:chgData name="Katia Bonga" userId="5e24d649-f790-44c8-b336-b53f1207ffb2" providerId="ADAL" clId="{00FBD7AD-1AFC-4E64-8B29-C62E6C5B5CD4}" dt="2021-12-01T11:18:09.633" v="29" actId="47"/>
        <pc:sldMkLst>
          <pc:docMk/>
          <pc:sldMk cId="963741685" sldId="2145706008"/>
        </pc:sldMkLst>
      </pc:sldChg>
      <pc:sldChg chg="modSp mod">
        <pc:chgData name="Katia Bonga" userId="5e24d649-f790-44c8-b336-b53f1207ffb2" providerId="ADAL" clId="{00FBD7AD-1AFC-4E64-8B29-C62E6C5B5CD4}" dt="2021-12-01T11:15:33.444" v="17" actId="207"/>
        <pc:sldMkLst>
          <pc:docMk/>
          <pc:sldMk cId="3409353245" sldId="2145706050"/>
        </pc:sldMkLst>
        <pc:spChg chg="mod">
          <ac:chgData name="Katia Bonga" userId="5e24d649-f790-44c8-b336-b53f1207ffb2" providerId="ADAL" clId="{00FBD7AD-1AFC-4E64-8B29-C62E6C5B5CD4}" dt="2021-12-01T11:15:33.444" v="17" actId="207"/>
          <ac:spMkLst>
            <pc:docMk/>
            <pc:sldMk cId="3409353245" sldId="2145706050"/>
            <ac:spMk id="13" creationId="{3A15A8A9-FDF1-4FEB-97E1-5E8B24F8995E}"/>
          </ac:spMkLst>
        </pc:spChg>
      </pc:sldChg>
      <pc:sldChg chg="modSp add mod">
        <pc:chgData name="Katia Bonga" userId="5e24d649-f790-44c8-b336-b53f1207ffb2" providerId="ADAL" clId="{00FBD7AD-1AFC-4E64-8B29-C62E6C5B5CD4}" dt="2021-12-01T11:11:12.148" v="6"/>
        <pc:sldMkLst>
          <pc:docMk/>
          <pc:sldMk cId="228765334" sldId="2145706059"/>
        </pc:sldMkLst>
        <pc:graphicFrameChg chg="modGraphic">
          <ac:chgData name="Katia Bonga" userId="5e24d649-f790-44c8-b336-b53f1207ffb2" providerId="ADAL" clId="{00FBD7AD-1AFC-4E64-8B29-C62E6C5B5CD4}" dt="2021-12-01T11:11:12.148" v="6"/>
          <ac:graphicFrameMkLst>
            <pc:docMk/>
            <pc:sldMk cId="228765334" sldId="2145706059"/>
            <ac:graphicFrameMk id="7" creationId="{00000000-0000-0000-0000-000000000000}"/>
          </ac:graphicFrameMkLst>
        </pc:graphicFrameChg>
      </pc:sldChg>
      <pc:sldChg chg="modSp add mod">
        <pc:chgData name="Katia Bonga" userId="5e24d649-f790-44c8-b336-b53f1207ffb2" providerId="ADAL" clId="{00FBD7AD-1AFC-4E64-8B29-C62E6C5B5CD4}" dt="2021-12-01T11:11:43.684" v="10"/>
        <pc:sldMkLst>
          <pc:docMk/>
          <pc:sldMk cId="103445500" sldId="2145706060"/>
        </pc:sldMkLst>
        <pc:graphicFrameChg chg="modGraphic">
          <ac:chgData name="Katia Bonga" userId="5e24d649-f790-44c8-b336-b53f1207ffb2" providerId="ADAL" clId="{00FBD7AD-1AFC-4E64-8B29-C62E6C5B5CD4}" dt="2021-12-01T11:11:43.684" v="10"/>
          <ac:graphicFrameMkLst>
            <pc:docMk/>
            <pc:sldMk cId="103445500" sldId="2145706060"/>
            <ac:graphicFrameMk id="7" creationId="{00000000-0000-0000-0000-000000000000}"/>
          </ac:graphicFrameMkLst>
        </pc:graphicFrameChg>
      </pc:sldChg>
      <pc:sldChg chg="modSp add mod">
        <pc:chgData name="Katia Bonga" userId="5e24d649-f790-44c8-b336-b53f1207ffb2" providerId="ADAL" clId="{00FBD7AD-1AFC-4E64-8B29-C62E6C5B5CD4}" dt="2021-12-01T11:12:24.914" v="14"/>
        <pc:sldMkLst>
          <pc:docMk/>
          <pc:sldMk cId="3493061529" sldId="2145706061"/>
        </pc:sldMkLst>
        <pc:graphicFrameChg chg="modGraphic">
          <ac:chgData name="Katia Bonga" userId="5e24d649-f790-44c8-b336-b53f1207ffb2" providerId="ADAL" clId="{00FBD7AD-1AFC-4E64-8B29-C62E6C5B5CD4}" dt="2021-12-01T11:12:24.914" v="14"/>
          <ac:graphicFrameMkLst>
            <pc:docMk/>
            <pc:sldMk cId="3493061529" sldId="2145706061"/>
            <ac:graphicFrameMk id="7" creationId="{00000000-0000-0000-0000-000000000000}"/>
          </ac:graphicFrameMkLst>
        </pc:graphicFrameChg>
      </pc:sldChg>
      <pc:sldChg chg="add">
        <pc:chgData name="Katia Bonga" userId="5e24d649-f790-44c8-b336-b53f1207ffb2" providerId="ADAL" clId="{00FBD7AD-1AFC-4E64-8B29-C62E6C5B5CD4}" dt="2021-12-01T11:18:08.005" v="28"/>
        <pc:sldMkLst>
          <pc:docMk/>
          <pc:sldMk cId="3466144587" sldId="2145706062"/>
        </pc:sldMkLst>
      </pc:sldChg>
      <pc:sldChg chg="add">
        <pc:chgData name="Katia Bonga" userId="5e24d649-f790-44c8-b336-b53f1207ffb2" providerId="ADAL" clId="{00FBD7AD-1AFC-4E64-8B29-C62E6C5B5CD4}" dt="2021-12-01T11:18:24.913" v="30"/>
        <pc:sldMkLst>
          <pc:docMk/>
          <pc:sldMk cId="3046038116" sldId="2145706063"/>
        </pc:sldMkLst>
      </pc:sldChg>
      <pc:sldChg chg="modSp add mod">
        <pc:chgData name="Katia Bonga" userId="5e24d649-f790-44c8-b336-b53f1207ffb2" providerId="ADAL" clId="{00FBD7AD-1AFC-4E64-8B29-C62E6C5B5CD4}" dt="2021-12-01T12:05:49.837" v="147" actId="1076"/>
        <pc:sldMkLst>
          <pc:docMk/>
          <pc:sldMk cId="2750417090" sldId="2145706064"/>
        </pc:sldMkLst>
        <pc:spChg chg="mod">
          <ac:chgData name="Katia Bonga" userId="5e24d649-f790-44c8-b336-b53f1207ffb2" providerId="ADAL" clId="{00FBD7AD-1AFC-4E64-8B29-C62E6C5B5CD4}" dt="2021-12-01T11:25:36.728" v="51" actId="20577"/>
          <ac:spMkLst>
            <pc:docMk/>
            <pc:sldMk cId="2750417090" sldId="2145706064"/>
            <ac:spMk id="2" creationId="{01D53D72-7814-4ED8-8DD2-44A989C038C5}"/>
          </ac:spMkLst>
        </pc:spChg>
        <pc:spChg chg="mod">
          <ac:chgData name="Katia Bonga" userId="5e24d649-f790-44c8-b336-b53f1207ffb2" providerId="ADAL" clId="{00FBD7AD-1AFC-4E64-8B29-C62E6C5B5CD4}" dt="2021-12-01T12:05:49.837" v="147" actId="1076"/>
          <ac:spMkLst>
            <pc:docMk/>
            <pc:sldMk cId="2750417090" sldId="2145706064"/>
            <ac:spMk id="3" creationId="{78D75383-D388-486F-AD11-D716AE8ADD89}"/>
          </ac:spMkLst>
        </pc:spChg>
      </pc:sldChg>
    </pc:docChg>
  </pc:docChgLst>
  <pc:docChgLst>
    <pc:chgData name="Guest User" userId="S::urn:spo:anon#8c8ba0f93394ae88b426904c214a9bc1bd5323370b4cef67de78e733947a1b4e::" providerId="AD" clId="Web-{04A6394E-E9F7-3CA5-A19A-9C7151E21EC5}"/>
    <pc:docChg chg="modSld">
      <pc:chgData name="Guest User" userId="S::urn:spo:anon#8c8ba0f93394ae88b426904c214a9bc1bd5323370b4cef67de78e733947a1b4e::" providerId="AD" clId="Web-{04A6394E-E9F7-3CA5-A19A-9C7151E21EC5}" dt="2021-12-01T10:59:56.635" v="113"/>
      <pc:docMkLst>
        <pc:docMk/>
      </pc:docMkLst>
      <pc:sldChg chg="modNotes">
        <pc:chgData name="Guest User" userId="S::urn:spo:anon#8c8ba0f93394ae88b426904c214a9bc1bd5323370b4cef67de78e733947a1b4e::" providerId="AD" clId="Web-{04A6394E-E9F7-3CA5-A19A-9C7151E21EC5}" dt="2021-12-01T10:53:39.503" v="65"/>
        <pc:sldMkLst>
          <pc:docMk/>
          <pc:sldMk cId="640015954" sldId="4328"/>
        </pc:sldMkLst>
      </pc:sldChg>
      <pc:sldChg chg="modNotes">
        <pc:chgData name="Guest User" userId="S::urn:spo:anon#8c8ba0f93394ae88b426904c214a9bc1bd5323370b4cef67de78e733947a1b4e::" providerId="AD" clId="Web-{04A6394E-E9F7-3CA5-A19A-9C7151E21EC5}" dt="2021-12-01T10:52:29.424" v="39"/>
        <pc:sldMkLst>
          <pc:docMk/>
          <pc:sldMk cId="3939974634" sldId="4427"/>
        </pc:sldMkLst>
      </pc:sldChg>
      <pc:sldChg chg="modNotes">
        <pc:chgData name="Guest User" userId="S::urn:spo:anon#8c8ba0f93394ae88b426904c214a9bc1bd5323370b4cef67de78e733947a1b4e::" providerId="AD" clId="Web-{04A6394E-E9F7-3CA5-A19A-9C7151E21EC5}" dt="2021-12-01T10:53:03.752" v="49"/>
        <pc:sldMkLst>
          <pc:docMk/>
          <pc:sldMk cId="2848891301" sldId="4429"/>
        </pc:sldMkLst>
      </pc:sldChg>
      <pc:sldChg chg="modNotes">
        <pc:chgData name="Guest User" userId="S::urn:spo:anon#8c8ba0f93394ae88b426904c214a9bc1bd5323370b4cef67de78e733947a1b4e::" providerId="AD" clId="Web-{04A6394E-E9F7-3CA5-A19A-9C7151E21EC5}" dt="2021-12-01T10:55:05.411" v="91"/>
        <pc:sldMkLst>
          <pc:docMk/>
          <pc:sldMk cId="171228771" sldId="4503"/>
        </pc:sldMkLst>
      </pc:sldChg>
      <pc:sldChg chg="mod modShow">
        <pc:chgData name="Guest User" userId="S::urn:spo:anon#8c8ba0f93394ae88b426904c214a9bc1bd5323370b4cef67de78e733947a1b4e::" providerId="AD" clId="Web-{04A6394E-E9F7-3CA5-A19A-9C7151E21EC5}" dt="2021-12-01T10:12:25.723" v="0"/>
        <pc:sldMkLst>
          <pc:docMk/>
          <pc:sldMk cId="247826119" sldId="4524"/>
        </pc:sldMkLst>
      </pc:sldChg>
      <pc:sldChg chg="modSp modNotes">
        <pc:chgData name="Guest User" userId="S::urn:spo:anon#8c8ba0f93394ae88b426904c214a9bc1bd5323370b4cef67de78e733947a1b4e::" providerId="AD" clId="Web-{04A6394E-E9F7-3CA5-A19A-9C7151E21EC5}" dt="2021-12-01T10:54:41.207" v="81"/>
        <pc:sldMkLst>
          <pc:docMk/>
          <pc:sldMk cId="1123446414" sldId="4526"/>
        </pc:sldMkLst>
        <pc:graphicFrameChg chg="mod modGraphic">
          <ac:chgData name="Guest User" userId="S::urn:spo:anon#8c8ba0f93394ae88b426904c214a9bc1bd5323370b4cef67de78e733947a1b4e::" providerId="AD" clId="Web-{04A6394E-E9F7-3CA5-A19A-9C7151E21EC5}" dt="2021-12-01T10:37:09.813" v="4"/>
          <ac:graphicFrameMkLst>
            <pc:docMk/>
            <pc:sldMk cId="1123446414" sldId="4526"/>
            <ac:graphicFrameMk id="11" creationId="{3D692D96-BAF9-40D5-A300-AE7B45909ED9}"/>
          </ac:graphicFrameMkLst>
        </pc:graphicFrameChg>
      </pc:sldChg>
      <pc:sldChg chg="modSp modNotes">
        <pc:chgData name="Guest User" userId="S::urn:spo:anon#8c8ba0f93394ae88b426904c214a9bc1bd5323370b4cef67de78e733947a1b4e::" providerId="AD" clId="Web-{04A6394E-E9F7-3CA5-A19A-9C7151E21EC5}" dt="2021-12-01T10:55:19.255" v="94"/>
        <pc:sldMkLst>
          <pc:docMk/>
          <pc:sldMk cId="3371785906" sldId="4574"/>
        </pc:sldMkLst>
        <pc:spChg chg="mod">
          <ac:chgData name="Guest User" userId="S::urn:spo:anon#8c8ba0f93394ae88b426904c214a9bc1bd5323370b4cef67de78e733947a1b4e::" providerId="AD" clId="Web-{04A6394E-E9F7-3CA5-A19A-9C7151E21EC5}" dt="2021-12-01T10:46:46.574" v="14" actId="1076"/>
          <ac:spMkLst>
            <pc:docMk/>
            <pc:sldMk cId="3371785906" sldId="4574"/>
            <ac:spMk id="3" creationId="{B2334444-345C-4C58-A07B-4ABD26860B8A}"/>
          </ac:spMkLst>
        </pc:spChg>
        <pc:spChg chg="mod">
          <ac:chgData name="Guest User" userId="S::urn:spo:anon#8c8ba0f93394ae88b426904c214a9bc1bd5323370b4cef67de78e733947a1b4e::" providerId="AD" clId="Web-{04A6394E-E9F7-3CA5-A19A-9C7151E21EC5}" dt="2021-12-01T10:46:52.152" v="15" actId="1076"/>
          <ac:spMkLst>
            <pc:docMk/>
            <pc:sldMk cId="3371785906" sldId="4574"/>
            <ac:spMk id="5" creationId="{B4763420-DF84-42A4-ABF4-7C8F901A8B13}"/>
          </ac:spMkLst>
        </pc:spChg>
      </pc:sldChg>
      <pc:sldChg chg="modNotes">
        <pc:chgData name="Guest User" userId="S::urn:spo:anon#8c8ba0f93394ae88b426904c214a9bc1bd5323370b4cef67de78e733947a1b4e::" providerId="AD" clId="Web-{04A6394E-E9F7-3CA5-A19A-9C7151E21EC5}" dt="2021-12-01T10:53:16.721" v="51"/>
        <pc:sldMkLst>
          <pc:docMk/>
          <pc:sldMk cId="4168884421" sldId="4580"/>
        </pc:sldMkLst>
      </pc:sldChg>
      <pc:sldChg chg="modNotes">
        <pc:chgData name="Guest User" userId="S::urn:spo:anon#8c8ba0f93394ae88b426904c214a9bc1bd5323370b4cef67de78e733947a1b4e::" providerId="AD" clId="Web-{04A6394E-E9F7-3CA5-A19A-9C7151E21EC5}" dt="2021-12-01T10:56:37.491" v="108"/>
        <pc:sldMkLst>
          <pc:docMk/>
          <pc:sldMk cId="1377919510" sldId="4581"/>
        </pc:sldMkLst>
      </pc:sldChg>
      <pc:sldChg chg="modNotes">
        <pc:chgData name="Guest User" userId="S::urn:spo:anon#8c8ba0f93394ae88b426904c214a9bc1bd5323370b4cef67de78e733947a1b4e::" providerId="AD" clId="Web-{04A6394E-E9F7-3CA5-A19A-9C7151E21EC5}" dt="2021-12-01T10:54:47.567" v="86"/>
        <pc:sldMkLst>
          <pc:docMk/>
          <pc:sldMk cId="2624097575" sldId="4582"/>
        </pc:sldMkLst>
      </pc:sldChg>
      <pc:sldChg chg="modNotes">
        <pc:chgData name="Guest User" userId="S::urn:spo:anon#8c8ba0f93394ae88b426904c214a9bc1bd5323370b4cef67de78e733947a1b4e::" providerId="AD" clId="Web-{04A6394E-E9F7-3CA5-A19A-9C7151E21EC5}" dt="2021-12-01T10:55:51.974" v="98"/>
        <pc:sldMkLst>
          <pc:docMk/>
          <pc:sldMk cId="55970704" sldId="4583"/>
        </pc:sldMkLst>
      </pc:sldChg>
      <pc:sldChg chg="modNotes">
        <pc:chgData name="Guest User" userId="S::urn:spo:anon#8c8ba0f93394ae88b426904c214a9bc1bd5323370b4cef67de78e733947a1b4e::" providerId="AD" clId="Web-{04A6394E-E9F7-3CA5-A19A-9C7151E21EC5}" dt="2021-12-01T10:52:40.643" v="42"/>
        <pc:sldMkLst>
          <pc:docMk/>
          <pc:sldMk cId="1842725877" sldId="2134804366"/>
        </pc:sldMkLst>
      </pc:sldChg>
      <pc:sldChg chg="modNotes">
        <pc:chgData name="Guest User" userId="S::urn:spo:anon#8c8ba0f93394ae88b426904c214a9bc1bd5323370b4cef67de78e733947a1b4e::" providerId="AD" clId="Web-{04A6394E-E9F7-3CA5-A19A-9C7151E21EC5}" dt="2021-12-01T10:51:45.142" v="29"/>
        <pc:sldMkLst>
          <pc:docMk/>
          <pc:sldMk cId="627682502" sldId="2145706006"/>
        </pc:sldMkLst>
      </pc:sldChg>
      <pc:sldChg chg="modNotes">
        <pc:chgData name="Guest User" userId="S::urn:spo:anon#8c8ba0f93394ae88b426904c214a9bc1bd5323370b4cef67de78e733947a1b4e::" providerId="AD" clId="Web-{04A6394E-E9F7-3CA5-A19A-9C7151E21EC5}" dt="2021-12-01T10:57:41.632" v="111"/>
        <pc:sldMkLst>
          <pc:docMk/>
          <pc:sldMk cId="4062479924" sldId="2145706007"/>
        </pc:sldMkLst>
      </pc:sldChg>
      <pc:sldChg chg="modNotes">
        <pc:chgData name="Guest User" userId="S::urn:spo:anon#8c8ba0f93394ae88b426904c214a9bc1bd5323370b4cef67de78e733947a1b4e::" providerId="AD" clId="Web-{04A6394E-E9F7-3CA5-A19A-9C7151E21EC5}" dt="2021-12-01T10:53:47.253" v="67"/>
        <pc:sldMkLst>
          <pc:docMk/>
          <pc:sldMk cId="963741685" sldId="2145706008"/>
        </pc:sldMkLst>
      </pc:sldChg>
      <pc:sldChg chg="modSp modNotes">
        <pc:chgData name="Guest User" userId="S::urn:spo:anon#8c8ba0f93394ae88b426904c214a9bc1bd5323370b4cef67de78e733947a1b4e::" providerId="AD" clId="Web-{04A6394E-E9F7-3CA5-A19A-9C7151E21EC5}" dt="2021-12-01T10:56:01.443" v="100"/>
        <pc:sldMkLst>
          <pc:docMk/>
          <pc:sldMk cId="1206476934" sldId="2145706016"/>
        </pc:sldMkLst>
        <pc:graphicFrameChg chg="mod modGraphic">
          <ac:chgData name="Guest User" userId="S::urn:spo:anon#8c8ba0f93394ae88b426904c214a9bc1bd5323370b4cef67de78e733947a1b4e::" providerId="AD" clId="Web-{04A6394E-E9F7-3CA5-A19A-9C7151E21EC5}" dt="2021-12-01T10:47:23.340" v="27"/>
          <ac:graphicFrameMkLst>
            <pc:docMk/>
            <pc:sldMk cId="1206476934" sldId="2145706016"/>
            <ac:graphicFrameMk id="8" creationId="{503DF47E-37B8-457E-BD15-9BF3C7A00208}"/>
          </ac:graphicFrameMkLst>
        </pc:graphicFrameChg>
      </pc:sldChg>
      <pc:sldChg chg="modNotes">
        <pc:chgData name="Guest User" userId="S::urn:spo:anon#8c8ba0f93394ae88b426904c214a9bc1bd5323370b4cef67de78e733947a1b4e::" providerId="AD" clId="Web-{04A6394E-E9F7-3CA5-A19A-9C7151E21EC5}" dt="2021-12-01T10:59:56.635" v="113"/>
        <pc:sldMkLst>
          <pc:docMk/>
          <pc:sldMk cId="892385556" sldId="2145706051"/>
        </pc:sldMkLst>
      </pc:sldChg>
      <pc:sldChg chg="modNotes">
        <pc:chgData name="Guest User" userId="S::urn:spo:anon#8c8ba0f93394ae88b426904c214a9bc1bd5323370b4cef67de78e733947a1b4e::" providerId="AD" clId="Web-{04A6394E-E9F7-3CA5-A19A-9C7151E21EC5}" dt="2021-12-01T10:55:35.052" v="96"/>
        <pc:sldMkLst>
          <pc:docMk/>
          <pc:sldMk cId="3857710985" sldId="2145706058"/>
        </pc:sldMkLst>
      </pc:sldChg>
    </pc:docChg>
  </pc:docChgLst>
  <pc:docChgLst>
    <pc:chgData name="Guest User" userId="S::urn:spo:anon#8c8ba0f93394ae88b426904c214a9bc1bd5323370b4cef67de78e733947a1b4e::" providerId="AD" clId="Web-{51109896-9176-3C07-ADEA-CBB4EFF48179}"/>
    <pc:docChg chg="modSld">
      <pc:chgData name="Guest User" userId="S::urn:spo:anon#8c8ba0f93394ae88b426904c214a9bc1bd5323370b4cef67de78e733947a1b4e::" providerId="AD" clId="Web-{51109896-9176-3C07-ADEA-CBB4EFF48179}" dt="2021-11-30T18:16:08.492" v="5049"/>
      <pc:docMkLst>
        <pc:docMk/>
      </pc:docMkLst>
      <pc:sldChg chg="modNotes">
        <pc:chgData name="Guest User" userId="S::urn:spo:anon#8c8ba0f93394ae88b426904c214a9bc1bd5323370b4cef67de78e733947a1b4e::" providerId="AD" clId="Web-{51109896-9176-3C07-ADEA-CBB4EFF48179}" dt="2021-11-30T18:06:29.463" v="3392"/>
        <pc:sldMkLst>
          <pc:docMk/>
          <pc:sldMk cId="0" sldId="329"/>
        </pc:sldMkLst>
      </pc:sldChg>
      <pc:sldChg chg="modNotes">
        <pc:chgData name="Guest User" userId="S::urn:spo:anon#8c8ba0f93394ae88b426904c214a9bc1bd5323370b4cef67de78e733947a1b4e::" providerId="AD" clId="Web-{51109896-9176-3C07-ADEA-CBB4EFF48179}" dt="2021-11-30T18:16:08.492" v="5049"/>
        <pc:sldMkLst>
          <pc:docMk/>
          <pc:sldMk cId="0" sldId="340"/>
        </pc:sldMkLst>
      </pc:sldChg>
      <pc:sldChg chg="modNotes">
        <pc:chgData name="Guest User" userId="S::urn:spo:anon#8c8ba0f93394ae88b426904c214a9bc1bd5323370b4cef67de78e733947a1b4e::" providerId="AD" clId="Web-{51109896-9176-3C07-ADEA-CBB4EFF48179}" dt="2021-11-30T17:33:56.963" v="626"/>
        <pc:sldMkLst>
          <pc:docMk/>
          <pc:sldMk cId="0" sldId="4428"/>
        </pc:sldMkLst>
      </pc:sldChg>
      <pc:sldChg chg="modNotes">
        <pc:chgData name="Guest User" userId="S::urn:spo:anon#8c8ba0f93394ae88b426904c214a9bc1bd5323370b4cef67de78e733947a1b4e::" providerId="AD" clId="Web-{51109896-9176-3C07-ADEA-CBB4EFF48179}" dt="2021-11-30T11:47:55.347" v="2"/>
        <pc:sldMkLst>
          <pc:docMk/>
          <pc:sldMk cId="417898175" sldId="2134804223"/>
        </pc:sldMkLst>
      </pc:sldChg>
      <pc:sldChg chg="modNotes">
        <pc:chgData name="Guest User" userId="S::urn:spo:anon#8c8ba0f93394ae88b426904c214a9bc1bd5323370b4cef67de78e733947a1b4e::" providerId="AD" clId="Web-{51109896-9176-3C07-ADEA-CBB4EFF48179}" dt="2021-11-30T17:49:21.610" v="1745"/>
        <pc:sldMkLst>
          <pc:docMk/>
          <pc:sldMk cId="2133028045" sldId="2134804384"/>
        </pc:sldMkLst>
      </pc:sldChg>
      <pc:sldChg chg="modNotes">
        <pc:chgData name="Guest User" userId="S::urn:spo:anon#8c8ba0f93394ae88b426904c214a9bc1bd5323370b4cef67de78e733947a1b4e::" providerId="AD" clId="Web-{51109896-9176-3C07-ADEA-CBB4EFF48179}" dt="2021-11-30T18:00:58.408" v="2700"/>
        <pc:sldMkLst>
          <pc:docMk/>
          <pc:sldMk cId="943658044" sldId="2134804387"/>
        </pc:sldMkLst>
      </pc:sldChg>
      <pc:sldChg chg="delSp">
        <pc:chgData name="Guest User" userId="S::urn:spo:anon#8c8ba0f93394ae88b426904c214a9bc1bd5323370b4cef67de78e733947a1b4e::" providerId="AD" clId="Web-{51109896-9176-3C07-ADEA-CBB4EFF48179}" dt="2021-11-30T17:58:43.873" v="2529"/>
        <pc:sldMkLst>
          <pc:docMk/>
          <pc:sldMk cId="2657920617" sldId="2134804390"/>
        </pc:sldMkLst>
        <pc:picChg chg="del">
          <ac:chgData name="Guest User" userId="S::urn:spo:anon#8c8ba0f93394ae88b426904c214a9bc1bd5323370b4cef67de78e733947a1b4e::" providerId="AD" clId="Web-{51109896-9176-3C07-ADEA-CBB4EFF48179}" dt="2021-11-30T17:58:43.873" v="2529"/>
          <ac:picMkLst>
            <pc:docMk/>
            <pc:sldMk cId="2657920617" sldId="2134804390"/>
            <ac:picMk id="17" creationId="{024C51EC-F872-4BCB-BC47-28685655A9E7}"/>
          </ac:picMkLst>
        </pc:picChg>
      </pc:sldChg>
      <pc:sldChg chg="modNotes">
        <pc:chgData name="Guest User" userId="S::urn:spo:anon#8c8ba0f93394ae88b426904c214a9bc1bd5323370b4cef67de78e733947a1b4e::" providerId="AD" clId="Web-{51109896-9176-3C07-ADEA-CBB4EFF48179}" dt="2021-11-30T18:10:28.781" v="4158"/>
        <pc:sldMkLst>
          <pc:docMk/>
          <pc:sldMk cId="808295251" sldId="2134804411"/>
        </pc:sldMkLst>
      </pc:sldChg>
      <pc:sldChg chg="modNotes">
        <pc:chgData name="Guest User" userId="S::urn:spo:anon#8c8ba0f93394ae88b426904c214a9bc1bd5323370b4cef67de78e733947a1b4e::" providerId="AD" clId="Web-{51109896-9176-3C07-ADEA-CBB4EFF48179}" dt="2021-11-30T17:57:43.622" v="2449"/>
        <pc:sldMkLst>
          <pc:docMk/>
          <pc:sldMk cId="2611482951" sldId="2134804417"/>
        </pc:sldMkLst>
      </pc:sldChg>
      <pc:sldChg chg="modNotes">
        <pc:chgData name="Guest User" userId="S::urn:spo:anon#8c8ba0f93394ae88b426904c214a9bc1bd5323370b4cef67de78e733947a1b4e::" providerId="AD" clId="Web-{51109896-9176-3C07-ADEA-CBB4EFF48179}" dt="2021-11-30T17:47:16.123" v="1450"/>
        <pc:sldMkLst>
          <pc:docMk/>
          <pc:sldMk cId="3770602491" sldId="2134804438"/>
        </pc:sldMkLst>
      </pc:sldChg>
      <pc:sldChg chg="modNotes">
        <pc:chgData name="Guest User" userId="S::urn:spo:anon#8c8ba0f93394ae88b426904c214a9bc1bd5323370b4cef67de78e733947a1b4e::" providerId="AD" clId="Web-{51109896-9176-3C07-ADEA-CBB4EFF48179}" dt="2021-11-30T17:54:01.539" v="2052"/>
        <pc:sldMkLst>
          <pc:docMk/>
          <pc:sldMk cId="3318123670" sldId="2134804440"/>
        </pc:sldMkLst>
      </pc:sldChg>
      <pc:sldChg chg="modNotes">
        <pc:chgData name="Guest User" userId="S::urn:spo:anon#8c8ba0f93394ae88b426904c214a9bc1bd5323370b4cef67de78e733947a1b4e::" providerId="AD" clId="Web-{51109896-9176-3C07-ADEA-CBB4EFF48179}" dt="2021-11-30T17:59:51.734" v="2679"/>
        <pc:sldMkLst>
          <pc:docMk/>
          <pc:sldMk cId="42778259" sldId="2134804441"/>
        </pc:sldMkLst>
      </pc:sldChg>
      <pc:sldChg chg="modNotes">
        <pc:chgData name="Guest User" userId="S::urn:spo:anon#8c8ba0f93394ae88b426904c214a9bc1bd5323370b4cef67de78e733947a1b4e::" providerId="AD" clId="Web-{51109896-9176-3C07-ADEA-CBB4EFF48179}" dt="2021-11-30T17:57:56.263" v="2450"/>
        <pc:sldMkLst>
          <pc:docMk/>
          <pc:sldMk cId="1650204313" sldId="2134804447"/>
        </pc:sldMkLst>
      </pc:sldChg>
      <pc:sldChg chg="modNotes">
        <pc:chgData name="Guest User" userId="S::urn:spo:anon#8c8ba0f93394ae88b426904c214a9bc1bd5323370b4cef67de78e733947a1b4e::" providerId="AD" clId="Web-{51109896-9176-3C07-ADEA-CBB4EFF48179}" dt="2021-11-30T17:58:34.998" v="2528"/>
        <pc:sldMkLst>
          <pc:docMk/>
          <pc:sldMk cId="3920584569" sldId="2134804466"/>
        </pc:sldMkLst>
      </pc:sldChg>
      <pc:sldChg chg="modNotes">
        <pc:chgData name="Guest User" userId="S::urn:spo:anon#8c8ba0f93394ae88b426904c214a9bc1bd5323370b4cef67de78e733947a1b4e::" providerId="AD" clId="Web-{51109896-9176-3C07-ADEA-CBB4EFF48179}" dt="2021-11-30T17:58:25.670" v="2526"/>
        <pc:sldMkLst>
          <pc:docMk/>
          <pc:sldMk cId="4176133630" sldId="2134804467"/>
        </pc:sldMkLst>
      </pc:sldChg>
      <pc:sldChg chg="modNotes">
        <pc:chgData name="Guest User" userId="S::urn:spo:anon#8c8ba0f93394ae88b426904c214a9bc1bd5323370b4cef67de78e733947a1b4e::" providerId="AD" clId="Web-{51109896-9176-3C07-ADEA-CBB4EFF48179}" dt="2021-11-30T11:51:05.061" v="217"/>
        <pc:sldMkLst>
          <pc:docMk/>
          <pc:sldMk cId="3441573449" sldId="2134804472"/>
        </pc:sldMkLst>
      </pc:sldChg>
      <pc:sldChg chg="modNotes">
        <pc:chgData name="Guest User" userId="S::urn:spo:anon#8c8ba0f93394ae88b426904c214a9bc1bd5323370b4cef67de78e733947a1b4e::" providerId="AD" clId="Web-{51109896-9176-3C07-ADEA-CBB4EFF48179}" dt="2021-11-30T11:56:14.188" v="621"/>
        <pc:sldMkLst>
          <pc:docMk/>
          <pc:sldMk cId="2657688219" sldId="2134804473"/>
        </pc:sldMkLst>
      </pc:sldChg>
      <pc:sldChg chg="modNotes">
        <pc:chgData name="Guest User" userId="S::urn:spo:anon#8c8ba0f93394ae88b426904c214a9bc1bd5323370b4cef67de78e733947a1b4e::" providerId="AD" clId="Web-{51109896-9176-3C07-ADEA-CBB4EFF48179}" dt="2021-11-30T17:57:35.512" v="2447"/>
        <pc:sldMkLst>
          <pc:docMk/>
          <pc:sldMk cId="3873595033" sldId="2134804477"/>
        </pc:sldMkLst>
      </pc:sldChg>
      <pc:sldChg chg="modNotes">
        <pc:chgData name="Guest User" userId="S::urn:spo:anon#8c8ba0f93394ae88b426904c214a9bc1bd5323370b4cef67de78e733947a1b4e::" providerId="AD" clId="Web-{51109896-9176-3C07-ADEA-CBB4EFF48179}" dt="2021-11-30T18:12:28.471" v="4277"/>
        <pc:sldMkLst>
          <pc:docMk/>
          <pc:sldMk cId="1720563958" sldId="2134804506"/>
        </pc:sldMkLst>
      </pc:sldChg>
      <pc:sldChg chg="modNotes">
        <pc:chgData name="Guest User" userId="S::urn:spo:anon#8c8ba0f93394ae88b426904c214a9bc1bd5323370b4cef67de78e733947a1b4e::" providerId="AD" clId="Web-{51109896-9176-3C07-ADEA-CBB4EFF48179}" dt="2021-11-30T18:04:05.178" v="2914"/>
        <pc:sldMkLst>
          <pc:docMk/>
          <pc:sldMk cId="1362023659" sldId="2145706010"/>
        </pc:sldMkLst>
      </pc:sldChg>
      <pc:sldChg chg="modNotes">
        <pc:chgData name="Guest User" userId="S::urn:spo:anon#8c8ba0f93394ae88b426904c214a9bc1bd5323370b4cef67de78e733947a1b4e::" providerId="AD" clId="Web-{51109896-9176-3C07-ADEA-CBB4EFF48179}" dt="2021-11-30T17:36:04.200" v="627"/>
        <pc:sldMkLst>
          <pc:docMk/>
          <pc:sldMk cId="3039679975" sldId="2145706054"/>
        </pc:sldMkLst>
      </pc:sldChg>
      <pc:sldChg chg="modSp modNotes">
        <pc:chgData name="Guest User" userId="S::urn:spo:anon#8c8ba0f93394ae88b426904c214a9bc1bd5323370b4cef67de78e733947a1b4e::" providerId="AD" clId="Web-{51109896-9176-3C07-ADEA-CBB4EFF48179}" dt="2021-11-30T17:43:37.930" v="720"/>
        <pc:sldMkLst>
          <pc:docMk/>
          <pc:sldMk cId="1084675658" sldId="2145706057"/>
        </pc:sldMkLst>
        <pc:spChg chg="mod">
          <ac:chgData name="Guest User" userId="S::urn:spo:anon#8c8ba0f93394ae88b426904c214a9bc1bd5323370b4cef67de78e733947a1b4e::" providerId="AD" clId="Web-{51109896-9176-3C07-ADEA-CBB4EFF48179}" dt="2021-11-30T11:57:00.425" v="625" actId="20577"/>
          <ac:spMkLst>
            <pc:docMk/>
            <pc:sldMk cId="1084675658" sldId="2145706057"/>
            <ac:spMk id="10" creationId="{012F34E6-B728-4DE6-98AF-44AC2614785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1-11-15T23:42:03.617" idx="12">
    <p:pos x="1716" y="212"/>
    <p:text>If have many registrations, will skip this and have people introduce themselves via Menti Qs only</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bettercotton.org/"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group.hugoboss.com/fileadmin/media/pdf/sustainability/2018-05-31_3rd_White_Paper_EIV.pdf" TargetMode="External"/><Relationship Id="rId5" Type="http://schemas.openxmlformats.org/officeDocument/2006/relationships/hyperlink" Target="https://group.hugoboss.com/en/responsibility/we-vision-strategy/natural-capital-evaluation" TargetMode="External"/><Relationship Id="rId4" Type="http://schemas.openxmlformats.org/officeDocument/2006/relationships/hyperlink" Target="https://www.leatherworkinggroup.com/"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fao.org/faostat/en/#data/QC"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b="1"/>
              <a:t>Katia to welcome everyone and begin the presentation</a:t>
            </a:r>
            <a:endParaRPr/>
          </a:p>
        </p:txBody>
      </p:sp>
      <p:sp>
        <p:nvSpPr>
          <p:cNvPr id="267" name="Google Shape;2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2: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12: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0" name="Google Shape;940;p12: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 1</a:t>
            </a:r>
          </a:p>
          <a:p>
            <a:pPr>
              <a:buFontTx/>
              <a:buChar char="-"/>
            </a:pPr>
            <a:r>
              <a:rPr lang="en-US"/>
              <a:t>Yes</a:t>
            </a:r>
          </a:p>
          <a:p>
            <a:pPr>
              <a:buFontTx/>
              <a:buChar char="-"/>
            </a:pPr>
            <a:r>
              <a:rPr lang="en-US"/>
              <a:t>No</a:t>
            </a:r>
          </a:p>
          <a:p>
            <a:pPr>
              <a:buFontTx/>
              <a:buChar char="-"/>
            </a:pPr>
            <a:endParaRPr lang="en-US"/>
          </a:p>
          <a:p>
            <a:pPr marL="228600" indent="0">
              <a:buFontTx/>
              <a:buNone/>
            </a:pPr>
            <a:r>
              <a:rPr lang="en-US"/>
              <a:t>Q. 2</a:t>
            </a:r>
          </a:p>
          <a:p>
            <a:pPr marL="400050" indent="-171450">
              <a:buFontTx/>
              <a:buChar char="-"/>
            </a:pPr>
            <a:r>
              <a:rPr lang="en-US"/>
              <a:t>I never or rarely engage with business on biodiversity</a:t>
            </a:r>
          </a:p>
          <a:p>
            <a:pPr marL="400050" indent="-171450">
              <a:buFontTx/>
              <a:buChar char="-"/>
            </a:pPr>
            <a:r>
              <a:rPr lang="en-US"/>
              <a:t>I have engaged business on biodiversity a few times</a:t>
            </a:r>
          </a:p>
          <a:p>
            <a:pPr marL="400050" indent="-171450">
              <a:buFontTx/>
              <a:buChar char="-"/>
            </a:pPr>
            <a:r>
              <a:rPr lang="en-US"/>
              <a:t>I engage business on biodiversity on a regular basis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7450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16: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7" name="Google Shape;2197;p11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88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introduce the section on ‘setting the scene and a brief re-cap on natural capital’</a:t>
            </a:r>
            <a:r>
              <a:rPr lang="en-GB" sz="1200" b="0" i="0" kern="1200">
                <a:solidFill>
                  <a:schemeClr val="tx1"/>
                </a:solidFill>
                <a:effectLst/>
                <a:latin typeface="+mn-lt"/>
                <a:ea typeface="+mn-ea"/>
                <a:cs typeface="+mn-cs"/>
              </a:rPr>
              <a:t> </a:t>
            </a:r>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16</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53: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53: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0" name="Google Shape;1250;p53: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5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56: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Some you might be familiar with this graphic, this is the WEF Global Risk Report. This puts the world’s risk every year into a global context, look how much it has changed since 2010. Aside from the obvious addition of Infectious disease from COVID-19 which has changed the world’s priorities drastically. But the Environment risk are still very significant in terms of likelihood and impact.</a:t>
            </a:r>
            <a:endParaRPr/>
          </a:p>
          <a:p>
            <a:pPr marL="0" lvl="0" indent="0" algn="l" rtl="0">
              <a:spcBef>
                <a:spcPts val="0"/>
              </a:spcBef>
              <a:spcAft>
                <a:spcPts val="0"/>
              </a:spcAft>
              <a:buNone/>
            </a:pPr>
            <a:r>
              <a:rPr lang="en-GB"/>
              <a:t>This shows the real crisis that  we are in and that we need to act now</a:t>
            </a:r>
            <a:endParaRPr/>
          </a:p>
          <a:p>
            <a:pPr marL="0" lvl="0" indent="0" algn="l" rtl="0">
              <a:spcBef>
                <a:spcPts val="0"/>
              </a:spcBef>
              <a:spcAft>
                <a:spcPts val="0"/>
              </a:spcAft>
              <a:buNone/>
            </a:pPr>
            <a:endParaRPr/>
          </a:p>
        </p:txBody>
      </p:sp>
      <p:sp>
        <p:nvSpPr>
          <p:cNvPr id="1282" name="Google Shape;1282;p56: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Presenter to give a re-cap on natural capital in relation to the current context on covid-19, using the notes below – this slide should be adapted to the specific country in which training is being given and as the global context changes.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Number of organisations have considered the impact and how to ensure sustainability remains on the agenda </a:t>
            </a:r>
          </a:p>
          <a:p>
            <a:pPr rtl="0" fontAlgn="base"/>
            <a:r>
              <a:rPr lang="en-GB" sz="1200" b="0" i="0" kern="1200">
                <a:solidFill>
                  <a:schemeClr val="tx1"/>
                </a:solidFill>
                <a:effectLst/>
                <a:latin typeface="+mn-lt"/>
                <a:ea typeface="+mn-ea"/>
                <a:cs typeface="+mn-cs"/>
              </a:rPr>
              <a:t>The crisis may help senior managers to realize that "business as usual" is vulnerable to a range of outside influences, not just market forces.  </a:t>
            </a:r>
          </a:p>
          <a:p>
            <a:pPr rtl="0" fontAlgn="base"/>
            <a:r>
              <a:rPr lang="en-GB" sz="1200" b="0" i="0" kern="1200">
                <a:solidFill>
                  <a:schemeClr val="tx1"/>
                </a:solidFill>
                <a:effectLst/>
                <a:latin typeface="+mn-lt"/>
                <a:ea typeface="+mn-ea"/>
                <a:cs typeface="+mn-cs"/>
              </a:rPr>
              <a:t>The crisis has highlighted more than ever, the need for business to take into consideration all capitals </a:t>
            </a:r>
          </a:p>
          <a:p>
            <a:pPr rtl="0" fontAlgn="base"/>
            <a:r>
              <a:rPr lang="en-GB" sz="1200" b="0" i="0" kern="1200">
                <a:solidFill>
                  <a:schemeClr val="tx1"/>
                </a:solidFill>
                <a:effectLst/>
                <a:latin typeface="+mn-lt"/>
                <a:ea typeface="+mn-ea"/>
                <a:cs typeface="+mn-cs"/>
              </a:rPr>
              <a:t>[Explain graph]: Natural capital has been being depleted for many years, as human and produced capital has increased. Nature has been used, and exploited, to support economic growth, and the Dasgupta review has highlighted how this needs to change to secure long-term and sustainable development of economics and human wellbeing. </a:t>
            </a:r>
          </a:p>
          <a:p>
            <a:pPr rtl="0" fontAlgn="base"/>
            <a:r>
              <a:rPr lang="en-GB" sz="1200" b="0" i="0" kern="1200">
                <a:solidFill>
                  <a:schemeClr val="tx1"/>
                </a:solidFill>
                <a:effectLst/>
                <a:latin typeface="+mn-lt"/>
                <a:ea typeface="+mn-ea"/>
                <a:cs typeface="+mn-cs"/>
              </a:rPr>
              <a:t>The crisis has also further emphasized the need for business to shift from shareholder value to stakeholder focused business models – Stakeholder Capitalism </a:t>
            </a:r>
          </a:p>
          <a:p>
            <a:pPr rtl="0" fontAlgn="base"/>
            <a:r>
              <a:rPr lang="en-GB" sz="1200" b="0" i="0" kern="1200">
                <a:solidFill>
                  <a:schemeClr val="tx1"/>
                </a:solidFill>
                <a:effectLst/>
                <a:latin typeface="+mn-lt"/>
                <a:ea typeface="+mn-ea"/>
                <a:cs typeface="+mn-cs"/>
              </a:rPr>
              <a:t>The crisis shows why understanding stakeholder values into account for decision making is important i.e. understanding the wider implications of decisions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Presenter to give an example of institutions action on the environment currently the slide is focused on responses to COVID 19 and those urging a green recovery from the crisis, this will need to be updated by presenters as the context changes. An example of this is Christine Lagarde's introductory statement at the Hearing at the Committee on Economic and Monetary Affairs of the European Parliament:</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Christine Lagarde is pushing to include climate change considerations in a review the central bank is due to hold into the way it conducts monetary policy: </a:t>
            </a:r>
          </a:p>
          <a:p>
            <a:pPr rtl="0" fontAlgn="base"/>
            <a:r>
              <a:rPr lang="en-GB" sz="1200" b="0" i="1" kern="1200">
                <a:solidFill>
                  <a:schemeClr val="tx1"/>
                </a:solidFill>
                <a:effectLst/>
                <a:latin typeface="+mn-lt"/>
                <a:ea typeface="+mn-ea"/>
                <a:cs typeface="+mn-cs"/>
              </a:rPr>
              <a:t> "The transition towards a greener economy is a crucial part of economic recovery. We have the opportunity to step up the EU’s efforts to achieve its sustainability objectives by including climate change and sustainability considerations in the financial response to the COVID-19 pandemic:</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Sustainable finance will be key to the transition to a carbon neutral economy. Today, we published our reply to the Commission’s public consultation and reaffirmed our readiness, in line with our mandate, to support the efforts of governments, public institutions and the private sector</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Moreover, our forthcoming report on the international role of the euro finds that the euro was the main currency of denomination for the issuance of green bonds in 2019"</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This move comes alongside moves by the European Parliament to declare a climate emergency and moves from the European Commission, to promise an imminent "green new deal" in their strategy  </a:t>
            </a:r>
          </a:p>
          <a:p>
            <a:pPr rtl="0" fontAlgn="base"/>
            <a:r>
              <a:rPr lang="en-GB" sz="1200" b="0" i="0" kern="1200">
                <a:solidFill>
                  <a:schemeClr val="tx1"/>
                </a:solidFill>
                <a:effectLst/>
                <a:latin typeface="+mn-lt"/>
                <a:ea typeface="+mn-ea"/>
                <a:cs typeface="+mn-cs"/>
              </a:rPr>
              <a:t>Potential VO outputs from these moves: </a:t>
            </a:r>
          </a:p>
          <a:p>
            <a:pPr rtl="0" fontAlgn="base"/>
            <a:r>
              <a:rPr lang="en-GB" sz="1200" b="0" i="0" kern="1200">
                <a:solidFill>
                  <a:schemeClr val="tx1"/>
                </a:solidFill>
                <a:effectLst/>
                <a:latin typeface="+mn-lt"/>
                <a:ea typeface="+mn-ea"/>
                <a:cs typeface="+mn-cs"/>
              </a:rPr>
              <a:t>Forces people to think differently and be more creative (boost innovation, not just resilience). </a:t>
            </a:r>
          </a:p>
          <a:p>
            <a:pPr rtl="0" fontAlgn="base"/>
            <a:r>
              <a:rPr lang="en-GB" sz="1200" b="0" i="0" kern="1200">
                <a:solidFill>
                  <a:schemeClr val="tx1"/>
                </a:solidFill>
                <a:effectLst/>
                <a:latin typeface="+mn-lt"/>
                <a:ea typeface="+mn-ea"/>
                <a:cs typeface="+mn-cs"/>
              </a:rPr>
              <a:t>Switching to digital meetings has opened up possibilities for (more) colleagues joining in without cost-increases otherwise related to travelling. </a:t>
            </a:r>
          </a:p>
          <a:p>
            <a:pPr rtl="0" fontAlgn="base"/>
            <a:r>
              <a:rPr lang="en-GB" sz="1200" b="0" i="0" kern="1200">
                <a:solidFill>
                  <a:schemeClr val="tx1"/>
                </a:solidFill>
                <a:effectLst/>
                <a:latin typeface="+mn-lt"/>
                <a:ea typeface="+mn-ea"/>
                <a:cs typeface="+mn-cs"/>
              </a:rPr>
              <a:t>More motivated than ever before to energise the inclusion of the nature agenda in restarting. </a:t>
            </a:r>
          </a:p>
          <a:p>
            <a:pPr rtl="0" fontAlgn="base"/>
            <a:r>
              <a:rPr lang="en-GB" sz="1200" b="0" i="0" kern="1200">
                <a:solidFill>
                  <a:schemeClr val="tx1"/>
                </a:solidFill>
                <a:effectLst/>
                <a:latin typeface="+mn-lt"/>
                <a:ea typeface="+mn-ea"/>
                <a:cs typeface="+mn-cs"/>
              </a:rPr>
              <a:t>Take the crisis as an opportunity to communicate on the links health/biodiversity </a:t>
            </a:r>
          </a:p>
          <a:p>
            <a:pPr rtl="0" fontAlgn="base"/>
            <a:r>
              <a:rPr lang="en-GB" sz="1200" b="0" i="0" kern="1200">
                <a:solidFill>
                  <a:schemeClr val="tx1"/>
                </a:solidFill>
                <a:effectLst/>
                <a:latin typeface="+mn-lt"/>
                <a:ea typeface="+mn-ea"/>
                <a:cs typeface="+mn-cs"/>
              </a:rPr>
              <a:t>The crisis may get senior managers realize that "business as usual" is vulnerable to a range of outside influences, not just market forces.  </a:t>
            </a:r>
          </a:p>
          <a:p>
            <a:pPr rtl="0" fontAlgn="base"/>
            <a:r>
              <a:rPr lang="en-GB" sz="1200" b="0" i="0" kern="1200">
                <a:solidFill>
                  <a:schemeClr val="tx1"/>
                </a:solidFill>
                <a:effectLst/>
                <a:latin typeface="+mn-lt"/>
                <a:ea typeface="+mn-ea"/>
                <a:cs typeface="+mn-cs"/>
              </a:rPr>
              <a:t>The crisis has opened up access to technology and free training materials (new opportunities). </a:t>
            </a:r>
          </a:p>
          <a:p>
            <a:pPr rtl="0" fontAlgn="base"/>
            <a:r>
              <a:rPr lang="en-GB" sz="1200" b="0" i="0" kern="1200">
                <a:solidFill>
                  <a:schemeClr val="tx1"/>
                </a:solidFill>
                <a:effectLst/>
                <a:latin typeface="+mn-lt"/>
                <a:ea typeface="+mn-ea"/>
                <a:cs typeface="+mn-cs"/>
              </a:rPr>
              <a:t>Sources: </a:t>
            </a:r>
            <a:r>
              <a:rPr lang="en-GB" sz="1200" b="0" i="0" u="sng" kern="1200">
                <a:solidFill>
                  <a:schemeClr val="tx1"/>
                </a:solidFill>
                <a:effectLst/>
                <a:latin typeface="+mn-lt"/>
                <a:ea typeface="+mn-ea"/>
                <a:cs typeface="+mn-cs"/>
              </a:rPr>
              <a:t>https://www.ecb.europa.eu/press/key/date/2020/html/ecb.sp200608~4225ba8a1b.en.html</a:t>
            </a:r>
            <a:r>
              <a:rPr lang="en-GB" sz="1200" b="0" i="0" kern="1200">
                <a:solidFill>
                  <a:schemeClr val="tx1"/>
                </a:solidFill>
                <a:effectLst/>
                <a:latin typeface="+mn-lt"/>
                <a:ea typeface="+mn-ea"/>
                <a:cs typeface="+mn-cs"/>
              </a:rPr>
              <a:t> </a:t>
            </a:r>
          </a:p>
          <a:p>
            <a:pPr defTabSz="914258">
              <a:defRPr/>
            </a:pPr>
            <a:endParaRPr lang="en-GB"/>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Biodiversity can be defined as </a:t>
            </a:r>
            <a:r>
              <a:rPr lang="en-US"/>
              <a:t>‘The variability among living organisms from all sources including, </a:t>
            </a:r>
            <a:r>
              <a:rPr lang="en-US" i="1"/>
              <a:t>inter alia</a:t>
            </a:r>
            <a:r>
              <a:rPr lang="en-US"/>
              <a:t>, terrestrial, marine, and other aquatic ecosystems and the </a:t>
            </a:r>
            <a:r>
              <a:rPr lang="en-US" b="1"/>
              <a:t>ecological complexes</a:t>
            </a:r>
            <a:r>
              <a:rPr lang="en-US"/>
              <a:t> of which they are a part; this includes </a:t>
            </a:r>
            <a:r>
              <a:rPr lang="en-US" b="1"/>
              <a:t>diversity within species, between species, and of ecosystems</a:t>
            </a:r>
            <a:r>
              <a:rPr lang="en-US"/>
              <a:t>’</a:t>
            </a:r>
            <a:r>
              <a:rPr lang="en-US" b="1"/>
              <a:t> </a:t>
            </a:r>
            <a:r>
              <a:rPr lang="en-US"/>
              <a:t>(Art 2, CBD 1992).</a:t>
            </a:r>
            <a:endParaRPr lang="en-GB">
              <a:cs typeface="Calibri" panose="020F0502020204030204"/>
            </a:endParaRPr>
          </a:p>
          <a:p>
            <a:endParaRPr lang="en-US"/>
          </a:p>
          <a:p>
            <a:r>
              <a:rPr lang="en-US">
                <a:cs typeface="Calibri"/>
              </a:rPr>
              <a:t>This definition is used in the Biodiversity Guidance, and can be found on page 10.</a:t>
            </a:r>
            <a:endParaRPr lang="en-US"/>
          </a:p>
          <a:p>
            <a:pPr>
              <a:lnSpc>
                <a:spcPct val="114999"/>
              </a:lnSpc>
              <a:spcBef>
                <a:spcPts val="600"/>
              </a:spcBef>
              <a:spcAft>
                <a:spcPts val="600"/>
              </a:spcAft>
            </a:pPr>
            <a:r>
              <a:rPr lang="en-GB"/>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3596108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KB to introduce the WVN campaign – show that the training is being given as part of the campaign – explain what it is, its purpose, objectives and partners involved:</a:t>
            </a:r>
            <a:endParaRPr/>
          </a:p>
          <a:p>
            <a:pPr marL="0" lvl="0" indent="0" algn="l" rtl="0">
              <a:spcBef>
                <a:spcPts val="0"/>
              </a:spcBef>
              <a:spcAft>
                <a:spcPts val="0"/>
              </a:spcAft>
              <a:buNone/>
            </a:pPr>
            <a:endParaRPr/>
          </a:p>
          <a:p>
            <a:pPr marL="0" lvl="0" indent="0" algn="l" rtl="0">
              <a:spcBef>
                <a:spcPts val="0"/>
              </a:spcBef>
              <a:spcAft>
                <a:spcPts val="0"/>
              </a:spcAft>
              <a:buNone/>
            </a:pPr>
            <a:r>
              <a:rPr lang="en-GB"/>
              <a:t>The We Value Nature Campaign is a €2 million EU-funded campaign supporting businesses and the natural capital community across Europe with the aim of making valuing nature the new normal for business. As we will have a chance to explore during today’s training, by valuing nature, businesses can make smarter decisions that benefit themselves, society and the planet as a whole. </a:t>
            </a:r>
            <a:endParaRPr/>
          </a:p>
          <a:p>
            <a:pPr marL="0" lvl="0" indent="0" algn="l" rtl="0">
              <a:spcBef>
                <a:spcPts val="0"/>
              </a:spcBef>
              <a:spcAft>
                <a:spcPts val="0"/>
              </a:spcAft>
              <a:buNone/>
            </a:pPr>
            <a:endParaRPr/>
          </a:p>
          <a:p>
            <a:pPr marL="0" lvl="0" indent="0" algn="l" rtl="0">
              <a:spcBef>
                <a:spcPts val="0"/>
              </a:spcBef>
              <a:spcAft>
                <a:spcPts val="0"/>
              </a:spcAft>
              <a:buNone/>
            </a:pPr>
            <a:r>
              <a:rPr lang="en-GB"/>
              <a:t>The campaign is coordinated by the Institute of Chartered Accountants in England and Wales (ICAEW), World Business Council for Sustainable Development (WBCSD), The International Union for Conservation of Nature (IUCN) and </a:t>
            </a:r>
            <a:r>
              <a:rPr lang="en-GB" err="1"/>
              <a:t>Oppla</a:t>
            </a:r>
            <a:r>
              <a:rPr lang="en-GB"/>
              <a:t>. And it is supporting the Natural Capital Coalition, which has recently merged with the Social &amp; Human Capital Coalition to become now the ‘Capitals Coalition’.</a:t>
            </a:r>
            <a:endParaRPr/>
          </a:p>
          <a:p>
            <a:pPr marL="0" lvl="0" indent="0" algn="l" rtl="0">
              <a:spcBef>
                <a:spcPts val="0"/>
              </a:spcBef>
              <a:spcAft>
                <a:spcPts val="0"/>
              </a:spcAft>
              <a:buNone/>
            </a:pPr>
            <a:endParaRPr/>
          </a:p>
          <a:p>
            <a:pPr marL="0" lvl="0" indent="0" algn="l" rtl="0">
              <a:spcBef>
                <a:spcPts val="0"/>
              </a:spcBef>
              <a:spcAft>
                <a:spcPts val="0"/>
              </a:spcAft>
              <a:buNone/>
            </a:pPr>
            <a:r>
              <a:rPr lang="en-GB"/>
              <a:t>The campaign will aim to increase the uptake of the natural capital approach (</a:t>
            </a:r>
            <a:r>
              <a:rPr lang="en-GB" sz="2300">
                <a:solidFill>
                  <a:srgbClr val="002060"/>
                </a:solidFill>
                <a:latin typeface="Arial"/>
                <a:ea typeface="Arial"/>
                <a:cs typeface="Arial"/>
                <a:sym typeface="Arial"/>
              </a:rPr>
              <a:t>including: natural capital assessment, natural capital accounting, nature-based solutions and green infrastructure</a:t>
            </a:r>
            <a:r>
              <a:rPr lang="en-GB"/>
              <a:t>) by identifying barriers and opportunities, providing practical support to business through activities (such as webinars, helpdesk calls, etc.) and training such as this one, as well as by inspiring businesses to adopt the NCP.</a:t>
            </a:r>
            <a:endParaRPr/>
          </a:p>
          <a:p>
            <a:pPr marL="0" lvl="0" indent="0" algn="l" rtl="0">
              <a:spcBef>
                <a:spcPts val="0"/>
              </a:spcBef>
              <a:spcAft>
                <a:spcPts val="0"/>
              </a:spcAft>
              <a:buNone/>
            </a:pPr>
            <a:endParaRPr/>
          </a:p>
          <a:p>
            <a:pPr marL="0" lvl="0" indent="0" algn="l" rtl="0">
              <a:spcBef>
                <a:spcPts val="0"/>
              </a:spcBef>
              <a:spcAft>
                <a:spcPts val="0"/>
              </a:spcAft>
              <a:buNone/>
            </a:pPr>
            <a:r>
              <a:rPr lang="en-GB" sz="2300"/>
              <a:t>Take this opportunity to also thank the different stakeholders that supported the training (if relevant).</a:t>
            </a:r>
            <a:endParaRPr sz="2300"/>
          </a:p>
          <a:p>
            <a:pPr marL="0" lvl="0" indent="0" algn="l" rtl="0">
              <a:spcBef>
                <a:spcPts val="0"/>
              </a:spcBef>
              <a:spcAft>
                <a:spcPts val="0"/>
              </a:spcAft>
              <a:buNone/>
            </a:pPr>
            <a:endParaRPr/>
          </a:p>
        </p:txBody>
      </p:sp>
      <p:sp>
        <p:nvSpPr>
          <p:cNvPr id="278" name="Google Shape;2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Calibri"/>
                <a:ea typeface="Calibri"/>
                <a:cs typeface="Calibri"/>
                <a:sym typeface="Calibri"/>
              </a:rPr>
              <a:t>2</a:t>
            </a:fld>
            <a:endParaRPr>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14350" indent="-285750" fontAlgn="base">
              <a:buChar char="•"/>
            </a:pPr>
            <a:r>
              <a:rPr lang="en-GB" kern="1200" dirty="0">
                <a:solidFill>
                  <a:schemeClr val="tx1"/>
                </a:solidFill>
                <a:latin typeface="+mn-lt"/>
                <a:ea typeface="+mn-ea"/>
                <a:cs typeface="Arial"/>
              </a:rPr>
              <a:t>Read definition of natural capital on slide and refer to page 12 of the Protocol</a:t>
            </a:r>
            <a:endParaRPr lang="en-GB" b="1" kern="1200" dirty="0">
              <a:solidFill>
                <a:schemeClr val="tx1"/>
              </a:solidFill>
              <a:latin typeface="+mn-lt"/>
              <a:ea typeface="+mn-ea"/>
              <a:cs typeface="Arial"/>
            </a:endParaRPr>
          </a:p>
          <a:p>
            <a:pPr marL="514350" indent="-285750">
              <a:buChar char="•"/>
            </a:pPr>
            <a:r>
              <a:rPr lang="en-GB" kern="1200" dirty="0">
                <a:solidFill>
                  <a:schemeClr val="tx1"/>
                </a:solidFill>
                <a:latin typeface="+mn-lt"/>
                <a:ea typeface="+mn-ea"/>
                <a:cs typeface="Arial"/>
              </a:rPr>
              <a:t>Stocks</a:t>
            </a:r>
            <a:r>
              <a:rPr lang="en-GB" sz="1200" b="0" i="0" kern="1200" dirty="0">
                <a:solidFill>
                  <a:schemeClr val="tx1"/>
                </a:solidFill>
                <a:effectLst/>
                <a:latin typeface="+mn-lt"/>
                <a:ea typeface="+mn-ea"/>
                <a:cs typeface="+mn-cs"/>
              </a:rPr>
              <a:t> refer to the </a:t>
            </a:r>
            <a:r>
              <a:rPr lang="en-GB" sz="1200" b="1" i="0" kern="1200" dirty="0">
                <a:solidFill>
                  <a:schemeClr val="tx1"/>
                </a:solidFill>
                <a:effectLst/>
                <a:latin typeface="+mn-lt"/>
                <a:ea typeface="+mn-ea"/>
                <a:cs typeface="+mn-cs"/>
              </a:rPr>
              <a:t>natural resources available</a:t>
            </a:r>
            <a:r>
              <a:rPr lang="en-GB" sz="1200" b="0" i="0" kern="1200" dirty="0">
                <a:solidFill>
                  <a:schemeClr val="tx1"/>
                </a:solidFill>
                <a:effectLst/>
                <a:latin typeface="+mn-lt"/>
                <a:ea typeface="+mn-ea"/>
                <a:cs typeface="+mn-cs"/>
              </a:rPr>
              <a:t> to </a:t>
            </a:r>
            <a:r>
              <a:rPr lang="en-GB" kern="1200" dirty="0">
                <a:solidFill>
                  <a:schemeClr val="tx1"/>
                </a:solidFill>
                <a:latin typeface="+mn-lt"/>
                <a:ea typeface="+mn-ea"/>
                <a:cs typeface="+mn-cs"/>
              </a:rPr>
              <a:t>society</a:t>
            </a:r>
            <a:endParaRPr lang="en-GB" b="1" kern="1200">
              <a:solidFill>
                <a:schemeClr val="tx1"/>
              </a:solidFill>
              <a:latin typeface="+mn-lt"/>
              <a:ea typeface="+mn-ea"/>
              <a:cs typeface="+mn-cs"/>
            </a:endParaRPr>
          </a:p>
          <a:p>
            <a:pPr marL="514350" indent="-285750">
              <a:buChar char="•"/>
            </a:pPr>
            <a:r>
              <a:rPr lang="en-GB" kern="1200" dirty="0">
                <a:solidFill>
                  <a:schemeClr val="tx1"/>
                </a:solidFill>
                <a:latin typeface="+mn-lt"/>
                <a:ea typeface="+mn-ea"/>
                <a:cs typeface="+mn-cs"/>
              </a:rPr>
              <a:t>While</a:t>
            </a:r>
            <a:r>
              <a:rPr lang="en-GB" sz="1200" b="0" i="0" kern="1200" dirty="0">
                <a:solidFill>
                  <a:schemeClr val="tx1"/>
                </a:solidFill>
                <a:effectLst/>
                <a:latin typeface="+mn-lt"/>
                <a:ea typeface="+mn-ea"/>
                <a:cs typeface="+mn-cs"/>
              </a:rPr>
              <a:t> the </a:t>
            </a:r>
            <a:r>
              <a:rPr lang="en-GB" sz="1200" b="1" i="0" kern="1200" dirty="0">
                <a:solidFill>
                  <a:schemeClr val="tx1"/>
                </a:solidFill>
                <a:effectLst/>
                <a:latin typeface="+mn-lt"/>
                <a:ea typeface="+mn-ea"/>
                <a:cs typeface="+mn-cs"/>
              </a:rPr>
              <a:t>flows </a:t>
            </a:r>
            <a:r>
              <a:rPr lang="en-GB" sz="1200" b="0" i="0" kern="1200" dirty="0">
                <a:solidFill>
                  <a:schemeClr val="tx1"/>
                </a:solidFill>
                <a:effectLst/>
                <a:latin typeface="+mn-lt"/>
                <a:ea typeface="+mn-ea"/>
                <a:cs typeface="+mn-cs"/>
              </a:rPr>
              <a:t>refer to the different </a:t>
            </a:r>
            <a:r>
              <a:rPr lang="en-GB" b="1" kern="1200" dirty="0">
                <a:solidFill>
                  <a:schemeClr val="tx1"/>
                </a:solidFill>
                <a:latin typeface="+mn-lt"/>
                <a:ea typeface="+mn-ea"/>
                <a:cs typeface="+mn-cs"/>
              </a:rPr>
              <a:t>benefits </a:t>
            </a:r>
            <a:r>
              <a:rPr lang="en-GB" kern="1200" dirty="0">
                <a:solidFill>
                  <a:schemeClr val="tx1"/>
                </a:solidFill>
                <a:latin typeface="+mn-lt"/>
                <a:ea typeface="+mn-ea"/>
                <a:cs typeface="+mn-cs"/>
              </a:rPr>
              <a:t>people</a:t>
            </a:r>
            <a:r>
              <a:rPr lang="en-GB" sz="1200" b="0" i="0" kern="1200" dirty="0">
                <a:solidFill>
                  <a:schemeClr val="tx1"/>
                </a:solidFill>
                <a:effectLst/>
                <a:latin typeface="+mn-lt"/>
                <a:ea typeface="+mn-ea"/>
                <a:cs typeface="+mn-cs"/>
              </a:rPr>
              <a:t> receive from ecosystems such as: </a:t>
            </a:r>
            <a:endParaRPr lang="en-GB" b="1" kern="1200">
              <a:solidFill>
                <a:schemeClr val="tx1"/>
              </a:solidFill>
              <a:latin typeface="+mn-lt"/>
              <a:ea typeface="+mn-ea"/>
              <a:cs typeface="+mn-cs"/>
            </a:endParaRPr>
          </a:p>
          <a:p>
            <a:pPr lvl="1">
              <a:buChar char="•"/>
            </a:pPr>
            <a:r>
              <a:rPr lang="en-GB" kern="1200" dirty="0">
                <a:solidFill>
                  <a:schemeClr val="tx1"/>
                </a:solidFill>
                <a:latin typeface="+mn-lt"/>
                <a:ea typeface="+mn-ea"/>
                <a:cs typeface="+mn-cs"/>
              </a:rPr>
              <a:t>Timber</a:t>
            </a:r>
            <a:r>
              <a:rPr lang="en-GB" sz="1200" b="0" i="0" kern="1200" dirty="0">
                <a:solidFill>
                  <a:schemeClr val="tx1"/>
                </a:solidFill>
                <a:effectLst/>
                <a:latin typeface="+mn-lt"/>
                <a:ea typeface="+mn-ea"/>
                <a:cs typeface="+mn-cs"/>
              </a:rPr>
              <a:t>, pollination, water regulation, climate regulation, etc. </a:t>
            </a:r>
            <a:endParaRPr lang="en-GB" b="1" kern="1200">
              <a:solidFill>
                <a:schemeClr val="tx1"/>
              </a:solidFill>
              <a:latin typeface="+mn-lt"/>
              <a:ea typeface="+mn-ea"/>
              <a:cs typeface="+mn-cs"/>
            </a:endParaRPr>
          </a:p>
          <a:p>
            <a:pPr marL="514350" indent="-285750">
              <a:buChar char="•"/>
            </a:pPr>
            <a:r>
              <a:rPr lang="en-GB" sz="1200" b="1" i="0" kern="1200" dirty="0">
                <a:solidFill>
                  <a:schemeClr val="tx1"/>
                </a:solidFill>
                <a:effectLst/>
                <a:latin typeface="+mn-lt"/>
                <a:ea typeface="+mn-ea"/>
                <a:cs typeface="+mn-cs"/>
              </a:rPr>
              <a:t>Abiotic services</a:t>
            </a:r>
            <a:r>
              <a:rPr lang="en-GB" sz="1200" b="0" i="0" kern="1200" dirty="0">
                <a:solidFill>
                  <a:schemeClr val="tx1"/>
                </a:solidFill>
                <a:effectLst/>
                <a:latin typeface="+mn-lt"/>
                <a:ea typeface="+mn-ea"/>
                <a:cs typeface="+mn-cs"/>
              </a:rPr>
              <a:t> are </a:t>
            </a:r>
            <a:r>
              <a:rPr lang="en-GB" sz="1200" b="1" i="0" kern="1200" dirty="0">
                <a:solidFill>
                  <a:schemeClr val="tx1"/>
                </a:solidFill>
                <a:effectLst/>
                <a:latin typeface="+mn-lt"/>
                <a:ea typeface="+mn-ea"/>
                <a:cs typeface="+mn-cs"/>
              </a:rPr>
              <a:t>benefits to people</a:t>
            </a:r>
            <a:r>
              <a:rPr lang="en-GB" sz="1200" b="0" i="0" kern="1200" dirty="0">
                <a:solidFill>
                  <a:schemeClr val="tx1"/>
                </a:solidFill>
                <a:effectLst/>
                <a:latin typeface="+mn-lt"/>
                <a:ea typeface="+mn-ea"/>
                <a:cs typeface="+mn-cs"/>
              </a:rPr>
              <a:t> that do not depend on ecological processes but arise from fundamental geological </a:t>
            </a:r>
            <a:r>
              <a:rPr lang="en-GB" kern="1200" dirty="0">
                <a:solidFill>
                  <a:schemeClr val="tx1"/>
                </a:solidFill>
                <a:latin typeface="+mn-lt"/>
                <a:ea typeface="+mn-ea"/>
                <a:cs typeface="+mn-cs"/>
              </a:rPr>
              <a:t>processes</a:t>
            </a:r>
            <a:endParaRPr lang="en-GB">
              <a:solidFill>
                <a:schemeClr val="tx1"/>
              </a:solidFill>
              <a:ea typeface="+mn-ea"/>
            </a:endParaRPr>
          </a:p>
          <a:p>
            <a:pPr lvl="1">
              <a:buChar char="•"/>
            </a:pPr>
            <a:r>
              <a:rPr lang="en-GB" kern="1200" dirty="0">
                <a:solidFill>
                  <a:schemeClr val="tx1"/>
                </a:solidFill>
                <a:latin typeface="+mn-lt"/>
                <a:ea typeface="+mn-ea"/>
                <a:cs typeface="+mn-cs"/>
              </a:rPr>
              <a:t>Including the</a:t>
            </a:r>
            <a:r>
              <a:rPr lang="en-GB" sz="1200" b="0" i="0" kern="1200" dirty="0">
                <a:solidFill>
                  <a:schemeClr val="tx1"/>
                </a:solidFill>
                <a:effectLst/>
                <a:latin typeface="+mn-lt"/>
                <a:ea typeface="+mn-ea"/>
                <a:cs typeface="+mn-cs"/>
              </a:rPr>
              <a:t> supply of minerals, metals and oil and </a:t>
            </a:r>
            <a:r>
              <a:rPr lang="en-GB" kern="1200" dirty="0">
                <a:solidFill>
                  <a:schemeClr val="tx1"/>
                </a:solidFill>
                <a:latin typeface="+mn-lt"/>
                <a:ea typeface="+mn-ea"/>
                <a:cs typeface="+mn-cs"/>
              </a:rPr>
              <a:t>gas </a:t>
            </a:r>
            <a:endParaRPr lang="en-GB">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825420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14350" indent="-285750" fontAlgn="base">
              <a:buChar char="•"/>
            </a:pPr>
            <a:r>
              <a:rPr lang="en-GB" sz="1200" b="0" i="0" kern="1200">
                <a:solidFill>
                  <a:schemeClr val="tx1"/>
                </a:solidFill>
                <a:effectLst/>
                <a:latin typeface="+mn-lt"/>
                <a:ea typeface="+mn-ea"/>
                <a:cs typeface="+mn-cs"/>
              </a:rPr>
              <a:t>In this training, we will demonstrate ways in which biodiversity underpins </a:t>
            </a:r>
            <a:r>
              <a:rPr lang="en-GB" kern="1200">
                <a:solidFill>
                  <a:schemeClr val="tx1"/>
                </a:solidFill>
                <a:latin typeface="+mn-lt"/>
                <a:ea typeface="+mn-ea"/>
                <a:cs typeface="+mn-cs"/>
              </a:rPr>
              <a:t>all stocks</a:t>
            </a:r>
            <a:r>
              <a:rPr lang="en-GB" sz="1200" b="0" i="0" kern="1200">
                <a:solidFill>
                  <a:schemeClr val="tx1"/>
                </a:solidFill>
                <a:effectLst/>
                <a:latin typeface="+mn-lt"/>
                <a:ea typeface="+mn-ea"/>
                <a:cs typeface="+mn-cs"/>
              </a:rPr>
              <a:t> and ecosystem services </a:t>
            </a:r>
            <a:endParaRPr lang="en-US">
              <a:solidFill>
                <a:schemeClr val="tx1"/>
              </a:solidFill>
              <a:ea typeface="+mn-ea"/>
            </a:endParaRPr>
          </a:p>
          <a:p>
            <a:pPr marL="514350" indent="-285750">
              <a:buChar char="•"/>
            </a:pPr>
            <a:r>
              <a:rPr lang="en-GB" kern="1200">
                <a:solidFill>
                  <a:schemeClr val="tx1"/>
                </a:solidFill>
                <a:latin typeface="+mn-lt"/>
                <a:ea typeface="+mn-ea"/>
                <a:cs typeface="+mn-cs"/>
              </a:rPr>
              <a:t>Biodiversity</a:t>
            </a:r>
            <a:r>
              <a:rPr lang="en-GB" sz="1200" b="0" i="0" kern="1200">
                <a:solidFill>
                  <a:schemeClr val="tx1"/>
                </a:solidFill>
                <a:effectLst/>
                <a:latin typeface="+mn-lt"/>
                <a:ea typeface="+mn-ea"/>
                <a:cs typeface="+mn-cs"/>
              </a:rPr>
              <a:t> </a:t>
            </a:r>
            <a:r>
              <a:rPr lang="en-GB" kern="1200">
                <a:solidFill>
                  <a:schemeClr val="tx1"/>
                </a:solidFill>
                <a:latin typeface="+mn-lt"/>
                <a:ea typeface="+mn-ea"/>
                <a:cs typeface="+mn-cs"/>
              </a:rPr>
              <a:t>is part of the stocks of natural capital and </a:t>
            </a:r>
            <a:r>
              <a:rPr lang="en-GB" sz="1200" b="0" i="0" kern="1200">
                <a:solidFill>
                  <a:schemeClr val="tx1"/>
                </a:solidFill>
                <a:effectLst/>
                <a:latin typeface="+mn-lt"/>
                <a:ea typeface="+mn-ea"/>
                <a:cs typeface="+mn-cs"/>
              </a:rPr>
              <a:t>is considered critical to the health and the stability of </a:t>
            </a:r>
            <a:r>
              <a:rPr lang="en-GB" kern="1200">
                <a:solidFill>
                  <a:schemeClr val="tx1"/>
                </a:solidFill>
                <a:latin typeface="+mn-lt"/>
                <a:ea typeface="+mn-ea"/>
                <a:cs typeface="+mn-cs"/>
              </a:rPr>
              <a:t>nature</a:t>
            </a:r>
            <a:endParaRPr lang="en-US">
              <a:solidFill>
                <a:schemeClr val="tx1"/>
              </a:solidFill>
              <a:ea typeface="+mn-ea"/>
            </a:endParaRPr>
          </a:p>
          <a:p>
            <a:pPr marL="514350" indent="-285750">
              <a:buChar char="•"/>
            </a:pPr>
            <a:r>
              <a:rPr lang="en-GB" kern="1200">
                <a:solidFill>
                  <a:schemeClr val="tx1"/>
                </a:solidFill>
                <a:latin typeface="+mn-lt"/>
                <a:ea typeface="+mn-ea"/>
                <a:cs typeface="+mn-cs"/>
              </a:rPr>
              <a:t>For example, a biodiverse rgion will be more resiliant</a:t>
            </a:r>
            <a:r>
              <a:rPr lang="en-GB" sz="1200" b="0" i="0" kern="1200">
                <a:solidFill>
                  <a:schemeClr val="tx1"/>
                </a:solidFill>
                <a:effectLst/>
                <a:latin typeface="+mn-lt"/>
                <a:ea typeface="+mn-ea"/>
                <a:cs typeface="+mn-cs"/>
              </a:rPr>
              <a:t> to </a:t>
            </a:r>
            <a:r>
              <a:rPr lang="en-GB" kern="1200">
                <a:solidFill>
                  <a:schemeClr val="tx1"/>
                </a:solidFill>
                <a:latin typeface="+mn-lt"/>
                <a:ea typeface="+mn-ea"/>
                <a:cs typeface="+mn-cs"/>
              </a:rPr>
              <a:t>natural</a:t>
            </a:r>
            <a:r>
              <a:rPr lang="en-GB" sz="1200" b="0" i="0" kern="1200">
                <a:solidFill>
                  <a:schemeClr val="tx1"/>
                </a:solidFill>
                <a:effectLst/>
                <a:latin typeface="+mn-lt"/>
                <a:ea typeface="+mn-ea"/>
                <a:cs typeface="+mn-cs"/>
              </a:rPr>
              <a:t> </a:t>
            </a:r>
            <a:r>
              <a:rPr lang="en-GB" kern="1200">
                <a:solidFill>
                  <a:schemeClr val="tx1"/>
                </a:solidFill>
                <a:latin typeface="+mn-lt"/>
                <a:ea typeface="+mn-ea"/>
                <a:cs typeface="+mn-cs"/>
              </a:rPr>
              <a:t>disasters like</a:t>
            </a:r>
            <a:r>
              <a:rPr lang="en-GB" sz="1200" b="0" i="0" kern="1200">
                <a:solidFill>
                  <a:schemeClr val="tx1"/>
                </a:solidFill>
                <a:effectLst/>
                <a:latin typeface="+mn-lt"/>
                <a:ea typeface="+mn-ea"/>
                <a:cs typeface="+mn-cs"/>
              </a:rPr>
              <a:t> floods and </a:t>
            </a:r>
            <a:r>
              <a:rPr lang="en-GB" kern="1200">
                <a:solidFill>
                  <a:schemeClr val="tx1"/>
                </a:solidFill>
                <a:latin typeface="+mn-lt"/>
                <a:ea typeface="+mn-ea"/>
                <a:cs typeface="+mn-cs"/>
              </a:rPr>
              <a:t>droughts</a:t>
            </a:r>
            <a:endParaRPr lang="en-US">
              <a:solidFill>
                <a:schemeClr val="tx1"/>
              </a:solidFill>
              <a:ea typeface="+mn-ea"/>
            </a:endParaRPr>
          </a:p>
          <a:p>
            <a:pPr marL="514350" indent="-285750">
              <a:buChar char="•"/>
            </a:pPr>
            <a:r>
              <a:rPr lang="en-GB" kern="1200">
                <a:solidFill>
                  <a:schemeClr val="tx1"/>
                </a:solidFill>
                <a:latin typeface="+mn-lt"/>
                <a:ea typeface="+mn-ea"/>
                <a:cs typeface="+mn-cs"/>
              </a:rPr>
              <a:t>Biodiversity all supports </a:t>
            </a:r>
            <a:r>
              <a:rPr lang="en-GB" sz="1200" b="0" i="0" kern="1200">
                <a:solidFill>
                  <a:schemeClr val="tx1"/>
                </a:solidFill>
                <a:effectLst/>
                <a:latin typeface="+mn-lt"/>
                <a:ea typeface="+mn-ea"/>
                <a:cs typeface="+mn-cs"/>
              </a:rPr>
              <a:t>fundamental processes such as carbon and water </a:t>
            </a:r>
            <a:r>
              <a:rPr lang="en-GB" kern="1200">
                <a:solidFill>
                  <a:schemeClr val="tx1"/>
                </a:solidFill>
                <a:latin typeface="+mn-lt"/>
                <a:ea typeface="+mn-ea"/>
                <a:cs typeface="+mn-cs"/>
              </a:rPr>
              <a:t>cycling</a:t>
            </a:r>
            <a:r>
              <a:rPr lang="en-GB" sz="1200" b="0" i="0" kern="1200">
                <a:solidFill>
                  <a:schemeClr val="tx1"/>
                </a:solidFill>
                <a:effectLst/>
                <a:latin typeface="+mn-lt"/>
                <a:ea typeface="+mn-ea"/>
                <a:cs typeface="+mn-cs"/>
              </a:rPr>
              <a:t> and soil formation </a:t>
            </a:r>
            <a:endParaRPr lang="en-US">
              <a:solidFill>
                <a:schemeClr val="tx1"/>
              </a:solidFill>
              <a:ea typeface="+mn-ea"/>
            </a:endParaRPr>
          </a:p>
          <a:p>
            <a:pPr marL="514350" indent="-285750">
              <a:buChar char="•"/>
            </a:pPr>
            <a:r>
              <a:rPr lang="en-GB" kern="1200">
                <a:solidFill>
                  <a:schemeClr val="tx1"/>
                </a:solidFill>
                <a:latin typeface="+mn-lt"/>
                <a:ea typeface="+mn-ea"/>
                <a:cs typeface="+mn-cs"/>
              </a:rPr>
              <a:t>Because </a:t>
            </a:r>
            <a:r>
              <a:rPr lang="en-GB" sz="1200" b="0" i="0" kern="1200">
                <a:solidFill>
                  <a:schemeClr val="tx1"/>
                </a:solidFill>
                <a:effectLst/>
                <a:latin typeface="+mn-lt"/>
                <a:ea typeface="+mn-ea"/>
                <a:cs typeface="+mn-cs"/>
              </a:rPr>
              <a:t>biodiversity underpins stocks and ecosystem services, business impacts and dependencies on biodiversity are often hard to measure, </a:t>
            </a:r>
            <a:r>
              <a:rPr lang="en-GB" kern="1200">
                <a:solidFill>
                  <a:schemeClr val="tx1"/>
                </a:solidFill>
                <a:latin typeface="+mn-lt"/>
                <a:ea typeface="+mn-ea"/>
                <a:cs typeface="+mn-cs"/>
              </a:rPr>
              <a:t>and can remain</a:t>
            </a:r>
            <a:r>
              <a:rPr lang="en-GB" sz="1200" b="0" i="0" kern="1200">
                <a:solidFill>
                  <a:schemeClr val="tx1"/>
                </a:solidFill>
                <a:effectLst/>
                <a:latin typeface="+mn-lt"/>
                <a:ea typeface="+mn-ea"/>
                <a:cs typeface="+mn-cs"/>
              </a:rPr>
              <a:t> hidden in many cases. </a:t>
            </a:r>
            <a:endParaRPr lang="en-US">
              <a:solidFill>
                <a:schemeClr val="tx1"/>
              </a:solidFill>
              <a:ea typeface="+mn-ea"/>
            </a:endParaRPr>
          </a:p>
          <a:p>
            <a:pPr marL="514350" indent="-285750">
              <a:buChar char="•"/>
            </a:pPr>
            <a:r>
              <a:rPr lang="en-GB" kern="1200">
                <a:solidFill>
                  <a:schemeClr val="tx1"/>
                </a:solidFill>
                <a:latin typeface="+mn-lt"/>
                <a:ea typeface="+mn-ea"/>
                <a:cs typeface="+mn-cs"/>
              </a:rPr>
              <a:t>To</a:t>
            </a:r>
            <a:r>
              <a:rPr lang="en-GB" sz="1200" b="0" i="0" kern="1200">
                <a:solidFill>
                  <a:schemeClr val="tx1"/>
                </a:solidFill>
                <a:effectLst/>
                <a:latin typeface="+mn-lt"/>
                <a:ea typeface="+mn-ea"/>
                <a:cs typeface="+mn-cs"/>
              </a:rPr>
              <a:t> truly measure and value business impacts on biodiversity, you need to understand the causal relationships between your business activities, the changes in biodiversity and the associated changes in ecosystem services.  </a:t>
            </a:r>
            <a:endParaRPr lang="en-US" sz="1200" b="0" i="0">
              <a:solidFill>
                <a:schemeClr val="tx1"/>
              </a:solidFill>
              <a:effectLst/>
              <a:ea typeface="+mn-ea"/>
            </a:endParaRPr>
          </a:p>
          <a:p>
            <a:pPr marL="514350" indent="-285750" rtl="0">
              <a:buChar cha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081673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14350" indent="-285750">
              <a:buChar char="•"/>
            </a:pPr>
            <a:r>
              <a:rPr lang="en-GB" kern="1200">
                <a:solidFill>
                  <a:schemeClr val="tx1"/>
                </a:solidFill>
                <a:latin typeface="+mn-lt"/>
                <a:ea typeface="+mn-ea"/>
                <a:cs typeface="+mn-cs"/>
              </a:rPr>
              <a:t>An</a:t>
            </a:r>
            <a:r>
              <a:rPr lang="en-GB" sz="1200" b="0" i="0" kern="1200">
                <a:solidFill>
                  <a:schemeClr val="tx1"/>
                </a:solidFill>
                <a:effectLst/>
                <a:latin typeface="+mn-lt"/>
                <a:ea typeface="+mn-ea"/>
                <a:cs typeface="+mn-cs"/>
              </a:rPr>
              <a:t> ecosystem is defined as the interaction between plants, animals and microorganisms and their non-living environment  </a:t>
            </a:r>
            <a:endParaRPr lang="en-US">
              <a:ea typeface="+mn-ea"/>
            </a:endParaRPr>
          </a:p>
          <a:p>
            <a:pPr marL="514350" indent="-285750">
              <a:buFont typeface="Arial,Sans-Serif"/>
              <a:buChar char="•"/>
            </a:pPr>
            <a:r>
              <a:rPr lang="en-GB" kern="1200">
                <a:ea typeface="+mn-ea"/>
                <a:cs typeface="+mn-cs"/>
              </a:rPr>
              <a:t>Ecosystems services are the </a:t>
            </a:r>
            <a:r>
              <a:rPr lang="en-GB" b="1" kern="1200">
                <a:ea typeface="+mn-ea"/>
                <a:cs typeface="+mn-cs"/>
              </a:rPr>
              <a:t>benefits to people </a:t>
            </a:r>
            <a:r>
              <a:rPr lang="en-GB" kern="1200">
                <a:ea typeface="+mn-ea"/>
                <a:cs typeface="+mn-cs"/>
              </a:rPr>
              <a:t>from ecosystems</a:t>
            </a:r>
            <a:endParaRPr lang="en-US" kern="1200">
              <a:ea typeface="+mn-ea"/>
              <a:cs typeface="+mn-cs"/>
            </a:endParaRPr>
          </a:p>
          <a:p>
            <a:pPr marL="514350" indent="-285750">
              <a:buChar char="•"/>
            </a:pPr>
            <a:r>
              <a:rPr lang="en-GB" sz="1200" b="0" i="0" kern="1200">
                <a:solidFill>
                  <a:schemeClr val="tx1"/>
                </a:solidFill>
                <a:effectLst/>
                <a:latin typeface="+mn-lt"/>
                <a:ea typeface="+mn-ea"/>
                <a:cs typeface="+mn-cs"/>
              </a:rPr>
              <a:t>Examples include recreation, fostering wellbeing </a:t>
            </a:r>
            <a:r>
              <a:rPr lang="en-GB" kern="1200">
                <a:solidFill>
                  <a:schemeClr val="tx1"/>
                </a:solidFill>
                <a:latin typeface="+mn-lt"/>
                <a:ea typeface="+mn-ea"/>
                <a:cs typeface="+mn-cs"/>
              </a:rPr>
              <a:t>etc.</a:t>
            </a:r>
            <a:r>
              <a:rPr lang="en-GB" sz="1200" b="0" i="0" kern="1200">
                <a:solidFill>
                  <a:schemeClr val="tx1"/>
                </a:solidFill>
                <a:effectLst/>
                <a:latin typeface="+mn-lt"/>
                <a:ea typeface="+mn-ea"/>
                <a:cs typeface="+mn-cs"/>
              </a:rPr>
              <a:t> </a:t>
            </a:r>
            <a:endParaRPr lang="en-GB" sz="1200" b="0" i="0" kern="1200">
              <a:solidFill>
                <a:schemeClr val="tx1"/>
              </a:solidFill>
              <a:effectLst/>
              <a:latin typeface="+mn-lt"/>
              <a:ea typeface="+mn-ea"/>
              <a:cs typeface="Arial"/>
            </a:endParaRPr>
          </a:p>
          <a:p>
            <a:pPr marL="514350" indent="-285750" rtl="0" fontAlgn="base">
              <a:buChar char="•"/>
            </a:pPr>
            <a:r>
              <a:rPr lang="en-GB" sz="1200" b="0" i="0" kern="1200">
                <a:solidFill>
                  <a:schemeClr val="tx1"/>
                </a:solidFill>
                <a:effectLst/>
                <a:latin typeface="+mn-lt"/>
                <a:ea typeface="+mn-ea"/>
                <a:cs typeface="+mn-cs"/>
              </a:rPr>
              <a:t>Ecosystem services can be </a:t>
            </a:r>
            <a:r>
              <a:rPr lang="en-GB" sz="1200" b="1" i="0" kern="1200">
                <a:solidFill>
                  <a:schemeClr val="tx1"/>
                </a:solidFill>
                <a:effectLst/>
                <a:latin typeface="+mn-lt"/>
                <a:ea typeface="+mn-ea"/>
                <a:cs typeface="+mn-cs"/>
              </a:rPr>
              <a:t>classified </a:t>
            </a:r>
            <a:r>
              <a:rPr lang="en-GB" sz="1200" b="0" i="0" kern="1200">
                <a:solidFill>
                  <a:schemeClr val="tx1"/>
                </a:solidFill>
                <a:effectLst/>
                <a:latin typeface="+mn-lt"/>
                <a:ea typeface="+mn-ea"/>
                <a:cs typeface="+mn-cs"/>
              </a:rPr>
              <a:t>into </a:t>
            </a:r>
            <a:r>
              <a:rPr lang="en-GB" sz="1200" b="1" i="0" kern="1200">
                <a:solidFill>
                  <a:schemeClr val="tx1"/>
                </a:solidFill>
                <a:effectLst/>
                <a:latin typeface="+mn-lt"/>
                <a:ea typeface="+mn-ea"/>
                <a:cs typeface="+mn-cs"/>
              </a:rPr>
              <a:t>provisioning</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regulating</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cultural </a:t>
            </a:r>
            <a:r>
              <a:rPr lang="en-GB" sz="1200" b="0" i="0" kern="1200">
                <a:solidFill>
                  <a:schemeClr val="tx1"/>
                </a:solidFill>
                <a:effectLst/>
                <a:latin typeface="+mn-lt"/>
                <a:ea typeface="+mn-ea"/>
                <a:cs typeface="+mn-cs"/>
              </a:rPr>
              <a:t>and </a:t>
            </a:r>
            <a:r>
              <a:rPr lang="en-GB" sz="1200" b="1" i="0" kern="1200">
                <a:solidFill>
                  <a:schemeClr val="tx1"/>
                </a:solidFill>
                <a:effectLst/>
                <a:latin typeface="+mn-lt"/>
                <a:ea typeface="+mn-ea"/>
                <a:cs typeface="+mn-cs"/>
              </a:rPr>
              <a:t>supporting services</a:t>
            </a:r>
            <a:endParaRPr lang="en-GB" sz="1200" b="1" i="0" kern="1200">
              <a:solidFill>
                <a:schemeClr val="tx1"/>
              </a:solidFill>
              <a:effectLst/>
              <a:latin typeface="+mn-lt"/>
              <a:ea typeface="+mn-ea"/>
              <a:cs typeface="Arial"/>
            </a:endParaRPr>
          </a:p>
          <a:p>
            <a:pPr marL="514350" indent="-285750">
              <a:buChar char="•"/>
            </a:pPr>
            <a:r>
              <a:rPr lang="en-GB" b="1" u="sng" kern="1200">
                <a:solidFill>
                  <a:schemeClr val="tx1"/>
                </a:solidFill>
                <a:latin typeface="+mn-lt"/>
                <a:ea typeface="+mn-ea"/>
                <a:cs typeface="Arial"/>
              </a:rPr>
              <a:t>Biodiversity </a:t>
            </a:r>
            <a:r>
              <a:rPr lang="en-GB" sz="1200" b="1" i="0" u="sng" kern="1200">
                <a:solidFill>
                  <a:schemeClr val="tx1"/>
                </a:solidFill>
                <a:effectLst/>
                <a:latin typeface="+mn-lt"/>
                <a:ea typeface="+mn-ea"/>
                <a:cs typeface="+mn-cs"/>
              </a:rPr>
              <a:t>is important for the provision</a:t>
            </a:r>
            <a:r>
              <a:rPr lang="en-GB" b="1" u="sng" kern="1200">
                <a:solidFill>
                  <a:schemeClr val="tx1"/>
                </a:solidFill>
                <a:latin typeface="+mn-lt"/>
                <a:ea typeface="+mn-ea"/>
                <a:cs typeface="+mn-cs"/>
              </a:rPr>
              <a:t>/maintenance and resilence</a:t>
            </a:r>
            <a:r>
              <a:rPr lang="en-GB" sz="1200" b="1" i="0" u="sng" kern="1200">
                <a:solidFill>
                  <a:schemeClr val="tx1"/>
                </a:solidFill>
                <a:effectLst/>
                <a:latin typeface="+mn-lt"/>
                <a:ea typeface="+mn-ea"/>
                <a:cs typeface="+mn-cs"/>
              </a:rPr>
              <a:t> of </a:t>
            </a:r>
            <a:r>
              <a:rPr lang="en-GB" b="1" u="sng" kern="1200">
                <a:solidFill>
                  <a:schemeClr val="tx1"/>
                </a:solidFill>
                <a:latin typeface="+mn-lt"/>
                <a:ea typeface="+mn-ea"/>
                <a:cs typeface="+mn-cs"/>
              </a:rPr>
              <a:t>these</a:t>
            </a:r>
            <a:r>
              <a:rPr lang="en-GB" sz="1200" b="1" i="0" u="sng" kern="1200">
                <a:solidFill>
                  <a:schemeClr val="tx1"/>
                </a:solidFill>
                <a:effectLst/>
                <a:latin typeface="+mn-lt"/>
                <a:ea typeface="+mn-ea"/>
                <a:cs typeface="+mn-cs"/>
              </a:rPr>
              <a:t> ecosystem services. </a:t>
            </a:r>
            <a:endParaRPr lang="en-GB" sz="1200" b="1" i="0" u="sng" kern="1200">
              <a:solidFill>
                <a:schemeClr val="tx1"/>
              </a:solidFill>
              <a:effectLst/>
              <a:latin typeface="+mn-lt"/>
              <a:ea typeface="+mn-ea"/>
              <a:cs typeface="Arial"/>
            </a:endParaRPr>
          </a:p>
          <a:p>
            <a:endParaRPr lang="en-US" u="none">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GB" b="1" kern="1200">
                <a:solidFill>
                  <a:schemeClr val="tx1"/>
                </a:solidFill>
                <a:latin typeface="+mn-lt"/>
                <a:ea typeface="+mn-ea"/>
                <a:cs typeface="+mn-cs"/>
              </a:rPr>
              <a:t>All</a:t>
            </a:r>
            <a:r>
              <a:rPr lang="en-GB" sz="1200" b="1" i="0" kern="1200">
                <a:solidFill>
                  <a:schemeClr val="tx1"/>
                </a:solidFill>
                <a:effectLst/>
                <a:latin typeface="+mn-lt"/>
                <a:ea typeface="+mn-ea"/>
                <a:cs typeface="+mn-cs"/>
              </a:rPr>
              <a:t> businesses impact and depend upon natural capital and </a:t>
            </a:r>
            <a:r>
              <a:rPr lang="en-GB" b="1" kern="1200">
                <a:solidFill>
                  <a:schemeClr val="tx1"/>
                </a:solidFill>
                <a:latin typeface="+mn-lt"/>
                <a:ea typeface="+mn-ea"/>
                <a:cs typeface="+mn-cs"/>
              </a:rPr>
              <a:t>biodiversity</a:t>
            </a:r>
            <a:endParaRPr lang="en-US">
              <a:solidFill>
                <a:schemeClr val="tx1"/>
              </a:solidFill>
              <a:ea typeface="+mn-ea"/>
            </a:endParaRPr>
          </a:p>
          <a:p>
            <a:pPr marL="285750" indent="-285750">
              <a:buFont typeface="Arial" panose="020B0604020202020204" pitchFamily="34" charset="0"/>
              <a:buChar char="•"/>
            </a:pPr>
            <a:r>
              <a:rPr lang="en-GB" kern="1200">
                <a:solidFill>
                  <a:schemeClr val="tx1"/>
                </a:solidFill>
                <a:latin typeface="+mn-lt"/>
                <a:ea typeface="+mn-ea"/>
                <a:cs typeface="+mn-cs"/>
              </a:rPr>
              <a:t>Natural</a:t>
            </a:r>
            <a:r>
              <a:rPr lang="en-GB" sz="1200" b="0" i="0" kern="1200">
                <a:solidFill>
                  <a:schemeClr val="tx1"/>
                </a:solidFill>
                <a:effectLst/>
                <a:latin typeface="+mn-lt"/>
                <a:ea typeface="+mn-ea"/>
                <a:cs typeface="+mn-cs"/>
              </a:rPr>
              <a:t> capital and the benefits that flow from it </a:t>
            </a:r>
            <a:r>
              <a:rPr lang="en-GB" kern="1200">
                <a:solidFill>
                  <a:schemeClr val="tx1"/>
                </a:solidFill>
                <a:latin typeface="+mn-lt"/>
                <a:ea typeface="+mn-ea"/>
                <a:cs typeface="+mn-cs"/>
              </a:rPr>
              <a:t>sustains</a:t>
            </a:r>
            <a:r>
              <a:rPr lang="en-GB" sz="1200" b="0" i="0" kern="1200">
                <a:solidFill>
                  <a:schemeClr val="tx1"/>
                </a:solidFill>
                <a:effectLst/>
                <a:latin typeface="+mn-lt"/>
                <a:ea typeface="+mn-ea"/>
                <a:cs typeface="+mn-cs"/>
              </a:rPr>
              <a:t> us all: individuals, families, companies, and society as a whole. </a:t>
            </a:r>
            <a:endParaRPr lang="en-US">
              <a:solidFill>
                <a:schemeClr val="tx1"/>
              </a:solidFill>
              <a:ea typeface="+mn-ea"/>
            </a:endParaRPr>
          </a:p>
          <a:p>
            <a:pPr marL="285750" indent="-285750">
              <a:buFont typeface="Arial" panose="020B0604020202020204" pitchFamily="34" charset="0"/>
              <a:buChar char="•"/>
            </a:pPr>
            <a:r>
              <a:rPr lang="en-GB" kern="1200">
                <a:solidFill>
                  <a:schemeClr val="tx1"/>
                </a:solidFill>
                <a:latin typeface="+mn-lt"/>
                <a:ea typeface="+mn-ea"/>
                <a:cs typeface="+mn-cs"/>
              </a:rPr>
              <a:t>Our</a:t>
            </a:r>
            <a:r>
              <a:rPr lang="en-GB" sz="1200" b="0" i="0" kern="1200">
                <a:solidFill>
                  <a:schemeClr val="tx1"/>
                </a:solidFill>
                <a:effectLst/>
                <a:latin typeface="+mn-lt"/>
                <a:ea typeface="+mn-ea"/>
                <a:cs typeface="+mn-cs"/>
              </a:rPr>
              <a:t> individual or collective actions can build or degrade natural </a:t>
            </a:r>
            <a:r>
              <a:rPr lang="en-GB" kern="1200">
                <a:solidFill>
                  <a:schemeClr val="tx1"/>
                </a:solidFill>
                <a:latin typeface="+mn-lt"/>
                <a:ea typeface="+mn-ea"/>
                <a:cs typeface="+mn-cs"/>
              </a:rPr>
              <a:t>capital</a:t>
            </a:r>
            <a:endParaRPr lang="en-US">
              <a:solidFill>
                <a:schemeClr val="tx1"/>
              </a:solidFill>
              <a:ea typeface="+mn-ea"/>
            </a:endParaRPr>
          </a:p>
          <a:p>
            <a:pPr marL="285750" indent="-285750">
              <a:buFont typeface="Arial" panose="020B0604020202020204" pitchFamily="34" charset="0"/>
              <a:buChar char="•"/>
            </a:pPr>
            <a:r>
              <a:rPr lang="en-GB" sz="1200" b="0" i="0" kern="1200">
                <a:solidFill>
                  <a:schemeClr val="tx1"/>
                </a:solidFill>
                <a:effectLst/>
                <a:latin typeface="+mn-lt"/>
                <a:ea typeface="+mn-ea"/>
                <a:cs typeface="+mn-cs"/>
              </a:rPr>
              <a:t>Every business will experience risks and/or opportunities associated with those impacts and/or </a:t>
            </a:r>
            <a:r>
              <a:rPr lang="en-GB" kern="1200">
                <a:solidFill>
                  <a:schemeClr val="tx1"/>
                </a:solidFill>
                <a:latin typeface="+mn-lt"/>
                <a:ea typeface="+mn-ea"/>
                <a:cs typeface="+mn-cs"/>
              </a:rPr>
              <a:t>dependencies</a:t>
            </a:r>
            <a:endParaRPr lang="en-GB">
              <a:solidFill>
                <a:schemeClr val="tx1"/>
              </a:solidFill>
              <a:ea typeface="+mn-ea"/>
            </a:endParaRPr>
          </a:p>
          <a:p>
            <a:pPr marL="285750" indent="-285750">
              <a:buFont typeface="Arial" panose="020B0604020202020204" pitchFamily="34" charset="0"/>
              <a:buChar char="•"/>
            </a:pPr>
            <a:r>
              <a:rPr lang="en-GB" kern="1200">
                <a:solidFill>
                  <a:schemeClr val="tx1"/>
                </a:solidFill>
                <a:latin typeface="+mn-lt"/>
                <a:ea typeface="+mn-ea"/>
                <a:cs typeface="+mn-cs"/>
              </a:rPr>
              <a:t>Biodiversity</a:t>
            </a:r>
            <a:r>
              <a:rPr lang="en-GB" sz="1200" b="0" i="0" kern="1200">
                <a:solidFill>
                  <a:schemeClr val="tx1"/>
                </a:solidFill>
                <a:effectLst/>
                <a:latin typeface="+mn-lt"/>
                <a:ea typeface="+mn-ea"/>
                <a:cs typeface="+mn-cs"/>
              </a:rPr>
              <a:t> describes the variety of life and is the living component of what can be thought of as natural capital stocks.</a:t>
            </a:r>
            <a:r>
              <a:rPr lang="en-GB" kern="1200">
                <a:solidFill>
                  <a:schemeClr val="tx1"/>
                </a:solidFill>
                <a:latin typeface="+mn-lt"/>
                <a:ea typeface="+mn-ea"/>
                <a:cs typeface="+mn-cs"/>
              </a:rPr>
              <a:t> </a:t>
            </a:r>
            <a:endParaRPr lang="en-GB">
              <a:solidFill>
                <a:schemeClr val="tx1"/>
              </a:solidFill>
              <a:ea typeface="+mn-ea"/>
            </a:endParaRPr>
          </a:p>
          <a:p>
            <a:pPr marL="285750" indent="-285750">
              <a:buFont typeface="Arial" panose="020B0604020202020204" pitchFamily="34" charset="0"/>
              <a:buChar char="•"/>
            </a:pPr>
            <a:r>
              <a:rPr lang="en-GB" sz="1200" b="0" i="0" kern="1200">
                <a:solidFill>
                  <a:schemeClr val="tx1"/>
                </a:solidFill>
                <a:effectLst/>
                <a:latin typeface="+mn-lt"/>
                <a:ea typeface="+mn-ea"/>
                <a:cs typeface="+mn-cs"/>
              </a:rPr>
              <a:t>The terms “capital” and “stocks” are used as metaphors to help describe the role of nature within the economy.</a:t>
            </a:r>
            <a:endParaRPr lang="en-GB">
              <a:solidFill>
                <a:schemeClr val="tx1"/>
              </a:solidFill>
              <a:ea typeface="+mn-ea"/>
            </a:endParaRPr>
          </a:p>
          <a:p>
            <a:pPr marL="285750" indent="-285750">
              <a:buFont typeface="Arial" panose="020B0604020202020204" pitchFamily="34" charset="0"/>
              <a:buChar char="•"/>
            </a:pPr>
            <a:r>
              <a:rPr lang="en-GB" sz="1200" b="0" i="0" kern="1200">
                <a:solidFill>
                  <a:schemeClr val="tx1"/>
                </a:solidFill>
                <a:effectLst/>
                <a:latin typeface="+mn-lt"/>
                <a:ea typeface="+mn-ea"/>
                <a:cs typeface="+mn-cs"/>
              </a:rPr>
              <a:t>The presence of, and interactions between, natural capital stocks generate a flow of goods and services; these goods and services create value through the benefits they provide to business and society. </a:t>
            </a:r>
            <a:endParaRPr lang="en-GB">
              <a:solidFill>
                <a:schemeClr val="tx1"/>
              </a:solidFill>
              <a:ea typeface="+mn-ea"/>
            </a:endParaRPr>
          </a:p>
          <a:p>
            <a:pPr marL="285750" indent="-285750">
              <a:buFont typeface="Arial" panose="020B0604020202020204" pitchFamily="34" charset="0"/>
              <a:buChar char="•"/>
            </a:pPr>
            <a:r>
              <a:rPr lang="en-GB" sz="1200" b="0" i="0" kern="1200">
                <a:solidFill>
                  <a:schemeClr val="tx1"/>
                </a:solidFill>
                <a:effectLst/>
                <a:latin typeface="+mn-lt"/>
                <a:ea typeface="+mn-ea"/>
                <a:cs typeface="+mn-cs"/>
              </a:rPr>
              <a:t>It is important to note that biodiversity is not an asset, rather a descriptive feature of assets we call natural capital.</a:t>
            </a:r>
            <a:endParaRPr lang="en-GB"/>
          </a:p>
          <a:p>
            <a:pPr marL="285750" indent="-285750">
              <a:buFont typeface="Arial" panose="020B0604020202020204" pitchFamily="34" charset="0"/>
              <a:buChar char="•"/>
            </a:pPr>
            <a:r>
              <a:rPr lang="en-GB" kern="1200">
                <a:solidFill>
                  <a:schemeClr val="tx1"/>
                </a:solidFill>
                <a:latin typeface="+mn-lt"/>
                <a:ea typeface="+mn-ea"/>
                <a:cs typeface="Arial"/>
              </a:rPr>
              <a:t>In this figure we can see that </a:t>
            </a:r>
            <a:r>
              <a:rPr lang="en-GB" kern="1200">
                <a:solidFill>
                  <a:schemeClr val="tx1"/>
                </a:solidFill>
                <a:latin typeface="+mn-lt"/>
                <a:ea typeface="+mn-ea"/>
                <a:cs typeface="+mn-cs"/>
              </a:rPr>
              <a:t>natural</a:t>
            </a:r>
            <a:r>
              <a:rPr lang="en-GB" sz="1200" b="0" i="0" kern="1200">
                <a:solidFill>
                  <a:schemeClr val="tx1"/>
                </a:solidFill>
                <a:effectLst/>
                <a:latin typeface="+mn-lt"/>
                <a:ea typeface="+mn-ea"/>
                <a:cs typeface="+mn-cs"/>
              </a:rPr>
              <a:t>, social and economic issues are fundamentally interconnected and cannot be separated from one another. </a:t>
            </a:r>
            <a:endParaRPr lang="en-GB" kern="1200">
              <a:solidFill>
                <a:schemeClr val="tx1"/>
              </a:solidFill>
              <a:latin typeface="+mn-lt"/>
              <a:ea typeface="+mn-ea"/>
              <a:cs typeface="+mn-cs"/>
            </a:endParaRPr>
          </a:p>
          <a:p>
            <a:pPr marL="285750" indent="-285750">
              <a:buFont typeface="Arial" panose="020B0604020202020204" pitchFamily="34" charset="0"/>
              <a:buChar char="•"/>
            </a:pPr>
            <a:r>
              <a:rPr lang="en-GB" sz="1200" b="0" i="0" kern="1200">
                <a:solidFill>
                  <a:schemeClr val="tx1"/>
                </a:solidFill>
                <a:effectLst/>
                <a:latin typeface="+mn-lt"/>
                <a:ea typeface="+mn-ea"/>
                <a:cs typeface="+mn-cs"/>
              </a:rPr>
              <a:t>Natural capital underpins all the other capitals and without it we would not have social and human or financial capital.</a:t>
            </a:r>
            <a:endParaRPr lang="en-GB" sz="1200" b="0" i="0" kern="1200">
              <a:solidFill>
                <a:schemeClr val="tx1"/>
              </a:solidFill>
              <a:effectLst/>
              <a:latin typeface="+mn-lt"/>
              <a:ea typeface="+mn-ea"/>
              <a:cs typeface="Arial"/>
            </a:endParaRPr>
          </a:p>
          <a:p>
            <a:pPr marL="285750" indent="-285750" rtl="0">
              <a:buFont typeface="Arial" panose="020B0604020202020204" pitchFamily="34" charset="0"/>
              <a:buChar cha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11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Natural capital stocks underpin the functioning of the economy, which is embedded within the biosphere:</a:t>
            </a:r>
            <a:endParaRPr lang="en-GB"/>
          </a:p>
          <a:p>
            <a:pPr marL="171450" indent="-171450">
              <a:buFont typeface="Arial" panose="020B0604020202020204" pitchFamily="34" charset="0"/>
              <a:buChar char="•"/>
            </a:pPr>
            <a:r>
              <a:rPr lang="en-GB" b="0"/>
              <a:t>The benefits humans receive from ecosystem services are complementary to one another. </a:t>
            </a:r>
            <a:endParaRPr lang="en-GB"/>
          </a:p>
          <a:p>
            <a:pPr marL="171450" indent="-171450">
              <a:buFont typeface="Arial" panose="020B0604020202020204" pitchFamily="34" charset="0"/>
              <a:buChar char="•"/>
            </a:pPr>
            <a:r>
              <a:rPr lang="en-GB" b="0"/>
              <a:t>If one</a:t>
            </a:r>
            <a:r>
              <a:rPr lang="en-GB"/>
              <a:t> benefit</a:t>
            </a:r>
            <a:r>
              <a:rPr lang="en-GB" b="0"/>
              <a:t> changes</a:t>
            </a:r>
            <a:r>
              <a:rPr lang="en-GB"/>
              <a:t> or </a:t>
            </a:r>
            <a:r>
              <a:rPr lang="en-GB" b="0"/>
              <a:t>weakens (e.g. through overuse) it will affect the ecosystems around it. </a:t>
            </a:r>
            <a:endParaRPr lang="en-GB"/>
          </a:p>
          <a:p>
            <a:pPr marL="171450" indent="-171450">
              <a:buFont typeface="Arial" panose="020B0604020202020204" pitchFamily="34" charset="0"/>
              <a:buChar char="•"/>
            </a:pPr>
            <a:r>
              <a:rPr lang="en-GB" b="0"/>
              <a:t>An example of complementary ecosystem services are ‘regulating and maintenance services’</a:t>
            </a:r>
            <a:endParaRPr lang="en-GB"/>
          </a:p>
          <a:p>
            <a:pPr marL="171450" indent="-171450">
              <a:buFont typeface="Arial" panose="020B0604020202020204" pitchFamily="34" charset="0"/>
              <a:buChar char="•"/>
            </a:pPr>
            <a:r>
              <a:rPr lang="en-GB" b="0"/>
              <a:t>The current economy</a:t>
            </a:r>
            <a:r>
              <a:rPr lang="en-GB"/>
              <a:t> </a:t>
            </a:r>
            <a:r>
              <a:rPr lang="en-GB" b="0"/>
              <a:t> </a:t>
            </a:r>
            <a:r>
              <a:rPr lang="en-GB"/>
              <a:t>does not</a:t>
            </a:r>
            <a:r>
              <a:rPr lang="en-GB" b="0"/>
              <a:t> recognise that growth/development must have materials that balance from ‘source’ to ‘sink’.</a:t>
            </a:r>
            <a:r>
              <a:rPr lang="en-GB"/>
              <a:t> </a:t>
            </a:r>
            <a:endParaRPr lang="en-GB" b="0">
              <a:cs typeface="Calibri"/>
            </a:endParaRPr>
          </a:p>
          <a:p>
            <a:pPr marL="628650" lvl="1" indent="-171450">
              <a:buFont typeface="Arial" panose="020B0604020202020204" pitchFamily="34" charset="0"/>
              <a:buChar char="•"/>
            </a:pPr>
            <a:r>
              <a:rPr lang="en-GB"/>
              <a:t>For example, we</a:t>
            </a:r>
            <a:r>
              <a:rPr lang="en-GB" b="0"/>
              <a:t> often recognise that persistent</a:t>
            </a:r>
            <a:r>
              <a:rPr lang="en-GB"/>
              <a:t> organic</a:t>
            </a:r>
            <a:r>
              <a:rPr lang="en-GB" b="0"/>
              <a:t> pollutants such as plastics, and toxic chemicals add to our ecological footprint – but we must also recognise the ‘invisible’ materials such as biodegradable waste</a:t>
            </a:r>
            <a:endParaRPr lang="en-GB" b="0">
              <a:cs typeface="Calibri"/>
            </a:endParaRPr>
          </a:p>
          <a:p>
            <a:pPr marL="171450" indent="-171450">
              <a:buFont typeface="Arial" panose="020B0604020202020204" pitchFamily="34" charset="0"/>
              <a:buChar char="•"/>
            </a:pPr>
            <a:r>
              <a:rPr lang="en-GB" b="0"/>
              <a:t>Recognising ecosystems are </a:t>
            </a:r>
            <a:r>
              <a:rPr lang="en-GB"/>
              <a:t>bounded and complimentary</a:t>
            </a:r>
            <a:r>
              <a:rPr lang="en-GB" b="0"/>
              <a:t> leads us to </a:t>
            </a:r>
            <a:r>
              <a:rPr lang="en-GB"/>
              <a:t>the</a:t>
            </a:r>
            <a:r>
              <a:rPr lang="en-GB" b="0"/>
              <a:t> conclusion that the </a:t>
            </a:r>
            <a:r>
              <a:rPr lang="en-GB"/>
              <a:t>speed society</a:t>
            </a:r>
            <a:r>
              <a:rPr lang="en-GB" b="0"/>
              <a:t> is able to convert it’s goods and services to produced goods and services is ALSO bounded, and limited by it’s regenerative rate. </a:t>
            </a:r>
            <a:endParaRPr lang="en-GB"/>
          </a:p>
          <a:p>
            <a:pPr marL="171450" indent="-171450">
              <a:buFont typeface="Arial" panose="020B0604020202020204" pitchFamily="34" charset="0"/>
              <a:buChar char="•"/>
            </a:pPr>
            <a:r>
              <a:rPr lang="en-GB" b="0"/>
              <a:t>“This means that humanity is embedded in Nature” and relates to the concept of Planetary Boundaries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796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Presenter to explain policy drivers leading to increased disclosure on biodiversity/natural capital impacts.</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b="1">
              <a:cs typeface="Calibri"/>
            </a:endParaRPr>
          </a:p>
          <a:p>
            <a:pPr marL="171450" indent="-171450">
              <a:buFont typeface="Arial" panose="020B0604020202020204" pitchFamily="34" charset="0"/>
              <a:buChar char="•"/>
              <a:defRPr/>
            </a:pPr>
            <a:r>
              <a:rPr lang="en-US">
                <a:cs typeface="Calibri"/>
              </a:rPr>
              <a:t>The Convention of Biological Diversity is currently negotiating the terms of the post-2020 biodiversity framework</a:t>
            </a:r>
          </a:p>
          <a:p>
            <a:pPr marL="171450" indent="-171450">
              <a:buFont typeface="Arial" panose="020B0604020202020204" pitchFamily="34" charset="0"/>
              <a:buChar char="•"/>
              <a:defRPr/>
            </a:pPr>
            <a:r>
              <a:rPr lang="en-US">
                <a:cs typeface="Calibri"/>
              </a:rPr>
              <a:t>Like the Paris Agreement, there is hope that this will provide goals and targets to decrease the rate of biodiversity loss on our planet</a:t>
            </a:r>
            <a:endParaRPr lang="en-US"/>
          </a:p>
          <a:p>
            <a:pPr marL="171450" indent="-171450">
              <a:buFont typeface="Arial" panose="020B0604020202020204" pitchFamily="34" charset="0"/>
              <a:buChar char="•"/>
              <a:defRPr/>
            </a:pPr>
            <a:r>
              <a:rPr lang="en-US">
                <a:cs typeface="Calibri"/>
              </a:rPr>
              <a:t>Unlike the Paris Agreement we will NOT be able to determine a common indicator (e.g. limiting global temperature rise to below 2</a:t>
            </a:r>
            <a:r>
              <a:rPr lang="en-GB">
                <a:cs typeface="Calibri"/>
              </a:rPr>
              <a:t>°C). </a:t>
            </a:r>
            <a:endParaRPr lang="en-US"/>
          </a:p>
          <a:p>
            <a:pPr marL="171450" indent="-171450">
              <a:buFont typeface="Arial" panose="020B0604020202020204" pitchFamily="34" charset="0"/>
              <a:buChar char="•"/>
              <a:defRPr/>
            </a:pPr>
            <a:r>
              <a:rPr lang="en-GB">
                <a:cs typeface="Calibri"/>
              </a:rPr>
              <a:t>This is due to the multi-dimensional of biodiversity requiring multiple indices of measurement</a:t>
            </a:r>
            <a:endParaRPr lang="en-US"/>
          </a:p>
          <a:p>
            <a:pPr marL="171450" indent="-171450">
              <a:buFont typeface="Arial" panose="020B0604020202020204" pitchFamily="34" charset="0"/>
              <a:buChar char="•"/>
              <a:defRPr/>
            </a:pPr>
            <a:r>
              <a:rPr lang="en-GB">
                <a:cs typeface="Calibri"/>
              </a:rPr>
              <a:t>The current </a:t>
            </a:r>
            <a:r>
              <a:rPr lang="en-GB"/>
              <a:t>DRAFT includes</a:t>
            </a:r>
            <a:r>
              <a:rPr lang="en-GB">
                <a:cs typeface="Calibri"/>
              </a:rPr>
              <a:t> Target 15 - which specifically mentions the private sector (including business and finance). </a:t>
            </a:r>
            <a:endParaRPr lang="en-US"/>
          </a:p>
          <a:p>
            <a:pPr lvl="1">
              <a:buFont typeface="Arial" panose="020B0604020202020204" pitchFamily="34" charset="0"/>
              <a:buChar char="•"/>
              <a:defRPr/>
            </a:pPr>
            <a:r>
              <a:rPr lang="en-GB">
                <a:cs typeface="Calibri"/>
              </a:rPr>
              <a:t>In it, there is a SMART target of reducing negative impacts by half and increasing positive impacts</a:t>
            </a:r>
            <a:endParaRPr lang="en-US"/>
          </a:p>
          <a:p>
            <a:pPr lvl="1">
              <a:buFont typeface="Arial" panose="020B0604020202020204" pitchFamily="34" charset="0"/>
              <a:buChar char="•"/>
              <a:defRPr/>
            </a:pPr>
            <a:r>
              <a:rPr lang="en-GB">
                <a:cs typeface="Calibri"/>
              </a:rPr>
              <a:t>This points in the direction of quantified measurement and disclosure on </a:t>
            </a:r>
            <a:r>
              <a:rPr lang="en-GB"/>
              <a:t>impacts and dependencies</a:t>
            </a:r>
            <a:r>
              <a:rPr lang="en-GB">
                <a:cs typeface="Calibri"/>
              </a:rPr>
              <a:t> to biodiversity which can be accomplished through an assessment using the Natural Capital Protocol or a similar framework</a:t>
            </a:r>
            <a:endParaRPr lang="en-US" b="0">
              <a:cs typeface="Calibri"/>
            </a:endParaRPr>
          </a:p>
          <a:p>
            <a:pPr marL="171450" indent="-171450">
              <a:buFont typeface="Arial" panose="020B0604020202020204" pitchFamily="34" charset="0"/>
              <a:buChar char="•"/>
            </a:pPr>
            <a:endParaRPr lang="en-GB">
              <a:cs typeface="Calibri"/>
            </a:endParaRPr>
          </a:p>
          <a:p>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5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spcBef>
                <a:spcPts val="600"/>
              </a:spcBef>
              <a:spcAft>
                <a:spcPts val="1200"/>
              </a:spcAft>
              <a:buFont typeface="Arial" panose="020B0604020202020204" pitchFamily="34" charset="0"/>
              <a:buChar char="•"/>
            </a:pPr>
            <a:r>
              <a:rPr lang="en-GB" b="1" dirty="0">
                <a:solidFill>
                  <a:schemeClr val="tx1">
                    <a:lumMod val="65000"/>
                    <a:lumOff val="35000"/>
                  </a:schemeClr>
                </a:solidFill>
                <a:ea typeface="Roboto Light"/>
              </a:rPr>
              <a:t>Complimenting this, </a:t>
            </a:r>
            <a:r>
              <a:rPr lang="en-GB" b="1" dirty="0">
                <a:solidFill>
                  <a:schemeClr val="tx1">
                    <a:lumMod val="65000"/>
                    <a:lumOff val="35000"/>
                  </a:schemeClr>
                </a:solidFill>
                <a:ea typeface="Roboto Light"/>
                <a:sym typeface="Wingdings" panose="05000000000000000000" pitchFamily="2" charset="2"/>
              </a:rPr>
              <a:t>standard</a:t>
            </a:r>
            <a:r>
              <a:rPr lang="en-GB" sz="1200" b="1" dirty="0">
                <a:solidFill>
                  <a:schemeClr val="tx1">
                    <a:lumMod val="65000"/>
                    <a:lumOff val="35000"/>
                  </a:schemeClr>
                </a:solidFill>
                <a:ea typeface="Roboto Light"/>
                <a:sym typeface="Wingdings" panose="05000000000000000000" pitchFamily="2" charset="2"/>
              </a:rPr>
              <a:t> setters </a:t>
            </a:r>
            <a:r>
              <a:rPr lang="en-GB" b="1" dirty="0">
                <a:solidFill>
                  <a:schemeClr val="tx1">
                    <a:lumMod val="65000"/>
                    <a:lumOff val="35000"/>
                  </a:schemeClr>
                </a:solidFill>
                <a:ea typeface="Roboto Light"/>
                <a:sym typeface="Wingdings" panose="05000000000000000000" pitchFamily="2" charset="2"/>
              </a:rPr>
              <a:t>are currently </a:t>
            </a:r>
            <a:r>
              <a:rPr lang="en-GB" sz="1200" dirty="0">
                <a:solidFill>
                  <a:schemeClr val="tx1">
                    <a:lumMod val="65000"/>
                    <a:lumOff val="35000"/>
                  </a:schemeClr>
                </a:solidFill>
                <a:ea typeface="Roboto Light"/>
                <a:sym typeface="Wingdings" panose="05000000000000000000" pitchFamily="2" charset="2"/>
              </a:rPr>
              <a:t>updating </a:t>
            </a:r>
            <a:r>
              <a:rPr lang="en-GB" dirty="0">
                <a:solidFill>
                  <a:schemeClr val="tx1">
                    <a:lumMod val="65000"/>
                    <a:lumOff val="35000"/>
                  </a:schemeClr>
                </a:solidFill>
                <a:ea typeface="Roboto Light"/>
                <a:sym typeface="Wingdings" panose="05000000000000000000" pitchFamily="2" charset="2"/>
              </a:rPr>
              <a:t>their </a:t>
            </a:r>
            <a:r>
              <a:rPr lang="en-GB" sz="1200" dirty="0">
                <a:solidFill>
                  <a:schemeClr val="tx1">
                    <a:lumMod val="65000"/>
                    <a:lumOff val="35000"/>
                  </a:schemeClr>
                </a:solidFill>
                <a:ea typeface="Roboto Light"/>
                <a:sym typeface="Wingdings" panose="05000000000000000000" pitchFamily="2" charset="2"/>
              </a:rPr>
              <a:t>frameworks to </a:t>
            </a:r>
            <a:r>
              <a:rPr lang="en-GB" dirty="0">
                <a:solidFill>
                  <a:schemeClr val="tx1">
                    <a:lumMod val="65000"/>
                    <a:lumOff val="35000"/>
                  </a:schemeClr>
                </a:solidFill>
                <a:ea typeface="Roboto Light"/>
                <a:sym typeface="Wingdings" panose="05000000000000000000" pitchFamily="2" charset="2"/>
              </a:rPr>
              <a:t>better include</a:t>
            </a:r>
            <a:r>
              <a:rPr lang="en-GB" sz="1200" dirty="0">
                <a:solidFill>
                  <a:schemeClr val="tx1">
                    <a:lumMod val="65000"/>
                    <a:lumOff val="35000"/>
                  </a:schemeClr>
                </a:solidFill>
                <a:ea typeface="Roboto Light"/>
                <a:sym typeface="Wingdings" panose="05000000000000000000" pitchFamily="2" charset="2"/>
              </a:rPr>
              <a:t> biodiversity</a:t>
            </a:r>
            <a:endParaRPr lang="en-US" dirty="0">
              <a:ea typeface="Roboto Light"/>
            </a:endParaRPr>
          </a:p>
          <a:p>
            <a:pPr marL="285750" indent="-285750">
              <a:spcBef>
                <a:spcPts val="600"/>
              </a:spcBef>
              <a:spcAft>
                <a:spcPts val="1200"/>
              </a:spcAft>
              <a:buFont typeface="Arial" panose="020B0604020202020204" pitchFamily="34" charset="0"/>
              <a:buChar char="•"/>
            </a:pPr>
            <a:r>
              <a:rPr lang="en-GB" dirty="0">
                <a:solidFill>
                  <a:schemeClr val="tx1">
                    <a:lumMod val="65000"/>
                    <a:lumOff val="35000"/>
                  </a:schemeClr>
                </a:solidFill>
                <a:ea typeface="Roboto Light"/>
                <a:sym typeface="Wingdings" panose="05000000000000000000" pitchFamily="2" charset="2"/>
              </a:rPr>
              <a:t>This includes a mixture</a:t>
            </a:r>
            <a:r>
              <a:rPr lang="en-GB" sz="1200" dirty="0">
                <a:solidFill>
                  <a:schemeClr val="tx1">
                    <a:lumMod val="65000"/>
                    <a:lumOff val="35000"/>
                  </a:schemeClr>
                </a:solidFill>
                <a:ea typeface="Roboto Light"/>
                <a:sym typeface="Wingdings" panose="05000000000000000000" pitchFamily="2" charset="2"/>
              </a:rPr>
              <a:t> of </a:t>
            </a:r>
            <a:r>
              <a:rPr lang="en-GB" sz="1200" b="1" dirty="0">
                <a:solidFill>
                  <a:schemeClr val="tx1">
                    <a:lumMod val="65000"/>
                    <a:lumOff val="35000"/>
                  </a:schemeClr>
                </a:solidFill>
                <a:ea typeface="Roboto Light"/>
                <a:sym typeface="Wingdings" panose="05000000000000000000" pitchFamily="2" charset="2"/>
              </a:rPr>
              <a:t>voluntary</a:t>
            </a:r>
            <a:r>
              <a:rPr lang="en-GB" dirty="0">
                <a:solidFill>
                  <a:schemeClr val="tx1">
                    <a:lumMod val="65000"/>
                    <a:lumOff val="35000"/>
                  </a:schemeClr>
                </a:solidFill>
                <a:ea typeface="Roboto Light"/>
                <a:sym typeface="Wingdings" panose="05000000000000000000" pitchFamily="2" charset="2"/>
              </a:rPr>
              <a:t> disclosure bodies such as the Taskforce on Nature-related financial disclosures, the Global Reporting Initiative and the Climate Disclosures Standards Board </a:t>
            </a:r>
            <a:endParaRPr lang="en-GB" dirty="0">
              <a:solidFill>
                <a:schemeClr val="tx1">
                  <a:lumMod val="65000"/>
                  <a:lumOff val="35000"/>
                </a:schemeClr>
              </a:solidFill>
              <a:ea typeface="Roboto Light"/>
            </a:endParaRPr>
          </a:p>
          <a:p>
            <a:pPr marL="285750" indent="-285750">
              <a:spcBef>
                <a:spcPts val="600"/>
              </a:spcBef>
              <a:spcAft>
                <a:spcPts val="1200"/>
              </a:spcAft>
              <a:buFont typeface="Arial" panose="020B0604020202020204" pitchFamily="34" charset="0"/>
              <a:buChar char="•"/>
            </a:pPr>
            <a:r>
              <a:rPr lang="en-GB" dirty="0">
                <a:solidFill>
                  <a:schemeClr val="tx1">
                    <a:lumMod val="65000"/>
                    <a:lumOff val="35000"/>
                  </a:schemeClr>
                </a:solidFill>
                <a:ea typeface="Roboto Light"/>
                <a:sym typeface="Wingdings" panose="05000000000000000000" pitchFamily="2" charset="2"/>
              </a:rPr>
              <a:t>As well as </a:t>
            </a:r>
            <a:r>
              <a:rPr lang="en-GB" sz="1200" b="1" dirty="0">
                <a:solidFill>
                  <a:schemeClr val="tx1">
                    <a:lumMod val="65000"/>
                    <a:lumOff val="35000"/>
                  </a:schemeClr>
                </a:solidFill>
                <a:ea typeface="Roboto Light"/>
                <a:sym typeface="Wingdings" panose="05000000000000000000" pitchFamily="2" charset="2"/>
              </a:rPr>
              <a:t>mandatory</a:t>
            </a:r>
            <a:r>
              <a:rPr lang="en-GB" dirty="0">
                <a:solidFill>
                  <a:schemeClr val="tx1">
                    <a:lumMod val="65000"/>
                    <a:lumOff val="35000"/>
                  </a:schemeClr>
                </a:solidFill>
                <a:ea typeface="Roboto Light"/>
                <a:sym typeface="Wingdings" panose="05000000000000000000" pitchFamily="2" charset="2"/>
              </a:rPr>
              <a:t> upcoming mandatory policy incentives within the EU, which is the Corporate Sustainability Reporting Directive, to be developed by EFRAG (the European Financial Reporting Advisory Group) </a:t>
            </a:r>
            <a:endParaRPr lang="en-GB" sz="1200" dirty="0">
              <a:solidFill>
                <a:schemeClr val="tx1">
                  <a:lumMod val="65000"/>
                  <a:lumOff val="35000"/>
                </a:schemeClr>
              </a:solidFill>
              <a:ea typeface="Roboto Light"/>
            </a:endParaRPr>
          </a:p>
          <a:p>
            <a:pPr marL="285750" indent="-285750">
              <a:spcBef>
                <a:spcPts val="600"/>
              </a:spcBef>
              <a:spcAft>
                <a:spcPts val="1200"/>
              </a:spcAft>
              <a:buFont typeface="Arial" panose="020B0604020202020204" pitchFamily="34" charset="0"/>
              <a:buChar char="•"/>
            </a:pPr>
            <a:r>
              <a:rPr lang="en-GB" dirty="0">
                <a:solidFill>
                  <a:schemeClr val="tx1">
                    <a:lumMod val="65000"/>
                    <a:lumOff val="35000"/>
                  </a:schemeClr>
                </a:solidFill>
                <a:ea typeface="Roboto Light"/>
                <a:sym typeface="Wingdings" panose="05000000000000000000" pitchFamily="2" charset="2"/>
              </a:rPr>
              <a:t>It is anticipated that </a:t>
            </a:r>
            <a:r>
              <a:rPr lang="en-GB" sz="1200" b="1" dirty="0">
                <a:solidFill>
                  <a:schemeClr val="tx1">
                    <a:lumMod val="65000"/>
                    <a:lumOff val="35000"/>
                  </a:schemeClr>
                </a:solidFill>
                <a:ea typeface="Roboto Light"/>
                <a:sym typeface="Wingdings" panose="05000000000000000000" pitchFamily="2" charset="2"/>
              </a:rPr>
              <a:t>mandatory reporting </a:t>
            </a:r>
            <a:r>
              <a:rPr lang="en-GB" sz="1200" dirty="0">
                <a:solidFill>
                  <a:schemeClr val="tx1">
                    <a:lumMod val="65000"/>
                    <a:lumOff val="35000"/>
                  </a:schemeClr>
                </a:solidFill>
                <a:ea typeface="Roboto Light"/>
                <a:sym typeface="Wingdings" panose="05000000000000000000" pitchFamily="2" charset="2"/>
              </a:rPr>
              <a:t>requirements </a:t>
            </a:r>
            <a:r>
              <a:rPr lang="en-GB" dirty="0">
                <a:solidFill>
                  <a:schemeClr val="tx1">
                    <a:lumMod val="65000"/>
                    <a:lumOff val="35000"/>
                  </a:schemeClr>
                </a:solidFill>
                <a:ea typeface="Roboto Light"/>
                <a:sym typeface="Wingdings" panose="05000000000000000000" pitchFamily="2" charset="2"/>
              </a:rPr>
              <a:t>are likely to </a:t>
            </a:r>
            <a:r>
              <a:rPr lang="en-GB" b="1" dirty="0">
                <a:solidFill>
                  <a:schemeClr val="tx1">
                    <a:lumMod val="65000"/>
                    <a:lumOff val="35000"/>
                  </a:schemeClr>
                </a:solidFill>
                <a:ea typeface="Roboto Light"/>
                <a:sym typeface="Wingdings" panose="05000000000000000000" pitchFamily="2" charset="2"/>
              </a:rPr>
              <a:t>increase</a:t>
            </a:r>
            <a:r>
              <a:rPr lang="en-GB" sz="1200" dirty="0">
                <a:solidFill>
                  <a:schemeClr val="tx1">
                    <a:lumMod val="65000"/>
                    <a:lumOff val="35000"/>
                  </a:schemeClr>
                </a:solidFill>
                <a:ea typeface="Roboto Light"/>
                <a:sym typeface="Wingdings" panose="05000000000000000000" pitchFamily="2" charset="2"/>
              </a:rPr>
              <a:t> with time</a:t>
            </a:r>
            <a:endParaRPr lang="en-GB" dirty="0">
              <a:solidFill>
                <a:schemeClr val="tx1">
                  <a:lumMod val="65000"/>
                  <a:lumOff val="35000"/>
                </a:schemeClr>
              </a:solidFill>
              <a:ea typeface="Roboto Light"/>
            </a:endParaRPr>
          </a:p>
          <a:p>
            <a:pPr marL="0" indent="0">
              <a:spcBef>
                <a:spcPts val="600"/>
              </a:spcBef>
              <a:spcAft>
                <a:spcPts val="1200"/>
              </a:spcAft>
            </a:pPr>
            <a:endParaRPr lang="en-GB" sz="1200">
              <a:solidFill>
                <a:schemeClr val="tx1">
                  <a:lumMod val="65000"/>
                  <a:lumOff val="35000"/>
                </a:schemeClr>
              </a:solidFill>
              <a:ea typeface="Roboto Light"/>
            </a:endParaRPr>
          </a:p>
          <a:p>
            <a:pPr marL="0" indent="0">
              <a:buFont typeface="Arial" panose="020B0604020202020204" pitchFamily="34" charset="0"/>
              <a:buNone/>
            </a:pPr>
            <a:endParaRPr lang="en-US" b="1"/>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896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kern="1200" dirty="0"/>
              <a:t>We will now begin to think about natural capital impacts and dependencies, </a:t>
            </a:r>
            <a:r>
              <a:rPr lang="en-GB" i="0" kern="1200" dirty="0">
                <a:effectLst/>
              </a:rPr>
              <a:t>and </a:t>
            </a:r>
            <a:r>
              <a:rPr lang="en-GB" kern="1200" dirty="0"/>
              <a:t>why they are important for your </a:t>
            </a:r>
            <a:r>
              <a:rPr lang="en-GB" i="0" kern="1200" dirty="0">
                <a:effectLst/>
              </a:rPr>
              <a:t>natural capital</a:t>
            </a:r>
            <a:r>
              <a:rPr lang="en-GB" kern="1200" dirty="0"/>
              <a:t> assessment</a:t>
            </a:r>
            <a:endParaRPr lang="en-GB" dirty="0"/>
          </a:p>
          <a:p>
            <a:endParaRPr lang="en-GB" b="1" kern="1200" dirty="0"/>
          </a:p>
          <a:p>
            <a:endParaRPr lang="en-GB" kern="1200">
              <a:latin typeface="Arial"/>
              <a:cs typeface="Aria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29</a:t>
            </a:fld>
            <a:endParaRPr lang="en-US"/>
          </a:p>
        </p:txBody>
      </p:sp>
    </p:spTree>
    <p:extLst>
      <p:ext uri="{BB962C8B-B14F-4D97-AF65-F5344CB8AC3E}">
        <p14:creationId xmlns:p14="http://schemas.microsoft.com/office/powerpoint/2010/main" val="2616780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Firstly we can look at natural capital impacts</a:t>
            </a:r>
            <a:endParaRPr lang="en-US" dirty="0"/>
          </a:p>
          <a:p>
            <a:r>
              <a:rPr lang="en-GB" dirty="0"/>
              <a:t>The Natural Capital Protocol defines a natural capital impact as: The negative or positive effect of business activity on natural capital. </a:t>
            </a:r>
          </a:p>
          <a:p>
            <a:endParaRPr lang="en-GB"/>
          </a:p>
          <a:p>
            <a:r>
              <a:rPr lang="en-GB" dirty="0"/>
              <a:t>These impacts can arise either </a:t>
            </a:r>
            <a:r>
              <a:rPr lang="en-GB" b="1" dirty="0"/>
              <a:t>directly</a:t>
            </a:r>
            <a:r>
              <a:rPr lang="en-GB" dirty="0"/>
              <a:t> as a result of your business operations, or </a:t>
            </a:r>
            <a:r>
              <a:rPr lang="en-GB" b="1" dirty="0"/>
              <a:t>indirectly</a:t>
            </a:r>
            <a:r>
              <a:rPr lang="en-GB" dirty="0"/>
              <a:t> from the use of products and services. Impacts on biodiversity and natural capital may also be </a:t>
            </a:r>
            <a:r>
              <a:rPr lang="en-GB" b="1" dirty="0"/>
              <a:t>cumulative</a:t>
            </a:r>
            <a:r>
              <a:rPr lang="en-GB" dirty="0"/>
              <a:t>, meaning that impacts arise from the combined impacts of your operations and those of other organizations, as well as other background pressures. This means that relatively small impacts of each individual activity can add up to a large overall impact. Your business impacts on biodiversity, particularly your indirect and cumulative impacts, may often be non-linear and difficult to predict.</a:t>
            </a:r>
          </a:p>
          <a:p>
            <a:endParaRPr lang="en-GB" b="1"/>
          </a:p>
          <a:p>
            <a:r>
              <a:rPr lang="en-GB" b="1" dirty="0"/>
              <a:t>The figure on the slides shows examples of how business can impact natural capital. </a:t>
            </a:r>
            <a:r>
              <a:rPr lang="en-GB" dirty="0"/>
              <a:t>For example, if a business undertakes poor land management practice, this may cause the degradation of natural ecosystems - hence posing an operational risk by reducing resilience to natural hazards. However, positive land management could pose an operational opportunity if a business were to invest in sustainable land management. Hence reducing costs by protecting against natural hazards.</a:t>
            </a:r>
          </a:p>
          <a:p>
            <a:endParaRPr lang="en-GB" i="1"/>
          </a:p>
          <a:p>
            <a:endParaRPr lang="en-GB" i="1"/>
          </a:p>
          <a:p>
            <a:endParaRPr lang="en-GB" i="1"/>
          </a:p>
          <a:p>
            <a:r>
              <a:rPr lang="en-GB" i="1" dirty="0"/>
              <a:t>Further examples to draw upon if needed:</a:t>
            </a:r>
            <a:endParaRPr lang="en-GB" dirty="0"/>
          </a:p>
          <a:p>
            <a:endParaRPr lang="en-GB" dirty="0"/>
          </a:p>
          <a:p>
            <a:r>
              <a:rPr lang="en-GB" dirty="0"/>
              <a:t>Waste/Site based impacts (e.g. development of an open cast mine may lead to a reduction in total vegetation cover and complexity). </a:t>
            </a:r>
            <a:endParaRPr lang="en-GB" i="1" dirty="0"/>
          </a:p>
          <a:p>
            <a:pPr>
              <a:buChar char="•"/>
            </a:pPr>
            <a:r>
              <a:rPr lang="en-GB" dirty="0"/>
              <a:t>This could pose a risk to the structural integrity of the mine due to an increased likelihood of flood (from the loss of provisioning services provided by the local habitat) and it would pose a reputational risk depending on the location of the mine</a:t>
            </a:r>
          </a:p>
          <a:p>
            <a:pPr>
              <a:buChar char="•"/>
            </a:pPr>
            <a:r>
              <a:rPr lang="en-GB" dirty="0"/>
              <a:t>Uncontrolled leakage from tailing ponds (e.g. selenium) could lead to acute and chronic impacts on surrounding flora and fauna, which could affect local livelihoods and cause trophic cascades/decrease in population of local species</a:t>
            </a:r>
          </a:p>
          <a:p>
            <a:pPr>
              <a:buChar char="•"/>
            </a:pPr>
            <a:r>
              <a:rPr lang="en-GB" dirty="0"/>
              <a:t>This may pose a reputational risk if there is negative publicity about the business’ impacts on natural capital</a:t>
            </a:r>
          </a:p>
          <a:p>
            <a:endParaRPr lang="en-GB" dirty="0"/>
          </a:p>
          <a:p>
            <a:pPr marL="228600" indent="0"/>
            <a:r>
              <a:rPr lang="en-GB" dirty="0"/>
              <a:t>Groundwater discharge e.g. wastewater</a:t>
            </a:r>
          </a:p>
          <a:p>
            <a:pPr>
              <a:buChar char="•"/>
            </a:pPr>
            <a:r>
              <a:rPr lang="en-GB" dirty="0"/>
              <a:t>Thinking of the example above, groundwater discharge may pose risks to biodiversity</a:t>
            </a:r>
          </a:p>
          <a:p>
            <a:pPr>
              <a:buChar char="•"/>
            </a:pPr>
            <a:r>
              <a:rPr lang="en-GB" dirty="0"/>
              <a:t>This may pose financial risks if social conflict over polluted water adds to security costs </a:t>
            </a:r>
          </a:p>
          <a:p>
            <a:pPr>
              <a:buChar char="•"/>
            </a:pPr>
            <a:r>
              <a:rPr lang="en-GB" dirty="0"/>
              <a:t>This may also pose societal opportunities if businesses use managed water catchments to improve water quality for local communities </a:t>
            </a:r>
          </a:p>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38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GB" b="1" dirty="0"/>
              <a:t>As well as impacts, we also need to consider impact drivers</a:t>
            </a:r>
            <a:endParaRPr lang="en-US" dirty="0"/>
          </a:p>
          <a:p>
            <a:pPr algn="just"/>
            <a:endParaRPr lang="en-GB" dirty="0"/>
          </a:p>
          <a:p>
            <a:pPr algn="just"/>
            <a:r>
              <a:rPr lang="en-GB" dirty="0"/>
              <a:t>An </a:t>
            </a:r>
            <a:r>
              <a:rPr lang="en-GB" b="1" dirty="0"/>
              <a:t>impact driver </a:t>
            </a:r>
            <a:r>
              <a:rPr lang="en-GB" dirty="0"/>
              <a:t>is a measurable quantity of a natural resource that is used as an </a:t>
            </a:r>
            <a:r>
              <a:rPr lang="en-GB" b="1" dirty="0"/>
              <a:t>input</a:t>
            </a:r>
            <a:r>
              <a:rPr lang="en-GB" dirty="0"/>
              <a:t> to production (e.g., volume of fresh water used)</a:t>
            </a:r>
          </a:p>
          <a:p>
            <a:pPr algn="just"/>
            <a:r>
              <a:rPr lang="en-GB" dirty="0"/>
              <a:t>OR</a:t>
            </a:r>
          </a:p>
          <a:p>
            <a:pPr algn="just"/>
            <a:r>
              <a:rPr lang="en-GB" dirty="0"/>
              <a:t>An impact driver may also be a measurable non-product </a:t>
            </a:r>
            <a:r>
              <a:rPr lang="en-GB" b="1" dirty="0"/>
              <a:t>output</a:t>
            </a:r>
            <a:r>
              <a:rPr lang="en-GB" dirty="0"/>
              <a:t> of a business activity (e.g. kilograms of emissions released by a manufacturing facility).</a:t>
            </a:r>
          </a:p>
          <a:p>
            <a:pPr algn="just">
              <a:buNone/>
            </a:pPr>
            <a:r>
              <a:rPr lang="en-GB" dirty="0"/>
              <a:t>Impact drivers are generally expressed in </a:t>
            </a:r>
            <a:r>
              <a:rPr lang="en-GB" b="1" dirty="0"/>
              <a:t>quantitative units </a:t>
            </a:r>
            <a:r>
              <a:rPr lang="en-GB" dirty="0"/>
              <a:t>(e.g., kilograms or hectares).</a:t>
            </a:r>
          </a:p>
          <a:p>
            <a:pPr algn="just" defTabSz="914258">
              <a:defRPr/>
            </a:pPr>
            <a:endParaRPr lang="en-GB"/>
          </a:p>
          <a:p>
            <a:pPr algn="just" defTabSz="914258">
              <a:buChar char="•"/>
              <a:defRPr/>
            </a:pPr>
            <a:r>
              <a:rPr lang="en-GB" b="1" dirty="0"/>
              <a:t>The figure on the slides helps us to think about impact drivers and impacts, and the difference between them.</a:t>
            </a:r>
          </a:p>
          <a:p>
            <a:pPr algn="just">
              <a:buChar char="•"/>
            </a:pPr>
            <a:r>
              <a:rPr lang="en-GB" b="1" dirty="0"/>
              <a:t>It illustrates the impact pathway for air pollution</a:t>
            </a:r>
            <a:r>
              <a:rPr lang="en-GB" dirty="0"/>
              <a:t>, which is a classic example of a non-product output of industry. </a:t>
            </a:r>
          </a:p>
          <a:p>
            <a:pPr algn="just">
              <a:buChar char="•"/>
            </a:pPr>
            <a:r>
              <a:rPr lang="en-GB" dirty="0"/>
              <a:t>In this example, the business activity is the manufacture of industrial chemicals, which results in the emission of certain pollutants. We can see these emissions as the impact driver. </a:t>
            </a:r>
          </a:p>
          <a:p>
            <a:pPr algn="just">
              <a:buChar char="•"/>
            </a:pPr>
            <a:r>
              <a:rPr lang="en-GB" dirty="0"/>
              <a:t>The impact driver then leads to changes in natural capital, in this case through reduced air quality. </a:t>
            </a:r>
          </a:p>
          <a:p>
            <a:pPr algn="just">
              <a:buChar char="•"/>
            </a:pPr>
            <a:r>
              <a:rPr lang="en-GB" dirty="0"/>
              <a:t>This change in natural capital has a resulting impact – in this case, this could be the impact on local people and the environment.</a:t>
            </a:r>
            <a:endParaRPr lang="en-CH" dirty="0"/>
          </a:p>
          <a:p>
            <a:pPr marL="0" indent="0" algn="just" defTabSz="914258">
              <a:defRPr/>
            </a:pPr>
            <a:endParaRPr lang="en-GB" b="1">
              <a:solidFill>
                <a:srgbClr val="23BAED"/>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9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5469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b="1" dirty="0"/>
              <a:t>As well as thinking about our impacts </a:t>
            </a:r>
            <a:r>
              <a:rPr lang="en-GB" b="1" u="none" dirty="0"/>
              <a:t>on natural capital</a:t>
            </a:r>
            <a:r>
              <a:rPr lang="en-GB" b="1" dirty="0"/>
              <a:t>, we also need to consider our</a:t>
            </a:r>
            <a:r>
              <a:rPr lang="en-GB" b="1" u="none" dirty="0"/>
              <a:t> dependencies.</a:t>
            </a:r>
            <a:endParaRPr lang="en-US" dirty="0"/>
          </a:p>
          <a:p>
            <a:endParaRPr lang="en-GB"/>
          </a:p>
          <a:p>
            <a:r>
              <a:rPr lang="en-GB" dirty="0"/>
              <a:t>All businesses depend on natural capital and associated ecosystem services, either directly or indirectly. For example, businesses depend on </a:t>
            </a:r>
            <a:r>
              <a:rPr lang="en-GB" u="none" dirty="0"/>
              <a:t>natural capital </a:t>
            </a:r>
            <a:r>
              <a:rPr lang="en-GB" dirty="0"/>
              <a:t>for critical production inputs such as land, raw materials, </a:t>
            </a:r>
            <a:r>
              <a:rPr lang="en-GB" u="none" dirty="0"/>
              <a:t>and </a:t>
            </a:r>
            <a:r>
              <a:rPr lang="en-GB" dirty="0"/>
              <a:t>water</a:t>
            </a:r>
            <a:r>
              <a:rPr lang="en-GB" u="none" dirty="0"/>
              <a:t>, </a:t>
            </a:r>
            <a:r>
              <a:rPr lang="en-GB" dirty="0"/>
              <a:t>and energy</a:t>
            </a:r>
            <a:r>
              <a:rPr lang="en-GB" u="none" dirty="0"/>
              <a:t>. </a:t>
            </a:r>
            <a:r>
              <a:rPr lang="en-GB" dirty="0"/>
              <a:t>Businesses also depend indirectly </a:t>
            </a:r>
            <a:r>
              <a:rPr lang="en-GB" u="none" dirty="0"/>
              <a:t>on </a:t>
            </a:r>
            <a:r>
              <a:rPr lang="en-GB" dirty="0"/>
              <a:t>many regulating ecosystem services</a:t>
            </a:r>
            <a:r>
              <a:rPr lang="en-GB" u="none" dirty="0"/>
              <a:t>, </a:t>
            </a:r>
            <a:r>
              <a:rPr lang="en-GB" dirty="0"/>
              <a:t>such as natural filtration of water, pollination</a:t>
            </a:r>
            <a:r>
              <a:rPr lang="en-GB" u="none" dirty="0"/>
              <a:t>, </a:t>
            </a:r>
            <a:r>
              <a:rPr lang="en-GB" dirty="0"/>
              <a:t>or protection from flood damage.</a:t>
            </a:r>
          </a:p>
          <a:p>
            <a:endParaRPr lang="en-GB"/>
          </a:p>
          <a:p>
            <a:r>
              <a:rPr lang="en-GB" dirty="0"/>
              <a:t>These </a:t>
            </a:r>
            <a:r>
              <a:rPr lang="en-GB" u="none" dirty="0"/>
              <a:t>natural capital dependencies can pose different risks and opportunities for businesses. </a:t>
            </a:r>
            <a:r>
              <a:rPr lang="en-GB" dirty="0"/>
              <a:t>For example, a dependency on timber may pose a societal risk if timber sourcing begins </a:t>
            </a:r>
            <a:r>
              <a:rPr lang="en-GB" u="none" dirty="0"/>
              <a:t>to </a:t>
            </a:r>
            <a:r>
              <a:rPr lang="en-GB" dirty="0"/>
              <a:t>impact </a:t>
            </a:r>
            <a:r>
              <a:rPr lang="en-GB" u="none" dirty="0"/>
              <a:t>on</a:t>
            </a:r>
            <a:r>
              <a:rPr lang="en-GB" dirty="0"/>
              <a:t> access to forests for local communities in sourcing regions</a:t>
            </a:r>
            <a:r>
              <a:rPr lang="en-GB" u="none" dirty="0"/>
              <a:t>.</a:t>
            </a:r>
            <a:r>
              <a:rPr lang="en-GB" dirty="0"/>
              <a:t> This dependency could pose a societal opportunity if local communities start to benefit from good forestry management</a:t>
            </a:r>
          </a:p>
          <a:p>
            <a:endParaRPr lang="en-GB"/>
          </a:p>
          <a:p>
            <a:endParaRPr lang="en-GB"/>
          </a:p>
          <a:p>
            <a:endParaRPr lang="en-GB"/>
          </a:p>
          <a:p>
            <a:r>
              <a:rPr lang="en-GB" i="1" dirty="0"/>
              <a:t>Further examples to draw upon if needed:</a:t>
            </a:r>
            <a:endParaRPr lang="en-GB" dirty="0"/>
          </a:p>
          <a:p>
            <a:endParaRPr lang="en-GB" dirty="0"/>
          </a:p>
          <a:p>
            <a:r>
              <a:rPr lang="en-GB" dirty="0"/>
              <a:t>Pollination e.g. regulating service critical in agriculture </a:t>
            </a:r>
          </a:p>
          <a:p>
            <a:pPr>
              <a:buChar char="•"/>
            </a:pPr>
            <a:r>
              <a:rPr lang="en-GB" dirty="0"/>
              <a:t>This may pose an operational risk for agricultural sectors if pollinator populations decline</a:t>
            </a:r>
          </a:p>
          <a:p>
            <a:pPr>
              <a:buChar char="•"/>
            </a:pPr>
            <a:r>
              <a:rPr lang="en-GB" b="0" i="0" dirty="0">
                <a:effectLst/>
              </a:rPr>
              <a:t>Land use change may lead to a decrease in local pollinator-supporting habitats. This could reduce yield and create unpredictable changes in supply. Pollination of surrounding habitats could also decrease, leading to a reputational risk to your business and a societal risk to the local community (through a decrease in livelihoods).</a:t>
            </a:r>
            <a:endParaRPr lang="en-GB" dirty="0"/>
          </a:p>
          <a:p>
            <a:endParaRPr lang="en-GB" dirty="0"/>
          </a:p>
          <a:p>
            <a:r>
              <a:rPr lang="en-GB" dirty="0"/>
              <a:t>Materials e.g. reliance on timber</a:t>
            </a:r>
          </a:p>
          <a:p>
            <a:pPr>
              <a:buChar char="•"/>
            </a:pPr>
            <a:r>
              <a:rPr lang="en-GB" dirty="0"/>
              <a:t>This may pose a societal risk if timber sourcing begins to impact on access to forests for local communities in sourcing regions</a:t>
            </a:r>
          </a:p>
          <a:p>
            <a:pPr>
              <a:buChar char="•"/>
            </a:pPr>
            <a:r>
              <a:rPr lang="en-GB" dirty="0"/>
              <a:t>This may pose a societal opportunity if local communities start to benefit from good forestry management</a:t>
            </a:r>
          </a:p>
          <a:p>
            <a:pPr>
              <a:buChar char="•"/>
            </a:pPr>
            <a:r>
              <a:rPr lang="en-GB" dirty="0"/>
              <a:t>The creation of timber based products could be affected by climate change, leading to unpredictable growth rates. Climate change is a driver of biodiversity loss</a:t>
            </a:r>
          </a:p>
          <a:p>
            <a:pPr marL="0" indent="0">
              <a:buClrTx/>
              <a:buSzTx/>
              <a:buFontTx/>
            </a:pP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24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Just as we looked at impact pathways, we can also consider dependency pathways</a:t>
            </a:r>
            <a:endParaRPr lang="en-US" dirty="0"/>
          </a:p>
          <a:p>
            <a:endParaRPr lang="en-GB" kern="1200" dirty="0"/>
          </a:p>
          <a:p>
            <a:r>
              <a:rPr lang="en-GB" kern="1200" dirty="0"/>
              <a:t>A dependency pathway shows how a particular business activity depends upon specific features of natural capital and biodiversity. It identifies how observed or potential changes in natural capital may affect the costs or benefits of doing business. </a:t>
            </a:r>
            <a:endParaRPr lang="en-GB" dirty="0"/>
          </a:p>
          <a:p>
            <a:endParaRPr lang="en-GB" kern="1200" dirty="0"/>
          </a:p>
          <a:p>
            <a:r>
              <a:rPr lang="en-GB" kern="1200" dirty="0"/>
              <a:t>The figure illustrates a dependency pathway using the pollination of coffee plants as an example. </a:t>
            </a:r>
            <a:r>
              <a:rPr lang="en-GB" b="0" i="0" kern="1200" dirty="0">
                <a:effectLst/>
              </a:rPr>
              <a:t>Business activities at a coffee production </a:t>
            </a:r>
            <a:r>
              <a:rPr lang="en-GB" kern="1200" dirty="0"/>
              <a:t>factory </a:t>
            </a:r>
            <a:r>
              <a:rPr lang="en-GB" b="0" i="0" kern="1200" dirty="0">
                <a:effectLst/>
              </a:rPr>
              <a:t>have a dependency on the pollination of coffee plants</a:t>
            </a:r>
            <a:r>
              <a:rPr lang="en-GB" i="0" kern="1200" dirty="0">
                <a:effectLst/>
              </a:rPr>
              <a:t>. </a:t>
            </a:r>
            <a:r>
              <a:rPr lang="en-GB" kern="1200" dirty="0"/>
              <a:t>In this scenario</a:t>
            </a:r>
            <a:r>
              <a:rPr lang="en-GB" b="0" i="0" kern="1200" dirty="0">
                <a:effectLst/>
              </a:rPr>
              <a:t>, a </a:t>
            </a:r>
            <a:r>
              <a:rPr lang="en-GB" kern="1200" dirty="0"/>
              <a:t>decline </a:t>
            </a:r>
            <a:r>
              <a:rPr lang="en-GB" b="0" i="0" kern="1200" dirty="0">
                <a:effectLst/>
              </a:rPr>
              <a:t>in the </a:t>
            </a:r>
            <a:r>
              <a:rPr lang="en-GB" kern="1200" dirty="0"/>
              <a:t>populations </a:t>
            </a:r>
            <a:r>
              <a:rPr lang="en-GB" b="0" i="0" kern="1200" dirty="0">
                <a:effectLst/>
              </a:rPr>
              <a:t>of </a:t>
            </a:r>
            <a:r>
              <a:rPr lang="en-GB" kern="1200" dirty="0"/>
              <a:t>wild pollinators </a:t>
            </a:r>
            <a:r>
              <a:rPr lang="en-GB" b="0" i="0" kern="1200" dirty="0">
                <a:effectLst/>
              </a:rPr>
              <a:t>(</a:t>
            </a:r>
            <a:r>
              <a:rPr lang="en-GB" kern="1200" dirty="0"/>
              <a:t>due </a:t>
            </a:r>
            <a:r>
              <a:rPr lang="en-GB" b="0" i="0" kern="1200" dirty="0">
                <a:effectLst/>
              </a:rPr>
              <a:t>to </a:t>
            </a:r>
            <a:r>
              <a:rPr lang="en-GB" kern="1200" dirty="0"/>
              <a:t>deforestation</a:t>
            </a:r>
            <a:r>
              <a:rPr lang="en-GB" b="0" i="0" kern="1200" dirty="0">
                <a:effectLst/>
              </a:rPr>
              <a:t>)</a:t>
            </a:r>
            <a:r>
              <a:rPr lang="en-GB" kern="1200" dirty="0"/>
              <a:t> results </a:t>
            </a:r>
            <a:r>
              <a:rPr lang="en-GB" b="0" i="0" kern="1200" dirty="0">
                <a:effectLst/>
              </a:rPr>
              <a:t>in </a:t>
            </a:r>
            <a:r>
              <a:rPr lang="en-GB" kern="1200" dirty="0"/>
              <a:t>lower yields</a:t>
            </a:r>
            <a:r>
              <a:rPr lang="en-GB" b="0" i="0" kern="1200" dirty="0">
                <a:effectLst/>
              </a:rPr>
              <a:t>. This </a:t>
            </a:r>
            <a:r>
              <a:rPr lang="en-GB" kern="1200" dirty="0"/>
              <a:t>means </a:t>
            </a:r>
            <a:r>
              <a:rPr lang="en-GB" b="0" i="0" kern="1200" dirty="0">
                <a:effectLst/>
              </a:rPr>
              <a:t>that the </a:t>
            </a:r>
            <a:r>
              <a:rPr lang="en-GB" kern="1200" dirty="0"/>
              <a:t>coffee </a:t>
            </a:r>
            <a:r>
              <a:rPr lang="en-GB" b="0" i="0" kern="1200" dirty="0">
                <a:effectLst/>
              </a:rPr>
              <a:t>company </a:t>
            </a:r>
            <a:r>
              <a:rPr lang="en-GB" kern="1200" dirty="0"/>
              <a:t>are forced </a:t>
            </a:r>
            <a:r>
              <a:rPr lang="en-GB" b="0" i="0" kern="1200" dirty="0">
                <a:effectLst/>
              </a:rPr>
              <a:t>to </a:t>
            </a:r>
            <a:r>
              <a:rPr lang="en-GB" kern="1200" dirty="0"/>
              <a:t>rely </a:t>
            </a:r>
            <a:r>
              <a:rPr lang="en-GB" b="0" i="0" kern="1200" dirty="0">
                <a:effectLst/>
              </a:rPr>
              <a:t>on </a:t>
            </a:r>
            <a:r>
              <a:rPr lang="en-GB" kern="1200" dirty="0"/>
              <a:t>commercial pollinating services</a:t>
            </a:r>
            <a:r>
              <a:rPr lang="en-GB" b="0" i="0" kern="1200" dirty="0">
                <a:effectLst/>
              </a:rPr>
              <a:t>, </a:t>
            </a:r>
            <a:r>
              <a:rPr lang="en-GB" kern="1200" dirty="0"/>
              <a:t>importing domestic pollinators</a:t>
            </a:r>
            <a:r>
              <a:rPr lang="en-GB" b="0" i="0" kern="1200" dirty="0">
                <a:effectLst/>
              </a:rPr>
              <a:t>.</a:t>
            </a:r>
            <a:endParaRPr lang="en-GB" dirty="0"/>
          </a:p>
          <a:p>
            <a:pPr marL="0" indent="0">
              <a:buFont typeface="Arial" panose="020B0604020202020204" pitchFamily="34" charset="0"/>
            </a:pPr>
            <a:endParaRPr lang="en-GB" sz="1200" b="1" i="0" kern="1200">
              <a:solidFill>
                <a:schemeClr val="tx1"/>
              </a:solidFill>
              <a:effectLst/>
              <a:latin typeface="+mn-lt"/>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054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Having briefly run through natural capital impacts and dependencies, we’d now like you to start to think about applying this to your own business context</a:t>
            </a:r>
            <a:endParaRPr lang="en-US" dirty="0"/>
          </a:p>
          <a:p>
            <a:r>
              <a:rPr lang="en-GB" b="1" kern="1200" dirty="0"/>
              <a:t>If you could all think of one impact and one dependency that </a:t>
            </a:r>
            <a:r>
              <a:rPr lang="en-GB" b="1" kern="1200" dirty="0">
                <a:effectLst/>
              </a:rPr>
              <a:t>is </a:t>
            </a:r>
            <a:r>
              <a:rPr lang="en-GB" b="1" kern="1200" dirty="0"/>
              <a:t>material </a:t>
            </a:r>
            <a:r>
              <a:rPr lang="en-GB" b="1" i="0" kern="1200" dirty="0">
                <a:effectLst/>
              </a:rPr>
              <a:t>to </a:t>
            </a:r>
            <a:r>
              <a:rPr lang="en-GB" b="1" kern="1200" dirty="0"/>
              <a:t>your business – that’s one aspect of natural capital or biodiversity that your business has an impact </a:t>
            </a:r>
            <a:r>
              <a:rPr lang="en-GB" b="1" i="0" kern="1200" dirty="0">
                <a:effectLst/>
              </a:rPr>
              <a:t>on </a:t>
            </a:r>
            <a:r>
              <a:rPr lang="en-GB" b="1" kern="1200" dirty="0"/>
              <a:t>– </a:t>
            </a:r>
            <a:r>
              <a:rPr lang="en-GB" b="1" i="0" kern="1200" dirty="0">
                <a:effectLst/>
              </a:rPr>
              <a:t>and </a:t>
            </a:r>
            <a:r>
              <a:rPr lang="en-GB" b="1" kern="1200" dirty="0"/>
              <a:t>one area of natural capital that your business depends on</a:t>
            </a:r>
            <a:endParaRPr lang="en-GB" dirty="0"/>
          </a:p>
          <a:p>
            <a:endParaRPr lang="en-GB" b="1" kern="1200"/>
          </a:p>
          <a:p>
            <a:r>
              <a:rPr lang="en-GB" b="1" kern="1200" dirty="0"/>
              <a:t>We will go to Menti to</a:t>
            </a:r>
            <a:r>
              <a:rPr lang="en-GB" b="1" i="0" kern="1200" dirty="0">
                <a:effectLst/>
              </a:rPr>
              <a:t> share </a:t>
            </a:r>
            <a:r>
              <a:rPr lang="en-GB" b="1" kern="1200" dirty="0"/>
              <a:t>your answers </a:t>
            </a:r>
            <a:endParaRPr lang="en-GB" dirty="0"/>
          </a:p>
          <a:p>
            <a:pPr defTabSz="914258">
              <a:defRPr/>
            </a:pPr>
            <a:endParaRPr lang="en-GB" kern="12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258"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58"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907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9879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16: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7" name="Google Shape;2197;p11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27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21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Now that we have a basic understanding of how businesses impact and depend upon natural capital </a:t>
            </a:r>
            <a:r>
              <a:rPr lang="en-GB" b="1" i="0" kern="1200" dirty="0">
                <a:effectLst/>
              </a:rPr>
              <a:t>and </a:t>
            </a:r>
            <a:r>
              <a:rPr lang="en-GB" b="1" kern="1200" dirty="0"/>
              <a:t>biodiversity, we can start thinking about scoping </a:t>
            </a:r>
            <a:r>
              <a:rPr lang="en-GB" b="1" i="0" kern="1200" dirty="0">
                <a:effectLst/>
              </a:rPr>
              <a:t>a natural capital</a:t>
            </a:r>
            <a:r>
              <a:rPr lang="en-GB" b="1" kern="1200" dirty="0"/>
              <a:t> assessment</a:t>
            </a: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3564536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When planning a natural capital assessment, there are some key considerations </a:t>
            </a:r>
            <a:r>
              <a:rPr lang="en-GB" b="1" i="0" kern="1200" dirty="0">
                <a:effectLst/>
              </a:rPr>
              <a:t>to </a:t>
            </a:r>
            <a:r>
              <a:rPr lang="en-GB" b="1" kern="1200" dirty="0"/>
              <a:t>be aware of, that may affect </a:t>
            </a:r>
            <a:r>
              <a:rPr lang="en-GB" b="1" i="0" kern="1200" dirty="0">
                <a:effectLst/>
              </a:rPr>
              <a:t>the </a:t>
            </a:r>
            <a:r>
              <a:rPr lang="en-GB" b="1" kern="1200" dirty="0"/>
              <a:t>assessment result. </a:t>
            </a:r>
            <a:endParaRPr lang="en-US" dirty="0"/>
          </a:p>
          <a:p>
            <a:endParaRPr lang="en-GB" kern="1200"/>
          </a:p>
          <a:p>
            <a:r>
              <a:rPr lang="en-GB" kern="1200" dirty="0"/>
              <a:t>In order </a:t>
            </a:r>
            <a:r>
              <a:rPr lang="en-GB" i="0" kern="1200" dirty="0">
                <a:effectLst/>
              </a:rPr>
              <a:t>to scope </a:t>
            </a:r>
            <a:r>
              <a:rPr lang="en-GB" kern="1200" dirty="0"/>
              <a:t>your </a:t>
            </a:r>
            <a:r>
              <a:rPr lang="en-GB" i="0" kern="1200" dirty="0">
                <a:effectLst/>
              </a:rPr>
              <a:t>assessment</a:t>
            </a:r>
            <a:r>
              <a:rPr lang="en-GB" kern="1200" dirty="0"/>
              <a:t>. you will need to carry out the actions as shown in</a:t>
            </a:r>
            <a:r>
              <a:rPr lang="en-GB" i="0" kern="1200" dirty="0">
                <a:effectLst/>
              </a:rPr>
              <a:t> the table on the slide</a:t>
            </a:r>
            <a:r>
              <a:rPr lang="en-GB" kern="1200" dirty="0"/>
              <a:t>. This includes:</a:t>
            </a:r>
            <a:endParaRPr lang="en-GB" dirty="0"/>
          </a:p>
          <a:p>
            <a:pPr>
              <a:buChar char="•"/>
            </a:pPr>
            <a:endParaRPr lang="en-GB" kern="1200"/>
          </a:p>
          <a:p>
            <a:pPr>
              <a:buChar char="•"/>
            </a:pPr>
            <a:r>
              <a:rPr lang="en-GB" kern="1200" dirty="0"/>
              <a:t>Determining </a:t>
            </a:r>
            <a:r>
              <a:rPr lang="en-GB" i="0" kern="1200" dirty="0">
                <a:effectLst/>
              </a:rPr>
              <a:t>the </a:t>
            </a:r>
            <a:r>
              <a:rPr lang="en-GB" kern="1200" dirty="0"/>
              <a:t>organizational focus </a:t>
            </a:r>
            <a:r>
              <a:rPr lang="en-GB" i="0" kern="1200" dirty="0">
                <a:effectLst/>
              </a:rPr>
              <a:t>and </a:t>
            </a:r>
            <a:r>
              <a:rPr lang="en-GB" kern="1200" dirty="0"/>
              <a:t>the value-chain boundary</a:t>
            </a:r>
            <a:endParaRPr lang="en-GB" dirty="0"/>
          </a:p>
          <a:p>
            <a:pPr>
              <a:buChar char="•"/>
            </a:pPr>
            <a:r>
              <a:rPr lang="en-GB" kern="1200" dirty="0"/>
              <a:t>Specifying whose value perspective </a:t>
            </a:r>
            <a:r>
              <a:rPr lang="en-GB" i="0" kern="1200" dirty="0">
                <a:effectLst/>
              </a:rPr>
              <a:t>to </a:t>
            </a:r>
            <a:r>
              <a:rPr lang="en-GB" kern="1200" dirty="0"/>
              <a:t>consider (i.e</a:t>
            </a:r>
            <a:r>
              <a:rPr lang="en-GB" i="0" kern="1200" dirty="0">
                <a:effectLst/>
              </a:rPr>
              <a:t>. the </a:t>
            </a:r>
            <a:r>
              <a:rPr lang="en-GB" kern="1200" dirty="0"/>
              <a:t>business or societal values of natural capital and biodiversity)</a:t>
            </a:r>
            <a:endParaRPr lang="en-GB" dirty="0"/>
          </a:p>
          <a:p>
            <a:pPr>
              <a:buChar char="•"/>
            </a:pPr>
            <a:r>
              <a:rPr lang="en-GB" kern="1200" dirty="0"/>
              <a:t>Decide on whether to assess impacts, dependencies or both</a:t>
            </a:r>
            <a:endParaRPr lang="en-GB" dirty="0"/>
          </a:p>
          <a:p>
            <a:pPr>
              <a:buChar char="•"/>
            </a:pPr>
            <a:r>
              <a:rPr lang="en-GB" kern="1200" dirty="0"/>
              <a:t>Decide which types of value you will consider</a:t>
            </a:r>
            <a:endParaRPr lang="en-GB" dirty="0"/>
          </a:p>
          <a:p>
            <a:endParaRPr lang="en-GB" b="1" kern="1200"/>
          </a:p>
          <a:p>
            <a:r>
              <a:rPr lang="en-GB" b="1" i="0" kern="1200" dirty="0">
                <a:effectLst/>
              </a:rPr>
              <a:t>Note: these points represent the ambition for the project and not all of the practicalities</a:t>
            </a:r>
            <a:endParaRPr lang="en-GB" dirty="0"/>
          </a:p>
          <a:p>
            <a:endParaRPr lang="en-GB" kern="1200"/>
          </a:p>
          <a:p>
            <a:r>
              <a:rPr lang="en-GB" kern="1200" dirty="0"/>
              <a:t>It is worth looking at existing practice</a:t>
            </a:r>
            <a:r>
              <a:rPr lang="en-GB" i="0" kern="1200" dirty="0">
                <a:effectLst/>
              </a:rPr>
              <a:t> in </a:t>
            </a:r>
            <a:r>
              <a:rPr lang="en-GB" kern="1200" dirty="0"/>
              <a:t>your business, and noting that some of the terms used here may be referred to as something else within your business, for example parts of the value chain may be referred to as suppliers and customers rather than upstream and downstream.</a:t>
            </a:r>
            <a:endParaRPr lang="en-GB" dirty="0"/>
          </a:p>
          <a:p>
            <a:endParaRPr lang="en-GB" kern="1200" dirty="0"/>
          </a:p>
          <a:p>
            <a:r>
              <a:rPr lang="en-GB" kern="1200" dirty="0"/>
              <a:t>Based upon </a:t>
            </a:r>
            <a:r>
              <a:rPr lang="en-GB" i="0" kern="1200" dirty="0">
                <a:effectLst/>
              </a:rPr>
              <a:t>the </a:t>
            </a:r>
            <a:r>
              <a:rPr lang="en-GB" kern="1200" dirty="0"/>
              <a:t>business application you have chosen, you may decide </a:t>
            </a:r>
            <a:r>
              <a:rPr lang="en-GB" i="0" kern="1200" dirty="0">
                <a:effectLst/>
              </a:rPr>
              <a:t>to </a:t>
            </a:r>
            <a:r>
              <a:rPr lang="en-GB" kern="1200" dirty="0"/>
              <a:t>have a broad and shallow approach (i.e., assessing multiple impacts across the entire company or value chain) or you may choose a narrow and deep approach (i.e., fewer issues and a tighter scope with more detailed analysis). Setting a broad or deep scope from the start might require more time and resources</a:t>
            </a:r>
            <a:r>
              <a:rPr lang="en-GB" i="0" kern="1200" dirty="0">
                <a:effectLst/>
              </a:rPr>
              <a:t>.</a:t>
            </a:r>
            <a:endParaRPr lang="en-GB" dirty="0"/>
          </a:p>
          <a:p>
            <a:endParaRPr lang="en-GB" kern="1200"/>
          </a:p>
          <a:p>
            <a:endParaRPr lang="en-GB" kern="1200"/>
          </a:p>
          <a:p>
            <a:endParaRPr lang="en-GB" kern="1200"/>
          </a:p>
          <a:p>
            <a:endParaRPr lang="en-GB" kern="1200"/>
          </a:p>
          <a:p>
            <a:r>
              <a:rPr lang="en-GB" i="1" kern="1200" dirty="0"/>
              <a:t>Additional points to draw from if needed:</a:t>
            </a:r>
            <a:endParaRPr lang="en-GB" dirty="0">
              <a:ea typeface="+mn-ea"/>
              <a:cs typeface="+mn-cs"/>
            </a:endParaRPr>
          </a:p>
          <a:p>
            <a:r>
              <a:rPr lang="en-GB" b="0" i="0" kern="1200" dirty="0">
                <a:effectLst/>
              </a:rPr>
              <a:t>The organizational focus is where the assessment will focus, e.g. will the focus be on the corporate level (the whole company), product level (one product or a site), or project level? </a:t>
            </a:r>
            <a:endParaRPr lang="en-GB" dirty="0"/>
          </a:p>
          <a:p>
            <a:r>
              <a:rPr lang="en-GB" b="0" i="0" kern="1200" dirty="0">
                <a:effectLst/>
              </a:rPr>
              <a:t> </a:t>
            </a:r>
            <a:endParaRPr lang="en-GB" dirty="0"/>
          </a:p>
          <a:p>
            <a:r>
              <a:rPr lang="en-GB" b="0" i="0" kern="1200" dirty="0">
                <a:effectLst/>
              </a:rPr>
              <a:t>Organizational focus: the part or parts of the business to be assessed (e.g., the company as a whole, a business unit, or a product, project, process, site, or incident). For simplicity, these are grouped under three general levels as below:  </a:t>
            </a:r>
            <a:endParaRPr lang="en-GB" dirty="0"/>
          </a:p>
          <a:p>
            <a:r>
              <a:rPr lang="en-GB" b="0" i="0" kern="1200" dirty="0">
                <a:effectLst/>
              </a:rPr>
              <a:t>Corporate: assessment of a corporation or group, including all subsidiaries, business units, divisions, different geographies or markets, etc.  </a:t>
            </a:r>
            <a:endParaRPr lang="en-GB" dirty="0"/>
          </a:p>
          <a:p>
            <a:r>
              <a:rPr lang="en-GB" b="0" i="0" kern="1200" dirty="0">
                <a:effectLst/>
              </a:rPr>
              <a:t>Project: assessment of a planned undertaking or initiative for a specific purpose, and including all related sites, activities, processes, and incidents.  </a:t>
            </a:r>
            <a:endParaRPr lang="en-GB" dirty="0"/>
          </a:p>
          <a:p>
            <a:r>
              <a:rPr lang="en-GB" b="0" i="0" kern="1200" dirty="0">
                <a:effectLst/>
              </a:rPr>
              <a:t>Product: assessment of particular goods and/or services, including the materials and services used in their production. </a:t>
            </a:r>
            <a:endParaRPr lang="en-GB" dirty="0"/>
          </a:p>
          <a:p>
            <a:r>
              <a:rPr lang="en-GB" b="0" i="0" kern="1200" dirty="0">
                <a:effectLst/>
              </a:rPr>
              <a:t> </a:t>
            </a:r>
            <a:endParaRPr lang="en-GB" dirty="0"/>
          </a:p>
          <a:p>
            <a:r>
              <a:rPr lang="en-GB" b="1" i="0" kern="1200" dirty="0">
                <a:effectLst/>
              </a:rPr>
              <a:t>Presenter to explain that to determine the value-chain boundary, you need to decide where in the value chain the assessment will take place:</a:t>
            </a:r>
            <a:r>
              <a:rPr lang="en-GB" b="0" i="0" kern="1200" dirty="0">
                <a:effectLst/>
              </a:rPr>
              <a:t> </a:t>
            </a:r>
            <a:endParaRPr lang="en-GB" dirty="0"/>
          </a:p>
          <a:p>
            <a:r>
              <a:rPr lang="en-GB" b="0" i="0" kern="1200" dirty="0">
                <a:effectLst/>
              </a:rPr>
              <a:t> </a:t>
            </a:r>
            <a:endParaRPr lang="en-GB" dirty="0"/>
          </a:p>
          <a:p>
            <a:r>
              <a:rPr lang="en-GB" b="0" i="0" kern="1200" dirty="0">
                <a:effectLst/>
              </a:rPr>
              <a:t>For example, a clothing company may decide that the assessment should take place across all upstream operations (e.g. cotton farming and clothes manufacture). </a:t>
            </a:r>
            <a:endParaRPr lang="en-GB" dirty="0"/>
          </a:p>
          <a:p>
            <a:r>
              <a:rPr lang="en-GB" b="0" i="0" kern="1200" dirty="0">
                <a:effectLst/>
              </a:rPr>
              <a:t> </a:t>
            </a:r>
            <a:endParaRPr lang="en-GB" dirty="0"/>
          </a:p>
          <a:p>
            <a:r>
              <a:rPr lang="en-GB" b="0" i="0" kern="1200" dirty="0">
                <a:effectLst/>
              </a:rPr>
              <a:t>Value-chain boundary: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a:t>
            </a:r>
            <a:endParaRPr lang="en-GB" dirty="0"/>
          </a:p>
          <a:p>
            <a:r>
              <a:rPr lang="en-GB" b="0" i="0" kern="1200" dirty="0">
                <a:effectLst/>
              </a:rPr>
              <a:t>Upstream (cradle-to-gate): covers the activities of suppliers, including purchased energy. </a:t>
            </a:r>
            <a:endParaRPr lang="en-GB" dirty="0"/>
          </a:p>
          <a:p>
            <a:r>
              <a:rPr lang="en-GB" b="0" i="0" kern="1200" dirty="0">
                <a:effectLst/>
              </a:rPr>
              <a:t>Direct operations (gate-to-gate): covers activities over which the business has direct operational control, including majority owned subsidiaries.  </a:t>
            </a:r>
            <a:endParaRPr lang="en-GB" dirty="0"/>
          </a:p>
          <a:p>
            <a:r>
              <a:rPr lang="en-GB" b="0" i="0" kern="1200" dirty="0">
                <a:effectLst/>
              </a:rPr>
              <a:t>Downstream (gate-to-grave): covers activities linked to the purchase, use, re-use, recovery, recycling, and final disposal of the business’ products and services. </a:t>
            </a:r>
            <a:endParaRPr lang="en-GB" dirty="0"/>
          </a:p>
          <a:p>
            <a:r>
              <a:rPr lang="en-GB" b="0" i="0" kern="1200" dirty="0">
                <a:effectLst/>
              </a:rPr>
              <a:t> </a:t>
            </a:r>
            <a:endParaRPr lang="en-GB" dirty="0"/>
          </a:p>
          <a:p>
            <a:r>
              <a:rPr lang="en-GB" b="1" i="0" kern="1200" dirty="0">
                <a:effectLst/>
              </a:rPr>
              <a:t>Presenter to explain that the value perspective identifies the potential values that the assessor wishes to be measured as part of the assessment i.e. the value to business, the value to society, or both:</a:t>
            </a:r>
            <a:r>
              <a:rPr lang="en-GB" b="0" i="0" kern="1200" dirty="0">
                <a:effectLst/>
              </a:rPr>
              <a:t> </a:t>
            </a:r>
            <a:endParaRPr lang="en-GB" dirty="0"/>
          </a:p>
          <a:p>
            <a:r>
              <a:rPr lang="en-GB" b="0" i="0" kern="1200" dirty="0">
                <a:effectLst/>
              </a:rPr>
              <a:t> </a:t>
            </a:r>
            <a:endParaRPr lang="en-GB" dirty="0"/>
          </a:p>
          <a:p>
            <a:r>
              <a:rPr lang="en-GB" b="0" i="0" kern="1200" dirty="0">
                <a:effectLst/>
              </a:rPr>
              <a:t>Value perspectives: the perspective or point of view from which value is assessed; this determines which costs or benefits are included in an assessment. </a:t>
            </a:r>
            <a:endParaRPr lang="en-GB" dirty="0"/>
          </a:p>
          <a:p>
            <a:r>
              <a:rPr lang="en-GB" b="0" i="0" kern="1200" dirty="0">
                <a:effectLst/>
              </a:rPr>
              <a:t>Business value: The costs and benefits to the business, also referred to as internal, private, financial, or shareholder value.  </a:t>
            </a:r>
            <a:endParaRPr lang="en-GB" dirty="0"/>
          </a:p>
          <a:p>
            <a:r>
              <a:rPr lang="en-GB" b="0" i="0" kern="1200" dirty="0">
                <a:effectLst/>
              </a:rPr>
              <a:t>Societal values: The costs and benefits to wider society, also referred to as external, public, or stakeholder value (or externalities). </a:t>
            </a:r>
            <a:endParaRPr lang="en-GB" dirty="0"/>
          </a:p>
          <a:p>
            <a:r>
              <a:rPr lang="en-GB" b="0" i="0" kern="1200" dirty="0">
                <a:effectLst/>
              </a:rPr>
              <a:t> </a:t>
            </a:r>
            <a:endParaRPr lang="en-GB" dirty="0"/>
          </a:p>
          <a:p>
            <a:r>
              <a:rPr lang="en-GB" b="1" i="0" kern="1200" dirty="0">
                <a:effectLst/>
              </a:rPr>
              <a:t>The types of value to be considered include qualitative, quantitative and monetary (see slide in introduction section).</a:t>
            </a:r>
            <a:r>
              <a:rPr lang="en-GB" b="0" i="0" kern="1200" dirty="0">
                <a:effectLst/>
              </a:rPr>
              <a:t> </a:t>
            </a:r>
            <a:endParaRPr lang="en-GB" dirty="0"/>
          </a:p>
          <a:p>
            <a:r>
              <a:rPr lang="en-GB" b="0" i="0" kern="1200" dirty="0">
                <a:effectLst/>
              </a:rPr>
              <a:t> </a:t>
            </a:r>
            <a:endParaRPr lang="en-GB" dirty="0"/>
          </a:p>
          <a:p>
            <a:r>
              <a:rPr lang="en-GB" b="1" i="0" kern="1200" dirty="0">
                <a:effectLst/>
              </a:rPr>
              <a:t>In addition to these considerations there are further questions that a potential assessor should ask including: the time and budget available, and the decision for which the assessment will help to inform.</a:t>
            </a:r>
            <a:endParaRPr lang="en-GB" dirty="0"/>
          </a:p>
          <a:p>
            <a:endParaRPr lang="en-GB" b="0"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99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Your assessment </a:t>
            </a:r>
            <a:r>
              <a:rPr lang="en-GB" b="1" i="0" kern="1200" dirty="0">
                <a:effectLst/>
              </a:rPr>
              <a:t>is </a:t>
            </a:r>
            <a:r>
              <a:rPr lang="en-GB" b="1" kern="1200" dirty="0"/>
              <a:t>likely </a:t>
            </a:r>
            <a:r>
              <a:rPr lang="en-GB" b="1" i="0" kern="1200" dirty="0">
                <a:effectLst/>
              </a:rPr>
              <a:t>to </a:t>
            </a:r>
            <a:r>
              <a:rPr lang="en-GB" b="1" kern="1200" dirty="0"/>
              <a:t>be more relevant</a:t>
            </a:r>
            <a:r>
              <a:rPr lang="en-GB" b="1" i="0" kern="1200" dirty="0">
                <a:effectLst/>
              </a:rPr>
              <a:t>, reliable, and useful in the long term </a:t>
            </a:r>
            <a:r>
              <a:rPr lang="en-GB" b="1" kern="1200" dirty="0"/>
              <a:t>if you are able </a:t>
            </a:r>
            <a:r>
              <a:rPr lang="en-GB" b="1" i="0" kern="1200" dirty="0">
                <a:effectLst/>
              </a:rPr>
              <a:t>to </a:t>
            </a:r>
            <a:r>
              <a:rPr lang="en-GB" b="1" kern="1200" dirty="0"/>
              <a:t>consult and involve </a:t>
            </a:r>
            <a:r>
              <a:rPr lang="en-GB" b="1" i="0" kern="1200" dirty="0">
                <a:effectLst/>
              </a:rPr>
              <a:t>the </a:t>
            </a:r>
            <a:r>
              <a:rPr lang="en-GB" b="1" kern="1200" dirty="0"/>
              <a:t>right internal and external stakeholders from </a:t>
            </a:r>
            <a:r>
              <a:rPr lang="en-GB" b="1" i="0" kern="1200" dirty="0">
                <a:effectLst/>
              </a:rPr>
              <a:t>the outset</a:t>
            </a:r>
            <a:r>
              <a:rPr lang="en-GB" b="1" kern="1200" dirty="0"/>
              <a:t>. </a:t>
            </a:r>
            <a:r>
              <a:rPr lang="en-GB" kern="1200" dirty="0"/>
              <a:t>To do so</a:t>
            </a:r>
            <a:r>
              <a:rPr lang="en-GB" b="0" kern="1200" dirty="0">
                <a:effectLst/>
              </a:rPr>
              <a:t>, </a:t>
            </a:r>
            <a:r>
              <a:rPr lang="en-GB" kern="1200" dirty="0"/>
              <a:t>you </a:t>
            </a:r>
            <a:r>
              <a:rPr lang="en-GB" b="0" kern="1200" dirty="0">
                <a:effectLst/>
              </a:rPr>
              <a:t>may </a:t>
            </a:r>
            <a:r>
              <a:rPr lang="en-GB" kern="1200" dirty="0"/>
              <a:t>want to identify and engage with people </a:t>
            </a:r>
            <a:r>
              <a:rPr lang="en-GB" b="0" i="0" kern="1200" dirty="0">
                <a:effectLst/>
              </a:rPr>
              <a:t>who may be affected by the results</a:t>
            </a:r>
            <a:r>
              <a:rPr lang="en-GB" kern="1200" dirty="0"/>
              <a:t> of the assessment. </a:t>
            </a:r>
            <a:endParaRPr lang="en-US" dirty="0"/>
          </a:p>
          <a:p>
            <a:endParaRPr lang="en-GB" kern="1200" dirty="0"/>
          </a:p>
          <a:p>
            <a:r>
              <a:rPr lang="en-GB" kern="1200" dirty="0"/>
              <a:t>Stakeholders to target may include </a:t>
            </a:r>
            <a:r>
              <a:rPr lang="en-GB" b="0" i="0" kern="1200" dirty="0">
                <a:effectLst/>
              </a:rPr>
              <a:t>people who can provide information</a:t>
            </a:r>
            <a:r>
              <a:rPr lang="en-GB" kern="1200" dirty="0"/>
              <a:t> to help undertake the assessment</a:t>
            </a:r>
            <a:r>
              <a:rPr lang="en-GB" b="0" i="0" kern="1200" dirty="0">
                <a:effectLst/>
              </a:rPr>
              <a:t>, </a:t>
            </a:r>
            <a:r>
              <a:rPr lang="en-GB" kern="1200" dirty="0"/>
              <a:t>people whose views may help to </a:t>
            </a:r>
            <a:r>
              <a:rPr lang="en-GB" b="0" i="0" kern="1200" dirty="0">
                <a:effectLst/>
              </a:rPr>
              <a:t>influence </a:t>
            </a:r>
            <a:r>
              <a:rPr lang="en-GB" kern="1200" dirty="0"/>
              <a:t>the assessment, </a:t>
            </a:r>
            <a:r>
              <a:rPr lang="en-GB" b="0" i="0" kern="1200" dirty="0">
                <a:effectLst/>
              </a:rPr>
              <a:t>or </a:t>
            </a:r>
            <a:r>
              <a:rPr lang="en-GB" kern="1200" dirty="0"/>
              <a:t>those who can </a:t>
            </a:r>
            <a:r>
              <a:rPr lang="en-GB" b="0" i="0" kern="1200" dirty="0">
                <a:effectLst/>
              </a:rPr>
              <a:t>help verify and </a:t>
            </a:r>
            <a:r>
              <a:rPr lang="en-GB" kern="1200" dirty="0"/>
              <a:t>validate </a:t>
            </a:r>
            <a:r>
              <a:rPr lang="en-GB" b="0" i="0" kern="1200" dirty="0">
                <a:effectLst/>
              </a:rPr>
              <a:t>the assessment</a:t>
            </a:r>
            <a:r>
              <a:rPr lang="en-GB" kern="1200" dirty="0"/>
              <a:t> (e.g., experts).</a:t>
            </a:r>
            <a:endParaRPr lang="en-GB"/>
          </a:p>
          <a:p>
            <a:endParaRPr lang="en-GB" kern="1200" dirty="0"/>
          </a:p>
          <a:p>
            <a:r>
              <a:rPr lang="en-GB" kern="1200" dirty="0"/>
              <a:t>The table shows examples of internal and external stakeholders that you may want to consult. Different stakeholders can contribute in different ways - Internal stakeholders may be able to provide considerable insights, for example knowledge of the value chain. External stakeholder input can provide greater robustness and credibility to results.</a:t>
            </a:r>
            <a:endParaRPr lang="en-GB"/>
          </a:p>
          <a:p>
            <a:endParaRPr lang="en-GB" kern="1200" dirty="0"/>
          </a:p>
          <a:p>
            <a:r>
              <a:rPr lang="en-GB" kern="1200" dirty="0"/>
              <a:t>To help identify relevant stakeholders, you may want to undertake some form of stakeholder analysis or mapping exercise.</a:t>
            </a:r>
            <a:endParaRPr lang="en-GB" dirty="0"/>
          </a:p>
          <a:p>
            <a:endParaRPr lang="en-GB" i="1" kern="1200"/>
          </a:p>
          <a:p>
            <a:endParaRPr lang="en-GB" i="1" kern="1200"/>
          </a:p>
          <a:p>
            <a:endParaRPr lang="en-GB" i="1" kern="1200"/>
          </a:p>
          <a:p>
            <a:r>
              <a:rPr lang="en-GB" i="1" kern="1200" dirty="0"/>
              <a:t>Additional information if needed:</a:t>
            </a:r>
            <a:endParaRPr lang="en-GB" dirty="0">
              <a:ea typeface="+mn-ea"/>
            </a:endParaRPr>
          </a:p>
          <a:p>
            <a:endParaRPr lang="en-GB" i="1" kern="1200" dirty="0"/>
          </a:p>
          <a:p>
            <a:r>
              <a:rPr lang="en-GB" b="0" i="0" kern="1200" dirty="0">
                <a:effectLst/>
              </a:rPr>
              <a:t>Internal stakeholders are those directly and or financially involved in the operations – they may provide better insight  </a:t>
            </a:r>
            <a:endParaRPr lang="en-GB" dirty="0"/>
          </a:p>
          <a:p>
            <a:endParaRPr lang="en-GB" kern="1200" dirty="0"/>
          </a:p>
          <a:p>
            <a:r>
              <a:rPr lang="en-GB" b="0" i="0" kern="1200" dirty="0">
                <a:effectLst/>
              </a:rPr>
              <a:t>External stakeholders are entities not within the business itself but who care about or are affected by its performance – they may provide greater robustness and credibility as well as necessary insight into the impact of your business on natural capital</a:t>
            </a:r>
            <a:endParaRPr lang="en-GB" dirty="0"/>
          </a:p>
          <a:p>
            <a:endParaRPr lang="en-GB"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24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We can look at </a:t>
            </a:r>
            <a:r>
              <a:rPr lang="en-GB" b="1" i="0" kern="1200" dirty="0">
                <a:effectLst/>
              </a:rPr>
              <a:t>Hugo Boss </a:t>
            </a:r>
            <a:r>
              <a:rPr lang="en-GB" b="1" kern="1200" dirty="0"/>
              <a:t>as a </a:t>
            </a:r>
            <a:r>
              <a:rPr lang="en-GB" b="1" i="0" kern="1200" dirty="0">
                <a:effectLst/>
              </a:rPr>
              <a:t>case study </a:t>
            </a:r>
            <a:r>
              <a:rPr lang="en-GB" b="1" kern="1200" dirty="0"/>
              <a:t>example, to show how a natural capital assessment may be undertaken, and subsequently implemented to inform more sustainable practice.</a:t>
            </a:r>
            <a:endParaRPr lang="en-US"/>
          </a:p>
          <a:p>
            <a:endParaRPr lang="en-GB" b="1" kern="1200" dirty="0"/>
          </a:p>
          <a:p>
            <a:pPr>
              <a:buChar char="•"/>
            </a:pPr>
            <a:r>
              <a:rPr lang="en-GB" kern="1200" dirty="0"/>
              <a:t>Hugo Boss is one of the leading global companies in premium clothing</a:t>
            </a:r>
            <a:endParaRPr lang="en-GB"/>
          </a:p>
          <a:p>
            <a:pPr>
              <a:buChar char="•"/>
            </a:pPr>
            <a:r>
              <a:rPr lang="en-GB" kern="1200" dirty="0"/>
              <a:t>Only around </a:t>
            </a:r>
            <a:r>
              <a:rPr lang="en-GB" b="1" kern="1200" dirty="0"/>
              <a:t>17%</a:t>
            </a:r>
            <a:r>
              <a:rPr lang="en-GB" kern="1200" dirty="0"/>
              <a:t> of Hugo Boss products are produced at their own factories – the rest they source from suppliers</a:t>
            </a:r>
            <a:r>
              <a:rPr lang="en-GB" b="1" kern="1200" dirty="0"/>
              <a:t> all over the world</a:t>
            </a:r>
            <a:endParaRPr lang="en-GB" dirty="0"/>
          </a:p>
          <a:p>
            <a:pPr>
              <a:buChar char="•"/>
            </a:pPr>
            <a:r>
              <a:rPr lang="en-GB" kern="1200" dirty="0"/>
              <a:t>This means that along the entire value chain at HUGO BOSS, important natural resources are used, along with chemical and energy inputs – from </a:t>
            </a:r>
            <a:r>
              <a:rPr lang="en-GB" i="0" kern="1200" dirty="0">
                <a:effectLst/>
              </a:rPr>
              <a:t>the </a:t>
            </a:r>
            <a:r>
              <a:rPr lang="en-GB" kern="1200" dirty="0"/>
              <a:t>extraction of raw materials and production to shipment of finished products. This will have an impact </a:t>
            </a:r>
            <a:r>
              <a:rPr lang="en-GB" i="0" kern="1200" dirty="0">
                <a:effectLst/>
              </a:rPr>
              <a:t>on </a:t>
            </a:r>
            <a:r>
              <a:rPr lang="en-GB" kern="1200" dirty="0"/>
              <a:t>natural capital, biodiversity and ecosystems.</a:t>
            </a:r>
            <a:endParaRPr lang="en-GB">
              <a:ea typeface="+mn-ea"/>
            </a:endParaRPr>
          </a:p>
          <a:p>
            <a:endParaRPr lang="en-GB" i="1" kern="1200"/>
          </a:p>
          <a:p>
            <a:endParaRPr lang="en-GB" i="1" kern="1200"/>
          </a:p>
          <a:p>
            <a:endParaRPr lang="en-GB" i="1" kern="1200"/>
          </a:p>
          <a:p>
            <a:r>
              <a:rPr lang="en-GB" b="0" i="1" kern="1200" dirty="0">
                <a:effectLst/>
              </a:rPr>
              <a:t>Sources:</a:t>
            </a:r>
            <a:r>
              <a:rPr lang="en-GB" b="0" i="0" kern="1200" dirty="0">
                <a:effectLst/>
              </a:rPr>
              <a:t> </a:t>
            </a:r>
            <a:endParaRPr lang="en-GB"/>
          </a:p>
          <a:p>
            <a:r>
              <a:rPr lang="en-GB" b="0" i="0" u="sng" strike="noStrike" kern="1200" dirty="0">
                <a:effectLst/>
                <a:hlinkClick r:id="rId3"/>
              </a:rPr>
              <a:t>https://group.hugoboss.com/en/responsibility/we-vision-strategy/natural-capital-evaluation</a:t>
            </a:r>
            <a:r>
              <a:rPr lang="en-GB" b="0" i="0" kern="1200" dirty="0">
                <a:effectLst/>
              </a:rPr>
              <a:t> </a:t>
            </a:r>
            <a:endParaRPr lang="en-GB"/>
          </a:p>
          <a:p>
            <a:r>
              <a:rPr lang="en-GB" b="0" i="0" u="sng" strike="noStrike" kern="1200" dirty="0">
                <a:effectLst/>
                <a:hlinkClick r:id="rId4"/>
              </a:rPr>
              <a:t>https://group.hugoboss.com/fileadmin/media/pdf/sustainability/2018-05-31_3rd_White_Paper_EIV.pdf</a:t>
            </a:r>
            <a:r>
              <a:rPr lang="en-GB" b="0" i="0" kern="1200" dirty="0">
                <a:effectLst/>
              </a:rPr>
              <a:t> </a:t>
            </a:r>
            <a:endParaRPr lang="en-GB"/>
          </a:p>
          <a:p>
            <a:endParaRPr lang="en-GB"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5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70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Presenter to explain the Hugo Boss case study using the notes on the slide</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Sources:</a:t>
            </a:r>
            <a:r>
              <a:rPr lang="en-GB" sz="1200" b="0" i="0" kern="1200">
                <a:solidFill>
                  <a:schemeClr val="tx1"/>
                </a:solidFill>
                <a:effectLst/>
                <a:latin typeface="+mn-lt"/>
                <a:ea typeface="+mn-ea"/>
                <a:cs typeface="+mn-cs"/>
              </a:rPr>
              <a:t> </a:t>
            </a:r>
          </a:p>
          <a:p>
            <a:pPr rtl="0" fontAlgn="base"/>
            <a:r>
              <a:rPr lang="en-GB" sz="1200" b="0" i="0" u="sng" strike="noStrike" kern="1200">
                <a:solidFill>
                  <a:schemeClr val="tx1"/>
                </a:solidFill>
                <a:effectLst/>
                <a:latin typeface="+mn-lt"/>
                <a:ea typeface="+mn-ea"/>
                <a:cs typeface="+mn-cs"/>
                <a:hlinkClick r:id="rId3"/>
              </a:rPr>
              <a:t>https://group.hugoboss.com/en/responsibility/we-vision-strategy/natural-capital-evaluation</a:t>
            </a:r>
            <a:r>
              <a:rPr lang="en-GB" sz="1200" b="0" i="0" kern="1200">
                <a:solidFill>
                  <a:schemeClr val="tx1"/>
                </a:solidFill>
                <a:effectLst/>
                <a:latin typeface="+mn-lt"/>
                <a:ea typeface="+mn-ea"/>
                <a:cs typeface="+mn-cs"/>
              </a:rPr>
              <a:t> </a:t>
            </a:r>
          </a:p>
          <a:p>
            <a:pPr rtl="0" fontAlgn="base"/>
            <a:r>
              <a:rPr lang="en-GB" sz="1200" b="0" i="0" u="sng" strike="noStrike" kern="1200">
                <a:solidFill>
                  <a:schemeClr val="tx1"/>
                </a:solidFill>
                <a:effectLst/>
                <a:latin typeface="+mn-lt"/>
                <a:ea typeface="+mn-ea"/>
                <a:cs typeface="+mn-cs"/>
                <a:hlinkClick r:id="rId4"/>
              </a:rPr>
              <a:t>https://group.hugoboss.com/fileadmin/media/pdf/sustainability/2018-05-31_3rd_White_Paper_EIV.pdf</a:t>
            </a:r>
            <a:r>
              <a:rPr lang="en-GB" sz="1200" b="0" i="0" kern="1200">
                <a:solidFill>
                  <a:schemeClr val="tx1"/>
                </a:solidFill>
                <a:effectLst/>
                <a:latin typeface="+mn-lt"/>
                <a:ea typeface="+mn-ea"/>
                <a:cs typeface="+mn-cs"/>
              </a:rPr>
              <a:t> </a:t>
            </a:r>
          </a:p>
          <a:p>
            <a:endParaRPr lang="en-US"/>
          </a:p>
          <a:p>
            <a:pPr marL="227965" indent="-227965">
              <a:lnSpc>
                <a:spcPct val="100000"/>
              </a:lnSpc>
            </a:pPr>
            <a:r>
              <a:rPr lang="en-GB">
                <a:solidFill>
                  <a:srgbClr val="595959"/>
                </a:solidFill>
              </a:rPr>
              <a:t>Started using the Protocol in 2016 to conduct </a:t>
            </a:r>
            <a:r>
              <a:rPr lang="en-GB" b="1">
                <a:solidFill>
                  <a:srgbClr val="23BAED"/>
                </a:solidFill>
              </a:rPr>
              <a:t>monetary valuation</a:t>
            </a:r>
            <a:endParaRPr lang="en-GB" b="1">
              <a:solidFill>
                <a:srgbClr val="23BAED"/>
              </a:solidFill>
              <a:cs typeface="Arial"/>
            </a:endParaRPr>
          </a:p>
          <a:p>
            <a:pPr marL="227965" indent="-227965">
              <a:lnSpc>
                <a:spcPct val="100000"/>
              </a:lnSpc>
            </a:pPr>
            <a:r>
              <a:rPr lang="en-GB">
                <a:solidFill>
                  <a:srgbClr val="595959"/>
                </a:solidFill>
              </a:rPr>
              <a:t>Overall responsibility for sustainability lies with the CEO of </a:t>
            </a:r>
            <a:r>
              <a:rPr lang="en-GB"/>
              <a:t>Hugo Boss</a:t>
            </a:r>
            <a:r>
              <a:rPr lang="en-GB">
                <a:solidFill>
                  <a:srgbClr val="595959"/>
                </a:solidFill>
              </a:rPr>
              <a:t>, but the </a:t>
            </a:r>
            <a:r>
              <a:rPr lang="en-GB" b="1">
                <a:solidFill>
                  <a:srgbClr val="23BAED"/>
                </a:solidFill>
              </a:rPr>
              <a:t>Managing Board handles sustainability topics</a:t>
            </a:r>
            <a:r>
              <a:rPr lang="en-GB">
                <a:solidFill>
                  <a:srgbClr val="595959"/>
                </a:solidFill>
              </a:rPr>
              <a:t> along the value chain and approves the standards that apply Group-wide.</a:t>
            </a:r>
            <a:endParaRPr lang="en-GB">
              <a:solidFill>
                <a:srgbClr val="595959"/>
              </a:solidFill>
              <a:cs typeface="Arial"/>
            </a:endParaRPr>
          </a:p>
          <a:p>
            <a:pPr marL="227965" indent="-227965">
              <a:lnSpc>
                <a:spcPct val="100000"/>
              </a:lnSpc>
            </a:pPr>
            <a:r>
              <a:rPr lang="en-GB">
                <a:solidFill>
                  <a:srgbClr val="595959"/>
                </a:solidFill>
              </a:rPr>
              <a:t>The objective of the assessment is to provide the foundation for </a:t>
            </a:r>
            <a:r>
              <a:rPr lang="en-GB"/>
              <a:t>Hugo Boss </a:t>
            </a:r>
            <a:r>
              <a:rPr lang="en-GB">
                <a:solidFill>
                  <a:srgbClr val="595959"/>
                </a:solidFill>
              </a:rPr>
              <a:t>to implement targeted measures to </a:t>
            </a:r>
            <a:r>
              <a:rPr lang="en-GB" b="1">
                <a:solidFill>
                  <a:srgbClr val="23BAED"/>
                </a:solidFill>
              </a:rPr>
              <a:t>achieve more environmentally-friendly production and distribution of its products.</a:t>
            </a:r>
            <a:endParaRPr lang="en-GB" b="1">
              <a:solidFill>
                <a:srgbClr val="23BAED"/>
              </a:solidFil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16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With this in mind, Hugo Boss wanted to know about the impacts of their entire value chain on natural capital. </a:t>
            </a:r>
            <a:endParaRPr lang="en-US" dirty="0"/>
          </a:p>
          <a:p>
            <a:endParaRPr lang="en-GB" kern="1200" dirty="0"/>
          </a:p>
          <a:p>
            <a:r>
              <a:rPr lang="en-GB" kern="1200" dirty="0"/>
              <a:t>HUGO BOSS have conducted life cycle assessments since 2009, to examine the environmental impacts of the individual clothing product categories. However, the environmental impacts found in these life cycle assessments – such as water consumption, land requirements, and CO2 emissions, for example – were not directly comparable, because they are measured in different units such as kilograms and litres. </a:t>
            </a:r>
            <a:endParaRPr lang="en-US" dirty="0"/>
          </a:p>
          <a:p>
            <a:endParaRPr lang="en-GB" kern="1200" dirty="0"/>
          </a:p>
          <a:p>
            <a:r>
              <a:rPr lang="en-GB" kern="1200" dirty="0"/>
              <a:t>They therefore started using the Natural Capital Protocol in 2016 to help them with monetary valuation – by using standardised monetary values, they were able to compare different environmental impacts. </a:t>
            </a:r>
            <a:endParaRPr lang="en-GB" dirty="0"/>
          </a:p>
          <a:p>
            <a:endParaRPr lang="en-GB" kern="1200" dirty="0"/>
          </a:p>
          <a:p>
            <a:r>
              <a:rPr lang="en-GB" kern="1200" dirty="0"/>
              <a:t>The natural capital evaluation allowed them to identify the stages in the value chain that cause the greatest environmental impacts. They found that the greatest environmental impacts arise during the production stages. These findings provided the foundation for Hugo Boss to implement targeted measures to </a:t>
            </a:r>
            <a:r>
              <a:rPr lang="en-GB" b="1" kern="1200" dirty="0"/>
              <a:t>achieve more environmentally-friendly production and distribution of their products. </a:t>
            </a:r>
            <a:r>
              <a:rPr lang="en-GB" kern="1200" dirty="0"/>
              <a:t>They have since become involved in relevant initiatives, such as the </a:t>
            </a:r>
            <a:r>
              <a:rPr lang="en-GB" u="sng" kern="1200" dirty="0">
                <a:hlinkClick r:id="rId3"/>
              </a:rPr>
              <a:t>Better Cotton Initiative (BCI)</a:t>
            </a:r>
            <a:r>
              <a:rPr lang="en-GB" kern="1200" dirty="0"/>
              <a:t> and the </a:t>
            </a:r>
            <a:r>
              <a:rPr lang="en-GB" u="sng" kern="1200" dirty="0">
                <a:hlinkClick r:id="rId4"/>
              </a:rPr>
              <a:t>Leather Working Group (LWG)</a:t>
            </a:r>
            <a:r>
              <a:rPr lang="en-GB" kern="1200" dirty="0"/>
              <a:t>.</a:t>
            </a:r>
            <a:endParaRPr lang="en-GB" dirty="0"/>
          </a:p>
          <a:p>
            <a:endParaRPr lang="en-GB" i="1" kern="1200" dirty="0"/>
          </a:p>
          <a:p>
            <a:endParaRPr lang="en-GB" i="1" kern="1200" dirty="0"/>
          </a:p>
          <a:p>
            <a:r>
              <a:rPr lang="en-GB" i="1" kern="1200" dirty="0"/>
              <a:t>Sources:</a:t>
            </a:r>
            <a:r>
              <a:rPr lang="en-GB" kern="1200" dirty="0"/>
              <a:t> </a:t>
            </a:r>
            <a:endParaRPr lang="en-GB" dirty="0"/>
          </a:p>
          <a:p>
            <a:r>
              <a:rPr lang="en-GB" u="sng" kern="1200" dirty="0">
                <a:hlinkClick r:id="rId5"/>
              </a:rPr>
              <a:t>https://group.hugoboss.com/en/responsibility/we-vision-strategy/natural-capital-evaluation</a:t>
            </a:r>
            <a:r>
              <a:rPr lang="en-GB" kern="1200" dirty="0"/>
              <a:t> </a:t>
            </a:r>
            <a:endParaRPr lang="en-GB" dirty="0"/>
          </a:p>
          <a:p>
            <a:r>
              <a:rPr lang="en-GB" u="sng" kern="1200" dirty="0">
                <a:hlinkClick r:id="rId6"/>
              </a:rPr>
              <a:t>https://group.hugoboss.com/fileadmin/media/pdf/sustainability/2018-05-31_3rd_White_Paper_EIV.pdf</a:t>
            </a:r>
            <a:r>
              <a:rPr lang="en-GB" kern="1200" dirty="0"/>
              <a:t> </a:t>
            </a:r>
            <a:endParaRPr lang="en-GB" dirty="0"/>
          </a:p>
          <a:p>
            <a:endParaRPr lang="en-GB"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721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a:solidFill>
                  <a:schemeClr val="tx1"/>
                </a:solidFill>
                <a:effectLst/>
                <a:latin typeface="+mn-lt"/>
                <a:ea typeface="+mn-ea"/>
                <a:cs typeface="+mn-cs"/>
              </a:rPr>
              <a:t>Q&amp;A: </a:t>
            </a:r>
            <a:r>
              <a:rPr lang="en-GB" sz="1200" b="1" i="0" kern="1200">
                <a:solidFill>
                  <a:schemeClr val="tx1"/>
                </a:solidFill>
                <a:effectLst/>
                <a:highlight>
                  <a:srgbClr val="FFFF00"/>
                </a:highlight>
                <a:latin typeface="+mn-lt"/>
                <a:ea typeface="+mn-ea"/>
                <a:cs typeface="+mn-cs"/>
              </a:rPr>
              <a:t>The exercise can be modified to focus on just one question using polling if conducting a shorter training course</a:t>
            </a:r>
            <a:r>
              <a:rPr lang="en-GB" sz="1200" b="0" i="0" kern="1200">
                <a:solidFill>
                  <a:schemeClr val="tx1"/>
                </a:solidFill>
                <a:effectLst/>
                <a:highlight>
                  <a:srgbClr val="FFFF00"/>
                </a:highlight>
                <a:latin typeface="+mn-lt"/>
                <a:ea typeface="+mn-ea"/>
                <a:cs typeface="+mn-cs"/>
              </a:rPr>
              <a:t>.</a:t>
            </a:r>
          </a:p>
          <a:p>
            <a:pPr fontAlgn="base"/>
            <a:r>
              <a:rPr lang="en-GB" sz="1200" b="1" i="0" u="none" strike="noStrike" kern="1200" cap="none">
                <a:solidFill>
                  <a:schemeClr val="tx1"/>
                </a:solidFill>
                <a:effectLst/>
                <a:latin typeface="Calibri"/>
                <a:ea typeface="Calibri"/>
                <a:cs typeface="Calibri"/>
                <a:sym typeface="Calibri"/>
              </a:rPr>
              <a:t>Presenter will now explain the scoping assessment exercise – using menti to provide multiple choice answers to </a:t>
            </a:r>
            <a:r>
              <a:rPr lang="en-GB" b="1"/>
              <a:t>determine</a:t>
            </a:r>
            <a:r>
              <a:rPr lang="en-GB" sz="1200" b="1" i="0" u="none" strike="noStrike" kern="1200" cap="none">
                <a:solidFill>
                  <a:schemeClr val="tx1"/>
                </a:solidFill>
                <a:effectLst/>
                <a:latin typeface="Calibri"/>
                <a:ea typeface="Calibri"/>
                <a:cs typeface="Calibri"/>
                <a:sym typeface="Calibri"/>
              </a:rPr>
              <a:t> e.g. organizational focus and value-chain boundary</a:t>
            </a:r>
            <a:endParaRPr lang="en-GB" sz="1200" b="0" i="0" kern="1200">
              <a:solidFill>
                <a:schemeClr val="tx1"/>
              </a:solidFill>
              <a:effectLst/>
              <a:highlight>
                <a:srgbClr val="FFFF00"/>
              </a:highlight>
              <a:latin typeface="+mn-lt"/>
              <a:ea typeface="+mn-ea"/>
              <a:cs typeface="+mn-cs"/>
            </a:endParaRPr>
          </a:p>
          <a:p>
            <a:endParaRPr lang="en-GB" b="1"/>
          </a:p>
          <a:p>
            <a:r>
              <a:rPr lang="en-GB" sz="1200" b="1" i="0" kern="1200">
                <a:solidFill>
                  <a:schemeClr val="tx1"/>
                </a:solidFill>
                <a:effectLst/>
                <a:latin typeface="+mn-lt"/>
                <a:ea typeface="+mn-ea"/>
                <a:cs typeface="+mn-cs"/>
              </a:rPr>
              <a:t>Presenter to remind them what the categories in the table mean, using the notes below:</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The organizational focus is where in the company the assessment will focus, e.g. will the focus be on the corporate level, product level, or project level?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Value-chain boundary: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The types of value to be considered include: qualitative, quantitative and monetary.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Value perspectives: the perspective or point of view from which value is assessed; this determines which costs or benefits are included in an assessment. </a:t>
            </a:r>
            <a:endParaRPr lang="en-GB" sz="1200" b="0" i="0" kern="1200">
              <a:solidFill>
                <a:schemeClr val="tx1"/>
              </a:solidFill>
              <a:effectLst/>
              <a:latin typeface="+mn-lt"/>
              <a:cs typeface="Calibri"/>
            </a:endParaRPr>
          </a:p>
          <a:p>
            <a:pPr rtl="0" fontAlgn="base"/>
            <a:r>
              <a:rPr lang="en-GB" sz="1200" b="0" i="1" kern="1200">
                <a:solidFill>
                  <a:schemeClr val="tx1"/>
                </a:solidFill>
                <a:effectLst/>
                <a:latin typeface="+mn-lt"/>
                <a:ea typeface="+mn-ea"/>
                <a:cs typeface="+mn-cs"/>
              </a:rPr>
              <a:t>Natural capital impacts </a:t>
            </a:r>
            <a:r>
              <a:rPr lang="en-GB" sz="1200" b="0" i="0" kern="1200">
                <a:solidFill>
                  <a:schemeClr val="tx1"/>
                </a:solidFill>
                <a:effectLst/>
                <a:latin typeface="+mn-lt"/>
                <a:ea typeface="+mn-ea"/>
                <a:cs typeface="+mn-cs"/>
              </a:rPr>
              <a:t>are defined as the negative or positive effect of business activity on natural capital. For example, businesses may extract a lot of water, depleting natural reserves and </a:t>
            </a:r>
            <a:r>
              <a:rPr lang="en-GB" sz="1200" b="0" i="1" kern="1200">
                <a:solidFill>
                  <a:schemeClr val="tx1"/>
                </a:solidFill>
                <a:effectLst/>
                <a:latin typeface="+mn-lt"/>
                <a:ea typeface="+mn-ea"/>
                <a:cs typeface="+mn-cs"/>
              </a:rPr>
              <a:t>natural capital dependencies </a:t>
            </a:r>
            <a:r>
              <a:rPr lang="en-GB" sz="1200" b="0" i="0" kern="1200">
                <a:solidFill>
                  <a:schemeClr val="tx1"/>
                </a:solidFill>
                <a:effectLst/>
                <a:latin typeface="+mn-lt"/>
                <a:ea typeface="+mn-ea"/>
                <a:cs typeface="+mn-cs"/>
              </a:rPr>
              <a:t>are defined as a business reliance on or use of natural capital. For example, businesses may be dependent on pollination as a regulating service in agriculture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rtl="0" fontAlgn="base"/>
            <a:r>
              <a:rPr lang="en-GB" sz="1200" b="1" i="0" kern="1200">
                <a:solidFill>
                  <a:schemeClr val="tx1"/>
                </a:solidFill>
                <a:effectLst/>
                <a:latin typeface="+mn-lt"/>
                <a:ea typeface="+mn-ea"/>
                <a:cs typeface="+mn-cs"/>
              </a:rPr>
              <a:t>Presenter to then read the context below to help the delegates with the scoping exercise:</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The objective of the Hugo Boss LCA is to provide the foundation for Hugo Boss to implement targeted measures to achieve more environmentally friendly production and distribution of its products.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They have been conducting LCAs since 2009 to help determine the environmental impact of their clothing products  </a:t>
            </a:r>
            <a:endParaRPr lang="en-GB" sz="1200" b="0" i="0" kern="1200">
              <a:solidFill>
                <a:schemeClr val="tx1"/>
              </a:solidFill>
              <a:effectLst/>
              <a:latin typeface="+mn-lt"/>
              <a:cs typeface="Calibri"/>
            </a:endParaRPr>
          </a:p>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44</a:t>
            </a:fld>
            <a:endParaRPr lang="en-US"/>
          </a:p>
        </p:txBody>
      </p:sp>
    </p:spTree>
    <p:extLst>
      <p:ext uri="{BB962C8B-B14F-4D97-AF65-F5344CB8AC3E}">
        <p14:creationId xmlns:p14="http://schemas.microsoft.com/office/powerpoint/2010/main" val="3921327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Having considered the Hugo Boss case study, we can think about what the scope of their natural capital assessment looked like. </a:t>
            </a:r>
            <a:endParaRPr lang="en-US" dirty="0"/>
          </a:p>
          <a:p>
            <a:endParaRPr lang="en-GB" b="1" kern="1200" dirty="0"/>
          </a:p>
          <a:p>
            <a:r>
              <a:rPr lang="en-GB" b="1" kern="1200" dirty="0"/>
              <a:t>For example: have a </a:t>
            </a:r>
            <a:r>
              <a:rPr lang="en-GB" b="1" i="0" kern="1200" dirty="0">
                <a:effectLst/>
              </a:rPr>
              <a:t>think </a:t>
            </a:r>
            <a:r>
              <a:rPr lang="en-GB" b="1" kern="1200" dirty="0"/>
              <a:t>about whether </a:t>
            </a:r>
            <a:r>
              <a:rPr lang="en-GB" b="1" i="0" kern="1200" dirty="0">
                <a:effectLst/>
              </a:rPr>
              <a:t>Hugo Boss </a:t>
            </a:r>
            <a:r>
              <a:rPr lang="en-GB" b="1" kern="1200" dirty="0"/>
              <a:t>were </a:t>
            </a:r>
            <a:r>
              <a:rPr lang="en-GB" b="1" i="0" kern="1200" dirty="0">
                <a:effectLst/>
              </a:rPr>
              <a:t>assessing impacts</a:t>
            </a:r>
            <a:r>
              <a:rPr lang="en-GB" b="1" kern="1200" dirty="0"/>
              <a:t> or </a:t>
            </a:r>
            <a:r>
              <a:rPr lang="en-GB" b="1" i="0" kern="1200" dirty="0">
                <a:effectLst/>
              </a:rPr>
              <a:t>dependencies, </a:t>
            </a:r>
            <a:r>
              <a:rPr lang="en-GB" b="1" kern="1200" dirty="0"/>
              <a:t>and post your answer </a:t>
            </a:r>
            <a:r>
              <a:rPr lang="en-GB" b="1" i="0" kern="1200" dirty="0">
                <a:effectLst/>
              </a:rPr>
              <a:t>in the </a:t>
            </a:r>
            <a:r>
              <a:rPr lang="en-GB" b="1" kern="1200" dirty="0"/>
              <a:t>chat</a:t>
            </a:r>
            <a:endParaRPr lang="en-GB" dirty="0"/>
          </a:p>
          <a:p>
            <a:endParaRPr lang="en-GB" b="1" kern="1200" dirty="0"/>
          </a:p>
          <a:p>
            <a:endParaRPr lang="en-GB" b="1"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06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kern="1200" dirty="0"/>
              <a:t>Respond </a:t>
            </a:r>
            <a:r>
              <a:rPr lang="en-GB" b="1" i="0" kern="1200" dirty="0">
                <a:effectLst/>
              </a:rPr>
              <a:t>to </a:t>
            </a:r>
            <a:r>
              <a:rPr lang="en-GB" b="1" kern="1200" dirty="0"/>
              <a:t>answers from the previous slide.</a:t>
            </a:r>
            <a:endParaRPr lang="en-US" dirty="0"/>
          </a:p>
          <a:p>
            <a:endParaRPr lang="en-GB" b="1" kern="1200" dirty="0"/>
          </a:p>
          <a:p>
            <a:r>
              <a:rPr lang="en-GB" kern="1200" dirty="0"/>
              <a:t>We can now understand that HUGO BOSS' focus was on </a:t>
            </a:r>
            <a:r>
              <a:rPr lang="en-GB" b="0" i="0" kern="1200" dirty="0">
                <a:effectLst/>
              </a:rPr>
              <a:t>a </a:t>
            </a:r>
            <a:r>
              <a:rPr lang="en-GB" kern="1200" dirty="0"/>
              <a:t>corporate level</a:t>
            </a:r>
            <a:r>
              <a:rPr lang="en-GB" b="0" i="0" kern="1200" dirty="0">
                <a:effectLst/>
              </a:rPr>
              <a:t>, </a:t>
            </a:r>
            <a:r>
              <a:rPr lang="en-GB" kern="1200" dirty="0"/>
              <a:t>looking at </a:t>
            </a:r>
            <a:r>
              <a:rPr lang="en-GB" b="0" i="0" kern="1200" dirty="0">
                <a:effectLst/>
              </a:rPr>
              <a:t>the </a:t>
            </a:r>
            <a:r>
              <a:rPr lang="en-GB" kern="1200" dirty="0"/>
              <a:t>entire </a:t>
            </a:r>
            <a:r>
              <a:rPr lang="en-GB" b="0" i="0" kern="1200" dirty="0">
                <a:effectLst/>
              </a:rPr>
              <a:t>value chain. </a:t>
            </a:r>
            <a:r>
              <a:rPr lang="en-GB" kern="1200" dirty="0"/>
              <a:t>They also took into account both </a:t>
            </a:r>
            <a:r>
              <a:rPr lang="en-GB" b="0" i="0" kern="1200" dirty="0">
                <a:effectLst/>
              </a:rPr>
              <a:t>business and </a:t>
            </a:r>
            <a:r>
              <a:rPr lang="en-GB" kern="1200" dirty="0"/>
              <a:t>social perspectives on </a:t>
            </a:r>
            <a:r>
              <a:rPr lang="en-GB" b="0" i="0" kern="1200" dirty="0">
                <a:effectLst/>
              </a:rPr>
              <a:t>the value of </a:t>
            </a:r>
            <a:r>
              <a:rPr lang="en-GB" kern="1200" dirty="0"/>
              <a:t>natural capital </a:t>
            </a:r>
            <a:r>
              <a:rPr lang="en-GB" b="0" i="0" kern="1200" dirty="0">
                <a:effectLst/>
              </a:rPr>
              <a:t>and </a:t>
            </a:r>
            <a:r>
              <a:rPr lang="en-GB" kern="1200" dirty="0"/>
              <a:t>biodiversity</a:t>
            </a:r>
            <a:r>
              <a:rPr lang="en-GB" b="0" i="0" kern="1200" dirty="0">
                <a:effectLst/>
              </a:rPr>
              <a:t>.</a:t>
            </a:r>
            <a:endParaRPr lang="en-GB"/>
          </a:p>
          <a:p>
            <a:endParaRPr lang="en-GB" kern="1200" dirty="0"/>
          </a:p>
          <a:p>
            <a:r>
              <a:rPr lang="en-GB" kern="1200" dirty="0"/>
              <a:t>The assessment focused on impacts – wanting to understand how the production and distribution of their products impact on nature, rather than how they depend on it.</a:t>
            </a:r>
          </a:p>
          <a:p>
            <a:endParaRPr lang="en-GB" kern="1200" dirty="0"/>
          </a:p>
          <a:p>
            <a:r>
              <a:rPr lang="en-GB" kern="1200" dirty="0"/>
              <a:t>Finally</a:t>
            </a:r>
            <a:r>
              <a:rPr lang="en-GB" b="0" i="0" kern="1200" dirty="0">
                <a:effectLst/>
              </a:rPr>
              <a:t>, </a:t>
            </a:r>
            <a:r>
              <a:rPr lang="en-GB" kern="1200" dirty="0"/>
              <a:t>they used monetary valuation methods </a:t>
            </a:r>
            <a:r>
              <a:rPr lang="en-GB" i="0" kern="1200" dirty="0">
                <a:effectLst/>
              </a:rPr>
              <a:t>in </a:t>
            </a:r>
            <a:r>
              <a:rPr lang="en-GB" kern="1200" dirty="0"/>
              <a:t>order </a:t>
            </a:r>
            <a:r>
              <a:rPr lang="en-GB" i="0" kern="1200" dirty="0">
                <a:effectLst/>
              </a:rPr>
              <a:t>to </a:t>
            </a:r>
            <a:r>
              <a:rPr lang="en-GB" kern="1200" dirty="0"/>
              <a:t>make different environmental impacts comparable</a:t>
            </a:r>
            <a:r>
              <a:rPr lang="en-GB" b="0" i="0" strike="noStrike" kern="1200" dirty="0">
                <a:effectLst/>
              </a:rPr>
              <a:t>.</a:t>
            </a:r>
            <a:endParaRPr lang="en-GB" dirty="0"/>
          </a:p>
          <a:p>
            <a:endParaRPr lang="en-GB"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406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Having thought about the steps required to scope an assessment, we also need to consider how biodiversity influences each different action.</a:t>
            </a:r>
            <a:endParaRPr lang="en-US" dirty="0"/>
          </a:p>
          <a:p>
            <a:endParaRPr lang="en-GB" dirty="0"/>
          </a:p>
          <a:p>
            <a:r>
              <a:rPr lang="en-GB" dirty="0"/>
              <a:t>For example, </a:t>
            </a:r>
            <a:r>
              <a:rPr lang="en-GB" b="0" i="0" u="none" strike="noStrike" cap="none" dirty="0">
                <a:effectLst/>
                <a:sym typeface="Calibri"/>
              </a:rPr>
              <a:t>the </a:t>
            </a:r>
            <a:r>
              <a:rPr lang="en-GB" i="0" u="none" strike="noStrike" cap="none" dirty="0">
                <a:effectLst/>
                <a:sym typeface="Calibri"/>
              </a:rPr>
              <a:t>organizational focus</a:t>
            </a:r>
            <a:r>
              <a:rPr lang="en-GB" b="0" i="0" u="none" strike="noStrike" cap="none" dirty="0">
                <a:effectLst/>
                <a:sym typeface="Calibri"/>
              </a:rPr>
              <a:t> will be influenced by the decisions a company is trying to inform in relation to biodiversity. </a:t>
            </a:r>
            <a:r>
              <a:rPr lang="en-GB" dirty="0"/>
              <a:t>In respect </a:t>
            </a:r>
            <a:r>
              <a:rPr lang="en-GB" b="0" i="0" u="none" strike="noStrike" cap="none" dirty="0">
                <a:effectLst/>
                <a:sym typeface="Calibri"/>
              </a:rPr>
              <a:t>to the </a:t>
            </a:r>
            <a:r>
              <a:rPr lang="en-GB" dirty="0"/>
              <a:t>value chain </a:t>
            </a:r>
            <a:r>
              <a:rPr lang="en-GB" i="0" u="none" strike="noStrike" cap="none" dirty="0">
                <a:effectLst/>
                <a:sym typeface="Calibri"/>
              </a:rPr>
              <a:t>boundary</a:t>
            </a:r>
            <a:r>
              <a:rPr lang="en-GB" dirty="0"/>
              <a:t>, biodiversity </a:t>
            </a:r>
            <a:r>
              <a:rPr lang="en-GB" b="0" i="0" u="none" strike="noStrike" cap="none" dirty="0">
                <a:effectLst/>
                <a:sym typeface="Calibri"/>
              </a:rPr>
              <a:t>dependencies and </a:t>
            </a:r>
            <a:r>
              <a:rPr lang="en-GB" dirty="0"/>
              <a:t>impacts </a:t>
            </a:r>
            <a:r>
              <a:rPr lang="en-GB" b="0" i="0" u="none" strike="noStrike" cap="none" dirty="0">
                <a:effectLst/>
                <a:sym typeface="Calibri"/>
              </a:rPr>
              <a:t>can affect both downstream and upstream value chain</a:t>
            </a:r>
            <a:endParaRPr lang="en-GB" dirty="0"/>
          </a:p>
          <a:p>
            <a:endParaRPr lang="en-GB" dirty="0"/>
          </a:p>
          <a:p>
            <a:r>
              <a:rPr lang="en-GB" dirty="0"/>
              <a:t>When it comes to incorporating biodiversity, both the </a:t>
            </a:r>
            <a:r>
              <a:rPr lang="en-GB" b="0" i="0" u="none" strike="noStrike" cap="none" dirty="0">
                <a:effectLst/>
                <a:sym typeface="Calibri"/>
              </a:rPr>
              <a:t>business and societal value should be considered.</a:t>
            </a:r>
            <a:r>
              <a:rPr lang="en-GB" dirty="0"/>
              <a:t> Similarly, both </a:t>
            </a:r>
            <a:r>
              <a:rPr lang="en-GB" i="0" u="none" strike="noStrike" cap="none" dirty="0">
                <a:effectLst/>
                <a:sym typeface="Calibri"/>
              </a:rPr>
              <a:t>impacts and dependencies</a:t>
            </a:r>
            <a:r>
              <a:rPr lang="en-GB" b="0" i="0" u="none" strike="noStrike" cap="none" dirty="0">
                <a:effectLst/>
                <a:sym typeface="Calibri"/>
              </a:rPr>
              <a:t> should be included, due to the relationship between biodiversity and ecosystem services</a:t>
            </a:r>
            <a:endParaRPr lang="en-GB" dirty="0"/>
          </a:p>
          <a:p>
            <a:endParaRPr lang="en-GB" dirty="0"/>
          </a:p>
          <a:p>
            <a:r>
              <a:rPr lang="en-GB" b="0" i="0" u="none" strike="noStrike" cap="none" dirty="0">
                <a:effectLst/>
                <a:sym typeface="Calibri"/>
              </a:rPr>
              <a:t>Before proceeding with valuation, you should address any stakeholder concerns with valuing biodiversity.</a:t>
            </a:r>
            <a:endParaRPr lang="en-GB" dirty="0"/>
          </a:p>
          <a:p>
            <a:endParaRPr lang="en-GB" b="1"/>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920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0" defTabSz="914377">
              <a:buClr>
                <a:srgbClr val="23BAED"/>
              </a:buClr>
              <a:buSzTx/>
              <a:defRPr/>
            </a:pPr>
            <a:r>
              <a:rPr lang="en-US" b="1" kern="1200"/>
              <a:t>It is important to secure buy-in and receive internal support for the natural capital assessment process</a:t>
            </a:r>
            <a:endParaRPr lang="en-US" sz="2000" kern="1200">
              <a:solidFill>
                <a:prstClr val="black">
                  <a:lumMod val="65000"/>
                  <a:lumOff val="35000"/>
                </a:prstClr>
              </a:solidFill>
              <a:latin typeface="Arial"/>
              <a:cs typeface="Arial"/>
            </a:endParaRPr>
          </a:p>
          <a:p>
            <a:pPr marL="228600" indent="0" defTabSz="914377">
              <a:buClr>
                <a:srgbClr val="23BAED"/>
              </a:buClr>
              <a:buSzTx/>
              <a:defRPr/>
            </a:pPr>
            <a:endParaRPr lang="en-US" kern="1200"/>
          </a:p>
          <a:p>
            <a:pPr marL="228600" indent="0" defTabSz="914377">
              <a:buSzTx/>
              <a:defRPr/>
            </a:pPr>
            <a:r>
              <a:rPr lang="en-US" kern="1200"/>
              <a:t>To build this support, it </a:t>
            </a:r>
            <a:r>
              <a:rPr kumimoji="0" lang="en-US" b="0" i="0" u="none" strike="noStrike" kern="1200" cap="none" spc="0" normalizeH="0" baseline="0" noProof="0">
                <a:ln>
                  <a:noFill/>
                </a:ln>
                <a:effectLst/>
                <a:uLnTx/>
                <a:uFillTx/>
                <a:sym typeface="Calibri"/>
              </a:rPr>
              <a:t>can </a:t>
            </a:r>
            <a:r>
              <a:rPr lang="en-US" kern="1200"/>
              <a:t>help to identify </a:t>
            </a:r>
            <a:r>
              <a:rPr kumimoji="0" lang="en-US" i="0" u="none" strike="noStrike" kern="1200" cap="none" spc="0" normalizeH="0" baseline="0" noProof="0">
                <a:ln>
                  <a:noFill/>
                </a:ln>
                <a:effectLst/>
                <a:uLnTx/>
                <a:uFillTx/>
                <a:sym typeface="Calibri"/>
              </a:rPr>
              <a:t>individuals</a:t>
            </a:r>
            <a:r>
              <a:rPr kumimoji="0" lang="en-US" b="0" i="0" u="none" strike="noStrike" kern="1200" cap="none" spc="0" normalizeH="0" baseline="0" noProof="0">
                <a:ln>
                  <a:noFill/>
                </a:ln>
                <a:effectLst/>
                <a:uLnTx/>
                <a:uFillTx/>
                <a:sym typeface="Calibri"/>
              </a:rPr>
              <a:t> with an </a:t>
            </a:r>
            <a:r>
              <a:rPr lang="en-US" kern="1200"/>
              <a:t>existing </a:t>
            </a:r>
            <a:r>
              <a:rPr kumimoji="0" lang="en-US" b="0" i="0" u="none" strike="noStrike" kern="1200" cap="none" spc="0" normalizeH="0" baseline="0" noProof="0">
                <a:ln>
                  <a:noFill/>
                </a:ln>
                <a:effectLst/>
                <a:uLnTx/>
                <a:uFillTx/>
                <a:sym typeface="Calibri"/>
              </a:rPr>
              <a:t>interest in the project</a:t>
            </a:r>
            <a:r>
              <a:rPr lang="en-US" kern="1200"/>
              <a:t>, and ask them to champion the project.</a:t>
            </a:r>
            <a:endParaRPr lang="en-US"/>
          </a:p>
          <a:p>
            <a:pPr marL="228600" indent="0" defTabSz="914377">
              <a:buClr>
                <a:srgbClr val="23BAED"/>
              </a:buClr>
              <a:buSzTx/>
              <a:defRPr/>
            </a:pPr>
            <a:endParaRPr lang="en-US" kern="1200"/>
          </a:p>
          <a:p>
            <a:pPr marL="228600" indent="0" defTabSz="914377">
              <a:buSzTx/>
              <a:defRPr/>
            </a:pPr>
            <a:r>
              <a:rPr lang="en-US" kern="1200"/>
              <a:t>You will also want to clearly demonstrate </a:t>
            </a:r>
            <a:r>
              <a:rPr kumimoji="0" lang="en-US" b="0" i="0" u="none" strike="noStrike" kern="1200" cap="none" spc="0" normalizeH="0" baseline="0" noProof="0">
                <a:ln>
                  <a:noFill/>
                </a:ln>
                <a:effectLst/>
                <a:uLnTx/>
                <a:uFillTx/>
                <a:sym typeface="Calibri"/>
              </a:rPr>
              <a:t>the </a:t>
            </a:r>
            <a:r>
              <a:rPr lang="en-US" kern="1200"/>
              <a:t>importance </a:t>
            </a:r>
            <a:r>
              <a:rPr kumimoji="0" lang="en-US" b="0" i="0" u="none" strike="noStrike" kern="1200" cap="none" spc="0" normalizeH="0" baseline="0" noProof="0">
                <a:ln>
                  <a:noFill/>
                </a:ln>
                <a:effectLst/>
                <a:uLnTx/>
                <a:uFillTx/>
                <a:sym typeface="Calibri"/>
              </a:rPr>
              <a:t>of the assessment</a:t>
            </a:r>
            <a:r>
              <a:rPr lang="en-US" kern="1200"/>
              <a:t>, and how it may</a:t>
            </a:r>
            <a:r>
              <a:rPr kumimoji="0" lang="en-US" b="0" i="0" u="none" strike="noStrike" kern="1200" cap="none" spc="0" normalizeH="0" baseline="0" noProof="0">
                <a:ln>
                  <a:noFill/>
                </a:ln>
                <a:effectLst/>
                <a:uLnTx/>
                <a:uFillTx/>
                <a:sym typeface="Calibri"/>
              </a:rPr>
              <a:t> help </a:t>
            </a:r>
            <a:r>
              <a:rPr lang="en-US" kern="1200"/>
              <a:t>the business and its decision-making processes.</a:t>
            </a:r>
            <a:endParaRPr lang="en-US"/>
          </a:p>
          <a:p>
            <a:pPr marL="228600" indent="0" defTabSz="914377">
              <a:buClr>
                <a:srgbClr val="23BAED"/>
              </a:buClr>
              <a:buSzTx/>
              <a:defRPr/>
            </a:pPr>
            <a:endParaRPr lang="en-US" kern="1200"/>
          </a:p>
          <a:p>
            <a:pPr marL="228600" indent="0" defTabSz="914377">
              <a:buSzTx/>
              <a:defRPr/>
            </a:pPr>
            <a:r>
              <a:rPr lang="en-US" kern="1200"/>
              <a:t>You should also think about </a:t>
            </a:r>
            <a:r>
              <a:rPr kumimoji="0" lang="en-US" b="0" i="0" u="none" strike="noStrike" kern="1200" cap="none" spc="0" normalizeH="0" baseline="0" noProof="0">
                <a:ln>
                  <a:noFill/>
                </a:ln>
                <a:effectLst/>
                <a:uLnTx/>
                <a:uFillTx/>
                <a:sym typeface="Calibri"/>
              </a:rPr>
              <a:t>how to </a:t>
            </a:r>
            <a:r>
              <a:rPr kumimoji="0" lang="en-US" i="0" u="none" strike="noStrike" kern="1200" cap="none" spc="0" normalizeH="0" baseline="0" noProof="0">
                <a:ln>
                  <a:noFill/>
                </a:ln>
                <a:effectLst/>
                <a:uLnTx/>
                <a:uFillTx/>
                <a:sym typeface="Calibri"/>
              </a:rPr>
              <a:t>adapt your language</a:t>
            </a:r>
            <a:r>
              <a:rPr kumimoji="0" lang="en-US" b="0" i="0" u="none" strike="noStrike" kern="1200" cap="none" spc="0" normalizeH="0" baseline="0" noProof="0">
                <a:ln>
                  <a:noFill/>
                </a:ln>
                <a:effectLst/>
                <a:uLnTx/>
                <a:uFillTx/>
                <a:sym typeface="Calibri"/>
              </a:rPr>
              <a:t> </a:t>
            </a:r>
            <a:r>
              <a:rPr lang="en-US" kern="1200"/>
              <a:t>to different departments. To help with this, on We Value Nature’s website, you can find action cards describing useful actions for different roles. These cards have been developed </a:t>
            </a:r>
            <a:r>
              <a:rPr kumimoji="0" lang="en-US" b="0" i="0" u="none" strike="noStrike" kern="1200" cap="none" spc="0" normalizeH="0" baseline="0" noProof="0">
                <a:ln>
                  <a:noFill/>
                </a:ln>
                <a:effectLst/>
                <a:uLnTx/>
                <a:uFillTx/>
                <a:sym typeface="Calibri"/>
              </a:rPr>
              <a:t>for </a:t>
            </a:r>
            <a:r>
              <a:rPr lang="en-US" kern="1200"/>
              <a:t>roles including CEO, risk officer, supplier, farmer etc. – each card explains the persons role in the value chain, their needs, </a:t>
            </a:r>
            <a:r>
              <a:rPr kumimoji="0" lang="en-US" b="0" i="0" u="none" strike="noStrike" kern="1200" cap="none" spc="0" normalizeH="0" baseline="0" noProof="0">
                <a:ln>
                  <a:noFill/>
                </a:ln>
                <a:effectLst/>
                <a:uLnTx/>
                <a:uFillTx/>
                <a:sym typeface="Calibri"/>
              </a:rPr>
              <a:t>the </a:t>
            </a:r>
            <a:r>
              <a:rPr lang="en-US" kern="1200"/>
              <a:t>challenges in getting them to engage with nature. The cards also outline key actions that these people can take – and practical tips on how best to engage with that actor and obtain buy in.</a:t>
            </a:r>
            <a:endParaRPr lang="en-US"/>
          </a:p>
          <a:p>
            <a:pPr marL="228600" indent="0" defTabSz="914377">
              <a:buClr>
                <a:srgbClr val="23BAED"/>
              </a:buClr>
              <a:buSzTx/>
              <a:defRPr/>
            </a:pPr>
            <a:endParaRPr lang="en-US" kern="1200"/>
          </a:p>
          <a:p>
            <a:pPr marL="228600" indent="0" defTabSz="914377">
              <a:buSzTx/>
              <a:defRPr/>
            </a:pPr>
            <a:r>
              <a:rPr lang="en-US" kern="1200"/>
              <a:t>You can find a link to these cards in your participant workbook.</a:t>
            </a:r>
            <a:endParaRPr lang="en-US"/>
          </a:p>
          <a:p>
            <a:pPr marL="227965" indent="-227965">
              <a:spcBef>
                <a:spcPts val="1000"/>
              </a:spcBef>
              <a:spcAft>
                <a:spcPts val="1200"/>
              </a:spcAft>
              <a:buClr>
                <a:srgbClr val="23BAED"/>
              </a:buClr>
              <a:buSzTx/>
              <a:buFont typeface="Arial"/>
              <a:buChar char="•"/>
            </a:pPr>
            <a:endParaRPr lang="en-US" sz="2000" b="0" u="none" kern="1200">
              <a:solidFill>
                <a:srgbClr val="595959"/>
              </a:solidFill>
              <a:highlight>
                <a:srgbClr val="00FF00"/>
              </a:highligh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128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9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4" name="Google Shape;1944;p97: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000" b="1"/>
              <a:t>Sustainability Manager</a:t>
            </a:r>
            <a:endParaRPr/>
          </a:p>
          <a:p>
            <a:pPr marL="0" lvl="0" indent="0" algn="l" rtl="0">
              <a:spcBef>
                <a:spcPts val="0"/>
              </a:spcBef>
              <a:spcAft>
                <a:spcPts val="0"/>
              </a:spcAft>
              <a:buNone/>
            </a:pPr>
            <a:endParaRPr sz="2000" b="1"/>
          </a:p>
          <a:p>
            <a:pPr marL="0" lvl="0" indent="0" algn="l" rtl="0">
              <a:spcBef>
                <a:spcPts val="0"/>
              </a:spcBef>
              <a:spcAft>
                <a:spcPts val="0"/>
              </a:spcAft>
              <a:buNone/>
            </a:pPr>
            <a:r>
              <a:rPr lang="en-GB" sz="3600" b="1"/>
              <a:t>Actions</a:t>
            </a:r>
            <a:endParaRPr/>
          </a:p>
          <a:p>
            <a:pPr marL="171450" lvl="0" indent="-171450" algn="l" rtl="0">
              <a:spcBef>
                <a:spcPts val="0"/>
              </a:spcBef>
              <a:spcAft>
                <a:spcPts val="0"/>
              </a:spcAft>
              <a:buClr>
                <a:schemeClr val="dk1"/>
              </a:buClr>
              <a:buSzPts val="2000"/>
              <a:buFont typeface="Arial"/>
              <a:buChar char="•"/>
            </a:pPr>
            <a:r>
              <a:rPr lang="en-GB" sz="2000"/>
              <a:t>Collaborate &amp; identify allies</a:t>
            </a:r>
            <a:endParaRPr/>
          </a:p>
          <a:p>
            <a:pPr marL="171450" lvl="0" indent="-171450" algn="l" rtl="0">
              <a:spcBef>
                <a:spcPts val="0"/>
              </a:spcBef>
              <a:spcAft>
                <a:spcPts val="0"/>
              </a:spcAft>
              <a:buClr>
                <a:schemeClr val="dk1"/>
              </a:buClr>
              <a:buSzPts val="2000"/>
              <a:buFont typeface="Arial"/>
              <a:buChar char="•"/>
            </a:pPr>
            <a:r>
              <a:rPr lang="en-GB" sz="2000"/>
              <a:t>Identify entry points</a:t>
            </a:r>
            <a:endParaRPr/>
          </a:p>
          <a:p>
            <a:pPr marL="171450" lvl="0" indent="-171450" algn="l" rtl="0">
              <a:spcBef>
                <a:spcPts val="0"/>
              </a:spcBef>
              <a:spcAft>
                <a:spcPts val="0"/>
              </a:spcAft>
              <a:buClr>
                <a:schemeClr val="dk1"/>
              </a:buClr>
              <a:buSzPts val="2000"/>
              <a:buFont typeface="Arial"/>
              <a:buChar char="•"/>
            </a:pPr>
            <a:r>
              <a:rPr lang="en-GB" sz="2000"/>
              <a:t>Mitigate &amp; manage your impacts and dependencies</a:t>
            </a:r>
            <a:endParaRPr/>
          </a:p>
          <a:p>
            <a:pPr marL="171450" lvl="0" indent="-171450" algn="l" rtl="0">
              <a:spcBef>
                <a:spcPts val="0"/>
              </a:spcBef>
              <a:spcAft>
                <a:spcPts val="0"/>
              </a:spcAft>
              <a:buClr>
                <a:schemeClr val="dk1"/>
              </a:buClr>
              <a:buSzPts val="2000"/>
              <a:buFont typeface="Arial"/>
              <a:buChar char="•"/>
            </a:pPr>
            <a:r>
              <a:rPr lang="en-GB" sz="2000"/>
              <a:t>Set targets</a:t>
            </a:r>
            <a:endParaRPr/>
          </a:p>
          <a:p>
            <a:pPr marL="171450" lvl="0" indent="-171450" algn="l" rtl="0">
              <a:spcBef>
                <a:spcPts val="0"/>
              </a:spcBef>
              <a:spcAft>
                <a:spcPts val="0"/>
              </a:spcAft>
              <a:buClr>
                <a:schemeClr val="dk1"/>
              </a:buClr>
              <a:buSzPts val="2000"/>
              <a:buFont typeface="Arial"/>
              <a:buChar char="•"/>
            </a:pPr>
            <a:r>
              <a:rPr lang="en-GB" sz="2000"/>
              <a:t>Monitor &amp; report</a:t>
            </a:r>
            <a:endParaRPr/>
          </a:p>
          <a:p>
            <a:pPr marL="171450" lvl="0" indent="-171450" algn="l" rtl="0">
              <a:spcBef>
                <a:spcPts val="0"/>
              </a:spcBef>
              <a:spcAft>
                <a:spcPts val="0"/>
              </a:spcAft>
              <a:buClr>
                <a:schemeClr val="dk1"/>
              </a:buClr>
              <a:buSzPts val="2000"/>
              <a:buFont typeface="Arial"/>
              <a:buChar char="•"/>
            </a:pPr>
            <a:r>
              <a:rPr lang="en-GB" sz="2000"/>
              <a:t>Integrate &amp; take action</a:t>
            </a:r>
            <a:endParaRPr/>
          </a:p>
          <a:p>
            <a:pPr marL="0" lvl="0" indent="0" algn="l" rtl="0">
              <a:spcBef>
                <a:spcPts val="0"/>
              </a:spcBef>
              <a:spcAft>
                <a:spcPts val="0"/>
              </a:spcAft>
              <a:buNone/>
            </a:pPr>
            <a:endParaRPr sz="2000" b="1"/>
          </a:p>
          <a:p>
            <a:pPr marL="0" lvl="0" indent="0" algn="l" rtl="0">
              <a:spcBef>
                <a:spcPts val="0"/>
              </a:spcBef>
              <a:spcAft>
                <a:spcPts val="0"/>
              </a:spcAft>
              <a:buNone/>
            </a:pPr>
            <a:r>
              <a:rPr lang="en-GB" sz="2000" b="1"/>
              <a:t>Needs</a:t>
            </a:r>
            <a:endParaRPr/>
          </a:p>
          <a:p>
            <a:pPr marL="171450" lvl="0" indent="-171450" algn="l" rtl="0">
              <a:spcBef>
                <a:spcPts val="0"/>
              </a:spcBef>
              <a:spcAft>
                <a:spcPts val="0"/>
              </a:spcAft>
              <a:buClr>
                <a:schemeClr val="dk1"/>
              </a:buClr>
              <a:buSzPts val="1200"/>
              <a:buFont typeface="Arial"/>
              <a:buChar char="•"/>
            </a:pPr>
            <a:r>
              <a:rPr lang="en-GB" sz="1200"/>
              <a:t>Cross-collaboration &amp; support</a:t>
            </a:r>
            <a:endParaRPr/>
          </a:p>
          <a:p>
            <a:pPr marL="171450" lvl="0" indent="-171450" algn="l" rtl="0">
              <a:spcBef>
                <a:spcPts val="0"/>
              </a:spcBef>
              <a:spcAft>
                <a:spcPts val="0"/>
              </a:spcAft>
              <a:buClr>
                <a:schemeClr val="dk1"/>
              </a:buClr>
              <a:buSzPts val="1200"/>
              <a:buFont typeface="Arial"/>
              <a:buChar char="•"/>
            </a:pPr>
            <a:r>
              <a:rPr lang="en-GB" sz="1200"/>
              <a:t>Financial support</a:t>
            </a:r>
            <a:endParaRPr/>
          </a:p>
          <a:p>
            <a:pPr marL="171450" lvl="0" indent="-171450" algn="l" rtl="0">
              <a:spcBef>
                <a:spcPts val="0"/>
              </a:spcBef>
              <a:spcAft>
                <a:spcPts val="0"/>
              </a:spcAft>
              <a:buClr>
                <a:schemeClr val="dk1"/>
              </a:buClr>
              <a:buSzPts val="1200"/>
              <a:buFont typeface="Arial"/>
              <a:buChar char="•"/>
            </a:pPr>
            <a:r>
              <a:rPr lang="en-GB" sz="1200"/>
              <a:t>More clarity on how and where to get started</a:t>
            </a:r>
            <a:endParaRPr/>
          </a:p>
          <a:p>
            <a:pPr marL="171450" lvl="0" indent="-9525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r>
              <a:rPr lang="en-GB" sz="2000" b="1"/>
              <a:t>Barriers</a:t>
            </a:r>
            <a:endParaRPr/>
          </a:p>
          <a:p>
            <a:pPr marL="171450" lvl="0" indent="-171450" algn="l" rtl="0">
              <a:spcBef>
                <a:spcPts val="0"/>
              </a:spcBef>
              <a:spcAft>
                <a:spcPts val="0"/>
              </a:spcAft>
              <a:buClr>
                <a:schemeClr val="dk1"/>
              </a:buClr>
              <a:buSzPts val="1200"/>
              <a:buFont typeface="Arial"/>
              <a:buChar char="•"/>
            </a:pPr>
            <a:r>
              <a:rPr lang="en-GB" sz="1200"/>
              <a:t>Getting internal buy-in and support</a:t>
            </a:r>
            <a:endParaRPr/>
          </a:p>
          <a:p>
            <a:pPr marL="171450" lvl="0" indent="-171450" algn="l" rtl="0">
              <a:spcBef>
                <a:spcPts val="0"/>
              </a:spcBef>
              <a:spcAft>
                <a:spcPts val="0"/>
              </a:spcAft>
              <a:buClr>
                <a:schemeClr val="dk1"/>
              </a:buClr>
              <a:buSzPts val="1200"/>
              <a:buFont typeface="Arial"/>
              <a:buChar char="•"/>
            </a:pPr>
            <a:r>
              <a:rPr lang="en-GB" sz="1200"/>
              <a:t>Translating complex environmental issues into a language that is understood by others</a:t>
            </a:r>
            <a:endParaRPr/>
          </a:p>
          <a:p>
            <a:pPr marL="171450" lvl="0" indent="-171450" algn="l" rtl="0">
              <a:spcBef>
                <a:spcPts val="0"/>
              </a:spcBef>
              <a:spcAft>
                <a:spcPts val="0"/>
              </a:spcAft>
              <a:buClr>
                <a:schemeClr val="dk1"/>
              </a:buClr>
              <a:buSzPts val="1200"/>
              <a:buFont typeface="Arial"/>
              <a:buChar char="•"/>
            </a:pPr>
            <a:r>
              <a:rPr lang="en-GB" sz="1200"/>
              <a:t>Retrieving needed resources and datasets</a:t>
            </a:r>
            <a:endParaRPr/>
          </a:p>
          <a:p>
            <a:pPr marL="0" lvl="0" indent="0" algn="l" rtl="0">
              <a:spcBef>
                <a:spcPts val="0"/>
              </a:spcBef>
              <a:spcAft>
                <a:spcPts val="0"/>
              </a:spcAft>
              <a:buNone/>
            </a:pPr>
            <a:endParaRPr sz="2000" b="1"/>
          </a:p>
          <a:p>
            <a:pPr marL="0" lvl="0" indent="0" algn="l" rtl="0">
              <a:spcBef>
                <a:spcPts val="0"/>
              </a:spcBef>
              <a:spcAft>
                <a:spcPts val="0"/>
              </a:spcAft>
              <a:buNone/>
            </a:pPr>
            <a:r>
              <a:rPr lang="en-GB" sz="2000" b="1"/>
              <a:t>How to engage?</a:t>
            </a:r>
            <a:endParaRPr/>
          </a:p>
          <a:p>
            <a:pPr marL="171450" lvl="0" indent="-171450" algn="l" rtl="0">
              <a:spcBef>
                <a:spcPts val="0"/>
              </a:spcBef>
              <a:spcAft>
                <a:spcPts val="0"/>
              </a:spcAft>
              <a:buClr>
                <a:schemeClr val="dk1"/>
              </a:buClr>
              <a:buSzPts val="1200"/>
              <a:buFont typeface="Arial"/>
              <a:buChar char="•"/>
            </a:pPr>
            <a:r>
              <a:rPr lang="en-GB" sz="1200"/>
              <a:t>Be open to making changes</a:t>
            </a:r>
            <a:endParaRPr/>
          </a:p>
          <a:p>
            <a:pPr marL="171450" lvl="0" indent="-171450" algn="l" rtl="0">
              <a:spcBef>
                <a:spcPts val="0"/>
              </a:spcBef>
              <a:spcAft>
                <a:spcPts val="0"/>
              </a:spcAft>
              <a:buClr>
                <a:schemeClr val="dk1"/>
              </a:buClr>
              <a:buSzPts val="1200"/>
              <a:buFont typeface="Arial"/>
              <a:buChar char="•"/>
            </a:pPr>
            <a:r>
              <a:rPr lang="en-GB" sz="1200"/>
              <a:t>Be curious and ask questions</a:t>
            </a:r>
            <a:endParaRPr/>
          </a:p>
          <a:p>
            <a:pPr marL="171450" lvl="0" indent="-171450" algn="l" rtl="0">
              <a:spcBef>
                <a:spcPts val="0"/>
              </a:spcBef>
              <a:spcAft>
                <a:spcPts val="0"/>
              </a:spcAft>
              <a:buClr>
                <a:schemeClr val="dk1"/>
              </a:buClr>
              <a:buSzPts val="1200"/>
              <a:buFont typeface="Arial"/>
              <a:buChar char="•"/>
            </a:pPr>
            <a:r>
              <a:rPr lang="en-GB" sz="1200"/>
              <a:t>Discuss how natural capital relates to the current sustainability strategy</a:t>
            </a:r>
            <a:endParaRPr/>
          </a:p>
          <a:p>
            <a:pPr marL="171450" lvl="0" indent="-171450" algn="l" rtl="0">
              <a:spcBef>
                <a:spcPts val="0"/>
              </a:spcBef>
              <a:spcAft>
                <a:spcPts val="0"/>
              </a:spcAft>
              <a:buClr>
                <a:schemeClr val="dk1"/>
              </a:buClr>
              <a:buSzPts val="1200"/>
              <a:buFont typeface="Arial"/>
              <a:buChar char="•"/>
            </a:pPr>
            <a:r>
              <a:rPr lang="en-GB" sz="1200"/>
              <a:t>Point out the most material natural capital impacts and dependencies</a:t>
            </a:r>
            <a:endParaRPr/>
          </a:p>
          <a:p>
            <a:pPr marL="171450" lvl="0" indent="-95250" algn="l" rtl="0">
              <a:spcBef>
                <a:spcPts val="0"/>
              </a:spcBef>
              <a:spcAft>
                <a:spcPts val="0"/>
              </a:spcAft>
              <a:buClr>
                <a:schemeClr val="dk1"/>
              </a:buClr>
              <a:buSzPts val="1200"/>
              <a:buFont typeface="Arial"/>
              <a:buNone/>
            </a:pPr>
            <a:endParaRPr sz="1200"/>
          </a:p>
          <a:p>
            <a:pPr marL="0" lvl="0" indent="0" algn="l" rtl="0">
              <a:spcBef>
                <a:spcPts val="0"/>
              </a:spcBef>
              <a:spcAft>
                <a:spcPts val="0"/>
              </a:spcAft>
              <a:buClr>
                <a:schemeClr val="dk1"/>
              </a:buClr>
              <a:buSzPts val="1200"/>
              <a:buFont typeface="Arial"/>
              <a:buNone/>
            </a:pPr>
            <a:r>
              <a:rPr lang="en-GB" sz="1200" b="1"/>
              <a:t>CEO</a:t>
            </a:r>
            <a:endParaRPr/>
          </a:p>
          <a:p>
            <a:pPr marL="0" lvl="0" indent="0" algn="l" rtl="0">
              <a:spcBef>
                <a:spcPts val="0"/>
              </a:spcBef>
              <a:spcAft>
                <a:spcPts val="0"/>
              </a:spcAft>
              <a:buNone/>
            </a:pPr>
            <a:r>
              <a:rPr lang="en-GB" sz="2000" b="1"/>
              <a:t>Actions</a:t>
            </a:r>
            <a:endParaRPr/>
          </a:p>
          <a:p>
            <a:pPr marL="171450" lvl="0" indent="-171450" algn="l" rtl="0">
              <a:spcBef>
                <a:spcPts val="0"/>
              </a:spcBef>
              <a:spcAft>
                <a:spcPts val="0"/>
              </a:spcAft>
              <a:buClr>
                <a:schemeClr val="dk1"/>
              </a:buClr>
              <a:buSzPts val="1200"/>
              <a:buFont typeface="Arial"/>
              <a:buChar char="•"/>
            </a:pPr>
            <a:r>
              <a:rPr lang="en-GB" sz="1200"/>
              <a:t>Understand your company’s link to sustainability</a:t>
            </a:r>
            <a:endParaRPr/>
          </a:p>
          <a:p>
            <a:pPr marL="171450" lvl="0" indent="-171450" algn="l" rtl="0">
              <a:spcBef>
                <a:spcPts val="0"/>
              </a:spcBef>
              <a:spcAft>
                <a:spcPts val="0"/>
              </a:spcAft>
              <a:buClr>
                <a:schemeClr val="dk1"/>
              </a:buClr>
              <a:buSzPts val="1200"/>
              <a:buFont typeface="Arial"/>
              <a:buChar char="•"/>
            </a:pPr>
            <a:r>
              <a:rPr lang="en-GB" sz="1200"/>
              <a:t>Strategize and allocate resource</a:t>
            </a:r>
            <a:endParaRPr/>
          </a:p>
          <a:p>
            <a:pPr marL="171450" lvl="0" indent="-171450" algn="l" rtl="0">
              <a:spcBef>
                <a:spcPts val="0"/>
              </a:spcBef>
              <a:spcAft>
                <a:spcPts val="0"/>
              </a:spcAft>
              <a:buClr>
                <a:schemeClr val="dk1"/>
              </a:buClr>
              <a:buSzPts val="1200"/>
              <a:buFont typeface="Arial"/>
              <a:buChar char="•"/>
            </a:pPr>
            <a:r>
              <a:rPr lang="en-GB" sz="1200"/>
              <a:t>Governance</a:t>
            </a:r>
            <a:endParaRPr/>
          </a:p>
          <a:p>
            <a:pPr marL="171450" lvl="0" indent="-171450" algn="l" rtl="0">
              <a:spcBef>
                <a:spcPts val="0"/>
              </a:spcBef>
              <a:spcAft>
                <a:spcPts val="0"/>
              </a:spcAft>
              <a:buClr>
                <a:schemeClr val="dk1"/>
              </a:buClr>
              <a:buSzPts val="1200"/>
              <a:buFont typeface="Arial"/>
              <a:buChar char="•"/>
            </a:pPr>
            <a:r>
              <a:rPr lang="en-GB" sz="1200"/>
              <a:t>Set ambitious goals and targets</a:t>
            </a:r>
            <a:endParaRPr/>
          </a:p>
          <a:p>
            <a:pPr marL="171450" lvl="0" indent="-171450" algn="l" rtl="0">
              <a:spcBef>
                <a:spcPts val="0"/>
              </a:spcBef>
              <a:spcAft>
                <a:spcPts val="0"/>
              </a:spcAft>
              <a:buClr>
                <a:schemeClr val="dk1"/>
              </a:buClr>
              <a:buSzPts val="1200"/>
              <a:buFont typeface="Arial"/>
              <a:buChar char="•"/>
            </a:pPr>
            <a:r>
              <a:rPr lang="en-GB" sz="1200"/>
              <a:t>Develop and implement scalable solutions</a:t>
            </a:r>
            <a:endParaRPr/>
          </a:p>
          <a:p>
            <a:pPr marL="171450" lvl="0" indent="-171450" algn="l" rtl="0">
              <a:spcBef>
                <a:spcPts val="0"/>
              </a:spcBef>
              <a:spcAft>
                <a:spcPts val="0"/>
              </a:spcAft>
              <a:buClr>
                <a:schemeClr val="dk1"/>
              </a:buClr>
              <a:buSzPts val="1200"/>
              <a:buFont typeface="Arial"/>
              <a:buChar char="•"/>
            </a:pPr>
            <a:r>
              <a:rPr lang="en-GB" sz="1200"/>
              <a:t>Be vocal and challenge peers</a:t>
            </a:r>
            <a:endParaRPr/>
          </a:p>
          <a:p>
            <a:pPr marL="171450" lvl="0" indent="-171450" algn="l" rtl="0">
              <a:spcBef>
                <a:spcPts val="0"/>
              </a:spcBef>
              <a:spcAft>
                <a:spcPts val="0"/>
              </a:spcAft>
              <a:buClr>
                <a:schemeClr val="dk1"/>
              </a:buClr>
              <a:buSzPts val="1200"/>
              <a:buFont typeface="Arial"/>
              <a:buChar char="•"/>
            </a:pPr>
            <a:r>
              <a:rPr lang="en-GB" sz="1200"/>
              <a:t>Lead</a:t>
            </a:r>
            <a:endParaRPr/>
          </a:p>
          <a:p>
            <a:pPr marL="0" lvl="0" indent="0" algn="l" rtl="0">
              <a:spcBef>
                <a:spcPts val="0"/>
              </a:spcBef>
              <a:spcAft>
                <a:spcPts val="0"/>
              </a:spcAft>
              <a:buNone/>
            </a:pPr>
            <a:endParaRPr sz="2000" b="1"/>
          </a:p>
          <a:p>
            <a:pPr marL="0" lvl="0" indent="0" algn="l" rtl="0">
              <a:spcBef>
                <a:spcPts val="0"/>
              </a:spcBef>
              <a:spcAft>
                <a:spcPts val="0"/>
              </a:spcAft>
              <a:buNone/>
            </a:pPr>
            <a:r>
              <a:rPr lang="en-GB" sz="2000" b="1"/>
              <a:t>Needs</a:t>
            </a:r>
            <a:endParaRPr/>
          </a:p>
          <a:p>
            <a:pPr marL="171450" lvl="0" indent="-171450" algn="l" rtl="0">
              <a:spcBef>
                <a:spcPts val="0"/>
              </a:spcBef>
              <a:spcAft>
                <a:spcPts val="0"/>
              </a:spcAft>
              <a:buClr>
                <a:schemeClr val="dk1"/>
              </a:buClr>
              <a:buSzPts val="1200"/>
              <a:buFont typeface="Arial"/>
              <a:buChar char="•"/>
            </a:pPr>
            <a:r>
              <a:rPr lang="en-GB" sz="1200"/>
              <a:t>Clear and concise messaging</a:t>
            </a:r>
            <a:endParaRPr/>
          </a:p>
          <a:p>
            <a:pPr marL="171450" lvl="0" indent="-171450" algn="l" rtl="0">
              <a:spcBef>
                <a:spcPts val="0"/>
              </a:spcBef>
              <a:spcAft>
                <a:spcPts val="0"/>
              </a:spcAft>
              <a:buClr>
                <a:schemeClr val="dk1"/>
              </a:buClr>
              <a:buSzPts val="1200"/>
              <a:buFont typeface="Arial"/>
              <a:buChar char="•"/>
            </a:pPr>
            <a:r>
              <a:rPr lang="en-GB" sz="1200"/>
              <a:t>Good understanding of the urgency and business case</a:t>
            </a:r>
            <a:endParaRPr/>
          </a:p>
          <a:p>
            <a:pPr marL="171450" lvl="0" indent="-171450" algn="l" rtl="0">
              <a:spcBef>
                <a:spcPts val="0"/>
              </a:spcBef>
              <a:spcAft>
                <a:spcPts val="0"/>
              </a:spcAft>
              <a:buClr>
                <a:schemeClr val="dk1"/>
              </a:buClr>
              <a:buSzPts val="1200"/>
              <a:buFont typeface="Arial"/>
              <a:buChar char="•"/>
            </a:pPr>
            <a:r>
              <a:rPr lang="en-GB" sz="1200"/>
              <a:t>Information translated into actionable options</a:t>
            </a:r>
            <a:endParaRPr/>
          </a:p>
          <a:p>
            <a:pPr marL="0" lvl="0" indent="0" algn="l" rtl="0">
              <a:spcBef>
                <a:spcPts val="0"/>
              </a:spcBef>
              <a:spcAft>
                <a:spcPts val="0"/>
              </a:spcAft>
              <a:buNone/>
            </a:pPr>
            <a:endParaRPr sz="1200" b="0"/>
          </a:p>
          <a:p>
            <a:pPr marL="0" lvl="0" indent="0" algn="l" rtl="0">
              <a:spcBef>
                <a:spcPts val="0"/>
              </a:spcBef>
              <a:spcAft>
                <a:spcPts val="0"/>
              </a:spcAft>
              <a:buNone/>
            </a:pPr>
            <a:r>
              <a:rPr lang="en-GB" sz="2000" b="1"/>
              <a:t>Barriers</a:t>
            </a:r>
            <a:endParaRPr/>
          </a:p>
          <a:p>
            <a:pPr marL="171450" lvl="0" indent="-171450" algn="l" rtl="0">
              <a:spcBef>
                <a:spcPts val="0"/>
              </a:spcBef>
              <a:spcAft>
                <a:spcPts val="0"/>
              </a:spcAft>
              <a:buClr>
                <a:schemeClr val="dk1"/>
              </a:buClr>
              <a:buSzPts val="1200"/>
              <a:buFont typeface="Arial"/>
              <a:buChar char="•"/>
            </a:pPr>
            <a:r>
              <a:rPr lang="en-GB" sz="1200"/>
              <a:t>Understanding the complexities of sustainability</a:t>
            </a:r>
            <a:endParaRPr/>
          </a:p>
          <a:p>
            <a:pPr marL="171450" lvl="0" indent="-171450" algn="l" rtl="0">
              <a:spcBef>
                <a:spcPts val="0"/>
              </a:spcBef>
              <a:spcAft>
                <a:spcPts val="0"/>
              </a:spcAft>
              <a:buClr>
                <a:schemeClr val="dk1"/>
              </a:buClr>
              <a:buSzPts val="1200"/>
              <a:buFont typeface="Arial"/>
              <a:buChar char="•"/>
            </a:pPr>
            <a:r>
              <a:rPr lang="en-GB" sz="1200"/>
              <a:t>Limited time</a:t>
            </a:r>
            <a:endParaRPr/>
          </a:p>
          <a:p>
            <a:pPr marL="171450" lvl="0" indent="-171450" algn="l" rtl="0">
              <a:spcBef>
                <a:spcPts val="0"/>
              </a:spcBef>
              <a:spcAft>
                <a:spcPts val="0"/>
              </a:spcAft>
              <a:buClr>
                <a:schemeClr val="dk1"/>
              </a:buClr>
              <a:buSzPts val="1200"/>
              <a:buFont typeface="Arial"/>
              <a:buChar char="•"/>
            </a:pPr>
            <a:r>
              <a:rPr lang="en-GB" sz="1200"/>
              <a:t>Balancing responsibility for nature with responsibilities towards shareholders</a:t>
            </a:r>
            <a:endParaRPr/>
          </a:p>
          <a:p>
            <a:pPr marL="0" lvl="0" indent="0" algn="l" rtl="0">
              <a:spcBef>
                <a:spcPts val="0"/>
              </a:spcBef>
              <a:spcAft>
                <a:spcPts val="0"/>
              </a:spcAft>
              <a:buNone/>
            </a:pPr>
            <a:endParaRPr sz="2000" b="1"/>
          </a:p>
          <a:p>
            <a:pPr marL="0" lvl="0" indent="0" algn="l" rtl="0">
              <a:spcBef>
                <a:spcPts val="0"/>
              </a:spcBef>
              <a:spcAft>
                <a:spcPts val="0"/>
              </a:spcAft>
              <a:buNone/>
            </a:pPr>
            <a:r>
              <a:rPr lang="en-GB" sz="3600" b="1"/>
              <a:t>How to engage?</a:t>
            </a:r>
            <a:endParaRPr/>
          </a:p>
          <a:p>
            <a:pPr marL="171450" lvl="0" indent="-171450" algn="l" rtl="0">
              <a:spcBef>
                <a:spcPts val="0"/>
              </a:spcBef>
              <a:spcAft>
                <a:spcPts val="0"/>
              </a:spcAft>
              <a:buClr>
                <a:schemeClr val="dk1"/>
              </a:buClr>
              <a:buSzPts val="2000"/>
              <a:buFont typeface="Arial"/>
              <a:buChar char="•"/>
            </a:pPr>
            <a:r>
              <a:rPr lang="en-GB" sz="2000"/>
              <a:t>Paint the overall picture of why NC is important to the company</a:t>
            </a:r>
            <a:endParaRPr/>
          </a:p>
          <a:p>
            <a:pPr marL="171450" lvl="0" indent="-171450" algn="l" rtl="0">
              <a:spcBef>
                <a:spcPts val="0"/>
              </a:spcBef>
              <a:spcAft>
                <a:spcPts val="0"/>
              </a:spcAft>
              <a:buClr>
                <a:schemeClr val="dk1"/>
              </a:buClr>
              <a:buSzPts val="2000"/>
              <a:buFont typeface="Arial"/>
              <a:buChar char="•"/>
            </a:pPr>
            <a:r>
              <a:rPr lang="en-GB" sz="2000"/>
              <a:t>Show how NC related to the current strategy</a:t>
            </a:r>
            <a:endParaRPr/>
          </a:p>
          <a:p>
            <a:pPr marL="171450" lvl="0" indent="-171450" algn="l" rtl="0">
              <a:spcBef>
                <a:spcPts val="0"/>
              </a:spcBef>
              <a:spcAft>
                <a:spcPts val="0"/>
              </a:spcAft>
              <a:buClr>
                <a:schemeClr val="dk1"/>
              </a:buClr>
              <a:buSzPts val="2000"/>
              <a:buFont typeface="Arial"/>
              <a:buChar char="•"/>
            </a:pPr>
            <a:r>
              <a:rPr lang="en-GB" sz="2000"/>
              <a:t>Indicate what other companies are already </a:t>
            </a:r>
            <a:r>
              <a:rPr lang="en-GB" sz="2000" err="1"/>
              <a:t>doinng</a:t>
            </a:r>
            <a:endParaRPr sz="2000"/>
          </a:p>
          <a:p>
            <a:pPr marL="171450" lvl="0" indent="-171450" algn="l" rtl="0">
              <a:spcBef>
                <a:spcPts val="0"/>
              </a:spcBef>
              <a:spcAft>
                <a:spcPts val="0"/>
              </a:spcAft>
              <a:buClr>
                <a:schemeClr val="dk1"/>
              </a:buClr>
              <a:buSzPts val="2000"/>
              <a:buFont typeface="Arial"/>
              <a:buChar char="•"/>
            </a:pPr>
            <a:r>
              <a:rPr lang="en-GB" sz="2000"/>
              <a:t>Ask for commitment, even when starting small</a:t>
            </a:r>
            <a:endParaRPr sz="2000"/>
          </a:p>
          <a:p>
            <a:pPr marL="0" lvl="0" indent="0" algn="l" rtl="0">
              <a:spcBef>
                <a:spcPts val="0"/>
              </a:spcBef>
              <a:spcAft>
                <a:spcPts val="0"/>
              </a:spcAft>
              <a:buNone/>
            </a:pPr>
            <a:endParaRPr sz="2000" b="1"/>
          </a:p>
          <a:p>
            <a:pPr marL="171450" lvl="0" indent="-9525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endParaRPr sz="2000" b="1"/>
          </a:p>
          <a:p>
            <a:pPr marL="0" lvl="0" indent="0" algn="l" rtl="0">
              <a:spcBef>
                <a:spcPts val="0"/>
              </a:spcBef>
              <a:spcAft>
                <a:spcPts val="0"/>
              </a:spcAft>
              <a:buClr>
                <a:schemeClr val="dk1"/>
              </a:buClr>
              <a:buSzPts val="1200"/>
              <a:buFont typeface="Arial"/>
              <a:buNone/>
            </a:pPr>
            <a:r>
              <a:rPr lang="en-GB" sz="1200" b="0"/>
              <a:t>All cards can be retrieved through: LINK FORTHCOMING</a:t>
            </a:r>
            <a:endParaRPr sz="1200" b="1"/>
          </a:p>
          <a:p>
            <a:pPr marL="0" lvl="0" indent="0" algn="l" rtl="0">
              <a:spcBef>
                <a:spcPts val="0"/>
              </a:spcBef>
              <a:spcAft>
                <a:spcPts val="0"/>
              </a:spcAft>
              <a:buClr>
                <a:schemeClr val="dk1"/>
              </a:buClr>
              <a:buSzPts val="1200"/>
              <a:buFont typeface="Arial"/>
              <a:buNone/>
            </a:pPr>
            <a:endParaRPr sz="1200" b="1"/>
          </a:p>
          <a:p>
            <a:pPr marL="0" lvl="0" indent="0" algn="l" rtl="0">
              <a:spcBef>
                <a:spcPts val="0"/>
              </a:spcBef>
              <a:spcAft>
                <a:spcPts val="0"/>
              </a:spcAft>
              <a:buClr>
                <a:schemeClr val="dk1"/>
              </a:buClr>
              <a:buSzPts val="1200"/>
              <a:buFont typeface="Arial"/>
              <a:buNone/>
            </a:pPr>
            <a:endParaRPr sz="1200"/>
          </a:p>
          <a:p>
            <a:pPr marL="171450" lvl="0" indent="-9525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endParaRPr sz="2000" b="1"/>
          </a:p>
          <a:p>
            <a:pPr marL="0" lvl="0" indent="0" algn="l" rtl="0">
              <a:spcBef>
                <a:spcPts val="0"/>
              </a:spcBef>
              <a:spcAft>
                <a:spcPts val="0"/>
              </a:spcAft>
              <a:buClr>
                <a:schemeClr val="dk1"/>
              </a:buClr>
              <a:buSzPts val="1200"/>
              <a:buFont typeface="Calibri"/>
              <a:buNone/>
            </a:pPr>
            <a:endParaRPr/>
          </a:p>
        </p:txBody>
      </p:sp>
      <p:sp>
        <p:nvSpPr>
          <p:cNvPr id="1945" name="Google Shape;1945;p97: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a few minutes for questions.</a:t>
            </a:r>
            <a:endParaRPr lang="en-US" dirty="0"/>
          </a:p>
          <a:p>
            <a:endParaRPr lang="en-GB" dirty="0"/>
          </a:p>
          <a:p>
            <a:r>
              <a:rPr lang="en-GB" dirty="0"/>
              <a:t>Invite participants to raise a hand and unmute themselves, or post questions in the chat.</a:t>
            </a:r>
          </a:p>
          <a:p>
            <a:endParaRPr lang="en-GB" b="1"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618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833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KB to introduce the support team for today </a:t>
            </a:r>
            <a:endParaRPr/>
          </a:p>
          <a:p>
            <a:pPr marL="0" lvl="0" indent="0" algn="l" rtl="0">
              <a:spcBef>
                <a:spcPts val="0"/>
              </a:spcBef>
              <a:spcAft>
                <a:spcPts val="0"/>
              </a:spcAft>
              <a:buNone/>
            </a:pPr>
            <a:endParaRPr/>
          </a:p>
          <a:p>
            <a:pPr marL="0" lvl="0" indent="0" algn="l" rtl="0">
              <a:spcBef>
                <a:spcPts val="0"/>
              </a:spcBef>
              <a:spcAft>
                <a:spcPts val="0"/>
              </a:spcAft>
              <a:buNone/>
            </a:pPr>
            <a:r>
              <a:rPr lang="en-GB"/>
              <a:t>Introductions for those who are presenting the session (virtual or in person)</a:t>
            </a:r>
            <a:endParaRPr/>
          </a:p>
        </p:txBody>
      </p:sp>
      <p:sp>
        <p:nvSpPr>
          <p:cNvPr id="329" name="Google Shape;3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64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53</a:t>
            </a:fld>
            <a:endParaRPr/>
          </a:p>
        </p:txBody>
      </p:sp>
    </p:spTree>
    <p:extLst>
      <p:ext uri="{BB962C8B-B14F-4D97-AF65-F5344CB8AC3E}">
        <p14:creationId xmlns:p14="http://schemas.microsoft.com/office/powerpoint/2010/main" val="337916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Tx/>
              <a:buSzTx/>
              <a:buFont typeface="Arial"/>
              <a:buChar char="•"/>
              <a:defRPr/>
            </a:pPr>
            <a:r>
              <a:rPr lang="en-US" b="1" kern="1200">
                <a:solidFill>
                  <a:schemeClr val="tx1"/>
                </a:solidFill>
                <a:latin typeface="+mn-lt"/>
                <a:ea typeface="+mn-ea"/>
                <a:cs typeface="+mn-cs"/>
              </a:rPr>
              <a:t> </a:t>
            </a:r>
            <a:r>
              <a:rPr lang="en-US" sz="1200" b="0" i="0" kern="1200">
                <a:solidFill>
                  <a:schemeClr val="tx1"/>
                </a:solidFill>
                <a:effectLst/>
                <a:latin typeface="+mn-lt"/>
                <a:ea typeface="+mn-ea"/>
                <a:cs typeface="+mn-cs"/>
              </a:rPr>
              <a:t>For the second part of this training, we will discuss ways to measure and to value changes in the state of natural capital based on your business activities.</a:t>
            </a:r>
            <a:r>
              <a:rPr lang="en-US" kern="1200">
                <a:solidFill>
                  <a:schemeClr val="tx1"/>
                </a:solidFill>
                <a:latin typeface="+mn-lt"/>
                <a:ea typeface="+mn-ea"/>
                <a:cs typeface="+mn-cs"/>
              </a:rPr>
              <a:t> </a:t>
            </a:r>
            <a:endParaRPr lang="en-US">
              <a:solidFill>
                <a:schemeClr val="tx1"/>
              </a:solidFill>
              <a:ea typeface="+mn-ea"/>
            </a:endParaRPr>
          </a:p>
          <a:p>
            <a:pPr marL="171450" indent="-171450">
              <a:buClrTx/>
              <a:buSzTx/>
              <a:buFont typeface="Arial"/>
              <a:buChar char="•"/>
              <a:defRPr/>
            </a:pPr>
            <a:r>
              <a:rPr lang="en-US" sz="1200" b="0" i="0" kern="1200">
                <a:solidFill>
                  <a:schemeClr val="tx1"/>
                </a:solidFill>
                <a:effectLst/>
                <a:latin typeface="+mn-lt"/>
                <a:ea typeface="+mn-ea"/>
                <a:cs typeface="+mn-cs"/>
              </a:rPr>
              <a:t>It’s important to recognize the difference between these two concepts.</a:t>
            </a:r>
            <a:r>
              <a:rPr lang="en-US" kern="1200">
                <a:solidFill>
                  <a:schemeClr val="tx1"/>
                </a:solidFill>
                <a:latin typeface="+mn-lt"/>
                <a:ea typeface="+mn-ea"/>
                <a:cs typeface="+mn-cs"/>
              </a:rPr>
              <a:t> </a:t>
            </a:r>
            <a:endParaRPr lang="en-US">
              <a:solidFill>
                <a:schemeClr val="tx1"/>
              </a:solidFill>
              <a:ea typeface="+mn-ea"/>
            </a:endParaRPr>
          </a:p>
          <a:p>
            <a:pPr marL="171450" indent="-171450">
              <a:buClrTx/>
              <a:buSzTx/>
              <a:buFont typeface="Arial"/>
              <a:buChar char="•"/>
              <a:defRPr/>
            </a:pPr>
            <a:r>
              <a:rPr lang="en-US" kern="1200">
                <a:solidFill>
                  <a:schemeClr val="tx1"/>
                </a:solidFill>
                <a:latin typeface="+mn-lt"/>
                <a:ea typeface="+mn-ea"/>
                <a:cs typeface="+mn-cs"/>
              </a:rPr>
              <a:t>Measuring changes to natural capital requires you to think about the amount, extent and condition of biodiversity stocks in physical terms</a:t>
            </a:r>
            <a:endParaRPr lang="en-US">
              <a:solidFill>
                <a:schemeClr val="tx1"/>
              </a:solidFill>
              <a:ea typeface="+mn-ea"/>
            </a:endParaRPr>
          </a:p>
          <a:p>
            <a:pPr marL="171450" indent="-171450">
              <a:buClrTx/>
              <a:buSzTx/>
              <a:buFont typeface="Arial"/>
              <a:buChar char="•"/>
              <a:defRPr/>
            </a:pPr>
            <a:r>
              <a:rPr lang="en-US" kern="1200">
                <a:solidFill>
                  <a:schemeClr val="tx1"/>
                </a:solidFill>
                <a:latin typeface="+mn-lt"/>
                <a:ea typeface="+mn-ea"/>
                <a:cs typeface="Arial"/>
              </a:rPr>
              <a:t>For example, you can think about the </a:t>
            </a:r>
            <a:r>
              <a:rPr lang="en-US" kern="1200" err="1">
                <a:solidFill>
                  <a:schemeClr val="tx1"/>
                </a:solidFill>
                <a:latin typeface="+mn-lt"/>
                <a:ea typeface="+mn-ea"/>
                <a:cs typeface="Arial"/>
              </a:rPr>
              <a:t>tonnes</a:t>
            </a:r>
            <a:r>
              <a:rPr lang="en-US" kern="1200">
                <a:solidFill>
                  <a:schemeClr val="tx1"/>
                </a:solidFill>
                <a:latin typeface="+mn-lt"/>
                <a:ea typeface="+mn-ea"/>
                <a:cs typeface="Arial"/>
              </a:rPr>
              <a:t> of soil required for farming, or the </a:t>
            </a:r>
            <a:r>
              <a:rPr lang="en-US" kern="1200" err="1">
                <a:solidFill>
                  <a:schemeClr val="tx1"/>
                </a:solidFill>
                <a:latin typeface="+mn-lt"/>
                <a:ea typeface="+mn-ea"/>
                <a:cs typeface="Arial"/>
              </a:rPr>
              <a:t>litres</a:t>
            </a:r>
            <a:r>
              <a:rPr lang="en-US" kern="1200">
                <a:solidFill>
                  <a:schemeClr val="tx1"/>
                </a:solidFill>
                <a:latin typeface="+mn-lt"/>
                <a:ea typeface="+mn-ea"/>
                <a:cs typeface="Arial"/>
              </a:rPr>
              <a:t> of water required for watering crops</a:t>
            </a:r>
            <a:endParaRPr lang="en-US" kern="1200">
              <a:solidFill>
                <a:schemeClr val="tx1"/>
              </a:solidFill>
              <a:latin typeface="+mn-lt"/>
              <a:ea typeface="+mn-ea"/>
              <a:cs typeface="+mn-cs"/>
            </a:endParaRPr>
          </a:p>
          <a:p>
            <a:pPr marL="171450" indent="-171450">
              <a:buClrTx/>
              <a:buSzTx/>
              <a:buFont typeface="Arial"/>
              <a:buChar char="•"/>
              <a:defRPr/>
            </a:pPr>
            <a:r>
              <a:rPr lang="en-US" kern="1200">
                <a:solidFill>
                  <a:schemeClr val="tx1"/>
                </a:solidFill>
                <a:latin typeface="+mn-lt"/>
                <a:ea typeface="+mn-ea"/>
                <a:cs typeface="Arial"/>
              </a:rPr>
              <a:t>Valuing changes to natural capital stocks involves an assessment on the relative importance, worth or </a:t>
            </a:r>
            <a:r>
              <a:rPr lang="en-US" kern="1200" err="1">
                <a:solidFill>
                  <a:schemeClr val="tx1"/>
                </a:solidFill>
                <a:latin typeface="+mn-lt"/>
                <a:ea typeface="+mn-ea"/>
                <a:cs typeface="Arial"/>
              </a:rPr>
              <a:t>usefuleness</a:t>
            </a:r>
            <a:r>
              <a:rPr lang="en-US" kern="1200">
                <a:solidFill>
                  <a:schemeClr val="tx1"/>
                </a:solidFill>
                <a:latin typeface="+mn-lt"/>
                <a:ea typeface="+mn-ea"/>
                <a:cs typeface="Arial"/>
              </a:rPr>
              <a:t> in a particular context.</a:t>
            </a:r>
            <a:endParaRPr lang="en-US" kern="1200">
              <a:solidFill>
                <a:schemeClr val="tx1"/>
              </a:solidFill>
              <a:latin typeface="+mn-lt"/>
              <a:ea typeface="+mn-ea"/>
              <a:cs typeface="+mn-cs"/>
            </a:endParaRPr>
          </a:p>
          <a:p>
            <a:pPr marL="171450" indent="-171450">
              <a:buClrTx/>
              <a:buSzTx/>
              <a:buFont typeface="Arial"/>
              <a:buChar char="•"/>
              <a:defRPr/>
            </a:pPr>
            <a:r>
              <a:rPr lang="en-US" kern="1200">
                <a:solidFill>
                  <a:schemeClr val="tx1"/>
                </a:solidFill>
                <a:latin typeface="+mn-lt"/>
                <a:ea typeface="+mn-ea"/>
                <a:cs typeface="+mn-cs"/>
              </a:rPr>
              <a:t>Note</a:t>
            </a:r>
            <a:r>
              <a:rPr lang="en-US" sz="1200" b="0" i="0" kern="1200">
                <a:solidFill>
                  <a:schemeClr val="tx1"/>
                </a:solidFill>
                <a:effectLst/>
                <a:latin typeface="+mn-lt"/>
                <a:ea typeface="+mn-ea"/>
                <a:cs typeface="+mn-cs"/>
              </a:rPr>
              <a:t> that we will discuss various modes of valuation towards the end of the training as well.</a:t>
            </a:r>
            <a:r>
              <a:rPr lang="en-US" kern="1200">
                <a:solidFill>
                  <a:schemeClr val="tx1"/>
                </a:solidFill>
                <a:latin typeface="+mn-lt"/>
                <a:ea typeface="+mn-ea"/>
                <a:cs typeface="+mn-cs"/>
              </a:rPr>
              <a:t> </a:t>
            </a:r>
            <a:endParaRPr lang="en-US" sz="1200" b="0" i="0">
              <a:solidFill>
                <a:schemeClr val="tx1"/>
              </a:solidFill>
              <a:effectLs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54</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a4fce9d2ed_0_116:notes"/>
          <p:cNvSpPr txBox="1">
            <a:spLocks noGrp="1"/>
          </p:cNvSpPr>
          <p:nvPr>
            <p:ph type="body" idx="1"/>
          </p:nvPr>
        </p:nvSpPr>
        <p:spPr>
          <a:xfrm>
            <a:off x="685801" y="4400551"/>
            <a:ext cx="5486400" cy="3600600"/>
          </a:xfrm>
          <a:prstGeom prst="rect">
            <a:avLst/>
          </a:prstGeom>
        </p:spPr>
        <p:txBody>
          <a:bodyPr spcFirstLastPara="1" wrap="square" lIns="91425" tIns="45700" rIns="91425" bIns="45700" anchor="t" anchorCtr="0">
            <a:noAutofit/>
          </a:bodyPr>
          <a:lstStyle/>
          <a:p>
            <a:pPr marL="0" indent="0">
              <a:buClrTx/>
              <a:buSzTx/>
              <a:defRPr/>
            </a:pPr>
            <a:r>
              <a:rPr lang="en-GB" b="1"/>
              <a:t>Before getting started, I wanted to run through the steps required to measure changs to natural capital stocks. </a:t>
            </a:r>
          </a:p>
          <a:p>
            <a:pPr marL="0" indent="0">
              <a:buClrTx/>
              <a:buSzTx/>
              <a:defRPr/>
            </a:pPr>
            <a:r>
              <a:rPr lang="en-GB" b="1"/>
              <a:t>This requires you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571500" indent="-342900" fontAlgn="ctr">
              <a:buAutoNum type="arabicPeriod"/>
            </a:pPr>
            <a:r>
              <a:rPr lang="en-GB">
                <a:ea typeface="+mn-ea"/>
              </a:rPr>
              <a:t>Identify </a:t>
            </a:r>
            <a:r>
              <a:rPr lang="en-GB" b="1">
                <a:ea typeface="+mn-ea"/>
              </a:rPr>
              <a:t>changes in the state</a:t>
            </a:r>
            <a:r>
              <a:rPr lang="en-GB">
                <a:ea typeface="+mn-ea"/>
              </a:rPr>
              <a:t> of natural capital to be measured (what are you impacts/dependencies to be measured?)</a:t>
            </a:r>
            <a:endParaRPr lang="en-US">
              <a:ea typeface="+mn-ea"/>
            </a:endParaRPr>
          </a:p>
          <a:p>
            <a:pPr marL="571500" indent="-342900">
              <a:buAutoNum type="arabicPeriod"/>
            </a:pPr>
            <a:r>
              <a:rPr lang="en-GB">
                <a:ea typeface="+mn-ea"/>
              </a:rPr>
              <a:t>Determine </a:t>
            </a:r>
            <a:r>
              <a:rPr lang="en-GB" b="1">
                <a:ea typeface="+mn-ea"/>
              </a:rPr>
              <a:t>how you will measure the changes</a:t>
            </a:r>
            <a:r>
              <a:rPr lang="en-GB">
                <a:ea typeface="+mn-ea"/>
              </a:rPr>
              <a:t> identified </a:t>
            </a:r>
            <a:endParaRPr lang="en-US">
              <a:ea typeface="+mn-ea"/>
            </a:endParaRPr>
          </a:p>
          <a:p>
            <a:pPr marL="571500" indent="-342900">
              <a:buAutoNum type="arabicPeriod"/>
            </a:pPr>
            <a:r>
              <a:rPr lang="en-GB">
                <a:ea typeface="+mn-ea"/>
              </a:rPr>
              <a:t>Understand the tools available and </a:t>
            </a:r>
            <a:r>
              <a:rPr lang="en-GB" b="1">
                <a:ea typeface="+mn-ea"/>
              </a:rPr>
              <a:t>identify which are most applicable</a:t>
            </a:r>
            <a:r>
              <a:rPr lang="en-GB">
                <a:ea typeface="+mn-ea"/>
              </a:rPr>
              <a:t> for your assessment</a:t>
            </a:r>
            <a:endParaRPr lang="en-US">
              <a:ea typeface="+mn-ea"/>
            </a:endParaRPr>
          </a:p>
          <a:p>
            <a:pPr marL="571500" indent="-342900">
              <a:buAutoNum type="arabicPeriod"/>
            </a:pPr>
            <a:r>
              <a:rPr lang="en-GB">
                <a:ea typeface="+mn-ea"/>
              </a:rPr>
              <a:t>Determine if </a:t>
            </a:r>
            <a:r>
              <a:rPr lang="en-GB" b="1">
                <a:ea typeface="+mn-ea"/>
              </a:rPr>
              <a:t>modelling </a:t>
            </a:r>
            <a:r>
              <a:rPr lang="en-GB">
                <a:ea typeface="+mn-ea"/>
              </a:rPr>
              <a:t>is required to estimate changes</a:t>
            </a:r>
            <a:endParaRPr lang="en-US">
              <a:ea typeface="+mn-ea"/>
            </a:endParaRPr>
          </a:p>
          <a:p>
            <a:pPr marL="571500" indent="-342900">
              <a:buAutoNum type="arabicPeriod"/>
            </a:pPr>
            <a:r>
              <a:rPr lang="en-GB">
                <a:ea typeface="+mn-ea"/>
              </a:rPr>
              <a:t>Consider the </a:t>
            </a:r>
            <a:r>
              <a:rPr lang="en-GB" b="1">
                <a:ea typeface="+mn-ea"/>
              </a:rPr>
              <a:t>geographic &amp; resourcing needs </a:t>
            </a:r>
            <a:r>
              <a:rPr lang="en-GB">
                <a:ea typeface="+mn-ea"/>
              </a:rPr>
              <a:t>for your assessment</a:t>
            </a:r>
            <a:endParaRPr lang="en-US">
              <a:ea typeface="+mn-ea"/>
            </a:endParaRPr>
          </a:p>
          <a:p>
            <a:pPr marL="571500" indent="-342900">
              <a:buAutoNum type="arabicPeriod"/>
            </a:pPr>
            <a:r>
              <a:rPr lang="en-GB">
                <a:ea typeface="+mn-ea"/>
              </a:rPr>
              <a:t>Undertake or commission measurement</a:t>
            </a:r>
            <a:endParaRPr lang="en-US">
              <a:ea typeface="+mn-ea"/>
            </a:endParaRPr>
          </a:p>
          <a:p>
            <a:pPr marL="228600">
              <a:buAutoNum type="arabicPeriod"/>
            </a:pPr>
            <a:endParaRPr lang="en-GB" sz="1200" i="0" u="none" strike="noStrike" kern="1200">
              <a:solidFill>
                <a:schemeClr val="tx1"/>
              </a:solidFill>
              <a:effectLst/>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1608" name="Google Shape;1608;ga4fce9d2ed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GB"/>
              <a:t>Thinking back to the impact pathway and the impact drivers that are material to your business, you will have to consider the </a:t>
            </a:r>
            <a:r>
              <a:rPr lang="en-GB" b="1"/>
              <a:t>impacts </a:t>
            </a:r>
            <a:r>
              <a:rPr lang="en-GB"/>
              <a:t>that will result and how they can best be measured. </a:t>
            </a:r>
          </a:p>
          <a:p>
            <a:pPr>
              <a:buChar char="•"/>
            </a:pPr>
            <a:r>
              <a:rPr lang="en-GB"/>
              <a:t>For example, the development of a manufacturing facility in a forest my cause a reduction in the local number of species present in the area surrounding your facility.</a:t>
            </a:r>
          </a:p>
          <a:p>
            <a:pPr>
              <a:buChar char="•"/>
            </a:pPr>
            <a:r>
              <a:rPr lang="en-GB"/>
              <a:t>Thinking through your impacts, natural capital assets will be measured in different ways.</a:t>
            </a:r>
          </a:p>
          <a:p>
            <a:pPr>
              <a:buChar char="•"/>
            </a:pPr>
            <a:r>
              <a:rPr lang="en-GB"/>
              <a:t>For more discrete assets like water and carbon, there are standardised methods for completing measurement. </a:t>
            </a:r>
          </a:p>
          <a:p>
            <a:pPr>
              <a:buChar char="•"/>
            </a:pPr>
            <a:r>
              <a:rPr lang="en-GB"/>
              <a:t>For more complex natural capital assets, like biodiversity, greater consideration is needed in determining which measurement approaches or method are most appropriate for your assessment.</a:t>
            </a:r>
          </a:p>
          <a:p>
            <a:pPr>
              <a:buChar char="•"/>
            </a:pPr>
            <a:r>
              <a:rPr lang="en-GB"/>
              <a:t>The workbook provided will give you some additional resources for tool identification that you can use</a:t>
            </a:r>
          </a:p>
          <a:p>
            <a:pPr>
              <a:buChar char="•"/>
            </a:pPr>
            <a:r>
              <a:rPr lang="en-GB"/>
              <a:t>Here we've provided a list of impact drivers and associated changes in natural capital, which requires different methodologies</a:t>
            </a:r>
          </a:p>
          <a:p>
            <a:endParaRPr lang="en-GB"/>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1086115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Tx/>
              <a:buSzTx/>
              <a:buChar char="•"/>
              <a:defRPr/>
            </a:pPr>
            <a:r>
              <a:rPr lang="en-GB"/>
              <a:t>Like the impact pathway, you will also need to consider the dependency pathways related to your business activities. </a:t>
            </a:r>
          </a:p>
          <a:p>
            <a:pPr marL="171450" indent="-171450">
              <a:buClrTx/>
              <a:buSzTx/>
              <a:buChar char="•"/>
              <a:defRPr/>
            </a:pPr>
            <a:r>
              <a:rPr lang="en-GB" i="0"/>
              <a:t>As before - we are looking to identify the change in natural capital based on </a:t>
            </a:r>
            <a:r>
              <a:rPr lang="en-GB"/>
              <a:t>the identified dependencies</a:t>
            </a:r>
          </a:p>
          <a:p>
            <a:pPr lvl="1">
              <a:buClrTx/>
              <a:buSzTx/>
              <a:buChar char="•"/>
              <a:defRPr/>
            </a:pPr>
            <a:r>
              <a:rPr lang="en-GB"/>
              <a:t>For example, you may be producing fibre or cotton and in an area prone to forest fires, or you may require energy from a nearby water damn that could be susceptible to siltation. </a:t>
            </a:r>
          </a:p>
          <a:p>
            <a:pPr marL="171450" indent="-171450">
              <a:buClrTx/>
              <a:buSzTx/>
              <a:buChar char="•"/>
              <a:defRPr/>
            </a:pPr>
            <a:r>
              <a:rPr lang="en-GB"/>
              <a:t>It's really important to identify WHAT you want to measure before moving onto HOW to measure it.</a:t>
            </a:r>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3962346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Tx/>
              <a:buSzTx/>
              <a:buChar char="•"/>
              <a:defRPr/>
            </a:pPr>
            <a:r>
              <a:rPr lang="en-GB"/>
              <a:t>Here we have an example of a business identifying natural capital risks related to fresh water use from a river.</a:t>
            </a:r>
            <a:endParaRPr lang="en-US"/>
          </a:p>
          <a:p>
            <a:pPr marL="285750" indent="-285750">
              <a:buClrTx/>
              <a:buSzTx/>
              <a:buChar char="•"/>
              <a:defRPr/>
            </a:pPr>
            <a:r>
              <a:rPr lang="en-GB"/>
              <a:t>The figure shows methods to estimate the change in natural capital and attribute it to the impact driver of freshwater use.</a:t>
            </a:r>
            <a:endParaRPr lang="en-GB" kern="1200">
              <a:latin typeface="Arial"/>
              <a:cs typeface="Arial"/>
            </a:endParaRPr>
          </a:p>
          <a:p>
            <a:pPr marL="285750" indent="-285750">
              <a:buClrTx/>
              <a:buSzTx/>
              <a:buChar char="•"/>
              <a:defRPr/>
            </a:pPr>
            <a:r>
              <a:rPr lang="en-GB" kern="1200">
                <a:latin typeface="Arial"/>
                <a:cs typeface="Arial"/>
              </a:rPr>
              <a:t>As noted on the previous slide, where changes in natural capital are not directly observable or measurable, it is often possible to </a:t>
            </a:r>
            <a:r>
              <a:rPr lang="en-GB" b="1" kern="1200">
                <a:latin typeface="Arial"/>
                <a:cs typeface="Arial"/>
              </a:rPr>
              <a:t>estimate changes </a:t>
            </a:r>
            <a:r>
              <a:rPr lang="en-GB" kern="1200">
                <a:latin typeface="Arial"/>
                <a:cs typeface="Arial"/>
              </a:rPr>
              <a:t>using modelling methods. </a:t>
            </a:r>
            <a:endParaRPr lang="en-GB"/>
          </a:p>
          <a:p>
            <a:pPr marL="285750" indent="-285750">
              <a:buClrTx/>
              <a:buSzTx/>
              <a:buChar char="•"/>
              <a:defRPr/>
            </a:pPr>
            <a:r>
              <a:rPr lang="en-GB" kern="1200">
                <a:latin typeface="Arial"/>
                <a:cs typeface="Arial"/>
              </a:rPr>
              <a:t>For example, modelling may be used to estimate likely changes in natural capital associated with activities in your supply chain, where the precise location of those activities is not known. </a:t>
            </a:r>
            <a:endParaRPr lang="en-GB"/>
          </a:p>
          <a:p>
            <a:pPr marL="285750" indent="-285750">
              <a:buClrTx/>
              <a:buSzTx/>
              <a:buChar char="•"/>
              <a:defRPr/>
            </a:pPr>
            <a:r>
              <a:rPr lang="en-GB" kern="1200">
                <a:latin typeface="Arial"/>
                <a:cs typeface="Arial"/>
              </a:rPr>
              <a:t>In these instances, modelling also allows you to integrate local knowledge in your analysis, generating more relevant estimates of changes in natural capital. </a:t>
            </a:r>
          </a:p>
          <a:p>
            <a:pPr marL="285750" indent="-285750">
              <a:buClrTx/>
              <a:buSzTx/>
              <a:buChar char="•"/>
              <a:defRPr/>
            </a:pPr>
            <a:r>
              <a:rPr lang="en-GB"/>
              <a:t>For this example, water availability is predicted to decrease over the next few years, due to climate change and increased demand </a:t>
            </a:r>
          </a:p>
          <a:p>
            <a:pPr marL="285750" indent="-285750">
              <a:buClrTx/>
              <a:buSzTx/>
              <a:buChar char="•"/>
              <a:defRPr/>
            </a:pPr>
            <a:r>
              <a:rPr lang="en-GB"/>
              <a:t>This allows the business to understand current and future changes in private sector demand for natural capital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37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tabLst/>
              <a:defRPr/>
            </a:pPr>
            <a:r>
              <a:rPr lang="en-GB"/>
              <a:t>mean species abundance (MSA)</a:t>
            </a:r>
            <a:endParaRPr lang="en-GB" b="1">
              <a:cs typeface="Calibri"/>
            </a:endParaRPr>
          </a:p>
          <a:p>
            <a:pPr marL="171450" indent="-171450">
              <a:buClrTx/>
              <a:buSzTx/>
              <a:buFont typeface="Arial" panose="020B0604020202020204" pitchFamily="34" charset="0"/>
              <a:buChar char="•"/>
              <a:defRPr/>
            </a:pPr>
            <a:r>
              <a:rPr lang="en-GB"/>
              <a:t>As mentioned earlier, measuring biodiversity is a bit more complicated, and context specific depending on the activity and geographic location</a:t>
            </a:r>
          </a:p>
          <a:p>
            <a:pPr marL="171450" indent="-171450">
              <a:buClrTx/>
              <a:buSzTx/>
              <a:buFont typeface="Arial" panose="020B0604020202020204" pitchFamily="34" charset="0"/>
              <a:buChar char="•"/>
              <a:defRPr/>
            </a:pPr>
            <a:r>
              <a:rPr lang="en-GB"/>
              <a:t>There are a numbr of metrics or indciators available to understand changes to the state of biodiversity which need to be explored and chosen based on the objective of your assessment (referred to as Business Applications within the Protocol) and your Organisational Focus area or area along the value chain.</a:t>
            </a:r>
          </a:p>
          <a:p>
            <a:pPr marL="171450" indent="-171450">
              <a:buClrTx/>
              <a:buSzTx/>
              <a:buFont typeface="Arial" panose="020B0604020202020204" pitchFamily="34" charset="0"/>
              <a:buChar char="•"/>
              <a:defRPr/>
            </a:pPr>
            <a:r>
              <a:rPr lang="en-GB">
                <a:highlight>
                  <a:srgbClr val="FFFF00"/>
                </a:highlight>
              </a:rPr>
              <a:t>A particular metric may be more applicable depending on the activity or impact driver that you want to assess</a:t>
            </a:r>
          </a:p>
          <a:p>
            <a:pPr marL="171450" indent="-171450">
              <a:buClrTx/>
              <a:buSzTx/>
              <a:buFont typeface="Arial" panose="020B0604020202020204" pitchFamily="34" charset="0"/>
              <a:buChar char="•"/>
              <a:defRPr/>
            </a:pPr>
            <a:r>
              <a:rPr lang="en-GB">
                <a:highlight>
                  <a:srgbClr val="FFFF00"/>
                </a:highlight>
              </a:rPr>
              <a:t>For example, metrics such as Mean Species Abundance – which is a general indicator of biodiversity intactness should not be taken as substitution for measuremnt on the ground, which remains preferable where possible.</a:t>
            </a:r>
          </a:p>
          <a:p>
            <a:pPr marL="171450" indent="-171450">
              <a:buClrTx/>
              <a:buSzTx/>
              <a:buFont typeface="Arial" panose="020B0604020202020204" pitchFamily="34" charset="0"/>
              <a:buChar char="•"/>
              <a:defRPr/>
            </a:pPr>
            <a:r>
              <a:rPr lang="en-GB">
                <a:highlight>
                  <a:srgbClr val="FFFF00"/>
                </a:highlight>
              </a:rPr>
              <a:t>It's also noted that these metrics do not capture</a:t>
            </a:r>
            <a:r>
              <a:rPr lang="en-GB"/>
              <a:t> changes to all aspects of biodiversity, such as genetic diversity. </a:t>
            </a:r>
            <a:endParaRPr lang="en-GB">
              <a:highlight>
                <a:srgbClr val="FFFF00"/>
              </a:highlight>
            </a:endParaRPr>
          </a:p>
          <a:p>
            <a:pPr marL="171450" indent="-171450">
              <a:buClrTx/>
              <a:buSzTx/>
              <a:buFont typeface="Arial" panose="020B0604020202020204" pitchFamily="34" charset="0"/>
              <a:buChar char="•"/>
              <a:defRPr/>
            </a:pPr>
            <a:r>
              <a:rPr lang="en-GB"/>
              <a:t>This is a current data gap within biodiversity measurement approaches requiring innovation. </a:t>
            </a:r>
            <a:endParaRPr lang="en-GB">
              <a:highlight>
                <a:srgbClr val="FFFF00"/>
              </a:highlight>
            </a:endParaRPr>
          </a:p>
          <a:p>
            <a:pPr marL="171450" indent="-171450">
              <a:buClrTx/>
              <a:buSzTx/>
              <a:buFont typeface="Arial" panose="020B0604020202020204" pitchFamily="34" charset="0"/>
              <a:buChar char="•"/>
              <a:defRPr/>
            </a:pPr>
            <a:r>
              <a:rPr lang="en-GB" b="0" i="0"/>
              <a:t>The table shows example metrics and their descriptions, as well as the data that they use.</a:t>
            </a:r>
            <a:endParaRPr lang="en-GB" b="0" i="0">
              <a:highlight>
                <a:srgbClr val="FFFF00"/>
              </a:highlight>
              <a:cs typeface="Calibri"/>
            </a:endParaRPr>
          </a:p>
          <a:p>
            <a:endParaRPr lang="en-GB" b="0" i="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279045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GB"/>
              <a:t>To measure changes in the state of natural capital, you will need to select the most appropriate method(s) for measuring or estimating the relevant changes in natural capital for different impact and dependency pathways. </a:t>
            </a:r>
            <a:endParaRPr lang="en-US"/>
          </a:p>
          <a:p>
            <a:pPr>
              <a:buChar char="•"/>
            </a:pPr>
            <a:r>
              <a:rPr lang="en-GB"/>
              <a:t>As mentiond, you will need to consider your business application or objective and area along the value chain</a:t>
            </a:r>
          </a:p>
          <a:p>
            <a:pPr>
              <a:buChar char="•"/>
            </a:pPr>
            <a:r>
              <a:rPr lang="en-GB"/>
              <a:t>Considerations on the type of data needed for measurement is important (here we often refer to primary data which is collected by the company itself) or secondary data which often refers to global datasets. </a:t>
            </a:r>
          </a:p>
          <a:p>
            <a:pPr>
              <a:buChar char="•"/>
            </a:pPr>
            <a:r>
              <a:rPr lang="en-GB"/>
              <a:t>There are many different methods available for measuring and estimating changes in natural capital and it is likely multiple approaches will be required. </a:t>
            </a:r>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3782854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GB"/>
              <a:t>Understandably, there</a:t>
            </a:r>
            <a:r>
              <a:rPr lang="en-GB" i="0"/>
              <a:t> are some cases where changes in natural capital cannot be measured or observed</a:t>
            </a:r>
            <a:r>
              <a:rPr lang="en-GB"/>
              <a:t> directly and instead rely on estimated or modelled changes. </a:t>
            </a:r>
            <a:endParaRPr lang="en-US"/>
          </a:p>
          <a:p>
            <a:pPr>
              <a:buChar char="•"/>
            </a:pPr>
            <a:r>
              <a:rPr lang="en-GB"/>
              <a:t>Some examples of unobservable changes that will need to be modelled or estimated include: </a:t>
            </a:r>
            <a:endParaRPr lang="en-GB" i="0"/>
          </a:p>
          <a:p>
            <a:pPr marL="171450" indent="-171450">
              <a:buFont typeface="Arial" panose="020B0604020202020204" pitchFamily="34" charset="0"/>
              <a:buChar char="•"/>
            </a:pPr>
            <a:r>
              <a:rPr lang="en-GB" b="1">
                <a:solidFill>
                  <a:srgbClr val="262626"/>
                </a:solidFill>
                <a:latin typeface="Gotham-Bold"/>
              </a:rPr>
              <a:t>Time lags </a:t>
            </a:r>
            <a:r>
              <a:rPr lang="en-GB">
                <a:solidFill>
                  <a:srgbClr val="262626"/>
                </a:solidFill>
                <a:latin typeface="Gotham-Book"/>
              </a:rPr>
              <a:t>– for example, planting trees can reduce soil erosion , but it may take several years before any results are observable.</a:t>
            </a:r>
          </a:p>
          <a:p>
            <a:pPr marL="171450" indent="-171450">
              <a:buFont typeface="Arial" panose="020B0604020202020204" pitchFamily="34" charset="0"/>
              <a:buChar char="•"/>
            </a:pPr>
            <a:r>
              <a:rPr lang="en-GB" b="1">
                <a:solidFill>
                  <a:srgbClr val="262626"/>
                </a:solidFill>
                <a:latin typeface="Gotham-Bold"/>
              </a:rPr>
              <a:t>Distance </a:t>
            </a:r>
            <a:r>
              <a:rPr lang="en-GB">
                <a:solidFill>
                  <a:srgbClr val="262626"/>
                </a:solidFill>
                <a:latin typeface="Gotham-Book"/>
              </a:rPr>
              <a:t>– an example of this is, plastic waste can harm marine organisms many kilometers away from a wastewater effluent pipe. , where those conducting an assessment may not have a presence or be aware of their impacts. The challenge of distance also applies to impacts and should be considered.</a:t>
            </a:r>
          </a:p>
          <a:p>
            <a:pPr marL="171450" indent="-171450">
              <a:buFont typeface="Arial" panose="020B0604020202020204" pitchFamily="34" charset="0"/>
              <a:buChar char="•"/>
            </a:pPr>
            <a:r>
              <a:rPr lang="en-GB" b="1">
                <a:solidFill>
                  <a:srgbClr val="262626"/>
                </a:solidFill>
                <a:latin typeface="Gotham-Bold"/>
              </a:rPr>
              <a:t>Confounding factors </a:t>
            </a:r>
            <a:r>
              <a:rPr lang="en-GB">
                <a:solidFill>
                  <a:srgbClr val="262626"/>
                </a:solidFill>
                <a:latin typeface="Gotham-Book"/>
              </a:rPr>
              <a:t>– changes may be difficult to attribute to a particular impact driver where there are multiple influencing factors that cannot easily be disentangled. This includes many of the drivers for species decline such as habitat loss and fragmentation, illegal harvest and climate change.</a:t>
            </a: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145715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Tx/>
              <a:buSzTx/>
              <a:buFont typeface="Arial" panose="020B0604020202020204" pitchFamily="34" charset="0"/>
              <a:buChar char="•"/>
              <a:defRPr/>
            </a:pPr>
            <a:r>
              <a:rPr lang="en-GB"/>
              <a:t>In addition, the geographic location of the activities need to be understand, and consideration on the resources available fo rmeasurement. Some additional considerations to include would be:</a:t>
            </a:r>
          </a:p>
          <a:p>
            <a:pPr marL="171450" indent="-171450">
              <a:buClrTx/>
              <a:buSzTx/>
              <a:buFont typeface="Arial" panose="020B0604020202020204" pitchFamily="34" charset="0"/>
              <a:buChar char="•"/>
              <a:defRPr/>
            </a:pPr>
            <a:r>
              <a:rPr lang="en-GB" b="1" i="0"/>
              <a:t>Regulatory consideration</a:t>
            </a:r>
            <a:r>
              <a:rPr lang="en-GB" i="0"/>
              <a:t>s of the area </a:t>
            </a:r>
            <a:r>
              <a:rPr lang="en-GB"/>
              <a:t>a business is working. For example, an international company working </a:t>
            </a:r>
            <a:r>
              <a:rPr lang="en-GB" i="0"/>
              <a:t>in many regions</a:t>
            </a:r>
            <a:r>
              <a:rPr lang="en-GB"/>
              <a:t> will </a:t>
            </a:r>
            <a:r>
              <a:rPr lang="en-GB" i="0"/>
              <a:t>need to be aware of the </a:t>
            </a:r>
            <a:r>
              <a:rPr lang="en-GB"/>
              <a:t>environmental and policy regulations</a:t>
            </a:r>
            <a:r>
              <a:rPr lang="en-GB" i="0"/>
              <a:t> </a:t>
            </a:r>
            <a:r>
              <a:rPr lang="en-GB"/>
              <a:t>for</a:t>
            </a:r>
            <a:r>
              <a:rPr lang="en-GB" i="0"/>
              <a:t> </a:t>
            </a:r>
            <a:r>
              <a:rPr lang="en-GB"/>
              <a:t>eachregion</a:t>
            </a:r>
            <a:r>
              <a:rPr lang="en-GB" i="0"/>
              <a:t> (</a:t>
            </a:r>
            <a:r>
              <a:rPr lang="en-GB"/>
              <a:t>In this scenario</a:t>
            </a:r>
            <a:r>
              <a:rPr lang="en-GB" i="0"/>
              <a:t> air quality regulations may differ</a:t>
            </a:r>
            <a:r>
              <a:rPr lang="en-GB"/>
              <a:t> between Indonesia and India</a:t>
            </a:r>
            <a:r>
              <a:rPr lang="en-GB" i="0"/>
              <a:t>)</a:t>
            </a:r>
            <a:endParaRPr lang="en-US"/>
          </a:p>
          <a:p>
            <a:pPr marL="171450" indent="-171450">
              <a:buClrTx/>
              <a:buSzTx/>
              <a:buFont typeface="Arial" panose="020B0604020202020204" pitchFamily="34" charset="0"/>
              <a:buChar char="•"/>
              <a:defRPr/>
            </a:pPr>
            <a:r>
              <a:rPr lang="en-GB" b="1"/>
              <a:t>Collaboration </a:t>
            </a:r>
            <a:r>
              <a:rPr lang="en-GB"/>
              <a:t>with local stakeholders will improve data collection and modelling completed</a:t>
            </a:r>
          </a:p>
          <a:p>
            <a:pPr marL="171450" indent="-171450">
              <a:buClrTx/>
              <a:buSzTx/>
              <a:buFont typeface="Arial" panose="020B0604020202020204" pitchFamily="34" charset="0"/>
              <a:buChar char="•"/>
              <a:defRPr/>
            </a:pPr>
            <a:r>
              <a:rPr lang="en-GB" i="0"/>
              <a:t>There may be discrepancies in </a:t>
            </a:r>
            <a:r>
              <a:rPr lang="en-GB" b="1" i="0"/>
              <a:t>data availability</a:t>
            </a:r>
            <a:r>
              <a:rPr lang="en-GB" i="0"/>
              <a:t> in your activity locations (</a:t>
            </a:r>
            <a:r>
              <a:rPr lang="en-GB"/>
              <a:t>for example some areas may be data</a:t>
            </a:r>
            <a:r>
              <a:rPr lang="en-GB" i="0"/>
              <a:t> rich </a:t>
            </a:r>
            <a:r>
              <a:rPr lang="en-GB"/>
              <a:t>while some may be data</a:t>
            </a:r>
            <a:r>
              <a:rPr lang="en-GB" i="0"/>
              <a:t> poor areas)</a:t>
            </a:r>
            <a:endParaRPr lang="en-GB"/>
          </a:p>
          <a:p>
            <a:pPr marL="171450" indent="-171450">
              <a:buFont typeface="Arial" panose="020B0604020202020204" pitchFamily="34" charset="0"/>
              <a:buChar char="•"/>
            </a:pPr>
            <a:r>
              <a:rPr lang="en-GB"/>
              <a:t>You may find that you</a:t>
            </a:r>
            <a:r>
              <a:rPr lang="en-GB" i="0"/>
              <a:t> have combination of primary and secondary data available and that is ok!</a:t>
            </a:r>
          </a:p>
          <a:p>
            <a:pPr marL="171450" indent="-171450">
              <a:buFont typeface="Arial" panose="020B0604020202020204" pitchFamily="34" charset="0"/>
              <a:buChar char="•"/>
            </a:pPr>
            <a:r>
              <a:rPr lang="en-GB"/>
              <a:t>Finally some very simiple practicalities include the consideration of the </a:t>
            </a:r>
            <a:r>
              <a:rPr lang="en-GB" i="0"/>
              <a:t>l</a:t>
            </a:r>
            <a:r>
              <a:rPr lang="en-GB" b="1" i="0"/>
              <a:t>evel of detail required</a:t>
            </a:r>
            <a:r>
              <a:rPr lang="en-GB" i="0"/>
              <a:t> to complete assessment, </a:t>
            </a:r>
            <a:r>
              <a:rPr lang="en-GB"/>
              <a:t>the </a:t>
            </a:r>
            <a:r>
              <a:rPr lang="en-GB" i="0"/>
              <a:t>time </a:t>
            </a:r>
            <a:r>
              <a:rPr lang="en-GB"/>
              <a:t>and resources</a:t>
            </a:r>
            <a:r>
              <a:rPr lang="en-GB" i="0"/>
              <a:t>, geographic scope of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62</a:t>
            </a:fld>
            <a:endParaRPr lang="en-US"/>
          </a:p>
        </p:txBody>
      </p:sp>
    </p:spTree>
    <p:extLst>
      <p:ext uri="{BB962C8B-B14F-4D97-AF65-F5344CB8AC3E}">
        <p14:creationId xmlns:p14="http://schemas.microsoft.com/office/powerpoint/2010/main" val="2467533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Julie to introduce the discussion question.</a:t>
            </a:r>
          </a:p>
          <a:p>
            <a:endParaRPr lang="en-GB" b="1"/>
          </a:p>
          <a:p>
            <a:r>
              <a:rPr lang="en-GB" b="1"/>
              <a:t>Katia to moderate and bring speakers to mute/unmute. </a:t>
            </a:r>
          </a:p>
          <a:p>
            <a:endParaRPr lang="en-GB" b="1"/>
          </a:p>
          <a:p>
            <a:r>
              <a:rPr lang="en-GB" b="1"/>
              <a:t>Presenter to introduce discussion on the challenges on implementation</a:t>
            </a: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5466526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explain that we will now consider practicalities on data collection, as well as presenting some available datasets to help with this process</a:t>
            </a:r>
            <a:endParaRPr lang="en-US" b="0"/>
          </a:p>
        </p:txBody>
      </p:sp>
      <p:sp>
        <p:nvSpPr>
          <p:cNvPr id="4" name="Slide Number Placeholder 3"/>
          <p:cNvSpPr>
            <a:spLocks noGrp="1"/>
          </p:cNvSpPr>
          <p:nvPr>
            <p:ph type="sldNum" sz="quarter" idx="5"/>
          </p:nvPr>
        </p:nvSpPr>
        <p:spPr/>
        <p:txBody>
          <a:bodyPr/>
          <a:lstStyle/>
          <a:p>
            <a:fld id="{3D8C6B78-E725-420E-9A4E-2F78CBAA16FC}" type="slidenum">
              <a:rPr lang="en-US" smtClean="0"/>
              <a:t>64</a:t>
            </a:fld>
            <a:endParaRPr lang="en-US"/>
          </a:p>
        </p:txBody>
      </p:sp>
    </p:spTree>
    <p:extLst>
      <p:ext uri="{BB962C8B-B14F-4D97-AF65-F5344CB8AC3E}">
        <p14:creationId xmlns:p14="http://schemas.microsoft.com/office/powerpoint/2010/main" val="2883101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introduce data needs, using the points on slides and notes below:</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availability of existing data and the ability to leverage biodiversity specific published literature are planning considerations not only for measurement and valuation but also when scoping your natural capital assessment. For biodiversity, there are a number of resources for measuring and valuing including guidelines, frameworks, and measurement tools.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To measure an impact driver and or dependency, you need to determine the type of data required. Many data sources exist and are described in detail within the Protocol (page 60). To measure biodiversity impact drivers and/or dependencies, there are generally two forms of data to consider acquiring and/or collecting. Each is described below with examples.</a:t>
            </a:r>
            <a:br>
              <a:rPr lang="en-GB"/>
            </a:br>
            <a:endParaRPr lang="en-GB"/>
          </a:p>
          <a:p>
            <a:r>
              <a:rPr lang="en-GB" sz="1200" b="1" i="0" kern="1200">
                <a:solidFill>
                  <a:schemeClr val="tx1"/>
                </a:solidFill>
                <a:effectLst/>
                <a:latin typeface="+mn-lt"/>
                <a:ea typeface="+mn-ea"/>
                <a:cs typeface="+mn-cs"/>
              </a:rPr>
              <a:t>Primary </a:t>
            </a:r>
            <a:r>
              <a:rPr lang="en-GB" sz="1200" b="0" i="0" kern="1200">
                <a:solidFill>
                  <a:schemeClr val="tx1"/>
                </a:solidFill>
                <a:effectLst/>
                <a:latin typeface="+mn-lt"/>
                <a:ea typeface="+mn-ea"/>
                <a:cs typeface="+mn-cs"/>
              </a:rPr>
              <a:t>data:</a:t>
            </a:r>
            <a:br>
              <a:rPr lang="en-GB"/>
            </a:br>
            <a:r>
              <a:rPr lang="en-GB" sz="1200" b="0" i="0" kern="1200">
                <a:solidFill>
                  <a:schemeClr val="tx1"/>
                </a:solidFill>
                <a:effectLst/>
                <a:latin typeface="+mn-lt"/>
                <a:ea typeface="+mn-ea"/>
                <a:cs typeface="+mn-cs"/>
              </a:rPr>
              <a:t>• Internal business data</a:t>
            </a:r>
            <a:br>
              <a:rPr lang="en-GB"/>
            </a:br>
            <a:r>
              <a:rPr lang="en-GB" sz="1200" b="0" i="0" kern="1200">
                <a:solidFill>
                  <a:schemeClr val="tx1"/>
                </a:solidFill>
                <a:effectLst/>
                <a:latin typeface="+mn-lt"/>
                <a:ea typeface="+mn-ea"/>
                <a:cs typeface="+mn-cs"/>
              </a:rPr>
              <a:t>• Site-level impact driver data collected through field surveys and sampling</a:t>
            </a:r>
            <a:br>
              <a:rPr lang="en-GB"/>
            </a:br>
            <a:r>
              <a:rPr lang="en-GB" sz="1200" b="0" i="0" kern="1200">
                <a:solidFill>
                  <a:schemeClr val="tx1"/>
                </a:solidFill>
                <a:effectLst/>
                <a:latin typeface="+mn-lt"/>
                <a:ea typeface="+mn-ea"/>
                <a:cs typeface="+mn-cs"/>
              </a:rPr>
              <a:t>• Data collected from suppliers or customers</a:t>
            </a:r>
            <a:br>
              <a:rPr lang="en-GB"/>
            </a:br>
            <a:endParaRPr lang="en-GB"/>
          </a:p>
          <a:p>
            <a:r>
              <a:rPr lang="en-GB" sz="1200" b="1" i="0" kern="1200">
                <a:solidFill>
                  <a:schemeClr val="tx1"/>
                </a:solidFill>
                <a:effectLst/>
                <a:latin typeface="+mn-lt"/>
                <a:ea typeface="+mn-ea"/>
                <a:cs typeface="+mn-cs"/>
              </a:rPr>
              <a:t>Secondary </a:t>
            </a:r>
            <a:r>
              <a:rPr lang="en-GB" sz="1200" b="0" i="0" kern="1200">
                <a:solidFill>
                  <a:schemeClr val="tx1"/>
                </a:solidFill>
                <a:effectLst/>
                <a:latin typeface="+mn-lt"/>
                <a:ea typeface="+mn-ea"/>
                <a:cs typeface="+mn-cs"/>
              </a:rPr>
              <a:t>data:</a:t>
            </a:r>
            <a:br>
              <a:rPr lang="en-GB"/>
            </a:br>
            <a:r>
              <a:rPr lang="en-GB" sz="1200" b="0" i="0" kern="1200">
                <a:solidFill>
                  <a:schemeClr val="tx1"/>
                </a:solidFill>
                <a:effectLst/>
                <a:latin typeface="+mn-lt"/>
                <a:ea typeface="+mn-ea"/>
                <a:cs typeface="+mn-cs"/>
              </a:rPr>
              <a:t>• Published, peer-reviewed, and grey literature (for example, life-cycle impact assessment (LCIA) databases; industry, government, or internal reports)</a:t>
            </a:r>
          </a:p>
          <a:p>
            <a:r>
              <a:rPr lang="en-GB" sz="1200" b="0" i="0" kern="1200">
                <a:solidFill>
                  <a:schemeClr val="tx1"/>
                </a:solidFill>
                <a:effectLst/>
                <a:latin typeface="+mn-lt"/>
                <a:ea typeface="+mn-ea"/>
                <a:cs typeface="+mn-cs"/>
              </a:rPr>
              <a:t>• </a:t>
            </a:r>
            <a:r>
              <a:rPr lang="en-GB"/>
              <a:t>publicly available datasets (e.g. </a:t>
            </a:r>
            <a:r>
              <a:rPr lang="en-GB">
                <a:hlinkClick r:id="rId3"/>
              </a:rPr>
              <a:t>FAOSTAT Crops</a:t>
            </a:r>
            <a:r>
              <a:rPr lang="en-GB"/>
              <a:t>)</a:t>
            </a:r>
            <a:br>
              <a:rPr lang="en-GB"/>
            </a:br>
            <a:r>
              <a:rPr lang="en-GB" sz="1200" b="0" i="0" kern="1200">
                <a:solidFill>
                  <a:schemeClr val="tx1"/>
                </a:solidFill>
                <a:effectLst/>
                <a:latin typeface="+mn-lt"/>
                <a:ea typeface="+mn-ea"/>
                <a:cs typeface="+mn-cs"/>
              </a:rPr>
              <a:t>• Estimates derived using modelling techniques, including:</a:t>
            </a:r>
            <a:br>
              <a:rPr lang="en-GB"/>
            </a:br>
            <a:r>
              <a:rPr lang="en-GB" sz="1200" b="0" i="0" kern="1200">
                <a:solidFill>
                  <a:schemeClr val="tx1"/>
                </a:solidFill>
                <a:effectLst/>
                <a:latin typeface="+mn-lt"/>
                <a:ea typeface="+mn-ea"/>
                <a:cs typeface="+mn-cs"/>
              </a:rPr>
              <a:t>• Environmentally extended input-output (EEIO) models. Many EEIO initiatives exist, including the commonly used EXIOBASE, EORA and GTAP.</a:t>
            </a:r>
            <a:br>
              <a:rPr lang="en-GB"/>
            </a:br>
            <a:r>
              <a:rPr lang="en-GB" sz="1200" b="0" i="0" kern="1200">
                <a:solidFill>
                  <a:schemeClr val="tx1"/>
                </a:solidFill>
                <a:effectLst/>
                <a:latin typeface="+mn-lt"/>
                <a:ea typeface="+mn-ea"/>
                <a:cs typeface="+mn-cs"/>
              </a:rPr>
              <a:t>• Productivity models</a:t>
            </a:r>
            <a:br>
              <a:rPr lang="en-GB"/>
            </a:br>
            <a:r>
              <a:rPr lang="en-GB" sz="1200" b="0" i="0" kern="1200">
                <a:solidFill>
                  <a:schemeClr val="tx1"/>
                </a:solidFill>
                <a:effectLst/>
                <a:latin typeface="+mn-lt"/>
                <a:ea typeface="+mn-ea"/>
                <a:cs typeface="+mn-cs"/>
              </a:rPr>
              <a:t>• Mass balance models</a:t>
            </a:r>
            <a:br>
              <a:rPr lang="en-GB"/>
            </a:br>
            <a:r>
              <a:rPr lang="en-GB" sz="1200" b="0" i="0" kern="1200">
                <a:solidFill>
                  <a:schemeClr val="tx1"/>
                </a:solidFill>
                <a:effectLst/>
                <a:latin typeface="+mn-lt"/>
                <a:ea typeface="+mn-ea"/>
                <a:cs typeface="+mn-cs"/>
              </a:rPr>
              <a:t>• Past natural capital assessments</a:t>
            </a:r>
          </a:p>
        </p:txBody>
      </p:sp>
      <p:sp>
        <p:nvSpPr>
          <p:cNvPr id="4" name="Slide Number Placeholder 3"/>
          <p:cNvSpPr>
            <a:spLocks noGrp="1"/>
          </p:cNvSpPr>
          <p:nvPr>
            <p:ph type="sldNum" sz="quarter" idx="5"/>
          </p:nvPr>
        </p:nvSpPr>
        <p:spPr/>
        <p:txBody>
          <a:bodyPr/>
          <a:lstStyle/>
          <a:p>
            <a:fld id="{3D8C6B78-E725-420E-9A4E-2F78CBAA16FC}" type="slidenum">
              <a:rPr lang="en-US" smtClean="0"/>
              <a:t>65</a:t>
            </a:fld>
            <a:endParaRPr lang="en-US"/>
          </a:p>
        </p:txBody>
      </p:sp>
    </p:spTree>
    <p:extLst>
      <p:ext uri="{BB962C8B-B14F-4D97-AF65-F5344CB8AC3E}">
        <p14:creationId xmlns:p14="http://schemas.microsoft.com/office/powerpoint/2010/main" val="3293871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discuss collecting data, using the points on the slide. Presenter to make clear that it is an iterative process.</a:t>
            </a:r>
          </a:p>
          <a:p>
            <a:endParaRPr lang="en-GB" sz="1200" b="1" i="0" kern="1200">
              <a:solidFill>
                <a:schemeClr val="tx1"/>
              </a:solidFill>
              <a:effectLst/>
              <a:latin typeface="+mn-lt"/>
              <a:ea typeface="+mn-ea"/>
              <a:cs typeface="+mn-cs"/>
            </a:endParaRPr>
          </a:p>
          <a:p>
            <a:endParaRPr lang="en-GB" sz="1200" b="1"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2196483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highlight key data considerations, using the points on slides and the notes below:</a:t>
            </a:r>
          </a:p>
          <a:p>
            <a:endParaRPr lang="en-GB" b="1"/>
          </a:p>
          <a:p>
            <a:pPr marL="171450" indent="-171450">
              <a:buFont typeface="Arial" panose="020B0604020202020204" pitchFamily="34" charset="0"/>
              <a:buChar char="•"/>
            </a:pPr>
            <a:r>
              <a:rPr lang="en-GB"/>
              <a:t>Data isn’t always numerical (quantitative). It can also be descriptive (qualitative)</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 most cases, you will want to reach a metric/indicator that you can use in the next step of your assessment. It is good to understand what measurement approach you are working towards before you collect data, so that you collect the correct data needed for your assessment</a:t>
            </a:r>
            <a:endParaRPr lang="en-GB">
              <a:cs typeface="Calibri"/>
            </a:endParaRPr>
          </a:p>
          <a:p>
            <a:pPr marL="171450" indent="-171450">
              <a:buFont typeface="Arial" panose="020B0604020202020204" pitchFamily="34" charset="0"/>
              <a:buChar char="•"/>
            </a:pPr>
            <a:r>
              <a:rPr lang="en-GB"/>
              <a:t>For example, your desired data could be number of ‘x’, hectares of forest, litres of water</a:t>
            </a:r>
          </a:p>
          <a:p>
            <a:pPr marL="171450" indent="-171450">
              <a:buFont typeface="Arial" panose="020B0604020202020204" pitchFamily="34" charset="0"/>
              <a:buChar char="•"/>
            </a:pPr>
            <a:r>
              <a:rPr lang="en-GB"/>
              <a:t>Metrics are </a:t>
            </a:r>
            <a:r>
              <a:rPr lang="en-GB" sz="1200" b="0" i="0" kern="1200">
                <a:solidFill>
                  <a:schemeClr val="tx1"/>
                </a:solidFill>
                <a:effectLst/>
                <a:latin typeface="+mn-lt"/>
                <a:ea typeface="+mn-ea"/>
                <a:cs typeface="+mn-cs"/>
              </a:rPr>
              <a:t>systems or standards of measurement, whilst indicators are what we are measuring. Metrics and indicators are important for the Natural Capital Protocol, as they help us to m</a:t>
            </a:r>
            <a:r>
              <a:rPr lang="en-GB"/>
              <a:t>easure material impact drivers and/or dependencies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Data collection techniques are highly variable and often dependent on location, project, and area of the value chain being assessed. For this reason, one technique may not be practical or well suited across multiple applications (however techniques should be compatible to ensure consistency and comparability as far as possible). For example, a site-level project (e.g., an environmental assessment for a prospective mine) may involve habitat surveys to assess area of habitat that would be lost, whereas data collection for a wholesaler looking at impact drivers related to commodity sourcing may require information provided by individual farmers through a survey. Both techniques result in the collection of primary data.</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Data should be collected and organized in a consistent manner, so that the various data collected are compatible with each other and with the scope of analysis, and are easily comparable, shareable, and interoperable across sites, countries, time, and organizations</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(where applicable).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Protocol provides more detail on the limitations and considerations when collecting and using primary or secondary data to measure impact drivers.</a:t>
            </a:r>
          </a:p>
          <a:p>
            <a:r>
              <a:rPr lang="en-GB" sz="1200" b="0" i="0" kern="1200">
                <a:solidFill>
                  <a:schemeClr val="tx1"/>
                </a:solidFill>
                <a:effectLst/>
                <a:latin typeface="+mn-lt"/>
                <a:ea typeface="+mn-ea"/>
                <a:cs typeface="+mn-cs"/>
              </a:rPr>
              <a:t>Pg. 60 of the protocol:</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You may find that the data required to measure impact drivers and dependencies are frequently the same.... processing of raw materials requires water inputs. Data on the use of water can be used for defining the level of dependency on water, at the same time the use of water is also the impact driver, and can be used to calculate the scale of the impact on other users. You may also be interested in the impact on fresh water ecosystems, which is another related category of impact driver. Caution is required in how these data are accounted for in calculations to avoid double counting data on impact drivers with dependency data</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Aggregated indicators are most commonly used in ‘x’ scenarios</a:t>
            </a:r>
          </a:p>
          <a:p>
            <a:pPr marL="171450" indent="-171450">
              <a:buFont typeface="Arial" panose="020B0604020202020204" pitchFamily="34" charset="0"/>
              <a:buChar char="•"/>
            </a:pPr>
            <a:endParaRPr lang="en-GB">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67</a:t>
            </a:fld>
            <a:endParaRPr lang="en-US"/>
          </a:p>
        </p:txBody>
      </p:sp>
    </p:spTree>
    <p:extLst>
      <p:ext uri="{BB962C8B-B14F-4D97-AF65-F5344CB8AC3E}">
        <p14:creationId xmlns:p14="http://schemas.microsoft.com/office/powerpoint/2010/main" val="40800491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identify how to measure impact drivers and/or dependencies, through primary vs. secondary data collection</a:t>
            </a:r>
          </a:p>
          <a:p>
            <a:endParaRPr lang="en-GB"/>
          </a:p>
          <a:p>
            <a:r>
              <a:rPr lang="en-GB"/>
              <a:t>To measure an impact driver and or dependency, you need to determine the type of data required. Many data sources exist and are described in detail within the Protocol. The table on the slides shows examples of business activities and their associated impact drivers, indicators, and data sources required. The right hand column is showing what needs to be measured/how it can be measured (qual vs. quant).</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Users should consider how impact driver data, and the various assessments undertaken, may need to be compared over time when selecting data and methods that are compatible. The Protocol provides more detail on the limitations and considerations when collecting and using primary or secondary data to measure impact drivers. This includes the use of intermediate indicators.</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In the case of a business’s dependencies on biodiversity, once these are identified they will need to be measured in a standardized way. Currently, changes to the stocks (i.e., the impacts on biodiversity) and flows (i.e., impacts to ecosystem services) are relatively well understood. However, the relationship between stocks and flows are poorly understood and hard for businesses to quantify. </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There are some tools such as ENCORE (focused on identifying impact and dependency pathways for financial institutions). Currently, standardized corporate measurement approaches to quantify biodiversity dependencies are very limited and this is an area which will require innovation. Meanwhile, you can use the approach of the Natural Capital Protocol to incorporate dependencies on biodiversity as part of your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9408195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Presenter to discuss the data needs for measuring impact drivers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mapping impact drivers and dependencies, you will need to consider the data required for this process. In ideal cases, an impact driver or dependency can be measured or estimated directly (e.g., the volume of water consumed or the mass of solid waste). In other cases, intermediate or proxy indicators are required. These provide a useful shortcut, which must then be combined with other information to measure or estimate the impact driver or dependency. For example, energy- or fuel-use data can indicate the volume of GHG and other emissions to air. Various published guides are available which provide emission factors (or conversion factors) to translate kilowatt hours (kWh) of electricity consumed or litres of fuel used into grams of emissions. </a:t>
            </a:r>
          </a:p>
          <a:p>
            <a:endParaRPr lang="en-GB"/>
          </a:p>
          <a:p>
            <a:r>
              <a:rPr lang="en-GB"/>
              <a:t>The table presents sample indicators for different categories of impact driver. This is relevant for impacts on your business and your impacts on society only.</a:t>
            </a:r>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4014680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Presenter to discuss the data needs for measuring dependencies</a:t>
            </a:r>
          </a:p>
          <a:p>
            <a:endParaRPr lang="en-GB"/>
          </a:p>
          <a:p>
            <a:r>
              <a:rPr lang="en-GB"/>
              <a:t>Following the discussion on the pervious slide, this table presents sample indicators for different dependency categories. The indicators for dependencies that are business inputs (e.g., water) will often be the same as indicators for impact driver inputs. This is relevant if your business dependencies are part of your analysis. Selecting appropriate indicators to assess dependence on regulating services is more challenging. Relevant indicators may relate to the area and quality of habitats that provide the service (e.g., 10 hectares of mature forest providing a water filtration service), or they may be more specific to the service itself (e.g., 8 million litres of water filtered per year).</a:t>
            </a:r>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124772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explain that we will now look at some useful tools and resources that can help to get you started</a:t>
            </a:r>
            <a:endParaRPr lang="en-US" b="0"/>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17388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a:t>
            </a:r>
            <a:r>
              <a:rPr lang="en-US" sz="1200" b="1" i="0" u="none" strike="noStrike" kern="1200" baseline="0">
                <a:solidFill>
                  <a:schemeClr val="tx1"/>
                </a:solidFill>
                <a:latin typeface="+mn-lt"/>
                <a:ea typeface="+mn-ea"/>
                <a:cs typeface="+mn-cs"/>
              </a:rPr>
              <a:t>Natural Capital Coalition </a:t>
            </a:r>
            <a:r>
              <a:rPr lang="en-US" sz="1200" b="0" i="0" u="none" strike="noStrike" kern="1200" baseline="0">
                <a:solidFill>
                  <a:schemeClr val="tx1"/>
                </a:solidFill>
                <a:latin typeface="+mn-lt"/>
                <a:ea typeface="+mn-ea"/>
                <a:cs typeface="+mn-cs"/>
              </a:rPr>
              <a:t>is a collaborative space to harmonize approaches to natural capital </a:t>
            </a:r>
          </a:p>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network represents over 300 organizations across all parts of society and around the world</a:t>
            </a:r>
          </a:p>
          <a:p>
            <a:pPr defTabSz="736264">
              <a:lnSpc>
                <a:spcPct val="114000"/>
              </a:lnSpc>
              <a:buClr>
                <a:srgbClr val="FF6F49"/>
              </a:buClr>
            </a:pPr>
            <a:r>
              <a:rPr lang="en-GB"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 the inclusion of natural capital in decision making, harmonizing approaches and getting them to scale, quickly</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a:t>
            </a:r>
            <a:r>
              <a:rPr lang="en-GB" sz="1200" b="1" i="0" u="none" strike="noStrike" kern="1200" baseline="0">
                <a:solidFill>
                  <a:schemeClr val="tx1"/>
                </a:solidFill>
                <a:latin typeface="+mn-lt"/>
                <a:ea typeface="+mn-ea"/>
                <a:cs typeface="+mn-cs"/>
              </a:rPr>
              <a:t>Protocol</a:t>
            </a:r>
            <a:r>
              <a:rPr lang="en-GB" sz="1200" b="0" i="0" u="none" strike="noStrike" kern="1200" baseline="0">
                <a:solidFill>
                  <a:schemeClr val="tx1"/>
                </a:solidFill>
                <a:latin typeface="+mn-lt"/>
                <a:ea typeface="+mn-ea"/>
                <a:cs typeface="+mn-cs"/>
              </a:rPr>
              <a:t> aims to support better decisions by taking into account how business interacts with natural capital in decision making. Until now, natural capital has for the most part and still is, being excluded from decisions. </a:t>
            </a:r>
          </a:p>
          <a:p>
            <a:r>
              <a:rPr lang="en-GB" sz="1200" b="0" i="0" u="none" strike="noStrike" kern="1200" baseline="0">
                <a:solidFill>
                  <a:schemeClr val="tx1"/>
                </a:solidFill>
                <a:latin typeface="+mn-lt"/>
                <a:ea typeface="+mn-ea"/>
                <a:cs typeface="+mn-cs"/>
              </a:rPr>
              <a:t>So it is to be understood as a Framework that was really designed to help generate trusted, credible and actionable information that business managers need to inform decisions by identifying, measuring and valuing impacts and dependencies on natural capital. </a:t>
            </a:r>
          </a:p>
          <a:p>
            <a:endParaRPr lang="en-GB" sz="1200" b="0" i="0" u="none" strike="noStrike" kern="1200" baseline="0">
              <a:solidFill>
                <a:schemeClr val="tx1"/>
              </a:solidFill>
              <a:latin typeface="+mn-lt"/>
              <a:ea typeface="+mn-ea"/>
              <a:cs typeface="+mn-cs"/>
            </a:endParaRPr>
          </a:p>
          <a:p>
            <a:r>
              <a:rPr lang="en-US" sz="1200">
                <a:solidFill>
                  <a:schemeClr val="tx1">
                    <a:lumMod val="65000"/>
                    <a:lumOff val="35000"/>
                  </a:schemeClr>
                </a:solidFill>
              </a:rPr>
              <a:t>The Protocol </a:t>
            </a:r>
            <a:r>
              <a:rPr lang="en-US" sz="1200" b="1">
                <a:solidFill>
                  <a:srgbClr val="23BAED"/>
                </a:solidFill>
              </a:rPr>
              <a:t>builds upon many approaches </a:t>
            </a:r>
            <a:r>
              <a:rPr lang="en-US" sz="1200">
                <a:solidFill>
                  <a:schemeClr val="tx1">
                    <a:lumMod val="65000"/>
                    <a:lumOff val="35000"/>
                  </a:schemeClr>
                </a:solidFill>
              </a:rPr>
              <a:t>already used within business. </a:t>
            </a:r>
          </a:p>
          <a:p>
            <a:r>
              <a:rPr lang="en-US" sz="1200">
                <a:solidFill>
                  <a:schemeClr val="tx1">
                    <a:lumMod val="65000"/>
                    <a:lumOff val="35000"/>
                  </a:schemeClr>
                </a:solidFill>
              </a:rPr>
              <a:t>It acts as an </a:t>
            </a:r>
            <a:r>
              <a:rPr lang="en-US" sz="1200" b="1">
                <a:solidFill>
                  <a:srgbClr val="23BAED"/>
                </a:solidFill>
              </a:rPr>
              <a:t>overarching globally accepted framework </a:t>
            </a:r>
            <a:r>
              <a:rPr lang="en-US" sz="1200">
                <a:solidFill>
                  <a:schemeClr val="tx1">
                    <a:lumMod val="65000"/>
                    <a:lumOff val="35000"/>
                  </a:schemeClr>
                </a:solidFill>
              </a:rPr>
              <a:t>to build and expand this information into robust natural capital assessments.</a:t>
            </a:r>
          </a:p>
          <a:p>
            <a:endParaRPr lang="en-US" sz="1200">
              <a:solidFill>
                <a:schemeClr val="tx1">
                  <a:lumMod val="65000"/>
                  <a:lumOff val="35000"/>
                </a:schemeClr>
              </a:solidFill>
            </a:endParaRPr>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a:t>
            </a:r>
          </a:p>
          <a:p>
            <a:r>
              <a:rPr lang="en-GB" sz="1200" b="0" i="0" u="none" strike="noStrike" kern="1200" baseline="0">
                <a:solidFill>
                  <a:schemeClr val="tx1"/>
                </a:solidFill>
                <a:latin typeface="+mn-lt"/>
                <a:ea typeface="+mn-ea"/>
                <a:cs typeface="+mn-cs"/>
              </a:rPr>
              <a:t>The stages and steps are iterative so expect that you may need to revisit a previous step. </a:t>
            </a:r>
          </a:p>
          <a:p>
            <a:endParaRPr lang="en-GB"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rPr>
              <a:t>Important to note that the NCP as an overarching framework, won’t give you actual results and need to therefore use the Nat Cap toolkit to get tools.</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Highlight that while we will briefly cover tools and approaches for stages of ‘Measure &amp; Value’ – the aim of the training will mainly focus on first two stages of the Protocol and that going into measurement and valuation technical details, requires a separate training.</a:t>
            </a:r>
          </a:p>
          <a:p>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7</a:t>
            </a:fld>
            <a:endParaRPr lang="en-GB"/>
          </a:p>
        </p:txBody>
      </p:sp>
    </p:spTree>
    <p:extLst>
      <p:ext uri="{BB962C8B-B14F-4D97-AF65-F5344CB8AC3E}">
        <p14:creationId xmlns:p14="http://schemas.microsoft.com/office/powerpoint/2010/main" val="3986066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explain that there are a number of tools that can be used to help identify material activities to your business, based on your sector. One example of this is ENCORE.</a:t>
            </a:r>
          </a:p>
          <a:p>
            <a:endParaRPr lang="en-GB"/>
          </a:p>
          <a:p>
            <a:r>
              <a:rPr lang="en-GB"/>
              <a:t>ENCORE can help with identification of impact drivers and dependencies that you will need to think about for measurement.</a:t>
            </a:r>
          </a:p>
          <a:p>
            <a:endParaRPr lang="en-GB"/>
          </a:p>
          <a:p>
            <a:r>
              <a:rPr lang="en-GB"/>
              <a:t>ENCORE stands for </a:t>
            </a:r>
            <a:r>
              <a:rPr lang="en-GB" b="1"/>
              <a:t>Exploring Natural Capital Opportunities, Risks and Exposure</a:t>
            </a:r>
            <a:r>
              <a:rPr lang="en-GB"/>
              <a:t>. This web-based tool was launched in November 2018 and was the first of its kind to synthesise a large body</a:t>
            </a:r>
            <a:r>
              <a:rPr lang="en-GB" b="0"/>
              <a:t> </a:t>
            </a:r>
            <a:r>
              <a:rPr lang="en-GB" sz="1200" b="0">
                <a:solidFill>
                  <a:schemeClr val="bg1"/>
                </a:solidFill>
              </a:rPr>
              <a:t>of literature on potential natural capital dependencies and impacts of all economic activities.</a:t>
            </a:r>
          </a:p>
          <a:p>
            <a:endParaRPr lang="en-GB"/>
          </a:p>
          <a:p>
            <a:r>
              <a:rPr lang="en-GB"/>
              <a:t>ENCORE was primarily developed for a finance sector audience, but the information it contains can be used by other audiences as well</a:t>
            </a:r>
          </a:p>
          <a:p>
            <a:endParaRPr lang="en-GB"/>
          </a:p>
          <a:p>
            <a:r>
              <a:rPr lang="en-GB"/>
              <a:t>It is a tool that helps users understand links between economic activities and natural capital based on associated potential dependencies and impacts. It can answer questions like:</a:t>
            </a:r>
          </a:p>
          <a:p>
            <a:pPr marL="285750" indent="-285750">
              <a:buFont typeface="Arial" panose="020B0604020202020204" pitchFamily="34" charset="0"/>
              <a:buChar char="•"/>
            </a:pPr>
            <a:r>
              <a:rPr lang="en-GB"/>
              <a:t>How do businesses depend and impact on nature?</a:t>
            </a:r>
          </a:p>
          <a:p>
            <a:pPr marL="285750" indent="-285750">
              <a:buFont typeface="Arial" panose="020B0604020202020204" pitchFamily="34" charset="0"/>
              <a:buChar char="•"/>
            </a:pPr>
            <a:r>
              <a:rPr lang="en-GB"/>
              <a:t>How does environmental change affect dependencies?</a:t>
            </a:r>
          </a:p>
          <a:p>
            <a:pPr marL="285750" indent="-285750">
              <a:buFont typeface="Arial" panose="020B0604020202020204" pitchFamily="34" charset="0"/>
              <a:buChar char="•"/>
            </a:pPr>
            <a:r>
              <a:rPr lang="en-GB"/>
              <a:t>What can be measured to gain insight on nature-related risk?</a:t>
            </a:r>
          </a:p>
          <a:p>
            <a:endParaRPr lang="en-GB"/>
          </a:p>
          <a:p>
            <a:r>
              <a:rPr lang="en-GB"/>
              <a:t>The knowledge base from ENCORE can serve, and has already served, as a basis for more refined types of analyses.</a:t>
            </a:r>
          </a:p>
          <a:p>
            <a:endParaRPr lang="en-GB"/>
          </a:p>
          <a:p>
            <a:r>
              <a:rPr lang="en-GB" sz="1200" kern="1200">
                <a:solidFill>
                  <a:schemeClr val="tx1"/>
                </a:solidFill>
                <a:effectLst/>
                <a:latin typeface="+mn-lt"/>
                <a:ea typeface="+mn-ea"/>
                <a:cs typeface="+mn-cs"/>
              </a:rPr>
              <a:t>Once users have registered a free account, they can log in and </a:t>
            </a:r>
            <a:r>
              <a:rPr lang="en-GB" sz="1200" b="1" kern="1200">
                <a:solidFill>
                  <a:schemeClr val="tx1"/>
                </a:solidFill>
                <a:effectLst/>
                <a:latin typeface="+mn-lt"/>
                <a:ea typeface="+mn-ea"/>
                <a:cs typeface="+mn-cs"/>
              </a:rPr>
              <a:t>visualise</a:t>
            </a:r>
            <a:r>
              <a:rPr lang="en-GB" sz="1200" kern="1200">
                <a:solidFill>
                  <a:schemeClr val="tx1"/>
                </a:solidFill>
                <a:effectLst/>
                <a:latin typeface="+mn-lt"/>
                <a:ea typeface="+mn-ea"/>
                <a:cs typeface="+mn-cs"/>
              </a:rPr>
              <a:t> how </a:t>
            </a:r>
            <a:r>
              <a:rPr lang="en-GB" sz="1200" b="1" kern="1200">
                <a:solidFill>
                  <a:schemeClr val="tx1"/>
                </a:solidFill>
                <a:effectLst/>
                <a:latin typeface="+mn-lt"/>
                <a:ea typeface="+mn-ea"/>
                <a:cs typeface="+mn-cs"/>
              </a:rPr>
              <a:t>economic activities </a:t>
            </a:r>
            <a:r>
              <a:rPr lang="en-GB" sz="1200" kern="1200">
                <a:solidFill>
                  <a:schemeClr val="tx1"/>
                </a:solidFill>
                <a:effectLst/>
                <a:latin typeface="+mn-lt"/>
                <a:ea typeface="+mn-ea"/>
                <a:cs typeface="+mn-cs"/>
              </a:rPr>
              <a:t>potentially </a:t>
            </a:r>
            <a:r>
              <a:rPr lang="en-GB" sz="1200" b="1" kern="1200">
                <a:solidFill>
                  <a:schemeClr val="tx1"/>
                </a:solidFill>
                <a:effectLst/>
                <a:latin typeface="+mn-lt"/>
                <a:ea typeface="+mn-ea"/>
                <a:cs typeface="+mn-cs"/>
              </a:rPr>
              <a:t>depend on nature</a:t>
            </a:r>
            <a:r>
              <a:rPr lang="en-GB" sz="1200" kern="1200">
                <a:solidFill>
                  <a:schemeClr val="tx1"/>
                </a:solidFill>
                <a:effectLst/>
                <a:latin typeface="+mn-lt"/>
                <a:ea typeface="+mn-ea"/>
                <a:cs typeface="+mn-cs"/>
              </a:rPr>
              <a:t>, using flow diagrams shown here. Data is available for various sub-industries and production processes. The data shows how both dependencies and impacts for the production processes link to ecosystem services and the natural capital assets that underpin those services.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The tool also provides a qualitative rating called a materiality rating, that denotes the importance of each ecosystem service for each production process. Flow diagrams can be produced for both dependencies and impacts.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figure on the slides for example shows </a:t>
            </a:r>
            <a:r>
              <a:rPr lang="fr-FR" sz="1200">
                <a:solidFill>
                  <a:srgbClr val="2068AF"/>
                </a:solidFill>
                <a:latin typeface="Calibri" panose="020F0502020204030204" pitchFamily="34" charset="0"/>
                <a:cs typeface="Calibri" panose="020F0502020204030204" pitchFamily="34" charset="0"/>
              </a:rPr>
              <a:t>the a</a:t>
            </a:r>
            <a:r>
              <a:rPr lang="en-GB" sz="1200">
                <a:solidFill>
                  <a:srgbClr val="2068AF"/>
                </a:solidFill>
                <a:latin typeface="Calibri" panose="020F0502020204030204" pitchFamily="34" charset="0"/>
                <a:cs typeface="Calibri" panose="020F0502020204030204" pitchFamily="34" charset="0"/>
              </a:rPr>
              <a:t>agricultural products industry dependencies on ecosystem services and natural capital assets, for the production process of large-scale irrigated arable crops. W</a:t>
            </a:r>
            <a:r>
              <a:rPr lang="en-GB" sz="1200" kern="1200">
                <a:solidFill>
                  <a:schemeClr val="tx1"/>
                </a:solidFill>
                <a:effectLst/>
                <a:latin typeface="+mn-lt"/>
                <a:ea typeface="+mn-ea"/>
                <a:cs typeface="+mn-cs"/>
              </a:rPr>
              <a:t>e can see these processes are dependent on 19 ecosystem services (out of 21 identified). ENCORE then shows which elements of nature (or natural capital assets) underpin the ecosystem services that these agricultural processes depend on. In this example, habitats and species are two key natural capital assets for this sector. The loss of key habitats could lead to loss of up to 11 ecosystem services that these production processes depend on. Similarly, the loss of key species could compromise up to 12 ecosystem services. This could have devastating consequences for the business. For example, if a key pollinator species is lost, this could result in major yield losses, or increased costs associated with alternative pollination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72</a:t>
            </a:fld>
            <a:endParaRPr lang="en-CH"/>
          </a:p>
        </p:txBody>
      </p:sp>
    </p:spTree>
    <p:extLst>
      <p:ext uri="{BB962C8B-B14F-4D97-AF65-F5344CB8AC3E}">
        <p14:creationId xmlns:p14="http://schemas.microsoft.com/office/powerpoint/2010/main" val="20482189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Presenter to consider tools available to help with measurement: IBAT</a:t>
            </a:r>
          </a:p>
          <a:p>
            <a:endParaRPr lang="en-GB" b="1" i="0"/>
          </a:p>
          <a:p>
            <a:r>
              <a:rPr lang="en-GB" b="1" i="0"/>
              <a:t>Presenter to explain that IBAT could be a useful tool to identify priority sites (i.e. based on proximity to Key Biodiversity Areas and/or red listed species) for a natural capital assessment. This could be completed during the materiality/scoping part of the assessment to prioritise locations for consideration (e.g. those in closet proximity to Key Biodiversity Areas and/or with the most threatened/endangered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Another helpful tool is IBAT. As previously mentioned,  the </a:t>
            </a:r>
            <a:r>
              <a:rPr lang="en-GB" sz="1800">
                <a:effectLst/>
                <a:latin typeface="Calibri" panose="020F0502020204030204" pitchFamily="34" charset="0"/>
                <a:ea typeface="Calibri" panose="020F0502020204030204" pitchFamily="34" charset="0"/>
                <a:cs typeface="Times New Roman" panose="02020603050405020304" pitchFamily="18" charset="0"/>
              </a:rPr>
              <a:t>Integrated Biodiversity Assessment Tool (</a:t>
            </a:r>
            <a:r>
              <a:rPr lang="en-GB" sz="1200" b="0" i="0" kern="1200">
                <a:solidFill>
                  <a:schemeClr val="tx1"/>
                </a:solidFill>
                <a:effectLst/>
                <a:latin typeface="+mn-lt"/>
                <a:ea typeface="+mn-ea"/>
                <a:cs typeface="+mn-cs"/>
              </a:rPr>
              <a:t>IBAT) provides authoritative global</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biodiversity data. Users can import raw</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data on locations and create reports</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Additionally, the STAR metric is now available in IBAT. (</a:t>
            </a:r>
            <a:r>
              <a:rPr lang="en-GB" sz="1200" b="0" i="1" kern="1200">
                <a:solidFill>
                  <a:schemeClr val="tx1"/>
                </a:solidFill>
                <a:effectLst/>
                <a:latin typeface="+mn-lt"/>
                <a:ea typeface="+mn-ea"/>
                <a:cs typeface="+mn-cs"/>
              </a:rPr>
              <a:t>this will be discussed later in this training)</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1833636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outline the biodiversity guidance navigation tool and its role in supporting natural capital assessments. </a:t>
            </a:r>
          </a:p>
          <a:p>
            <a:endParaRPr lang="en-GB"/>
          </a:p>
          <a:p>
            <a:r>
              <a:rPr lang="en-GB"/>
              <a:t>The navigation tool recognises that you may need to work iteratively through the Protocol e.g. you go to Step 6 to determine the methods to quantify change in state of the natural capital assets, then go back to the impact drivers you have identified as material and determine how these can be measured</a:t>
            </a:r>
            <a:br>
              <a:rPr lang="en-GB"/>
            </a:br>
            <a:endParaRPr lang="en-GB"/>
          </a:p>
          <a:p>
            <a:pPr marL="171450" indent="-171450">
              <a:buFont typeface="Arial" panose="020B0604020202020204" pitchFamily="34" charset="0"/>
              <a:buChar char="•"/>
            </a:pPr>
            <a:r>
              <a:rPr lang="en-GB"/>
              <a:t>We would recommend doing a first run through the navigation tool to see all the questions and consider how you would answer them. You can then choose an approach to fit the data you already have, or describe the data you need to collect.</a:t>
            </a:r>
            <a:br>
              <a:rPr lang="en-GB"/>
            </a:br>
            <a:endParaRPr lang="en-GB"/>
          </a:p>
          <a:p>
            <a:pPr marL="171450" indent="-171450">
              <a:buFont typeface="Arial" panose="020B0604020202020204" pitchFamily="34" charset="0"/>
              <a:buChar char="•"/>
            </a:pPr>
            <a:r>
              <a:rPr lang="en-GB"/>
              <a:t>Currently there is no standardised way of measuring biodiversity (but Align project coming)</a:t>
            </a:r>
          </a:p>
        </p:txBody>
      </p:sp>
      <p:sp>
        <p:nvSpPr>
          <p:cNvPr id="4" name="Slide Number Placeholder 3"/>
          <p:cNvSpPr>
            <a:spLocks noGrp="1"/>
          </p:cNvSpPr>
          <p:nvPr>
            <p:ph type="sldNum" sz="quarter" idx="5"/>
          </p:nvPr>
        </p:nvSpPr>
        <p:spPr/>
        <p:txBody>
          <a:bodyPr/>
          <a:lstStyle/>
          <a:p>
            <a:fld id="{3D8C6B78-E725-420E-9A4E-2F78CBAA16FC}" type="slidenum">
              <a:rPr lang="en-US" smtClean="0"/>
              <a:t>74</a:t>
            </a:fld>
            <a:endParaRPr lang="en-US"/>
          </a:p>
        </p:txBody>
      </p:sp>
    </p:spTree>
    <p:extLst>
      <p:ext uri="{BB962C8B-B14F-4D97-AF65-F5344CB8AC3E}">
        <p14:creationId xmlns:p14="http://schemas.microsoft.com/office/powerpoint/2010/main" val="179658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 you have any experience with case studies that you can share?</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1198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2811686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cap="none">
                <a:solidFill>
                  <a:schemeClr val="tx1"/>
                </a:solidFill>
                <a:effectLst/>
                <a:latin typeface="Calibri"/>
                <a:ea typeface="Calibri"/>
                <a:cs typeface="Calibri"/>
                <a:sym typeface="Calibri"/>
              </a:rPr>
              <a:t>Presenter to introduce the case study for this exercise.</a:t>
            </a:r>
          </a:p>
          <a:p>
            <a:pPr rtl="0" fontAlgn="base"/>
            <a:endParaRPr lang="en-GB" sz="1200" b="1" i="0" u="none" strike="noStrike" kern="1200" cap="none">
              <a:solidFill>
                <a:schemeClr val="tx1"/>
              </a:solidFill>
              <a:effectLst/>
              <a:latin typeface="Calibri"/>
              <a:ea typeface="Calibri"/>
              <a:cs typeface="Calibri"/>
              <a:sym typeface="Calibri"/>
            </a:endParaRPr>
          </a:p>
          <a:p>
            <a:r>
              <a:rPr lang="en-GB" b="0"/>
              <a:t>Presenter to describe a Brazilian soy company that has acquired 1,000 acres of land to convert to produce soy. The company is wanting to understand their impacts on natural capital, including biodiversity, in the process of developing the farmland and producing soy. </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To do this, you will need to think through your </a:t>
            </a:r>
            <a:r>
              <a:rPr lang="en-GB" b="1">
                <a:solidFill>
                  <a:srgbClr val="4AC6F0"/>
                </a:solidFill>
              </a:rPr>
              <a:t>impact and dependency pathways</a:t>
            </a:r>
            <a:r>
              <a:rPr lang="en-GB"/>
              <a:t>, and how they may be </a:t>
            </a:r>
            <a:r>
              <a:rPr lang="en-GB" b="1">
                <a:solidFill>
                  <a:srgbClr val="4AC6F0"/>
                </a:solidFill>
              </a:rPr>
              <a:t>measured</a:t>
            </a:r>
            <a:r>
              <a:rPr lang="en-GB"/>
              <a:t>.</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5108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kern="1200">
                <a:solidFill>
                  <a:schemeClr val="tx1"/>
                </a:solidFill>
                <a:effectLst/>
                <a:latin typeface="+mn-lt"/>
                <a:ea typeface="+mn-ea"/>
                <a:cs typeface="+mn-cs"/>
              </a:rPr>
              <a:t>Presenter to introduce the table for the exercise: The table should be filled out by the participants, discussing each business activity, and the associated input or output, impact driver, impact, and dependency (if applicable).</a:t>
            </a:r>
            <a:r>
              <a:rPr lang="en-GB" sz="1200" b="0" i="0" kern="1200">
                <a:solidFill>
                  <a:schemeClr val="tx1"/>
                </a:solidFill>
                <a:effectLst/>
                <a:latin typeface="+mn-lt"/>
                <a:ea typeface="+mn-ea"/>
                <a:cs typeface="+mn-cs"/>
              </a:rPr>
              <a:t> </a:t>
            </a:r>
            <a:r>
              <a:rPr lang="en-GB" kern="1200">
                <a:solidFill>
                  <a:schemeClr val="tx1"/>
                </a:solidFill>
                <a:latin typeface="+mn-lt"/>
                <a:ea typeface="+mn-ea"/>
                <a:cs typeface="+mn-cs"/>
              </a:rPr>
              <a:t>4</a:t>
            </a:r>
            <a:endParaRPr lang="en-GB" sz="1200" b="0" i="0" kern="1200">
              <a:solidFill>
                <a:schemeClr val="tx1"/>
              </a:solidFill>
              <a:effectLst/>
              <a:latin typeface="+mn-lt"/>
              <a:ea typeface="+mn-ea"/>
              <a:cs typeface="+mn-cs"/>
            </a:endParaRPr>
          </a:p>
          <a:p>
            <a:pPr marL="0" marR="0" lvl="0" indent="0" algn="l" defTabSz="914400">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Arial"/>
            </a:endParaRPr>
          </a:p>
          <a:p>
            <a:pPr marL="0" indent="0">
              <a:buClrTx/>
              <a:buSzTx/>
              <a:buFontTx/>
              <a:defRPr/>
            </a:pPr>
            <a:r>
              <a:rPr lang="en-GB" kern="1200">
                <a:solidFill>
                  <a:schemeClr val="tx1"/>
                </a:solidFill>
                <a:latin typeface="+mn-lt"/>
                <a:ea typeface="+mn-ea"/>
                <a:cs typeface="Arial"/>
              </a:rPr>
              <a:t>Participants not expected to complete entire table. Suggest completing 1 row at a time</a:t>
            </a:r>
          </a:p>
          <a:p>
            <a:pPr marL="0" indent="0">
              <a:buClrTx/>
              <a:buSzTx/>
              <a:buFontTx/>
              <a:defRPr/>
            </a:pPr>
            <a:endParaRPr lang="en-GB" kern="1200">
              <a:solidFill>
                <a:schemeClr val="tx1"/>
              </a:solidFill>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It is important to be aware that impacts and dependencies do not exist in a loop. Impacts don't cause dependencies, as dependencies don't cause impacts. Whilst sometimes the two are related, this is the case in the minority, rather than the majority. </a:t>
            </a:r>
            <a:endParaRPr lang="en-GB"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endParaRPr lang="en-GB" b="0"/>
          </a:p>
          <a:p>
            <a:r>
              <a:rPr lang="en-GB" b="0"/>
              <a:t>To get this process started, we would like you to:</a:t>
            </a:r>
          </a:p>
          <a:p>
            <a:pPr marL="228600" indent="-228600">
              <a:buFont typeface="+mj-lt"/>
              <a:buAutoNum type="arabicPeriod"/>
            </a:pPr>
            <a:r>
              <a:rPr lang="en-GB" b="0"/>
              <a:t>Identify the business activities required to complete this process, from farm set up to soy harvest. </a:t>
            </a:r>
          </a:p>
          <a:p>
            <a:pPr marL="228600" indent="-228600">
              <a:buFont typeface="+mj-lt"/>
              <a:buAutoNum type="arabicPeriod"/>
            </a:pPr>
            <a:r>
              <a:rPr lang="en-GB" b="0"/>
              <a:t>For each activity, you are required to identify if the activity results in an input or an output (i.e. would the activity require the use of a natural resource, or the output of a product, that would affect the state of natural capital surrounding the farmland?) </a:t>
            </a:r>
          </a:p>
          <a:p>
            <a:pPr marL="228600" indent="-228600">
              <a:buFont typeface="+mj-lt"/>
              <a:buAutoNum type="arabicPeriod"/>
            </a:pPr>
            <a:r>
              <a:rPr lang="en-GB" b="0"/>
              <a:t>You will identify what impact this results in, and if there are any associated dependencies.</a:t>
            </a:r>
          </a:p>
          <a:p>
            <a:pPr marL="0" indent="0">
              <a:buFont typeface="+mj-lt"/>
              <a:buNone/>
            </a:pPr>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Presenter to read out the definitions of impact driver, impact and dependencies: </a:t>
            </a:r>
            <a:r>
              <a:rPr lang="en-GB" sz="1200" b="0" i="0" kern="1200">
                <a:solidFill>
                  <a:schemeClr val="tx1"/>
                </a:solidFill>
                <a:effectLst/>
                <a:latin typeface="+mn-lt"/>
                <a:ea typeface="+mn-ea"/>
                <a:cs typeface="+mn-cs"/>
              </a:rPr>
              <a:t> </a:t>
            </a:r>
            <a:endParaRPr lang="en-GB" sz="1200" b="0" i="0" kern="1200">
              <a:solidFill>
                <a:schemeClr val="tx1"/>
              </a:solidFill>
              <a:effectLst/>
              <a:latin typeface="+mn-lt"/>
              <a:ea typeface="+mn-ea"/>
              <a:cs typeface="Arial"/>
            </a:endParaRPr>
          </a:p>
          <a:p>
            <a:pPr rtl="0" fontAlgn="base"/>
            <a:r>
              <a:rPr lang="en-GB" sz="1200" b="0" i="0" kern="1200">
                <a:solidFill>
                  <a:schemeClr val="tx1"/>
                </a:solidFill>
                <a:effectLst/>
                <a:latin typeface="+mn-lt"/>
                <a:ea typeface="+mn-ea"/>
                <a:cs typeface="+mn-cs"/>
              </a:rPr>
              <a:t>An impact driver is a measurable quantity of a natural resource that is used as an input to production (e.g., volume of sand and gravel used in construction) or a measurable non-product output of business activity (e.g., a kilogram of NOx emissions released into the atmosphere by a manufacturing facility).</a:t>
            </a:r>
          </a:p>
          <a:p>
            <a:pPr rtl="0" fontAlgn="base"/>
            <a:r>
              <a:rPr lang="en-GB" sz="1200" b="0" i="0" kern="1200">
                <a:solidFill>
                  <a:schemeClr val="tx1"/>
                </a:solidFill>
                <a:effectLst/>
                <a:latin typeface="+mn-lt"/>
                <a:ea typeface="+mn-ea"/>
                <a:cs typeface="+mn-cs"/>
              </a:rPr>
              <a:t>Natural capital impacts are defined as the negative or positive effect of business activity on natural capital. For example, businesses may extract a lot of water, depleting natural reserves.</a:t>
            </a:r>
          </a:p>
          <a:p>
            <a:pPr rtl="0" fontAlgn="base"/>
            <a:r>
              <a:rPr lang="en-GB" sz="1200" b="0" i="0" kern="1200">
                <a:solidFill>
                  <a:schemeClr val="tx1"/>
                </a:solidFill>
                <a:effectLst/>
                <a:latin typeface="+mn-lt"/>
                <a:ea typeface="+mn-ea"/>
                <a:cs typeface="+mn-cs"/>
              </a:rPr>
              <a:t>Natural capital dependencies are defined as a business reliance on or use of natural capital. For example, businesses may be dependent on pollination as a regulating service in agriculture.</a:t>
            </a: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Presenter to ask participants to discuss in breakout sessions/at their tables, what impacts, or dependencies result from the business activities. Presenter to explain that the list of activities on the slide are not exhaustive but rather a list of </a:t>
            </a:r>
            <a:r>
              <a:rPr lang="en-GB" sz="1200" b="1" i="1" kern="1200">
                <a:solidFill>
                  <a:schemeClr val="tx1"/>
                </a:solidFill>
                <a:effectLst/>
                <a:latin typeface="+mn-lt"/>
                <a:ea typeface="+mn-ea"/>
                <a:cs typeface="+mn-cs"/>
              </a:rPr>
              <a:t>examples. </a:t>
            </a:r>
            <a:r>
              <a:rPr lang="en-GB" sz="1200" b="1" i="0" kern="1200">
                <a:solidFill>
                  <a:schemeClr val="tx1"/>
                </a:solidFill>
                <a:effectLst/>
                <a:latin typeface="+mn-lt"/>
                <a:ea typeface="+mn-ea"/>
                <a:cs typeface="+mn-cs"/>
              </a:rPr>
              <a:t>If time allows, presenter could encourage members to identify additional activities and pathways, in addition to those on the slide.</a:t>
            </a:r>
          </a:p>
          <a:p>
            <a:pPr rtl="0" fontAlgn="base"/>
            <a:endParaRPr lang="en-GB" sz="1200" b="1"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78</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Katia to manage breakout rooms</a:t>
            </a:r>
          </a:p>
          <a:p>
            <a:endParaRPr lang="en-GB" b="1"/>
          </a:p>
          <a:p>
            <a:r>
              <a:rPr lang="en-GB" b="1"/>
              <a:t>Presenter to read the points on the slide, explaining how the breakout rooms will work, for the virtual session. </a:t>
            </a:r>
            <a:endParaRPr lang="en-US" b="0"/>
          </a:p>
        </p:txBody>
      </p:sp>
      <p:sp>
        <p:nvSpPr>
          <p:cNvPr id="4" name="Slide Number Placeholder 3"/>
          <p:cNvSpPr>
            <a:spLocks noGrp="1"/>
          </p:cNvSpPr>
          <p:nvPr>
            <p:ph type="sldNum" sz="quarter" idx="5"/>
          </p:nvPr>
        </p:nvSpPr>
        <p:spPr/>
        <p:txBody>
          <a:bodyPr/>
          <a:lstStyle/>
          <a:p>
            <a:fld id="{3D8C6B78-E725-420E-9A4E-2F78CBAA16FC}" type="slidenum">
              <a:rPr lang="en-US" smtClean="0"/>
              <a:t>79</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7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76: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r>
              <a:rPr lang="en-US"/>
              <a:t>Asking a few breakout rooms to share reflections from their group. </a:t>
            </a:r>
          </a:p>
          <a:p>
            <a:endParaRPr lang="en-US"/>
          </a:p>
          <a:p>
            <a:r>
              <a:rPr lang="en-US"/>
              <a:t>Not looking for the detail of the table, but it is interesting to hear what was difficult/unsure of </a:t>
            </a:r>
          </a:p>
          <a:p>
            <a:endParaRPr lang="en-US"/>
          </a:p>
          <a:p>
            <a:r>
              <a:rPr lang="en-US"/>
              <a:t>Katia to volunteer rooms if needed</a:t>
            </a:r>
          </a:p>
        </p:txBody>
      </p:sp>
      <p:sp>
        <p:nvSpPr>
          <p:cNvPr id="1328" name="Google Shape;1328;p76: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437701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a:solidFill>
                  <a:schemeClr val="tx1"/>
                </a:solidFill>
                <a:latin typeface="+mn-lt"/>
                <a:ea typeface="+mn-ea"/>
                <a:cs typeface="Arial"/>
              </a:rPr>
              <a:t>Highlight useful points and practical way of determining the answers – attach to example, think through steps (to scoping etc.)</a:t>
            </a:r>
            <a:endParaRPr lang="en-US" b="1" kern="1200">
              <a:solidFill>
                <a:schemeClr val="tx1"/>
              </a:solidFill>
              <a:latin typeface="+mn-lt"/>
              <a:ea typeface="+mn-ea"/>
              <a:cs typeface="+mn-cs"/>
            </a:endParaRPr>
          </a:p>
          <a:p>
            <a:endParaRPr lang="en-US" b="1" kern="1200">
              <a:solidFill>
                <a:schemeClr val="tx1"/>
              </a:solidFill>
              <a:latin typeface="+mn-lt"/>
              <a:ea typeface="+mn-ea"/>
              <a:cs typeface="Arial"/>
            </a:endParaRPr>
          </a:p>
          <a:p>
            <a:r>
              <a:rPr lang="en-US" sz="1200" b="1" kern="1200">
                <a:solidFill>
                  <a:schemeClr val="tx1"/>
                </a:solidFill>
                <a:effectLst/>
                <a:latin typeface="+mn-lt"/>
                <a:ea typeface="+mn-ea"/>
                <a:cs typeface="+mn-cs"/>
              </a:rPr>
              <a:t>Presenter to introduce the idea of a business identifying an impact and dependency pathway, based on their activities (whilst considering points from modules </a:t>
            </a:r>
            <a:r>
              <a:rPr lang="en-US" b="1" kern="1200">
                <a:solidFill>
                  <a:schemeClr val="tx1"/>
                </a:solidFill>
                <a:latin typeface="+mn-lt"/>
                <a:ea typeface="+mn-ea"/>
                <a:cs typeface="+mn-cs"/>
              </a:rPr>
              <a:t>1 &amp; 2</a:t>
            </a:r>
            <a:r>
              <a:rPr lang="en-US" sz="1200" b="1" kern="1200">
                <a:solidFill>
                  <a:schemeClr val="tx1"/>
                </a:solidFill>
                <a:effectLst/>
                <a:latin typeface="+mn-lt"/>
                <a:ea typeface="+mn-ea"/>
                <a:cs typeface="+mn-cs"/>
              </a:rPr>
              <a:t> on scoping, boundaries etc. of their assessment).</a:t>
            </a:r>
            <a:endParaRPr lang="en-US">
              <a:ea typeface="+mn-ea"/>
              <a:cs typeface="+mn-cs"/>
            </a:endParaRPr>
          </a:p>
          <a:p>
            <a:endParaRPr lang="en-US" sz="1200" b="1" kern="1200">
              <a:solidFill>
                <a:schemeClr val="tx1"/>
              </a:solidFill>
              <a:effectLst/>
              <a:latin typeface="+mn-lt"/>
              <a:ea typeface="+mn-ea"/>
              <a:cs typeface="Arial"/>
            </a:endParaRPr>
          </a:p>
          <a:p>
            <a:r>
              <a:rPr lang="en-US" b="1" kern="1200">
                <a:solidFill>
                  <a:schemeClr val="tx1"/>
                </a:solidFill>
                <a:latin typeface="+mn-lt"/>
                <a:ea typeface="+mn-ea"/>
                <a:cs typeface="Arial"/>
              </a:rPr>
              <a:t>Can see that each pathway will require different methodologise to meausre the impacts and dependencies. Some will require primary data (volume of water) vs. Modelled data (climate change modelling)</a:t>
            </a:r>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122966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Mention that they should all have a ‘Participant workbook’ and explain that its purpose is to use it throughout the training. We have included in there some of the slides from the training but also additional information. There is space for them to regularly take notes as well as write down their key learnings through each chapter. The aim is that at the end of the training they have a useful resource to look back to when wanting to get started on the natural capital journey.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17" name="Google Shape;71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735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83</a:t>
            </a:fld>
            <a:endParaRPr/>
          </a:p>
        </p:txBody>
      </p:sp>
    </p:spTree>
    <p:extLst>
      <p:ext uri="{BB962C8B-B14F-4D97-AF65-F5344CB8AC3E}">
        <p14:creationId xmlns:p14="http://schemas.microsoft.com/office/powerpoint/2010/main" val="1324537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Valuation is the process of determining the importance, worth, or usefulness of something in a particular context. </a:t>
            </a:r>
            <a:endParaRPr lang="en-US"/>
          </a:p>
          <a:p>
            <a:pPr marL="171450" indent="-171450">
              <a:buClrTx/>
              <a:buSzTx/>
              <a:buFont typeface="Arial" panose="020B0604020202020204" pitchFamily="34" charset="0"/>
              <a:buChar char="•"/>
              <a:defRPr/>
            </a:pPr>
            <a:r>
              <a:rPr lang="en-GB"/>
              <a:t>Valuation involves taking figures from your measurement, and trying to provide a societal perspective on their value.#</a:t>
            </a:r>
          </a:p>
          <a:p>
            <a:pPr marL="171450" indent="-171450">
              <a:buClrTx/>
              <a:buSzTx/>
              <a:buFont typeface="Arial" panose="020B0604020202020204" pitchFamily="34" charset="0"/>
              <a:buChar char="•"/>
              <a:defRPr/>
            </a:pPr>
            <a:r>
              <a:rPr lang="en-GB"/>
              <a:t>This can help you to understand the value of natural capital to your company.</a:t>
            </a:r>
          </a:p>
          <a:p>
            <a:pPr marL="171450" indent="-171450">
              <a:buFont typeface="Arial" panose="020B0604020202020204" pitchFamily="34" charset="0"/>
              <a:buChar char="•"/>
            </a:pPr>
            <a:r>
              <a:rPr lang="en-GB"/>
              <a:t>A popular valuation shortcut is “value transfer”. This involves using the results of previous assessments, rather than collecting primary data for a new analysis. </a:t>
            </a:r>
            <a:r>
              <a:rPr lang="en-GB" sz="1200" kern="1200">
                <a:solidFill>
                  <a:schemeClr val="tx1"/>
                </a:solidFill>
                <a:effectLst/>
                <a:latin typeface="+mn-lt"/>
                <a:ea typeface="+mn-ea"/>
                <a:cs typeface="+mn-cs"/>
              </a:rPr>
              <a:t>This allows businesses to value using data the already have. </a:t>
            </a:r>
          </a:p>
          <a:p>
            <a:pPr marL="171450" indent="-171450">
              <a:buFont typeface="Arial" panose="020B0604020202020204" pitchFamily="34" charset="0"/>
              <a:buChar char="•"/>
            </a:pPr>
            <a:r>
              <a:rPr lang="en-GB"/>
              <a:t>For each cost and/or benefit identified, you will need to select an appropriate valuation technique</a:t>
            </a:r>
          </a:p>
          <a:p>
            <a:pPr marL="171450" indent="-171450">
              <a:buFont typeface="Arial" panose="020B0604020202020204" pitchFamily="34" charset="0"/>
              <a:buChar char="•"/>
            </a:pPr>
            <a:r>
              <a:rPr lang="en-GB"/>
              <a:t>The choice of valuation technique depends on which natural capital impact drivers or dependencies you wish to assess,</a:t>
            </a:r>
          </a:p>
        </p:txBody>
      </p:sp>
      <p:sp>
        <p:nvSpPr>
          <p:cNvPr id="4" name="Slide Number Placeholder 3"/>
          <p:cNvSpPr>
            <a:spLocks noGrp="1"/>
          </p:cNvSpPr>
          <p:nvPr>
            <p:ph type="sldNum" sz="quarter" idx="5"/>
          </p:nvPr>
        </p:nvSpPr>
        <p:spPr/>
        <p:txBody>
          <a:bodyPr/>
          <a:lstStyle/>
          <a:p>
            <a:fld id="{3D8C6B78-E725-420E-9A4E-2F78CBAA16FC}" type="slidenum">
              <a:rPr lang="en-US" smtClean="0"/>
              <a:t>84</a:t>
            </a:fld>
            <a:endParaRPr lang="en-US"/>
          </a:p>
        </p:txBody>
      </p:sp>
    </p:spTree>
    <p:extLst>
      <p:ext uri="{BB962C8B-B14F-4D97-AF65-F5344CB8AC3E}">
        <p14:creationId xmlns:p14="http://schemas.microsoft.com/office/powerpoint/2010/main" val="16331069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 common valuation technique is 'Net Present Value' (NPV)</a:t>
            </a:r>
            <a:endParaRPr lang="en-GB" b="1">
              <a:cs typeface="Calibri"/>
            </a:endParaRPr>
          </a:p>
          <a:p>
            <a:endParaRPr lang="en-GB" b="1">
              <a:cs typeface="Calibri"/>
            </a:endParaRPr>
          </a:p>
          <a:p>
            <a:pPr>
              <a:buChar char="•"/>
            </a:pPr>
            <a:r>
              <a:rPr lang="en-GB"/>
              <a:t>Kering, which is a fashion company, has created Environmental Profit and Loss (EP&amp;L) accounting to measure, monetize and manage their environmental impacts in their operations across the supply chain. </a:t>
            </a:r>
          </a:p>
          <a:p>
            <a:pPr>
              <a:buChar char="•"/>
            </a:pPr>
            <a:r>
              <a:rPr lang="en-GB"/>
              <a:t>Anaylsis revealed that 93% of their impacts lie in the supply chain.</a:t>
            </a:r>
          </a:p>
          <a:p>
            <a:pPr>
              <a:buChar char="•"/>
            </a:pPr>
            <a:r>
              <a:rPr lang="en-GB"/>
              <a:t>Most impacts were from the production and processing of raw materials which represented 72% of the total footprint.</a:t>
            </a:r>
          </a:p>
          <a:p>
            <a:pPr>
              <a:buChar char="•"/>
            </a:pPr>
            <a:r>
              <a:rPr lang="en-GB"/>
              <a:t>Their own operations represent only 7% of the impacts.  </a:t>
            </a:r>
          </a:p>
          <a:p>
            <a:pPr>
              <a:buChar char="•"/>
            </a:pPr>
            <a:r>
              <a:rPr lang="en-GB"/>
              <a:t>Kering then shifted focus to finding innovative solutions and leveraging changes across the supply chain</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85</a:t>
            </a:fld>
            <a:endParaRPr lang="en-US"/>
          </a:p>
        </p:txBody>
      </p:sp>
    </p:spTree>
    <p:extLst>
      <p:ext uri="{BB962C8B-B14F-4D97-AF65-F5344CB8AC3E}">
        <p14:creationId xmlns:p14="http://schemas.microsoft.com/office/powerpoint/2010/main" val="16971259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a5173e3a10_5_0:notes"/>
          <p:cNvSpPr txBox="1">
            <a:spLocks noGrp="1"/>
          </p:cNvSpPr>
          <p:nvPr>
            <p:ph type="body" idx="1"/>
          </p:nvPr>
        </p:nvSpPr>
        <p:spPr>
          <a:xfrm>
            <a:off x="685800" y="472142"/>
            <a:ext cx="5486400" cy="386298"/>
          </a:xfrm>
          <a:prstGeom prst="rect">
            <a:avLst/>
          </a:prstGeom>
        </p:spPr>
        <p:txBody>
          <a:bodyPr spcFirstLastPara="1" wrap="square" lIns="91425" tIns="45700" rIns="91425" bIns="45700" anchor="t" anchorCtr="0">
            <a:noAutofit/>
          </a:bodyPr>
          <a:lstStyle/>
          <a:p>
            <a:pPr marL="514350" indent="-285750">
              <a:buChar char="•"/>
            </a:pPr>
            <a:r>
              <a:rPr lang="en-GB" b="1"/>
              <a:t>There are different way to value changes to natural capital</a:t>
            </a:r>
          </a:p>
          <a:p>
            <a:pPr marL="514350" indent="-285750">
              <a:buChar char="•"/>
            </a:pPr>
            <a:r>
              <a:rPr lang="en-GB" b="1"/>
              <a:t>This can involve qualitative, quantitave and monetary valuation techniques</a:t>
            </a:r>
          </a:p>
          <a:p>
            <a:pPr marL="514350" indent="-285750">
              <a:buChar char="•"/>
            </a:pPr>
            <a:r>
              <a:rPr lang="en-GB" b="1">
                <a:solidFill>
                  <a:schemeClr val="tx1"/>
                </a:solidFill>
                <a:ea typeface="+mn-ea"/>
              </a:rPr>
              <a:t>The technique chosen will depend on the data available, the questions looking to be answered and the application of the results </a:t>
            </a:r>
          </a:p>
          <a:p>
            <a:pPr marL="514350" indent="-285750">
              <a:buChar char="•"/>
            </a:pPr>
            <a:r>
              <a:rPr lang="en-GB" b="1">
                <a:solidFill>
                  <a:schemeClr val="tx1"/>
                </a:solidFill>
                <a:ea typeface="+mn-ea"/>
              </a:rPr>
              <a:t>For example, qualitative opinion surveys are designed to represent the view of stakeholders through a series of questions or semi-structured interviews. </a:t>
            </a:r>
          </a:p>
          <a:p>
            <a:pPr marL="514350" indent="-285750">
              <a:buChar char="•"/>
            </a:pPr>
            <a:r>
              <a:rPr lang="en-GB" b="1">
                <a:solidFill>
                  <a:schemeClr val="tx1"/>
                </a:solidFill>
                <a:ea typeface="+mn-ea"/>
              </a:rPr>
              <a:t>Monetary valuation, however, includes ap</a:t>
            </a:r>
            <a:r>
              <a:rPr lang="en-GB" kern="1200">
                <a:solidFill>
                  <a:schemeClr val="tx1"/>
                </a:solidFill>
                <a:latin typeface="Arial"/>
                <a:ea typeface="+mn-ea"/>
                <a:cs typeface="Arial"/>
              </a:rPr>
              <a:t>proaches</a:t>
            </a:r>
            <a:r>
              <a:rPr lang="en-GB" kern="1200">
                <a:solidFill>
                  <a:schemeClr val="tx1"/>
                </a:solidFill>
                <a:latin typeface="+mn-lt"/>
                <a:ea typeface="+mn-ea"/>
                <a:cs typeface="+mn-cs"/>
              </a:rPr>
              <a:t> that estimate the cost or price paid for goods and services that are traded in markets such as timber or carbon.</a:t>
            </a:r>
            <a:endParaRPr lang="en-GB" sz="1200" i="0" u="none" strike="noStrike" kern="1200">
              <a:solidFill>
                <a:schemeClr val="tx1"/>
              </a:solidFill>
              <a:effectLst/>
              <a:latin typeface="Arial"/>
              <a:ea typeface="+mn-ea"/>
              <a:cs typeface="Arial"/>
            </a:endParaRPr>
          </a:p>
          <a:p>
            <a:pPr marL="514350" indent="-285750" rtl="0" eaLnBrk="1" latinLnBrk="0" hangingPunct="1">
              <a:buFont typeface="Arial"/>
              <a:buChar char="•"/>
            </a:pPr>
            <a:endParaRPr lang="en-GB"/>
          </a:p>
        </p:txBody>
      </p:sp>
      <p:sp>
        <p:nvSpPr>
          <p:cNvPr id="1687" name="Google Shape;1687;ga5173e3a10_5_0:notes"/>
          <p:cNvSpPr>
            <a:spLocks noGrp="1" noRot="1" noChangeAspect="1"/>
          </p:cNvSpPr>
          <p:nvPr>
            <p:ph type="sldImg" idx="2"/>
          </p:nvPr>
        </p:nvSpPr>
        <p:spPr>
          <a:xfrm>
            <a:off x="3133725" y="122238"/>
            <a:ext cx="590550" cy="3317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14350" indent="-285750">
              <a:buChar char="•"/>
            </a:pPr>
            <a:r>
              <a:rPr lang="en-GB" b="1"/>
              <a:t>Often when we think of valuation we immediately think of monetary valuation, which works by </a:t>
            </a:r>
            <a:r>
              <a:rPr lang="en-GB" sz="1200" kern="1200">
                <a:solidFill>
                  <a:schemeClr val="tx1"/>
                </a:solidFill>
                <a:effectLst/>
                <a:latin typeface="+mn-lt"/>
                <a:ea typeface="+mn-ea"/>
                <a:cs typeface="+mn-cs"/>
              </a:rPr>
              <a:t>by translating quantitative estimates of costs and/or benefits into a single common currency</a:t>
            </a:r>
            <a:r>
              <a:rPr lang="en-GB" kern="1200">
                <a:solidFill>
                  <a:schemeClr val="tx1"/>
                </a:solidFill>
                <a:latin typeface="+mn-lt"/>
                <a:ea typeface="+mn-ea"/>
                <a:cs typeface="+mn-cs"/>
              </a:rPr>
              <a:t> </a:t>
            </a:r>
            <a:endParaRPr lang="en-GB" sz="1100" kern="1200">
              <a:solidFill>
                <a:schemeClr val="tx1"/>
              </a:solidFill>
              <a:effectLst/>
              <a:latin typeface="+mn-lt"/>
              <a:ea typeface="+mn-ea"/>
              <a:cs typeface="Arial"/>
            </a:endParaRPr>
          </a:p>
          <a:p>
            <a:pPr marL="514350" indent="-285750">
              <a:buChar char="•"/>
            </a:pPr>
            <a:r>
              <a:rPr lang="en-GB" kern="1200">
                <a:solidFill>
                  <a:schemeClr val="tx1"/>
                </a:solidFill>
                <a:latin typeface="+mn-lt"/>
                <a:ea typeface="+mn-ea"/>
                <a:cs typeface="Arial"/>
              </a:rPr>
              <a:t>It is important to think of the rationale for completing a monetary valuation before gettings started and the strengths/weaknesses for doing so.</a:t>
            </a:r>
            <a:endParaRPr lang="en-GB" kern="1200">
              <a:solidFill>
                <a:schemeClr val="tx1"/>
              </a:solidFill>
              <a:latin typeface="+mn-lt"/>
              <a:ea typeface="+mn-ea"/>
              <a:cs typeface="+mn-cs"/>
            </a:endParaRPr>
          </a:p>
          <a:p>
            <a:pPr marL="514350" indent="-285750">
              <a:buChar char="•"/>
            </a:pPr>
            <a:r>
              <a:rPr lang="en-GB" b="1" kern="1200">
                <a:solidFill>
                  <a:schemeClr val="tx1"/>
                </a:solidFill>
                <a:latin typeface="+mn-lt"/>
                <a:ea typeface="+mn-ea"/>
                <a:cs typeface="Arial"/>
              </a:rPr>
              <a:t>Strengths</a:t>
            </a:r>
            <a:r>
              <a:rPr lang="en-GB" sz="1200" b="1" kern="1200">
                <a:solidFill>
                  <a:schemeClr val="tx1"/>
                </a:solidFill>
                <a:effectLst/>
                <a:latin typeface="+mn-lt"/>
                <a:ea typeface="+mn-ea"/>
                <a:cs typeface="+mn-cs"/>
              </a:rPr>
              <a:t> of monetary valuation include:</a:t>
            </a:r>
            <a:endParaRPr lang="en-GB" sz="1200" kern="1200">
              <a:solidFill>
                <a:schemeClr val="tx1"/>
              </a:solidFill>
              <a:effectLst/>
              <a:latin typeface="+mn-lt"/>
              <a:ea typeface="+mn-ea"/>
              <a:cs typeface="Arial"/>
            </a:endParaRPr>
          </a:p>
          <a:p>
            <a:pPr marL="1028700" lvl="2" indent="-171450">
              <a:buFont typeface="Arial" panose="020B0604020202020204" pitchFamily="34" charset="0"/>
              <a:buChar char="•"/>
            </a:pPr>
            <a:r>
              <a:rPr lang="en-GB" kern="1200">
                <a:solidFill>
                  <a:schemeClr val="tx1"/>
                </a:solidFill>
                <a:latin typeface="+mn-lt"/>
                <a:ea typeface="+mn-ea"/>
                <a:cs typeface="+mn-cs"/>
              </a:rPr>
              <a:t>The use of a common unit of measuret</a:t>
            </a:r>
            <a:endParaRPr lang="en-GB" sz="1100" kern="1200">
              <a:solidFill>
                <a:schemeClr val="tx1"/>
              </a:solidFill>
              <a:latin typeface="+mn-lt"/>
              <a:ea typeface="+mn-ea"/>
              <a:cs typeface="+mn-cs"/>
            </a:endParaRPr>
          </a:p>
          <a:p>
            <a:pPr marL="1028700" lvl="2" indent="-171450">
              <a:buFont typeface="Arial" panose="020B0604020202020204" pitchFamily="34" charset="0"/>
              <a:buChar char="•"/>
            </a:pPr>
            <a:r>
              <a:rPr lang="en-GB" kern="1200">
                <a:solidFill>
                  <a:schemeClr val="tx1"/>
                </a:solidFill>
                <a:latin typeface="+mn-lt"/>
                <a:ea typeface="+mn-ea"/>
                <a:cs typeface="+mn-cs"/>
              </a:rPr>
              <a:t>Allows you to measure social preferences in a uniform way</a:t>
            </a:r>
            <a:endParaRPr lang="en-GB" sz="1100" kern="1200">
              <a:solidFill>
                <a:schemeClr val="tx1"/>
              </a:solidFill>
              <a:latin typeface="+mn-lt"/>
              <a:ea typeface="+mn-ea"/>
              <a:cs typeface="+mn-cs"/>
            </a:endParaRPr>
          </a:p>
          <a:p>
            <a:pPr marL="1028700" lvl="2" indent="-171450">
              <a:buFont typeface="Arial" panose="020B0604020202020204" pitchFamily="34" charset="0"/>
              <a:buChar char="•"/>
            </a:pPr>
            <a:r>
              <a:rPr lang="en-GB" kern="1200">
                <a:solidFill>
                  <a:schemeClr val="tx1"/>
                </a:solidFill>
                <a:latin typeface="+mn-lt"/>
                <a:ea typeface="+mn-ea"/>
                <a:cs typeface="+mn-cs"/>
              </a:rPr>
              <a:t>Allows you to determine the value for money a projct offers (this can be used in a decision context)</a:t>
            </a:r>
            <a:endParaRPr lang="en-GB" sz="1100" kern="1200">
              <a:solidFill>
                <a:schemeClr val="tx1"/>
              </a:solidFill>
              <a:latin typeface="+mn-lt"/>
              <a:ea typeface="+mn-ea"/>
              <a:cs typeface="+mn-cs"/>
            </a:endParaRPr>
          </a:p>
          <a:p>
            <a:pPr marL="1028700" lvl="2" indent="-171450">
              <a:buFont typeface="Arial" panose="020B0604020202020204" pitchFamily="34" charset="0"/>
              <a:buChar char="•"/>
            </a:pPr>
            <a:r>
              <a:rPr lang="en-GB" kern="1200">
                <a:solidFill>
                  <a:schemeClr val="tx1"/>
                </a:solidFill>
                <a:latin typeface="+mn-lt"/>
                <a:ea typeface="+mn-ea"/>
                <a:cs typeface="+mn-cs"/>
              </a:rPr>
              <a:t>It allows you to measure risks and mitigate them </a:t>
            </a:r>
            <a:endParaRPr lang="en-GB" sz="1100" kern="1200">
              <a:solidFill>
                <a:schemeClr val="tx1"/>
              </a:solidFill>
              <a:latin typeface="+mn-lt"/>
              <a:ea typeface="+mn-ea"/>
              <a:cs typeface="+mn-cs"/>
            </a:endParaRPr>
          </a:p>
          <a:p>
            <a:endParaRPr lang="en-GB" b="1" kern="1200">
              <a:solidFill>
                <a:schemeClr val="tx1"/>
              </a:solidFill>
              <a:latin typeface="+mn-lt"/>
              <a:ea typeface="+mn-ea"/>
              <a:cs typeface="Arial"/>
            </a:endParaRPr>
          </a:p>
          <a:p>
            <a:r>
              <a:rPr lang="en-GB" b="1" kern="1200">
                <a:solidFill>
                  <a:schemeClr val="tx1"/>
                </a:solidFill>
                <a:latin typeface="+mn-lt"/>
                <a:ea typeface="+mn-ea"/>
                <a:cs typeface="+mn-cs"/>
              </a:rPr>
              <a:t>There are limitations to</a:t>
            </a:r>
            <a:r>
              <a:rPr lang="en-GB" sz="1200" b="1" kern="1200">
                <a:solidFill>
                  <a:schemeClr val="tx1"/>
                </a:solidFill>
                <a:effectLst/>
                <a:latin typeface="+mn-lt"/>
                <a:ea typeface="+mn-ea"/>
                <a:cs typeface="+mn-cs"/>
              </a:rPr>
              <a:t> monetary valuation</a:t>
            </a:r>
            <a:r>
              <a:rPr lang="en-GB" b="1" kern="1200">
                <a:solidFill>
                  <a:schemeClr val="tx1"/>
                </a:solidFill>
                <a:latin typeface="+mn-lt"/>
                <a:ea typeface="+mn-ea"/>
                <a:cs typeface="+mn-cs"/>
              </a:rPr>
              <a:t>,</a:t>
            </a:r>
            <a:r>
              <a:rPr lang="en-GB" sz="1200" b="1" kern="1200">
                <a:solidFill>
                  <a:schemeClr val="tx1"/>
                </a:solidFill>
                <a:effectLst/>
                <a:latin typeface="+mn-lt"/>
                <a:ea typeface="+mn-ea"/>
                <a:cs typeface="+mn-cs"/>
              </a:rPr>
              <a:t> </a:t>
            </a:r>
            <a:r>
              <a:rPr lang="en-GB" b="1" kern="1200">
                <a:solidFill>
                  <a:schemeClr val="tx1"/>
                </a:solidFill>
                <a:latin typeface="+mn-lt"/>
                <a:ea typeface="+mn-ea"/>
                <a:cs typeface="+mn-cs"/>
              </a:rPr>
              <a:t>however, which need to be recognised</a:t>
            </a:r>
            <a:r>
              <a:rPr lang="en-GB" sz="1200" b="1" kern="1200">
                <a:solidFill>
                  <a:schemeClr val="tx1"/>
                </a:solidFill>
                <a:effectLst/>
                <a:latin typeface="+mn-lt"/>
                <a:ea typeface="+mn-ea"/>
                <a:cs typeface="+mn-cs"/>
              </a:rPr>
              <a:t>:</a:t>
            </a:r>
          </a:p>
          <a:p>
            <a:pPr marL="171450" indent="-171450">
              <a:buFont typeface="Arial" panose="020B0604020202020204" pitchFamily="34" charset="0"/>
              <a:buChar char="•"/>
            </a:pPr>
            <a:r>
              <a:rPr lang="en-GB" kern="1200">
                <a:solidFill>
                  <a:schemeClr val="tx1"/>
                </a:solidFill>
                <a:latin typeface="+mn-lt"/>
                <a:ea typeface="+mn-ea"/>
                <a:cs typeface="+mn-cs"/>
              </a:rPr>
              <a:t>A business will be unable to quantify everything, particularly biodiversity</a:t>
            </a:r>
            <a:endParaRPr lang="en-GB" kern="1200">
              <a:latin typeface="Arial"/>
              <a:ea typeface="+mn-ea"/>
              <a:cs typeface="Arial"/>
            </a:endParaRPr>
          </a:p>
          <a:p>
            <a:pPr marL="171450" indent="-171450">
              <a:buFont typeface="Arial" panose="020B0604020202020204" pitchFamily="34" charset="0"/>
              <a:buChar char="•"/>
            </a:pPr>
            <a:r>
              <a:rPr lang="en-GB" kern="1200">
                <a:solidFill>
                  <a:schemeClr val="tx1"/>
                </a:solidFill>
                <a:latin typeface="+mn-lt"/>
                <a:ea typeface="+mn-ea"/>
                <a:cs typeface="Arial"/>
              </a:rPr>
              <a:t>It is often time consuming and expensive, requiring specialist knowledge</a:t>
            </a:r>
            <a:endParaRPr lang="en-GB" kern="1200">
              <a:solidFill>
                <a:schemeClr val="tx1"/>
              </a:solidFill>
              <a:latin typeface="+mn-lt"/>
              <a:ea typeface="+mn-ea"/>
              <a:cs typeface="+mn-cs"/>
            </a:endParaRPr>
          </a:p>
          <a:p>
            <a:pPr marL="171450" indent="-171450">
              <a:buFont typeface="Arial" panose="020B0604020202020204" pitchFamily="34" charset="0"/>
              <a:buChar char="•"/>
            </a:pPr>
            <a:r>
              <a:rPr lang="en-GB" kern="1200">
                <a:solidFill>
                  <a:schemeClr val="tx1"/>
                </a:solidFill>
                <a:latin typeface="+mn-lt"/>
                <a:ea typeface="+mn-ea"/>
                <a:cs typeface="Arial"/>
              </a:rPr>
              <a:t>There are cultural and ethical concerns, particularly when trying to value the ecosystem services provided by natural capital stocks (e.g. the sense of place provided by a forest).</a:t>
            </a:r>
          </a:p>
          <a:p>
            <a:pPr marL="171450" indent="-171450">
              <a:buFont typeface="Arial" panose="020B0604020202020204" pitchFamily="34" charset="0"/>
              <a:buChar char="•"/>
            </a:pPr>
            <a:endParaRPr lang="en-GB" sz="11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GB"/>
              <a:t>Here we wanted to provide a quick case study highlighting the use of the Natural Cpaital Protocol.</a:t>
            </a:r>
            <a:endParaRPr lang="en-US"/>
          </a:p>
          <a:p>
            <a:pPr>
              <a:buChar char="•"/>
            </a:pPr>
            <a:r>
              <a:rPr lang="en-GB"/>
              <a:t>The Coca-Cola Company  quantified ecosystem services related to freshwater sources to capture the impacts of water community projects </a:t>
            </a:r>
            <a:endParaRPr lang="en-US"/>
          </a:p>
          <a:p>
            <a:pPr>
              <a:buChar char="•"/>
            </a:pPr>
            <a:r>
              <a:rPr lang="en-GB"/>
              <a:t>Coca cola wnated to understand the variety of benefits that these community projects provided people and society beyond water volumes.</a:t>
            </a:r>
            <a:endParaRPr lang="en-US"/>
          </a:p>
          <a:p>
            <a:pPr>
              <a:buChar char="•"/>
            </a:pPr>
            <a:r>
              <a:rPr lang="en-GB"/>
              <a:t>A natural capital assessment was initiated to monetize the ecosystem services and identify opportunities to maximize impact. </a:t>
            </a:r>
            <a:endParaRPr lang="en-US"/>
          </a:p>
          <a:p>
            <a:pPr>
              <a:buChar char="•"/>
            </a:pPr>
            <a:r>
              <a:rPr lang="en-GB"/>
              <a:t>This resulted in the conclusion tha twater restoration projects can enhance a range of other ecosystem services and they are now exploring how to further integrate natural capital into decision-making processes. </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25114852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a5173e3a10_5_124:notes"/>
          <p:cNvSpPr>
            <a:spLocks noGrp="1" noRot="1" noChangeAspect="1"/>
          </p:cNvSpPr>
          <p:nvPr>
            <p:ph type="sldImg" idx="2"/>
          </p:nvPr>
        </p:nvSpPr>
        <p:spPr>
          <a:xfrm>
            <a:off x="3133725" y="122238"/>
            <a:ext cx="590550" cy="331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ga5173e3a10_5_124:notes"/>
          <p:cNvSpPr txBox="1">
            <a:spLocks noGrp="1"/>
          </p:cNvSpPr>
          <p:nvPr>
            <p:ph type="body" idx="1"/>
          </p:nvPr>
        </p:nvSpPr>
        <p:spPr>
          <a:xfrm>
            <a:off x="685800" y="472142"/>
            <a:ext cx="5486400" cy="386298"/>
          </a:xfrm>
          <a:prstGeom prst="rect">
            <a:avLst/>
          </a:prstGeom>
          <a:noFill/>
          <a:ln>
            <a:noFill/>
          </a:ln>
        </p:spPr>
        <p:txBody>
          <a:bodyPr spcFirstLastPara="1" wrap="square" lIns="91425" tIns="45700" rIns="91425" bIns="45700" anchor="t" anchorCtr="0">
            <a:noAutofit/>
          </a:bodyPr>
          <a:lstStyle/>
          <a:p>
            <a:pPr marL="0" indent="0"/>
            <a:r>
              <a:rPr lang="en-GB"/>
              <a:t>Finally, we wanted to provide a hypothetical example that showcases how you measure and value in practice.</a:t>
            </a:r>
            <a:endParaRPr lang="en-GB" i="1"/>
          </a:p>
          <a:p>
            <a:pPr marL="0" indent="0"/>
            <a:endParaRPr lang="en-GB"/>
          </a:p>
          <a:p>
            <a:pPr marL="171450" indent="-171450">
              <a:buChar char="•"/>
            </a:pPr>
            <a:r>
              <a:rPr lang="en-GB"/>
              <a:t>On the left hand side we have an example dependency that results from the development of a manufacturing building in a forest. </a:t>
            </a:r>
          </a:p>
          <a:p>
            <a:pPr marL="171450" indent="-171450">
              <a:buChar char="•"/>
            </a:pPr>
            <a:r>
              <a:rPr lang="en-GB"/>
              <a:t>Building construction results in the loss of surrounding forests, which can lead to flood risks. </a:t>
            </a:r>
          </a:p>
          <a:p>
            <a:pPr marL="171450" indent="-171450">
              <a:buChar char="•"/>
            </a:pPr>
            <a:r>
              <a:rPr lang="en-GB"/>
              <a:t>To measure this change in ecosystem service, the company completed an estimation of the costs to implement green and hard infrastructure to mitigate this new risk.</a:t>
            </a:r>
          </a:p>
          <a:p>
            <a:pPr marL="171450" indent="-171450">
              <a:buChar char="•"/>
            </a:pPr>
            <a:r>
              <a:rPr lang="en-GB"/>
              <a:t>The risks were then valued using replacement costs over a 10-year period</a:t>
            </a:r>
          </a:p>
          <a:p>
            <a:pPr marL="171450" indent="-171450">
              <a:buChar char="•"/>
            </a:pPr>
            <a:endParaRPr lang="en-GB"/>
          </a:p>
          <a:p>
            <a:pPr marL="171450" indent="-171450">
              <a:buChar char="•"/>
            </a:pPr>
            <a:r>
              <a:rPr lang="en-GB"/>
              <a:t>For the same scenario, the manufacturing facility is likely to result in a change to the stock of biodviersity within the footprint of the building.</a:t>
            </a:r>
          </a:p>
          <a:p>
            <a:pPr marL="171450" indent="-171450">
              <a:buChar char="•"/>
            </a:pPr>
            <a:r>
              <a:rPr lang="en-GB"/>
              <a:t>To understand this change, data was collected on MSA, using in-situ field surveys.</a:t>
            </a:r>
          </a:p>
          <a:p>
            <a:pPr marL="171450" indent="-171450">
              <a:buChar char="•"/>
            </a:pPr>
            <a:r>
              <a:rPr lang="en-GB"/>
              <a:t>To value this change, quantitative surveys with the surrounding community were completed to undersatnd impacts of the change in local species population and potential affects to local harvesting</a:t>
            </a:r>
          </a:p>
          <a:p>
            <a:pPr marL="171450" indent="-171450">
              <a:buChar char="•"/>
            </a:pPr>
            <a:r>
              <a:rPr lang="en-GB"/>
              <a:t>This was then used to estimate the cost of food insecuring to the local community.</a:t>
            </a:r>
          </a:p>
        </p:txBody>
      </p:sp>
      <p:sp>
        <p:nvSpPr>
          <p:cNvPr id="1824" name="Google Shape;1824;ga5173e3a10_5_124:notes"/>
          <p:cNvSpPr txBox="1">
            <a:spLocks noGrp="1"/>
          </p:cNvSpPr>
          <p:nvPr>
            <p:ph type="sldNum" idx="12"/>
          </p:nvPr>
        </p:nvSpPr>
        <p:spPr>
          <a:xfrm>
            <a:off x="3884613" y="931851"/>
            <a:ext cx="2971800" cy="4922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Font typeface="Arial"/>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8042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6"/>
        <p:cNvGrpSpPr/>
        <p:nvPr/>
      </p:nvGrpSpPr>
      <p:grpSpPr>
        <a:xfrm>
          <a:off x="0" y="0"/>
          <a:ext cx="0" cy="0"/>
          <a:chOff x="0" y="0"/>
          <a:chExt cx="0" cy="0"/>
        </a:xfrm>
      </p:grpSpPr>
      <p:sp>
        <p:nvSpPr>
          <p:cNvPr id="3207" name="Google Shape;3207;p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8" name="Google Shape;3208;p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9" name="Google Shape;3209;p1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p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8" name="Google Shape;3218;p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000000"/>
                </a:solidFill>
                <a:latin typeface="Calibri"/>
                <a:ea typeface="Calibri"/>
                <a:cs typeface="Calibri"/>
                <a:sym typeface="Calibri"/>
              </a:rPr>
              <a:t>We have a Creative Commons Attribution license which means that you are free to share and adapt your own organization and industry to make it more relevant. To make it targeted to your audience, we’d love to know how you’ve adapted them.</a:t>
            </a:r>
            <a:endParaRPr/>
          </a:p>
        </p:txBody>
      </p:sp>
      <p:sp>
        <p:nvSpPr>
          <p:cNvPr id="3219" name="Google Shape;3219;p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114: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114: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dk1"/>
              </a:buClr>
              <a:buSzPts val="1200"/>
              <a:buFont typeface="Calibri"/>
              <a:buAutoNum type="arabicPeriod"/>
            </a:pPr>
            <a:r>
              <a:rPr lang="en-GB" sz="1200" b="1"/>
              <a:t>Business impacts and depends on nature </a:t>
            </a:r>
            <a:r>
              <a:rPr lang="en-GB" sz="1200"/>
              <a:t>– the NCP provides the framework to identify and assess impacts and dependencies,</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a:t>Understanding, measuring and valuing natural capital (i.e. taking into account) will help business </a:t>
            </a:r>
            <a:r>
              <a:rPr lang="en-GB" sz="1200" b="1"/>
              <a:t>make better decisions</a:t>
            </a:r>
            <a:r>
              <a:rPr lang="en-GB" sz="1200"/>
              <a:t>, </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b="1"/>
              <a:t>There are many existing tools &amp; resources</a:t>
            </a:r>
            <a:r>
              <a:rPr lang="en-GB" sz="1200"/>
              <a:t> to measure and value impacts and dependencies. The one you chose depends on the information you are aiming to get or the decision you are trying to inform,</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b="1"/>
              <a:t>Companies can start to conduct an assessment themselves </a:t>
            </a:r>
            <a:r>
              <a:rPr lang="en-GB" sz="1200"/>
              <a:t>by getting the project going, scoping the assessment and integrating natural capital considerations into internal processes,</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a:t>For natural capital to become strategically important, </a:t>
            </a:r>
            <a:r>
              <a:rPr lang="en-GB" sz="1200" b="1"/>
              <a:t>buy-in must extend beyond the sustainability team.</a:t>
            </a:r>
            <a:endParaRPr/>
          </a:p>
          <a:p>
            <a:pPr marL="0" lvl="0" indent="0" algn="l" rtl="0">
              <a:spcBef>
                <a:spcPts val="0"/>
              </a:spcBef>
              <a:spcAft>
                <a:spcPts val="0"/>
              </a:spcAft>
              <a:buNone/>
            </a:pPr>
            <a:endParaRPr b="1"/>
          </a:p>
          <a:p>
            <a:pPr marL="0" lvl="0" indent="0" algn="l" rtl="0">
              <a:spcBef>
                <a:spcPts val="0"/>
              </a:spcBef>
              <a:spcAft>
                <a:spcPts val="0"/>
              </a:spcAft>
              <a:buNone/>
            </a:pPr>
            <a:r>
              <a:rPr lang="en-GB" b="0" i="1"/>
              <a:t>ADDITIONAL BACKGROUND INFORMATION</a:t>
            </a:r>
            <a:endParaRPr/>
          </a:p>
          <a:p>
            <a:pPr marL="0" lvl="0" indent="0" algn="l" rtl="0">
              <a:spcBef>
                <a:spcPts val="0"/>
              </a:spcBef>
              <a:spcAft>
                <a:spcPts val="0"/>
              </a:spcAft>
              <a:buNone/>
            </a:pPr>
            <a:r>
              <a:rPr lang="en-GB" b="1"/>
              <a:t>How much will an assessment cost?</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Some of the Protocol pilot testers - like our members </a:t>
            </a:r>
            <a:r>
              <a:rPr lang="en-GB" sz="120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Nestlé</a:t>
            </a:r>
            <a:r>
              <a:rPr lang="en-GB" sz="1200" b="0" i="0">
                <a:solidFill>
                  <a:schemeClr val="dk1"/>
                </a:solidFill>
                <a:latin typeface="Calibri"/>
                <a:ea typeface="Calibri"/>
                <a:cs typeface="Calibri"/>
                <a:sym typeface="Calibri"/>
              </a:rPr>
              <a:t> and </a:t>
            </a:r>
            <a:r>
              <a:rPr lang="en-GB" sz="12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Roche</a:t>
            </a:r>
            <a:r>
              <a:rPr lang="en-GB" sz="1200" b="0" i="0">
                <a:solidFill>
                  <a:schemeClr val="dk1"/>
                </a:solidFill>
                <a:latin typeface="Calibri"/>
                <a:ea typeface="Calibri"/>
                <a:cs typeface="Calibri"/>
                <a:sym typeface="Calibri"/>
              </a:rPr>
              <a:t> - estimated they spent about USD $50,000 on consulting services for their assessments over a six-month period. Some companies spend less, others spend more.</a:t>
            </a:r>
            <a:endParaRPr/>
          </a:p>
          <a:p>
            <a:pPr marL="0" lvl="0" indent="0" algn="l" rtl="0">
              <a:spcBef>
                <a:spcPts val="0"/>
              </a:spcBef>
              <a:spcAft>
                <a:spcPts val="0"/>
              </a:spcAft>
              <a:buNone/>
            </a:pPr>
            <a:r>
              <a:rPr lang="en-GB" sz="120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Dow</a:t>
            </a:r>
            <a:r>
              <a:rPr lang="en-GB" sz="1200" b="0" i="0">
                <a:solidFill>
                  <a:schemeClr val="dk1"/>
                </a:solidFill>
                <a:latin typeface="Calibri"/>
                <a:ea typeface="Calibri"/>
                <a:cs typeface="Calibri"/>
                <a:sym typeface="Calibri"/>
              </a:rPr>
              <a:t>, </a:t>
            </a:r>
            <a:r>
              <a:rPr lang="en-GB" sz="1200" b="0" i="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Kering</a:t>
            </a:r>
            <a:r>
              <a:rPr lang="en-GB" sz="1200" b="0" i="0">
                <a:solidFill>
                  <a:schemeClr val="dk1"/>
                </a:solidFill>
                <a:latin typeface="Calibri"/>
                <a:ea typeface="Calibri"/>
                <a:cs typeface="Calibri"/>
                <a:sym typeface="Calibri"/>
              </a:rPr>
              <a:t> and </a:t>
            </a:r>
            <a:r>
              <a:rPr lang="en-GB" sz="1200" b="0" i="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Natura</a:t>
            </a:r>
            <a:r>
              <a:rPr lang="en-GB" sz="1200" b="0" i="0">
                <a:solidFill>
                  <a:schemeClr val="dk1"/>
                </a:solidFill>
                <a:latin typeface="Calibri"/>
                <a:ea typeface="Calibri"/>
                <a:cs typeface="Calibri"/>
                <a:sym typeface="Calibri"/>
              </a:rPr>
              <a:t> have invested significantly more over a longer term, for in-depth assessments that contribute to their multi-year strategic ambitions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The Protocol can help companies navigate these kinds of situations by making sure the services required align with the assessment's objective.</a:t>
            </a:r>
            <a:endParaRPr/>
          </a:p>
          <a:p>
            <a:pPr marL="0" lvl="0" indent="0" algn="l" rtl="0">
              <a:spcBef>
                <a:spcPts val="0"/>
              </a:spcBef>
              <a:spcAft>
                <a:spcPts val="0"/>
              </a:spcAft>
              <a:buNone/>
            </a:pPr>
            <a:endParaRPr/>
          </a:p>
          <a:p>
            <a:pPr marL="0" lvl="0" indent="0" algn="l" rtl="0">
              <a:spcBef>
                <a:spcPts val="0"/>
              </a:spcBef>
              <a:spcAft>
                <a:spcPts val="0"/>
              </a:spcAft>
              <a:buNone/>
            </a:pPr>
            <a:r>
              <a:rPr lang="en-GB" b="1"/>
              <a:t>Skills &amp; data needed:</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It's usually much more efficient to build on existing data that's readily available in-house, and the Protocol provides guidance on gathering and using that data too.</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endParaRPr/>
          </a:p>
          <a:p>
            <a:pPr marL="0" lvl="0" indent="0" algn="l" rtl="0">
              <a:spcBef>
                <a:spcPts val="0"/>
              </a:spcBef>
              <a:spcAft>
                <a:spcPts val="0"/>
              </a:spcAft>
              <a:buNone/>
            </a:pPr>
            <a:endParaRPr/>
          </a:p>
          <a:p>
            <a:pPr marL="0" lvl="0" indent="0" algn="l" rtl="0">
              <a:spcBef>
                <a:spcPts val="0"/>
              </a:spcBef>
              <a:spcAft>
                <a:spcPts val="0"/>
              </a:spcAft>
              <a:buNone/>
            </a:pPr>
            <a:r>
              <a:rPr lang="en-GB" b="1"/>
              <a:t>Internal buy-in:</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One way to facilitate engagement internally can be to show that "many companies are already doing natural capital assessments; they're just using different terminology and steps. </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sng">
                <a:solidFill>
                  <a:schemeClr val="dk1"/>
                </a:solidFill>
                <a:latin typeface="Calibri"/>
                <a:ea typeface="Calibri"/>
                <a:cs typeface="Calibri"/>
                <a:sym typeface="Calibri"/>
              </a:rPr>
              <a:t>The bottom line is</a:t>
            </a:r>
            <a:r>
              <a:rPr lang="en-GB" sz="1200" b="0" i="0">
                <a:solidFill>
                  <a:schemeClr val="dk1"/>
                </a:solidFill>
                <a:latin typeface="Calibri"/>
                <a:ea typeface="Calibri"/>
                <a:cs typeface="Calibri"/>
                <a:sym typeface="Calibri"/>
              </a:rPr>
              <a:t> that although carrying out a natural capital assessment is technical, it's also achievable. Not every assessment has to be a huge undertaking, so companies should start off with a scope that makes most sense to their situation. The Protocol will help you do this.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Finally, we must make sure the information obtained from the assessment is included in core business decision-making. This will ensure you have the best possible impact on your business, and on the environment.</a:t>
            </a:r>
            <a:endParaRPr/>
          </a:p>
        </p:txBody>
      </p:sp>
      <p:sp>
        <p:nvSpPr>
          <p:cNvPr id="2175" name="Google Shape;2175;p114: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117: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9" name="Google Shape;2209;p11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16: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7" name="Google Shape;2197;p11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5522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80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178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122: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8" name="Google Shape;1828;p122: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0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2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0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2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21"/>
          <p:cNvSpPr txBox="1">
            <a:spLocks noGrp="1"/>
          </p:cNvSpPr>
          <p:nvPr>
            <p:ph type="body" idx="1"/>
          </p:nvPr>
        </p:nvSpPr>
        <p:spPr>
          <a:xfrm rot="5400000">
            <a:off x="1676109" y="99610"/>
            <a:ext cx="4351338" cy="70751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2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221"/>
          <p:cNvSpPr txBox="1">
            <a:spLocks noGrp="1"/>
          </p:cNvSpPr>
          <p:nvPr>
            <p:ph type="sldNum" idx="12"/>
          </p:nvPr>
        </p:nvSpPr>
        <p:spPr>
          <a:xfrm>
            <a:off x="838200" y="63729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2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2047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07"/>
        <p:cNvGrpSpPr/>
        <p:nvPr/>
      </p:nvGrpSpPr>
      <p:grpSpPr>
        <a:xfrm>
          <a:off x="0" y="0"/>
          <a:ext cx="0" cy="0"/>
          <a:chOff x="0" y="0"/>
          <a:chExt cx="0" cy="0"/>
        </a:xfrm>
      </p:grpSpPr>
      <p:sp>
        <p:nvSpPr>
          <p:cNvPr id="308" name="Google Shape;308;p167"/>
          <p:cNvSpPr txBox="1">
            <a:spLocks noGrp="1"/>
          </p:cNvSpPr>
          <p:nvPr>
            <p:ph type="sldNum" idx="12"/>
          </p:nvPr>
        </p:nvSpPr>
        <p:spPr>
          <a:xfrm>
            <a:off x="788324" y="631589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309" name="Google Shape;309;p167"/>
          <p:cNvPicPr preferRelativeResize="0"/>
          <p:nvPr/>
        </p:nvPicPr>
        <p:blipFill rotWithShape="1">
          <a:blip r:embed="rId2">
            <a:alphaModFix/>
          </a:blip>
          <a:srcRect/>
          <a:stretch/>
        </p:blipFill>
        <p:spPr>
          <a:xfrm>
            <a:off x="81643" y="6320939"/>
            <a:ext cx="1246415" cy="515324"/>
          </a:xfrm>
          <a:prstGeom prst="rect">
            <a:avLst/>
          </a:prstGeom>
          <a:noFill/>
          <a:ln>
            <a:noFill/>
          </a:ln>
        </p:spPr>
      </p:pic>
    </p:spTree>
    <p:extLst>
      <p:ext uri="{BB962C8B-B14F-4D97-AF65-F5344CB8AC3E}">
        <p14:creationId xmlns:p14="http://schemas.microsoft.com/office/powerpoint/2010/main" val="215986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sp>
        <p:nvSpPr>
          <p:cNvPr id="10" name="Slide Number Placeholder 5">
            <a:extLst>
              <a:ext uri="{FF2B5EF4-FFF2-40B4-BE49-F238E27FC236}">
                <a16:creationId xmlns:a16="http://schemas.microsoft.com/office/drawing/2014/main" id="{07E899FA-DC9F-B34F-8DAD-DCB67B43E89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
        <p:nvSpPr>
          <p:cNvPr id="12" name="Text Placeholder 2">
            <a:extLst>
              <a:ext uri="{FF2B5EF4-FFF2-40B4-BE49-F238E27FC236}">
                <a16:creationId xmlns:a16="http://schemas.microsoft.com/office/drawing/2014/main" id="{31AE39CE-9DE4-A44B-A166-680504B55CDD}"/>
              </a:ext>
            </a:extLst>
          </p:cNvPr>
          <p:cNvSpPr>
            <a:spLocks noGrp="1"/>
          </p:cNvSpPr>
          <p:nvPr>
            <p:ph idx="12"/>
          </p:nvPr>
        </p:nvSpPr>
        <p:spPr>
          <a:xfrm>
            <a:off x="838202" y="6003698"/>
            <a:ext cx="10583041" cy="215889"/>
          </a:xfrm>
          <a:prstGeom prst="rect">
            <a:avLst/>
          </a:prstGeom>
        </p:spPr>
        <p:txBody>
          <a:bodyPr vert="horz" lIns="91440" tIns="45720" rIns="91440" bIns="45720" rtlCol="0">
            <a:noAutofit/>
          </a:bodyPr>
          <a:lstStyle>
            <a:lvl1pPr marL="0" indent="0">
              <a:buNone/>
              <a:defRPr sz="1067">
                <a:solidFill>
                  <a:schemeClr val="tx1">
                    <a:lumMod val="90000"/>
                    <a:lumOff val="10000"/>
                  </a:schemeClr>
                </a:solidFill>
                <a:latin typeface="+mn-lt"/>
                <a:cs typeface="Arial" panose="020B0604020202020204" pitchFamily="34" charset="0"/>
              </a:defRPr>
            </a:lvl1pPr>
          </a:lstStyle>
          <a:p>
            <a:pPr lvl="0"/>
            <a:r>
              <a:rPr lang="en-US"/>
              <a:t>Edit Master text styles</a:t>
            </a:r>
          </a:p>
        </p:txBody>
      </p:sp>
      <p:pic>
        <p:nvPicPr>
          <p:cNvPr id="11" name="Picture 10" descr="A black and white logo&#10;&#10;Description automatically generated with low confidence">
            <a:extLst>
              <a:ext uri="{FF2B5EF4-FFF2-40B4-BE49-F238E27FC236}">
                <a16:creationId xmlns:a16="http://schemas.microsoft.com/office/drawing/2014/main" id="{765D090C-BD44-C447-95B6-D906B81AA1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09" y="6292692"/>
            <a:ext cx="1465088" cy="592307"/>
          </a:xfrm>
          <a:prstGeom prst="rect">
            <a:avLst/>
          </a:prstGeom>
        </p:spPr>
      </p:pic>
    </p:spTree>
    <p:extLst>
      <p:ext uri="{BB962C8B-B14F-4D97-AF65-F5344CB8AC3E}">
        <p14:creationId xmlns:p14="http://schemas.microsoft.com/office/powerpoint/2010/main" val="1371876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2199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84351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611969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48956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13809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0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09"/>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2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209"/>
          <p:cNvSpPr txBox="1">
            <a:spLocks noGrp="1"/>
          </p:cNvSpPr>
          <p:nvPr>
            <p:ph type="sldNum" idx="12"/>
          </p:nvPr>
        </p:nvSpPr>
        <p:spPr>
          <a:xfrm>
            <a:off x="838200"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355667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782525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678019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22982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392127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07395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466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0924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8878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53464"/>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40156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26021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sp>
        <p:nvSpPr>
          <p:cNvPr id="27" name="Google Shape;27;p2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21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8200" y="637840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23791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38200" y="6367523"/>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94668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38200" y="635634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760838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5634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29867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5634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766863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83791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776"/>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168170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740473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3208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8456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2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Google Shape;41;p21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33841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684893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68322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90877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13738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1565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022071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447939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28225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E8DF5B5-D24E-1544-9486-45D1DF59CC22}"/>
              </a:ext>
            </a:extLst>
          </p:cNvPr>
          <p:cNvSpPr>
            <a:spLocks noGrp="1"/>
          </p:cNvSpPr>
          <p:nvPr>
            <p:ph type="pic" sz="quarter" idx="10"/>
          </p:nvPr>
        </p:nvSpPr>
        <p:spPr>
          <a:xfrm>
            <a:off x="2" y="0"/>
            <a:ext cx="6113669" cy="6299200"/>
          </a:xfrm>
        </p:spPr>
        <p:txBody>
          <a:bodyPr/>
          <a:lstStyle>
            <a:lvl1pPr marL="0" indent="0">
              <a:buFontTx/>
              <a:buNone/>
              <a:defRPr/>
            </a:lvl1pPr>
          </a:lstStyle>
          <a:p>
            <a:endParaRPr lang="en-US"/>
          </a:p>
        </p:txBody>
      </p:sp>
      <p:sp>
        <p:nvSpPr>
          <p:cNvPr id="16" name="Content Placeholder 2">
            <a:extLst>
              <a:ext uri="{FF2B5EF4-FFF2-40B4-BE49-F238E27FC236}">
                <a16:creationId xmlns:a16="http://schemas.microsoft.com/office/drawing/2014/main" id="{BAA7BD5D-9E90-1A42-9EA9-4783480F71FD}"/>
              </a:ext>
            </a:extLst>
          </p:cNvPr>
          <p:cNvSpPr>
            <a:spLocks noGrp="1"/>
          </p:cNvSpPr>
          <p:nvPr>
            <p:ph idx="11"/>
          </p:nvPr>
        </p:nvSpPr>
        <p:spPr>
          <a:xfrm>
            <a:off x="6484731" y="2244091"/>
            <a:ext cx="4869069"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24461B4-F6CB-2843-9E33-215322A9CF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020025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6"/>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2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216"/>
          <p:cNvSpPr txBox="1">
            <a:spLocks noGrp="1"/>
          </p:cNvSpPr>
          <p:nvPr>
            <p:ph type="sldNum" idx="12"/>
          </p:nvPr>
        </p:nvSpPr>
        <p:spPr>
          <a:xfrm>
            <a:off x="838200"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2"/>
            <a:ext cx="8421624" cy="462477"/>
          </a:xfrm>
        </p:spPr>
        <p:txBody>
          <a:bodyPr/>
          <a:lstStyle/>
          <a:p>
            <a:r>
              <a:rPr lang="en-US"/>
              <a:t>Click to edit Master title style Master title style Master title style</a:t>
            </a:r>
          </a:p>
        </p:txBody>
      </p:sp>
      <p:sp>
        <p:nvSpPr>
          <p:cNvPr id="3" name="Footer Placeholder 2"/>
          <p:cNvSpPr>
            <a:spLocks noGrp="1"/>
          </p:cNvSpPr>
          <p:nvPr>
            <p:ph type="ftr" sz="quarter" idx="10"/>
          </p:nvPr>
        </p:nvSpPr>
        <p:spPr>
          <a:xfrm>
            <a:off x="507999" y="6023429"/>
            <a:ext cx="8421624" cy="475488"/>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Neue Light" charset="0"/>
                <a:cs typeface="Helvetica Neue Light" charset="0"/>
              </a:defRPr>
            </a:lvl1pPr>
          </a:lstStyle>
          <a:p>
            <a:pPr lvl="0"/>
            <a:r>
              <a:rPr lang="en-US"/>
              <a:t>Click to add a Label</a:t>
            </a:r>
          </a:p>
        </p:txBody>
      </p:sp>
    </p:spTree>
    <p:extLst>
      <p:ext uri="{BB962C8B-B14F-4D97-AF65-F5344CB8AC3E}">
        <p14:creationId xmlns:p14="http://schemas.microsoft.com/office/powerpoint/2010/main" val="153435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BEAE7-8F7A-0A42-8B47-F7AB4C1127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7E076861-E7BF-D14C-B9B6-EBEFBE139BBC}" type="slidenum">
              <a:rPr lang="en-US" smtClean="0"/>
              <a:pPr/>
              <a:t>‹#›</a:t>
            </a:fld>
            <a:endParaRPr lang="en-US"/>
          </a:p>
        </p:txBody>
      </p:sp>
      <p:pic>
        <p:nvPicPr>
          <p:cNvPr id="5" name="Picture 4">
            <a:extLst>
              <a:ext uri="{FF2B5EF4-FFF2-40B4-BE49-F238E27FC236}">
                <a16:creationId xmlns:a16="http://schemas.microsoft.com/office/drawing/2014/main" id="{015FD7F7-531F-044E-9CF6-E735A349B2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Tree>
    <p:extLst>
      <p:ext uri="{BB962C8B-B14F-4D97-AF65-F5344CB8AC3E}">
        <p14:creationId xmlns:p14="http://schemas.microsoft.com/office/powerpoint/2010/main" val="1976361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34421-88FA-974F-919A-5BFDE1844E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334725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 Option 1">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74997"/>
            <a:ext cx="10972800" cy="1146048"/>
          </a:xfrm>
        </p:spPr>
        <p:txBody>
          <a:bodyPr>
            <a:normAutofit/>
          </a:bodyPr>
          <a:lstStyle>
            <a:lvl1pPr>
              <a:defRPr sz="3467">
                <a:solidFill>
                  <a:schemeClr val="bg1"/>
                </a:solidFill>
              </a:defRPr>
            </a:lvl1pPr>
          </a:lstStyle>
          <a:p>
            <a:r>
              <a:rPr lang="en-US"/>
              <a:t>Click to edit Master title style</a:t>
            </a:r>
          </a:p>
        </p:txBody>
      </p:sp>
    </p:spTree>
    <p:extLst>
      <p:ext uri="{BB962C8B-B14F-4D97-AF65-F5344CB8AC3E}">
        <p14:creationId xmlns:p14="http://schemas.microsoft.com/office/powerpoint/2010/main" val="2746130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C5DA2A-A601-9D41-AAE1-F6E48461B063}"/>
              </a:ext>
            </a:extLst>
          </p:cNvPr>
          <p:cNvSpPr/>
          <p:nvPr userDrawn="1"/>
        </p:nvSpPr>
        <p:spPr>
          <a:xfrm>
            <a:off x="546050"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29" name="Picture Placeholder 28">
            <a:extLst>
              <a:ext uri="{FF2B5EF4-FFF2-40B4-BE49-F238E27FC236}">
                <a16:creationId xmlns:a16="http://schemas.microsoft.com/office/drawing/2014/main" id="{8E4408F2-9EC8-0C4A-92E5-27A1DE9D7A57}"/>
              </a:ext>
            </a:extLst>
          </p:cNvPr>
          <p:cNvSpPr>
            <a:spLocks noGrp="1"/>
          </p:cNvSpPr>
          <p:nvPr>
            <p:ph type="pic" sz="quarter" idx="10"/>
          </p:nvPr>
        </p:nvSpPr>
        <p:spPr>
          <a:xfrm>
            <a:off x="0" y="1"/>
            <a:ext cx="12192000" cy="2754921"/>
          </a:xfrm>
          <a:prstGeom prst="rect">
            <a:avLst/>
          </a:prstGeom>
        </p:spPr>
        <p:txBody>
          <a:bodyPr/>
          <a:lstStyle>
            <a:lvl1pPr marL="0" indent="0">
              <a:buNone/>
              <a:defRPr/>
            </a:lvl1pPr>
          </a:lstStyle>
          <a:p>
            <a:endParaRPr lang="en-US"/>
          </a:p>
        </p:txBody>
      </p:sp>
      <p:sp>
        <p:nvSpPr>
          <p:cNvPr id="30" name="Content Placeholder 2">
            <a:extLst>
              <a:ext uri="{FF2B5EF4-FFF2-40B4-BE49-F238E27FC236}">
                <a16:creationId xmlns:a16="http://schemas.microsoft.com/office/drawing/2014/main" id="{0443A31D-EFC3-2C45-8F14-4D16F0D238F4}"/>
              </a:ext>
            </a:extLst>
          </p:cNvPr>
          <p:cNvSpPr>
            <a:spLocks noGrp="1"/>
          </p:cNvSpPr>
          <p:nvPr>
            <p:ph idx="1" hasCustomPrompt="1"/>
          </p:nvPr>
        </p:nvSpPr>
        <p:spPr>
          <a:xfrm>
            <a:off x="1067906" y="3713840"/>
            <a:ext cx="4798447" cy="2291368"/>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Arial" panose="020B0604020202020204" pitchFamily="34" charset="0"/>
              </a:defRPr>
            </a:lvl3pPr>
          </a:lstStyle>
          <a:p>
            <a:pPr lvl="1"/>
            <a:r>
              <a:rPr lang="en-US"/>
              <a:t>Second level</a:t>
            </a:r>
          </a:p>
          <a:p>
            <a:pPr lvl="2"/>
            <a:r>
              <a:rPr lang="en-US"/>
              <a:t>Third level – full text</a:t>
            </a:r>
          </a:p>
        </p:txBody>
      </p:sp>
      <p:sp>
        <p:nvSpPr>
          <p:cNvPr id="31" name="Oval 30">
            <a:extLst>
              <a:ext uri="{FF2B5EF4-FFF2-40B4-BE49-F238E27FC236}">
                <a16:creationId xmlns:a16="http://schemas.microsoft.com/office/drawing/2014/main" id="{0C341DEE-2A44-C44B-A77E-D64E5ED13030}"/>
              </a:ext>
            </a:extLst>
          </p:cNvPr>
          <p:cNvSpPr/>
          <p:nvPr userDrawn="1"/>
        </p:nvSpPr>
        <p:spPr>
          <a:xfrm>
            <a:off x="6350502"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33" name="Content Placeholder 2">
            <a:extLst>
              <a:ext uri="{FF2B5EF4-FFF2-40B4-BE49-F238E27FC236}">
                <a16:creationId xmlns:a16="http://schemas.microsoft.com/office/drawing/2014/main" id="{64E5E420-77C2-354B-BA1E-F407FC04682C}"/>
              </a:ext>
            </a:extLst>
          </p:cNvPr>
          <p:cNvSpPr>
            <a:spLocks noGrp="1"/>
          </p:cNvSpPr>
          <p:nvPr>
            <p:ph idx="11" hasCustomPrompt="1"/>
          </p:nvPr>
        </p:nvSpPr>
        <p:spPr>
          <a:xfrm>
            <a:off x="6873986" y="3713839"/>
            <a:ext cx="4798447" cy="2444007"/>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Calibri" panose="020F0502020204030204" pitchFamily="34" charset="0"/>
                <a:cs typeface="Calibri" panose="020F0502020204030204" pitchFamily="34"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Calibri" panose="020F0502020204030204" pitchFamily="34" charset="0"/>
              </a:defRPr>
            </a:lvl3pPr>
          </a:lstStyle>
          <a:p>
            <a:pPr lvl="1"/>
            <a:r>
              <a:rPr lang="en-US"/>
              <a:t>Second level</a:t>
            </a:r>
          </a:p>
          <a:p>
            <a:pPr lvl="2"/>
            <a:r>
              <a:rPr lang="en-US"/>
              <a:t>Third level – full text</a:t>
            </a:r>
          </a:p>
        </p:txBody>
      </p:sp>
      <p:sp>
        <p:nvSpPr>
          <p:cNvPr id="11" name="Title 1">
            <a:extLst>
              <a:ext uri="{FF2B5EF4-FFF2-40B4-BE49-F238E27FC236}">
                <a16:creationId xmlns:a16="http://schemas.microsoft.com/office/drawing/2014/main" id="{418AFC37-E6C0-C742-85C3-EFE0B2C8B50A}"/>
              </a:ext>
            </a:extLst>
          </p:cNvPr>
          <p:cNvSpPr>
            <a:spLocks noGrp="1"/>
          </p:cNvSpPr>
          <p:nvPr>
            <p:ph type="title"/>
          </p:nvPr>
        </p:nvSpPr>
        <p:spPr>
          <a:xfrm>
            <a:off x="423239" y="3598110"/>
            <a:ext cx="684183" cy="496279"/>
          </a:xfrm>
          <a:prstGeom prst="rect">
            <a:avLst/>
          </a:prstGeom>
        </p:spPr>
        <p:txBody>
          <a:bodyPr>
            <a:noAutofit/>
          </a:bodyPr>
          <a:lstStyle>
            <a:lvl1pPr>
              <a:defRPr sz="1600">
                <a:solidFill>
                  <a:schemeClr val="bg1"/>
                </a:solidFill>
                <a:latin typeface="+mn-lt"/>
                <a:cs typeface="Arial" panose="020B0604020202020204" pitchFamily="34" charset="0"/>
              </a:defRPr>
            </a:lvl1pPr>
          </a:lstStyle>
          <a:p>
            <a:r>
              <a:rPr lang="en-US"/>
              <a:t>Click</a:t>
            </a:r>
          </a:p>
        </p:txBody>
      </p:sp>
      <p:sp>
        <p:nvSpPr>
          <p:cNvPr id="15" name="Title 1">
            <a:extLst>
              <a:ext uri="{FF2B5EF4-FFF2-40B4-BE49-F238E27FC236}">
                <a16:creationId xmlns:a16="http://schemas.microsoft.com/office/drawing/2014/main" id="{90A362D3-E5BE-5342-AE16-62C9D128DFEF}"/>
              </a:ext>
            </a:extLst>
          </p:cNvPr>
          <p:cNvSpPr txBox="1">
            <a:spLocks/>
          </p:cNvSpPr>
          <p:nvPr userDrawn="1"/>
        </p:nvSpPr>
        <p:spPr>
          <a:xfrm>
            <a:off x="6210937" y="3598110"/>
            <a:ext cx="684183" cy="49627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200" kern="1200">
                <a:solidFill>
                  <a:schemeClr val="bg1"/>
                </a:solidFill>
                <a:latin typeface="+mn-lt"/>
                <a:ea typeface="+mj-ea"/>
                <a:cs typeface="Arial" panose="020B0604020202020204" pitchFamily="34" charset="0"/>
              </a:defRPr>
            </a:lvl1pPr>
          </a:lstStyle>
          <a:p>
            <a:r>
              <a:rPr lang="en-US" sz="1600"/>
              <a:t>Click</a:t>
            </a:r>
          </a:p>
        </p:txBody>
      </p:sp>
      <p:sp>
        <p:nvSpPr>
          <p:cNvPr id="16" name="Rectangle 15">
            <a:extLst>
              <a:ext uri="{FF2B5EF4-FFF2-40B4-BE49-F238E27FC236}">
                <a16:creationId xmlns:a16="http://schemas.microsoft.com/office/drawing/2014/main" id="{FCFD23DF-3581-1B40-8FE1-A30079181EF5}"/>
              </a:ext>
            </a:extLst>
          </p:cNvPr>
          <p:cNvSpPr/>
          <p:nvPr userDrawn="1"/>
        </p:nvSpPr>
        <p:spPr>
          <a:xfrm>
            <a:off x="0" y="2754923"/>
            <a:ext cx="12192000" cy="586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B1A5B"/>
              </a:solidFill>
            </a:endParaRPr>
          </a:p>
        </p:txBody>
      </p:sp>
      <p:sp>
        <p:nvSpPr>
          <p:cNvPr id="18" name="Text Placeholder 2">
            <a:extLst>
              <a:ext uri="{FF2B5EF4-FFF2-40B4-BE49-F238E27FC236}">
                <a16:creationId xmlns:a16="http://schemas.microsoft.com/office/drawing/2014/main" id="{ECC05948-20EB-3349-88B5-0C944A9D7714}"/>
              </a:ext>
            </a:extLst>
          </p:cNvPr>
          <p:cNvSpPr>
            <a:spLocks noGrp="1"/>
          </p:cNvSpPr>
          <p:nvPr>
            <p:ph type="body" sz="quarter" idx="13"/>
          </p:nvPr>
        </p:nvSpPr>
        <p:spPr>
          <a:xfrm>
            <a:off x="174516" y="2808479"/>
            <a:ext cx="6908800" cy="402167"/>
          </a:xfrm>
        </p:spPr>
        <p:txBody>
          <a:bodyPr>
            <a:noAutofit/>
          </a:bodyPr>
          <a:lstStyle>
            <a:lvl1pPr marL="0" indent="0">
              <a:buFontTx/>
              <a:buNone/>
              <a:defRPr sz="3200">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028177E2-BBB9-C641-942F-3BCAED576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43" y="6320939"/>
            <a:ext cx="1246415" cy="515324"/>
          </a:xfrm>
          <a:prstGeom prst="rect">
            <a:avLst/>
          </a:prstGeom>
        </p:spPr>
      </p:pic>
      <p:sp>
        <p:nvSpPr>
          <p:cNvPr id="19" name="Slide Number Placeholder 5">
            <a:extLst>
              <a:ext uri="{FF2B5EF4-FFF2-40B4-BE49-F238E27FC236}">
                <a16:creationId xmlns:a16="http://schemas.microsoft.com/office/drawing/2014/main" id="{BD1F85F7-8A8D-404F-855F-0B1D85E721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44717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275411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 y="0"/>
            <a:ext cx="12333817" cy="6223000"/>
          </a:xfr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400" b="1">
                <a:solidFill>
                  <a:srgbClr val="1B1A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1825DA37-0918-5E43-BD7B-C8D3F0980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903015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BBBB279-687F-4592-8AB8-3FD8BE7045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5" y="6320939"/>
            <a:ext cx="1246415" cy="515324"/>
          </a:xfrm>
          <a:prstGeom prst="rect">
            <a:avLst/>
          </a:prstGeom>
        </p:spPr>
      </p:pic>
    </p:spTree>
    <p:extLst>
      <p:ext uri="{BB962C8B-B14F-4D97-AF65-F5344CB8AC3E}">
        <p14:creationId xmlns:p14="http://schemas.microsoft.com/office/powerpoint/2010/main" val="3397623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16" name="Picture 15">
            <a:extLst>
              <a:ext uri="{FF2B5EF4-FFF2-40B4-BE49-F238E27FC236}">
                <a16:creationId xmlns:a16="http://schemas.microsoft.com/office/drawing/2014/main" id="{FDD481E3-1447-D942-B952-76883D510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1556701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53773" y="1"/>
            <a:ext cx="12487591" cy="6299199"/>
          </a:xfrm>
          <a:prstGeom prst="rect">
            <a:avLst/>
          </a:prstGeo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6400" b="1">
                <a:solidFill>
                  <a:srgbClr val="1B1A5B"/>
                </a:solidFill>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normAutofit/>
          </a:bodyPr>
          <a:lstStyle>
            <a:lvl1pPr marL="0" indent="0" algn="ctr">
              <a:buNone/>
              <a:defRPr sz="3200">
                <a:solidFill>
                  <a:schemeClr val="tx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09679BF-EA11-5E4A-9EC1-8AE663403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
        <p:nvSpPr>
          <p:cNvPr id="9" name="Slide Number Placeholder 5">
            <a:extLst>
              <a:ext uri="{FF2B5EF4-FFF2-40B4-BE49-F238E27FC236}">
                <a16:creationId xmlns:a16="http://schemas.microsoft.com/office/drawing/2014/main" id="{2CB2ACCC-6679-454E-B0B7-CA70F7389F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87166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2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2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3104562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9733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12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5318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12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8"/>
          <p:cNvSpPr txBox="1">
            <a:spLocks noGrp="1"/>
          </p:cNvSpPr>
          <p:nvPr>
            <p:ph type="body" idx="1"/>
          </p:nvPr>
        </p:nvSpPr>
        <p:spPr>
          <a:xfrm>
            <a:off x="314195" y="1461524"/>
            <a:ext cx="418537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28"/>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22627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41"/>
          <p:cNvSpPr txBox="1">
            <a:spLocks noGrp="1"/>
          </p:cNvSpPr>
          <p:nvPr>
            <p:ph type="sldNum" idx="12"/>
          </p:nvPr>
        </p:nvSpPr>
        <p:spPr>
          <a:xfrm>
            <a:off x="680258"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Google Shape;342;p6" descr="Nature^Squared – Connecting ecology and economics">
            <a:extLst>
              <a:ext uri="{FF2B5EF4-FFF2-40B4-BE49-F238E27FC236}">
                <a16:creationId xmlns:a16="http://schemas.microsoft.com/office/drawing/2014/main" id="{BD2A7DE5-17D2-4739-B8B5-ADD96498A65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583143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42"/>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2"/>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14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0BA3FAA0-6648-487C-86CC-C3BD07F61A5D}"/>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009589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148"/>
          <p:cNvSpPr txBox="1">
            <a:spLocks noGrp="1"/>
          </p:cNvSpPr>
          <p:nvPr>
            <p:ph type="sldNum" idx="12"/>
          </p:nvPr>
        </p:nvSpPr>
        <p:spPr>
          <a:xfrm>
            <a:off x="83185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A3F363D5-6B1C-4FB1-A09A-78819444611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576621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14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149"/>
          <p:cNvSpPr txBox="1">
            <a:spLocks noGrp="1"/>
          </p:cNvSpPr>
          <p:nvPr>
            <p:ph type="sldNum" idx="12"/>
          </p:nvPr>
        </p:nvSpPr>
        <p:spPr>
          <a:xfrm>
            <a:off x="838200" y="6367523"/>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F46794A1-E9F8-4367-8492-2221A9C3C58C}"/>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4190930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150"/>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9" name="Google Shape;342;p6" descr="Nature^Squared – Connecting ecology and economics">
            <a:extLst>
              <a:ext uri="{FF2B5EF4-FFF2-40B4-BE49-F238E27FC236}">
                <a16:creationId xmlns:a16="http://schemas.microsoft.com/office/drawing/2014/main" id="{F59679AB-4817-45A4-9737-A58B2AF256D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4018515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5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151"/>
          <p:cNvSpPr txBox="1">
            <a:spLocks noGrp="1"/>
          </p:cNvSpPr>
          <p:nvPr>
            <p:ph type="sldNum" idx="12"/>
          </p:nvPr>
        </p:nvSpPr>
        <p:spPr>
          <a:xfrm>
            <a:off x="755073"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5" name="Google Shape;342;p6" descr="Nature^Squared – Connecting ecology and economics">
            <a:extLst>
              <a:ext uri="{FF2B5EF4-FFF2-40B4-BE49-F238E27FC236}">
                <a16:creationId xmlns:a16="http://schemas.microsoft.com/office/drawing/2014/main" id="{A933890C-E6C9-48B6-AC27-9534A86B44C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156992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1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2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218"/>
          <p:cNvSpPr txBox="1">
            <a:spLocks noGrp="1"/>
          </p:cNvSpPr>
          <p:nvPr>
            <p:ph type="sldNum" idx="12"/>
          </p:nvPr>
        </p:nvSpPr>
        <p:spPr>
          <a:xfrm>
            <a:off x="838200" y="6367523"/>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7"/>
        <p:cNvGrpSpPr/>
        <p:nvPr/>
      </p:nvGrpSpPr>
      <p:grpSpPr>
        <a:xfrm>
          <a:off x="0" y="0"/>
          <a:ext cx="0" cy="0"/>
          <a:chOff x="0" y="0"/>
          <a:chExt cx="0" cy="0"/>
        </a:xfrm>
      </p:grpSpPr>
      <p:sp>
        <p:nvSpPr>
          <p:cNvPr id="58" name="Google Shape;58;p1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1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52"/>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C0D37EC9-5F98-44F0-9D30-AD118BA8E2B6}"/>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3540249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3BAED"/>
              </a:buClr>
              <a:buSzPts val="3200"/>
              <a:buFont typeface="Arial"/>
              <a:buNone/>
              <a:defRPr sz="3200" b="0" i="0" u="none" strike="noStrike" cap="none">
                <a:solidFill>
                  <a:srgbClr val="595959"/>
                </a:solidFill>
                <a:latin typeface="Arial"/>
                <a:ea typeface="Arial"/>
                <a:cs typeface="Arial"/>
                <a:sym typeface="Arial"/>
              </a:defRPr>
            </a:lvl1pPr>
            <a:lvl2pPr marR="0" lvl="1" algn="l" rtl="0">
              <a:lnSpc>
                <a:spcPct val="90000"/>
              </a:lnSpc>
              <a:spcBef>
                <a:spcPts val="500"/>
              </a:spcBef>
              <a:spcAft>
                <a:spcPts val="0"/>
              </a:spcAft>
              <a:buClr>
                <a:srgbClr val="23BAED"/>
              </a:buClr>
              <a:buSzPts val="2800"/>
              <a:buFont typeface="Arial"/>
              <a:buNone/>
              <a:defRPr sz="28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23BAED"/>
              </a:buClr>
              <a:buSzPts val="2400"/>
              <a:buFont typeface="Arial"/>
              <a:buNone/>
              <a:defRPr sz="2400" b="0" i="0" u="none" strike="noStrike" cap="none">
                <a:solidFill>
                  <a:srgbClr val="595959"/>
                </a:solidFill>
                <a:latin typeface="Arial"/>
                <a:ea typeface="Arial"/>
                <a:cs typeface="Arial"/>
                <a:sym typeface="Arial"/>
              </a:defRPr>
            </a:lvl3pPr>
            <a:lvl4pPr marR="0" lvl="3"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4pPr>
            <a:lvl5pPr marR="0" lvl="4"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1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53"/>
          <p:cNvSpPr txBox="1">
            <a:spLocks noGrp="1"/>
          </p:cNvSpPr>
          <p:nvPr>
            <p:ph type="sldNum" idx="12"/>
          </p:nvPr>
        </p:nvSpPr>
        <p:spPr>
          <a:xfrm>
            <a:off x="839788"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E7786EDC-9D89-4A3F-8CFD-6A7F658A740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1086946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154"/>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54"/>
          <p:cNvSpPr txBox="1">
            <a:spLocks noGrp="1"/>
          </p:cNvSpPr>
          <p:nvPr>
            <p:ph type="body" idx="1"/>
          </p:nvPr>
        </p:nvSpPr>
        <p:spPr>
          <a:xfrm rot="5400000">
            <a:off x="1676109" y="99610"/>
            <a:ext cx="4351338" cy="70751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54"/>
          <p:cNvSpPr txBox="1">
            <a:spLocks noGrp="1"/>
          </p:cNvSpPr>
          <p:nvPr>
            <p:ph type="sldNum" idx="12"/>
          </p:nvPr>
        </p:nvSpPr>
        <p:spPr>
          <a:xfrm>
            <a:off x="688266"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3B62EB71-3490-4799-80C6-B3561DFEEC39}"/>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3415811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55"/>
          <p:cNvSpPr txBox="1">
            <a:spLocks noGrp="1"/>
          </p:cNvSpPr>
          <p:nvPr>
            <p:ph type="sldNum" idx="12"/>
          </p:nvPr>
        </p:nvSpPr>
        <p:spPr>
          <a:xfrm>
            <a:off x="838200"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43F493EC-F224-464B-9534-4DD93E57F19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3807853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53468"/>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23091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42813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1" y="6370093"/>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841646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45155"/>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99820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57021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5628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2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219"/>
          <p:cNvSpPr txBox="1">
            <a:spLocks noGrp="1"/>
          </p:cNvSpPr>
          <p:nvPr>
            <p:ph type="sldNum" idx="12"/>
          </p:nvPr>
        </p:nvSpPr>
        <p:spPr>
          <a:xfrm>
            <a:off x="838200" y="6336838"/>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38200" y="6370093"/>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26600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69613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5635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5284115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410150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798557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701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38200" y="631031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004593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and Content">
  <p:cSld name="3_Title and Content">
    <p:spTree>
      <p:nvGrpSpPr>
        <p:cNvPr id="1" name="Shape 297"/>
        <p:cNvGrpSpPr/>
        <p:nvPr/>
      </p:nvGrpSpPr>
      <p:grpSpPr>
        <a:xfrm>
          <a:off x="0" y="0"/>
          <a:ext cx="0" cy="0"/>
          <a:chOff x="0" y="0"/>
          <a:chExt cx="0" cy="0"/>
        </a:xfrm>
      </p:grpSpPr>
      <p:sp>
        <p:nvSpPr>
          <p:cNvPr id="298" name="Google Shape;298;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9" name="Google Shape;299;p13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554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3BAED"/>
              </a:buClr>
              <a:buSzPts val="3200"/>
              <a:buFont typeface="Arial"/>
              <a:buNone/>
              <a:defRPr sz="3200" b="0" i="0" u="none" strike="noStrike" cap="none">
                <a:solidFill>
                  <a:srgbClr val="595959"/>
                </a:solidFill>
                <a:latin typeface="Arial"/>
                <a:ea typeface="Arial"/>
                <a:cs typeface="Arial"/>
                <a:sym typeface="Arial"/>
              </a:defRPr>
            </a:lvl1pPr>
            <a:lvl2pPr marR="0" lvl="1" algn="l" rtl="0">
              <a:lnSpc>
                <a:spcPct val="90000"/>
              </a:lnSpc>
              <a:spcBef>
                <a:spcPts val="500"/>
              </a:spcBef>
              <a:spcAft>
                <a:spcPts val="0"/>
              </a:spcAft>
              <a:buClr>
                <a:srgbClr val="23BAED"/>
              </a:buClr>
              <a:buSzPts val="2800"/>
              <a:buFont typeface="Arial"/>
              <a:buNone/>
              <a:defRPr sz="28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23BAED"/>
              </a:buClr>
              <a:buSzPts val="2400"/>
              <a:buFont typeface="Arial"/>
              <a:buNone/>
              <a:defRPr sz="2400" b="0" i="0" u="none" strike="noStrike" cap="none">
                <a:solidFill>
                  <a:srgbClr val="595959"/>
                </a:solidFill>
                <a:latin typeface="Arial"/>
                <a:ea typeface="Arial"/>
                <a:cs typeface="Arial"/>
                <a:sym typeface="Arial"/>
              </a:defRPr>
            </a:lvl3pPr>
            <a:lvl4pPr marR="0" lvl="3"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4pPr>
            <a:lvl5pPr marR="0" lvl="4"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3" name="Google Shape;73;p2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2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220"/>
          <p:cNvSpPr txBox="1">
            <a:spLocks noGrp="1"/>
          </p:cNvSpPr>
          <p:nvPr>
            <p:ph type="sldNum" idx="12"/>
          </p:nvPr>
        </p:nvSpPr>
        <p:spPr>
          <a:xfrm>
            <a:off x="838200" y="63451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6.png"/><Relationship Id="rId2" Type="http://schemas.openxmlformats.org/officeDocument/2006/relationships/slideLayout" Target="../slideLayouts/slideLayout75.xml"/><Relationship Id="rId16" Type="http://schemas.openxmlformats.org/officeDocument/2006/relationships/image" Target="../media/image5.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7"/>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3200"/>
              <a:buFont typeface="Arial"/>
              <a:buNone/>
              <a:defRPr sz="3200" b="0"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7"/>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207" descr="Footer.png"/>
          <p:cNvPicPr preferRelativeResize="0"/>
          <p:nvPr/>
        </p:nvPicPr>
        <p:blipFill rotWithShape="1">
          <a:blip r:embed="rId16">
            <a:alphaModFix/>
          </a:blip>
          <a:srcRect/>
          <a:stretch/>
        </p:blipFill>
        <p:spPr>
          <a:xfrm>
            <a:off x="-1" y="6007949"/>
            <a:ext cx="12192001" cy="703137"/>
          </a:xfrm>
          <a:prstGeom prst="rect">
            <a:avLst/>
          </a:prstGeom>
          <a:noFill/>
          <a:ln>
            <a:noFill/>
          </a:ln>
        </p:spPr>
      </p:pic>
      <p:pic>
        <p:nvPicPr>
          <p:cNvPr id="13" name="Google Shape;13;p207" descr="Line.png"/>
          <p:cNvPicPr preferRelativeResize="0"/>
          <p:nvPr/>
        </p:nvPicPr>
        <p:blipFill rotWithShape="1">
          <a:blip r:embed="rId17">
            <a:alphaModFix/>
          </a:blip>
          <a:srcRect/>
          <a:stretch/>
        </p:blipFill>
        <p:spPr>
          <a:xfrm>
            <a:off x="0" y="1096339"/>
            <a:ext cx="12204990" cy="581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795" r:id="rId12"/>
    <p:sldLayoutId id="2147483796" r:id="rId13"/>
    <p:sldLayoutId id="214748379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22538011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38978831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12/3/2021</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spTree>
    <p:extLst>
      <p:ext uri="{BB962C8B-B14F-4D97-AF65-F5344CB8AC3E}">
        <p14:creationId xmlns:p14="http://schemas.microsoft.com/office/powerpoint/2010/main" val="16768071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3"/>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3200"/>
              <a:buFont typeface="Arial"/>
              <a:buNone/>
              <a:defRPr sz="3200" b="0"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3"/>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23" descr="Footer.png"/>
          <p:cNvPicPr preferRelativeResize="0"/>
          <p:nvPr/>
        </p:nvPicPr>
        <p:blipFill rotWithShape="1">
          <a:blip r:embed="rId15">
            <a:alphaModFix/>
          </a:blip>
          <a:srcRect/>
          <a:stretch/>
        </p:blipFill>
        <p:spPr>
          <a:xfrm>
            <a:off x="-1" y="6007949"/>
            <a:ext cx="12192001" cy="703137"/>
          </a:xfrm>
          <a:prstGeom prst="rect">
            <a:avLst/>
          </a:prstGeom>
          <a:noFill/>
          <a:ln>
            <a:noFill/>
          </a:ln>
        </p:spPr>
      </p:pic>
      <p:pic>
        <p:nvPicPr>
          <p:cNvPr id="13" name="Google Shape;13;p123" descr="Line.png"/>
          <p:cNvPicPr preferRelativeResize="0"/>
          <p:nvPr/>
        </p:nvPicPr>
        <p:blipFill rotWithShape="1">
          <a:blip r:embed="rId16">
            <a:alphaModFix/>
          </a:blip>
          <a:srcRect/>
          <a:stretch/>
        </p:blipFill>
        <p:spPr>
          <a:xfrm>
            <a:off x="0" y="1096339"/>
            <a:ext cx="12204990" cy="58119"/>
          </a:xfrm>
          <a:prstGeom prst="rect">
            <a:avLst/>
          </a:prstGeom>
          <a:noFill/>
          <a:ln>
            <a:noFill/>
          </a:ln>
        </p:spPr>
      </p:pic>
    </p:spTree>
    <p:extLst>
      <p:ext uri="{BB962C8B-B14F-4D97-AF65-F5344CB8AC3E}">
        <p14:creationId xmlns:p14="http://schemas.microsoft.com/office/powerpoint/2010/main" val="2565830059"/>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6"/>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7"/>
          <a:stretch>
            <a:fillRect/>
          </a:stretch>
        </p:blipFill>
        <p:spPr>
          <a:xfrm>
            <a:off x="0" y="1096341"/>
            <a:ext cx="12204991" cy="58119"/>
          </a:xfrm>
          <a:prstGeom prst="rect">
            <a:avLst/>
          </a:prstGeom>
        </p:spPr>
      </p:pic>
    </p:spTree>
    <p:extLst>
      <p:ext uri="{BB962C8B-B14F-4D97-AF65-F5344CB8AC3E}">
        <p14:creationId xmlns:p14="http://schemas.microsoft.com/office/powerpoint/2010/main" val="334271171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3.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Kx3n0FFgpT4?feature=oembed" TargetMode="Externa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openxmlformats.org/officeDocument/2006/relationships/hyperlink" Target="https://assets.publishing.service.gov.uk/government/uploads/system/uploads/attachment_data/file/962785/The_Economics_of_Biodiversity_The_Dasgupta_Review_Full_Report.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bd.int/doc/c/abb5/591f/2e46096d3f0330b08ce87a45/wg2020-03-03-en.pdf" TargetMode="External"/><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5.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74.xml"/><Relationship Id="rId6" Type="http://schemas.openxmlformats.org/officeDocument/2006/relationships/image" Target="../media/image16.jpeg"/><Relationship Id="rId5" Type="http://schemas.openxmlformats.org/officeDocument/2006/relationships/image" Target="../media/image4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littleblueresearch.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hyperlink" Target="https://naturalcapitalcoalition.org/natural-capital-protoco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hyperlink" Target="https://naturalcapitalcoalition.org/natural-capital-protoco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75.xml"/><Relationship Id="rId4" Type="http://schemas.openxmlformats.org/officeDocument/2006/relationships/hyperlink" Target="https://naturalcapitalcoalition.org/natural-capital-protoco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5.xml"/><Relationship Id="rId4" Type="http://schemas.openxmlformats.org/officeDocument/2006/relationships/hyperlink" Target="https://naturalcapitalcoalition.org/natural-capital-protoco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5.xml"/><Relationship Id="rId4" Type="http://schemas.openxmlformats.org/officeDocument/2006/relationships/image" Target="../media/image5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image" Target="../media/image16.jpeg"/><Relationship Id="rId5" Type="http://schemas.openxmlformats.org/officeDocument/2006/relationships/image" Target="../media/image46.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jpeg"/><Relationship Id="rId2" Type="http://schemas.openxmlformats.org/officeDocument/2006/relationships/notesSlide" Target="../notesSlides/notesSlide4.xml"/><Relationship Id="rId16" Type="http://schemas.openxmlformats.org/officeDocument/2006/relationships/image" Target="../media/image32.sv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svg"/></Relationships>
</file>

<file path=ppt/slides/_rels/slide4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hyperlink" Target="https://group.hugoboss.com/en/responsibility/we-vision-strategy/natural-capital-evaluation" TargetMode="Externa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75.xml"/><Relationship Id="rId4" Type="http://schemas.openxmlformats.org/officeDocument/2006/relationships/hyperlink" Target="https://group.hugoboss.com/en/responsibility/we-vision-strategy/natural-capital-evaluatio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notesSlide" Target="../notesSlides/notesSlide41.xml"/><Relationship Id="rId1" Type="http://schemas.openxmlformats.org/officeDocument/2006/relationships/slideLayout" Target="../slideLayouts/slideLayout75.xml"/><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3.xml"/><Relationship Id="rId1" Type="http://schemas.openxmlformats.org/officeDocument/2006/relationships/slideLayout" Target="../slideLayouts/slideLayout75.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75.xml"/><Relationship Id="rId4" Type="http://schemas.openxmlformats.org/officeDocument/2006/relationships/hyperlink" Target="https://naturalcapitalcoalition.org/natural-capital-protocol/"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wevaluenature.eu/digital-media-library" TargetMode="External"/><Relationship Id="rId7"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6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75.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107.jpe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75.xml"/><Relationship Id="rId5" Type="http://schemas.openxmlformats.org/officeDocument/2006/relationships/hyperlink" Target="https://naturalcapitalcoalition.org/natural-capital-protocol/" TargetMode="Externa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hyperlink" Target="http://www.fao.org/faostat/en/#data/QC"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hyperlink" Target="https://naturalcapitalcoalition.org/wp-content/uploads/2020/10/Biodiversity-Guidance_COMBINED_single-page.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naturalcapitalcoalition.org/natural-capital-protocol/" TargetMode="Externa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hyperlink" Target="https://www.iucn.org/sites/dev/files/content/documents/draft_guidelines_planning_and_monitoring_biodiversity_corporate_performance_30july.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hyperlink" Target="https://naturalcapitalcoalition.org/natural-capital-protocol/" TargetMode="External"/><Relationship Id="rId4" Type="http://schemas.openxmlformats.org/officeDocument/2006/relationships/image" Target="../media/image39.jpeg"/></Relationships>
</file>

<file path=ppt/slides/_rels/slide7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https://www.ibat-alliance.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capitalscoalition.org/tools/navigation-tool/" TargetMode="External"/><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16.png"/><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svg"/></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10" Type="http://schemas.openxmlformats.org/officeDocument/2006/relationships/image" Target="../media/image136.svg"/><Relationship Id="rId4" Type="http://schemas.openxmlformats.org/officeDocument/2006/relationships/image" Target="../media/image140.svg"/><Relationship Id="rId9" Type="http://schemas.openxmlformats.org/officeDocument/2006/relationships/image" Target="../media/image13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8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s://wevaluenature.eu/media-item/304" TargetMode="External"/><Relationship Id="rId5" Type="http://schemas.openxmlformats.org/officeDocument/2006/relationships/hyperlink" Target="https://wevaluenature.eu/natural-capital-stories" TargetMode="External"/><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naturalcapitalcoalition.org/natural-capital-protocol/" TargetMode="Externa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naturalcapitalcoalition.org/natural-capital-protocol-food-and-beverage-sector-guide/" TargetMode="External"/><Relationship Id="rId5" Type="http://schemas.openxmlformats.org/officeDocument/2006/relationships/hyperlink" Target="https://naturalcapitalcoalition.org/wp-content/uploads/2016/07/NCC_Primer_WEB_2016-07-08.pdf" TargetMode="Externa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 Id="rId4" Type="http://schemas.openxmlformats.org/officeDocument/2006/relationships/hyperlink" Target="https://journey.wevaluenature.eu/where-are-you-on-your-journey/"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1.xml"/><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hyperlink" Target="https://us02web.zoom.us/meeting/register/tZwod-CgqTstHteyBegBWrg-DM4_76lHdHeA"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us02web.zoom.us/meeting/register/tZIudOChpzspEtJq5_XZh0T62Qbbe9mKb1T_"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hyperlink" Target="https://docs.google.com/forms/d/e/1FAIpQLSeAhd0DUsECcEQLKNtcVNttBWCDT0jvkPHZjDuJpUsO_wIrpA/viewform?usp=sf_link"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2" descr="red dragonfly perched on blue flower in close up photography during daytime">
            <a:extLst>
              <a:ext uri="{FF2B5EF4-FFF2-40B4-BE49-F238E27FC236}">
                <a16:creationId xmlns:a16="http://schemas.microsoft.com/office/drawing/2014/main" id="{58107BA8-1179-42A0-86F2-2B23A8F1A1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67" b="6790"/>
          <a:stretch/>
        </p:blipFill>
        <p:spPr bwMode="auto">
          <a:xfrm>
            <a:off x="3616293" y="936215"/>
            <a:ext cx="8575706" cy="5921786"/>
          </a:xfrm>
          <a:prstGeom prst="rect">
            <a:avLst/>
          </a:prstGeom>
          <a:noFill/>
          <a:extLst>
            <a:ext uri="{909E8E84-426E-40DD-AFC4-6F175D3DCCD1}">
              <a14:hiddenFill xmlns:a14="http://schemas.microsoft.com/office/drawing/2010/main">
                <a:solidFill>
                  <a:srgbClr val="FFFFFF"/>
                </a:solidFill>
              </a14:hiddenFill>
            </a:ext>
          </a:extLst>
        </p:spPr>
      </p:pic>
      <p:pic>
        <p:nvPicPr>
          <p:cNvPr id="270" name="Google Shape;270;p1" descr="SwooshMask.png"/>
          <p:cNvPicPr preferRelativeResize="0"/>
          <p:nvPr/>
        </p:nvPicPr>
        <p:blipFill rotWithShape="1">
          <a:blip r:embed="rId4">
            <a:alphaModFix/>
          </a:blip>
          <a:srcRect/>
          <a:stretch/>
        </p:blipFill>
        <p:spPr>
          <a:xfrm>
            <a:off x="-1" y="1371493"/>
            <a:ext cx="5547292" cy="5515082"/>
          </a:xfrm>
          <a:prstGeom prst="rect">
            <a:avLst/>
          </a:prstGeom>
          <a:noFill/>
          <a:ln>
            <a:noFill/>
          </a:ln>
        </p:spPr>
      </p:pic>
      <p:pic>
        <p:nvPicPr>
          <p:cNvPr id="271" name="Google Shape;271;p1" descr="FrontHeader.png"/>
          <p:cNvPicPr preferRelativeResize="0"/>
          <p:nvPr/>
        </p:nvPicPr>
        <p:blipFill rotWithShape="1">
          <a:blip r:embed="rId5">
            <a:alphaModFix/>
          </a:blip>
          <a:srcRect/>
          <a:stretch/>
        </p:blipFill>
        <p:spPr>
          <a:xfrm>
            <a:off x="0" y="140421"/>
            <a:ext cx="12192000" cy="1231072"/>
          </a:xfrm>
          <a:prstGeom prst="rect">
            <a:avLst/>
          </a:prstGeom>
          <a:noFill/>
          <a:ln>
            <a:noFill/>
          </a:ln>
        </p:spPr>
      </p:pic>
      <p:sp>
        <p:nvSpPr>
          <p:cNvPr id="272" name="Google Shape;272;p1"/>
          <p:cNvSpPr txBox="1"/>
          <p:nvPr/>
        </p:nvSpPr>
        <p:spPr>
          <a:xfrm>
            <a:off x="346889" y="4061130"/>
            <a:ext cx="4504244" cy="8946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595959"/>
              </a:buClr>
              <a:buSzPts val="3000"/>
              <a:buFont typeface="Arial"/>
              <a:buNone/>
            </a:pPr>
            <a:r>
              <a:rPr lang="en-GB" sz="3000">
                <a:solidFill>
                  <a:srgbClr val="595959"/>
                </a:solidFill>
                <a:latin typeface="Arial"/>
                <a:ea typeface="Arial"/>
                <a:cs typeface="Arial"/>
                <a:sym typeface="Arial"/>
              </a:rPr>
              <a:t>We Value Nature</a:t>
            </a:r>
            <a:endParaRPr/>
          </a:p>
          <a:p>
            <a:pPr marL="0" marR="0" lvl="0" indent="0" algn="l" rtl="0">
              <a:lnSpc>
                <a:spcPct val="90000"/>
              </a:lnSpc>
              <a:spcBef>
                <a:spcPts val="0"/>
              </a:spcBef>
              <a:spcAft>
                <a:spcPts val="0"/>
              </a:spcAft>
              <a:buClr>
                <a:srgbClr val="595959"/>
              </a:buClr>
              <a:buSzPts val="1000"/>
              <a:buFont typeface="Arial"/>
              <a:buNone/>
            </a:pPr>
            <a:endParaRPr sz="1000">
              <a:solidFill>
                <a:srgbClr val="595959"/>
              </a:solidFill>
              <a:latin typeface="Arial"/>
              <a:ea typeface="Arial"/>
              <a:cs typeface="Arial"/>
              <a:sym typeface="Arial"/>
            </a:endParaRPr>
          </a:p>
          <a:p>
            <a:pPr marL="0" marR="0" lvl="0" indent="0" algn="l" rtl="0">
              <a:lnSpc>
                <a:spcPct val="90000"/>
              </a:lnSpc>
              <a:spcBef>
                <a:spcPts val="0"/>
              </a:spcBef>
              <a:spcAft>
                <a:spcPts val="0"/>
              </a:spcAft>
              <a:buClr>
                <a:srgbClr val="595959"/>
              </a:buClr>
              <a:buSzPts val="3000"/>
              <a:buFont typeface="Arial"/>
              <a:buNone/>
            </a:pPr>
            <a:r>
              <a:rPr lang="en-GB" sz="3000" b="1">
                <a:solidFill>
                  <a:srgbClr val="595959"/>
                </a:solidFill>
                <a:latin typeface="Arial"/>
                <a:ea typeface="Arial"/>
                <a:cs typeface="Arial"/>
                <a:sym typeface="Arial"/>
              </a:rPr>
              <a:t>Training session</a:t>
            </a:r>
            <a:endParaRPr/>
          </a:p>
          <a:p>
            <a:pPr marL="0" marR="0" lvl="0" indent="0" algn="l" rtl="0">
              <a:lnSpc>
                <a:spcPct val="90000"/>
              </a:lnSpc>
              <a:spcBef>
                <a:spcPts val="0"/>
              </a:spcBef>
              <a:spcAft>
                <a:spcPts val="0"/>
              </a:spcAft>
              <a:buClr>
                <a:srgbClr val="595959"/>
              </a:buClr>
              <a:buSzPts val="1400"/>
              <a:buFont typeface="Arial"/>
              <a:buNone/>
            </a:pPr>
            <a:br>
              <a:rPr lang="en-GB" sz="1400" b="1">
                <a:solidFill>
                  <a:srgbClr val="595959"/>
                </a:solidFill>
                <a:latin typeface="Arial"/>
                <a:ea typeface="Arial"/>
                <a:cs typeface="Arial"/>
                <a:sym typeface="Arial"/>
              </a:rPr>
            </a:br>
            <a:endParaRPr sz="1600" b="1">
              <a:solidFill>
                <a:srgbClr val="595959"/>
              </a:solidFill>
              <a:latin typeface="Arial"/>
              <a:ea typeface="Arial"/>
              <a:cs typeface="Arial"/>
              <a:sym typeface="Arial"/>
            </a:endParaRPr>
          </a:p>
          <a:p>
            <a:pPr marL="0" marR="0" lvl="0" indent="0" algn="l" rtl="0">
              <a:lnSpc>
                <a:spcPct val="90000"/>
              </a:lnSpc>
              <a:spcBef>
                <a:spcPts val="0"/>
              </a:spcBef>
              <a:spcAft>
                <a:spcPts val="0"/>
              </a:spcAft>
              <a:buClr>
                <a:srgbClr val="23BAED"/>
              </a:buClr>
              <a:buSzPts val="2400"/>
              <a:buFont typeface="Arial"/>
              <a:buNone/>
            </a:pPr>
            <a:r>
              <a:rPr lang="en-GB" sz="2400" b="1">
                <a:solidFill>
                  <a:srgbClr val="23BAED"/>
                </a:solidFill>
              </a:rPr>
              <a:t>Integrating biodiversity into a natural capital assessment</a:t>
            </a:r>
            <a:endParaRPr lang="en-GB" sz="2400" b="1">
              <a:solidFill>
                <a:srgbClr val="23BAED"/>
              </a:solidFill>
              <a:latin typeface="Arial"/>
              <a:ea typeface="Arial"/>
              <a:cs typeface="Arial"/>
              <a:sym typeface="Arial"/>
            </a:endParaRPr>
          </a:p>
        </p:txBody>
      </p:sp>
      <p:sp>
        <p:nvSpPr>
          <p:cNvPr id="273" name="Google Shape;273;p1"/>
          <p:cNvSpPr txBox="1">
            <a:spLocks noGrp="1"/>
          </p:cNvSpPr>
          <p:nvPr>
            <p:ph type="subTitle" idx="1"/>
          </p:nvPr>
        </p:nvSpPr>
        <p:spPr>
          <a:xfrm>
            <a:off x="346889" y="5486507"/>
            <a:ext cx="3641392" cy="12310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200"/>
              </a:spcBef>
              <a:spcAft>
                <a:spcPts val="1200"/>
              </a:spcAft>
              <a:buSzPts val="2400"/>
              <a:buNone/>
            </a:pPr>
            <a:r>
              <a:rPr lang="en-GB" b="1"/>
              <a:t>1 December</a:t>
            </a:r>
            <a:r>
              <a:rPr lang="en-GB" b="1">
                <a:solidFill>
                  <a:srgbClr val="595959"/>
                </a:solidFill>
              </a:rPr>
              <a:t> 2021</a:t>
            </a:r>
          </a:p>
          <a:p>
            <a:pPr marL="0" lvl="0" indent="0" algn="l" rtl="0">
              <a:lnSpc>
                <a:spcPct val="90000"/>
              </a:lnSpc>
              <a:spcBef>
                <a:spcPts val="0"/>
              </a:spcBef>
              <a:spcAft>
                <a:spcPts val="600"/>
              </a:spcAft>
              <a:buSzPts val="2400"/>
              <a:buNone/>
            </a:pPr>
            <a:r>
              <a:rPr lang="en-GB"/>
              <a:t>(13:30 - 16:00 CET)</a:t>
            </a:r>
            <a:endParaRPr/>
          </a:p>
        </p:txBody>
      </p:sp>
      <p:pic>
        <p:nvPicPr>
          <p:cNvPr id="1026" name="Picture 2" descr="European Business and Nature Summit 2021">
            <a:extLst>
              <a:ext uri="{FF2B5EF4-FFF2-40B4-BE49-F238E27FC236}">
                <a16:creationId xmlns:a16="http://schemas.microsoft.com/office/drawing/2014/main" id="{194A7243-F46E-43C4-8225-CFBFAF0177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3220"/>
        <p:cNvGrpSpPr/>
        <p:nvPr/>
      </p:nvGrpSpPr>
      <p:grpSpPr>
        <a:xfrm>
          <a:off x="0" y="0"/>
          <a:ext cx="0" cy="0"/>
          <a:chOff x="0" y="0"/>
          <a:chExt cx="0" cy="0"/>
        </a:xfrm>
      </p:grpSpPr>
      <p:sp>
        <p:nvSpPr>
          <p:cNvPr id="3221" name="Google Shape;3221;p19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We Value Nature training is open</a:t>
            </a:r>
            <a:endParaRPr/>
          </a:p>
        </p:txBody>
      </p:sp>
      <p:sp>
        <p:nvSpPr>
          <p:cNvPr id="3222" name="Google Shape;3222;p198"/>
          <p:cNvSpPr txBox="1">
            <a:spLocks noGrp="1"/>
          </p:cNvSpPr>
          <p:nvPr>
            <p:ph type="body" idx="1"/>
          </p:nvPr>
        </p:nvSpPr>
        <p:spPr>
          <a:xfrm>
            <a:off x="314195" y="1461524"/>
            <a:ext cx="7075165" cy="459903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380"/>
              <a:buNone/>
            </a:pPr>
            <a:r>
              <a:rPr lang="en-GB" sz="2380" b="1">
                <a:solidFill>
                  <a:srgbClr val="23BAED"/>
                </a:solidFill>
              </a:rPr>
              <a:t>You are free to:</a:t>
            </a:r>
            <a:endParaRPr/>
          </a:p>
          <a:p>
            <a:pPr marL="228600" lvl="0" indent="-228600" algn="l" rtl="0">
              <a:lnSpc>
                <a:spcPct val="100000"/>
              </a:lnSpc>
              <a:spcBef>
                <a:spcPts val="1000"/>
              </a:spcBef>
              <a:spcAft>
                <a:spcPts val="0"/>
              </a:spcAft>
              <a:buSzPts val="2040"/>
              <a:buChar char="•"/>
            </a:pPr>
            <a:r>
              <a:rPr lang="en-GB" sz="2040" b="1"/>
              <a:t>Share</a:t>
            </a:r>
            <a:r>
              <a:rPr lang="en-GB" sz="2040"/>
              <a:t> — copy and redistribute the material in any medium or format</a:t>
            </a:r>
            <a:endParaRPr/>
          </a:p>
          <a:p>
            <a:pPr marL="228600" lvl="0" indent="-228600" algn="l" rtl="0">
              <a:lnSpc>
                <a:spcPct val="100000"/>
              </a:lnSpc>
              <a:spcBef>
                <a:spcPts val="1000"/>
              </a:spcBef>
              <a:spcAft>
                <a:spcPts val="0"/>
              </a:spcAft>
              <a:buSzPts val="2040"/>
              <a:buChar char="•"/>
            </a:pPr>
            <a:r>
              <a:rPr lang="en-GB" sz="2040" b="1"/>
              <a:t>Adapt</a:t>
            </a:r>
            <a:r>
              <a:rPr lang="en-GB" sz="2040"/>
              <a:t> — remix, transform, and build upon the material for any purpose, even commercial</a:t>
            </a:r>
            <a:endParaRPr/>
          </a:p>
          <a:p>
            <a:pPr marL="0" lvl="0" indent="0" algn="l" rtl="0">
              <a:lnSpc>
                <a:spcPct val="100000"/>
              </a:lnSpc>
              <a:spcBef>
                <a:spcPts val="1000"/>
              </a:spcBef>
              <a:spcAft>
                <a:spcPts val="0"/>
              </a:spcAft>
              <a:buSzPts val="1190"/>
              <a:buNone/>
            </a:pPr>
            <a:endParaRPr sz="1190"/>
          </a:p>
          <a:p>
            <a:pPr marL="0" lvl="0" indent="0" algn="l" rtl="0">
              <a:lnSpc>
                <a:spcPct val="100000"/>
              </a:lnSpc>
              <a:spcBef>
                <a:spcPts val="1000"/>
              </a:spcBef>
              <a:spcAft>
                <a:spcPts val="0"/>
              </a:spcAft>
              <a:buSzPts val="2380"/>
              <a:buNone/>
            </a:pPr>
            <a:r>
              <a:rPr lang="en-GB" sz="2380" b="1">
                <a:solidFill>
                  <a:srgbClr val="23BAED"/>
                </a:solidFill>
              </a:rPr>
              <a:t>Under the following terms:</a:t>
            </a:r>
            <a:endParaRPr/>
          </a:p>
          <a:p>
            <a:pPr marL="228600" lvl="0" indent="-228600" algn="l" rtl="0">
              <a:lnSpc>
                <a:spcPct val="100000"/>
              </a:lnSpc>
              <a:spcBef>
                <a:spcPts val="1000"/>
              </a:spcBef>
              <a:spcAft>
                <a:spcPts val="0"/>
              </a:spcAft>
              <a:buSzPts val="2040"/>
              <a:buChar char="•"/>
            </a:pPr>
            <a:r>
              <a:rPr lang="en-GB" sz="2040" b="1"/>
              <a:t>Attribution</a:t>
            </a:r>
            <a:r>
              <a:rPr lang="en-GB" sz="2040"/>
              <a:t> — You must give appropriate credit, link to the licence &amp; indicate if changes were made (but not suggest endorsement).</a:t>
            </a:r>
            <a:endParaRPr/>
          </a:p>
          <a:p>
            <a:pPr marL="228600" lvl="0" indent="-228600" algn="l" rtl="0">
              <a:lnSpc>
                <a:spcPct val="100000"/>
              </a:lnSpc>
              <a:spcBef>
                <a:spcPts val="1000"/>
              </a:spcBef>
              <a:spcAft>
                <a:spcPts val="0"/>
              </a:spcAft>
              <a:buSzPts val="2040"/>
              <a:buChar char="•"/>
            </a:pPr>
            <a:r>
              <a:rPr lang="en-GB" sz="2040" b="1"/>
              <a:t>No additional restrictions </a:t>
            </a:r>
            <a:r>
              <a:rPr lang="en-GB" sz="2040"/>
              <a:t>— You may not legally restrict others from doing anything the license permits.</a:t>
            </a:r>
            <a:endParaRPr/>
          </a:p>
          <a:p>
            <a:pPr marL="228600" lvl="0" indent="-99060" algn="l" rtl="0">
              <a:lnSpc>
                <a:spcPct val="70000"/>
              </a:lnSpc>
              <a:spcBef>
                <a:spcPts val="1000"/>
              </a:spcBef>
              <a:spcAft>
                <a:spcPts val="0"/>
              </a:spcAft>
              <a:buSzPts val="2040"/>
              <a:buNone/>
            </a:pPr>
            <a:endParaRPr sz="2040"/>
          </a:p>
          <a:p>
            <a:pPr marL="228600" lvl="0" indent="-99060" algn="l" rtl="0">
              <a:lnSpc>
                <a:spcPct val="70000"/>
              </a:lnSpc>
              <a:spcBef>
                <a:spcPts val="1000"/>
              </a:spcBef>
              <a:spcAft>
                <a:spcPts val="0"/>
              </a:spcAft>
              <a:buSzPts val="2040"/>
              <a:buNone/>
            </a:pPr>
            <a:endParaRPr sz="2040"/>
          </a:p>
        </p:txBody>
      </p:sp>
      <p:pic>
        <p:nvPicPr>
          <p:cNvPr id="3223" name="Google Shape;3223;p198"/>
          <p:cNvPicPr preferRelativeResize="0"/>
          <p:nvPr/>
        </p:nvPicPr>
        <p:blipFill rotWithShape="1">
          <a:blip r:embed="rId3">
            <a:alphaModFix/>
          </a:blip>
          <a:srcRect/>
          <a:stretch/>
        </p:blipFill>
        <p:spPr>
          <a:xfrm>
            <a:off x="8419878" y="1461524"/>
            <a:ext cx="3028950" cy="1504950"/>
          </a:xfrm>
          <a:prstGeom prst="rect">
            <a:avLst/>
          </a:prstGeom>
          <a:noFill/>
          <a:ln>
            <a:noFill/>
          </a:ln>
        </p:spPr>
      </p:pic>
      <p:sp>
        <p:nvSpPr>
          <p:cNvPr id="3224" name="Google Shape;3224;p198"/>
          <p:cNvSpPr txBox="1"/>
          <p:nvPr/>
        </p:nvSpPr>
        <p:spPr>
          <a:xfrm>
            <a:off x="8366718" y="3131289"/>
            <a:ext cx="3924522"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BAED"/>
              </a:buClr>
              <a:buSzPts val="2400"/>
              <a:buFont typeface="Arial"/>
              <a:buNone/>
            </a:pPr>
            <a:r>
              <a:rPr lang="en-GB" sz="2400" b="1" i="0" u="none" strike="noStrike" cap="none">
                <a:solidFill>
                  <a:srgbClr val="23BAED"/>
                </a:solidFill>
                <a:latin typeface="Arial"/>
                <a:ea typeface="Arial"/>
                <a:cs typeface="Arial"/>
                <a:sym typeface="Arial"/>
              </a:rPr>
              <a:t>CC BY 4.0</a:t>
            </a:r>
            <a:br>
              <a:rPr lang="en-GB" sz="2400" b="0" i="0" u="none" strike="noStrike" cap="none">
                <a:solidFill>
                  <a:srgbClr val="23BAED"/>
                </a:solidFill>
                <a:latin typeface="Arial"/>
                <a:ea typeface="Arial"/>
                <a:cs typeface="Arial"/>
                <a:sym typeface="Arial"/>
              </a:rPr>
            </a:br>
            <a:r>
              <a:rPr lang="en-GB" sz="2400" b="0" i="0" u="none" strike="noStrike" cap="none">
                <a:solidFill>
                  <a:srgbClr val="23BAED"/>
                </a:solidFill>
                <a:latin typeface="Arial"/>
                <a:ea typeface="Arial"/>
                <a:cs typeface="Arial"/>
                <a:sym typeface="Arial"/>
              </a:rPr>
              <a:t>Creative Commons Attribution 4.0 International </a:t>
            </a:r>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23BAED"/>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2400"/>
              <a:buFont typeface="Arial"/>
              <a:buNone/>
            </a:pPr>
            <a:r>
              <a:rPr lang="en-GB" sz="2400" b="0" i="0" u="none" strike="noStrike" cap="none">
                <a:solidFill>
                  <a:srgbClr val="595959"/>
                </a:solidFill>
                <a:latin typeface="Arial"/>
                <a:ea typeface="Arial"/>
                <a:cs typeface="Arial"/>
                <a:sym typeface="Arial"/>
              </a:rPr>
              <a:t>If any images are more restricted this is noted on caption.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12"/>
          <p:cNvPicPr preferRelativeResize="0"/>
          <p:nvPr/>
        </p:nvPicPr>
        <p:blipFill rotWithShape="1">
          <a:blip r:embed="rId3">
            <a:alphaModFix/>
          </a:blip>
          <a:srcRect b="9495"/>
          <a:stretch/>
        </p:blipFill>
        <p:spPr>
          <a:xfrm>
            <a:off x="1905001" y="685746"/>
            <a:ext cx="10287000" cy="6206836"/>
          </a:xfrm>
          <a:prstGeom prst="rect">
            <a:avLst/>
          </a:prstGeom>
          <a:noFill/>
          <a:ln>
            <a:noFill/>
          </a:ln>
        </p:spPr>
      </p:pic>
      <p:pic>
        <p:nvPicPr>
          <p:cNvPr id="943" name="Google Shape;943;p12" descr="SwooshMask.png"/>
          <p:cNvPicPr preferRelativeResize="0"/>
          <p:nvPr/>
        </p:nvPicPr>
        <p:blipFill rotWithShape="1">
          <a:blip r:embed="rId4">
            <a:alphaModFix/>
          </a:blip>
          <a:srcRect/>
          <a:stretch/>
        </p:blipFill>
        <p:spPr>
          <a:xfrm>
            <a:off x="0" y="1367604"/>
            <a:ext cx="5582232" cy="5524978"/>
          </a:xfrm>
          <a:prstGeom prst="rect">
            <a:avLst/>
          </a:prstGeom>
          <a:noFill/>
          <a:ln>
            <a:noFill/>
          </a:ln>
        </p:spPr>
      </p:pic>
      <p:sp>
        <p:nvSpPr>
          <p:cNvPr id="944" name="Google Shape;944;p12"/>
          <p:cNvSpPr txBox="1">
            <a:spLocks noGrp="1"/>
          </p:cNvSpPr>
          <p:nvPr>
            <p:ph type="ctrTitle"/>
          </p:nvPr>
        </p:nvSpPr>
        <p:spPr>
          <a:xfrm>
            <a:off x="346889" y="2818021"/>
            <a:ext cx="4411541" cy="160379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BAED"/>
              </a:buClr>
              <a:buSzPts val="3600"/>
              <a:buFont typeface="Arial"/>
              <a:buNone/>
            </a:pPr>
            <a:r>
              <a:rPr lang="en-GB" sz="3600" b="1">
                <a:solidFill>
                  <a:srgbClr val="23BAED"/>
                </a:solidFill>
              </a:rPr>
              <a:t>Getting to know you</a:t>
            </a:r>
            <a:endParaRPr sz="3200" b="1">
              <a:solidFill>
                <a:srgbClr val="23BAED"/>
              </a:solidFill>
            </a:endParaRPr>
          </a:p>
        </p:txBody>
      </p:sp>
      <p:pic>
        <p:nvPicPr>
          <p:cNvPr id="945" name="Google Shape;945;p12" descr="FrontHeader.png"/>
          <p:cNvPicPr preferRelativeResize="0"/>
          <p:nvPr/>
        </p:nvPicPr>
        <p:blipFill rotWithShape="1">
          <a:blip r:embed="rId5">
            <a:alphaModFix/>
          </a:blip>
          <a:srcRect/>
          <a:stretch/>
        </p:blipFill>
        <p:spPr>
          <a:xfrm>
            <a:off x="0" y="0"/>
            <a:ext cx="12192000" cy="1371493"/>
          </a:xfrm>
          <a:prstGeom prst="rect">
            <a:avLst/>
          </a:prstGeom>
          <a:noFill/>
          <a:ln>
            <a:noFill/>
          </a:ln>
        </p:spPr>
      </p:pic>
      <p:pic>
        <p:nvPicPr>
          <p:cNvPr id="7" name="Picture 2" descr="European Business and Nature Summit 2021">
            <a:extLst>
              <a:ext uri="{FF2B5EF4-FFF2-40B4-BE49-F238E27FC236}">
                <a16:creationId xmlns:a16="http://schemas.microsoft.com/office/drawing/2014/main" id="{40384F63-0AF3-449F-B98E-5F9868999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Introductions</a:t>
            </a:r>
            <a:endParaRPr/>
          </a:p>
        </p:txBody>
      </p:sp>
      <p:sp>
        <p:nvSpPr>
          <p:cNvPr id="358" name="Google Shape;358;p8"/>
          <p:cNvSpPr txBox="1">
            <a:spLocks noGrp="1"/>
          </p:cNvSpPr>
          <p:nvPr>
            <p:ph type="body" idx="1"/>
          </p:nvPr>
        </p:nvSpPr>
        <p:spPr>
          <a:xfrm>
            <a:off x="483464" y="1616448"/>
            <a:ext cx="11156085" cy="4067175"/>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400"/>
              <a:buChar char="•"/>
            </a:pPr>
            <a:r>
              <a:rPr lang="en-GB" b="1"/>
              <a:t>Please tell us more about you by sharing:</a:t>
            </a:r>
            <a:endParaRPr/>
          </a:p>
          <a:p>
            <a:pPr marL="0" lvl="0" indent="0" algn="l" rtl="0">
              <a:lnSpc>
                <a:spcPct val="150000"/>
              </a:lnSpc>
              <a:spcBef>
                <a:spcPts val="1000"/>
              </a:spcBef>
              <a:spcAft>
                <a:spcPts val="0"/>
              </a:spcAft>
              <a:buSzPts val="1100"/>
              <a:buNone/>
            </a:pPr>
            <a:endParaRPr sz="1100"/>
          </a:p>
          <a:p>
            <a:pPr marL="685800" lvl="1" indent="-228600" algn="l" rtl="0">
              <a:lnSpc>
                <a:spcPct val="150000"/>
              </a:lnSpc>
              <a:spcBef>
                <a:spcPts val="500"/>
              </a:spcBef>
              <a:spcAft>
                <a:spcPts val="0"/>
              </a:spcAft>
              <a:buSzPts val="2400"/>
              <a:buChar char="•"/>
            </a:pPr>
            <a:r>
              <a:rPr lang="en-GB"/>
              <a:t>Who are you (role) and where are you joining us from?</a:t>
            </a:r>
            <a:endParaRPr/>
          </a:p>
          <a:p>
            <a:pPr marL="685800" lvl="1" indent="-228600" algn="l" rtl="0">
              <a:lnSpc>
                <a:spcPct val="150000"/>
              </a:lnSpc>
              <a:spcBef>
                <a:spcPts val="500"/>
              </a:spcBef>
              <a:spcAft>
                <a:spcPts val="0"/>
              </a:spcAft>
              <a:buSzPts val="2400"/>
              <a:buChar char="•"/>
            </a:pPr>
            <a:r>
              <a:rPr lang="en-GB"/>
              <a:t>What are you most curious to learn about today?</a:t>
            </a:r>
            <a:endParaRPr/>
          </a:p>
        </p:txBody>
      </p:sp>
      <p:pic>
        <p:nvPicPr>
          <p:cNvPr id="359" name="Google Shape;359;p8" descr="Chat RTL"/>
          <p:cNvPicPr preferRelativeResize="0"/>
          <p:nvPr/>
        </p:nvPicPr>
        <p:blipFill rotWithShape="1">
          <a:blip r:embed="rId3">
            <a:alphaModFix/>
          </a:blip>
          <a:srcRect/>
          <a:stretch/>
        </p:blipFill>
        <p:spPr>
          <a:xfrm>
            <a:off x="10831326" y="107227"/>
            <a:ext cx="914400" cy="914400"/>
          </a:xfrm>
          <a:prstGeom prst="rect">
            <a:avLst/>
          </a:prstGeom>
          <a:noFill/>
          <a:ln>
            <a:noFill/>
          </a:ln>
        </p:spPr>
      </p:pic>
      <p:pic>
        <p:nvPicPr>
          <p:cNvPr id="360" name="Google Shape;360;p8" descr="Relation | CFF"/>
          <p:cNvPicPr preferRelativeResize="0"/>
          <p:nvPr/>
        </p:nvPicPr>
        <p:blipFill rotWithShape="1">
          <a:blip r:embed="rId4">
            <a:alphaModFix/>
          </a:blip>
          <a:srcRect l="26080" t="1" b="315"/>
          <a:stretch/>
        </p:blipFill>
        <p:spPr>
          <a:xfrm>
            <a:off x="4768123" y="4722574"/>
            <a:ext cx="5864271" cy="624332"/>
          </a:xfrm>
          <a:prstGeom prst="rect">
            <a:avLst/>
          </a:prstGeom>
          <a:noFill/>
          <a:ln>
            <a:noFill/>
          </a:ln>
        </p:spPr>
      </p:pic>
      <p:sp>
        <p:nvSpPr>
          <p:cNvPr id="361" name="Google Shape;361;p8"/>
          <p:cNvSpPr/>
          <p:nvPr/>
        </p:nvSpPr>
        <p:spPr>
          <a:xfrm>
            <a:off x="6058547" y="4678389"/>
            <a:ext cx="774365" cy="712702"/>
          </a:xfrm>
          <a:prstGeom prst="ellipse">
            <a:avLst/>
          </a:prstGeom>
          <a:noFill/>
          <a:ln w="25400" cap="flat" cmpd="sng">
            <a:solidFill>
              <a:srgbClr val="FF66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8"/>
          <p:cNvSpPr txBox="1">
            <a:spLocks noGrp="1"/>
          </p:cNvSpPr>
          <p:nvPr>
            <p:ph type="sldNum" idx="12"/>
          </p:nvPr>
        </p:nvSpPr>
        <p:spPr>
          <a:xfrm>
            <a:off x="483464" y="6278444"/>
            <a:ext cx="27432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12</a:t>
            </a:fld>
            <a:endParaRPr sz="1600">
              <a:solidFill>
                <a:srgbClr val="595959"/>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EE4A0-BD89-4FE5-A43B-5E52DCE101CB}"/>
              </a:ext>
            </a:extLst>
          </p:cNvPr>
          <p:cNvSpPr/>
          <p:nvPr/>
        </p:nvSpPr>
        <p:spPr>
          <a:xfrm>
            <a:off x="-40256" y="556404"/>
            <a:ext cx="12307015" cy="618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a:extLst>
              <a:ext uri="{FF2B5EF4-FFF2-40B4-BE49-F238E27FC236}">
                <a16:creationId xmlns:a16="http://schemas.microsoft.com/office/drawing/2014/main" id="{0B32C27A-3365-234A-BF6D-72D2803936A1}"/>
              </a:ext>
            </a:extLst>
          </p:cNvPr>
          <p:cNvSpPr/>
          <p:nvPr/>
        </p:nvSpPr>
        <p:spPr>
          <a:xfrm>
            <a:off x="5640512" y="4808306"/>
            <a:ext cx="5095982" cy="1736332"/>
          </a:xfrm>
          <a:custGeom>
            <a:avLst/>
            <a:gdLst>
              <a:gd name="connsiteX0" fmla="*/ 5095982 w 5095982"/>
              <a:gd name="connsiteY0" fmla="*/ 1736332 h 1736332"/>
              <a:gd name="connsiteX1" fmla="*/ 2250041 w 5095982"/>
              <a:gd name="connsiteY1" fmla="*/ 1736332 h 1736332"/>
              <a:gd name="connsiteX2" fmla="*/ 1530850 w 5095982"/>
              <a:gd name="connsiteY2" fmla="*/ 0 h 1736332"/>
              <a:gd name="connsiteX3" fmla="*/ 0 w 5095982"/>
              <a:gd name="connsiteY3" fmla="*/ 0 h 1736332"/>
              <a:gd name="connsiteX4" fmla="*/ 0 w 5095982"/>
              <a:gd name="connsiteY4" fmla="*/ 0 h 17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982" h="1736332">
                <a:moveTo>
                  <a:pt x="5095982" y="1736332"/>
                </a:moveTo>
                <a:lnTo>
                  <a:pt x="2250041" y="1736332"/>
                </a:lnTo>
                <a:lnTo>
                  <a:pt x="1530850" y="0"/>
                </a:lnTo>
                <a:lnTo>
                  <a:pt x="0" y="0"/>
                </a:lnTo>
                <a:lnTo>
                  <a:pt x="0"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0" name="Freeform 9">
            <a:extLst>
              <a:ext uri="{FF2B5EF4-FFF2-40B4-BE49-F238E27FC236}">
                <a16:creationId xmlns:a16="http://schemas.microsoft.com/office/drawing/2014/main" id="{CA98F111-82B4-1C4D-92F0-C42515012FAF}"/>
              </a:ext>
            </a:extLst>
          </p:cNvPr>
          <p:cNvSpPr/>
          <p:nvPr/>
        </p:nvSpPr>
        <p:spPr>
          <a:xfrm>
            <a:off x="3842535" y="832206"/>
            <a:ext cx="6811766" cy="452063"/>
          </a:xfrm>
          <a:custGeom>
            <a:avLst/>
            <a:gdLst>
              <a:gd name="connsiteX0" fmla="*/ 6811766 w 6811766"/>
              <a:gd name="connsiteY0" fmla="*/ 452063 h 452063"/>
              <a:gd name="connsiteX1" fmla="*/ 4048018 w 6811766"/>
              <a:gd name="connsiteY1" fmla="*/ 452063 h 452063"/>
              <a:gd name="connsiteX2" fmla="*/ 3904180 w 6811766"/>
              <a:gd name="connsiteY2" fmla="*/ 0 h 452063"/>
              <a:gd name="connsiteX3" fmla="*/ 0 w 6811766"/>
              <a:gd name="connsiteY3" fmla="*/ 0 h 452063"/>
              <a:gd name="connsiteX4" fmla="*/ 0 w 6811766"/>
              <a:gd name="connsiteY4" fmla="*/ 0 h 45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766" h="452063">
                <a:moveTo>
                  <a:pt x="6811766" y="452063"/>
                </a:moveTo>
                <a:lnTo>
                  <a:pt x="4048018" y="452063"/>
                </a:lnTo>
                <a:lnTo>
                  <a:pt x="3904180" y="0"/>
                </a:lnTo>
                <a:lnTo>
                  <a:pt x="0" y="0"/>
                </a:lnTo>
                <a:lnTo>
                  <a:pt x="0"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3" name="Freeform 12">
            <a:extLst>
              <a:ext uri="{FF2B5EF4-FFF2-40B4-BE49-F238E27FC236}">
                <a16:creationId xmlns:a16="http://schemas.microsoft.com/office/drawing/2014/main" id="{F4C065F5-F509-A64F-8C7E-B648962B5E24}"/>
              </a:ext>
            </a:extLst>
          </p:cNvPr>
          <p:cNvSpPr/>
          <p:nvPr/>
        </p:nvSpPr>
        <p:spPr>
          <a:xfrm>
            <a:off x="4140485" y="1335640"/>
            <a:ext cx="6503542" cy="1315092"/>
          </a:xfrm>
          <a:custGeom>
            <a:avLst/>
            <a:gdLst>
              <a:gd name="connsiteX0" fmla="*/ 6503542 w 6503542"/>
              <a:gd name="connsiteY0" fmla="*/ 1315092 h 1315092"/>
              <a:gd name="connsiteX1" fmla="*/ 3760342 w 6503542"/>
              <a:gd name="connsiteY1" fmla="*/ 1315092 h 1315092"/>
              <a:gd name="connsiteX2" fmla="*/ 3308279 w 6503542"/>
              <a:gd name="connsiteY2" fmla="*/ 0 h 1315092"/>
              <a:gd name="connsiteX3" fmla="*/ 0 w 6503542"/>
              <a:gd name="connsiteY3" fmla="*/ 0 h 1315092"/>
              <a:gd name="connsiteX4" fmla="*/ 0 w 6503542"/>
              <a:gd name="connsiteY4" fmla="*/ 0 h 1315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3542" h="1315092">
                <a:moveTo>
                  <a:pt x="6503542" y="1315092"/>
                </a:moveTo>
                <a:lnTo>
                  <a:pt x="3760342" y="1315092"/>
                </a:lnTo>
                <a:lnTo>
                  <a:pt x="3308279" y="0"/>
                </a:lnTo>
                <a:lnTo>
                  <a:pt x="0" y="0"/>
                </a:lnTo>
                <a:lnTo>
                  <a:pt x="0"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9" name="Freeform 8">
            <a:extLst>
              <a:ext uri="{FF2B5EF4-FFF2-40B4-BE49-F238E27FC236}">
                <a16:creationId xmlns:a16="http://schemas.microsoft.com/office/drawing/2014/main" id="{9F1F0E7C-5235-BB44-A8FD-0DEAA81020EF}"/>
              </a:ext>
            </a:extLst>
          </p:cNvPr>
          <p:cNvSpPr/>
          <p:nvPr/>
        </p:nvSpPr>
        <p:spPr>
          <a:xfrm>
            <a:off x="4756935" y="2208944"/>
            <a:ext cx="5928189" cy="1664413"/>
          </a:xfrm>
          <a:custGeom>
            <a:avLst/>
            <a:gdLst>
              <a:gd name="connsiteX0" fmla="*/ 5928189 w 5928189"/>
              <a:gd name="connsiteY0" fmla="*/ 1664413 h 1664413"/>
              <a:gd name="connsiteX1" fmla="*/ 3133618 w 5928189"/>
              <a:gd name="connsiteY1" fmla="*/ 1664413 h 1664413"/>
              <a:gd name="connsiteX2" fmla="*/ 2506894 w 5928189"/>
              <a:gd name="connsiteY2" fmla="*/ 0 h 1664413"/>
              <a:gd name="connsiteX3" fmla="*/ 30822 w 5928189"/>
              <a:gd name="connsiteY3" fmla="*/ 0 h 1664413"/>
              <a:gd name="connsiteX4" fmla="*/ 0 w 5928189"/>
              <a:gd name="connsiteY4" fmla="*/ 51371 h 166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8189" h="1664413">
                <a:moveTo>
                  <a:pt x="5928189" y="1664413"/>
                </a:moveTo>
                <a:lnTo>
                  <a:pt x="3133618" y="1664413"/>
                </a:lnTo>
                <a:lnTo>
                  <a:pt x="2506894" y="0"/>
                </a:lnTo>
                <a:lnTo>
                  <a:pt x="30822" y="0"/>
                </a:lnTo>
                <a:lnTo>
                  <a:pt x="0" y="51371"/>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7" name="Freeform 6">
            <a:extLst>
              <a:ext uri="{FF2B5EF4-FFF2-40B4-BE49-F238E27FC236}">
                <a16:creationId xmlns:a16="http://schemas.microsoft.com/office/drawing/2014/main" id="{DB9EC66B-E717-D74B-AD9A-42607AF51E8C}"/>
              </a:ext>
            </a:extLst>
          </p:cNvPr>
          <p:cNvSpPr/>
          <p:nvPr/>
        </p:nvSpPr>
        <p:spPr>
          <a:xfrm>
            <a:off x="5609690" y="2948683"/>
            <a:ext cx="5075434" cy="2260315"/>
          </a:xfrm>
          <a:custGeom>
            <a:avLst/>
            <a:gdLst>
              <a:gd name="connsiteX0" fmla="*/ 5075434 w 5075434"/>
              <a:gd name="connsiteY0" fmla="*/ 2260315 h 2260315"/>
              <a:gd name="connsiteX1" fmla="*/ 2280863 w 5075434"/>
              <a:gd name="connsiteY1" fmla="*/ 2260315 h 2260315"/>
              <a:gd name="connsiteX2" fmla="*/ 1448656 w 5075434"/>
              <a:gd name="connsiteY2" fmla="*/ 92468 h 2260315"/>
              <a:gd name="connsiteX3" fmla="*/ 1417834 w 5075434"/>
              <a:gd name="connsiteY3" fmla="*/ 0 h 2260315"/>
              <a:gd name="connsiteX4" fmla="*/ 0 w 5075434"/>
              <a:gd name="connsiteY4" fmla="*/ 0 h 2260315"/>
              <a:gd name="connsiteX5" fmla="*/ 0 w 5075434"/>
              <a:gd name="connsiteY5" fmla="*/ 0 h 22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5434" h="2260315">
                <a:moveTo>
                  <a:pt x="5075434" y="2260315"/>
                </a:moveTo>
                <a:lnTo>
                  <a:pt x="2280863" y="2260315"/>
                </a:lnTo>
                <a:lnTo>
                  <a:pt x="1448656" y="92468"/>
                </a:lnTo>
                <a:lnTo>
                  <a:pt x="1417834" y="0"/>
                </a:lnTo>
                <a:lnTo>
                  <a:pt x="0" y="0"/>
                </a:lnTo>
                <a:lnTo>
                  <a:pt x="0"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6" name="Freeform 15">
            <a:extLst>
              <a:ext uri="{FF2B5EF4-FFF2-40B4-BE49-F238E27FC236}">
                <a16:creationId xmlns:a16="http://schemas.microsoft.com/office/drawing/2014/main" id="{B653E213-AD8D-5D49-8E74-865A481498E8}"/>
              </a:ext>
            </a:extLst>
          </p:cNvPr>
          <p:cNvSpPr/>
          <p:nvPr/>
        </p:nvSpPr>
        <p:spPr>
          <a:xfrm>
            <a:off x="5248894" y="914400"/>
            <a:ext cx="1852585" cy="1472540"/>
          </a:xfrm>
          <a:custGeom>
            <a:avLst/>
            <a:gdLst>
              <a:gd name="connsiteX0" fmla="*/ 581890 w 1852585"/>
              <a:gd name="connsiteY0" fmla="*/ 11875 h 1472540"/>
              <a:gd name="connsiteX1" fmla="*/ 546264 w 1852585"/>
              <a:gd name="connsiteY1" fmla="*/ 0 h 1472540"/>
              <a:gd name="connsiteX2" fmla="*/ 665018 w 1852585"/>
              <a:gd name="connsiteY2" fmla="*/ 83127 h 1472540"/>
              <a:gd name="connsiteX3" fmla="*/ 700644 w 1852585"/>
              <a:gd name="connsiteY3" fmla="*/ 95003 h 1472540"/>
              <a:gd name="connsiteX4" fmla="*/ 771896 w 1852585"/>
              <a:gd name="connsiteY4" fmla="*/ 130629 h 1472540"/>
              <a:gd name="connsiteX5" fmla="*/ 890649 w 1852585"/>
              <a:gd name="connsiteY5" fmla="*/ 154379 h 1472540"/>
              <a:gd name="connsiteX6" fmla="*/ 985651 w 1852585"/>
              <a:gd name="connsiteY6" fmla="*/ 130629 h 1472540"/>
              <a:gd name="connsiteX7" fmla="*/ 1068779 w 1852585"/>
              <a:gd name="connsiteY7" fmla="*/ 95003 h 1472540"/>
              <a:gd name="connsiteX8" fmla="*/ 1140031 w 1852585"/>
              <a:gd name="connsiteY8" fmla="*/ 71252 h 1472540"/>
              <a:gd name="connsiteX9" fmla="*/ 1246909 w 1852585"/>
              <a:gd name="connsiteY9" fmla="*/ 118753 h 1472540"/>
              <a:gd name="connsiteX10" fmla="*/ 1258784 w 1852585"/>
              <a:gd name="connsiteY10" fmla="*/ 154379 h 1472540"/>
              <a:gd name="connsiteX11" fmla="*/ 1330036 w 1852585"/>
              <a:gd name="connsiteY11" fmla="*/ 261257 h 1472540"/>
              <a:gd name="connsiteX12" fmla="*/ 1353787 w 1852585"/>
              <a:gd name="connsiteY12" fmla="*/ 296883 h 1472540"/>
              <a:gd name="connsiteX13" fmla="*/ 1401288 w 1852585"/>
              <a:gd name="connsiteY13" fmla="*/ 320634 h 1472540"/>
              <a:gd name="connsiteX14" fmla="*/ 1484415 w 1852585"/>
              <a:gd name="connsiteY14" fmla="*/ 427512 h 1472540"/>
              <a:gd name="connsiteX15" fmla="*/ 1543792 w 1852585"/>
              <a:gd name="connsiteY15" fmla="*/ 498764 h 1472540"/>
              <a:gd name="connsiteX16" fmla="*/ 1579418 w 1852585"/>
              <a:gd name="connsiteY16" fmla="*/ 534390 h 1472540"/>
              <a:gd name="connsiteX17" fmla="*/ 1638794 w 1852585"/>
              <a:gd name="connsiteY17" fmla="*/ 593766 h 1472540"/>
              <a:gd name="connsiteX18" fmla="*/ 1662545 w 1852585"/>
              <a:gd name="connsiteY18" fmla="*/ 629392 h 1472540"/>
              <a:gd name="connsiteX19" fmla="*/ 1674420 w 1852585"/>
              <a:gd name="connsiteY19" fmla="*/ 665018 h 1472540"/>
              <a:gd name="connsiteX20" fmla="*/ 1710046 w 1852585"/>
              <a:gd name="connsiteY20" fmla="*/ 688769 h 1472540"/>
              <a:gd name="connsiteX21" fmla="*/ 1757548 w 1852585"/>
              <a:gd name="connsiteY21" fmla="*/ 760021 h 1472540"/>
              <a:gd name="connsiteX22" fmla="*/ 1805049 w 1852585"/>
              <a:gd name="connsiteY22" fmla="*/ 831273 h 1472540"/>
              <a:gd name="connsiteX23" fmla="*/ 1828800 w 1852585"/>
              <a:gd name="connsiteY23" fmla="*/ 866899 h 1472540"/>
              <a:gd name="connsiteX24" fmla="*/ 1828800 w 1852585"/>
              <a:gd name="connsiteY24" fmla="*/ 973777 h 1472540"/>
              <a:gd name="connsiteX25" fmla="*/ 1757548 w 1852585"/>
              <a:gd name="connsiteY25" fmla="*/ 997527 h 1472540"/>
              <a:gd name="connsiteX26" fmla="*/ 1686296 w 1852585"/>
              <a:gd name="connsiteY26" fmla="*/ 1045029 h 1472540"/>
              <a:gd name="connsiteX27" fmla="*/ 1615044 w 1852585"/>
              <a:gd name="connsiteY27" fmla="*/ 1068779 h 1472540"/>
              <a:gd name="connsiteX28" fmla="*/ 1543792 w 1852585"/>
              <a:gd name="connsiteY28" fmla="*/ 1116281 h 1472540"/>
              <a:gd name="connsiteX29" fmla="*/ 1508166 w 1852585"/>
              <a:gd name="connsiteY29" fmla="*/ 1140031 h 1472540"/>
              <a:gd name="connsiteX30" fmla="*/ 1448789 w 1852585"/>
              <a:gd name="connsiteY30" fmla="*/ 1211283 h 1472540"/>
              <a:gd name="connsiteX31" fmla="*/ 1413163 w 1852585"/>
              <a:gd name="connsiteY31" fmla="*/ 1223158 h 1472540"/>
              <a:gd name="connsiteX32" fmla="*/ 1377537 w 1852585"/>
              <a:gd name="connsiteY32" fmla="*/ 1258784 h 1472540"/>
              <a:gd name="connsiteX33" fmla="*/ 1330036 w 1852585"/>
              <a:gd name="connsiteY33" fmla="*/ 1270660 h 1472540"/>
              <a:gd name="connsiteX34" fmla="*/ 1270659 w 1852585"/>
              <a:gd name="connsiteY34" fmla="*/ 1318161 h 1472540"/>
              <a:gd name="connsiteX35" fmla="*/ 1199407 w 1852585"/>
              <a:gd name="connsiteY35" fmla="*/ 1353787 h 1472540"/>
              <a:gd name="connsiteX36" fmla="*/ 1128155 w 1852585"/>
              <a:gd name="connsiteY36" fmla="*/ 1389413 h 1472540"/>
              <a:gd name="connsiteX37" fmla="*/ 1104405 w 1852585"/>
              <a:gd name="connsiteY37" fmla="*/ 1425039 h 1472540"/>
              <a:gd name="connsiteX38" fmla="*/ 1068779 w 1852585"/>
              <a:gd name="connsiteY38" fmla="*/ 1436914 h 1472540"/>
              <a:gd name="connsiteX39" fmla="*/ 997527 w 1852585"/>
              <a:gd name="connsiteY39" fmla="*/ 1472540 h 1472540"/>
              <a:gd name="connsiteX40" fmla="*/ 878774 w 1852585"/>
              <a:gd name="connsiteY40" fmla="*/ 1460665 h 1472540"/>
              <a:gd name="connsiteX41" fmla="*/ 843148 w 1852585"/>
              <a:gd name="connsiteY41" fmla="*/ 1448790 h 1472540"/>
              <a:gd name="connsiteX42" fmla="*/ 807522 w 1852585"/>
              <a:gd name="connsiteY42" fmla="*/ 1413164 h 1472540"/>
              <a:gd name="connsiteX43" fmla="*/ 771896 w 1852585"/>
              <a:gd name="connsiteY43" fmla="*/ 1401288 h 1472540"/>
              <a:gd name="connsiteX44" fmla="*/ 700644 w 1852585"/>
              <a:gd name="connsiteY44" fmla="*/ 1353787 h 1472540"/>
              <a:gd name="connsiteX45" fmla="*/ 665018 w 1852585"/>
              <a:gd name="connsiteY45" fmla="*/ 1330036 h 1472540"/>
              <a:gd name="connsiteX46" fmla="*/ 546264 w 1852585"/>
              <a:gd name="connsiteY46" fmla="*/ 1294410 h 1472540"/>
              <a:gd name="connsiteX47" fmla="*/ 510638 w 1852585"/>
              <a:gd name="connsiteY47" fmla="*/ 1282535 h 1472540"/>
              <a:gd name="connsiteX48" fmla="*/ 463137 w 1852585"/>
              <a:gd name="connsiteY48" fmla="*/ 1270660 h 1472540"/>
              <a:gd name="connsiteX49" fmla="*/ 391885 w 1852585"/>
              <a:gd name="connsiteY49" fmla="*/ 1246909 h 1472540"/>
              <a:gd name="connsiteX50" fmla="*/ 356259 w 1852585"/>
              <a:gd name="connsiteY50" fmla="*/ 1235034 h 1472540"/>
              <a:gd name="connsiteX51" fmla="*/ 320633 w 1852585"/>
              <a:gd name="connsiteY51" fmla="*/ 1223158 h 1472540"/>
              <a:gd name="connsiteX52" fmla="*/ 285007 w 1852585"/>
              <a:gd name="connsiteY52" fmla="*/ 1211283 h 1472540"/>
              <a:gd name="connsiteX53" fmla="*/ 178129 w 1852585"/>
              <a:gd name="connsiteY53" fmla="*/ 1140031 h 1472540"/>
              <a:gd name="connsiteX54" fmla="*/ 142503 w 1852585"/>
              <a:gd name="connsiteY54" fmla="*/ 1116281 h 1472540"/>
              <a:gd name="connsiteX55" fmla="*/ 106877 w 1852585"/>
              <a:gd name="connsiteY55" fmla="*/ 1104405 h 1472540"/>
              <a:gd name="connsiteX56" fmla="*/ 35625 w 1852585"/>
              <a:gd name="connsiteY56" fmla="*/ 1045029 h 1472540"/>
              <a:gd name="connsiteX57" fmla="*/ 11875 w 1852585"/>
              <a:gd name="connsiteY57" fmla="*/ 973777 h 1472540"/>
              <a:gd name="connsiteX58" fmla="*/ 0 w 1852585"/>
              <a:gd name="connsiteY58" fmla="*/ 938151 h 1472540"/>
              <a:gd name="connsiteX59" fmla="*/ 23750 w 1852585"/>
              <a:gd name="connsiteY59" fmla="*/ 831273 h 1472540"/>
              <a:gd name="connsiteX60" fmla="*/ 47501 w 1852585"/>
              <a:gd name="connsiteY60" fmla="*/ 795647 h 1472540"/>
              <a:gd name="connsiteX61" fmla="*/ 106877 w 1852585"/>
              <a:gd name="connsiteY61" fmla="*/ 688769 h 1472540"/>
              <a:gd name="connsiteX62" fmla="*/ 130628 w 1852585"/>
              <a:gd name="connsiteY62" fmla="*/ 653143 h 1472540"/>
              <a:gd name="connsiteX63" fmla="*/ 166254 w 1852585"/>
              <a:gd name="connsiteY63" fmla="*/ 581891 h 1472540"/>
              <a:gd name="connsiteX64" fmla="*/ 201880 w 1852585"/>
              <a:gd name="connsiteY64" fmla="*/ 510639 h 1472540"/>
              <a:gd name="connsiteX65" fmla="*/ 261257 w 1852585"/>
              <a:gd name="connsiteY65" fmla="*/ 403761 h 1472540"/>
              <a:gd name="connsiteX66" fmla="*/ 285007 w 1852585"/>
              <a:gd name="connsiteY66" fmla="*/ 368135 h 1472540"/>
              <a:gd name="connsiteX67" fmla="*/ 332509 w 1852585"/>
              <a:gd name="connsiteY67" fmla="*/ 296883 h 1472540"/>
              <a:gd name="connsiteX68" fmla="*/ 380010 w 1852585"/>
              <a:gd name="connsiteY68" fmla="*/ 190005 h 1472540"/>
              <a:gd name="connsiteX69" fmla="*/ 391885 w 1852585"/>
              <a:gd name="connsiteY69" fmla="*/ 154379 h 1472540"/>
              <a:gd name="connsiteX70" fmla="*/ 463137 w 1852585"/>
              <a:gd name="connsiteY70" fmla="*/ 106878 h 1472540"/>
              <a:gd name="connsiteX71" fmla="*/ 498763 w 1852585"/>
              <a:gd name="connsiteY71" fmla="*/ 83127 h 1472540"/>
              <a:gd name="connsiteX72" fmla="*/ 534389 w 1852585"/>
              <a:gd name="connsiteY72" fmla="*/ 47501 h 1472540"/>
              <a:gd name="connsiteX73" fmla="*/ 581890 w 1852585"/>
              <a:gd name="connsiteY73" fmla="*/ 11875 h 14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852585" h="1472540">
                <a:moveTo>
                  <a:pt x="581890" y="11875"/>
                </a:moveTo>
                <a:cubicBezTo>
                  <a:pt x="583869" y="3958"/>
                  <a:pt x="558139" y="3958"/>
                  <a:pt x="546264" y="0"/>
                </a:cubicBezTo>
                <a:cubicBezTo>
                  <a:pt x="585849" y="27709"/>
                  <a:pt x="619179" y="67846"/>
                  <a:pt x="665018" y="83127"/>
                </a:cubicBezTo>
                <a:cubicBezTo>
                  <a:pt x="676893" y="87086"/>
                  <a:pt x="689448" y="89405"/>
                  <a:pt x="700644" y="95003"/>
                </a:cubicBezTo>
                <a:cubicBezTo>
                  <a:pt x="753825" y="121594"/>
                  <a:pt x="716468" y="117838"/>
                  <a:pt x="771896" y="130629"/>
                </a:cubicBezTo>
                <a:cubicBezTo>
                  <a:pt x="811230" y="139706"/>
                  <a:pt x="890649" y="154379"/>
                  <a:pt x="890649" y="154379"/>
                </a:cubicBezTo>
                <a:cubicBezTo>
                  <a:pt x="913231" y="149863"/>
                  <a:pt x="961308" y="142800"/>
                  <a:pt x="985651" y="130629"/>
                </a:cubicBezTo>
                <a:cubicBezTo>
                  <a:pt x="1089278" y="78815"/>
                  <a:pt x="945197" y="132077"/>
                  <a:pt x="1068779" y="95003"/>
                </a:cubicBezTo>
                <a:cubicBezTo>
                  <a:pt x="1092759" y="87809"/>
                  <a:pt x="1140031" y="71252"/>
                  <a:pt x="1140031" y="71252"/>
                </a:cubicBezTo>
                <a:cubicBezTo>
                  <a:pt x="1161800" y="78508"/>
                  <a:pt x="1226380" y="93092"/>
                  <a:pt x="1246909" y="118753"/>
                </a:cubicBezTo>
                <a:cubicBezTo>
                  <a:pt x="1254729" y="128528"/>
                  <a:pt x="1252705" y="143437"/>
                  <a:pt x="1258784" y="154379"/>
                </a:cubicBezTo>
                <a:cubicBezTo>
                  <a:pt x="1258790" y="154389"/>
                  <a:pt x="1318157" y="243439"/>
                  <a:pt x="1330036" y="261257"/>
                </a:cubicBezTo>
                <a:cubicBezTo>
                  <a:pt x="1337953" y="273132"/>
                  <a:pt x="1341021" y="290500"/>
                  <a:pt x="1353787" y="296883"/>
                </a:cubicBezTo>
                <a:cubicBezTo>
                  <a:pt x="1369621" y="304800"/>
                  <a:pt x="1386883" y="310344"/>
                  <a:pt x="1401288" y="320634"/>
                </a:cubicBezTo>
                <a:cubicBezTo>
                  <a:pt x="1459790" y="362421"/>
                  <a:pt x="1423023" y="366120"/>
                  <a:pt x="1484415" y="427512"/>
                </a:cubicBezTo>
                <a:cubicBezTo>
                  <a:pt x="1588497" y="531594"/>
                  <a:pt x="1461126" y="399565"/>
                  <a:pt x="1543792" y="498764"/>
                </a:cubicBezTo>
                <a:cubicBezTo>
                  <a:pt x="1554543" y="511666"/>
                  <a:pt x="1568667" y="521488"/>
                  <a:pt x="1579418" y="534390"/>
                </a:cubicBezTo>
                <a:cubicBezTo>
                  <a:pt x="1628898" y="593766"/>
                  <a:pt x="1573480" y="550224"/>
                  <a:pt x="1638794" y="593766"/>
                </a:cubicBezTo>
                <a:cubicBezTo>
                  <a:pt x="1646711" y="605641"/>
                  <a:pt x="1656162" y="616626"/>
                  <a:pt x="1662545" y="629392"/>
                </a:cubicBezTo>
                <a:cubicBezTo>
                  <a:pt x="1668143" y="640588"/>
                  <a:pt x="1666600" y="655243"/>
                  <a:pt x="1674420" y="665018"/>
                </a:cubicBezTo>
                <a:cubicBezTo>
                  <a:pt x="1683336" y="676163"/>
                  <a:pt x="1698171" y="680852"/>
                  <a:pt x="1710046" y="688769"/>
                </a:cubicBezTo>
                <a:cubicBezTo>
                  <a:pt x="1732759" y="756904"/>
                  <a:pt x="1705657" y="693303"/>
                  <a:pt x="1757548" y="760021"/>
                </a:cubicBezTo>
                <a:cubicBezTo>
                  <a:pt x="1775073" y="782553"/>
                  <a:pt x="1789215" y="807522"/>
                  <a:pt x="1805049" y="831273"/>
                </a:cubicBezTo>
                <a:lnTo>
                  <a:pt x="1828800" y="866899"/>
                </a:lnTo>
                <a:cubicBezTo>
                  <a:pt x="1841127" y="903881"/>
                  <a:pt x="1875522" y="944576"/>
                  <a:pt x="1828800" y="973777"/>
                </a:cubicBezTo>
                <a:cubicBezTo>
                  <a:pt x="1807570" y="987046"/>
                  <a:pt x="1757548" y="997527"/>
                  <a:pt x="1757548" y="997527"/>
                </a:cubicBezTo>
                <a:cubicBezTo>
                  <a:pt x="1733797" y="1013361"/>
                  <a:pt x="1713376" y="1036003"/>
                  <a:pt x="1686296" y="1045029"/>
                </a:cubicBezTo>
                <a:lnTo>
                  <a:pt x="1615044" y="1068779"/>
                </a:lnTo>
                <a:lnTo>
                  <a:pt x="1543792" y="1116281"/>
                </a:lnTo>
                <a:lnTo>
                  <a:pt x="1508166" y="1140031"/>
                </a:lnTo>
                <a:cubicBezTo>
                  <a:pt x="1490641" y="1166318"/>
                  <a:pt x="1476219" y="1192996"/>
                  <a:pt x="1448789" y="1211283"/>
                </a:cubicBezTo>
                <a:cubicBezTo>
                  <a:pt x="1438374" y="1218227"/>
                  <a:pt x="1425038" y="1219200"/>
                  <a:pt x="1413163" y="1223158"/>
                </a:cubicBezTo>
                <a:cubicBezTo>
                  <a:pt x="1401288" y="1235033"/>
                  <a:pt x="1392118" y="1250452"/>
                  <a:pt x="1377537" y="1258784"/>
                </a:cubicBezTo>
                <a:cubicBezTo>
                  <a:pt x="1363366" y="1266882"/>
                  <a:pt x="1343616" y="1261607"/>
                  <a:pt x="1330036" y="1270660"/>
                </a:cubicBezTo>
                <a:cubicBezTo>
                  <a:pt x="1222612" y="1342277"/>
                  <a:pt x="1387121" y="1279342"/>
                  <a:pt x="1270659" y="1318161"/>
                </a:cubicBezTo>
                <a:cubicBezTo>
                  <a:pt x="1168559" y="1386228"/>
                  <a:pt x="1297739" y="1304621"/>
                  <a:pt x="1199407" y="1353787"/>
                </a:cubicBezTo>
                <a:cubicBezTo>
                  <a:pt x="1107324" y="1399828"/>
                  <a:pt x="1217702" y="1359565"/>
                  <a:pt x="1128155" y="1389413"/>
                </a:cubicBezTo>
                <a:cubicBezTo>
                  <a:pt x="1120238" y="1401288"/>
                  <a:pt x="1115550" y="1416123"/>
                  <a:pt x="1104405" y="1425039"/>
                </a:cubicBezTo>
                <a:cubicBezTo>
                  <a:pt x="1094630" y="1432859"/>
                  <a:pt x="1079975" y="1431316"/>
                  <a:pt x="1068779" y="1436914"/>
                </a:cubicBezTo>
                <a:cubicBezTo>
                  <a:pt x="976696" y="1482955"/>
                  <a:pt x="1087074" y="1442692"/>
                  <a:pt x="997527" y="1472540"/>
                </a:cubicBezTo>
                <a:cubicBezTo>
                  <a:pt x="957943" y="1468582"/>
                  <a:pt x="918093" y="1466714"/>
                  <a:pt x="878774" y="1460665"/>
                </a:cubicBezTo>
                <a:cubicBezTo>
                  <a:pt x="866402" y="1458762"/>
                  <a:pt x="853563" y="1455734"/>
                  <a:pt x="843148" y="1448790"/>
                </a:cubicBezTo>
                <a:cubicBezTo>
                  <a:pt x="829174" y="1439474"/>
                  <a:pt x="821496" y="1422480"/>
                  <a:pt x="807522" y="1413164"/>
                </a:cubicBezTo>
                <a:cubicBezTo>
                  <a:pt x="797107" y="1406220"/>
                  <a:pt x="782838" y="1407367"/>
                  <a:pt x="771896" y="1401288"/>
                </a:cubicBezTo>
                <a:cubicBezTo>
                  <a:pt x="746943" y="1387425"/>
                  <a:pt x="724395" y="1369621"/>
                  <a:pt x="700644" y="1353787"/>
                </a:cubicBezTo>
                <a:cubicBezTo>
                  <a:pt x="688769" y="1345870"/>
                  <a:pt x="678558" y="1334549"/>
                  <a:pt x="665018" y="1330036"/>
                </a:cubicBezTo>
                <a:cubicBezTo>
                  <a:pt x="495695" y="1273596"/>
                  <a:pt x="671895" y="1330305"/>
                  <a:pt x="546264" y="1294410"/>
                </a:cubicBezTo>
                <a:cubicBezTo>
                  <a:pt x="534228" y="1290971"/>
                  <a:pt x="522674" y="1285974"/>
                  <a:pt x="510638" y="1282535"/>
                </a:cubicBezTo>
                <a:cubicBezTo>
                  <a:pt x="494945" y="1278051"/>
                  <a:pt x="478770" y="1275350"/>
                  <a:pt x="463137" y="1270660"/>
                </a:cubicBezTo>
                <a:cubicBezTo>
                  <a:pt x="439157" y="1263466"/>
                  <a:pt x="415636" y="1254826"/>
                  <a:pt x="391885" y="1246909"/>
                </a:cubicBezTo>
                <a:lnTo>
                  <a:pt x="356259" y="1235034"/>
                </a:lnTo>
                <a:lnTo>
                  <a:pt x="320633" y="1223158"/>
                </a:lnTo>
                <a:lnTo>
                  <a:pt x="285007" y="1211283"/>
                </a:lnTo>
                <a:lnTo>
                  <a:pt x="178129" y="1140031"/>
                </a:lnTo>
                <a:cubicBezTo>
                  <a:pt x="166254" y="1132114"/>
                  <a:pt x="156043" y="1120795"/>
                  <a:pt x="142503" y="1116281"/>
                </a:cubicBezTo>
                <a:cubicBezTo>
                  <a:pt x="130628" y="1112322"/>
                  <a:pt x="118073" y="1110003"/>
                  <a:pt x="106877" y="1104405"/>
                </a:cubicBezTo>
                <a:cubicBezTo>
                  <a:pt x="73809" y="1087871"/>
                  <a:pt x="61890" y="1071294"/>
                  <a:pt x="35625" y="1045029"/>
                </a:cubicBezTo>
                <a:lnTo>
                  <a:pt x="11875" y="973777"/>
                </a:lnTo>
                <a:lnTo>
                  <a:pt x="0" y="938151"/>
                </a:lnTo>
                <a:cubicBezTo>
                  <a:pt x="4560" y="910788"/>
                  <a:pt x="9133" y="860506"/>
                  <a:pt x="23750" y="831273"/>
                </a:cubicBezTo>
                <a:cubicBezTo>
                  <a:pt x="30133" y="818507"/>
                  <a:pt x="39584" y="807522"/>
                  <a:pt x="47501" y="795647"/>
                </a:cubicBezTo>
                <a:cubicBezTo>
                  <a:pt x="68402" y="732942"/>
                  <a:pt x="52433" y="770435"/>
                  <a:pt x="106877" y="688769"/>
                </a:cubicBezTo>
                <a:lnTo>
                  <a:pt x="130628" y="653143"/>
                </a:lnTo>
                <a:cubicBezTo>
                  <a:pt x="160476" y="563596"/>
                  <a:pt x="120213" y="673974"/>
                  <a:pt x="166254" y="581891"/>
                </a:cubicBezTo>
                <a:cubicBezTo>
                  <a:pt x="215420" y="483559"/>
                  <a:pt x="133813" y="612739"/>
                  <a:pt x="201880" y="510639"/>
                </a:cubicBezTo>
                <a:cubicBezTo>
                  <a:pt x="222782" y="447932"/>
                  <a:pt x="206811" y="485431"/>
                  <a:pt x="261257" y="403761"/>
                </a:cubicBezTo>
                <a:cubicBezTo>
                  <a:pt x="269174" y="391886"/>
                  <a:pt x="280493" y="381675"/>
                  <a:pt x="285007" y="368135"/>
                </a:cubicBezTo>
                <a:cubicBezTo>
                  <a:pt x="302194" y="316577"/>
                  <a:pt x="288032" y="341360"/>
                  <a:pt x="332509" y="296883"/>
                </a:cubicBezTo>
                <a:cubicBezTo>
                  <a:pt x="360772" y="212091"/>
                  <a:pt x="342372" y="246462"/>
                  <a:pt x="380010" y="190005"/>
                </a:cubicBezTo>
                <a:cubicBezTo>
                  <a:pt x="383968" y="178130"/>
                  <a:pt x="383034" y="163230"/>
                  <a:pt x="391885" y="154379"/>
                </a:cubicBezTo>
                <a:cubicBezTo>
                  <a:pt x="412069" y="134195"/>
                  <a:pt x="439386" y="122712"/>
                  <a:pt x="463137" y="106878"/>
                </a:cubicBezTo>
                <a:cubicBezTo>
                  <a:pt x="475012" y="98961"/>
                  <a:pt x="488671" y="93219"/>
                  <a:pt x="498763" y="83127"/>
                </a:cubicBezTo>
                <a:cubicBezTo>
                  <a:pt x="510638" y="71252"/>
                  <a:pt x="520415" y="56817"/>
                  <a:pt x="534389" y="47501"/>
                </a:cubicBezTo>
                <a:cubicBezTo>
                  <a:pt x="544804" y="40557"/>
                  <a:pt x="579911" y="19792"/>
                  <a:pt x="581890" y="1187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A3A4F7DF-1362-8544-BA1E-5B17BFE91A89}"/>
              </a:ext>
            </a:extLst>
          </p:cNvPr>
          <p:cNvSpPr/>
          <p:nvPr/>
        </p:nvSpPr>
        <p:spPr>
          <a:xfrm>
            <a:off x="3846746" y="1900052"/>
            <a:ext cx="4324905" cy="2018805"/>
          </a:xfrm>
          <a:custGeom>
            <a:avLst/>
            <a:gdLst>
              <a:gd name="connsiteX0" fmla="*/ 1140890 w 4324905"/>
              <a:gd name="connsiteY0" fmla="*/ 0 h 2018805"/>
              <a:gd name="connsiteX1" fmla="*/ 1140890 w 4324905"/>
              <a:gd name="connsiteY1" fmla="*/ 0 h 2018805"/>
              <a:gd name="connsiteX2" fmla="*/ 1354646 w 4324905"/>
              <a:gd name="connsiteY2" fmla="*/ 154379 h 2018805"/>
              <a:gd name="connsiteX3" fmla="*/ 1461524 w 4324905"/>
              <a:gd name="connsiteY3" fmla="*/ 190005 h 2018805"/>
              <a:gd name="connsiteX4" fmla="*/ 1497150 w 4324905"/>
              <a:gd name="connsiteY4" fmla="*/ 201880 h 2018805"/>
              <a:gd name="connsiteX5" fmla="*/ 1568402 w 4324905"/>
              <a:gd name="connsiteY5" fmla="*/ 249382 h 2018805"/>
              <a:gd name="connsiteX6" fmla="*/ 1592153 w 4324905"/>
              <a:gd name="connsiteY6" fmla="*/ 285008 h 2018805"/>
              <a:gd name="connsiteX7" fmla="*/ 1663405 w 4324905"/>
              <a:gd name="connsiteY7" fmla="*/ 308758 h 2018805"/>
              <a:gd name="connsiteX8" fmla="*/ 1699031 w 4324905"/>
              <a:gd name="connsiteY8" fmla="*/ 320634 h 2018805"/>
              <a:gd name="connsiteX9" fmla="*/ 1805909 w 4324905"/>
              <a:gd name="connsiteY9" fmla="*/ 356260 h 2018805"/>
              <a:gd name="connsiteX10" fmla="*/ 1841535 w 4324905"/>
              <a:gd name="connsiteY10" fmla="*/ 368135 h 2018805"/>
              <a:gd name="connsiteX11" fmla="*/ 1877160 w 4324905"/>
              <a:gd name="connsiteY11" fmla="*/ 391886 h 2018805"/>
              <a:gd name="connsiteX12" fmla="*/ 1948412 w 4324905"/>
              <a:gd name="connsiteY12" fmla="*/ 415636 h 2018805"/>
              <a:gd name="connsiteX13" fmla="*/ 1984038 w 4324905"/>
              <a:gd name="connsiteY13" fmla="*/ 439387 h 2018805"/>
              <a:gd name="connsiteX14" fmla="*/ 2055290 w 4324905"/>
              <a:gd name="connsiteY14" fmla="*/ 463138 h 2018805"/>
              <a:gd name="connsiteX15" fmla="*/ 2126542 w 4324905"/>
              <a:gd name="connsiteY15" fmla="*/ 498764 h 2018805"/>
              <a:gd name="connsiteX16" fmla="*/ 2162168 w 4324905"/>
              <a:gd name="connsiteY16" fmla="*/ 522514 h 2018805"/>
              <a:gd name="connsiteX17" fmla="*/ 2233420 w 4324905"/>
              <a:gd name="connsiteY17" fmla="*/ 546265 h 2018805"/>
              <a:gd name="connsiteX18" fmla="*/ 2304672 w 4324905"/>
              <a:gd name="connsiteY18" fmla="*/ 570016 h 2018805"/>
              <a:gd name="connsiteX19" fmla="*/ 2340298 w 4324905"/>
              <a:gd name="connsiteY19" fmla="*/ 581891 h 2018805"/>
              <a:gd name="connsiteX20" fmla="*/ 2470927 w 4324905"/>
              <a:gd name="connsiteY20" fmla="*/ 558140 h 2018805"/>
              <a:gd name="connsiteX21" fmla="*/ 2506553 w 4324905"/>
              <a:gd name="connsiteY21" fmla="*/ 534390 h 2018805"/>
              <a:gd name="connsiteX22" fmla="*/ 2542179 w 4324905"/>
              <a:gd name="connsiteY22" fmla="*/ 522514 h 2018805"/>
              <a:gd name="connsiteX23" fmla="*/ 2649057 w 4324905"/>
              <a:gd name="connsiteY23" fmla="*/ 463138 h 2018805"/>
              <a:gd name="connsiteX24" fmla="*/ 2720309 w 4324905"/>
              <a:gd name="connsiteY24" fmla="*/ 415636 h 2018805"/>
              <a:gd name="connsiteX25" fmla="*/ 2755935 w 4324905"/>
              <a:gd name="connsiteY25" fmla="*/ 391886 h 2018805"/>
              <a:gd name="connsiteX26" fmla="*/ 2791560 w 4324905"/>
              <a:gd name="connsiteY26" fmla="*/ 380010 h 2018805"/>
              <a:gd name="connsiteX27" fmla="*/ 2862812 w 4324905"/>
              <a:gd name="connsiteY27" fmla="*/ 344384 h 2018805"/>
              <a:gd name="connsiteX28" fmla="*/ 2898438 w 4324905"/>
              <a:gd name="connsiteY28" fmla="*/ 308758 h 2018805"/>
              <a:gd name="connsiteX29" fmla="*/ 2969690 w 4324905"/>
              <a:gd name="connsiteY29" fmla="*/ 261257 h 2018805"/>
              <a:gd name="connsiteX30" fmla="*/ 3029067 w 4324905"/>
              <a:gd name="connsiteY30" fmla="*/ 213756 h 2018805"/>
              <a:gd name="connsiteX31" fmla="*/ 3100319 w 4324905"/>
              <a:gd name="connsiteY31" fmla="*/ 166254 h 2018805"/>
              <a:gd name="connsiteX32" fmla="*/ 3207197 w 4324905"/>
              <a:gd name="connsiteY32" fmla="*/ 106878 h 2018805"/>
              <a:gd name="connsiteX33" fmla="*/ 3278449 w 4324905"/>
              <a:gd name="connsiteY33" fmla="*/ 59377 h 2018805"/>
              <a:gd name="connsiteX34" fmla="*/ 3314075 w 4324905"/>
              <a:gd name="connsiteY34" fmla="*/ 35626 h 2018805"/>
              <a:gd name="connsiteX35" fmla="*/ 3361576 w 4324905"/>
              <a:gd name="connsiteY35" fmla="*/ 47501 h 2018805"/>
              <a:gd name="connsiteX36" fmla="*/ 3420953 w 4324905"/>
              <a:gd name="connsiteY36" fmla="*/ 154379 h 2018805"/>
              <a:gd name="connsiteX37" fmla="*/ 3504080 w 4324905"/>
              <a:gd name="connsiteY37" fmla="*/ 261257 h 2018805"/>
              <a:gd name="connsiteX38" fmla="*/ 3563457 w 4324905"/>
              <a:gd name="connsiteY38" fmla="*/ 320634 h 2018805"/>
              <a:gd name="connsiteX39" fmla="*/ 3587207 w 4324905"/>
              <a:gd name="connsiteY39" fmla="*/ 356260 h 2018805"/>
              <a:gd name="connsiteX40" fmla="*/ 3622833 w 4324905"/>
              <a:gd name="connsiteY40" fmla="*/ 380010 h 2018805"/>
              <a:gd name="connsiteX41" fmla="*/ 3670335 w 4324905"/>
              <a:gd name="connsiteY41" fmla="*/ 439387 h 2018805"/>
              <a:gd name="connsiteX42" fmla="*/ 3717836 w 4324905"/>
              <a:gd name="connsiteY42" fmla="*/ 510639 h 2018805"/>
              <a:gd name="connsiteX43" fmla="*/ 3753462 w 4324905"/>
              <a:gd name="connsiteY43" fmla="*/ 546265 h 2018805"/>
              <a:gd name="connsiteX44" fmla="*/ 3836589 w 4324905"/>
              <a:gd name="connsiteY44" fmla="*/ 653143 h 2018805"/>
              <a:gd name="connsiteX45" fmla="*/ 3907841 w 4324905"/>
              <a:gd name="connsiteY45" fmla="*/ 700644 h 2018805"/>
              <a:gd name="connsiteX46" fmla="*/ 3943467 w 4324905"/>
              <a:gd name="connsiteY46" fmla="*/ 724395 h 2018805"/>
              <a:gd name="connsiteX47" fmla="*/ 4014719 w 4324905"/>
              <a:gd name="connsiteY47" fmla="*/ 748145 h 2018805"/>
              <a:gd name="connsiteX48" fmla="*/ 4050345 w 4324905"/>
              <a:gd name="connsiteY48" fmla="*/ 771896 h 2018805"/>
              <a:gd name="connsiteX49" fmla="*/ 4157223 w 4324905"/>
              <a:gd name="connsiteY49" fmla="*/ 807522 h 2018805"/>
              <a:gd name="connsiteX50" fmla="*/ 4228475 w 4324905"/>
              <a:gd name="connsiteY50" fmla="*/ 831273 h 2018805"/>
              <a:gd name="connsiteX51" fmla="*/ 4264101 w 4324905"/>
              <a:gd name="connsiteY51" fmla="*/ 855023 h 2018805"/>
              <a:gd name="connsiteX52" fmla="*/ 4287851 w 4324905"/>
              <a:gd name="connsiteY52" fmla="*/ 890649 h 2018805"/>
              <a:gd name="connsiteX53" fmla="*/ 4323477 w 4324905"/>
              <a:gd name="connsiteY53" fmla="*/ 914400 h 2018805"/>
              <a:gd name="connsiteX54" fmla="*/ 4287851 w 4324905"/>
              <a:gd name="connsiteY54" fmla="*/ 1009403 h 2018805"/>
              <a:gd name="connsiteX55" fmla="*/ 4252225 w 4324905"/>
              <a:gd name="connsiteY55" fmla="*/ 1033153 h 2018805"/>
              <a:gd name="connsiteX56" fmla="*/ 4192849 w 4324905"/>
              <a:gd name="connsiteY56" fmla="*/ 1080654 h 2018805"/>
              <a:gd name="connsiteX57" fmla="*/ 4121597 w 4324905"/>
              <a:gd name="connsiteY57" fmla="*/ 1128156 h 2018805"/>
              <a:gd name="connsiteX58" fmla="*/ 4074096 w 4324905"/>
              <a:gd name="connsiteY58" fmla="*/ 1199408 h 2018805"/>
              <a:gd name="connsiteX59" fmla="*/ 4050345 w 4324905"/>
              <a:gd name="connsiteY59" fmla="*/ 1270660 h 2018805"/>
              <a:gd name="connsiteX60" fmla="*/ 4038470 w 4324905"/>
              <a:gd name="connsiteY60" fmla="*/ 1306286 h 2018805"/>
              <a:gd name="connsiteX61" fmla="*/ 4014719 w 4324905"/>
              <a:gd name="connsiteY61" fmla="*/ 1341912 h 2018805"/>
              <a:gd name="connsiteX62" fmla="*/ 3955342 w 4324905"/>
              <a:gd name="connsiteY62" fmla="*/ 1436914 h 2018805"/>
              <a:gd name="connsiteX63" fmla="*/ 3919716 w 4324905"/>
              <a:gd name="connsiteY63" fmla="*/ 1448790 h 2018805"/>
              <a:gd name="connsiteX64" fmla="*/ 3551581 w 4324905"/>
              <a:gd name="connsiteY64" fmla="*/ 1448790 h 2018805"/>
              <a:gd name="connsiteX65" fmla="*/ 3480329 w 4324905"/>
              <a:gd name="connsiteY65" fmla="*/ 1496291 h 2018805"/>
              <a:gd name="connsiteX66" fmla="*/ 3444703 w 4324905"/>
              <a:gd name="connsiteY66" fmla="*/ 1520042 h 2018805"/>
              <a:gd name="connsiteX67" fmla="*/ 3361576 w 4324905"/>
              <a:gd name="connsiteY67" fmla="*/ 1615044 h 2018805"/>
              <a:gd name="connsiteX68" fmla="*/ 3314075 w 4324905"/>
              <a:gd name="connsiteY68" fmla="*/ 1674421 h 2018805"/>
              <a:gd name="connsiteX69" fmla="*/ 3290324 w 4324905"/>
              <a:gd name="connsiteY69" fmla="*/ 1710047 h 2018805"/>
              <a:gd name="connsiteX70" fmla="*/ 3254698 w 4324905"/>
              <a:gd name="connsiteY70" fmla="*/ 1733797 h 2018805"/>
              <a:gd name="connsiteX71" fmla="*/ 3219072 w 4324905"/>
              <a:gd name="connsiteY71" fmla="*/ 1769423 h 2018805"/>
              <a:gd name="connsiteX72" fmla="*/ 3147820 w 4324905"/>
              <a:gd name="connsiteY72" fmla="*/ 1805049 h 2018805"/>
              <a:gd name="connsiteX73" fmla="*/ 3076568 w 4324905"/>
              <a:gd name="connsiteY73" fmla="*/ 1840675 h 2018805"/>
              <a:gd name="connsiteX74" fmla="*/ 3005316 w 4324905"/>
              <a:gd name="connsiteY74" fmla="*/ 1876301 h 2018805"/>
              <a:gd name="connsiteX75" fmla="*/ 2934064 w 4324905"/>
              <a:gd name="connsiteY75" fmla="*/ 1911927 h 2018805"/>
              <a:gd name="connsiteX76" fmla="*/ 2862812 w 4324905"/>
              <a:gd name="connsiteY76" fmla="*/ 1947553 h 2018805"/>
              <a:gd name="connsiteX77" fmla="*/ 2660932 w 4324905"/>
              <a:gd name="connsiteY77" fmla="*/ 1959429 h 2018805"/>
              <a:gd name="connsiteX78" fmla="*/ 2530303 w 4324905"/>
              <a:gd name="connsiteY78" fmla="*/ 1971304 h 2018805"/>
              <a:gd name="connsiteX79" fmla="*/ 2423425 w 4324905"/>
              <a:gd name="connsiteY79" fmla="*/ 2006930 h 2018805"/>
              <a:gd name="connsiteX80" fmla="*/ 2387799 w 4324905"/>
              <a:gd name="connsiteY80" fmla="*/ 2018805 h 2018805"/>
              <a:gd name="connsiteX81" fmla="*/ 2269046 w 4324905"/>
              <a:gd name="connsiteY81" fmla="*/ 2006930 h 2018805"/>
              <a:gd name="connsiteX82" fmla="*/ 2197794 w 4324905"/>
              <a:gd name="connsiteY82" fmla="*/ 1983179 h 2018805"/>
              <a:gd name="connsiteX83" fmla="*/ 2162168 w 4324905"/>
              <a:gd name="connsiteY83" fmla="*/ 1971304 h 2018805"/>
              <a:gd name="connsiteX84" fmla="*/ 2126542 w 4324905"/>
              <a:gd name="connsiteY84" fmla="*/ 1947553 h 2018805"/>
              <a:gd name="connsiteX85" fmla="*/ 2090916 w 4324905"/>
              <a:gd name="connsiteY85" fmla="*/ 1935678 h 2018805"/>
              <a:gd name="connsiteX86" fmla="*/ 2019664 w 4324905"/>
              <a:gd name="connsiteY86" fmla="*/ 1888177 h 2018805"/>
              <a:gd name="connsiteX87" fmla="*/ 1924662 w 4324905"/>
              <a:gd name="connsiteY87" fmla="*/ 1828800 h 2018805"/>
              <a:gd name="connsiteX88" fmla="*/ 1889036 w 4324905"/>
              <a:gd name="connsiteY88" fmla="*/ 1816925 h 2018805"/>
              <a:gd name="connsiteX89" fmla="*/ 1710906 w 4324905"/>
              <a:gd name="connsiteY89" fmla="*/ 1840675 h 2018805"/>
              <a:gd name="connsiteX90" fmla="*/ 1615903 w 4324905"/>
              <a:gd name="connsiteY90" fmla="*/ 1864426 h 2018805"/>
              <a:gd name="connsiteX91" fmla="*/ 1449649 w 4324905"/>
              <a:gd name="connsiteY91" fmla="*/ 1852551 h 2018805"/>
              <a:gd name="connsiteX92" fmla="*/ 1378397 w 4324905"/>
              <a:gd name="connsiteY92" fmla="*/ 1828800 h 2018805"/>
              <a:gd name="connsiteX93" fmla="*/ 1271519 w 4324905"/>
              <a:gd name="connsiteY93" fmla="*/ 1793174 h 2018805"/>
              <a:gd name="connsiteX94" fmla="*/ 1235893 w 4324905"/>
              <a:gd name="connsiteY94" fmla="*/ 1781299 h 2018805"/>
              <a:gd name="connsiteX95" fmla="*/ 1200267 w 4324905"/>
              <a:gd name="connsiteY95" fmla="*/ 1769423 h 2018805"/>
              <a:gd name="connsiteX96" fmla="*/ 998386 w 4324905"/>
              <a:gd name="connsiteY96" fmla="*/ 1757548 h 2018805"/>
              <a:gd name="connsiteX97" fmla="*/ 891509 w 4324905"/>
              <a:gd name="connsiteY97" fmla="*/ 1733797 h 2018805"/>
              <a:gd name="connsiteX98" fmla="*/ 855883 w 4324905"/>
              <a:gd name="connsiteY98" fmla="*/ 1710047 h 2018805"/>
              <a:gd name="connsiteX99" fmla="*/ 820257 w 4324905"/>
              <a:gd name="connsiteY99" fmla="*/ 1698171 h 2018805"/>
              <a:gd name="connsiteX100" fmla="*/ 784631 w 4324905"/>
              <a:gd name="connsiteY100" fmla="*/ 1674421 h 2018805"/>
              <a:gd name="connsiteX101" fmla="*/ 749005 w 4324905"/>
              <a:gd name="connsiteY101" fmla="*/ 1662545 h 2018805"/>
              <a:gd name="connsiteX102" fmla="*/ 677753 w 4324905"/>
              <a:gd name="connsiteY102" fmla="*/ 1615044 h 2018805"/>
              <a:gd name="connsiteX103" fmla="*/ 642127 w 4324905"/>
              <a:gd name="connsiteY103" fmla="*/ 1591293 h 2018805"/>
              <a:gd name="connsiteX104" fmla="*/ 582750 w 4324905"/>
              <a:gd name="connsiteY104" fmla="*/ 1531917 h 2018805"/>
              <a:gd name="connsiteX105" fmla="*/ 523373 w 4324905"/>
              <a:gd name="connsiteY105" fmla="*/ 1484416 h 2018805"/>
              <a:gd name="connsiteX106" fmla="*/ 452122 w 4324905"/>
              <a:gd name="connsiteY106" fmla="*/ 1436914 h 2018805"/>
              <a:gd name="connsiteX107" fmla="*/ 380870 w 4324905"/>
              <a:gd name="connsiteY107" fmla="*/ 1413164 h 2018805"/>
              <a:gd name="connsiteX108" fmla="*/ 345244 w 4324905"/>
              <a:gd name="connsiteY108" fmla="*/ 1389413 h 2018805"/>
              <a:gd name="connsiteX109" fmla="*/ 273992 w 4324905"/>
              <a:gd name="connsiteY109" fmla="*/ 1365662 h 2018805"/>
              <a:gd name="connsiteX110" fmla="*/ 190864 w 4324905"/>
              <a:gd name="connsiteY110" fmla="*/ 1341912 h 2018805"/>
              <a:gd name="connsiteX111" fmla="*/ 155238 w 4324905"/>
              <a:gd name="connsiteY111" fmla="*/ 1330036 h 2018805"/>
              <a:gd name="connsiteX112" fmla="*/ 95862 w 4324905"/>
              <a:gd name="connsiteY112" fmla="*/ 1282535 h 2018805"/>
              <a:gd name="connsiteX113" fmla="*/ 60236 w 4324905"/>
              <a:gd name="connsiteY113" fmla="*/ 1246909 h 2018805"/>
              <a:gd name="connsiteX114" fmla="*/ 24610 w 4324905"/>
              <a:gd name="connsiteY114" fmla="*/ 1223158 h 2018805"/>
              <a:gd name="connsiteX115" fmla="*/ 859 w 4324905"/>
              <a:gd name="connsiteY115" fmla="*/ 1187532 h 2018805"/>
              <a:gd name="connsiteX116" fmla="*/ 48360 w 4324905"/>
              <a:gd name="connsiteY116" fmla="*/ 1116280 h 2018805"/>
              <a:gd name="connsiteX117" fmla="*/ 167114 w 4324905"/>
              <a:gd name="connsiteY117" fmla="*/ 1080654 h 2018805"/>
              <a:gd name="connsiteX118" fmla="*/ 238366 w 4324905"/>
              <a:gd name="connsiteY118" fmla="*/ 1033153 h 2018805"/>
              <a:gd name="connsiteX119" fmla="*/ 262116 w 4324905"/>
              <a:gd name="connsiteY119" fmla="*/ 997527 h 2018805"/>
              <a:gd name="connsiteX120" fmla="*/ 333368 w 4324905"/>
              <a:gd name="connsiteY120" fmla="*/ 938151 h 2018805"/>
              <a:gd name="connsiteX121" fmla="*/ 392745 w 4324905"/>
              <a:gd name="connsiteY121" fmla="*/ 866899 h 2018805"/>
              <a:gd name="connsiteX122" fmla="*/ 404620 w 4324905"/>
              <a:gd name="connsiteY122" fmla="*/ 748145 h 2018805"/>
              <a:gd name="connsiteX123" fmla="*/ 380870 w 4324905"/>
              <a:gd name="connsiteY123" fmla="*/ 712519 h 2018805"/>
              <a:gd name="connsiteX124" fmla="*/ 392745 w 4324905"/>
              <a:gd name="connsiteY124" fmla="*/ 653143 h 2018805"/>
              <a:gd name="connsiteX125" fmla="*/ 547124 w 4324905"/>
              <a:gd name="connsiteY125" fmla="*/ 617517 h 2018805"/>
              <a:gd name="connsiteX126" fmla="*/ 630251 w 4324905"/>
              <a:gd name="connsiteY126" fmla="*/ 534390 h 2018805"/>
              <a:gd name="connsiteX127" fmla="*/ 654002 w 4324905"/>
              <a:gd name="connsiteY127" fmla="*/ 498764 h 2018805"/>
              <a:gd name="connsiteX128" fmla="*/ 677753 w 4324905"/>
              <a:gd name="connsiteY128" fmla="*/ 463138 h 2018805"/>
              <a:gd name="connsiteX129" fmla="*/ 689628 w 4324905"/>
              <a:gd name="connsiteY129" fmla="*/ 427512 h 2018805"/>
              <a:gd name="connsiteX130" fmla="*/ 784631 w 4324905"/>
              <a:gd name="connsiteY130" fmla="*/ 344384 h 2018805"/>
              <a:gd name="connsiteX131" fmla="*/ 820257 w 4324905"/>
              <a:gd name="connsiteY131" fmla="*/ 320634 h 2018805"/>
              <a:gd name="connsiteX132" fmla="*/ 903384 w 4324905"/>
              <a:gd name="connsiteY132" fmla="*/ 308758 h 2018805"/>
              <a:gd name="connsiteX133" fmla="*/ 974636 w 4324905"/>
              <a:gd name="connsiteY133" fmla="*/ 285008 h 2018805"/>
              <a:gd name="connsiteX134" fmla="*/ 1010262 w 4324905"/>
              <a:gd name="connsiteY134" fmla="*/ 273132 h 2018805"/>
              <a:gd name="connsiteX135" fmla="*/ 1081514 w 4324905"/>
              <a:gd name="connsiteY135" fmla="*/ 225631 h 2018805"/>
              <a:gd name="connsiteX136" fmla="*/ 1105264 w 4324905"/>
              <a:gd name="connsiteY136" fmla="*/ 154379 h 2018805"/>
              <a:gd name="connsiteX137" fmla="*/ 1117140 w 4324905"/>
              <a:gd name="connsiteY137" fmla="*/ 118753 h 2018805"/>
              <a:gd name="connsiteX138" fmla="*/ 1117140 w 4324905"/>
              <a:gd name="connsiteY138" fmla="*/ 59377 h 2018805"/>
              <a:gd name="connsiteX139" fmla="*/ 1140890 w 4324905"/>
              <a:gd name="connsiteY139" fmla="*/ 0 h 201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324905" h="2018805">
                <a:moveTo>
                  <a:pt x="1140890" y="0"/>
                </a:moveTo>
                <a:lnTo>
                  <a:pt x="1140890" y="0"/>
                </a:lnTo>
                <a:cubicBezTo>
                  <a:pt x="1212142" y="51460"/>
                  <a:pt x="1271265" y="126585"/>
                  <a:pt x="1354646" y="154379"/>
                </a:cubicBezTo>
                <a:lnTo>
                  <a:pt x="1461524" y="190005"/>
                </a:lnTo>
                <a:lnTo>
                  <a:pt x="1497150" y="201880"/>
                </a:lnTo>
                <a:cubicBezTo>
                  <a:pt x="1520901" y="217714"/>
                  <a:pt x="1552568" y="225631"/>
                  <a:pt x="1568402" y="249382"/>
                </a:cubicBezTo>
                <a:cubicBezTo>
                  <a:pt x="1576319" y="261257"/>
                  <a:pt x="1580050" y="277444"/>
                  <a:pt x="1592153" y="285008"/>
                </a:cubicBezTo>
                <a:cubicBezTo>
                  <a:pt x="1613383" y="298277"/>
                  <a:pt x="1639654" y="300841"/>
                  <a:pt x="1663405" y="308758"/>
                </a:cubicBezTo>
                <a:lnTo>
                  <a:pt x="1699031" y="320634"/>
                </a:lnTo>
                <a:lnTo>
                  <a:pt x="1805909" y="356260"/>
                </a:lnTo>
                <a:lnTo>
                  <a:pt x="1841535" y="368135"/>
                </a:lnTo>
                <a:cubicBezTo>
                  <a:pt x="1853410" y="376052"/>
                  <a:pt x="1864118" y="386090"/>
                  <a:pt x="1877160" y="391886"/>
                </a:cubicBezTo>
                <a:cubicBezTo>
                  <a:pt x="1900038" y="402054"/>
                  <a:pt x="1948412" y="415636"/>
                  <a:pt x="1948412" y="415636"/>
                </a:cubicBezTo>
                <a:cubicBezTo>
                  <a:pt x="1960287" y="423553"/>
                  <a:pt x="1970996" y="433590"/>
                  <a:pt x="1984038" y="439387"/>
                </a:cubicBezTo>
                <a:cubicBezTo>
                  <a:pt x="2006916" y="449555"/>
                  <a:pt x="2034459" y="449251"/>
                  <a:pt x="2055290" y="463138"/>
                </a:cubicBezTo>
                <a:cubicBezTo>
                  <a:pt x="2157388" y="531202"/>
                  <a:pt x="2028210" y="449598"/>
                  <a:pt x="2126542" y="498764"/>
                </a:cubicBezTo>
                <a:cubicBezTo>
                  <a:pt x="2139307" y="505147"/>
                  <a:pt x="2149126" y="516718"/>
                  <a:pt x="2162168" y="522514"/>
                </a:cubicBezTo>
                <a:cubicBezTo>
                  <a:pt x="2185046" y="532682"/>
                  <a:pt x="2209669" y="538348"/>
                  <a:pt x="2233420" y="546265"/>
                </a:cubicBezTo>
                <a:lnTo>
                  <a:pt x="2304672" y="570016"/>
                </a:lnTo>
                <a:lnTo>
                  <a:pt x="2340298" y="581891"/>
                </a:lnTo>
                <a:cubicBezTo>
                  <a:pt x="2373057" y="577796"/>
                  <a:pt x="2434311" y="576448"/>
                  <a:pt x="2470927" y="558140"/>
                </a:cubicBezTo>
                <a:cubicBezTo>
                  <a:pt x="2483692" y="551757"/>
                  <a:pt x="2493788" y="540773"/>
                  <a:pt x="2506553" y="534390"/>
                </a:cubicBezTo>
                <a:cubicBezTo>
                  <a:pt x="2517749" y="528792"/>
                  <a:pt x="2531237" y="528593"/>
                  <a:pt x="2542179" y="522514"/>
                </a:cubicBezTo>
                <a:cubicBezTo>
                  <a:pt x="2664675" y="454460"/>
                  <a:pt x="2568447" y="490007"/>
                  <a:pt x="2649057" y="463138"/>
                </a:cubicBezTo>
                <a:lnTo>
                  <a:pt x="2720309" y="415636"/>
                </a:lnTo>
                <a:cubicBezTo>
                  <a:pt x="2732184" y="407719"/>
                  <a:pt x="2742395" y="396400"/>
                  <a:pt x="2755935" y="391886"/>
                </a:cubicBezTo>
                <a:cubicBezTo>
                  <a:pt x="2767810" y="387927"/>
                  <a:pt x="2780364" y="385608"/>
                  <a:pt x="2791560" y="380010"/>
                </a:cubicBezTo>
                <a:cubicBezTo>
                  <a:pt x="2883639" y="333970"/>
                  <a:pt x="2773268" y="374234"/>
                  <a:pt x="2862812" y="344384"/>
                </a:cubicBezTo>
                <a:cubicBezTo>
                  <a:pt x="2874687" y="332509"/>
                  <a:pt x="2885181" y="319069"/>
                  <a:pt x="2898438" y="308758"/>
                </a:cubicBezTo>
                <a:cubicBezTo>
                  <a:pt x="2920970" y="291233"/>
                  <a:pt x="2969690" y="261257"/>
                  <a:pt x="2969690" y="261257"/>
                </a:cubicBezTo>
                <a:cubicBezTo>
                  <a:pt x="3013576" y="195429"/>
                  <a:pt x="2968332" y="247498"/>
                  <a:pt x="3029067" y="213756"/>
                </a:cubicBezTo>
                <a:cubicBezTo>
                  <a:pt x="3054020" y="199893"/>
                  <a:pt x="3073239" y="175280"/>
                  <a:pt x="3100319" y="166254"/>
                </a:cubicBezTo>
                <a:cubicBezTo>
                  <a:pt x="3163024" y="145353"/>
                  <a:pt x="3125531" y="161322"/>
                  <a:pt x="3207197" y="106878"/>
                </a:cubicBezTo>
                <a:lnTo>
                  <a:pt x="3278449" y="59377"/>
                </a:lnTo>
                <a:lnTo>
                  <a:pt x="3314075" y="35626"/>
                </a:lnTo>
                <a:cubicBezTo>
                  <a:pt x="3329909" y="39584"/>
                  <a:pt x="3349293" y="36754"/>
                  <a:pt x="3361576" y="47501"/>
                </a:cubicBezTo>
                <a:cubicBezTo>
                  <a:pt x="3441062" y="117052"/>
                  <a:pt x="3389068" y="96987"/>
                  <a:pt x="3420953" y="154379"/>
                </a:cubicBezTo>
                <a:cubicBezTo>
                  <a:pt x="3480982" y="262430"/>
                  <a:pt x="3446380" y="192017"/>
                  <a:pt x="3504080" y="261257"/>
                </a:cubicBezTo>
                <a:cubicBezTo>
                  <a:pt x="3553561" y="320634"/>
                  <a:pt x="3498143" y="277091"/>
                  <a:pt x="3563457" y="320634"/>
                </a:cubicBezTo>
                <a:cubicBezTo>
                  <a:pt x="3571374" y="332509"/>
                  <a:pt x="3577115" y="346168"/>
                  <a:pt x="3587207" y="356260"/>
                </a:cubicBezTo>
                <a:cubicBezTo>
                  <a:pt x="3597299" y="366352"/>
                  <a:pt x="3613917" y="368865"/>
                  <a:pt x="3622833" y="380010"/>
                </a:cubicBezTo>
                <a:cubicBezTo>
                  <a:pt x="3688391" y="461955"/>
                  <a:pt x="3568233" y="371318"/>
                  <a:pt x="3670335" y="439387"/>
                </a:cubicBezTo>
                <a:cubicBezTo>
                  <a:pt x="3686169" y="463138"/>
                  <a:pt x="3697652" y="490455"/>
                  <a:pt x="3717836" y="510639"/>
                </a:cubicBezTo>
                <a:cubicBezTo>
                  <a:pt x="3729711" y="522514"/>
                  <a:pt x="3743151" y="533008"/>
                  <a:pt x="3753462" y="546265"/>
                </a:cubicBezTo>
                <a:cubicBezTo>
                  <a:pt x="3792748" y="596776"/>
                  <a:pt x="3791093" y="617757"/>
                  <a:pt x="3836589" y="653143"/>
                </a:cubicBezTo>
                <a:cubicBezTo>
                  <a:pt x="3859121" y="670668"/>
                  <a:pt x="3884090" y="684810"/>
                  <a:pt x="3907841" y="700644"/>
                </a:cubicBezTo>
                <a:cubicBezTo>
                  <a:pt x="3919716" y="708561"/>
                  <a:pt x="3929927" y="719882"/>
                  <a:pt x="3943467" y="724395"/>
                </a:cubicBezTo>
                <a:lnTo>
                  <a:pt x="4014719" y="748145"/>
                </a:lnTo>
                <a:cubicBezTo>
                  <a:pt x="4026594" y="756062"/>
                  <a:pt x="4037303" y="766099"/>
                  <a:pt x="4050345" y="771896"/>
                </a:cubicBezTo>
                <a:cubicBezTo>
                  <a:pt x="4050355" y="771901"/>
                  <a:pt x="4139404" y="801583"/>
                  <a:pt x="4157223" y="807522"/>
                </a:cubicBezTo>
                <a:cubicBezTo>
                  <a:pt x="4157228" y="807524"/>
                  <a:pt x="4228471" y="831270"/>
                  <a:pt x="4228475" y="831273"/>
                </a:cubicBezTo>
                <a:lnTo>
                  <a:pt x="4264101" y="855023"/>
                </a:lnTo>
                <a:cubicBezTo>
                  <a:pt x="4272018" y="866898"/>
                  <a:pt x="4277759" y="880557"/>
                  <a:pt x="4287851" y="890649"/>
                </a:cubicBezTo>
                <a:cubicBezTo>
                  <a:pt x="4297943" y="900741"/>
                  <a:pt x="4319556" y="900677"/>
                  <a:pt x="4323477" y="914400"/>
                </a:cubicBezTo>
                <a:cubicBezTo>
                  <a:pt x="4331030" y="940835"/>
                  <a:pt x="4307082" y="990173"/>
                  <a:pt x="4287851" y="1009403"/>
                </a:cubicBezTo>
                <a:cubicBezTo>
                  <a:pt x="4277759" y="1019495"/>
                  <a:pt x="4264100" y="1025236"/>
                  <a:pt x="4252225" y="1033153"/>
                </a:cubicBezTo>
                <a:cubicBezTo>
                  <a:pt x="4208341" y="1098980"/>
                  <a:pt x="4253583" y="1046912"/>
                  <a:pt x="4192849" y="1080654"/>
                </a:cubicBezTo>
                <a:cubicBezTo>
                  <a:pt x="4167896" y="1094517"/>
                  <a:pt x="4121597" y="1128156"/>
                  <a:pt x="4121597" y="1128156"/>
                </a:cubicBezTo>
                <a:cubicBezTo>
                  <a:pt x="4105763" y="1151907"/>
                  <a:pt x="4083123" y="1172328"/>
                  <a:pt x="4074096" y="1199408"/>
                </a:cubicBezTo>
                <a:lnTo>
                  <a:pt x="4050345" y="1270660"/>
                </a:lnTo>
                <a:cubicBezTo>
                  <a:pt x="4046387" y="1282535"/>
                  <a:pt x="4045414" y="1295871"/>
                  <a:pt x="4038470" y="1306286"/>
                </a:cubicBezTo>
                <a:lnTo>
                  <a:pt x="4014719" y="1341912"/>
                </a:lnTo>
                <a:cubicBezTo>
                  <a:pt x="3993056" y="1406899"/>
                  <a:pt x="4008035" y="1410567"/>
                  <a:pt x="3955342" y="1436914"/>
                </a:cubicBezTo>
                <a:cubicBezTo>
                  <a:pt x="3944146" y="1442512"/>
                  <a:pt x="3931591" y="1444831"/>
                  <a:pt x="3919716" y="1448790"/>
                </a:cubicBezTo>
                <a:cubicBezTo>
                  <a:pt x="3836637" y="1444174"/>
                  <a:pt x="3645331" y="1424119"/>
                  <a:pt x="3551581" y="1448790"/>
                </a:cubicBezTo>
                <a:cubicBezTo>
                  <a:pt x="3523976" y="1456054"/>
                  <a:pt x="3504080" y="1480457"/>
                  <a:pt x="3480329" y="1496291"/>
                </a:cubicBezTo>
                <a:lnTo>
                  <a:pt x="3444703" y="1520042"/>
                </a:lnTo>
                <a:cubicBezTo>
                  <a:pt x="3389285" y="1603168"/>
                  <a:pt x="3420952" y="1575459"/>
                  <a:pt x="3361576" y="1615044"/>
                </a:cubicBezTo>
                <a:cubicBezTo>
                  <a:pt x="3338458" y="1684400"/>
                  <a:pt x="3367789" y="1620707"/>
                  <a:pt x="3314075" y="1674421"/>
                </a:cubicBezTo>
                <a:cubicBezTo>
                  <a:pt x="3303983" y="1684513"/>
                  <a:pt x="3300416" y="1699955"/>
                  <a:pt x="3290324" y="1710047"/>
                </a:cubicBezTo>
                <a:cubicBezTo>
                  <a:pt x="3280232" y="1720139"/>
                  <a:pt x="3265662" y="1724660"/>
                  <a:pt x="3254698" y="1733797"/>
                </a:cubicBezTo>
                <a:cubicBezTo>
                  <a:pt x="3241796" y="1744548"/>
                  <a:pt x="3231974" y="1758672"/>
                  <a:pt x="3219072" y="1769423"/>
                </a:cubicBezTo>
                <a:cubicBezTo>
                  <a:pt x="3188377" y="1795002"/>
                  <a:pt x="3183527" y="1793147"/>
                  <a:pt x="3147820" y="1805049"/>
                </a:cubicBezTo>
                <a:cubicBezTo>
                  <a:pt x="3045720" y="1873116"/>
                  <a:pt x="3174900" y="1791509"/>
                  <a:pt x="3076568" y="1840675"/>
                </a:cubicBezTo>
                <a:cubicBezTo>
                  <a:pt x="2984485" y="1886716"/>
                  <a:pt x="3094863" y="1846453"/>
                  <a:pt x="3005316" y="1876301"/>
                </a:cubicBezTo>
                <a:cubicBezTo>
                  <a:pt x="2903216" y="1944368"/>
                  <a:pt x="3032396" y="1862761"/>
                  <a:pt x="2934064" y="1911927"/>
                </a:cubicBezTo>
                <a:cubicBezTo>
                  <a:pt x="2901537" y="1928191"/>
                  <a:pt x="2900125" y="1943822"/>
                  <a:pt x="2862812" y="1947553"/>
                </a:cubicBezTo>
                <a:cubicBezTo>
                  <a:pt x="2795737" y="1954261"/>
                  <a:pt x="2728170" y="1954626"/>
                  <a:pt x="2660932" y="1959429"/>
                </a:cubicBezTo>
                <a:cubicBezTo>
                  <a:pt x="2617321" y="1962544"/>
                  <a:pt x="2573846" y="1967346"/>
                  <a:pt x="2530303" y="1971304"/>
                </a:cubicBezTo>
                <a:lnTo>
                  <a:pt x="2423425" y="2006930"/>
                </a:lnTo>
                <a:lnTo>
                  <a:pt x="2387799" y="2018805"/>
                </a:lnTo>
                <a:cubicBezTo>
                  <a:pt x="2348215" y="2014847"/>
                  <a:pt x="2308146" y="2014261"/>
                  <a:pt x="2269046" y="2006930"/>
                </a:cubicBezTo>
                <a:cubicBezTo>
                  <a:pt x="2244439" y="2002316"/>
                  <a:pt x="2221545" y="1991096"/>
                  <a:pt x="2197794" y="1983179"/>
                </a:cubicBezTo>
                <a:lnTo>
                  <a:pt x="2162168" y="1971304"/>
                </a:lnTo>
                <a:cubicBezTo>
                  <a:pt x="2150293" y="1963387"/>
                  <a:pt x="2139308" y="1953936"/>
                  <a:pt x="2126542" y="1947553"/>
                </a:cubicBezTo>
                <a:cubicBezTo>
                  <a:pt x="2115346" y="1941955"/>
                  <a:pt x="2101858" y="1941757"/>
                  <a:pt x="2090916" y="1935678"/>
                </a:cubicBezTo>
                <a:cubicBezTo>
                  <a:pt x="2065963" y="1921816"/>
                  <a:pt x="2019664" y="1888177"/>
                  <a:pt x="2019664" y="1888177"/>
                </a:cubicBezTo>
                <a:cubicBezTo>
                  <a:pt x="1982027" y="1831720"/>
                  <a:pt x="2009453" y="1857064"/>
                  <a:pt x="1924662" y="1828800"/>
                </a:cubicBezTo>
                <a:lnTo>
                  <a:pt x="1889036" y="1816925"/>
                </a:lnTo>
                <a:cubicBezTo>
                  <a:pt x="1635559" y="1838047"/>
                  <a:pt x="1817619" y="1811572"/>
                  <a:pt x="1710906" y="1840675"/>
                </a:cubicBezTo>
                <a:cubicBezTo>
                  <a:pt x="1679414" y="1849264"/>
                  <a:pt x="1615903" y="1864426"/>
                  <a:pt x="1615903" y="1864426"/>
                </a:cubicBezTo>
                <a:cubicBezTo>
                  <a:pt x="1560485" y="1860468"/>
                  <a:pt x="1504593" y="1860793"/>
                  <a:pt x="1449649" y="1852551"/>
                </a:cubicBezTo>
                <a:cubicBezTo>
                  <a:pt x="1424891" y="1848837"/>
                  <a:pt x="1402148" y="1836717"/>
                  <a:pt x="1378397" y="1828800"/>
                </a:cubicBezTo>
                <a:lnTo>
                  <a:pt x="1271519" y="1793174"/>
                </a:lnTo>
                <a:lnTo>
                  <a:pt x="1235893" y="1781299"/>
                </a:lnTo>
                <a:cubicBezTo>
                  <a:pt x="1224018" y="1777340"/>
                  <a:pt x="1212763" y="1770158"/>
                  <a:pt x="1200267" y="1769423"/>
                </a:cubicBezTo>
                <a:lnTo>
                  <a:pt x="998386" y="1757548"/>
                </a:lnTo>
                <a:cubicBezTo>
                  <a:pt x="971013" y="1752986"/>
                  <a:pt x="920747" y="1748416"/>
                  <a:pt x="891509" y="1733797"/>
                </a:cubicBezTo>
                <a:cubicBezTo>
                  <a:pt x="878744" y="1727414"/>
                  <a:pt x="868648" y="1716430"/>
                  <a:pt x="855883" y="1710047"/>
                </a:cubicBezTo>
                <a:cubicBezTo>
                  <a:pt x="844687" y="1704449"/>
                  <a:pt x="831453" y="1703769"/>
                  <a:pt x="820257" y="1698171"/>
                </a:cubicBezTo>
                <a:cubicBezTo>
                  <a:pt x="807492" y="1691788"/>
                  <a:pt x="797396" y="1680804"/>
                  <a:pt x="784631" y="1674421"/>
                </a:cubicBezTo>
                <a:cubicBezTo>
                  <a:pt x="773435" y="1668823"/>
                  <a:pt x="759947" y="1668624"/>
                  <a:pt x="749005" y="1662545"/>
                </a:cubicBezTo>
                <a:cubicBezTo>
                  <a:pt x="724052" y="1648682"/>
                  <a:pt x="701504" y="1630878"/>
                  <a:pt x="677753" y="1615044"/>
                </a:cubicBezTo>
                <a:lnTo>
                  <a:pt x="642127" y="1591293"/>
                </a:lnTo>
                <a:cubicBezTo>
                  <a:pt x="578791" y="1496290"/>
                  <a:pt x="661920" y="1611085"/>
                  <a:pt x="582750" y="1531917"/>
                </a:cubicBezTo>
                <a:cubicBezTo>
                  <a:pt x="529034" y="1478202"/>
                  <a:pt x="592730" y="1507534"/>
                  <a:pt x="523373" y="1484416"/>
                </a:cubicBezTo>
                <a:cubicBezTo>
                  <a:pt x="499623" y="1468582"/>
                  <a:pt x="479202" y="1445940"/>
                  <a:pt x="452122" y="1436914"/>
                </a:cubicBezTo>
                <a:lnTo>
                  <a:pt x="380870" y="1413164"/>
                </a:lnTo>
                <a:cubicBezTo>
                  <a:pt x="368995" y="1405247"/>
                  <a:pt x="358286" y="1395210"/>
                  <a:pt x="345244" y="1389413"/>
                </a:cubicBezTo>
                <a:cubicBezTo>
                  <a:pt x="322366" y="1379245"/>
                  <a:pt x="297743" y="1373579"/>
                  <a:pt x="273992" y="1365662"/>
                </a:cubicBezTo>
                <a:cubicBezTo>
                  <a:pt x="188570" y="1337188"/>
                  <a:pt x="295248" y="1371736"/>
                  <a:pt x="190864" y="1341912"/>
                </a:cubicBezTo>
                <a:cubicBezTo>
                  <a:pt x="178828" y="1338473"/>
                  <a:pt x="167113" y="1333995"/>
                  <a:pt x="155238" y="1330036"/>
                </a:cubicBezTo>
                <a:cubicBezTo>
                  <a:pt x="102123" y="1250361"/>
                  <a:pt x="164693" y="1328422"/>
                  <a:pt x="95862" y="1282535"/>
                </a:cubicBezTo>
                <a:cubicBezTo>
                  <a:pt x="81888" y="1273219"/>
                  <a:pt x="73138" y="1257660"/>
                  <a:pt x="60236" y="1246909"/>
                </a:cubicBezTo>
                <a:cubicBezTo>
                  <a:pt x="49272" y="1237772"/>
                  <a:pt x="36485" y="1231075"/>
                  <a:pt x="24610" y="1223158"/>
                </a:cubicBezTo>
                <a:cubicBezTo>
                  <a:pt x="16693" y="1211283"/>
                  <a:pt x="2877" y="1201661"/>
                  <a:pt x="859" y="1187532"/>
                </a:cubicBezTo>
                <a:cubicBezTo>
                  <a:pt x="-4711" y="1148544"/>
                  <a:pt x="17438" y="1129532"/>
                  <a:pt x="48360" y="1116280"/>
                </a:cubicBezTo>
                <a:cubicBezTo>
                  <a:pt x="94834" y="1096362"/>
                  <a:pt x="119210" y="1112589"/>
                  <a:pt x="167114" y="1080654"/>
                </a:cubicBezTo>
                <a:lnTo>
                  <a:pt x="238366" y="1033153"/>
                </a:lnTo>
                <a:cubicBezTo>
                  <a:pt x="246283" y="1021278"/>
                  <a:pt x="252979" y="1008491"/>
                  <a:pt x="262116" y="997527"/>
                </a:cubicBezTo>
                <a:cubicBezTo>
                  <a:pt x="309426" y="940754"/>
                  <a:pt x="282415" y="980611"/>
                  <a:pt x="333368" y="938151"/>
                </a:cubicBezTo>
                <a:cubicBezTo>
                  <a:pt x="367656" y="909578"/>
                  <a:pt x="369392" y="901928"/>
                  <a:pt x="392745" y="866899"/>
                </a:cubicBezTo>
                <a:cubicBezTo>
                  <a:pt x="413055" y="805970"/>
                  <a:pt x="428176" y="803110"/>
                  <a:pt x="404620" y="748145"/>
                </a:cubicBezTo>
                <a:cubicBezTo>
                  <a:pt x="398998" y="735027"/>
                  <a:pt x="388787" y="724394"/>
                  <a:pt x="380870" y="712519"/>
                </a:cubicBezTo>
                <a:cubicBezTo>
                  <a:pt x="384828" y="692727"/>
                  <a:pt x="382731" y="670668"/>
                  <a:pt x="392745" y="653143"/>
                </a:cubicBezTo>
                <a:cubicBezTo>
                  <a:pt x="416348" y="611837"/>
                  <a:pt x="539941" y="618235"/>
                  <a:pt x="547124" y="617517"/>
                </a:cubicBezTo>
                <a:cubicBezTo>
                  <a:pt x="609830" y="596616"/>
                  <a:pt x="575806" y="616058"/>
                  <a:pt x="630251" y="534390"/>
                </a:cubicBezTo>
                <a:lnTo>
                  <a:pt x="654002" y="498764"/>
                </a:lnTo>
                <a:lnTo>
                  <a:pt x="677753" y="463138"/>
                </a:lnTo>
                <a:cubicBezTo>
                  <a:pt x="681711" y="451263"/>
                  <a:pt x="684030" y="438708"/>
                  <a:pt x="689628" y="427512"/>
                </a:cubicBezTo>
                <a:cubicBezTo>
                  <a:pt x="714368" y="378033"/>
                  <a:pt x="731194" y="380008"/>
                  <a:pt x="784631" y="344384"/>
                </a:cubicBezTo>
                <a:cubicBezTo>
                  <a:pt x="796506" y="336467"/>
                  <a:pt x="806128" y="322653"/>
                  <a:pt x="820257" y="320634"/>
                </a:cubicBezTo>
                <a:lnTo>
                  <a:pt x="903384" y="308758"/>
                </a:lnTo>
                <a:lnTo>
                  <a:pt x="974636" y="285008"/>
                </a:lnTo>
                <a:cubicBezTo>
                  <a:pt x="986511" y="281050"/>
                  <a:pt x="999847" y="280076"/>
                  <a:pt x="1010262" y="273132"/>
                </a:cubicBezTo>
                <a:lnTo>
                  <a:pt x="1081514" y="225631"/>
                </a:lnTo>
                <a:lnTo>
                  <a:pt x="1105264" y="154379"/>
                </a:lnTo>
                <a:cubicBezTo>
                  <a:pt x="1109222" y="142504"/>
                  <a:pt x="1117140" y="131271"/>
                  <a:pt x="1117140" y="118753"/>
                </a:cubicBezTo>
                <a:lnTo>
                  <a:pt x="1117140" y="59377"/>
                </a:lnTo>
                <a:lnTo>
                  <a:pt x="114089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a:extLst>
              <a:ext uri="{FF2B5EF4-FFF2-40B4-BE49-F238E27FC236}">
                <a16:creationId xmlns:a16="http://schemas.microsoft.com/office/drawing/2014/main" id="{0D2BF398-10F3-AB4D-8ADA-F04628B0F679}"/>
              </a:ext>
            </a:extLst>
          </p:cNvPr>
          <p:cNvSpPr/>
          <p:nvPr/>
        </p:nvSpPr>
        <p:spPr>
          <a:xfrm>
            <a:off x="2992015" y="2945081"/>
            <a:ext cx="6330115" cy="2660072"/>
          </a:xfrm>
          <a:custGeom>
            <a:avLst/>
            <a:gdLst>
              <a:gd name="connsiteX0" fmla="*/ 677460 w 6330115"/>
              <a:gd name="connsiteY0" fmla="*/ 166254 h 2660072"/>
              <a:gd name="connsiteX1" fmla="*/ 677460 w 6330115"/>
              <a:gd name="connsiteY1" fmla="*/ 166254 h 2660072"/>
              <a:gd name="connsiteX2" fmla="*/ 891216 w 6330115"/>
              <a:gd name="connsiteY2" fmla="*/ 273132 h 2660072"/>
              <a:gd name="connsiteX3" fmla="*/ 950593 w 6330115"/>
              <a:gd name="connsiteY3" fmla="*/ 332509 h 2660072"/>
              <a:gd name="connsiteX4" fmla="*/ 986219 w 6330115"/>
              <a:gd name="connsiteY4" fmla="*/ 344384 h 2660072"/>
              <a:gd name="connsiteX5" fmla="*/ 1009969 w 6330115"/>
              <a:gd name="connsiteY5" fmla="*/ 380010 h 2660072"/>
              <a:gd name="connsiteX6" fmla="*/ 1081221 w 6330115"/>
              <a:gd name="connsiteY6" fmla="*/ 415636 h 2660072"/>
              <a:gd name="connsiteX7" fmla="*/ 1188099 w 6330115"/>
              <a:gd name="connsiteY7" fmla="*/ 463137 h 2660072"/>
              <a:gd name="connsiteX8" fmla="*/ 1259351 w 6330115"/>
              <a:gd name="connsiteY8" fmla="*/ 486888 h 2660072"/>
              <a:gd name="connsiteX9" fmla="*/ 1378104 w 6330115"/>
              <a:gd name="connsiteY9" fmla="*/ 522514 h 2660072"/>
              <a:gd name="connsiteX10" fmla="*/ 1449356 w 6330115"/>
              <a:gd name="connsiteY10" fmla="*/ 570015 h 2660072"/>
              <a:gd name="connsiteX11" fmla="*/ 1484982 w 6330115"/>
              <a:gd name="connsiteY11" fmla="*/ 593766 h 2660072"/>
              <a:gd name="connsiteX12" fmla="*/ 1556234 w 6330115"/>
              <a:gd name="connsiteY12" fmla="*/ 665018 h 2660072"/>
              <a:gd name="connsiteX13" fmla="*/ 1627486 w 6330115"/>
              <a:gd name="connsiteY13" fmla="*/ 712519 h 2660072"/>
              <a:gd name="connsiteX14" fmla="*/ 1686863 w 6330115"/>
              <a:gd name="connsiteY14" fmla="*/ 760020 h 2660072"/>
              <a:gd name="connsiteX15" fmla="*/ 1722489 w 6330115"/>
              <a:gd name="connsiteY15" fmla="*/ 783771 h 2660072"/>
              <a:gd name="connsiteX16" fmla="*/ 1853117 w 6330115"/>
              <a:gd name="connsiteY16" fmla="*/ 819397 h 2660072"/>
              <a:gd name="connsiteX17" fmla="*/ 2066873 w 6330115"/>
              <a:gd name="connsiteY17" fmla="*/ 831272 h 2660072"/>
              <a:gd name="connsiteX18" fmla="*/ 2150001 w 6330115"/>
              <a:gd name="connsiteY18" fmla="*/ 855023 h 2660072"/>
              <a:gd name="connsiteX19" fmla="*/ 2268754 w 6330115"/>
              <a:gd name="connsiteY19" fmla="*/ 890649 h 2660072"/>
              <a:gd name="connsiteX20" fmla="*/ 2340006 w 6330115"/>
              <a:gd name="connsiteY20" fmla="*/ 914400 h 2660072"/>
              <a:gd name="connsiteX21" fmla="*/ 2375632 w 6330115"/>
              <a:gd name="connsiteY21" fmla="*/ 938150 h 2660072"/>
              <a:gd name="connsiteX22" fmla="*/ 2470634 w 6330115"/>
              <a:gd name="connsiteY22" fmla="*/ 926275 h 2660072"/>
              <a:gd name="connsiteX23" fmla="*/ 2518136 w 6330115"/>
              <a:gd name="connsiteY23" fmla="*/ 914400 h 2660072"/>
              <a:gd name="connsiteX24" fmla="*/ 2589388 w 6330115"/>
              <a:gd name="connsiteY24" fmla="*/ 902524 h 2660072"/>
              <a:gd name="connsiteX25" fmla="*/ 2648764 w 6330115"/>
              <a:gd name="connsiteY25" fmla="*/ 890649 h 2660072"/>
              <a:gd name="connsiteX26" fmla="*/ 2850645 w 6330115"/>
              <a:gd name="connsiteY26" fmla="*/ 926275 h 2660072"/>
              <a:gd name="connsiteX27" fmla="*/ 2886271 w 6330115"/>
              <a:gd name="connsiteY27" fmla="*/ 950025 h 2660072"/>
              <a:gd name="connsiteX28" fmla="*/ 2957523 w 6330115"/>
              <a:gd name="connsiteY28" fmla="*/ 973776 h 2660072"/>
              <a:gd name="connsiteX29" fmla="*/ 2993149 w 6330115"/>
              <a:gd name="connsiteY29" fmla="*/ 997527 h 2660072"/>
              <a:gd name="connsiteX30" fmla="*/ 3064401 w 6330115"/>
              <a:gd name="connsiteY30" fmla="*/ 1021277 h 2660072"/>
              <a:gd name="connsiteX31" fmla="*/ 3100027 w 6330115"/>
              <a:gd name="connsiteY31" fmla="*/ 1033153 h 2660072"/>
              <a:gd name="connsiteX32" fmla="*/ 3135653 w 6330115"/>
              <a:gd name="connsiteY32" fmla="*/ 1056903 h 2660072"/>
              <a:gd name="connsiteX33" fmla="*/ 3408785 w 6330115"/>
              <a:gd name="connsiteY33" fmla="*/ 1045028 h 2660072"/>
              <a:gd name="connsiteX34" fmla="*/ 3527538 w 6330115"/>
              <a:gd name="connsiteY34" fmla="*/ 1021277 h 2660072"/>
              <a:gd name="connsiteX35" fmla="*/ 3646291 w 6330115"/>
              <a:gd name="connsiteY35" fmla="*/ 997527 h 2660072"/>
              <a:gd name="connsiteX36" fmla="*/ 3717543 w 6330115"/>
              <a:gd name="connsiteY36" fmla="*/ 973776 h 2660072"/>
              <a:gd name="connsiteX37" fmla="*/ 3836297 w 6330115"/>
              <a:gd name="connsiteY37" fmla="*/ 961901 h 2660072"/>
              <a:gd name="connsiteX38" fmla="*/ 3907549 w 6330115"/>
              <a:gd name="connsiteY38" fmla="*/ 938150 h 2660072"/>
              <a:gd name="connsiteX39" fmla="*/ 3943175 w 6330115"/>
              <a:gd name="connsiteY39" fmla="*/ 926275 h 2660072"/>
              <a:gd name="connsiteX40" fmla="*/ 4014427 w 6330115"/>
              <a:gd name="connsiteY40" fmla="*/ 878774 h 2660072"/>
              <a:gd name="connsiteX41" fmla="*/ 4050053 w 6330115"/>
              <a:gd name="connsiteY41" fmla="*/ 855023 h 2660072"/>
              <a:gd name="connsiteX42" fmla="*/ 4085679 w 6330115"/>
              <a:gd name="connsiteY42" fmla="*/ 843148 h 2660072"/>
              <a:gd name="connsiteX43" fmla="*/ 4192556 w 6330115"/>
              <a:gd name="connsiteY43" fmla="*/ 760020 h 2660072"/>
              <a:gd name="connsiteX44" fmla="*/ 4263808 w 6330115"/>
              <a:gd name="connsiteY44" fmla="*/ 700644 h 2660072"/>
              <a:gd name="connsiteX45" fmla="*/ 4323185 w 6330115"/>
              <a:gd name="connsiteY45" fmla="*/ 593766 h 2660072"/>
              <a:gd name="connsiteX46" fmla="*/ 4346936 w 6330115"/>
              <a:gd name="connsiteY46" fmla="*/ 558140 h 2660072"/>
              <a:gd name="connsiteX47" fmla="*/ 4382562 w 6330115"/>
              <a:gd name="connsiteY47" fmla="*/ 546264 h 2660072"/>
              <a:gd name="connsiteX48" fmla="*/ 4418188 w 6330115"/>
              <a:gd name="connsiteY48" fmla="*/ 522514 h 2660072"/>
              <a:gd name="connsiteX49" fmla="*/ 4525066 w 6330115"/>
              <a:gd name="connsiteY49" fmla="*/ 510638 h 2660072"/>
              <a:gd name="connsiteX50" fmla="*/ 4821949 w 6330115"/>
              <a:gd name="connsiteY50" fmla="*/ 498763 h 2660072"/>
              <a:gd name="connsiteX51" fmla="*/ 4857575 w 6330115"/>
              <a:gd name="connsiteY51" fmla="*/ 486888 h 2660072"/>
              <a:gd name="connsiteX52" fmla="*/ 4940702 w 6330115"/>
              <a:gd name="connsiteY52" fmla="*/ 391885 h 2660072"/>
              <a:gd name="connsiteX53" fmla="*/ 4988203 w 6330115"/>
              <a:gd name="connsiteY53" fmla="*/ 332509 h 2660072"/>
              <a:gd name="connsiteX54" fmla="*/ 5035704 w 6330115"/>
              <a:gd name="connsiteY54" fmla="*/ 261257 h 2660072"/>
              <a:gd name="connsiteX55" fmla="*/ 5059455 w 6330115"/>
              <a:gd name="connsiteY55" fmla="*/ 225631 h 2660072"/>
              <a:gd name="connsiteX56" fmla="*/ 5095081 w 6330115"/>
              <a:gd name="connsiteY56" fmla="*/ 201880 h 2660072"/>
              <a:gd name="connsiteX57" fmla="*/ 5154458 w 6330115"/>
              <a:gd name="connsiteY57" fmla="*/ 95002 h 2660072"/>
              <a:gd name="connsiteX58" fmla="*/ 5190084 w 6330115"/>
              <a:gd name="connsiteY58" fmla="*/ 71251 h 2660072"/>
              <a:gd name="connsiteX59" fmla="*/ 5213834 w 6330115"/>
              <a:gd name="connsiteY59" fmla="*/ 35625 h 2660072"/>
              <a:gd name="connsiteX60" fmla="*/ 5285086 w 6330115"/>
              <a:gd name="connsiteY60" fmla="*/ 0 h 2660072"/>
              <a:gd name="connsiteX61" fmla="*/ 5332588 w 6330115"/>
              <a:gd name="connsiteY61" fmla="*/ 71251 h 2660072"/>
              <a:gd name="connsiteX62" fmla="*/ 5368214 w 6330115"/>
              <a:gd name="connsiteY62" fmla="*/ 142503 h 2660072"/>
              <a:gd name="connsiteX63" fmla="*/ 5380089 w 6330115"/>
              <a:gd name="connsiteY63" fmla="*/ 178129 h 2660072"/>
              <a:gd name="connsiteX64" fmla="*/ 5403840 w 6330115"/>
              <a:gd name="connsiteY64" fmla="*/ 368135 h 2660072"/>
              <a:gd name="connsiteX65" fmla="*/ 5427590 w 6330115"/>
              <a:gd name="connsiteY65" fmla="*/ 403761 h 2660072"/>
              <a:gd name="connsiteX66" fmla="*/ 5439466 w 6330115"/>
              <a:gd name="connsiteY66" fmla="*/ 439387 h 2660072"/>
              <a:gd name="connsiteX67" fmla="*/ 5486967 w 6330115"/>
              <a:gd name="connsiteY67" fmla="*/ 510638 h 2660072"/>
              <a:gd name="connsiteX68" fmla="*/ 5498842 w 6330115"/>
              <a:gd name="connsiteY68" fmla="*/ 546264 h 2660072"/>
              <a:gd name="connsiteX69" fmla="*/ 5581969 w 6330115"/>
              <a:gd name="connsiteY69" fmla="*/ 653142 h 2660072"/>
              <a:gd name="connsiteX70" fmla="*/ 5605720 w 6330115"/>
              <a:gd name="connsiteY70" fmla="*/ 724394 h 2660072"/>
              <a:gd name="connsiteX71" fmla="*/ 5617595 w 6330115"/>
              <a:gd name="connsiteY71" fmla="*/ 760020 h 2660072"/>
              <a:gd name="connsiteX72" fmla="*/ 5665097 w 6330115"/>
              <a:gd name="connsiteY72" fmla="*/ 831272 h 2660072"/>
              <a:gd name="connsiteX73" fmla="*/ 5688847 w 6330115"/>
              <a:gd name="connsiteY73" fmla="*/ 866898 h 2660072"/>
              <a:gd name="connsiteX74" fmla="*/ 5724473 w 6330115"/>
              <a:gd name="connsiteY74" fmla="*/ 890649 h 2660072"/>
              <a:gd name="connsiteX75" fmla="*/ 5760099 w 6330115"/>
              <a:gd name="connsiteY75" fmla="*/ 961901 h 2660072"/>
              <a:gd name="connsiteX76" fmla="*/ 5831351 w 6330115"/>
              <a:gd name="connsiteY76" fmla="*/ 1009402 h 2660072"/>
              <a:gd name="connsiteX77" fmla="*/ 5866977 w 6330115"/>
              <a:gd name="connsiteY77" fmla="*/ 1033153 h 2660072"/>
              <a:gd name="connsiteX78" fmla="*/ 6045107 w 6330115"/>
              <a:gd name="connsiteY78" fmla="*/ 1092529 h 2660072"/>
              <a:gd name="connsiteX79" fmla="*/ 6116359 w 6330115"/>
              <a:gd name="connsiteY79" fmla="*/ 1128155 h 2660072"/>
              <a:gd name="connsiteX80" fmla="*/ 6151985 w 6330115"/>
              <a:gd name="connsiteY80" fmla="*/ 1140031 h 2660072"/>
              <a:gd name="connsiteX81" fmla="*/ 6187611 w 6330115"/>
              <a:gd name="connsiteY81" fmla="*/ 1175657 h 2660072"/>
              <a:gd name="connsiteX82" fmla="*/ 6258863 w 6330115"/>
              <a:gd name="connsiteY82" fmla="*/ 1223158 h 2660072"/>
              <a:gd name="connsiteX83" fmla="*/ 6282614 w 6330115"/>
              <a:gd name="connsiteY83" fmla="*/ 1294410 h 2660072"/>
              <a:gd name="connsiteX84" fmla="*/ 6330115 w 6330115"/>
              <a:gd name="connsiteY84" fmla="*/ 1365662 h 2660072"/>
              <a:gd name="connsiteX85" fmla="*/ 6306364 w 6330115"/>
              <a:gd name="connsiteY85" fmla="*/ 1436914 h 2660072"/>
              <a:gd name="connsiteX86" fmla="*/ 6294489 w 6330115"/>
              <a:gd name="connsiteY86" fmla="*/ 1472540 h 2660072"/>
              <a:gd name="connsiteX87" fmla="*/ 6246988 w 6330115"/>
              <a:gd name="connsiteY87" fmla="*/ 1543792 h 2660072"/>
              <a:gd name="connsiteX88" fmla="*/ 6223237 w 6330115"/>
              <a:gd name="connsiteY88" fmla="*/ 1579418 h 2660072"/>
              <a:gd name="connsiteX89" fmla="*/ 6187611 w 6330115"/>
              <a:gd name="connsiteY89" fmla="*/ 1603168 h 2660072"/>
              <a:gd name="connsiteX90" fmla="*/ 6128234 w 6330115"/>
              <a:gd name="connsiteY90" fmla="*/ 1650670 h 2660072"/>
              <a:gd name="connsiteX91" fmla="*/ 6092608 w 6330115"/>
              <a:gd name="connsiteY91" fmla="*/ 1686296 h 2660072"/>
              <a:gd name="connsiteX92" fmla="*/ 6021356 w 6330115"/>
              <a:gd name="connsiteY92" fmla="*/ 1710046 h 2660072"/>
              <a:gd name="connsiteX93" fmla="*/ 5985730 w 6330115"/>
              <a:gd name="connsiteY93" fmla="*/ 1733797 h 2660072"/>
              <a:gd name="connsiteX94" fmla="*/ 5950104 w 6330115"/>
              <a:gd name="connsiteY94" fmla="*/ 1745672 h 2660072"/>
              <a:gd name="connsiteX95" fmla="*/ 5926354 w 6330115"/>
              <a:gd name="connsiteY95" fmla="*/ 1781298 h 2660072"/>
              <a:gd name="connsiteX96" fmla="*/ 5890728 w 6330115"/>
              <a:gd name="connsiteY96" fmla="*/ 1793174 h 2660072"/>
              <a:gd name="connsiteX97" fmla="*/ 5819476 w 6330115"/>
              <a:gd name="connsiteY97" fmla="*/ 1840675 h 2660072"/>
              <a:gd name="connsiteX98" fmla="*/ 5748224 w 6330115"/>
              <a:gd name="connsiteY98" fmla="*/ 1888176 h 2660072"/>
              <a:gd name="connsiteX99" fmla="*/ 5712598 w 6330115"/>
              <a:gd name="connsiteY99" fmla="*/ 1911927 h 2660072"/>
              <a:gd name="connsiteX100" fmla="*/ 5676972 w 6330115"/>
              <a:gd name="connsiteY100" fmla="*/ 1923802 h 2660072"/>
              <a:gd name="connsiteX101" fmla="*/ 5641346 w 6330115"/>
              <a:gd name="connsiteY101" fmla="*/ 1947553 h 2660072"/>
              <a:gd name="connsiteX102" fmla="*/ 5570094 w 6330115"/>
              <a:gd name="connsiteY102" fmla="*/ 1971303 h 2660072"/>
              <a:gd name="connsiteX103" fmla="*/ 5451341 w 6330115"/>
              <a:gd name="connsiteY103" fmla="*/ 1947553 h 2660072"/>
              <a:gd name="connsiteX104" fmla="*/ 5380089 w 6330115"/>
              <a:gd name="connsiteY104" fmla="*/ 1911927 h 2660072"/>
              <a:gd name="connsiteX105" fmla="*/ 5308837 w 6330115"/>
              <a:gd name="connsiteY105" fmla="*/ 1864425 h 2660072"/>
              <a:gd name="connsiteX106" fmla="*/ 5237585 w 6330115"/>
              <a:gd name="connsiteY106" fmla="*/ 1828800 h 2660072"/>
              <a:gd name="connsiteX107" fmla="*/ 5201959 w 6330115"/>
              <a:gd name="connsiteY107" fmla="*/ 1793174 h 2660072"/>
              <a:gd name="connsiteX108" fmla="*/ 5095081 w 6330115"/>
              <a:gd name="connsiteY108" fmla="*/ 1721922 h 2660072"/>
              <a:gd name="connsiteX109" fmla="*/ 5059455 w 6330115"/>
              <a:gd name="connsiteY109" fmla="*/ 1698171 h 2660072"/>
              <a:gd name="connsiteX110" fmla="*/ 5023829 w 6330115"/>
              <a:gd name="connsiteY110" fmla="*/ 1674420 h 2660072"/>
              <a:gd name="connsiteX111" fmla="*/ 4928827 w 6330115"/>
              <a:gd name="connsiteY111" fmla="*/ 1650670 h 2660072"/>
              <a:gd name="connsiteX112" fmla="*/ 4691320 w 6330115"/>
              <a:gd name="connsiteY112" fmla="*/ 1686296 h 2660072"/>
              <a:gd name="connsiteX113" fmla="*/ 4655694 w 6330115"/>
              <a:gd name="connsiteY113" fmla="*/ 1710046 h 2660072"/>
              <a:gd name="connsiteX114" fmla="*/ 4631943 w 6330115"/>
              <a:gd name="connsiteY114" fmla="*/ 1745672 h 2660072"/>
              <a:gd name="connsiteX115" fmla="*/ 4525066 w 6330115"/>
              <a:gd name="connsiteY115" fmla="*/ 1816924 h 2660072"/>
              <a:gd name="connsiteX116" fmla="*/ 4489440 w 6330115"/>
              <a:gd name="connsiteY116" fmla="*/ 1840675 h 2660072"/>
              <a:gd name="connsiteX117" fmla="*/ 4382562 w 6330115"/>
              <a:gd name="connsiteY117" fmla="*/ 1923802 h 2660072"/>
              <a:gd name="connsiteX118" fmla="*/ 4311310 w 6330115"/>
              <a:gd name="connsiteY118" fmla="*/ 1959428 h 2660072"/>
              <a:gd name="connsiteX119" fmla="*/ 4240058 w 6330115"/>
              <a:gd name="connsiteY119" fmla="*/ 1995054 h 2660072"/>
              <a:gd name="connsiteX120" fmla="*/ 4204432 w 6330115"/>
              <a:gd name="connsiteY120" fmla="*/ 2018805 h 2660072"/>
              <a:gd name="connsiteX121" fmla="*/ 4133180 w 6330115"/>
              <a:gd name="connsiteY121" fmla="*/ 2042555 h 2660072"/>
              <a:gd name="connsiteX122" fmla="*/ 4097554 w 6330115"/>
              <a:gd name="connsiteY122" fmla="*/ 2054431 h 2660072"/>
              <a:gd name="connsiteX123" fmla="*/ 4061928 w 6330115"/>
              <a:gd name="connsiteY123" fmla="*/ 2066306 h 2660072"/>
              <a:gd name="connsiteX124" fmla="*/ 4026302 w 6330115"/>
              <a:gd name="connsiteY124" fmla="*/ 2090057 h 2660072"/>
              <a:gd name="connsiteX125" fmla="*/ 4002551 w 6330115"/>
              <a:gd name="connsiteY125" fmla="*/ 2125683 h 2660072"/>
              <a:gd name="connsiteX126" fmla="*/ 3966925 w 6330115"/>
              <a:gd name="connsiteY126" fmla="*/ 2161309 h 2660072"/>
              <a:gd name="connsiteX127" fmla="*/ 3955050 w 6330115"/>
              <a:gd name="connsiteY127" fmla="*/ 2196935 h 2660072"/>
              <a:gd name="connsiteX128" fmla="*/ 3883798 w 6330115"/>
              <a:gd name="connsiteY128" fmla="*/ 2244436 h 2660072"/>
              <a:gd name="connsiteX129" fmla="*/ 3812546 w 6330115"/>
              <a:gd name="connsiteY129" fmla="*/ 2291937 h 2660072"/>
              <a:gd name="connsiteX130" fmla="*/ 3776920 w 6330115"/>
              <a:gd name="connsiteY130" fmla="*/ 2315688 h 2660072"/>
              <a:gd name="connsiteX131" fmla="*/ 3741294 w 6330115"/>
              <a:gd name="connsiteY131" fmla="*/ 2339438 h 2660072"/>
              <a:gd name="connsiteX132" fmla="*/ 3646291 w 6330115"/>
              <a:gd name="connsiteY132" fmla="*/ 2422566 h 2660072"/>
              <a:gd name="connsiteX133" fmla="*/ 3610666 w 6330115"/>
              <a:gd name="connsiteY133" fmla="*/ 2446316 h 2660072"/>
              <a:gd name="connsiteX134" fmla="*/ 3575040 w 6330115"/>
              <a:gd name="connsiteY134" fmla="*/ 2470067 h 2660072"/>
              <a:gd name="connsiteX135" fmla="*/ 3539414 w 6330115"/>
              <a:gd name="connsiteY135" fmla="*/ 2481942 h 2660072"/>
              <a:gd name="connsiteX136" fmla="*/ 3468162 w 6330115"/>
              <a:gd name="connsiteY136" fmla="*/ 2517568 h 2660072"/>
              <a:gd name="connsiteX137" fmla="*/ 3396910 w 6330115"/>
              <a:gd name="connsiteY137" fmla="*/ 2553194 h 2660072"/>
              <a:gd name="connsiteX138" fmla="*/ 3361284 w 6330115"/>
              <a:gd name="connsiteY138" fmla="*/ 2576945 h 2660072"/>
              <a:gd name="connsiteX139" fmla="*/ 3325658 w 6330115"/>
              <a:gd name="connsiteY139" fmla="*/ 2588820 h 2660072"/>
              <a:gd name="connsiteX140" fmla="*/ 3254406 w 6330115"/>
              <a:gd name="connsiteY140" fmla="*/ 2636322 h 2660072"/>
              <a:gd name="connsiteX141" fmla="*/ 3218780 w 6330115"/>
              <a:gd name="connsiteY141" fmla="*/ 2660072 h 2660072"/>
              <a:gd name="connsiteX142" fmla="*/ 3088151 w 6330115"/>
              <a:gd name="connsiteY142" fmla="*/ 2636322 h 2660072"/>
              <a:gd name="connsiteX143" fmla="*/ 3016899 w 6330115"/>
              <a:gd name="connsiteY143" fmla="*/ 2588820 h 2660072"/>
              <a:gd name="connsiteX144" fmla="*/ 2945647 w 6330115"/>
              <a:gd name="connsiteY144" fmla="*/ 2565070 h 2660072"/>
              <a:gd name="connsiteX145" fmla="*/ 2838769 w 6330115"/>
              <a:gd name="connsiteY145" fmla="*/ 2493818 h 2660072"/>
              <a:gd name="connsiteX146" fmla="*/ 2803143 w 6330115"/>
              <a:gd name="connsiteY146" fmla="*/ 2470067 h 2660072"/>
              <a:gd name="connsiteX147" fmla="*/ 2767517 w 6330115"/>
              <a:gd name="connsiteY147" fmla="*/ 2446316 h 2660072"/>
              <a:gd name="connsiteX148" fmla="*/ 2731891 w 6330115"/>
              <a:gd name="connsiteY148" fmla="*/ 2375064 h 2660072"/>
              <a:gd name="connsiteX149" fmla="*/ 2720016 w 6330115"/>
              <a:gd name="connsiteY149" fmla="*/ 2339438 h 2660072"/>
              <a:gd name="connsiteX150" fmla="*/ 2743767 w 6330115"/>
              <a:gd name="connsiteY150" fmla="*/ 2185059 h 2660072"/>
              <a:gd name="connsiteX151" fmla="*/ 2720016 w 6330115"/>
              <a:gd name="connsiteY151" fmla="*/ 2078181 h 2660072"/>
              <a:gd name="connsiteX152" fmla="*/ 2708141 w 6330115"/>
              <a:gd name="connsiteY152" fmla="*/ 1995054 h 2660072"/>
              <a:gd name="connsiteX153" fmla="*/ 2601263 w 6330115"/>
              <a:gd name="connsiteY153" fmla="*/ 2030680 h 2660072"/>
              <a:gd name="connsiteX154" fmla="*/ 2565637 w 6330115"/>
              <a:gd name="connsiteY154" fmla="*/ 2042555 h 2660072"/>
              <a:gd name="connsiteX155" fmla="*/ 2530011 w 6330115"/>
              <a:gd name="connsiteY155" fmla="*/ 2054431 h 2660072"/>
              <a:gd name="connsiteX156" fmla="*/ 2494385 w 6330115"/>
              <a:gd name="connsiteY156" fmla="*/ 2090057 h 2660072"/>
              <a:gd name="connsiteX157" fmla="*/ 2470634 w 6330115"/>
              <a:gd name="connsiteY157" fmla="*/ 2125683 h 2660072"/>
              <a:gd name="connsiteX158" fmla="*/ 2435008 w 6330115"/>
              <a:gd name="connsiteY158" fmla="*/ 2137558 h 2660072"/>
              <a:gd name="connsiteX159" fmla="*/ 2399382 w 6330115"/>
              <a:gd name="connsiteY159" fmla="*/ 2161309 h 2660072"/>
              <a:gd name="connsiteX160" fmla="*/ 2387507 w 6330115"/>
              <a:gd name="connsiteY160" fmla="*/ 2196935 h 2660072"/>
              <a:gd name="connsiteX161" fmla="*/ 2375632 w 6330115"/>
              <a:gd name="connsiteY161" fmla="*/ 2315688 h 2660072"/>
              <a:gd name="connsiteX162" fmla="*/ 2340006 w 6330115"/>
              <a:gd name="connsiteY162" fmla="*/ 2386940 h 2660072"/>
              <a:gd name="connsiteX163" fmla="*/ 2304380 w 6330115"/>
              <a:gd name="connsiteY163" fmla="*/ 2410690 h 2660072"/>
              <a:gd name="connsiteX164" fmla="*/ 2245003 w 6330115"/>
              <a:gd name="connsiteY164" fmla="*/ 2517568 h 2660072"/>
              <a:gd name="connsiteX165" fmla="*/ 2209377 w 6330115"/>
              <a:gd name="connsiteY165" fmla="*/ 2529444 h 2660072"/>
              <a:gd name="connsiteX166" fmla="*/ 2161876 w 6330115"/>
              <a:gd name="connsiteY166" fmla="*/ 2517568 h 2660072"/>
              <a:gd name="connsiteX167" fmla="*/ 2090624 w 6330115"/>
              <a:gd name="connsiteY167" fmla="*/ 2493818 h 2660072"/>
              <a:gd name="connsiteX168" fmla="*/ 2054998 w 6330115"/>
              <a:gd name="connsiteY168" fmla="*/ 2470067 h 2660072"/>
              <a:gd name="connsiteX169" fmla="*/ 1983746 w 6330115"/>
              <a:gd name="connsiteY169" fmla="*/ 2446316 h 2660072"/>
              <a:gd name="connsiteX170" fmla="*/ 1912494 w 6330115"/>
              <a:gd name="connsiteY170" fmla="*/ 2398815 h 2660072"/>
              <a:gd name="connsiteX171" fmla="*/ 1841242 w 6330115"/>
              <a:gd name="connsiteY171" fmla="*/ 2375064 h 2660072"/>
              <a:gd name="connsiteX172" fmla="*/ 1734364 w 6330115"/>
              <a:gd name="connsiteY172" fmla="*/ 2303813 h 2660072"/>
              <a:gd name="connsiteX173" fmla="*/ 1698738 w 6330115"/>
              <a:gd name="connsiteY173" fmla="*/ 2280062 h 2660072"/>
              <a:gd name="connsiteX174" fmla="*/ 1663112 w 6330115"/>
              <a:gd name="connsiteY174" fmla="*/ 2244436 h 2660072"/>
              <a:gd name="connsiteX175" fmla="*/ 1639362 w 6330115"/>
              <a:gd name="connsiteY175" fmla="*/ 2208810 h 2660072"/>
              <a:gd name="connsiteX176" fmla="*/ 1603736 w 6330115"/>
              <a:gd name="connsiteY176" fmla="*/ 2185059 h 2660072"/>
              <a:gd name="connsiteX177" fmla="*/ 1591860 w 6330115"/>
              <a:gd name="connsiteY177" fmla="*/ 2149433 h 2660072"/>
              <a:gd name="connsiteX178" fmla="*/ 1556234 w 6330115"/>
              <a:gd name="connsiteY178" fmla="*/ 2125683 h 2660072"/>
              <a:gd name="connsiteX179" fmla="*/ 1473107 w 6330115"/>
              <a:gd name="connsiteY179" fmla="*/ 2101932 h 2660072"/>
              <a:gd name="connsiteX180" fmla="*/ 1461232 w 6330115"/>
              <a:gd name="connsiteY180" fmla="*/ 2066306 h 2660072"/>
              <a:gd name="connsiteX181" fmla="*/ 1449356 w 6330115"/>
              <a:gd name="connsiteY181" fmla="*/ 2018805 h 2660072"/>
              <a:gd name="connsiteX182" fmla="*/ 1413730 w 6330115"/>
              <a:gd name="connsiteY182" fmla="*/ 1983179 h 2660072"/>
              <a:gd name="connsiteX183" fmla="*/ 1342479 w 6330115"/>
              <a:gd name="connsiteY183" fmla="*/ 1935677 h 2660072"/>
              <a:gd name="connsiteX184" fmla="*/ 1306853 w 6330115"/>
              <a:gd name="connsiteY184" fmla="*/ 1911927 h 2660072"/>
              <a:gd name="connsiteX185" fmla="*/ 1294977 w 6330115"/>
              <a:gd name="connsiteY185" fmla="*/ 1876301 h 2660072"/>
              <a:gd name="connsiteX186" fmla="*/ 1259351 w 6330115"/>
              <a:gd name="connsiteY186" fmla="*/ 1852550 h 2660072"/>
              <a:gd name="connsiteX187" fmla="*/ 1247476 w 6330115"/>
              <a:gd name="connsiteY187" fmla="*/ 1745672 h 2660072"/>
              <a:gd name="connsiteX188" fmla="*/ 1235601 w 6330115"/>
              <a:gd name="connsiteY188" fmla="*/ 1710046 h 2660072"/>
              <a:gd name="connsiteX189" fmla="*/ 1199975 w 6330115"/>
              <a:gd name="connsiteY189" fmla="*/ 1686296 h 2660072"/>
              <a:gd name="connsiteX190" fmla="*/ 1164349 w 6330115"/>
              <a:gd name="connsiteY190" fmla="*/ 1674420 h 2660072"/>
              <a:gd name="connsiteX191" fmla="*/ 1021845 w 6330115"/>
              <a:gd name="connsiteY191" fmla="*/ 1733797 h 2660072"/>
              <a:gd name="connsiteX192" fmla="*/ 986219 w 6330115"/>
              <a:gd name="connsiteY192" fmla="*/ 1757548 h 2660072"/>
              <a:gd name="connsiteX193" fmla="*/ 950593 w 6330115"/>
              <a:gd name="connsiteY193" fmla="*/ 1781298 h 2660072"/>
              <a:gd name="connsiteX194" fmla="*/ 926842 w 6330115"/>
              <a:gd name="connsiteY194" fmla="*/ 1816924 h 2660072"/>
              <a:gd name="connsiteX195" fmla="*/ 891216 w 6330115"/>
              <a:gd name="connsiteY195" fmla="*/ 1828800 h 2660072"/>
              <a:gd name="connsiteX196" fmla="*/ 855590 w 6330115"/>
              <a:gd name="connsiteY196" fmla="*/ 1852550 h 2660072"/>
              <a:gd name="connsiteX197" fmla="*/ 784338 w 6330115"/>
              <a:gd name="connsiteY197" fmla="*/ 1816924 h 2660072"/>
              <a:gd name="connsiteX198" fmla="*/ 760588 w 6330115"/>
              <a:gd name="connsiteY198" fmla="*/ 1781298 h 2660072"/>
              <a:gd name="connsiteX199" fmla="*/ 689336 w 6330115"/>
              <a:gd name="connsiteY199" fmla="*/ 1733797 h 2660072"/>
              <a:gd name="connsiteX200" fmla="*/ 653710 w 6330115"/>
              <a:gd name="connsiteY200" fmla="*/ 1710046 h 2660072"/>
              <a:gd name="connsiteX201" fmla="*/ 606208 w 6330115"/>
              <a:gd name="connsiteY201" fmla="*/ 1638794 h 2660072"/>
              <a:gd name="connsiteX202" fmla="*/ 582458 w 6330115"/>
              <a:gd name="connsiteY202" fmla="*/ 1603168 h 2660072"/>
              <a:gd name="connsiteX203" fmla="*/ 570582 w 6330115"/>
              <a:gd name="connsiteY203" fmla="*/ 1567542 h 2660072"/>
              <a:gd name="connsiteX204" fmla="*/ 570582 w 6330115"/>
              <a:gd name="connsiteY204" fmla="*/ 1448789 h 2660072"/>
              <a:gd name="connsiteX205" fmla="*/ 499330 w 6330115"/>
              <a:gd name="connsiteY205" fmla="*/ 1413163 h 2660072"/>
              <a:gd name="connsiteX206" fmla="*/ 428079 w 6330115"/>
              <a:gd name="connsiteY206" fmla="*/ 1425038 h 2660072"/>
              <a:gd name="connsiteX207" fmla="*/ 392453 w 6330115"/>
              <a:gd name="connsiteY207" fmla="*/ 1436914 h 2660072"/>
              <a:gd name="connsiteX208" fmla="*/ 285575 w 6330115"/>
              <a:gd name="connsiteY208" fmla="*/ 1377537 h 2660072"/>
              <a:gd name="connsiteX209" fmla="*/ 249949 w 6330115"/>
              <a:gd name="connsiteY209" fmla="*/ 1353787 h 2660072"/>
              <a:gd name="connsiteX210" fmla="*/ 214323 w 6330115"/>
              <a:gd name="connsiteY210" fmla="*/ 1330036 h 2660072"/>
              <a:gd name="connsiteX211" fmla="*/ 178697 w 6330115"/>
              <a:gd name="connsiteY211" fmla="*/ 1318161 h 2660072"/>
              <a:gd name="connsiteX212" fmla="*/ 143071 w 6330115"/>
              <a:gd name="connsiteY212" fmla="*/ 1294410 h 2660072"/>
              <a:gd name="connsiteX213" fmla="*/ 119320 w 6330115"/>
              <a:gd name="connsiteY213" fmla="*/ 1258784 h 2660072"/>
              <a:gd name="connsiteX214" fmla="*/ 48068 w 6330115"/>
              <a:gd name="connsiteY214" fmla="*/ 1211283 h 2660072"/>
              <a:gd name="connsiteX215" fmla="*/ 567 w 6330115"/>
              <a:gd name="connsiteY215" fmla="*/ 1140031 h 2660072"/>
              <a:gd name="connsiteX216" fmla="*/ 48068 w 6330115"/>
              <a:gd name="connsiteY216" fmla="*/ 1009402 h 2660072"/>
              <a:gd name="connsiteX217" fmla="*/ 83694 w 6330115"/>
              <a:gd name="connsiteY217" fmla="*/ 985651 h 2660072"/>
              <a:gd name="connsiteX218" fmla="*/ 107445 w 6330115"/>
              <a:gd name="connsiteY218" fmla="*/ 914400 h 2660072"/>
              <a:gd name="connsiteX219" fmla="*/ 131195 w 6330115"/>
              <a:gd name="connsiteY219" fmla="*/ 878774 h 2660072"/>
              <a:gd name="connsiteX220" fmla="*/ 143071 w 6330115"/>
              <a:gd name="connsiteY220" fmla="*/ 843148 h 2660072"/>
              <a:gd name="connsiteX221" fmla="*/ 166821 w 6330115"/>
              <a:gd name="connsiteY221" fmla="*/ 807522 h 2660072"/>
              <a:gd name="connsiteX222" fmla="*/ 202447 w 6330115"/>
              <a:gd name="connsiteY222" fmla="*/ 736270 h 2660072"/>
              <a:gd name="connsiteX223" fmla="*/ 238073 w 6330115"/>
              <a:gd name="connsiteY223" fmla="*/ 712519 h 2660072"/>
              <a:gd name="connsiteX224" fmla="*/ 297450 w 6330115"/>
              <a:gd name="connsiteY224" fmla="*/ 665018 h 2660072"/>
              <a:gd name="connsiteX225" fmla="*/ 368702 w 6330115"/>
              <a:gd name="connsiteY225" fmla="*/ 617516 h 2660072"/>
              <a:gd name="connsiteX226" fmla="*/ 392453 w 6330115"/>
              <a:gd name="connsiteY226" fmla="*/ 581890 h 2660072"/>
              <a:gd name="connsiteX227" fmla="*/ 463704 w 6330115"/>
              <a:gd name="connsiteY227" fmla="*/ 546264 h 2660072"/>
              <a:gd name="connsiteX228" fmla="*/ 499330 w 6330115"/>
              <a:gd name="connsiteY228" fmla="*/ 522514 h 2660072"/>
              <a:gd name="connsiteX229" fmla="*/ 523081 w 6330115"/>
              <a:gd name="connsiteY229" fmla="*/ 486888 h 2660072"/>
              <a:gd name="connsiteX230" fmla="*/ 558707 w 6330115"/>
              <a:gd name="connsiteY230" fmla="*/ 463137 h 2660072"/>
              <a:gd name="connsiteX231" fmla="*/ 570582 w 6330115"/>
              <a:gd name="connsiteY231" fmla="*/ 427511 h 2660072"/>
              <a:gd name="connsiteX232" fmla="*/ 594333 w 6330115"/>
              <a:gd name="connsiteY232" fmla="*/ 391885 h 2660072"/>
              <a:gd name="connsiteX233" fmla="*/ 629959 w 6330115"/>
              <a:gd name="connsiteY233" fmla="*/ 320633 h 2660072"/>
              <a:gd name="connsiteX234" fmla="*/ 665585 w 6330115"/>
              <a:gd name="connsiteY234" fmla="*/ 249381 h 2660072"/>
              <a:gd name="connsiteX235" fmla="*/ 677460 w 6330115"/>
              <a:gd name="connsiteY235" fmla="*/ 166254 h 26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6330115" h="2660072">
                <a:moveTo>
                  <a:pt x="677460" y="166254"/>
                </a:moveTo>
                <a:lnTo>
                  <a:pt x="677460" y="166254"/>
                </a:lnTo>
                <a:cubicBezTo>
                  <a:pt x="748712" y="201880"/>
                  <a:pt x="820649" y="236168"/>
                  <a:pt x="891216" y="273132"/>
                </a:cubicBezTo>
                <a:cubicBezTo>
                  <a:pt x="994409" y="327186"/>
                  <a:pt x="863233" y="262622"/>
                  <a:pt x="950593" y="332509"/>
                </a:cubicBezTo>
                <a:cubicBezTo>
                  <a:pt x="960368" y="340329"/>
                  <a:pt x="974344" y="340426"/>
                  <a:pt x="986219" y="344384"/>
                </a:cubicBezTo>
                <a:cubicBezTo>
                  <a:pt x="994136" y="356259"/>
                  <a:pt x="999877" y="369918"/>
                  <a:pt x="1009969" y="380010"/>
                </a:cubicBezTo>
                <a:cubicBezTo>
                  <a:pt x="1032990" y="403031"/>
                  <a:pt x="1052245" y="405978"/>
                  <a:pt x="1081221" y="415636"/>
                </a:cubicBezTo>
                <a:cubicBezTo>
                  <a:pt x="1137679" y="453275"/>
                  <a:pt x="1103305" y="434872"/>
                  <a:pt x="1188099" y="463137"/>
                </a:cubicBezTo>
                <a:lnTo>
                  <a:pt x="1259351" y="486888"/>
                </a:lnTo>
                <a:cubicBezTo>
                  <a:pt x="1285907" y="493527"/>
                  <a:pt x="1360753" y="510947"/>
                  <a:pt x="1378104" y="522514"/>
                </a:cubicBezTo>
                <a:lnTo>
                  <a:pt x="1449356" y="570015"/>
                </a:lnTo>
                <a:cubicBezTo>
                  <a:pt x="1461231" y="577932"/>
                  <a:pt x="1474890" y="583674"/>
                  <a:pt x="1484982" y="593766"/>
                </a:cubicBezTo>
                <a:cubicBezTo>
                  <a:pt x="1508733" y="617517"/>
                  <a:pt x="1528287" y="646387"/>
                  <a:pt x="1556234" y="665018"/>
                </a:cubicBezTo>
                <a:lnTo>
                  <a:pt x="1627486" y="712519"/>
                </a:lnTo>
                <a:cubicBezTo>
                  <a:pt x="1667524" y="772576"/>
                  <a:pt x="1629502" y="731339"/>
                  <a:pt x="1686863" y="760020"/>
                </a:cubicBezTo>
                <a:cubicBezTo>
                  <a:pt x="1699629" y="766403"/>
                  <a:pt x="1709447" y="777974"/>
                  <a:pt x="1722489" y="783771"/>
                </a:cubicBezTo>
                <a:cubicBezTo>
                  <a:pt x="1751876" y="796832"/>
                  <a:pt x="1818382" y="816377"/>
                  <a:pt x="1853117" y="819397"/>
                </a:cubicBezTo>
                <a:cubicBezTo>
                  <a:pt x="1924211" y="825579"/>
                  <a:pt x="1995621" y="827314"/>
                  <a:pt x="2066873" y="831272"/>
                </a:cubicBezTo>
                <a:cubicBezTo>
                  <a:pt x="2215411" y="868408"/>
                  <a:pt x="2030715" y="820942"/>
                  <a:pt x="2150001" y="855023"/>
                </a:cubicBezTo>
                <a:cubicBezTo>
                  <a:pt x="2275627" y="890915"/>
                  <a:pt x="2099435" y="834209"/>
                  <a:pt x="2268754" y="890649"/>
                </a:cubicBezTo>
                <a:cubicBezTo>
                  <a:pt x="2268759" y="890651"/>
                  <a:pt x="2340002" y="914397"/>
                  <a:pt x="2340006" y="914400"/>
                </a:cubicBezTo>
                <a:lnTo>
                  <a:pt x="2375632" y="938150"/>
                </a:lnTo>
                <a:cubicBezTo>
                  <a:pt x="2407299" y="934192"/>
                  <a:pt x="2439154" y="931521"/>
                  <a:pt x="2470634" y="926275"/>
                </a:cubicBezTo>
                <a:cubicBezTo>
                  <a:pt x="2486733" y="923592"/>
                  <a:pt x="2502132" y="917601"/>
                  <a:pt x="2518136" y="914400"/>
                </a:cubicBezTo>
                <a:cubicBezTo>
                  <a:pt x="2541747" y="909678"/>
                  <a:pt x="2565698" y="906831"/>
                  <a:pt x="2589388" y="902524"/>
                </a:cubicBezTo>
                <a:cubicBezTo>
                  <a:pt x="2609246" y="898913"/>
                  <a:pt x="2628972" y="894607"/>
                  <a:pt x="2648764" y="890649"/>
                </a:cubicBezTo>
                <a:cubicBezTo>
                  <a:pt x="2690350" y="894429"/>
                  <a:pt x="2803177" y="894630"/>
                  <a:pt x="2850645" y="926275"/>
                </a:cubicBezTo>
                <a:cubicBezTo>
                  <a:pt x="2862520" y="934192"/>
                  <a:pt x="2873229" y="944229"/>
                  <a:pt x="2886271" y="950025"/>
                </a:cubicBezTo>
                <a:cubicBezTo>
                  <a:pt x="2909149" y="960193"/>
                  <a:pt x="2957523" y="973776"/>
                  <a:pt x="2957523" y="973776"/>
                </a:cubicBezTo>
                <a:cubicBezTo>
                  <a:pt x="2969398" y="981693"/>
                  <a:pt x="2980107" y="991730"/>
                  <a:pt x="2993149" y="997527"/>
                </a:cubicBezTo>
                <a:cubicBezTo>
                  <a:pt x="3016027" y="1007695"/>
                  <a:pt x="3040650" y="1013360"/>
                  <a:pt x="3064401" y="1021277"/>
                </a:cubicBezTo>
                <a:cubicBezTo>
                  <a:pt x="3076276" y="1025235"/>
                  <a:pt x="3089611" y="1026210"/>
                  <a:pt x="3100027" y="1033153"/>
                </a:cubicBezTo>
                <a:lnTo>
                  <a:pt x="3135653" y="1056903"/>
                </a:lnTo>
                <a:cubicBezTo>
                  <a:pt x="3226697" y="1052945"/>
                  <a:pt x="3318029" y="1053279"/>
                  <a:pt x="3408785" y="1045028"/>
                </a:cubicBezTo>
                <a:cubicBezTo>
                  <a:pt x="3448987" y="1041373"/>
                  <a:pt x="3487719" y="1027913"/>
                  <a:pt x="3527538" y="1021277"/>
                </a:cubicBezTo>
                <a:cubicBezTo>
                  <a:pt x="3575683" y="1013253"/>
                  <a:pt x="3602005" y="1010813"/>
                  <a:pt x="3646291" y="997527"/>
                </a:cubicBezTo>
                <a:cubicBezTo>
                  <a:pt x="3670271" y="990333"/>
                  <a:pt x="3692632" y="976267"/>
                  <a:pt x="3717543" y="973776"/>
                </a:cubicBezTo>
                <a:lnTo>
                  <a:pt x="3836297" y="961901"/>
                </a:lnTo>
                <a:lnTo>
                  <a:pt x="3907549" y="938150"/>
                </a:lnTo>
                <a:lnTo>
                  <a:pt x="3943175" y="926275"/>
                </a:lnTo>
                <a:lnTo>
                  <a:pt x="4014427" y="878774"/>
                </a:lnTo>
                <a:cubicBezTo>
                  <a:pt x="4026302" y="870857"/>
                  <a:pt x="4036513" y="859536"/>
                  <a:pt x="4050053" y="855023"/>
                </a:cubicBezTo>
                <a:lnTo>
                  <a:pt x="4085679" y="843148"/>
                </a:lnTo>
                <a:cubicBezTo>
                  <a:pt x="4265783" y="723075"/>
                  <a:pt x="4080923" y="853046"/>
                  <a:pt x="4192556" y="760020"/>
                </a:cubicBezTo>
                <a:cubicBezTo>
                  <a:pt x="4291756" y="677355"/>
                  <a:pt x="4159726" y="804726"/>
                  <a:pt x="4263808" y="700644"/>
                </a:cubicBezTo>
                <a:cubicBezTo>
                  <a:pt x="4284711" y="637939"/>
                  <a:pt x="4268741" y="675432"/>
                  <a:pt x="4323185" y="593766"/>
                </a:cubicBezTo>
                <a:cubicBezTo>
                  <a:pt x="4331102" y="581891"/>
                  <a:pt x="4333396" y="562654"/>
                  <a:pt x="4346936" y="558140"/>
                </a:cubicBezTo>
                <a:cubicBezTo>
                  <a:pt x="4358811" y="554181"/>
                  <a:pt x="4371366" y="551862"/>
                  <a:pt x="4382562" y="546264"/>
                </a:cubicBezTo>
                <a:cubicBezTo>
                  <a:pt x="4395327" y="539881"/>
                  <a:pt x="4404342" y="525976"/>
                  <a:pt x="4418188" y="522514"/>
                </a:cubicBezTo>
                <a:cubicBezTo>
                  <a:pt x="4452963" y="513820"/>
                  <a:pt x="4489283" y="512743"/>
                  <a:pt x="4525066" y="510638"/>
                </a:cubicBezTo>
                <a:cubicBezTo>
                  <a:pt x="4623935" y="504822"/>
                  <a:pt x="4722988" y="502721"/>
                  <a:pt x="4821949" y="498763"/>
                </a:cubicBezTo>
                <a:cubicBezTo>
                  <a:pt x="4833824" y="494805"/>
                  <a:pt x="4848724" y="495739"/>
                  <a:pt x="4857575" y="486888"/>
                </a:cubicBezTo>
                <a:cubicBezTo>
                  <a:pt x="4996124" y="348339"/>
                  <a:pt x="4839760" y="459181"/>
                  <a:pt x="4940702" y="391885"/>
                </a:cubicBezTo>
                <a:cubicBezTo>
                  <a:pt x="4967444" y="311656"/>
                  <a:pt x="4930356" y="398619"/>
                  <a:pt x="4988203" y="332509"/>
                </a:cubicBezTo>
                <a:cubicBezTo>
                  <a:pt x="5007000" y="311027"/>
                  <a:pt x="5019870" y="285008"/>
                  <a:pt x="5035704" y="261257"/>
                </a:cubicBezTo>
                <a:cubicBezTo>
                  <a:pt x="5043621" y="249382"/>
                  <a:pt x="5047580" y="233548"/>
                  <a:pt x="5059455" y="225631"/>
                </a:cubicBezTo>
                <a:lnTo>
                  <a:pt x="5095081" y="201880"/>
                </a:lnTo>
                <a:cubicBezTo>
                  <a:pt x="5107456" y="164754"/>
                  <a:pt x="5119456" y="118337"/>
                  <a:pt x="5154458" y="95002"/>
                </a:cubicBezTo>
                <a:lnTo>
                  <a:pt x="5190084" y="71251"/>
                </a:lnTo>
                <a:cubicBezTo>
                  <a:pt x="5198001" y="59376"/>
                  <a:pt x="5203742" y="45717"/>
                  <a:pt x="5213834" y="35625"/>
                </a:cubicBezTo>
                <a:cubicBezTo>
                  <a:pt x="5236854" y="12605"/>
                  <a:pt x="5256112" y="9658"/>
                  <a:pt x="5285086" y="0"/>
                </a:cubicBezTo>
                <a:cubicBezTo>
                  <a:pt x="5300920" y="23750"/>
                  <a:pt x="5323562" y="44171"/>
                  <a:pt x="5332588" y="71251"/>
                </a:cubicBezTo>
                <a:cubicBezTo>
                  <a:pt x="5348976" y="120417"/>
                  <a:pt x="5337519" y="96462"/>
                  <a:pt x="5368214" y="142503"/>
                </a:cubicBezTo>
                <a:cubicBezTo>
                  <a:pt x="5372172" y="154378"/>
                  <a:pt x="5378435" y="165721"/>
                  <a:pt x="5380089" y="178129"/>
                </a:cubicBezTo>
                <a:cubicBezTo>
                  <a:pt x="5382766" y="198207"/>
                  <a:pt x="5384016" y="321880"/>
                  <a:pt x="5403840" y="368135"/>
                </a:cubicBezTo>
                <a:cubicBezTo>
                  <a:pt x="5409462" y="381253"/>
                  <a:pt x="5421207" y="390996"/>
                  <a:pt x="5427590" y="403761"/>
                </a:cubicBezTo>
                <a:cubicBezTo>
                  <a:pt x="5433188" y="414957"/>
                  <a:pt x="5433387" y="428445"/>
                  <a:pt x="5439466" y="439387"/>
                </a:cubicBezTo>
                <a:cubicBezTo>
                  <a:pt x="5453329" y="464339"/>
                  <a:pt x="5486967" y="510638"/>
                  <a:pt x="5486967" y="510638"/>
                </a:cubicBezTo>
                <a:cubicBezTo>
                  <a:pt x="5490925" y="522513"/>
                  <a:pt x="5492763" y="535322"/>
                  <a:pt x="5498842" y="546264"/>
                </a:cubicBezTo>
                <a:cubicBezTo>
                  <a:pt x="5534352" y="610183"/>
                  <a:pt x="5538694" y="609867"/>
                  <a:pt x="5581969" y="653142"/>
                </a:cubicBezTo>
                <a:lnTo>
                  <a:pt x="5605720" y="724394"/>
                </a:lnTo>
                <a:cubicBezTo>
                  <a:pt x="5609678" y="736269"/>
                  <a:pt x="5610651" y="749605"/>
                  <a:pt x="5617595" y="760020"/>
                </a:cubicBezTo>
                <a:lnTo>
                  <a:pt x="5665097" y="831272"/>
                </a:lnTo>
                <a:cubicBezTo>
                  <a:pt x="5673014" y="843147"/>
                  <a:pt x="5676972" y="858981"/>
                  <a:pt x="5688847" y="866898"/>
                </a:cubicBezTo>
                <a:lnTo>
                  <a:pt x="5724473" y="890649"/>
                </a:lnTo>
                <a:cubicBezTo>
                  <a:pt x="5732944" y="916059"/>
                  <a:pt x="5738434" y="942944"/>
                  <a:pt x="5760099" y="961901"/>
                </a:cubicBezTo>
                <a:cubicBezTo>
                  <a:pt x="5781581" y="980698"/>
                  <a:pt x="5807600" y="993568"/>
                  <a:pt x="5831351" y="1009402"/>
                </a:cubicBezTo>
                <a:cubicBezTo>
                  <a:pt x="5843226" y="1017319"/>
                  <a:pt x="5853437" y="1028640"/>
                  <a:pt x="5866977" y="1033153"/>
                </a:cubicBezTo>
                <a:lnTo>
                  <a:pt x="6045107" y="1092529"/>
                </a:lnTo>
                <a:cubicBezTo>
                  <a:pt x="6134647" y="1122376"/>
                  <a:pt x="6024285" y="1082118"/>
                  <a:pt x="6116359" y="1128155"/>
                </a:cubicBezTo>
                <a:cubicBezTo>
                  <a:pt x="6127555" y="1133753"/>
                  <a:pt x="6140110" y="1136072"/>
                  <a:pt x="6151985" y="1140031"/>
                </a:cubicBezTo>
                <a:cubicBezTo>
                  <a:pt x="6163860" y="1151906"/>
                  <a:pt x="6174354" y="1165346"/>
                  <a:pt x="6187611" y="1175657"/>
                </a:cubicBezTo>
                <a:cubicBezTo>
                  <a:pt x="6210143" y="1193182"/>
                  <a:pt x="6258863" y="1223158"/>
                  <a:pt x="6258863" y="1223158"/>
                </a:cubicBezTo>
                <a:cubicBezTo>
                  <a:pt x="6266780" y="1246909"/>
                  <a:pt x="6268727" y="1273579"/>
                  <a:pt x="6282614" y="1294410"/>
                </a:cubicBezTo>
                <a:lnTo>
                  <a:pt x="6330115" y="1365662"/>
                </a:lnTo>
                <a:lnTo>
                  <a:pt x="6306364" y="1436914"/>
                </a:lnTo>
                <a:cubicBezTo>
                  <a:pt x="6302406" y="1448789"/>
                  <a:pt x="6301433" y="1462125"/>
                  <a:pt x="6294489" y="1472540"/>
                </a:cubicBezTo>
                <a:lnTo>
                  <a:pt x="6246988" y="1543792"/>
                </a:lnTo>
                <a:cubicBezTo>
                  <a:pt x="6239071" y="1555667"/>
                  <a:pt x="6235112" y="1571501"/>
                  <a:pt x="6223237" y="1579418"/>
                </a:cubicBezTo>
                <a:lnTo>
                  <a:pt x="6187611" y="1603168"/>
                </a:lnTo>
                <a:cubicBezTo>
                  <a:pt x="6134493" y="1682844"/>
                  <a:pt x="6197066" y="1604781"/>
                  <a:pt x="6128234" y="1650670"/>
                </a:cubicBezTo>
                <a:cubicBezTo>
                  <a:pt x="6114260" y="1659986"/>
                  <a:pt x="6107289" y="1678140"/>
                  <a:pt x="6092608" y="1686296"/>
                </a:cubicBezTo>
                <a:cubicBezTo>
                  <a:pt x="6070723" y="1698454"/>
                  <a:pt x="6021356" y="1710046"/>
                  <a:pt x="6021356" y="1710046"/>
                </a:cubicBezTo>
                <a:cubicBezTo>
                  <a:pt x="6009481" y="1717963"/>
                  <a:pt x="5998496" y="1727414"/>
                  <a:pt x="5985730" y="1733797"/>
                </a:cubicBezTo>
                <a:cubicBezTo>
                  <a:pt x="5974534" y="1739395"/>
                  <a:pt x="5959879" y="1737852"/>
                  <a:pt x="5950104" y="1745672"/>
                </a:cubicBezTo>
                <a:cubicBezTo>
                  <a:pt x="5938959" y="1754588"/>
                  <a:pt x="5937499" y="1772382"/>
                  <a:pt x="5926354" y="1781298"/>
                </a:cubicBezTo>
                <a:cubicBezTo>
                  <a:pt x="5916579" y="1789118"/>
                  <a:pt x="5901670" y="1787095"/>
                  <a:pt x="5890728" y="1793174"/>
                </a:cubicBezTo>
                <a:cubicBezTo>
                  <a:pt x="5865775" y="1807037"/>
                  <a:pt x="5843227" y="1824841"/>
                  <a:pt x="5819476" y="1840675"/>
                </a:cubicBezTo>
                <a:lnTo>
                  <a:pt x="5748224" y="1888176"/>
                </a:lnTo>
                <a:cubicBezTo>
                  <a:pt x="5736349" y="1896093"/>
                  <a:pt x="5726138" y="1907414"/>
                  <a:pt x="5712598" y="1911927"/>
                </a:cubicBezTo>
                <a:lnTo>
                  <a:pt x="5676972" y="1923802"/>
                </a:lnTo>
                <a:cubicBezTo>
                  <a:pt x="5665097" y="1931719"/>
                  <a:pt x="5654388" y="1941756"/>
                  <a:pt x="5641346" y="1947553"/>
                </a:cubicBezTo>
                <a:cubicBezTo>
                  <a:pt x="5618468" y="1957721"/>
                  <a:pt x="5570094" y="1971303"/>
                  <a:pt x="5570094" y="1971303"/>
                </a:cubicBezTo>
                <a:cubicBezTo>
                  <a:pt x="5539463" y="1966927"/>
                  <a:pt x="5484502" y="1964134"/>
                  <a:pt x="5451341" y="1947553"/>
                </a:cubicBezTo>
                <a:cubicBezTo>
                  <a:pt x="5359258" y="1901512"/>
                  <a:pt x="5469636" y="1941775"/>
                  <a:pt x="5380089" y="1911927"/>
                </a:cubicBezTo>
                <a:cubicBezTo>
                  <a:pt x="5356338" y="1896093"/>
                  <a:pt x="5335917" y="1873451"/>
                  <a:pt x="5308837" y="1864425"/>
                </a:cubicBezTo>
                <a:cubicBezTo>
                  <a:pt x="5273132" y="1852524"/>
                  <a:pt x="5268278" y="1854378"/>
                  <a:pt x="5237585" y="1828800"/>
                </a:cubicBezTo>
                <a:cubicBezTo>
                  <a:pt x="5224683" y="1818049"/>
                  <a:pt x="5215216" y="1803485"/>
                  <a:pt x="5201959" y="1793174"/>
                </a:cubicBezTo>
                <a:cubicBezTo>
                  <a:pt x="5201934" y="1793154"/>
                  <a:pt x="5112908" y="1733806"/>
                  <a:pt x="5095081" y="1721922"/>
                </a:cubicBezTo>
                <a:lnTo>
                  <a:pt x="5059455" y="1698171"/>
                </a:lnTo>
                <a:cubicBezTo>
                  <a:pt x="5047580" y="1690254"/>
                  <a:pt x="5037369" y="1678933"/>
                  <a:pt x="5023829" y="1674420"/>
                </a:cubicBezTo>
                <a:cubicBezTo>
                  <a:pt x="4969055" y="1656162"/>
                  <a:pt x="5000478" y="1665000"/>
                  <a:pt x="4928827" y="1650670"/>
                </a:cubicBezTo>
                <a:cubicBezTo>
                  <a:pt x="4891648" y="1653326"/>
                  <a:pt x="4745865" y="1649933"/>
                  <a:pt x="4691320" y="1686296"/>
                </a:cubicBezTo>
                <a:lnTo>
                  <a:pt x="4655694" y="1710046"/>
                </a:lnTo>
                <a:cubicBezTo>
                  <a:pt x="4647777" y="1721921"/>
                  <a:pt x="4642684" y="1736274"/>
                  <a:pt x="4631943" y="1745672"/>
                </a:cubicBezTo>
                <a:cubicBezTo>
                  <a:pt x="4631938" y="1745676"/>
                  <a:pt x="4542882" y="1805047"/>
                  <a:pt x="4525066" y="1816924"/>
                </a:cubicBezTo>
                <a:cubicBezTo>
                  <a:pt x="4513191" y="1824841"/>
                  <a:pt x="4499532" y="1830583"/>
                  <a:pt x="4489440" y="1840675"/>
                </a:cubicBezTo>
                <a:cubicBezTo>
                  <a:pt x="4433629" y="1896486"/>
                  <a:pt x="4467789" y="1866984"/>
                  <a:pt x="4382562" y="1923802"/>
                </a:cubicBezTo>
                <a:cubicBezTo>
                  <a:pt x="4336519" y="1954497"/>
                  <a:pt x="4360477" y="1943039"/>
                  <a:pt x="4311310" y="1959428"/>
                </a:cubicBezTo>
                <a:cubicBezTo>
                  <a:pt x="4209210" y="2027495"/>
                  <a:pt x="4338390" y="1945888"/>
                  <a:pt x="4240058" y="1995054"/>
                </a:cubicBezTo>
                <a:cubicBezTo>
                  <a:pt x="4227292" y="2001437"/>
                  <a:pt x="4217474" y="2013008"/>
                  <a:pt x="4204432" y="2018805"/>
                </a:cubicBezTo>
                <a:cubicBezTo>
                  <a:pt x="4181554" y="2028973"/>
                  <a:pt x="4156931" y="2034638"/>
                  <a:pt x="4133180" y="2042555"/>
                </a:cubicBezTo>
                <a:lnTo>
                  <a:pt x="4097554" y="2054431"/>
                </a:lnTo>
                <a:lnTo>
                  <a:pt x="4061928" y="2066306"/>
                </a:lnTo>
                <a:cubicBezTo>
                  <a:pt x="4050053" y="2074223"/>
                  <a:pt x="4036394" y="2079965"/>
                  <a:pt x="4026302" y="2090057"/>
                </a:cubicBezTo>
                <a:cubicBezTo>
                  <a:pt x="4016210" y="2100149"/>
                  <a:pt x="4011688" y="2114719"/>
                  <a:pt x="4002551" y="2125683"/>
                </a:cubicBezTo>
                <a:cubicBezTo>
                  <a:pt x="3991800" y="2138585"/>
                  <a:pt x="3978800" y="2149434"/>
                  <a:pt x="3966925" y="2161309"/>
                </a:cubicBezTo>
                <a:cubicBezTo>
                  <a:pt x="3962967" y="2173184"/>
                  <a:pt x="3963901" y="2188084"/>
                  <a:pt x="3955050" y="2196935"/>
                </a:cubicBezTo>
                <a:cubicBezTo>
                  <a:pt x="3934866" y="2217119"/>
                  <a:pt x="3907549" y="2228602"/>
                  <a:pt x="3883798" y="2244436"/>
                </a:cubicBezTo>
                <a:lnTo>
                  <a:pt x="3812546" y="2291937"/>
                </a:lnTo>
                <a:lnTo>
                  <a:pt x="3776920" y="2315688"/>
                </a:lnTo>
                <a:lnTo>
                  <a:pt x="3741294" y="2339438"/>
                </a:lnTo>
                <a:cubicBezTo>
                  <a:pt x="3701709" y="2398814"/>
                  <a:pt x="3729418" y="2367147"/>
                  <a:pt x="3646291" y="2422566"/>
                </a:cubicBezTo>
                <a:lnTo>
                  <a:pt x="3610666" y="2446316"/>
                </a:lnTo>
                <a:cubicBezTo>
                  <a:pt x="3598791" y="2454233"/>
                  <a:pt x="3588580" y="2465554"/>
                  <a:pt x="3575040" y="2470067"/>
                </a:cubicBezTo>
                <a:lnTo>
                  <a:pt x="3539414" y="2481942"/>
                </a:lnTo>
                <a:cubicBezTo>
                  <a:pt x="3437314" y="2550009"/>
                  <a:pt x="3566494" y="2468402"/>
                  <a:pt x="3468162" y="2517568"/>
                </a:cubicBezTo>
                <a:cubicBezTo>
                  <a:pt x="3376079" y="2563609"/>
                  <a:pt x="3486457" y="2523346"/>
                  <a:pt x="3396910" y="2553194"/>
                </a:cubicBezTo>
                <a:cubicBezTo>
                  <a:pt x="3385035" y="2561111"/>
                  <a:pt x="3374050" y="2570562"/>
                  <a:pt x="3361284" y="2576945"/>
                </a:cubicBezTo>
                <a:cubicBezTo>
                  <a:pt x="3350088" y="2582543"/>
                  <a:pt x="3336600" y="2582741"/>
                  <a:pt x="3325658" y="2588820"/>
                </a:cubicBezTo>
                <a:cubicBezTo>
                  <a:pt x="3300705" y="2602683"/>
                  <a:pt x="3278157" y="2620488"/>
                  <a:pt x="3254406" y="2636322"/>
                </a:cubicBezTo>
                <a:lnTo>
                  <a:pt x="3218780" y="2660072"/>
                </a:lnTo>
                <a:cubicBezTo>
                  <a:pt x="3198079" y="2657485"/>
                  <a:pt x="3120038" y="2654037"/>
                  <a:pt x="3088151" y="2636322"/>
                </a:cubicBezTo>
                <a:cubicBezTo>
                  <a:pt x="3063198" y="2622459"/>
                  <a:pt x="3043979" y="2597846"/>
                  <a:pt x="3016899" y="2588820"/>
                </a:cubicBezTo>
                <a:lnTo>
                  <a:pt x="2945647" y="2565070"/>
                </a:lnTo>
                <a:lnTo>
                  <a:pt x="2838769" y="2493818"/>
                </a:lnTo>
                <a:lnTo>
                  <a:pt x="2803143" y="2470067"/>
                </a:lnTo>
                <a:lnTo>
                  <a:pt x="2767517" y="2446316"/>
                </a:lnTo>
                <a:cubicBezTo>
                  <a:pt x="2737669" y="2356769"/>
                  <a:pt x="2777932" y="2467147"/>
                  <a:pt x="2731891" y="2375064"/>
                </a:cubicBezTo>
                <a:cubicBezTo>
                  <a:pt x="2726293" y="2363868"/>
                  <a:pt x="2723974" y="2351313"/>
                  <a:pt x="2720016" y="2339438"/>
                </a:cubicBezTo>
                <a:cubicBezTo>
                  <a:pt x="2729055" y="2294240"/>
                  <a:pt x="2743767" y="2228191"/>
                  <a:pt x="2743767" y="2185059"/>
                </a:cubicBezTo>
                <a:cubicBezTo>
                  <a:pt x="2743767" y="2161496"/>
                  <a:pt x="2724594" y="2103363"/>
                  <a:pt x="2720016" y="2078181"/>
                </a:cubicBezTo>
                <a:cubicBezTo>
                  <a:pt x="2715009" y="2050642"/>
                  <a:pt x="2712099" y="2022763"/>
                  <a:pt x="2708141" y="1995054"/>
                </a:cubicBezTo>
                <a:lnTo>
                  <a:pt x="2601263" y="2030680"/>
                </a:lnTo>
                <a:lnTo>
                  <a:pt x="2565637" y="2042555"/>
                </a:lnTo>
                <a:lnTo>
                  <a:pt x="2530011" y="2054431"/>
                </a:lnTo>
                <a:cubicBezTo>
                  <a:pt x="2518136" y="2066306"/>
                  <a:pt x="2505136" y="2077155"/>
                  <a:pt x="2494385" y="2090057"/>
                </a:cubicBezTo>
                <a:cubicBezTo>
                  <a:pt x="2485248" y="2101021"/>
                  <a:pt x="2481779" y="2116767"/>
                  <a:pt x="2470634" y="2125683"/>
                </a:cubicBezTo>
                <a:cubicBezTo>
                  <a:pt x="2460859" y="2133503"/>
                  <a:pt x="2446883" y="2133600"/>
                  <a:pt x="2435008" y="2137558"/>
                </a:cubicBezTo>
                <a:cubicBezTo>
                  <a:pt x="2423133" y="2145475"/>
                  <a:pt x="2408298" y="2150164"/>
                  <a:pt x="2399382" y="2161309"/>
                </a:cubicBezTo>
                <a:cubicBezTo>
                  <a:pt x="2391562" y="2171084"/>
                  <a:pt x="2389410" y="2184563"/>
                  <a:pt x="2387507" y="2196935"/>
                </a:cubicBezTo>
                <a:cubicBezTo>
                  <a:pt x="2381458" y="2236254"/>
                  <a:pt x="2381681" y="2276369"/>
                  <a:pt x="2375632" y="2315688"/>
                </a:cubicBezTo>
                <a:cubicBezTo>
                  <a:pt x="2372120" y="2338515"/>
                  <a:pt x="2356017" y="2370929"/>
                  <a:pt x="2340006" y="2386940"/>
                </a:cubicBezTo>
                <a:cubicBezTo>
                  <a:pt x="2329914" y="2397032"/>
                  <a:pt x="2316255" y="2402773"/>
                  <a:pt x="2304380" y="2410690"/>
                </a:cubicBezTo>
                <a:cubicBezTo>
                  <a:pt x="2293923" y="2442059"/>
                  <a:pt x="2275627" y="2507360"/>
                  <a:pt x="2245003" y="2517568"/>
                </a:cubicBezTo>
                <a:lnTo>
                  <a:pt x="2209377" y="2529444"/>
                </a:lnTo>
                <a:cubicBezTo>
                  <a:pt x="2193543" y="2525485"/>
                  <a:pt x="2177509" y="2522258"/>
                  <a:pt x="2161876" y="2517568"/>
                </a:cubicBezTo>
                <a:cubicBezTo>
                  <a:pt x="2137897" y="2510374"/>
                  <a:pt x="2090624" y="2493818"/>
                  <a:pt x="2090624" y="2493818"/>
                </a:cubicBezTo>
                <a:cubicBezTo>
                  <a:pt x="2078749" y="2485901"/>
                  <a:pt x="2068040" y="2475864"/>
                  <a:pt x="2054998" y="2470067"/>
                </a:cubicBezTo>
                <a:cubicBezTo>
                  <a:pt x="2032120" y="2459899"/>
                  <a:pt x="2004577" y="2460203"/>
                  <a:pt x="1983746" y="2446316"/>
                </a:cubicBezTo>
                <a:cubicBezTo>
                  <a:pt x="1959995" y="2430482"/>
                  <a:pt x="1939574" y="2407842"/>
                  <a:pt x="1912494" y="2398815"/>
                </a:cubicBezTo>
                <a:cubicBezTo>
                  <a:pt x="1888743" y="2390898"/>
                  <a:pt x="1862073" y="2388951"/>
                  <a:pt x="1841242" y="2375064"/>
                </a:cubicBezTo>
                <a:lnTo>
                  <a:pt x="1734364" y="2303813"/>
                </a:lnTo>
                <a:cubicBezTo>
                  <a:pt x="1722489" y="2295896"/>
                  <a:pt x="1708830" y="2290154"/>
                  <a:pt x="1698738" y="2280062"/>
                </a:cubicBezTo>
                <a:cubicBezTo>
                  <a:pt x="1686863" y="2268187"/>
                  <a:pt x="1673863" y="2257338"/>
                  <a:pt x="1663112" y="2244436"/>
                </a:cubicBezTo>
                <a:cubicBezTo>
                  <a:pt x="1653975" y="2233472"/>
                  <a:pt x="1649454" y="2218902"/>
                  <a:pt x="1639362" y="2208810"/>
                </a:cubicBezTo>
                <a:cubicBezTo>
                  <a:pt x="1629270" y="2198718"/>
                  <a:pt x="1615611" y="2192976"/>
                  <a:pt x="1603736" y="2185059"/>
                </a:cubicBezTo>
                <a:cubicBezTo>
                  <a:pt x="1599777" y="2173184"/>
                  <a:pt x="1599680" y="2159208"/>
                  <a:pt x="1591860" y="2149433"/>
                </a:cubicBezTo>
                <a:cubicBezTo>
                  <a:pt x="1582944" y="2138288"/>
                  <a:pt x="1568999" y="2132066"/>
                  <a:pt x="1556234" y="2125683"/>
                </a:cubicBezTo>
                <a:cubicBezTo>
                  <a:pt x="1539193" y="2117163"/>
                  <a:pt x="1488333" y="2105738"/>
                  <a:pt x="1473107" y="2101932"/>
                </a:cubicBezTo>
                <a:cubicBezTo>
                  <a:pt x="1469149" y="2090057"/>
                  <a:pt x="1464671" y="2078342"/>
                  <a:pt x="1461232" y="2066306"/>
                </a:cubicBezTo>
                <a:cubicBezTo>
                  <a:pt x="1456748" y="2050613"/>
                  <a:pt x="1457454" y="2032976"/>
                  <a:pt x="1449356" y="2018805"/>
                </a:cubicBezTo>
                <a:cubicBezTo>
                  <a:pt x="1441024" y="2004224"/>
                  <a:pt x="1426986" y="1993490"/>
                  <a:pt x="1413730" y="1983179"/>
                </a:cubicBezTo>
                <a:cubicBezTo>
                  <a:pt x="1391198" y="1965654"/>
                  <a:pt x="1366229" y="1951511"/>
                  <a:pt x="1342479" y="1935677"/>
                </a:cubicBezTo>
                <a:lnTo>
                  <a:pt x="1306853" y="1911927"/>
                </a:lnTo>
                <a:cubicBezTo>
                  <a:pt x="1302894" y="1900052"/>
                  <a:pt x="1302797" y="1886076"/>
                  <a:pt x="1294977" y="1876301"/>
                </a:cubicBezTo>
                <a:cubicBezTo>
                  <a:pt x="1286061" y="1865156"/>
                  <a:pt x="1264228" y="1865963"/>
                  <a:pt x="1259351" y="1852550"/>
                </a:cubicBezTo>
                <a:cubicBezTo>
                  <a:pt x="1247101" y="1818863"/>
                  <a:pt x="1253369" y="1781030"/>
                  <a:pt x="1247476" y="1745672"/>
                </a:cubicBezTo>
                <a:cubicBezTo>
                  <a:pt x="1245418" y="1733325"/>
                  <a:pt x="1243421" y="1719821"/>
                  <a:pt x="1235601" y="1710046"/>
                </a:cubicBezTo>
                <a:cubicBezTo>
                  <a:pt x="1226685" y="1698901"/>
                  <a:pt x="1212740" y="1692679"/>
                  <a:pt x="1199975" y="1686296"/>
                </a:cubicBezTo>
                <a:cubicBezTo>
                  <a:pt x="1188779" y="1680698"/>
                  <a:pt x="1176224" y="1678379"/>
                  <a:pt x="1164349" y="1674420"/>
                </a:cubicBezTo>
                <a:cubicBezTo>
                  <a:pt x="1064941" y="1690989"/>
                  <a:pt x="1113131" y="1672940"/>
                  <a:pt x="1021845" y="1733797"/>
                </a:cubicBezTo>
                <a:lnTo>
                  <a:pt x="986219" y="1757548"/>
                </a:lnTo>
                <a:lnTo>
                  <a:pt x="950593" y="1781298"/>
                </a:lnTo>
                <a:cubicBezTo>
                  <a:pt x="942676" y="1793173"/>
                  <a:pt x="937987" y="1808008"/>
                  <a:pt x="926842" y="1816924"/>
                </a:cubicBezTo>
                <a:cubicBezTo>
                  <a:pt x="917067" y="1824744"/>
                  <a:pt x="902412" y="1823202"/>
                  <a:pt x="891216" y="1828800"/>
                </a:cubicBezTo>
                <a:cubicBezTo>
                  <a:pt x="878451" y="1835183"/>
                  <a:pt x="867465" y="1844633"/>
                  <a:pt x="855590" y="1852550"/>
                </a:cubicBezTo>
                <a:cubicBezTo>
                  <a:pt x="826614" y="1842892"/>
                  <a:pt x="807359" y="1839945"/>
                  <a:pt x="784338" y="1816924"/>
                </a:cubicBezTo>
                <a:cubicBezTo>
                  <a:pt x="774246" y="1806832"/>
                  <a:pt x="771329" y="1790696"/>
                  <a:pt x="760588" y="1781298"/>
                </a:cubicBezTo>
                <a:cubicBezTo>
                  <a:pt x="739106" y="1762501"/>
                  <a:pt x="713087" y="1749631"/>
                  <a:pt x="689336" y="1733797"/>
                </a:cubicBezTo>
                <a:lnTo>
                  <a:pt x="653710" y="1710046"/>
                </a:lnTo>
                <a:lnTo>
                  <a:pt x="606208" y="1638794"/>
                </a:lnTo>
                <a:cubicBezTo>
                  <a:pt x="598291" y="1626919"/>
                  <a:pt x="586972" y="1616708"/>
                  <a:pt x="582458" y="1603168"/>
                </a:cubicBezTo>
                <a:lnTo>
                  <a:pt x="570582" y="1567542"/>
                </a:lnTo>
                <a:cubicBezTo>
                  <a:pt x="581719" y="1522996"/>
                  <a:pt x="594847" y="1497319"/>
                  <a:pt x="570582" y="1448789"/>
                </a:cubicBezTo>
                <a:cubicBezTo>
                  <a:pt x="561373" y="1430372"/>
                  <a:pt x="516192" y="1418784"/>
                  <a:pt x="499330" y="1413163"/>
                </a:cubicBezTo>
                <a:cubicBezTo>
                  <a:pt x="475580" y="1417121"/>
                  <a:pt x="451584" y="1419815"/>
                  <a:pt x="428079" y="1425038"/>
                </a:cubicBezTo>
                <a:cubicBezTo>
                  <a:pt x="415859" y="1427754"/>
                  <a:pt x="404971" y="1436914"/>
                  <a:pt x="392453" y="1436914"/>
                </a:cubicBezTo>
                <a:cubicBezTo>
                  <a:pt x="361102" y="1436914"/>
                  <a:pt x="295743" y="1384316"/>
                  <a:pt x="285575" y="1377537"/>
                </a:cubicBezTo>
                <a:lnTo>
                  <a:pt x="249949" y="1353787"/>
                </a:lnTo>
                <a:cubicBezTo>
                  <a:pt x="238074" y="1345870"/>
                  <a:pt x="227863" y="1334549"/>
                  <a:pt x="214323" y="1330036"/>
                </a:cubicBezTo>
                <a:lnTo>
                  <a:pt x="178697" y="1318161"/>
                </a:lnTo>
                <a:cubicBezTo>
                  <a:pt x="166822" y="1310244"/>
                  <a:pt x="153163" y="1304502"/>
                  <a:pt x="143071" y="1294410"/>
                </a:cubicBezTo>
                <a:cubicBezTo>
                  <a:pt x="132979" y="1284318"/>
                  <a:pt x="130061" y="1268182"/>
                  <a:pt x="119320" y="1258784"/>
                </a:cubicBezTo>
                <a:cubicBezTo>
                  <a:pt x="97838" y="1239987"/>
                  <a:pt x="48068" y="1211283"/>
                  <a:pt x="48068" y="1211283"/>
                </a:cubicBezTo>
                <a:cubicBezTo>
                  <a:pt x="32234" y="1187532"/>
                  <a:pt x="-5031" y="1168021"/>
                  <a:pt x="567" y="1140031"/>
                </a:cubicBezTo>
                <a:cubicBezTo>
                  <a:pt x="9282" y="1096456"/>
                  <a:pt x="14339" y="1043131"/>
                  <a:pt x="48068" y="1009402"/>
                </a:cubicBezTo>
                <a:cubicBezTo>
                  <a:pt x="58160" y="999310"/>
                  <a:pt x="71819" y="993568"/>
                  <a:pt x="83694" y="985651"/>
                </a:cubicBezTo>
                <a:cubicBezTo>
                  <a:pt x="91611" y="961901"/>
                  <a:pt x="93558" y="935231"/>
                  <a:pt x="107445" y="914400"/>
                </a:cubicBezTo>
                <a:cubicBezTo>
                  <a:pt x="115362" y="902525"/>
                  <a:pt x="124812" y="891539"/>
                  <a:pt x="131195" y="878774"/>
                </a:cubicBezTo>
                <a:cubicBezTo>
                  <a:pt x="136793" y="867578"/>
                  <a:pt x="137473" y="854344"/>
                  <a:pt x="143071" y="843148"/>
                </a:cubicBezTo>
                <a:cubicBezTo>
                  <a:pt x="149454" y="830383"/>
                  <a:pt x="160438" y="820287"/>
                  <a:pt x="166821" y="807522"/>
                </a:cubicBezTo>
                <a:cubicBezTo>
                  <a:pt x="186136" y="768891"/>
                  <a:pt x="168417" y="770300"/>
                  <a:pt x="202447" y="736270"/>
                </a:cubicBezTo>
                <a:cubicBezTo>
                  <a:pt x="212539" y="726178"/>
                  <a:pt x="226198" y="720436"/>
                  <a:pt x="238073" y="712519"/>
                </a:cubicBezTo>
                <a:cubicBezTo>
                  <a:pt x="281959" y="646691"/>
                  <a:pt x="236715" y="698760"/>
                  <a:pt x="297450" y="665018"/>
                </a:cubicBezTo>
                <a:cubicBezTo>
                  <a:pt x="322403" y="651155"/>
                  <a:pt x="368702" y="617516"/>
                  <a:pt x="368702" y="617516"/>
                </a:cubicBezTo>
                <a:cubicBezTo>
                  <a:pt x="376619" y="605641"/>
                  <a:pt x="382361" y="591982"/>
                  <a:pt x="392453" y="581890"/>
                </a:cubicBezTo>
                <a:cubicBezTo>
                  <a:pt x="426483" y="547861"/>
                  <a:pt x="425074" y="565579"/>
                  <a:pt x="463704" y="546264"/>
                </a:cubicBezTo>
                <a:cubicBezTo>
                  <a:pt x="476469" y="539881"/>
                  <a:pt x="487455" y="530431"/>
                  <a:pt x="499330" y="522514"/>
                </a:cubicBezTo>
                <a:cubicBezTo>
                  <a:pt x="507247" y="510639"/>
                  <a:pt x="512989" y="496980"/>
                  <a:pt x="523081" y="486888"/>
                </a:cubicBezTo>
                <a:cubicBezTo>
                  <a:pt x="533173" y="476796"/>
                  <a:pt x="549791" y="474282"/>
                  <a:pt x="558707" y="463137"/>
                </a:cubicBezTo>
                <a:cubicBezTo>
                  <a:pt x="566527" y="453362"/>
                  <a:pt x="564984" y="438707"/>
                  <a:pt x="570582" y="427511"/>
                </a:cubicBezTo>
                <a:cubicBezTo>
                  <a:pt x="576965" y="414745"/>
                  <a:pt x="586416" y="403760"/>
                  <a:pt x="594333" y="391885"/>
                </a:cubicBezTo>
                <a:cubicBezTo>
                  <a:pt x="624181" y="302338"/>
                  <a:pt x="583918" y="412716"/>
                  <a:pt x="629959" y="320633"/>
                </a:cubicBezTo>
                <a:cubicBezTo>
                  <a:pt x="679125" y="222301"/>
                  <a:pt x="597518" y="351481"/>
                  <a:pt x="665585" y="249381"/>
                </a:cubicBezTo>
                <a:cubicBezTo>
                  <a:pt x="678420" y="198040"/>
                  <a:pt x="675481" y="180108"/>
                  <a:pt x="677460" y="16625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a:extLst>
              <a:ext uri="{FF2B5EF4-FFF2-40B4-BE49-F238E27FC236}">
                <a16:creationId xmlns:a16="http://schemas.microsoft.com/office/drawing/2014/main" id="{3587FA07-CD2D-E943-AB43-EE1BD71D1CDB}"/>
              </a:ext>
            </a:extLst>
          </p:cNvPr>
          <p:cNvSpPr/>
          <p:nvPr/>
        </p:nvSpPr>
        <p:spPr>
          <a:xfrm>
            <a:off x="2030681" y="3253839"/>
            <a:ext cx="8170223" cy="3479470"/>
          </a:xfrm>
          <a:custGeom>
            <a:avLst/>
            <a:gdLst>
              <a:gd name="connsiteX0" fmla="*/ 1377537 w 8170223"/>
              <a:gd name="connsiteY0" fmla="*/ 154379 h 3479470"/>
              <a:gd name="connsiteX1" fmla="*/ 1377537 w 8170223"/>
              <a:gd name="connsiteY1" fmla="*/ 154379 h 3479470"/>
              <a:gd name="connsiteX2" fmla="*/ 1282535 w 8170223"/>
              <a:gd name="connsiteY2" fmla="*/ 201880 h 3479470"/>
              <a:gd name="connsiteX3" fmla="*/ 1211283 w 8170223"/>
              <a:gd name="connsiteY3" fmla="*/ 237506 h 3479470"/>
              <a:gd name="connsiteX4" fmla="*/ 1140031 w 8170223"/>
              <a:gd name="connsiteY4" fmla="*/ 296883 h 3479470"/>
              <a:gd name="connsiteX5" fmla="*/ 1068779 w 8170223"/>
              <a:gd name="connsiteY5" fmla="*/ 344384 h 3479470"/>
              <a:gd name="connsiteX6" fmla="*/ 1045028 w 8170223"/>
              <a:gd name="connsiteY6" fmla="*/ 380010 h 3479470"/>
              <a:gd name="connsiteX7" fmla="*/ 1021277 w 8170223"/>
              <a:gd name="connsiteY7" fmla="*/ 451262 h 3479470"/>
              <a:gd name="connsiteX8" fmla="*/ 1009402 w 8170223"/>
              <a:gd name="connsiteY8" fmla="*/ 522514 h 3479470"/>
              <a:gd name="connsiteX9" fmla="*/ 985651 w 8170223"/>
              <a:gd name="connsiteY9" fmla="*/ 617517 h 3479470"/>
              <a:gd name="connsiteX10" fmla="*/ 961901 w 8170223"/>
              <a:gd name="connsiteY10" fmla="*/ 653143 h 3479470"/>
              <a:gd name="connsiteX11" fmla="*/ 938150 w 8170223"/>
              <a:gd name="connsiteY11" fmla="*/ 724395 h 3479470"/>
              <a:gd name="connsiteX12" fmla="*/ 890649 w 8170223"/>
              <a:gd name="connsiteY12" fmla="*/ 795647 h 3479470"/>
              <a:gd name="connsiteX13" fmla="*/ 914400 w 8170223"/>
              <a:gd name="connsiteY13" fmla="*/ 950026 h 3479470"/>
              <a:gd name="connsiteX14" fmla="*/ 926275 w 8170223"/>
              <a:gd name="connsiteY14" fmla="*/ 985652 h 3479470"/>
              <a:gd name="connsiteX15" fmla="*/ 997527 w 8170223"/>
              <a:gd name="connsiteY15" fmla="*/ 1045029 h 3479470"/>
              <a:gd name="connsiteX16" fmla="*/ 1033153 w 8170223"/>
              <a:gd name="connsiteY16" fmla="*/ 1056904 h 3479470"/>
              <a:gd name="connsiteX17" fmla="*/ 1104405 w 8170223"/>
              <a:gd name="connsiteY17" fmla="*/ 1104405 h 3479470"/>
              <a:gd name="connsiteX18" fmla="*/ 1140031 w 8170223"/>
              <a:gd name="connsiteY18" fmla="*/ 1128156 h 3479470"/>
              <a:gd name="connsiteX19" fmla="*/ 1246909 w 8170223"/>
              <a:gd name="connsiteY19" fmla="*/ 1163782 h 3479470"/>
              <a:gd name="connsiteX20" fmla="*/ 1282535 w 8170223"/>
              <a:gd name="connsiteY20" fmla="*/ 1175657 h 3479470"/>
              <a:gd name="connsiteX21" fmla="*/ 1318161 w 8170223"/>
              <a:gd name="connsiteY21" fmla="*/ 1187532 h 3479470"/>
              <a:gd name="connsiteX22" fmla="*/ 1377537 w 8170223"/>
              <a:gd name="connsiteY22" fmla="*/ 1199408 h 3479470"/>
              <a:gd name="connsiteX23" fmla="*/ 1472540 w 8170223"/>
              <a:gd name="connsiteY23" fmla="*/ 1223158 h 3479470"/>
              <a:gd name="connsiteX24" fmla="*/ 1496290 w 8170223"/>
              <a:gd name="connsiteY24" fmla="*/ 1258784 h 3479470"/>
              <a:gd name="connsiteX25" fmla="*/ 1520041 w 8170223"/>
              <a:gd name="connsiteY25" fmla="*/ 1353787 h 3479470"/>
              <a:gd name="connsiteX26" fmla="*/ 1543792 w 8170223"/>
              <a:gd name="connsiteY26" fmla="*/ 1389413 h 3479470"/>
              <a:gd name="connsiteX27" fmla="*/ 1579418 w 8170223"/>
              <a:gd name="connsiteY27" fmla="*/ 1508166 h 3479470"/>
              <a:gd name="connsiteX28" fmla="*/ 1591293 w 8170223"/>
              <a:gd name="connsiteY28" fmla="*/ 1543792 h 3479470"/>
              <a:gd name="connsiteX29" fmla="*/ 1662545 w 8170223"/>
              <a:gd name="connsiteY29" fmla="*/ 1591293 h 3479470"/>
              <a:gd name="connsiteX30" fmla="*/ 1698171 w 8170223"/>
              <a:gd name="connsiteY30" fmla="*/ 1615044 h 3479470"/>
              <a:gd name="connsiteX31" fmla="*/ 1769423 w 8170223"/>
              <a:gd name="connsiteY31" fmla="*/ 1662545 h 3479470"/>
              <a:gd name="connsiteX32" fmla="*/ 1840675 w 8170223"/>
              <a:gd name="connsiteY32" fmla="*/ 1686296 h 3479470"/>
              <a:gd name="connsiteX33" fmla="*/ 1935677 w 8170223"/>
              <a:gd name="connsiteY33" fmla="*/ 1674421 h 3479470"/>
              <a:gd name="connsiteX34" fmla="*/ 1971303 w 8170223"/>
              <a:gd name="connsiteY34" fmla="*/ 1662545 h 3479470"/>
              <a:gd name="connsiteX35" fmla="*/ 1995054 w 8170223"/>
              <a:gd name="connsiteY35" fmla="*/ 1626919 h 3479470"/>
              <a:gd name="connsiteX36" fmla="*/ 2030680 w 8170223"/>
              <a:gd name="connsiteY36" fmla="*/ 1603169 h 3479470"/>
              <a:gd name="connsiteX37" fmla="*/ 2078181 w 8170223"/>
              <a:gd name="connsiteY37" fmla="*/ 1531917 h 3479470"/>
              <a:gd name="connsiteX38" fmla="*/ 2101932 w 8170223"/>
              <a:gd name="connsiteY38" fmla="*/ 1496291 h 3479470"/>
              <a:gd name="connsiteX39" fmla="*/ 2137558 w 8170223"/>
              <a:gd name="connsiteY39" fmla="*/ 1520042 h 3479470"/>
              <a:gd name="connsiteX40" fmla="*/ 2196935 w 8170223"/>
              <a:gd name="connsiteY40" fmla="*/ 1626919 h 3479470"/>
              <a:gd name="connsiteX41" fmla="*/ 2220685 w 8170223"/>
              <a:gd name="connsiteY41" fmla="*/ 1757548 h 3479470"/>
              <a:gd name="connsiteX42" fmla="*/ 2232561 w 8170223"/>
              <a:gd name="connsiteY42" fmla="*/ 1793174 h 3479470"/>
              <a:gd name="connsiteX43" fmla="*/ 2303813 w 8170223"/>
              <a:gd name="connsiteY43" fmla="*/ 1840675 h 3479470"/>
              <a:gd name="connsiteX44" fmla="*/ 2339438 w 8170223"/>
              <a:gd name="connsiteY44" fmla="*/ 1864426 h 3479470"/>
              <a:gd name="connsiteX45" fmla="*/ 2375064 w 8170223"/>
              <a:gd name="connsiteY45" fmla="*/ 1888177 h 3479470"/>
              <a:gd name="connsiteX46" fmla="*/ 2493818 w 8170223"/>
              <a:gd name="connsiteY46" fmla="*/ 1935678 h 3479470"/>
              <a:gd name="connsiteX47" fmla="*/ 2553194 w 8170223"/>
              <a:gd name="connsiteY47" fmla="*/ 2006930 h 3479470"/>
              <a:gd name="connsiteX48" fmla="*/ 2660072 w 8170223"/>
              <a:gd name="connsiteY48" fmla="*/ 2066306 h 3479470"/>
              <a:gd name="connsiteX49" fmla="*/ 2731324 w 8170223"/>
              <a:gd name="connsiteY49" fmla="*/ 2113808 h 3479470"/>
              <a:gd name="connsiteX50" fmla="*/ 2755075 w 8170223"/>
              <a:gd name="connsiteY50" fmla="*/ 2149434 h 3479470"/>
              <a:gd name="connsiteX51" fmla="*/ 2826327 w 8170223"/>
              <a:gd name="connsiteY51" fmla="*/ 2196935 h 3479470"/>
              <a:gd name="connsiteX52" fmla="*/ 2897579 w 8170223"/>
              <a:gd name="connsiteY52" fmla="*/ 2232561 h 3479470"/>
              <a:gd name="connsiteX53" fmla="*/ 2933205 w 8170223"/>
              <a:gd name="connsiteY53" fmla="*/ 2256312 h 3479470"/>
              <a:gd name="connsiteX54" fmla="*/ 3051958 w 8170223"/>
              <a:gd name="connsiteY54" fmla="*/ 2291938 h 3479470"/>
              <a:gd name="connsiteX55" fmla="*/ 3301340 w 8170223"/>
              <a:gd name="connsiteY55" fmla="*/ 2268187 h 3479470"/>
              <a:gd name="connsiteX56" fmla="*/ 3336966 w 8170223"/>
              <a:gd name="connsiteY56" fmla="*/ 2244436 h 3479470"/>
              <a:gd name="connsiteX57" fmla="*/ 3396342 w 8170223"/>
              <a:gd name="connsiteY57" fmla="*/ 2137558 h 3479470"/>
              <a:gd name="connsiteX58" fmla="*/ 3420093 w 8170223"/>
              <a:gd name="connsiteY58" fmla="*/ 2101932 h 3479470"/>
              <a:gd name="connsiteX59" fmla="*/ 3455719 w 8170223"/>
              <a:gd name="connsiteY59" fmla="*/ 1995055 h 3479470"/>
              <a:gd name="connsiteX60" fmla="*/ 3467594 w 8170223"/>
              <a:gd name="connsiteY60" fmla="*/ 1959429 h 3479470"/>
              <a:gd name="connsiteX61" fmla="*/ 3515096 w 8170223"/>
              <a:gd name="connsiteY61" fmla="*/ 1888177 h 3479470"/>
              <a:gd name="connsiteX62" fmla="*/ 3538846 w 8170223"/>
              <a:gd name="connsiteY62" fmla="*/ 1852551 h 3479470"/>
              <a:gd name="connsiteX63" fmla="*/ 3610098 w 8170223"/>
              <a:gd name="connsiteY63" fmla="*/ 1816925 h 3479470"/>
              <a:gd name="connsiteX64" fmla="*/ 3610098 w 8170223"/>
              <a:gd name="connsiteY64" fmla="*/ 1900052 h 3479470"/>
              <a:gd name="connsiteX65" fmla="*/ 3586348 w 8170223"/>
              <a:gd name="connsiteY65" fmla="*/ 2018805 h 3479470"/>
              <a:gd name="connsiteX66" fmla="*/ 3610098 w 8170223"/>
              <a:gd name="connsiteY66" fmla="*/ 2137558 h 3479470"/>
              <a:gd name="connsiteX67" fmla="*/ 3657600 w 8170223"/>
              <a:gd name="connsiteY67" fmla="*/ 2208810 h 3479470"/>
              <a:gd name="connsiteX68" fmla="*/ 3681350 w 8170223"/>
              <a:gd name="connsiteY68" fmla="*/ 2244436 h 3479470"/>
              <a:gd name="connsiteX69" fmla="*/ 3752602 w 8170223"/>
              <a:gd name="connsiteY69" fmla="*/ 2280062 h 3479470"/>
              <a:gd name="connsiteX70" fmla="*/ 3776353 w 8170223"/>
              <a:gd name="connsiteY70" fmla="*/ 2315688 h 3479470"/>
              <a:gd name="connsiteX71" fmla="*/ 3918857 w 8170223"/>
              <a:gd name="connsiteY71" fmla="*/ 2386940 h 3479470"/>
              <a:gd name="connsiteX72" fmla="*/ 3990109 w 8170223"/>
              <a:gd name="connsiteY72" fmla="*/ 2410691 h 3479470"/>
              <a:gd name="connsiteX73" fmla="*/ 4037610 w 8170223"/>
              <a:gd name="connsiteY73" fmla="*/ 2422566 h 3479470"/>
              <a:gd name="connsiteX74" fmla="*/ 4346368 w 8170223"/>
              <a:gd name="connsiteY74" fmla="*/ 2386940 h 3479470"/>
              <a:gd name="connsiteX75" fmla="*/ 4417620 w 8170223"/>
              <a:gd name="connsiteY75" fmla="*/ 2339439 h 3479470"/>
              <a:gd name="connsiteX76" fmla="*/ 4453246 w 8170223"/>
              <a:gd name="connsiteY76" fmla="*/ 2315688 h 3479470"/>
              <a:gd name="connsiteX77" fmla="*/ 4536374 w 8170223"/>
              <a:gd name="connsiteY77" fmla="*/ 2232561 h 3479470"/>
              <a:gd name="connsiteX78" fmla="*/ 4607625 w 8170223"/>
              <a:gd name="connsiteY78" fmla="*/ 2196935 h 3479470"/>
              <a:gd name="connsiteX79" fmla="*/ 4643251 w 8170223"/>
              <a:gd name="connsiteY79" fmla="*/ 2173184 h 3479470"/>
              <a:gd name="connsiteX80" fmla="*/ 4714503 w 8170223"/>
              <a:gd name="connsiteY80" fmla="*/ 2149434 h 3479470"/>
              <a:gd name="connsiteX81" fmla="*/ 4892633 w 8170223"/>
              <a:gd name="connsiteY81" fmla="*/ 2030680 h 3479470"/>
              <a:gd name="connsiteX82" fmla="*/ 4928259 w 8170223"/>
              <a:gd name="connsiteY82" fmla="*/ 2006930 h 3479470"/>
              <a:gd name="connsiteX83" fmla="*/ 4963885 w 8170223"/>
              <a:gd name="connsiteY83" fmla="*/ 1983179 h 3479470"/>
              <a:gd name="connsiteX84" fmla="*/ 4999511 w 8170223"/>
              <a:gd name="connsiteY84" fmla="*/ 1971304 h 3479470"/>
              <a:gd name="connsiteX85" fmla="*/ 5070763 w 8170223"/>
              <a:gd name="connsiteY85" fmla="*/ 1935678 h 3479470"/>
              <a:gd name="connsiteX86" fmla="*/ 5106389 w 8170223"/>
              <a:gd name="connsiteY86" fmla="*/ 1911927 h 3479470"/>
              <a:gd name="connsiteX87" fmla="*/ 5177641 w 8170223"/>
              <a:gd name="connsiteY87" fmla="*/ 1888177 h 3479470"/>
              <a:gd name="connsiteX88" fmla="*/ 5248893 w 8170223"/>
              <a:gd name="connsiteY88" fmla="*/ 1840675 h 3479470"/>
              <a:gd name="connsiteX89" fmla="*/ 5332020 w 8170223"/>
              <a:gd name="connsiteY89" fmla="*/ 1733797 h 3479470"/>
              <a:gd name="connsiteX90" fmla="*/ 5403272 w 8170223"/>
              <a:gd name="connsiteY90" fmla="*/ 1686296 h 3479470"/>
              <a:gd name="connsiteX91" fmla="*/ 5474524 w 8170223"/>
              <a:gd name="connsiteY91" fmla="*/ 1662545 h 3479470"/>
              <a:gd name="connsiteX92" fmla="*/ 5545776 w 8170223"/>
              <a:gd name="connsiteY92" fmla="*/ 1615044 h 3479470"/>
              <a:gd name="connsiteX93" fmla="*/ 5617028 w 8170223"/>
              <a:gd name="connsiteY93" fmla="*/ 1567543 h 3479470"/>
              <a:gd name="connsiteX94" fmla="*/ 5652654 w 8170223"/>
              <a:gd name="connsiteY94" fmla="*/ 1543792 h 3479470"/>
              <a:gd name="connsiteX95" fmla="*/ 5723906 w 8170223"/>
              <a:gd name="connsiteY95" fmla="*/ 1520042 h 3479470"/>
              <a:gd name="connsiteX96" fmla="*/ 5759532 w 8170223"/>
              <a:gd name="connsiteY96" fmla="*/ 1508166 h 3479470"/>
              <a:gd name="connsiteX97" fmla="*/ 5878285 w 8170223"/>
              <a:gd name="connsiteY97" fmla="*/ 1520042 h 3479470"/>
              <a:gd name="connsiteX98" fmla="*/ 5949537 w 8170223"/>
              <a:gd name="connsiteY98" fmla="*/ 1543792 h 3479470"/>
              <a:gd name="connsiteX99" fmla="*/ 5997038 w 8170223"/>
              <a:gd name="connsiteY99" fmla="*/ 1555667 h 3479470"/>
              <a:gd name="connsiteX100" fmla="*/ 6032664 w 8170223"/>
              <a:gd name="connsiteY100" fmla="*/ 1579418 h 3479470"/>
              <a:gd name="connsiteX101" fmla="*/ 6068290 w 8170223"/>
              <a:gd name="connsiteY101" fmla="*/ 1591293 h 3479470"/>
              <a:gd name="connsiteX102" fmla="*/ 6032664 w 8170223"/>
              <a:gd name="connsiteY102" fmla="*/ 1615044 h 3479470"/>
              <a:gd name="connsiteX103" fmla="*/ 6056415 w 8170223"/>
              <a:gd name="connsiteY103" fmla="*/ 1686296 h 3479470"/>
              <a:gd name="connsiteX104" fmla="*/ 6127667 w 8170223"/>
              <a:gd name="connsiteY104" fmla="*/ 1745673 h 3479470"/>
              <a:gd name="connsiteX105" fmla="*/ 6151418 w 8170223"/>
              <a:gd name="connsiteY105" fmla="*/ 1698171 h 3479470"/>
              <a:gd name="connsiteX106" fmla="*/ 6246420 w 8170223"/>
              <a:gd name="connsiteY106" fmla="*/ 1626919 h 3479470"/>
              <a:gd name="connsiteX107" fmla="*/ 6068290 w 8170223"/>
              <a:gd name="connsiteY107" fmla="*/ 1626919 h 3479470"/>
              <a:gd name="connsiteX108" fmla="*/ 6020789 w 8170223"/>
              <a:gd name="connsiteY108" fmla="*/ 1650670 h 3479470"/>
              <a:gd name="connsiteX109" fmla="*/ 6056415 w 8170223"/>
              <a:gd name="connsiteY109" fmla="*/ 1579418 h 3479470"/>
              <a:gd name="connsiteX110" fmla="*/ 6115792 w 8170223"/>
              <a:gd name="connsiteY110" fmla="*/ 1591293 h 3479470"/>
              <a:gd name="connsiteX111" fmla="*/ 6210794 w 8170223"/>
              <a:gd name="connsiteY111" fmla="*/ 1626919 h 3479470"/>
              <a:gd name="connsiteX112" fmla="*/ 6305797 w 8170223"/>
              <a:gd name="connsiteY112" fmla="*/ 1662545 h 3479470"/>
              <a:gd name="connsiteX113" fmla="*/ 6424550 w 8170223"/>
              <a:gd name="connsiteY113" fmla="*/ 1757548 h 3479470"/>
              <a:gd name="connsiteX114" fmla="*/ 6460176 w 8170223"/>
              <a:gd name="connsiteY114" fmla="*/ 1769423 h 3479470"/>
              <a:gd name="connsiteX115" fmla="*/ 6495802 w 8170223"/>
              <a:gd name="connsiteY115" fmla="*/ 1781299 h 3479470"/>
              <a:gd name="connsiteX116" fmla="*/ 6567054 w 8170223"/>
              <a:gd name="connsiteY116" fmla="*/ 1757548 h 3479470"/>
              <a:gd name="connsiteX117" fmla="*/ 6602680 w 8170223"/>
              <a:gd name="connsiteY117" fmla="*/ 1745673 h 3479470"/>
              <a:gd name="connsiteX118" fmla="*/ 6638306 w 8170223"/>
              <a:gd name="connsiteY118" fmla="*/ 1721922 h 3479470"/>
              <a:gd name="connsiteX119" fmla="*/ 6721433 w 8170223"/>
              <a:gd name="connsiteY119" fmla="*/ 1698171 h 3479470"/>
              <a:gd name="connsiteX120" fmla="*/ 6828311 w 8170223"/>
              <a:gd name="connsiteY120" fmla="*/ 1638795 h 3479470"/>
              <a:gd name="connsiteX121" fmla="*/ 6863937 w 8170223"/>
              <a:gd name="connsiteY121" fmla="*/ 1603169 h 3479470"/>
              <a:gd name="connsiteX122" fmla="*/ 6899563 w 8170223"/>
              <a:gd name="connsiteY122" fmla="*/ 1591293 h 3479470"/>
              <a:gd name="connsiteX123" fmla="*/ 6935189 w 8170223"/>
              <a:gd name="connsiteY123" fmla="*/ 1567543 h 3479470"/>
              <a:gd name="connsiteX124" fmla="*/ 7006441 w 8170223"/>
              <a:gd name="connsiteY124" fmla="*/ 1531917 h 3479470"/>
              <a:gd name="connsiteX125" fmla="*/ 7042067 w 8170223"/>
              <a:gd name="connsiteY125" fmla="*/ 1496291 h 3479470"/>
              <a:gd name="connsiteX126" fmla="*/ 7113319 w 8170223"/>
              <a:gd name="connsiteY126" fmla="*/ 1448790 h 3479470"/>
              <a:gd name="connsiteX127" fmla="*/ 7208322 w 8170223"/>
              <a:gd name="connsiteY127" fmla="*/ 1365662 h 3479470"/>
              <a:gd name="connsiteX128" fmla="*/ 7243948 w 8170223"/>
              <a:gd name="connsiteY128" fmla="*/ 1341912 h 3479470"/>
              <a:gd name="connsiteX129" fmla="*/ 7255823 w 8170223"/>
              <a:gd name="connsiteY129" fmla="*/ 1306286 h 3479470"/>
              <a:gd name="connsiteX130" fmla="*/ 7327075 w 8170223"/>
              <a:gd name="connsiteY130" fmla="*/ 1199408 h 3479470"/>
              <a:gd name="connsiteX131" fmla="*/ 7350825 w 8170223"/>
              <a:gd name="connsiteY131" fmla="*/ 1163782 h 3479470"/>
              <a:gd name="connsiteX132" fmla="*/ 7374576 w 8170223"/>
              <a:gd name="connsiteY132" fmla="*/ 1092530 h 3479470"/>
              <a:gd name="connsiteX133" fmla="*/ 7386451 w 8170223"/>
              <a:gd name="connsiteY133" fmla="*/ 1056904 h 3479470"/>
              <a:gd name="connsiteX134" fmla="*/ 7350825 w 8170223"/>
              <a:gd name="connsiteY134" fmla="*/ 985652 h 3479470"/>
              <a:gd name="connsiteX135" fmla="*/ 7338950 w 8170223"/>
              <a:gd name="connsiteY135" fmla="*/ 950026 h 3479470"/>
              <a:gd name="connsiteX136" fmla="*/ 7291449 w 8170223"/>
              <a:gd name="connsiteY136" fmla="*/ 878774 h 3479470"/>
              <a:gd name="connsiteX137" fmla="*/ 7232072 w 8170223"/>
              <a:gd name="connsiteY137" fmla="*/ 807522 h 3479470"/>
              <a:gd name="connsiteX138" fmla="*/ 7160820 w 8170223"/>
              <a:gd name="connsiteY138" fmla="*/ 760021 h 3479470"/>
              <a:gd name="connsiteX139" fmla="*/ 7089568 w 8170223"/>
              <a:gd name="connsiteY139" fmla="*/ 736270 h 3479470"/>
              <a:gd name="connsiteX140" fmla="*/ 7053942 w 8170223"/>
              <a:gd name="connsiteY140" fmla="*/ 712519 h 3479470"/>
              <a:gd name="connsiteX141" fmla="*/ 6947064 w 8170223"/>
              <a:gd name="connsiteY141" fmla="*/ 653143 h 3479470"/>
              <a:gd name="connsiteX142" fmla="*/ 6875813 w 8170223"/>
              <a:gd name="connsiteY142" fmla="*/ 581891 h 3479470"/>
              <a:gd name="connsiteX143" fmla="*/ 6804561 w 8170223"/>
              <a:gd name="connsiteY143" fmla="*/ 534390 h 3479470"/>
              <a:gd name="connsiteX144" fmla="*/ 6768935 w 8170223"/>
              <a:gd name="connsiteY144" fmla="*/ 510639 h 3479470"/>
              <a:gd name="connsiteX145" fmla="*/ 6697683 w 8170223"/>
              <a:gd name="connsiteY145" fmla="*/ 403761 h 3479470"/>
              <a:gd name="connsiteX146" fmla="*/ 6673932 w 8170223"/>
              <a:gd name="connsiteY146" fmla="*/ 368135 h 3479470"/>
              <a:gd name="connsiteX147" fmla="*/ 6650181 w 8170223"/>
              <a:gd name="connsiteY147" fmla="*/ 332509 h 3479470"/>
              <a:gd name="connsiteX148" fmla="*/ 6626431 w 8170223"/>
              <a:gd name="connsiteY148" fmla="*/ 261257 h 3479470"/>
              <a:gd name="connsiteX149" fmla="*/ 6650181 w 8170223"/>
              <a:gd name="connsiteY149" fmla="*/ 190005 h 3479470"/>
              <a:gd name="connsiteX150" fmla="*/ 6662057 w 8170223"/>
              <a:gd name="connsiteY150" fmla="*/ 154379 h 3479470"/>
              <a:gd name="connsiteX151" fmla="*/ 6697683 w 8170223"/>
              <a:gd name="connsiteY151" fmla="*/ 142504 h 3479470"/>
              <a:gd name="connsiteX152" fmla="*/ 6733309 w 8170223"/>
              <a:gd name="connsiteY152" fmla="*/ 118753 h 3479470"/>
              <a:gd name="connsiteX153" fmla="*/ 6887688 w 8170223"/>
              <a:gd name="connsiteY153" fmla="*/ 142504 h 3479470"/>
              <a:gd name="connsiteX154" fmla="*/ 6923314 w 8170223"/>
              <a:gd name="connsiteY154" fmla="*/ 166255 h 3479470"/>
              <a:gd name="connsiteX155" fmla="*/ 6958940 w 8170223"/>
              <a:gd name="connsiteY155" fmla="*/ 178130 h 3479470"/>
              <a:gd name="connsiteX156" fmla="*/ 6994566 w 8170223"/>
              <a:gd name="connsiteY156" fmla="*/ 213756 h 3479470"/>
              <a:gd name="connsiteX157" fmla="*/ 7065818 w 8170223"/>
              <a:gd name="connsiteY157" fmla="*/ 249382 h 3479470"/>
              <a:gd name="connsiteX158" fmla="*/ 7172696 w 8170223"/>
              <a:gd name="connsiteY158" fmla="*/ 308758 h 3479470"/>
              <a:gd name="connsiteX159" fmla="*/ 7243948 w 8170223"/>
              <a:gd name="connsiteY159" fmla="*/ 356260 h 3479470"/>
              <a:gd name="connsiteX160" fmla="*/ 7279574 w 8170223"/>
              <a:gd name="connsiteY160" fmla="*/ 368135 h 3479470"/>
              <a:gd name="connsiteX161" fmla="*/ 7327075 w 8170223"/>
              <a:gd name="connsiteY161" fmla="*/ 391886 h 3479470"/>
              <a:gd name="connsiteX162" fmla="*/ 7374576 w 8170223"/>
              <a:gd name="connsiteY162" fmla="*/ 403761 h 3479470"/>
              <a:gd name="connsiteX163" fmla="*/ 7410202 w 8170223"/>
              <a:gd name="connsiteY163" fmla="*/ 427512 h 3479470"/>
              <a:gd name="connsiteX164" fmla="*/ 7445828 w 8170223"/>
              <a:gd name="connsiteY164" fmla="*/ 439387 h 3479470"/>
              <a:gd name="connsiteX165" fmla="*/ 7517080 w 8170223"/>
              <a:gd name="connsiteY165" fmla="*/ 486888 h 3479470"/>
              <a:gd name="connsiteX166" fmla="*/ 7552706 w 8170223"/>
              <a:gd name="connsiteY166" fmla="*/ 510639 h 3479470"/>
              <a:gd name="connsiteX167" fmla="*/ 7576457 w 8170223"/>
              <a:gd name="connsiteY167" fmla="*/ 546265 h 3479470"/>
              <a:gd name="connsiteX168" fmla="*/ 7683335 w 8170223"/>
              <a:gd name="connsiteY168" fmla="*/ 605642 h 3479470"/>
              <a:gd name="connsiteX169" fmla="*/ 7754587 w 8170223"/>
              <a:gd name="connsiteY169" fmla="*/ 641267 h 3479470"/>
              <a:gd name="connsiteX170" fmla="*/ 7825838 w 8170223"/>
              <a:gd name="connsiteY170" fmla="*/ 676893 h 3479470"/>
              <a:gd name="connsiteX171" fmla="*/ 7861464 w 8170223"/>
              <a:gd name="connsiteY171" fmla="*/ 700644 h 3479470"/>
              <a:gd name="connsiteX172" fmla="*/ 7968342 w 8170223"/>
              <a:gd name="connsiteY172" fmla="*/ 736270 h 3479470"/>
              <a:gd name="connsiteX173" fmla="*/ 8039594 w 8170223"/>
              <a:gd name="connsiteY173" fmla="*/ 760021 h 3479470"/>
              <a:gd name="connsiteX174" fmla="*/ 8075220 w 8170223"/>
              <a:gd name="connsiteY174" fmla="*/ 771896 h 3479470"/>
              <a:gd name="connsiteX175" fmla="*/ 8170223 w 8170223"/>
              <a:gd name="connsiteY175" fmla="*/ 855023 h 3479470"/>
              <a:gd name="connsiteX176" fmla="*/ 8146472 w 8170223"/>
              <a:gd name="connsiteY176" fmla="*/ 938151 h 3479470"/>
              <a:gd name="connsiteX177" fmla="*/ 8134597 w 8170223"/>
              <a:gd name="connsiteY177" fmla="*/ 985652 h 3479470"/>
              <a:gd name="connsiteX178" fmla="*/ 8110846 w 8170223"/>
              <a:gd name="connsiteY178" fmla="*/ 1056904 h 3479470"/>
              <a:gd name="connsiteX179" fmla="*/ 8146472 w 8170223"/>
              <a:gd name="connsiteY179" fmla="*/ 1223158 h 3479470"/>
              <a:gd name="connsiteX180" fmla="*/ 8158348 w 8170223"/>
              <a:gd name="connsiteY180" fmla="*/ 1258784 h 3479470"/>
              <a:gd name="connsiteX181" fmla="*/ 8051470 w 8170223"/>
              <a:gd name="connsiteY181" fmla="*/ 1318161 h 3479470"/>
              <a:gd name="connsiteX182" fmla="*/ 7873340 w 8170223"/>
              <a:gd name="connsiteY182" fmla="*/ 1436914 h 3479470"/>
              <a:gd name="connsiteX183" fmla="*/ 7837714 w 8170223"/>
              <a:gd name="connsiteY183" fmla="*/ 1460665 h 3479470"/>
              <a:gd name="connsiteX184" fmla="*/ 7802088 w 8170223"/>
              <a:gd name="connsiteY184" fmla="*/ 1484416 h 3479470"/>
              <a:gd name="connsiteX185" fmla="*/ 7766462 w 8170223"/>
              <a:gd name="connsiteY185" fmla="*/ 1496291 h 3479470"/>
              <a:gd name="connsiteX186" fmla="*/ 7695210 w 8170223"/>
              <a:gd name="connsiteY186" fmla="*/ 1543792 h 3479470"/>
              <a:gd name="connsiteX187" fmla="*/ 7659584 w 8170223"/>
              <a:gd name="connsiteY187" fmla="*/ 1567543 h 3479470"/>
              <a:gd name="connsiteX188" fmla="*/ 7623958 w 8170223"/>
              <a:gd name="connsiteY188" fmla="*/ 1579418 h 3479470"/>
              <a:gd name="connsiteX189" fmla="*/ 7552706 w 8170223"/>
              <a:gd name="connsiteY189" fmla="*/ 1626919 h 3479470"/>
              <a:gd name="connsiteX190" fmla="*/ 7517080 w 8170223"/>
              <a:gd name="connsiteY190" fmla="*/ 1650670 h 3479470"/>
              <a:gd name="connsiteX191" fmla="*/ 7481454 w 8170223"/>
              <a:gd name="connsiteY191" fmla="*/ 1662545 h 3479470"/>
              <a:gd name="connsiteX192" fmla="*/ 7410202 w 8170223"/>
              <a:gd name="connsiteY192" fmla="*/ 1698171 h 3479470"/>
              <a:gd name="connsiteX193" fmla="*/ 7327075 w 8170223"/>
              <a:gd name="connsiteY193" fmla="*/ 1733797 h 3479470"/>
              <a:gd name="connsiteX194" fmla="*/ 7255823 w 8170223"/>
              <a:gd name="connsiteY194" fmla="*/ 1769423 h 3479470"/>
              <a:gd name="connsiteX195" fmla="*/ 7184571 w 8170223"/>
              <a:gd name="connsiteY195" fmla="*/ 1805049 h 3479470"/>
              <a:gd name="connsiteX196" fmla="*/ 7113319 w 8170223"/>
              <a:gd name="connsiteY196" fmla="*/ 1852551 h 3479470"/>
              <a:gd name="connsiteX197" fmla="*/ 7006441 w 8170223"/>
              <a:gd name="connsiteY197" fmla="*/ 1935678 h 3479470"/>
              <a:gd name="connsiteX198" fmla="*/ 6935189 w 8170223"/>
              <a:gd name="connsiteY198" fmla="*/ 1971304 h 3479470"/>
              <a:gd name="connsiteX199" fmla="*/ 6863937 w 8170223"/>
              <a:gd name="connsiteY199" fmla="*/ 2006930 h 3479470"/>
              <a:gd name="connsiteX200" fmla="*/ 6828311 w 8170223"/>
              <a:gd name="connsiteY200" fmla="*/ 2030680 h 3479470"/>
              <a:gd name="connsiteX201" fmla="*/ 6792685 w 8170223"/>
              <a:gd name="connsiteY201" fmla="*/ 2042556 h 3479470"/>
              <a:gd name="connsiteX202" fmla="*/ 6685807 w 8170223"/>
              <a:gd name="connsiteY202" fmla="*/ 2101932 h 3479470"/>
              <a:gd name="connsiteX203" fmla="*/ 6602680 w 8170223"/>
              <a:gd name="connsiteY203" fmla="*/ 2149434 h 3479470"/>
              <a:gd name="connsiteX204" fmla="*/ 6495802 w 8170223"/>
              <a:gd name="connsiteY204" fmla="*/ 2208810 h 3479470"/>
              <a:gd name="connsiteX205" fmla="*/ 6424550 w 8170223"/>
              <a:gd name="connsiteY205" fmla="*/ 2256312 h 3479470"/>
              <a:gd name="connsiteX206" fmla="*/ 6353298 w 8170223"/>
              <a:gd name="connsiteY206" fmla="*/ 2315688 h 3479470"/>
              <a:gd name="connsiteX207" fmla="*/ 6258296 w 8170223"/>
              <a:gd name="connsiteY207" fmla="*/ 2398816 h 3479470"/>
              <a:gd name="connsiteX208" fmla="*/ 6222670 w 8170223"/>
              <a:gd name="connsiteY208" fmla="*/ 2422566 h 3479470"/>
              <a:gd name="connsiteX209" fmla="*/ 6187044 w 8170223"/>
              <a:gd name="connsiteY209" fmla="*/ 2434442 h 3479470"/>
              <a:gd name="connsiteX210" fmla="*/ 6151418 w 8170223"/>
              <a:gd name="connsiteY210" fmla="*/ 2458192 h 3479470"/>
              <a:gd name="connsiteX211" fmla="*/ 6080166 w 8170223"/>
              <a:gd name="connsiteY211" fmla="*/ 2481943 h 3479470"/>
              <a:gd name="connsiteX212" fmla="*/ 6044540 w 8170223"/>
              <a:gd name="connsiteY212" fmla="*/ 2505693 h 3479470"/>
              <a:gd name="connsiteX213" fmla="*/ 6008914 w 8170223"/>
              <a:gd name="connsiteY213" fmla="*/ 2517569 h 3479470"/>
              <a:gd name="connsiteX214" fmla="*/ 5902036 w 8170223"/>
              <a:gd name="connsiteY214" fmla="*/ 2576945 h 3479470"/>
              <a:gd name="connsiteX215" fmla="*/ 5795158 w 8170223"/>
              <a:gd name="connsiteY215" fmla="*/ 2636322 h 3479470"/>
              <a:gd name="connsiteX216" fmla="*/ 5723906 w 8170223"/>
              <a:gd name="connsiteY216" fmla="*/ 2671948 h 3479470"/>
              <a:gd name="connsiteX217" fmla="*/ 5652654 w 8170223"/>
              <a:gd name="connsiteY217" fmla="*/ 2707574 h 3479470"/>
              <a:gd name="connsiteX218" fmla="*/ 5545776 w 8170223"/>
              <a:gd name="connsiteY218" fmla="*/ 2755075 h 3479470"/>
              <a:gd name="connsiteX219" fmla="*/ 5510150 w 8170223"/>
              <a:gd name="connsiteY219" fmla="*/ 2766951 h 3479470"/>
              <a:gd name="connsiteX220" fmla="*/ 5438898 w 8170223"/>
              <a:gd name="connsiteY220" fmla="*/ 2802577 h 3479470"/>
              <a:gd name="connsiteX221" fmla="*/ 5367646 w 8170223"/>
              <a:gd name="connsiteY221" fmla="*/ 2838203 h 3479470"/>
              <a:gd name="connsiteX222" fmla="*/ 5332020 w 8170223"/>
              <a:gd name="connsiteY222" fmla="*/ 2873829 h 3479470"/>
              <a:gd name="connsiteX223" fmla="*/ 5260768 w 8170223"/>
              <a:gd name="connsiteY223" fmla="*/ 2897579 h 3479470"/>
              <a:gd name="connsiteX224" fmla="*/ 5153890 w 8170223"/>
              <a:gd name="connsiteY224" fmla="*/ 2956956 h 3479470"/>
              <a:gd name="connsiteX225" fmla="*/ 5118264 w 8170223"/>
              <a:gd name="connsiteY225" fmla="*/ 2968831 h 3479470"/>
              <a:gd name="connsiteX226" fmla="*/ 5047013 w 8170223"/>
              <a:gd name="connsiteY226" fmla="*/ 3004457 h 3479470"/>
              <a:gd name="connsiteX227" fmla="*/ 5011387 w 8170223"/>
              <a:gd name="connsiteY227" fmla="*/ 3028208 h 3479470"/>
              <a:gd name="connsiteX228" fmla="*/ 4963885 w 8170223"/>
              <a:gd name="connsiteY228" fmla="*/ 3051958 h 3479470"/>
              <a:gd name="connsiteX229" fmla="*/ 4892633 w 8170223"/>
              <a:gd name="connsiteY229" fmla="*/ 3087584 h 3479470"/>
              <a:gd name="connsiteX230" fmla="*/ 4785755 w 8170223"/>
              <a:gd name="connsiteY230" fmla="*/ 3170712 h 3479470"/>
              <a:gd name="connsiteX231" fmla="*/ 4750129 w 8170223"/>
              <a:gd name="connsiteY231" fmla="*/ 3194462 h 3479470"/>
              <a:gd name="connsiteX232" fmla="*/ 4678877 w 8170223"/>
              <a:gd name="connsiteY232" fmla="*/ 3230088 h 3479470"/>
              <a:gd name="connsiteX233" fmla="*/ 4643251 w 8170223"/>
              <a:gd name="connsiteY233" fmla="*/ 3241964 h 3479470"/>
              <a:gd name="connsiteX234" fmla="*/ 4572000 w 8170223"/>
              <a:gd name="connsiteY234" fmla="*/ 3289465 h 3479470"/>
              <a:gd name="connsiteX235" fmla="*/ 4536374 w 8170223"/>
              <a:gd name="connsiteY235" fmla="*/ 3313216 h 3479470"/>
              <a:gd name="connsiteX236" fmla="*/ 4476997 w 8170223"/>
              <a:gd name="connsiteY236" fmla="*/ 3372592 h 3479470"/>
              <a:gd name="connsiteX237" fmla="*/ 4405745 w 8170223"/>
              <a:gd name="connsiteY237" fmla="*/ 3431969 h 3479470"/>
              <a:gd name="connsiteX238" fmla="*/ 4370119 w 8170223"/>
              <a:gd name="connsiteY238" fmla="*/ 3455719 h 3479470"/>
              <a:gd name="connsiteX239" fmla="*/ 4298867 w 8170223"/>
              <a:gd name="connsiteY239" fmla="*/ 3479470 h 3479470"/>
              <a:gd name="connsiteX240" fmla="*/ 4263241 w 8170223"/>
              <a:gd name="connsiteY240" fmla="*/ 3455719 h 3479470"/>
              <a:gd name="connsiteX241" fmla="*/ 4203864 w 8170223"/>
              <a:gd name="connsiteY241" fmla="*/ 3384467 h 3479470"/>
              <a:gd name="connsiteX242" fmla="*/ 4132613 w 8170223"/>
              <a:gd name="connsiteY242" fmla="*/ 3336966 h 3479470"/>
              <a:gd name="connsiteX243" fmla="*/ 4096987 w 8170223"/>
              <a:gd name="connsiteY243" fmla="*/ 3313216 h 3479470"/>
              <a:gd name="connsiteX244" fmla="*/ 4049485 w 8170223"/>
              <a:gd name="connsiteY244" fmla="*/ 3289465 h 3479470"/>
              <a:gd name="connsiteX245" fmla="*/ 3966358 w 8170223"/>
              <a:gd name="connsiteY245" fmla="*/ 3253839 h 3479470"/>
              <a:gd name="connsiteX246" fmla="*/ 3906981 w 8170223"/>
              <a:gd name="connsiteY246" fmla="*/ 3206338 h 3479470"/>
              <a:gd name="connsiteX247" fmla="*/ 3871355 w 8170223"/>
              <a:gd name="connsiteY247" fmla="*/ 3170712 h 3479470"/>
              <a:gd name="connsiteX248" fmla="*/ 3800103 w 8170223"/>
              <a:gd name="connsiteY248" fmla="*/ 3146961 h 3479470"/>
              <a:gd name="connsiteX249" fmla="*/ 3693225 w 8170223"/>
              <a:gd name="connsiteY249" fmla="*/ 3099460 h 3479470"/>
              <a:gd name="connsiteX250" fmla="*/ 3657600 w 8170223"/>
              <a:gd name="connsiteY250" fmla="*/ 3087584 h 3479470"/>
              <a:gd name="connsiteX251" fmla="*/ 3550722 w 8170223"/>
              <a:gd name="connsiteY251" fmla="*/ 3016332 h 3479470"/>
              <a:gd name="connsiteX252" fmla="*/ 3515096 w 8170223"/>
              <a:gd name="connsiteY252" fmla="*/ 2992582 h 3479470"/>
              <a:gd name="connsiteX253" fmla="*/ 3443844 w 8170223"/>
              <a:gd name="connsiteY253" fmla="*/ 2956956 h 3479470"/>
              <a:gd name="connsiteX254" fmla="*/ 3396342 w 8170223"/>
              <a:gd name="connsiteY254" fmla="*/ 2933205 h 3479470"/>
              <a:gd name="connsiteX255" fmla="*/ 3360716 w 8170223"/>
              <a:gd name="connsiteY255" fmla="*/ 2909455 h 3479470"/>
              <a:gd name="connsiteX256" fmla="*/ 3325090 w 8170223"/>
              <a:gd name="connsiteY256" fmla="*/ 2897579 h 3479470"/>
              <a:gd name="connsiteX257" fmla="*/ 3253838 w 8170223"/>
              <a:gd name="connsiteY257" fmla="*/ 2850078 h 3479470"/>
              <a:gd name="connsiteX258" fmla="*/ 3146961 w 8170223"/>
              <a:gd name="connsiteY258" fmla="*/ 2778826 h 3479470"/>
              <a:gd name="connsiteX259" fmla="*/ 3075709 w 8170223"/>
              <a:gd name="connsiteY259" fmla="*/ 2731325 h 3479470"/>
              <a:gd name="connsiteX260" fmla="*/ 3004457 w 8170223"/>
              <a:gd name="connsiteY260" fmla="*/ 2695699 h 3479470"/>
              <a:gd name="connsiteX261" fmla="*/ 2897579 w 8170223"/>
              <a:gd name="connsiteY261" fmla="*/ 2660073 h 3479470"/>
              <a:gd name="connsiteX262" fmla="*/ 2861953 w 8170223"/>
              <a:gd name="connsiteY262" fmla="*/ 2648197 h 3479470"/>
              <a:gd name="connsiteX263" fmla="*/ 2826327 w 8170223"/>
              <a:gd name="connsiteY263" fmla="*/ 2624447 h 3479470"/>
              <a:gd name="connsiteX264" fmla="*/ 2778825 w 8170223"/>
              <a:gd name="connsiteY264" fmla="*/ 2588821 h 3479470"/>
              <a:gd name="connsiteX265" fmla="*/ 2743200 w 8170223"/>
              <a:gd name="connsiteY265" fmla="*/ 2576945 h 3479470"/>
              <a:gd name="connsiteX266" fmla="*/ 2671948 w 8170223"/>
              <a:gd name="connsiteY266" fmla="*/ 2529444 h 3479470"/>
              <a:gd name="connsiteX267" fmla="*/ 2636322 w 8170223"/>
              <a:gd name="connsiteY267" fmla="*/ 2505693 h 3479470"/>
              <a:gd name="connsiteX268" fmla="*/ 2600696 w 8170223"/>
              <a:gd name="connsiteY268" fmla="*/ 2493818 h 3479470"/>
              <a:gd name="connsiteX269" fmla="*/ 2517568 w 8170223"/>
              <a:gd name="connsiteY269" fmla="*/ 2446317 h 3479470"/>
              <a:gd name="connsiteX270" fmla="*/ 2481942 w 8170223"/>
              <a:gd name="connsiteY270" fmla="*/ 2434442 h 3479470"/>
              <a:gd name="connsiteX271" fmla="*/ 2446316 w 8170223"/>
              <a:gd name="connsiteY271" fmla="*/ 2410691 h 3479470"/>
              <a:gd name="connsiteX272" fmla="*/ 2375064 w 8170223"/>
              <a:gd name="connsiteY272" fmla="*/ 2386940 h 3479470"/>
              <a:gd name="connsiteX273" fmla="*/ 2291937 w 8170223"/>
              <a:gd name="connsiteY273" fmla="*/ 2339439 h 3479470"/>
              <a:gd name="connsiteX274" fmla="*/ 2256311 w 8170223"/>
              <a:gd name="connsiteY274" fmla="*/ 2327564 h 3479470"/>
              <a:gd name="connsiteX275" fmla="*/ 2220685 w 8170223"/>
              <a:gd name="connsiteY275" fmla="*/ 2303813 h 3479470"/>
              <a:gd name="connsiteX276" fmla="*/ 2149433 w 8170223"/>
              <a:gd name="connsiteY276" fmla="*/ 2280062 h 3479470"/>
              <a:gd name="connsiteX277" fmla="*/ 2113807 w 8170223"/>
              <a:gd name="connsiteY277" fmla="*/ 2256312 h 3479470"/>
              <a:gd name="connsiteX278" fmla="*/ 2042555 w 8170223"/>
              <a:gd name="connsiteY278" fmla="*/ 2232561 h 3479470"/>
              <a:gd name="connsiteX279" fmla="*/ 1828800 w 8170223"/>
              <a:gd name="connsiteY279" fmla="*/ 2090057 h 3479470"/>
              <a:gd name="connsiteX280" fmla="*/ 1757548 w 8170223"/>
              <a:gd name="connsiteY280" fmla="*/ 2042556 h 3479470"/>
              <a:gd name="connsiteX281" fmla="*/ 1721922 w 8170223"/>
              <a:gd name="connsiteY281" fmla="*/ 2018805 h 3479470"/>
              <a:gd name="connsiteX282" fmla="*/ 1674420 w 8170223"/>
              <a:gd name="connsiteY282" fmla="*/ 1995055 h 3479470"/>
              <a:gd name="connsiteX283" fmla="*/ 1650670 w 8170223"/>
              <a:gd name="connsiteY283" fmla="*/ 1959429 h 3479470"/>
              <a:gd name="connsiteX284" fmla="*/ 1615044 w 8170223"/>
              <a:gd name="connsiteY284" fmla="*/ 1947553 h 3479470"/>
              <a:gd name="connsiteX285" fmla="*/ 1579418 w 8170223"/>
              <a:gd name="connsiteY285" fmla="*/ 1923803 h 3479470"/>
              <a:gd name="connsiteX286" fmla="*/ 1543792 w 8170223"/>
              <a:gd name="connsiteY286" fmla="*/ 1911927 h 3479470"/>
              <a:gd name="connsiteX287" fmla="*/ 1472540 w 8170223"/>
              <a:gd name="connsiteY287" fmla="*/ 1864426 h 3479470"/>
              <a:gd name="connsiteX288" fmla="*/ 1436914 w 8170223"/>
              <a:gd name="connsiteY288" fmla="*/ 1840675 h 3479470"/>
              <a:gd name="connsiteX289" fmla="*/ 1389413 w 8170223"/>
              <a:gd name="connsiteY289" fmla="*/ 1805049 h 3479470"/>
              <a:gd name="connsiteX290" fmla="*/ 1353787 w 8170223"/>
              <a:gd name="connsiteY290" fmla="*/ 1793174 h 3479470"/>
              <a:gd name="connsiteX291" fmla="*/ 1175657 w 8170223"/>
              <a:gd name="connsiteY291" fmla="*/ 1674421 h 3479470"/>
              <a:gd name="connsiteX292" fmla="*/ 1140031 w 8170223"/>
              <a:gd name="connsiteY292" fmla="*/ 1650670 h 3479470"/>
              <a:gd name="connsiteX293" fmla="*/ 1068779 w 8170223"/>
              <a:gd name="connsiteY293" fmla="*/ 1626919 h 3479470"/>
              <a:gd name="connsiteX294" fmla="*/ 1033153 w 8170223"/>
              <a:gd name="connsiteY294" fmla="*/ 1591293 h 3479470"/>
              <a:gd name="connsiteX295" fmla="*/ 997527 w 8170223"/>
              <a:gd name="connsiteY295" fmla="*/ 1579418 h 3479470"/>
              <a:gd name="connsiteX296" fmla="*/ 961901 w 8170223"/>
              <a:gd name="connsiteY296" fmla="*/ 1555667 h 3479470"/>
              <a:gd name="connsiteX297" fmla="*/ 914400 w 8170223"/>
              <a:gd name="connsiteY297" fmla="*/ 1531917 h 3479470"/>
              <a:gd name="connsiteX298" fmla="*/ 807522 w 8170223"/>
              <a:gd name="connsiteY298" fmla="*/ 1460665 h 3479470"/>
              <a:gd name="connsiteX299" fmla="*/ 771896 w 8170223"/>
              <a:gd name="connsiteY299" fmla="*/ 1436914 h 3479470"/>
              <a:gd name="connsiteX300" fmla="*/ 736270 w 8170223"/>
              <a:gd name="connsiteY300" fmla="*/ 1413164 h 3479470"/>
              <a:gd name="connsiteX301" fmla="*/ 700644 w 8170223"/>
              <a:gd name="connsiteY301" fmla="*/ 1377538 h 3479470"/>
              <a:gd name="connsiteX302" fmla="*/ 665018 w 8170223"/>
              <a:gd name="connsiteY302" fmla="*/ 1365662 h 3479470"/>
              <a:gd name="connsiteX303" fmla="*/ 629392 w 8170223"/>
              <a:gd name="connsiteY303" fmla="*/ 1341912 h 3479470"/>
              <a:gd name="connsiteX304" fmla="*/ 605641 w 8170223"/>
              <a:gd name="connsiteY304" fmla="*/ 1306286 h 3479470"/>
              <a:gd name="connsiteX305" fmla="*/ 534389 w 8170223"/>
              <a:gd name="connsiteY305" fmla="*/ 1258784 h 3479470"/>
              <a:gd name="connsiteX306" fmla="*/ 427511 w 8170223"/>
              <a:gd name="connsiteY306" fmla="*/ 1187532 h 3479470"/>
              <a:gd name="connsiteX307" fmla="*/ 391885 w 8170223"/>
              <a:gd name="connsiteY307" fmla="*/ 1163782 h 3479470"/>
              <a:gd name="connsiteX308" fmla="*/ 356259 w 8170223"/>
              <a:gd name="connsiteY308" fmla="*/ 1140031 h 3479470"/>
              <a:gd name="connsiteX309" fmla="*/ 285007 w 8170223"/>
              <a:gd name="connsiteY309" fmla="*/ 1116280 h 3479470"/>
              <a:gd name="connsiteX310" fmla="*/ 201880 w 8170223"/>
              <a:gd name="connsiteY310" fmla="*/ 1068779 h 3479470"/>
              <a:gd name="connsiteX311" fmla="*/ 130628 w 8170223"/>
              <a:gd name="connsiteY311" fmla="*/ 1045029 h 3479470"/>
              <a:gd name="connsiteX312" fmla="*/ 95002 w 8170223"/>
              <a:gd name="connsiteY312" fmla="*/ 1021278 h 3479470"/>
              <a:gd name="connsiteX313" fmla="*/ 59376 w 8170223"/>
              <a:gd name="connsiteY313" fmla="*/ 950026 h 3479470"/>
              <a:gd name="connsiteX314" fmla="*/ 95002 w 8170223"/>
              <a:gd name="connsiteY314" fmla="*/ 938151 h 3479470"/>
              <a:gd name="connsiteX315" fmla="*/ 166254 w 8170223"/>
              <a:gd name="connsiteY315" fmla="*/ 890649 h 3479470"/>
              <a:gd name="connsiteX316" fmla="*/ 201880 w 8170223"/>
              <a:gd name="connsiteY316" fmla="*/ 878774 h 3479470"/>
              <a:gd name="connsiteX317" fmla="*/ 237506 w 8170223"/>
              <a:gd name="connsiteY317" fmla="*/ 843148 h 3479470"/>
              <a:gd name="connsiteX318" fmla="*/ 190005 w 8170223"/>
              <a:gd name="connsiteY318" fmla="*/ 771896 h 3479470"/>
              <a:gd name="connsiteX319" fmla="*/ 154379 w 8170223"/>
              <a:gd name="connsiteY319" fmla="*/ 748145 h 3479470"/>
              <a:gd name="connsiteX320" fmla="*/ 95002 w 8170223"/>
              <a:gd name="connsiteY320" fmla="*/ 676893 h 3479470"/>
              <a:gd name="connsiteX321" fmla="*/ 59376 w 8170223"/>
              <a:gd name="connsiteY321" fmla="*/ 653143 h 3479470"/>
              <a:gd name="connsiteX322" fmla="*/ 11875 w 8170223"/>
              <a:gd name="connsiteY322" fmla="*/ 593766 h 3479470"/>
              <a:gd name="connsiteX323" fmla="*/ 0 w 8170223"/>
              <a:gd name="connsiteY323" fmla="*/ 558140 h 3479470"/>
              <a:gd name="connsiteX324" fmla="*/ 47501 w 8170223"/>
              <a:gd name="connsiteY324" fmla="*/ 451262 h 3479470"/>
              <a:gd name="connsiteX325" fmla="*/ 83127 w 8170223"/>
              <a:gd name="connsiteY325" fmla="*/ 427512 h 3479470"/>
              <a:gd name="connsiteX326" fmla="*/ 118753 w 8170223"/>
              <a:gd name="connsiteY326" fmla="*/ 415636 h 3479470"/>
              <a:gd name="connsiteX327" fmla="*/ 154379 w 8170223"/>
              <a:gd name="connsiteY327" fmla="*/ 391886 h 3479470"/>
              <a:gd name="connsiteX328" fmla="*/ 225631 w 8170223"/>
              <a:gd name="connsiteY328" fmla="*/ 368135 h 3479470"/>
              <a:gd name="connsiteX329" fmla="*/ 403761 w 8170223"/>
              <a:gd name="connsiteY329" fmla="*/ 403761 h 3479470"/>
              <a:gd name="connsiteX330" fmla="*/ 439387 w 8170223"/>
              <a:gd name="connsiteY330" fmla="*/ 415636 h 3479470"/>
              <a:gd name="connsiteX331" fmla="*/ 475013 w 8170223"/>
              <a:gd name="connsiteY331" fmla="*/ 427512 h 3479470"/>
              <a:gd name="connsiteX332" fmla="*/ 558140 w 8170223"/>
              <a:gd name="connsiteY332" fmla="*/ 403761 h 3479470"/>
              <a:gd name="connsiteX333" fmla="*/ 629392 w 8170223"/>
              <a:gd name="connsiteY333" fmla="*/ 356260 h 3479470"/>
              <a:gd name="connsiteX334" fmla="*/ 700644 w 8170223"/>
              <a:gd name="connsiteY334" fmla="*/ 391886 h 3479470"/>
              <a:gd name="connsiteX335" fmla="*/ 724394 w 8170223"/>
              <a:gd name="connsiteY335" fmla="*/ 463138 h 3479470"/>
              <a:gd name="connsiteX336" fmla="*/ 736270 w 8170223"/>
              <a:gd name="connsiteY336" fmla="*/ 498764 h 3479470"/>
              <a:gd name="connsiteX337" fmla="*/ 760020 w 8170223"/>
              <a:gd name="connsiteY337" fmla="*/ 534390 h 3479470"/>
              <a:gd name="connsiteX338" fmla="*/ 819397 w 8170223"/>
              <a:gd name="connsiteY338" fmla="*/ 522514 h 3479470"/>
              <a:gd name="connsiteX339" fmla="*/ 855023 w 8170223"/>
              <a:gd name="connsiteY339" fmla="*/ 510639 h 3479470"/>
              <a:gd name="connsiteX340" fmla="*/ 866898 w 8170223"/>
              <a:gd name="connsiteY340" fmla="*/ 475013 h 3479470"/>
              <a:gd name="connsiteX341" fmla="*/ 914400 w 8170223"/>
              <a:gd name="connsiteY341" fmla="*/ 403761 h 3479470"/>
              <a:gd name="connsiteX342" fmla="*/ 926275 w 8170223"/>
              <a:gd name="connsiteY342" fmla="*/ 368135 h 3479470"/>
              <a:gd name="connsiteX343" fmla="*/ 902524 w 8170223"/>
              <a:gd name="connsiteY343" fmla="*/ 249382 h 3479470"/>
              <a:gd name="connsiteX344" fmla="*/ 914400 w 8170223"/>
              <a:gd name="connsiteY344" fmla="*/ 201880 h 3479470"/>
              <a:gd name="connsiteX345" fmla="*/ 1021277 w 8170223"/>
              <a:gd name="connsiteY345" fmla="*/ 142504 h 3479470"/>
              <a:gd name="connsiteX346" fmla="*/ 1092529 w 8170223"/>
              <a:gd name="connsiteY346" fmla="*/ 106878 h 3479470"/>
              <a:gd name="connsiteX347" fmla="*/ 1116280 w 8170223"/>
              <a:gd name="connsiteY347" fmla="*/ 142504 h 3479470"/>
              <a:gd name="connsiteX348" fmla="*/ 1151906 w 8170223"/>
              <a:gd name="connsiteY348" fmla="*/ 154379 h 3479470"/>
              <a:gd name="connsiteX349" fmla="*/ 1187532 w 8170223"/>
              <a:gd name="connsiteY349" fmla="*/ 130629 h 3479470"/>
              <a:gd name="connsiteX350" fmla="*/ 1199407 w 8170223"/>
              <a:gd name="connsiteY350" fmla="*/ 95003 h 3479470"/>
              <a:gd name="connsiteX351" fmla="*/ 1282535 w 8170223"/>
              <a:gd name="connsiteY351" fmla="*/ 0 h 3479470"/>
              <a:gd name="connsiteX352" fmla="*/ 1318161 w 8170223"/>
              <a:gd name="connsiteY352" fmla="*/ 11875 h 3479470"/>
              <a:gd name="connsiteX353" fmla="*/ 1389413 w 8170223"/>
              <a:gd name="connsiteY353" fmla="*/ 59377 h 3479470"/>
              <a:gd name="connsiteX354" fmla="*/ 1425038 w 8170223"/>
              <a:gd name="connsiteY354" fmla="*/ 130629 h 3479470"/>
              <a:gd name="connsiteX355" fmla="*/ 1413163 w 8170223"/>
              <a:gd name="connsiteY355" fmla="*/ 166255 h 3479470"/>
              <a:gd name="connsiteX356" fmla="*/ 1377537 w 8170223"/>
              <a:gd name="connsiteY356" fmla="*/ 154379 h 347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8170223" h="3479470">
                <a:moveTo>
                  <a:pt x="1377537" y="154379"/>
                </a:moveTo>
                <a:lnTo>
                  <a:pt x="1377537" y="154379"/>
                </a:lnTo>
                <a:cubicBezTo>
                  <a:pt x="1345870" y="170213"/>
                  <a:pt x="1313617" y="184926"/>
                  <a:pt x="1282535" y="201880"/>
                </a:cubicBezTo>
                <a:cubicBezTo>
                  <a:pt x="1210184" y="241344"/>
                  <a:pt x="1283524" y="213426"/>
                  <a:pt x="1211283" y="237506"/>
                </a:cubicBezTo>
                <a:cubicBezTo>
                  <a:pt x="1083967" y="322384"/>
                  <a:pt x="1277197" y="190199"/>
                  <a:pt x="1140031" y="296883"/>
                </a:cubicBezTo>
                <a:cubicBezTo>
                  <a:pt x="1117499" y="314408"/>
                  <a:pt x="1068779" y="344384"/>
                  <a:pt x="1068779" y="344384"/>
                </a:cubicBezTo>
                <a:cubicBezTo>
                  <a:pt x="1060862" y="356259"/>
                  <a:pt x="1050825" y="366968"/>
                  <a:pt x="1045028" y="380010"/>
                </a:cubicBezTo>
                <a:cubicBezTo>
                  <a:pt x="1034860" y="402888"/>
                  <a:pt x="1021277" y="451262"/>
                  <a:pt x="1021277" y="451262"/>
                </a:cubicBezTo>
                <a:cubicBezTo>
                  <a:pt x="1017319" y="475013"/>
                  <a:pt x="1013709" y="498824"/>
                  <a:pt x="1009402" y="522514"/>
                </a:cubicBezTo>
                <a:cubicBezTo>
                  <a:pt x="1005529" y="543814"/>
                  <a:pt x="997425" y="593969"/>
                  <a:pt x="985651" y="617517"/>
                </a:cubicBezTo>
                <a:cubicBezTo>
                  <a:pt x="979268" y="630282"/>
                  <a:pt x="967697" y="640101"/>
                  <a:pt x="961901" y="653143"/>
                </a:cubicBezTo>
                <a:cubicBezTo>
                  <a:pt x="951733" y="676021"/>
                  <a:pt x="952037" y="703564"/>
                  <a:pt x="938150" y="724395"/>
                </a:cubicBezTo>
                <a:lnTo>
                  <a:pt x="890649" y="795647"/>
                </a:lnTo>
                <a:cubicBezTo>
                  <a:pt x="897861" y="853344"/>
                  <a:pt x="900797" y="895616"/>
                  <a:pt x="914400" y="950026"/>
                </a:cubicBezTo>
                <a:cubicBezTo>
                  <a:pt x="917436" y="962170"/>
                  <a:pt x="919331" y="975237"/>
                  <a:pt x="926275" y="985652"/>
                </a:cubicBezTo>
                <a:cubicBezTo>
                  <a:pt x="939406" y="1005349"/>
                  <a:pt x="975621" y="1034076"/>
                  <a:pt x="997527" y="1045029"/>
                </a:cubicBezTo>
                <a:cubicBezTo>
                  <a:pt x="1008723" y="1050627"/>
                  <a:pt x="1021278" y="1052946"/>
                  <a:pt x="1033153" y="1056904"/>
                </a:cubicBezTo>
                <a:lnTo>
                  <a:pt x="1104405" y="1104405"/>
                </a:lnTo>
                <a:cubicBezTo>
                  <a:pt x="1116280" y="1112322"/>
                  <a:pt x="1126491" y="1123643"/>
                  <a:pt x="1140031" y="1128156"/>
                </a:cubicBezTo>
                <a:lnTo>
                  <a:pt x="1246909" y="1163782"/>
                </a:lnTo>
                <a:lnTo>
                  <a:pt x="1282535" y="1175657"/>
                </a:lnTo>
                <a:cubicBezTo>
                  <a:pt x="1294410" y="1179615"/>
                  <a:pt x="1305886" y="1185077"/>
                  <a:pt x="1318161" y="1187532"/>
                </a:cubicBezTo>
                <a:cubicBezTo>
                  <a:pt x="1337953" y="1191491"/>
                  <a:pt x="1357870" y="1194869"/>
                  <a:pt x="1377537" y="1199408"/>
                </a:cubicBezTo>
                <a:cubicBezTo>
                  <a:pt x="1409343" y="1206748"/>
                  <a:pt x="1472540" y="1223158"/>
                  <a:pt x="1472540" y="1223158"/>
                </a:cubicBezTo>
                <a:cubicBezTo>
                  <a:pt x="1480457" y="1235033"/>
                  <a:pt x="1491279" y="1245420"/>
                  <a:pt x="1496290" y="1258784"/>
                </a:cubicBezTo>
                <a:cubicBezTo>
                  <a:pt x="1516610" y="1312972"/>
                  <a:pt x="1498069" y="1309843"/>
                  <a:pt x="1520041" y="1353787"/>
                </a:cubicBezTo>
                <a:cubicBezTo>
                  <a:pt x="1526424" y="1366553"/>
                  <a:pt x="1535875" y="1377538"/>
                  <a:pt x="1543792" y="1389413"/>
                </a:cubicBezTo>
                <a:cubicBezTo>
                  <a:pt x="1600232" y="1558738"/>
                  <a:pt x="1543523" y="1382535"/>
                  <a:pt x="1579418" y="1508166"/>
                </a:cubicBezTo>
                <a:cubicBezTo>
                  <a:pt x="1582857" y="1520202"/>
                  <a:pt x="1582442" y="1534941"/>
                  <a:pt x="1591293" y="1543792"/>
                </a:cubicBezTo>
                <a:cubicBezTo>
                  <a:pt x="1611477" y="1563976"/>
                  <a:pt x="1638794" y="1575459"/>
                  <a:pt x="1662545" y="1591293"/>
                </a:cubicBezTo>
                <a:lnTo>
                  <a:pt x="1698171" y="1615044"/>
                </a:lnTo>
                <a:lnTo>
                  <a:pt x="1769423" y="1662545"/>
                </a:lnTo>
                <a:lnTo>
                  <a:pt x="1840675" y="1686296"/>
                </a:lnTo>
                <a:cubicBezTo>
                  <a:pt x="1872342" y="1682338"/>
                  <a:pt x="1904278" y="1680130"/>
                  <a:pt x="1935677" y="1674421"/>
                </a:cubicBezTo>
                <a:cubicBezTo>
                  <a:pt x="1947993" y="1672182"/>
                  <a:pt x="1961528" y="1670365"/>
                  <a:pt x="1971303" y="1662545"/>
                </a:cubicBezTo>
                <a:cubicBezTo>
                  <a:pt x="1982448" y="1653629"/>
                  <a:pt x="1984962" y="1637011"/>
                  <a:pt x="1995054" y="1626919"/>
                </a:cubicBezTo>
                <a:cubicBezTo>
                  <a:pt x="2005146" y="1616827"/>
                  <a:pt x="2018805" y="1611086"/>
                  <a:pt x="2030680" y="1603169"/>
                </a:cubicBezTo>
                <a:lnTo>
                  <a:pt x="2078181" y="1531917"/>
                </a:lnTo>
                <a:lnTo>
                  <a:pt x="2101932" y="1496291"/>
                </a:lnTo>
                <a:cubicBezTo>
                  <a:pt x="2113807" y="1504208"/>
                  <a:pt x="2128160" y="1509301"/>
                  <a:pt x="2137558" y="1520042"/>
                </a:cubicBezTo>
                <a:cubicBezTo>
                  <a:pt x="2181532" y="1570298"/>
                  <a:pt x="2180624" y="1577988"/>
                  <a:pt x="2196935" y="1626919"/>
                </a:cubicBezTo>
                <a:cubicBezTo>
                  <a:pt x="2202228" y="1658676"/>
                  <a:pt x="2212387" y="1724358"/>
                  <a:pt x="2220685" y="1757548"/>
                </a:cubicBezTo>
                <a:cubicBezTo>
                  <a:pt x="2223721" y="1769692"/>
                  <a:pt x="2223710" y="1784323"/>
                  <a:pt x="2232561" y="1793174"/>
                </a:cubicBezTo>
                <a:cubicBezTo>
                  <a:pt x="2252745" y="1813358"/>
                  <a:pt x="2280062" y="1824841"/>
                  <a:pt x="2303813" y="1840675"/>
                </a:cubicBezTo>
                <a:lnTo>
                  <a:pt x="2339438" y="1864426"/>
                </a:lnTo>
                <a:cubicBezTo>
                  <a:pt x="2351313" y="1872343"/>
                  <a:pt x="2361524" y="1883664"/>
                  <a:pt x="2375064" y="1888177"/>
                </a:cubicBezTo>
                <a:cubicBezTo>
                  <a:pt x="2407512" y="1898993"/>
                  <a:pt x="2463238" y="1913835"/>
                  <a:pt x="2493818" y="1935678"/>
                </a:cubicBezTo>
                <a:cubicBezTo>
                  <a:pt x="2609578" y="2018363"/>
                  <a:pt x="2460605" y="1925914"/>
                  <a:pt x="2553194" y="2006930"/>
                </a:cubicBezTo>
                <a:cubicBezTo>
                  <a:pt x="2603450" y="2050905"/>
                  <a:pt x="2611141" y="2049996"/>
                  <a:pt x="2660072" y="2066306"/>
                </a:cubicBezTo>
                <a:cubicBezTo>
                  <a:pt x="2683823" y="2082140"/>
                  <a:pt x="2715490" y="2090057"/>
                  <a:pt x="2731324" y="2113808"/>
                </a:cubicBezTo>
                <a:cubicBezTo>
                  <a:pt x="2739241" y="2125683"/>
                  <a:pt x="2744334" y="2140036"/>
                  <a:pt x="2755075" y="2149434"/>
                </a:cubicBezTo>
                <a:cubicBezTo>
                  <a:pt x="2776557" y="2168231"/>
                  <a:pt x="2802576" y="2181101"/>
                  <a:pt x="2826327" y="2196935"/>
                </a:cubicBezTo>
                <a:cubicBezTo>
                  <a:pt x="2872370" y="2227630"/>
                  <a:pt x="2848412" y="2216172"/>
                  <a:pt x="2897579" y="2232561"/>
                </a:cubicBezTo>
                <a:cubicBezTo>
                  <a:pt x="2909454" y="2240478"/>
                  <a:pt x="2920163" y="2250515"/>
                  <a:pt x="2933205" y="2256312"/>
                </a:cubicBezTo>
                <a:cubicBezTo>
                  <a:pt x="2970370" y="2272830"/>
                  <a:pt x="3012485" y="2282069"/>
                  <a:pt x="3051958" y="2291938"/>
                </a:cubicBezTo>
                <a:cubicBezTo>
                  <a:pt x="3057627" y="2291533"/>
                  <a:pt x="3258179" y="2281135"/>
                  <a:pt x="3301340" y="2268187"/>
                </a:cubicBezTo>
                <a:cubicBezTo>
                  <a:pt x="3315011" y="2264086"/>
                  <a:pt x="3325091" y="2252353"/>
                  <a:pt x="3336966" y="2244436"/>
                </a:cubicBezTo>
                <a:cubicBezTo>
                  <a:pt x="3357867" y="2181731"/>
                  <a:pt x="3341898" y="2219224"/>
                  <a:pt x="3396342" y="2137558"/>
                </a:cubicBezTo>
                <a:lnTo>
                  <a:pt x="3420093" y="2101932"/>
                </a:lnTo>
                <a:lnTo>
                  <a:pt x="3455719" y="1995055"/>
                </a:lnTo>
                <a:cubicBezTo>
                  <a:pt x="3459677" y="1983180"/>
                  <a:pt x="3460650" y="1969844"/>
                  <a:pt x="3467594" y="1959429"/>
                </a:cubicBezTo>
                <a:lnTo>
                  <a:pt x="3515096" y="1888177"/>
                </a:lnTo>
                <a:cubicBezTo>
                  <a:pt x="3523013" y="1876302"/>
                  <a:pt x="3526971" y="1860468"/>
                  <a:pt x="3538846" y="1852551"/>
                </a:cubicBezTo>
                <a:cubicBezTo>
                  <a:pt x="3584887" y="1821856"/>
                  <a:pt x="3560932" y="1833313"/>
                  <a:pt x="3610098" y="1816925"/>
                </a:cubicBezTo>
                <a:cubicBezTo>
                  <a:pt x="3628130" y="1871019"/>
                  <a:pt x="3623713" y="1836516"/>
                  <a:pt x="3610098" y="1900052"/>
                </a:cubicBezTo>
                <a:cubicBezTo>
                  <a:pt x="3601640" y="1939524"/>
                  <a:pt x="3586348" y="2018805"/>
                  <a:pt x="3586348" y="2018805"/>
                </a:cubicBezTo>
                <a:cubicBezTo>
                  <a:pt x="3589298" y="2039454"/>
                  <a:pt x="3594155" y="2108861"/>
                  <a:pt x="3610098" y="2137558"/>
                </a:cubicBezTo>
                <a:cubicBezTo>
                  <a:pt x="3623961" y="2162511"/>
                  <a:pt x="3641766" y="2185059"/>
                  <a:pt x="3657600" y="2208810"/>
                </a:cubicBezTo>
                <a:cubicBezTo>
                  <a:pt x="3665517" y="2220685"/>
                  <a:pt x="3667810" y="2239922"/>
                  <a:pt x="3681350" y="2244436"/>
                </a:cubicBezTo>
                <a:cubicBezTo>
                  <a:pt x="3730516" y="2260826"/>
                  <a:pt x="3706560" y="2249369"/>
                  <a:pt x="3752602" y="2280062"/>
                </a:cubicBezTo>
                <a:cubicBezTo>
                  <a:pt x="3760519" y="2291937"/>
                  <a:pt x="3765612" y="2306290"/>
                  <a:pt x="3776353" y="2315688"/>
                </a:cubicBezTo>
                <a:cubicBezTo>
                  <a:pt x="3833022" y="2365274"/>
                  <a:pt x="3851584" y="2364516"/>
                  <a:pt x="3918857" y="2386940"/>
                </a:cubicBezTo>
                <a:lnTo>
                  <a:pt x="3990109" y="2410691"/>
                </a:lnTo>
                <a:lnTo>
                  <a:pt x="4037610" y="2422566"/>
                </a:lnTo>
                <a:cubicBezTo>
                  <a:pt x="4049479" y="2421973"/>
                  <a:pt x="4279078" y="2431800"/>
                  <a:pt x="4346368" y="2386940"/>
                </a:cubicBezTo>
                <a:lnTo>
                  <a:pt x="4417620" y="2339439"/>
                </a:lnTo>
                <a:lnTo>
                  <a:pt x="4453246" y="2315688"/>
                </a:lnTo>
                <a:cubicBezTo>
                  <a:pt x="4507692" y="2234021"/>
                  <a:pt x="4473668" y="2253462"/>
                  <a:pt x="4536374" y="2232561"/>
                </a:cubicBezTo>
                <a:cubicBezTo>
                  <a:pt x="4638475" y="2164493"/>
                  <a:pt x="4509294" y="2246101"/>
                  <a:pt x="4607625" y="2196935"/>
                </a:cubicBezTo>
                <a:cubicBezTo>
                  <a:pt x="4620391" y="2190552"/>
                  <a:pt x="4630209" y="2178981"/>
                  <a:pt x="4643251" y="2173184"/>
                </a:cubicBezTo>
                <a:cubicBezTo>
                  <a:pt x="4666129" y="2163016"/>
                  <a:pt x="4714503" y="2149434"/>
                  <a:pt x="4714503" y="2149434"/>
                </a:cubicBezTo>
                <a:lnTo>
                  <a:pt x="4892633" y="2030680"/>
                </a:lnTo>
                <a:lnTo>
                  <a:pt x="4928259" y="2006930"/>
                </a:lnTo>
                <a:cubicBezTo>
                  <a:pt x="4940134" y="1999013"/>
                  <a:pt x="4950345" y="1987692"/>
                  <a:pt x="4963885" y="1983179"/>
                </a:cubicBezTo>
                <a:lnTo>
                  <a:pt x="4999511" y="1971304"/>
                </a:lnTo>
                <a:cubicBezTo>
                  <a:pt x="5101611" y="1903237"/>
                  <a:pt x="4972431" y="1984844"/>
                  <a:pt x="5070763" y="1935678"/>
                </a:cubicBezTo>
                <a:cubicBezTo>
                  <a:pt x="5083529" y="1929295"/>
                  <a:pt x="5093347" y="1917724"/>
                  <a:pt x="5106389" y="1911927"/>
                </a:cubicBezTo>
                <a:cubicBezTo>
                  <a:pt x="5129267" y="1901759"/>
                  <a:pt x="5177641" y="1888177"/>
                  <a:pt x="5177641" y="1888177"/>
                </a:cubicBezTo>
                <a:cubicBezTo>
                  <a:pt x="5201392" y="1872343"/>
                  <a:pt x="5233059" y="1864426"/>
                  <a:pt x="5248893" y="1840675"/>
                </a:cubicBezTo>
                <a:cubicBezTo>
                  <a:pt x="5276523" y="1799230"/>
                  <a:pt x="5293382" y="1763849"/>
                  <a:pt x="5332020" y="1733797"/>
                </a:cubicBezTo>
                <a:cubicBezTo>
                  <a:pt x="5354552" y="1716272"/>
                  <a:pt x="5376192" y="1695323"/>
                  <a:pt x="5403272" y="1686296"/>
                </a:cubicBezTo>
                <a:cubicBezTo>
                  <a:pt x="5427023" y="1678379"/>
                  <a:pt x="5453693" y="1676432"/>
                  <a:pt x="5474524" y="1662545"/>
                </a:cubicBezTo>
                <a:lnTo>
                  <a:pt x="5545776" y="1615044"/>
                </a:lnTo>
                <a:lnTo>
                  <a:pt x="5617028" y="1567543"/>
                </a:lnTo>
                <a:cubicBezTo>
                  <a:pt x="5628903" y="1559626"/>
                  <a:pt x="5639114" y="1548305"/>
                  <a:pt x="5652654" y="1543792"/>
                </a:cubicBezTo>
                <a:lnTo>
                  <a:pt x="5723906" y="1520042"/>
                </a:lnTo>
                <a:lnTo>
                  <a:pt x="5759532" y="1508166"/>
                </a:lnTo>
                <a:cubicBezTo>
                  <a:pt x="5799116" y="1512125"/>
                  <a:pt x="5839185" y="1512711"/>
                  <a:pt x="5878285" y="1520042"/>
                </a:cubicBezTo>
                <a:cubicBezTo>
                  <a:pt x="5902892" y="1524656"/>
                  <a:pt x="5925249" y="1537720"/>
                  <a:pt x="5949537" y="1543792"/>
                </a:cubicBezTo>
                <a:lnTo>
                  <a:pt x="5997038" y="1555667"/>
                </a:lnTo>
                <a:cubicBezTo>
                  <a:pt x="6008913" y="1563584"/>
                  <a:pt x="6019898" y="1573035"/>
                  <a:pt x="6032664" y="1579418"/>
                </a:cubicBezTo>
                <a:cubicBezTo>
                  <a:pt x="6043860" y="1585016"/>
                  <a:pt x="6068290" y="1578775"/>
                  <a:pt x="6068290" y="1591293"/>
                </a:cubicBezTo>
                <a:cubicBezTo>
                  <a:pt x="6068290" y="1605565"/>
                  <a:pt x="6044539" y="1607127"/>
                  <a:pt x="6032664" y="1615044"/>
                </a:cubicBezTo>
                <a:cubicBezTo>
                  <a:pt x="6040581" y="1638795"/>
                  <a:pt x="6044257" y="1664411"/>
                  <a:pt x="6056415" y="1686296"/>
                </a:cubicBezTo>
                <a:cubicBezTo>
                  <a:pt x="6069861" y="1710499"/>
                  <a:pt x="6105493" y="1730890"/>
                  <a:pt x="6127667" y="1745673"/>
                </a:cubicBezTo>
                <a:cubicBezTo>
                  <a:pt x="6135584" y="1729839"/>
                  <a:pt x="6138095" y="1709829"/>
                  <a:pt x="6151418" y="1698171"/>
                </a:cubicBezTo>
                <a:cubicBezTo>
                  <a:pt x="6285843" y="1580548"/>
                  <a:pt x="6180848" y="1725280"/>
                  <a:pt x="6246420" y="1626919"/>
                </a:cubicBezTo>
                <a:cubicBezTo>
                  <a:pt x="6173714" y="1602684"/>
                  <a:pt x="6192271" y="1603672"/>
                  <a:pt x="6068290" y="1626919"/>
                </a:cubicBezTo>
                <a:cubicBezTo>
                  <a:pt x="6050891" y="1630181"/>
                  <a:pt x="6020789" y="1650670"/>
                  <a:pt x="6020789" y="1650670"/>
                </a:cubicBezTo>
                <a:cubicBezTo>
                  <a:pt x="6025134" y="1637634"/>
                  <a:pt x="6039452" y="1584265"/>
                  <a:pt x="6056415" y="1579418"/>
                </a:cubicBezTo>
                <a:cubicBezTo>
                  <a:pt x="6075823" y="1573873"/>
                  <a:pt x="6096088" y="1586914"/>
                  <a:pt x="6115792" y="1591293"/>
                </a:cubicBezTo>
                <a:cubicBezTo>
                  <a:pt x="6186690" y="1607048"/>
                  <a:pt x="6141945" y="1596320"/>
                  <a:pt x="6210794" y="1626919"/>
                </a:cubicBezTo>
                <a:cubicBezTo>
                  <a:pt x="6253399" y="1645855"/>
                  <a:pt x="6266621" y="1649487"/>
                  <a:pt x="6305797" y="1662545"/>
                </a:cubicBezTo>
                <a:cubicBezTo>
                  <a:pt x="6367185" y="1754627"/>
                  <a:pt x="6326219" y="1724771"/>
                  <a:pt x="6424550" y="1757548"/>
                </a:cubicBezTo>
                <a:lnTo>
                  <a:pt x="6460176" y="1769423"/>
                </a:lnTo>
                <a:lnTo>
                  <a:pt x="6495802" y="1781299"/>
                </a:lnTo>
                <a:lnTo>
                  <a:pt x="6567054" y="1757548"/>
                </a:lnTo>
                <a:lnTo>
                  <a:pt x="6602680" y="1745673"/>
                </a:lnTo>
                <a:cubicBezTo>
                  <a:pt x="6614555" y="1737756"/>
                  <a:pt x="6625540" y="1728305"/>
                  <a:pt x="6638306" y="1721922"/>
                </a:cubicBezTo>
                <a:cubicBezTo>
                  <a:pt x="6655338" y="1713406"/>
                  <a:pt x="6706219" y="1701975"/>
                  <a:pt x="6721433" y="1698171"/>
                </a:cubicBezTo>
                <a:cubicBezTo>
                  <a:pt x="6803100" y="1643726"/>
                  <a:pt x="6765605" y="1659696"/>
                  <a:pt x="6828311" y="1638795"/>
                </a:cubicBezTo>
                <a:cubicBezTo>
                  <a:pt x="6840186" y="1626920"/>
                  <a:pt x="6849963" y="1612485"/>
                  <a:pt x="6863937" y="1603169"/>
                </a:cubicBezTo>
                <a:cubicBezTo>
                  <a:pt x="6874352" y="1596225"/>
                  <a:pt x="6888367" y="1596891"/>
                  <a:pt x="6899563" y="1591293"/>
                </a:cubicBezTo>
                <a:cubicBezTo>
                  <a:pt x="6912328" y="1584910"/>
                  <a:pt x="6922424" y="1573926"/>
                  <a:pt x="6935189" y="1567543"/>
                </a:cubicBezTo>
                <a:cubicBezTo>
                  <a:pt x="6988743" y="1540766"/>
                  <a:pt x="6955396" y="1574454"/>
                  <a:pt x="7006441" y="1531917"/>
                </a:cubicBezTo>
                <a:cubicBezTo>
                  <a:pt x="7019343" y="1521166"/>
                  <a:pt x="7028810" y="1506602"/>
                  <a:pt x="7042067" y="1496291"/>
                </a:cubicBezTo>
                <a:cubicBezTo>
                  <a:pt x="7064599" y="1478766"/>
                  <a:pt x="7113319" y="1448790"/>
                  <a:pt x="7113319" y="1448790"/>
                </a:cubicBezTo>
                <a:cubicBezTo>
                  <a:pt x="7152904" y="1389414"/>
                  <a:pt x="7125196" y="1421080"/>
                  <a:pt x="7208322" y="1365662"/>
                </a:cubicBezTo>
                <a:lnTo>
                  <a:pt x="7243948" y="1341912"/>
                </a:lnTo>
                <a:cubicBezTo>
                  <a:pt x="7247906" y="1330037"/>
                  <a:pt x="7249744" y="1317228"/>
                  <a:pt x="7255823" y="1306286"/>
                </a:cubicBezTo>
                <a:cubicBezTo>
                  <a:pt x="7255831" y="1306271"/>
                  <a:pt x="7315195" y="1217228"/>
                  <a:pt x="7327075" y="1199408"/>
                </a:cubicBezTo>
                <a:cubicBezTo>
                  <a:pt x="7334992" y="1187533"/>
                  <a:pt x="7346312" y="1177322"/>
                  <a:pt x="7350825" y="1163782"/>
                </a:cubicBezTo>
                <a:lnTo>
                  <a:pt x="7374576" y="1092530"/>
                </a:lnTo>
                <a:lnTo>
                  <a:pt x="7386451" y="1056904"/>
                </a:lnTo>
                <a:cubicBezTo>
                  <a:pt x="7356603" y="967357"/>
                  <a:pt x="7396866" y="1077735"/>
                  <a:pt x="7350825" y="985652"/>
                </a:cubicBezTo>
                <a:cubicBezTo>
                  <a:pt x="7345227" y="974456"/>
                  <a:pt x="7345029" y="960968"/>
                  <a:pt x="7338950" y="950026"/>
                </a:cubicBezTo>
                <a:cubicBezTo>
                  <a:pt x="7325088" y="925073"/>
                  <a:pt x="7307283" y="902525"/>
                  <a:pt x="7291449" y="878774"/>
                </a:cubicBezTo>
                <a:cubicBezTo>
                  <a:pt x="7270338" y="847108"/>
                  <a:pt x="7263722" y="832138"/>
                  <a:pt x="7232072" y="807522"/>
                </a:cubicBezTo>
                <a:cubicBezTo>
                  <a:pt x="7209540" y="789997"/>
                  <a:pt x="7187900" y="769048"/>
                  <a:pt x="7160820" y="760021"/>
                </a:cubicBezTo>
                <a:lnTo>
                  <a:pt x="7089568" y="736270"/>
                </a:lnTo>
                <a:cubicBezTo>
                  <a:pt x="7077693" y="728353"/>
                  <a:pt x="7066708" y="718902"/>
                  <a:pt x="7053942" y="712519"/>
                </a:cubicBezTo>
                <a:cubicBezTo>
                  <a:pt x="6994210" y="682653"/>
                  <a:pt x="7021950" y="728030"/>
                  <a:pt x="6947064" y="653143"/>
                </a:cubicBezTo>
                <a:cubicBezTo>
                  <a:pt x="6923314" y="629392"/>
                  <a:pt x="6903760" y="600522"/>
                  <a:pt x="6875813" y="581891"/>
                </a:cubicBezTo>
                <a:lnTo>
                  <a:pt x="6804561" y="534390"/>
                </a:lnTo>
                <a:lnTo>
                  <a:pt x="6768935" y="510639"/>
                </a:lnTo>
                <a:lnTo>
                  <a:pt x="6697683" y="403761"/>
                </a:lnTo>
                <a:lnTo>
                  <a:pt x="6673932" y="368135"/>
                </a:lnTo>
                <a:lnTo>
                  <a:pt x="6650181" y="332509"/>
                </a:lnTo>
                <a:cubicBezTo>
                  <a:pt x="6642264" y="308758"/>
                  <a:pt x="6618514" y="285008"/>
                  <a:pt x="6626431" y="261257"/>
                </a:cubicBezTo>
                <a:lnTo>
                  <a:pt x="6650181" y="190005"/>
                </a:lnTo>
                <a:cubicBezTo>
                  <a:pt x="6654139" y="178130"/>
                  <a:pt x="6650182" y="158337"/>
                  <a:pt x="6662057" y="154379"/>
                </a:cubicBezTo>
                <a:lnTo>
                  <a:pt x="6697683" y="142504"/>
                </a:lnTo>
                <a:cubicBezTo>
                  <a:pt x="6709558" y="134587"/>
                  <a:pt x="6719079" y="119848"/>
                  <a:pt x="6733309" y="118753"/>
                </a:cubicBezTo>
                <a:cubicBezTo>
                  <a:pt x="6807931" y="113013"/>
                  <a:pt x="6832127" y="123984"/>
                  <a:pt x="6887688" y="142504"/>
                </a:cubicBezTo>
                <a:cubicBezTo>
                  <a:pt x="6899563" y="150421"/>
                  <a:pt x="6910548" y="159872"/>
                  <a:pt x="6923314" y="166255"/>
                </a:cubicBezTo>
                <a:cubicBezTo>
                  <a:pt x="6934510" y="171853"/>
                  <a:pt x="6948525" y="171186"/>
                  <a:pt x="6958940" y="178130"/>
                </a:cubicBezTo>
                <a:cubicBezTo>
                  <a:pt x="6972914" y="187446"/>
                  <a:pt x="6981664" y="203005"/>
                  <a:pt x="6994566" y="213756"/>
                </a:cubicBezTo>
                <a:cubicBezTo>
                  <a:pt x="7057824" y="266471"/>
                  <a:pt x="7001552" y="213678"/>
                  <a:pt x="7065818" y="249382"/>
                </a:cubicBezTo>
                <a:cubicBezTo>
                  <a:pt x="7188314" y="317436"/>
                  <a:pt x="7092086" y="281889"/>
                  <a:pt x="7172696" y="308758"/>
                </a:cubicBezTo>
                <a:cubicBezTo>
                  <a:pt x="7196447" y="324592"/>
                  <a:pt x="7216868" y="347234"/>
                  <a:pt x="7243948" y="356260"/>
                </a:cubicBezTo>
                <a:cubicBezTo>
                  <a:pt x="7255823" y="360218"/>
                  <a:pt x="7268068" y="363204"/>
                  <a:pt x="7279574" y="368135"/>
                </a:cubicBezTo>
                <a:cubicBezTo>
                  <a:pt x="7295845" y="375108"/>
                  <a:pt x="7310500" y="385670"/>
                  <a:pt x="7327075" y="391886"/>
                </a:cubicBezTo>
                <a:cubicBezTo>
                  <a:pt x="7342357" y="397617"/>
                  <a:pt x="7358742" y="399803"/>
                  <a:pt x="7374576" y="403761"/>
                </a:cubicBezTo>
                <a:cubicBezTo>
                  <a:pt x="7386451" y="411678"/>
                  <a:pt x="7397436" y="421129"/>
                  <a:pt x="7410202" y="427512"/>
                </a:cubicBezTo>
                <a:cubicBezTo>
                  <a:pt x="7421398" y="433110"/>
                  <a:pt x="7434886" y="433308"/>
                  <a:pt x="7445828" y="439387"/>
                </a:cubicBezTo>
                <a:cubicBezTo>
                  <a:pt x="7470781" y="453249"/>
                  <a:pt x="7493329" y="471054"/>
                  <a:pt x="7517080" y="486888"/>
                </a:cubicBezTo>
                <a:lnTo>
                  <a:pt x="7552706" y="510639"/>
                </a:lnTo>
                <a:cubicBezTo>
                  <a:pt x="7560623" y="522514"/>
                  <a:pt x="7565716" y="536867"/>
                  <a:pt x="7576457" y="546265"/>
                </a:cubicBezTo>
                <a:cubicBezTo>
                  <a:pt x="7676298" y="633625"/>
                  <a:pt x="7612659" y="570304"/>
                  <a:pt x="7683335" y="605642"/>
                </a:cubicBezTo>
                <a:cubicBezTo>
                  <a:pt x="7775410" y="651680"/>
                  <a:pt x="7665047" y="611421"/>
                  <a:pt x="7754587" y="641267"/>
                </a:cubicBezTo>
                <a:cubicBezTo>
                  <a:pt x="7856688" y="709335"/>
                  <a:pt x="7727507" y="627727"/>
                  <a:pt x="7825838" y="676893"/>
                </a:cubicBezTo>
                <a:cubicBezTo>
                  <a:pt x="7838604" y="683276"/>
                  <a:pt x="7848422" y="694847"/>
                  <a:pt x="7861464" y="700644"/>
                </a:cubicBezTo>
                <a:cubicBezTo>
                  <a:pt x="7861474" y="700649"/>
                  <a:pt x="7950523" y="730331"/>
                  <a:pt x="7968342" y="736270"/>
                </a:cubicBezTo>
                <a:lnTo>
                  <a:pt x="8039594" y="760021"/>
                </a:lnTo>
                <a:lnTo>
                  <a:pt x="8075220" y="771896"/>
                </a:lnTo>
                <a:cubicBezTo>
                  <a:pt x="8158347" y="827314"/>
                  <a:pt x="8130638" y="795646"/>
                  <a:pt x="8170223" y="855023"/>
                </a:cubicBezTo>
                <a:cubicBezTo>
                  <a:pt x="8133103" y="1003508"/>
                  <a:pt x="8180543" y="818906"/>
                  <a:pt x="8146472" y="938151"/>
                </a:cubicBezTo>
                <a:cubicBezTo>
                  <a:pt x="8141988" y="953844"/>
                  <a:pt x="8139287" y="970019"/>
                  <a:pt x="8134597" y="985652"/>
                </a:cubicBezTo>
                <a:cubicBezTo>
                  <a:pt x="8127403" y="1009632"/>
                  <a:pt x="8110846" y="1056904"/>
                  <a:pt x="8110846" y="1056904"/>
                </a:cubicBezTo>
                <a:cubicBezTo>
                  <a:pt x="8125827" y="1176742"/>
                  <a:pt x="8112631" y="1121634"/>
                  <a:pt x="8146472" y="1223158"/>
                </a:cubicBezTo>
                <a:lnTo>
                  <a:pt x="8158348" y="1258784"/>
                </a:lnTo>
                <a:cubicBezTo>
                  <a:pt x="8095643" y="1279687"/>
                  <a:pt x="8133136" y="1263717"/>
                  <a:pt x="8051470" y="1318161"/>
                </a:cubicBezTo>
                <a:lnTo>
                  <a:pt x="7873340" y="1436914"/>
                </a:lnTo>
                <a:lnTo>
                  <a:pt x="7837714" y="1460665"/>
                </a:lnTo>
                <a:cubicBezTo>
                  <a:pt x="7825839" y="1468582"/>
                  <a:pt x="7815628" y="1479903"/>
                  <a:pt x="7802088" y="1484416"/>
                </a:cubicBezTo>
                <a:lnTo>
                  <a:pt x="7766462" y="1496291"/>
                </a:lnTo>
                <a:lnTo>
                  <a:pt x="7695210" y="1543792"/>
                </a:lnTo>
                <a:cubicBezTo>
                  <a:pt x="7683335" y="1551709"/>
                  <a:pt x="7673124" y="1563030"/>
                  <a:pt x="7659584" y="1567543"/>
                </a:cubicBezTo>
                <a:lnTo>
                  <a:pt x="7623958" y="1579418"/>
                </a:lnTo>
                <a:lnTo>
                  <a:pt x="7552706" y="1626919"/>
                </a:lnTo>
                <a:cubicBezTo>
                  <a:pt x="7540831" y="1634836"/>
                  <a:pt x="7530620" y="1646157"/>
                  <a:pt x="7517080" y="1650670"/>
                </a:cubicBezTo>
                <a:lnTo>
                  <a:pt x="7481454" y="1662545"/>
                </a:lnTo>
                <a:cubicBezTo>
                  <a:pt x="7412987" y="1708190"/>
                  <a:pt x="7479036" y="1668671"/>
                  <a:pt x="7410202" y="1698171"/>
                </a:cubicBezTo>
                <a:cubicBezTo>
                  <a:pt x="7307482" y="1742194"/>
                  <a:pt x="7410624" y="1705948"/>
                  <a:pt x="7327075" y="1733797"/>
                </a:cubicBezTo>
                <a:cubicBezTo>
                  <a:pt x="7224975" y="1801864"/>
                  <a:pt x="7354155" y="1720257"/>
                  <a:pt x="7255823" y="1769423"/>
                </a:cubicBezTo>
                <a:cubicBezTo>
                  <a:pt x="7163740" y="1815464"/>
                  <a:pt x="7274118" y="1775201"/>
                  <a:pt x="7184571" y="1805049"/>
                </a:cubicBezTo>
                <a:cubicBezTo>
                  <a:pt x="7160820" y="1820883"/>
                  <a:pt x="7133503" y="1832367"/>
                  <a:pt x="7113319" y="1852551"/>
                </a:cubicBezTo>
                <a:cubicBezTo>
                  <a:pt x="7057508" y="1908362"/>
                  <a:pt x="7091668" y="1878860"/>
                  <a:pt x="7006441" y="1935678"/>
                </a:cubicBezTo>
                <a:cubicBezTo>
                  <a:pt x="6960398" y="1966373"/>
                  <a:pt x="6984356" y="1954915"/>
                  <a:pt x="6935189" y="1971304"/>
                </a:cubicBezTo>
                <a:cubicBezTo>
                  <a:pt x="6833099" y="2039365"/>
                  <a:pt x="6962261" y="1957769"/>
                  <a:pt x="6863937" y="2006930"/>
                </a:cubicBezTo>
                <a:cubicBezTo>
                  <a:pt x="6851171" y="2013313"/>
                  <a:pt x="6841076" y="2024297"/>
                  <a:pt x="6828311" y="2030680"/>
                </a:cubicBezTo>
                <a:cubicBezTo>
                  <a:pt x="6817115" y="2036278"/>
                  <a:pt x="6803627" y="2036477"/>
                  <a:pt x="6792685" y="2042556"/>
                </a:cubicBezTo>
                <a:cubicBezTo>
                  <a:pt x="6670189" y="2110610"/>
                  <a:pt x="6766417" y="2075063"/>
                  <a:pt x="6685807" y="2101932"/>
                </a:cubicBezTo>
                <a:cubicBezTo>
                  <a:pt x="6562583" y="2184082"/>
                  <a:pt x="6753328" y="2059045"/>
                  <a:pt x="6602680" y="2149434"/>
                </a:cubicBezTo>
                <a:cubicBezTo>
                  <a:pt x="6500599" y="2210683"/>
                  <a:pt x="6567460" y="2184925"/>
                  <a:pt x="6495802" y="2208810"/>
                </a:cubicBezTo>
                <a:cubicBezTo>
                  <a:pt x="6472051" y="2224644"/>
                  <a:pt x="6444734" y="2236128"/>
                  <a:pt x="6424550" y="2256312"/>
                </a:cubicBezTo>
                <a:cubicBezTo>
                  <a:pt x="6378832" y="2302030"/>
                  <a:pt x="6402898" y="2282622"/>
                  <a:pt x="6353298" y="2315688"/>
                </a:cubicBezTo>
                <a:cubicBezTo>
                  <a:pt x="6313715" y="2375064"/>
                  <a:pt x="6341422" y="2343399"/>
                  <a:pt x="6258296" y="2398816"/>
                </a:cubicBezTo>
                <a:cubicBezTo>
                  <a:pt x="6246421" y="2406733"/>
                  <a:pt x="6236210" y="2418052"/>
                  <a:pt x="6222670" y="2422566"/>
                </a:cubicBezTo>
                <a:cubicBezTo>
                  <a:pt x="6210795" y="2426525"/>
                  <a:pt x="6198240" y="2428844"/>
                  <a:pt x="6187044" y="2434442"/>
                </a:cubicBezTo>
                <a:cubicBezTo>
                  <a:pt x="6174279" y="2440825"/>
                  <a:pt x="6164460" y="2452396"/>
                  <a:pt x="6151418" y="2458192"/>
                </a:cubicBezTo>
                <a:cubicBezTo>
                  <a:pt x="6128540" y="2468360"/>
                  <a:pt x="6100997" y="2468056"/>
                  <a:pt x="6080166" y="2481943"/>
                </a:cubicBezTo>
                <a:cubicBezTo>
                  <a:pt x="6068291" y="2489860"/>
                  <a:pt x="6057305" y="2499310"/>
                  <a:pt x="6044540" y="2505693"/>
                </a:cubicBezTo>
                <a:cubicBezTo>
                  <a:pt x="6033344" y="2511291"/>
                  <a:pt x="6019856" y="2511490"/>
                  <a:pt x="6008914" y="2517569"/>
                </a:cubicBezTo>
                <a:cubicBezTo>
                  <a:pt x="5886418" y="2585623"/>
                  <a:pt x="5982646" y="2550076"/>
                  <a:pt x="5902036" y="2576945"/>
                </a:cubicBezTo>
                <a:cubicBezTo>
                  <a:pt x="5820369" y="2631391"/>
                  <a:pt x="5857864" y="2615421"/>
                  <a:pt x="5795158" y="2636322"/>
                </a:cubicBezTo>
                <a:cubicBezTo>
                  <a:pt x="5693058" y="2704389"/>
                  <a:pt x="5822238" y="2622782"/>
                  <a:pt x="5723906" y="2671948"/>
                </a:cubicBezTo>
                <a:cubicBezTo>
                  <a:pt x="5631823" y="2717989"/>
                  <a:pt x="5742201" y="2677726"/>
                  <a:pt x="5652654" y="2707574"/>
                </a:cubicBezTo>
                <a:cubicBezTo>
                  <a:pt x="5596196" y="2745213"/>
                  <a:pt x="5630570" y="2726810"/>
                  <a:pt x="5545776" y="2755075"/>
                </a:cubicBezTo>
                <a:cubicBezTo>
                  <a:pt x="5533901" y="2759033"/>
                  <a:pt x="5520566" y="2760008"/>
                  <a:pt x="5510150" y="2766951"/>
                </a:cubicBezTo>
                <a:cubicBezTo>
                  <a:pt x="5408052" y="2835015"/>
                  <a:pt x="5537230" y="2753411"/>
                  <a:pt x="5438898" y="2802577"/>
                </a:cubicBezTo>
                <a:cubicBezTo>
                  <a:pt x="5346815" y="2848619"/>
                  <a:pt x="5457193" y="2808352"/>
                  <a:pt x="5367646" y="2838203"/>
                </a:cubicBezTo>
                <a:cubicBezTo>
                  <a:pt x="5355771" y="2850078"/>
                  <a:pt x="5346701" y="2865673"/>
                  <a:pt x="5332020" y="2873829"/>
                </a:cubicBezTo>
                <a:cubicBezTo>
                  <a:pt x="5310135" y="2885987"/>
                  <a:pt x="5260768" y="2897579"/>
                  <a:pt x="5260768" y="2897579"/>
                </a:cubicBezTo>
                <a:cubicBezTo>
                  <a:pt x="5207440" y="2950907"/>
                  <a:pt x="5241074" y="2927895"/>
                  <a:pt x="5153890" y="2956956"/>
                </a:cubicBezTo>
                <a:lnTo>
                  <a:pt x="5118264" y="2968831"/>
                </a:lnTo>
                <a:cubicBezTo>
                  <a:pt x="5016163" y="3036899"/>
                  <a:pt x="5145344" y="2955291"/>
                  <a:pt x="5047013" y="3004457"/>
                </a:cubicBezTo>
                <a:cubicBezTo>
                  <a:pt x="5034247" y="3010840"/>
                  <a:pt x="5023779" y="3021127"/>
                  <a:pt x="5011387" y="3028208"/>
                </a:cubicBezTo>
                <a:cubicBezTo>
                  <a:pt x="4996017" y="3036991"/>
                  <a:pt x="4979255" y="3043175"/>
                  <a:pt x="4963885" y="3051958"/>
                </a:cubicBezTo>
                <a:cubicBezTo>
                  <a:pt x="4899424" y="3088792"/>
                  <a:pt x="4957954" y="3065811"/>
                  <a:pt x="4892633" y="3087584"/>
                </a:cubicBezTo>
                <a:cubicBezTo>
                  <a:pt x="4836824" y="3143393"/>
                  <a:pt x="4870978" y="3113897"/>
                  <a:pt x="4785755" y="3170712"/>
                </a:cubicBezTo>
                <a:cubicBezTo>
                  <a:pt x="4773880" y="3178629"/>
                  <a:pt x="4763669" y="3189948"/>
                  <a:pt x="4750129" y="3194462"/>
                </a:cubicBezTo>
                <a:cubicBezTo>
                  <a:pt x="4660582" y="3224313"/>
                  <a:pt x="4770960" y="3184046"/>
                  <a:pt x="4678877" y="3230088"/>
                </a:cubicBezTo>
                <a:cubicBezTo>
                  <a:pt x="4667681" y="3235686"/>
                  <a:pt x="4654193" y="3235885"/>
                  <a:pt x="4643251" y="3241964"/>
                </a:cubicBezTo>
                <a:cubicBezTo>
                  <a:pt x="4618299" y="3255827"/>
                  <a:pt x="4595750" y="3273631"/>
                  <a:pt x="4572000" y="3289465"/>
                </a:cubicBezTo>
                <a:lnTo>
                  <a:pt x="4536374" y="3313216"/>
                </a:lnTo>
                <a:cubicBezTo>
                  <a:pt x="4473038" y="3408219"/>
                  <a:pt x="4556167" y="3293424"/>
                  <a:pt x="4476997" y="3372592"/>
                </a:cubicBezTo>
                <a:cubicBezTo>
                  <a:pt x="4396162" y="3453425"/>
                  <a:pt x="4524635" y="3364032"/>
                  <a:pt x="4405745" y="3431969"/>
                </a:cubicBezTo>
                <a:cubicBezTo>
                  <a:pt x="4393353" y="3439050"/>
                  <a:pt x="4383161" y="3449923"/>
                  <a:pt x="4370119" y="3455719"/>
                </a:cubicBezTo>
                <a:cubicBezTo>
                  <a:pt x="4347241" y="3465887"/>
                  <a:pt x="4298867" y="3479470"/>
                  <a:pt x="4298867" y="3479470"/>
                </a:cubicBezTo>
                <a:cubicBezTo>
                  <a:pt x="4286992" y="3471553"/>
                  <a:pt x="4273333" y="3465811"/>
                  <a:pt x="4263241" y="3455719"/>
                </a:cubicBezTo>
                <a:cubicBezTo>
                  <a:pt x="4194629" y="3387107"/>
                  <a:pt x="4291408" y="3452557"/>
                  <a:pt x="4203864" y="3384467"/>
                </a:cubicBezTo>
                <a:cubicBezTo>
                  <a:pt x="4181332" y="3366942"/>
                  <a:pt x="4156363" y="3352800"/>
                  <a:pt x="4132613" y="3336966"/>
                </a:cubicBezTo>
                <a:cubicBezTo>
                  <a:pt x="4120738" y="3329049"/>
                  <a:pt x="4109752" y="3319599"/>
                  <a:pt x="4096987" y="3313216"/>
                </a:cubicBezTo>
                <a:cubicBezTo>
                  <a:pt x="4081153" y="3305299"/>
                  <a:pt x="4064855" y="3298248"/>
                  <a:pt x="4049485" y="3289465"/>
                </a:cubicBezTo>
                <a:cubicBezTo>
                  <a:pt x="3985699" y="3253016"/>
                  <a:pt x="4044378" y="3273344"/>
                  <a:pt x="3966358" y="3253839"/>
                </a:cubicBezTo>
                <a:cubicBezTo>
                  <a:pt x="3913239" y="3174162"/>
                  <a:pt x="3975814" y="3252226"/>
                  <a:pt x="3906981" y="3206338"/>
                </a:cubicBezTo>
                <a:cubicBezTo>
                  <a:pt x="3893007" y="3197022"/>
                  <a:pt x="3886036" y="3178868"/>
                  <a:pt x="3871355" y="3170712"/>
                </a:cubicBezTo>
                <a:cubicBezTo>
                  <a:pt x="3849470" y="3158554"/>
                  <a:pt x="3800103" y="3146961"/>
                  <a:pt x="3800103" y="3146961"/>
                </a:cubicBezTo>
                <a:cubicBezTo>
                  <a:pt x="3743645" y="3109322"/>
                  <a:pt x="3778020" y="3127725"/>
                  <a:pt x="3693225" y="3099460"/>
                </a:cubicBezTo>
                <a:cubicBezTo>
                  <a:pt x="3681350" y="3095502"/>
                  <a:pt x="3668015" y="3094527"/>
                  <a:pt x="3657600" y="3087584"/>
                </a:cubicBezTo>
                <a:lnTo>
                  <a:pt x="3550722" y="3016332"/>
                </a:lnTo>
                <a:cubicBezTo>
                  <a:pt x="3538847" y="3008415"/>
                  <a:pt x="3528636" y="2997096"/>
                  <a:pt x="3515096" y="2992582"/>
                </a:cubicBezTo>
                <a:cubicBezTo>
                  <a:pt x="3449777" y="2970808"/>
                  <a:pt x="3508302" y="2993789"/>
                  <a:pt x="3443844" y="2956956"/>
                </a:cubicBezTo>
                <a:cubicBezTo>
                  <a:pt x="3428473" y="2948173"/>
                  <a:pt x="3411713" y="2941988"/>
                  <a:pt x="3396342" y="2933205"/>
                </a:cubicBezTo>
                <a:cubicBezTo>
                  <a:pt x="3383950" y="2926124"/>
                  <a:pt x="3373481" y="2915838"/>
                  <a:pt x="3360716" y="2909455"/>
                </a:cubicBezTo>
                <a:cubicBezTo>
                  <a:pt x="3349520" y="2903857"/>
                  <a:pt x="3336032" y="2903658"/>
                  <a:pt x="3325090" y="2897579"/>
                </a:cubicBezTo>
                <a:cubicBezTo>
                  <a:pt x="3300137" y="2883716"/>
                  <a:pt x="3277589" y="2865912"/>
                  <a:pt x="3253838" y="2850078"/>
                </a:cubicBezTo>
                <a:lnTo>
                  <a:pt x="3146961" y="2778826"/>
                </a:lnTo>
                <a:lnTo>
                  <a:pt x="3075709" y="2731325"/>
                </a:lnTo>
                <a:cubicBezTo>
                  <a:pt x="2945770" y="2688009"/>
                  <a:pt x="3142593" y="2757092"/>
                  <a:pt x="3004457" y="2695699"/>
                </a:cubicBezTo>
                <a:cubicBezTo>
                  <a:pt x="3004442" y="2695692"/>
                  <a:pt x="2915400" y="2666013"/>
                  <a:pt x="2897579" y="2660073"/>
                </a:cubicBezTo>
                <a:cubicBezTo>
                  <a:pt x="2885704" y="2656114"/>
                  <a:pt x="2872369" y="2655140"/>
                  <a:pt x="2861953" y="2648197"/>
                </a:cubicBezTo>
                <a:cubicBezTo>
                  <a:pt x="2850078" y="2640280"/>
                  <a:pt x="2837941" y="2632742"/>
                  <a:pt x="2826327" y="2624447"/>
                </a:cubicBezTo>
                <a:cubicBezTo>
                  <a:pt x="2810221" y="2612943"/>
                  <a:pt x="2796010" y="2598641"/>
                  <a:pt x="2778825" y="2588821"/>
                </a:cubicBezTo>
                <a:cubicBezTo>
                  <a:pt x="2767957" y="2582611"/>
                  <a:pt x="2754142" y="2583024"/>
                  <a:pt x="2743200" y="2576945"/>
                </a:cubicBezTo>
                <a:cubicBezTo>
                  <a:pt x="2718248" y="2563082"/>
                  <a:pt x="2695699" y="2545278"/>
                  <a:pt x="2671948" y="2529444"/>
                </a:cubicBezTo>
                <a:cubicBezTo>
                  <a:pt x="2660073" y="2521527"/>
                  <a:pt x="2649862" y="2510206"/>
                  <a:pt x="2636322" y="2505693"/>
                </a:cubicBezTo>
                <a:cubicBezTo>
                  <a:pt x="2624447" y="2501735"/>
                  <a:pt x="2612202" y="2498749"/>
                  <a:pt x="2600696" y="2493818"/>
                </a:cubicBezTo>
                <a:cubicBezTo>
                  <a:pt x="2454950" y="2431356"/>
                  <a:pt x="2636837" y="2505950"/>
                  <a:pt x="2517568" y="2446317"/>
                </a:cubicBezTo>
                <a:cubicBezTo>
                  <a:pt x="2506372" y="2440719"/>
                  <a:pt x="2493817" y="2438400"/>
                  <a:pt x="2481942" y="2434442"/>
                </a:cubicBezTo>
                <a:cubicBezTo>
                  <a:pt x="2470067" y="2426525"/>
                  <a:pt x="2459358" y="2416488"/>
                  <a:pt x="2446316" y="2410691"/>
                </a:cubicBezTo>
                <a:cubicBezTo>
                  <a:pt x="2423438" y="2400523"/>
                  <a:pt x="2395895" y="2400827"/>
                  <a:pt x="2375064" y="2386940"/>
                </a:cubicBezTo>
                <a:cubicBezTo>
                  <a:pt x="2339288" y="2363090"/>
                  <a:pt x="2334120" y="2357517"/>
                  <a:pt x="2291937" y="2339439"/>
                </a:cubicBezTo>
                <a:cubicBezTo>
                  <a:pt x="2280431" y="2334508"/>
                  <a:pt x="2268186" y="2331522"/>
                  <a:pt x="2256311" y="2327564"/>
                </a:cubicBezTo>
                <a:cubicBezTo>
                  <a:pt x="2244436" y="2319647"/>
                  <a:pt x="2233727" y="2309610"/>
                  <a:pt x="2220685" y="2303813"/>
                </a:cubicBezTo>
                <a:cubicBezTo>
                  <a:pt x="2197807" y="2293645"/>
                  <a:pt x="2170264" y="2293949"/>
                  <a:pt x="2149433" y="2280062"/>
                </a:cubicBezTo>
                <a:cubicBezTo>
                  <a:pt x="2137558" y="2272145"/>
                  <a:pt x="2126849" y="2262108"/>
                  <a:pt x="2113807" y="2256312"/>
                </a:cubicBezTo>
                <a:cubicBezTo>
                  <a:pt x="2090929" y="2246144"/>
                  <a:pt x="2042555" y="2232561"/>
                  <a:pt x="2042555" y="2232561"/>
                </a:cubicBezTo>
                <a:lnTo>
                  <a:pt x="1828800" y="2090057"/>
                </a:lnTo>
                <a:lnTo>
                  <a:pt x="1757548" y="2042556"/>
                </a:lnTo>
                <a:cubicBezTo>
                  <a:pt x="1745673" y="2034639"/>
                  <a:pt x="1734688" y="2025188"/>
                  <a:pt x="1721922" y="2018805"/>
                </a:cubicBezTo>
                <a:lnTo>
                  <a:pt x="1674420" y="1995055"/>
                </a:lnTo>
                <a:cubicBezTo>
                  <a:pt x="1666503" y="1983180"/>
                  <a:pt x="1661815" y="1968345"/>
                  <a:pt x="1650670" y="1959429"/>
                </a:cubicBezTo>
                <a:cubicBezTo>
                  <a:pt x="1640895" y="1951609"/>
                  <a:pt x="1626240" y="1953151"/>
                  <a:pt x="1615044" y="1947553"/>
                </a:cubicBezTo>
                <a:cubicBezTo>
                  <a:pt x="1602279" y="1941170"/>
                  <a:pt x="1592183" y="1930186"/>
                  <a:pt x="1579418" y="1923803"/>
                </a:cubicBezTo>
                <a:cubicBezTo>
                  <a:pt x="1568222" y="1918205"/>
                  <a:pt x="1554734" y="1918006"/>
                  <a:pt x="1543792" y="1911927"/>
                </a:cubicBezTo>
                <a:cubicBezTo>
                  <a:pt x="1518839" y="1898064"/>
                  <a:pt x="1496291" y="1880260"/>
                  <a:pt x="1472540" y="1864426"/>
                </a:cubicBezTo>
                <a:cubicBezTo>
                  <a:pt x="1460665" y="1856509"/>
                  <a:pt x="1448332" y="1849239"/>
                  <a:pt x="1436914" y="1840675"/>
                </a:cubicBezTo>
                <a:cubicBezTo>
                  <a:pt x="1421080" y="1828800"/>
                  <a:pt x="1406597" y="1814869"/>
                  <a:pt x="1389413" y="1805049"/>
                </a:cubicBezTo>
                <a:cubicBezTo>
                  <a:pt x="1378545" y="1798839"/>
                  <a:pt x="1365662" y="1797132"/>
                  <a:pt x="1353787" y="1793174"/>
                </a:cubicBezTo>
                <a:lnTo>
                  <a:pt x="1175657" y="1674421"/>
                </a:lnTo>
                <a:cubicBezTo>
                  <a:pt x="1163782" y="1666504"/>
                  <a:pt x="1153571" y="1655183"/>
                  <a:pt x="1140031" y="1650670"/>
                </a:cubicBezTo>
                <a:lnTo>
                  <a:pt x="1068779" y="1626919"/>
                </a:lnTo>
                <a:cubicBezTo>
                  <a:pt x="1056904" y="1615044"/>
                  <a:pt x="1047127" y="1600609"/>
                  <a:pt x="1033153" y="1591293"/>
                </a:cubicBezTo>
                <a:cubicBezTo>
                  <a:pt x="1022738" y="1584349"/>
                  <a:pt x="1008723" y="1585016"/>
                  <a:pt x="997527" y="1579418"/>
                </a:cubicBezTo>
                <a:cubicBezTo>
                  <a:pt x="984761" y="1573035"/>
                  <a:pt x="974293" y="1562748"/>
                  <a:pt x="961901" y="1555667"/>
                </a:cubicBezTo>
                <a:cubicBezTo>
                  <a:pt x="946531" y="1546884"/>
                  <a:pt x="929580" y="1541025"/>
                  <a:pt x="914400" y="1531917"/>
                </a:cubicBezTo>
                <a:cubicBezTo>
                  <a:pt x="914383" y="1531907"/>
                  <a:pt x="825343" y="1472546"/>
                  <a:pt x="807522" y="1460665"/>
                </a:cubicBezTo>
                <a:lnTo>
                  <a:pt x="771896" y="1436914"/>
                </a:lnTo>
                <a:cubicBezTo>
                  <a:pt x="760021" y="1428997"/>
                  <a:pt x="746362" y="1423256"/>
                  <a:pt x="736270" y="1413164"/>
                </a:cubicBezTo>
                <a:cubicBezTo>
                  <a:pt x="724395" y="1401289"/>
                  <a:pt x="714618" y="1386854"/>
                  <a:pt x="700644" y="1377538"/>
                </a:cubicBezTo>
                <a:cubicBezTo>
                  <a:pt x="690229" y="1370594"/>
                  <a:pt x="676214" y="1371260"/>
                  <a:pt x="665018" y="1365662"/>
                </a:cubicBezTo>
                <a:cubicBezTo>
                  <a:pt x="652253" y="1359279"/>
                  <a:pt x="641267" y="1349829"/>
                  <a:pt x="629392" y="1341912"/>
                </a:cubicBezTo>
                <a:cubicBezTo>
                  <a:pt x="621475" y="1330037"/>
                  <a:pt x="616382" y="1315684"/>
                  <a:pt x="605641" y="1306286"/>
                </a:cubicBezTo>
                <a:cubicBezTo>
                  <a:pt x="584159" y="1287489"/>
                  <a:pt x="558140" y="1274618"/>
                  <a:pt x="534389" y="1258784"/>
                </a:cubicBezTo>
                <a:lnTo>
                  <a:pt x="427511" y="1187532"/>
                </a:lnTo>
                <a:lnTo>
                  <a:pt x="391885" y="1163782"/>
                </a:lnTo>
                <a:cubicBezTo>
                  <a:pt x="380010" y="1155865"/>
                  <a:pt x="369799" y="1144544"/>
                  <a:pt x="356259" y="1140031"/>
                </a:cubicBezTo>
                <a:cubicBezTo>
                  <a:pt x="332508" y="1132114"/>
                  <a:pt x="305838" y="1130167"/>
                  <a:pt x="285007" y="1116280"/>
                </a:cubicBezTo>
                <a:cubicBezTo>
                  <a:pt x="252875" y="1094859"/>
                  <a:pt x="239542" y="1083844"/>
                  <a:pt x="201880" y="1068779"/>
                </a:cubicBezTo>
                <a:cubicBezTo>
                  <a:pt x="178635" y="1059481"/>
                  <a:pt x="130628" y="1045029"/>
                  <a:pt x="130628" y="1045029"/>
                </a:cubicBezTo>
                <a:cubicBezTo>
                  <a:pt x="118753" y="1037112"/>
                  <a:pt x="105094" y="1031370"/>
                  <a:pt x="95002" y="1021278"/>
                </a:cubicBezTo>
                <a:cubicBezTo>
                  <a:pt x="71980" y="998256"/>
                  <a:pt x="69035" y="979003"/>
                  <a:pt x="59376" y="950026"/>
                </a:cubicBezTo>
                <a:cubicBezTo>
                  <a:pt x="71251" y="946068"/>
                  <a:pt x="84060" y="944230"/>
                  <a:pt x="95002" y="938151"/>
                </a:cubicBezTo>
                <a:cubicBezTo>
                  <a:pt x="119955" y="924288"/>
                  <a:pt x="139174" y="899675"/>
                  <a:pt x="166254" y="890649"/>
                </a:cubicBezTo>
                <a:lnTo>
                  <a:pt x="201880" y="878774"/>
                </a:lnTo>
                <a:cubicBezTo>
                  <a:pt x="213755" y="866899"/>
                  <a:pt x="232195" y="859080"/>
                  <a:pt x="237506" y="843148"/>
                </a:cubicBezTo>
                <a:cubicBezTo>
                  <a:pt x="245779" y="818330"/>
                  <a:pt x="200326" y="780497"/>
                  <a:pt x="190005" y="771896"/>
                </a:cubicBezTo>
                <a:cubicBezTo>
                  <a:pt x="179041" y="762759"/>
                  <a:pt x="165343" y="757282"/>
                  <a:pt x="154379" y="748145"/>
                </a:cubicBezTo>
                <a:cubicBezTo>
                  <a:pt x="37641" y="650863"/>
                  <a:pt x="188424" y="770314"/>
                  <a:pt x="95002" y="676893"/>
                </a:cubicBezTo>
                <a:cubicBezTo>
                  <a:pt x="84910" y="666801"/>
                  <a:pt x="71251" y="661060"/>
                  <a:pt x="59376" y="653143"/>
                </a:cubicBezTo>
                <a:cubicBezTo>
                  <a:pt x="29528" y="563596"/>
                  <a:pt x="73263" y="670502"/>
                  <a:pt x="11875" y="593766"/>
                </a:cubicBezTo>
                <a:cubicBezTo>
                  <a:pt x="4055" y="583991"/>
                  <a:pt x="3958" y="570015"/>
                  <a:pt x="0" y="558140"/>
                </a:cubicBezTo>
                <a:cubicBezTo>
                  <a:pt x="11759" y="522862"/>
                  <a:pt x="19272" y="479491"/>
                  <a:pt x="47501" y="451262"/>
                </a:cubicBezTo>
                <a:cubicBezTo>
                  <a:pt x="57593" y="441170"/>
                  <a:pt x="70362" y="433895"/>
                  <a:pt x="83127" y="427512"/>
                </a:cubicBezTo>
                <a:cubicBezTo>
                  <a:pt x="94323" y="421914"/>
                  <a:pt x="107557" y="421234"/>
                  <a:pt x="118753" y="415636"/>
                </a:cubicBezTo>
                <a:cubicBezTo>
                  <a:pt x="131518" y="409253"/>
                  <a:pt x="141337" y="397682"/>
                  <a:pt x="154379" y="391886"/>
                </a:cubicBezTo>
                <a:cubicBezTo>
                  <a:pt x="177257" y="381718"/>
                  <a:pt x="225631" y="368135"/>
                  <a:pt x="225631" y="368135"/>
                </a:cubicBezTo>
                <a:cubicBezTo>
                  <a:pt x="357394" y="382775"/>
                  <a:pt x="298501" y="368674"/>
                  <a:pt x="403761" y="403761"/>
                </a:cubicBezTo>
                <a:lnTo>
                  <a:pt x="439387" y="415636"/>
                </a:lnTo>
                <a:lnTo>
                  <a:pt x="475013" y="427512"/>
                </a:lnTo>
                <a:cubicBezTo>
                  <a:pt x="486189" y="424718"/>
                  <a:pt x="544204" y="411503"/>
                  <a:pt x="558140" y="403761"/>
                </a:cubicBezTo>
                <a:cubicBezTo>
                  <a:pt x="583093" y="389899"/>
                  <a:pt x="629392" y="356260"/>
                  <a:pt x="629392" y="356260"/>
                </a:cubicBezTo>
                <a:cubicBezTo>
                  <a:pt x="648804" y="362731"/>
                  <a:pt x="688528" y="372499"/>
                  <a:pt x="700644" y="391886"/>
                </a:cubicBezTo>
                <a:cubicBezTo>
                  <a:pt x="713913" y="413116"/>
                  <a:pt x="716477" y="439387"/>
                  <a:pt x="724394" y="463138"/>
                </a:cubicBezTo>
                <a:cubicBezTo>
                  <a:pt x="728352" y="475013"/>
                  <a:pt x="729327" y="488348"/>
                  <a:pt x="736270" y="498764"/>
                </a:cubicBezTo>
                <a:lnTo>
                  <a:pt x="760020" y="534390"/>
                </a:lnTo>
                <a:cubicBezTo>
                  <a:pt x="779812" y="530431"/>
                  <a:pt x="799815" y="527409"/>
                  <a:pt x="819397" y="522514"/>
                </a:cubicBezTo>
                <a:cubicBezTo>
                  <a:pt x="831541" y="519478"/>
                  <a:pt x="846172" y="519490"/>
                  <a:pt x="855023" y="510639"/>
                </a:cubicBezTo>
                <a:cubicBezTo>
                  <a:pt x="863874" y="501788"/>
                  <a:pt x="860819" y="485955"/>
                  <a:pt x="866898" y="475013"/>
                </a:cubicBezTo>
                <a:cubicBezTo>
                  <a:pt x="880761" y="450060"/>
                  <a:pt x="914400" y="403761"/>
                  <a:pt x="914400" y="403761"/>
                </a:cubicBezTo>
                <a:cubicBezTo>
                  <a:pt x="918358" y="391886"/>
                  <a:pt x="926275" y="380653"/>
                  <a:pt x="926275" y="368135"/>
                </a:cubicBezTo>
                <a:cubicBezTo>
                  <a:pt x="926275" y="313549"/>
                  <a:pt x="917149" y="293256"/>
                  <a:pt x="902524" y="249382"/>
                </a:cubicBezTo>
                <a:cubicBezTo>
                  <a:pt x="906483" y="233548"/>
                  <a:pt x="903652" y="214163"/>
                  <a:pt x="914400" y="201880"/>
                </a:cubicBezTo>
                <a:cubicBezTo>
                  <a:pt x="948028" y="163448"/>
                  <a:pt x="979638" y="156383"/>
                  <a:pt x="1021277" y="142504"/>
                </a:cubicBezTo>
                <a:cubicBezTo>
                  <a:pt x="1028779" y="137503"/>
                  <a:pt x="1077164" y="100732"/>
                  <a:pt x="1092529" y="106878"/>
                </a:cubicBezTo>
                <a:cubicBezTo>
                  <a:pt x="1105781" y="112179"/>
                  <a:pt x="1105135" y="133588"/>
                  <a:pt x="1116280" y="142504"/>
                </a:cubicBezTo>
                <a:cubicBezTo>
                  <a:pt x="1126055" y="150324"/>
                  <a:pt x="1140031" y="150421"/>
                  <a:pt x="1151906" y="154379"/>
                </a:cubicBezTo>
                <a:cubicBezTo>
                  <a:pt x="1163781" y="146462"/>
                  <a:pt x="1178616" y="141774"/>
                  <a:pt x="1187532" y="130629"/>
                </a:cubicBezTo>
                <a:cubicBezTo>
                  <a:pt x="1195352" y="120854"/>
                  <a:pt x="1193328" y="105945"/>
                  <a:pt x="1199407" y="95003"/>
                </a:cubicBezTo>
                <a:cubicBezTo>
                  <a:pt x="1240155" y="21656"/>
                  <a:pt x="1230494" y="34695"/>
                  <a:pt x="1282535" y="0"/>
                </a:cubicBezTo>
                <a:cubicBezTo>
                  <a:pt x="1294410" y="3958"/>
                  <a:pt x="1307219" y="5796"/>
                  <a:pt x="1318161" y="11875"/>
                </a:cubicBezTo>
                <a:cubicBezTo>
                  <a:pt x="1343114" y="25738"/>
                  <a:pt x="1389413" y="59377"/>
                  <a:pt x="1389413" y="59377"/>
                </a:cubicBezTo>
                <a:cubicBezTo>
                  <a:pt x="1401421" y="77390"/>
                  <a:pt x="1425038" y="106046"/>
                  <a:pt x="1425038" y="130629"/>
                </a:cubicBezTo>
                <a:cubicBezTo>
                  <a:pt x="1425038" y="143147"/>
                  <a:pt x="1422014" y="157404"/>
                  <a:pt x="1413163" y="166255"/>
                </a:cubicBezTo>
                <a:lnTo>
                  <a:pt x="1377537" y="154379"/>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D3214149-4F3B-304A-BE32-3B99E49EFC78}"/>
              </a:ext>
            </a:extLst>
          </p:cNvPr>
          <p:cNvSpPr/>
          <p:nvPr/>
        </p:nvSpPr>
        <p:spPr>
          <a:xfrm>
            <a:off x="5818633" y="558140"/>
            <a:ext cx="617793" cy="467710"/>
          </a:xfrm>
          <a:custGeom>
            <a:avLst/>
            <a:gdLst>
              <a:gd name="connsiteX0" fmla="*/ 47777 w 617793"/>
              <a:gd name="connsiteY0" fmla="*/ 332509 h 467710"/>
              <a:gd name="connsiteX1" fmla="*/ 47777 w 617793"/>
              <a:gd name="connsiteY1" fmla="*/ 332509 h 467710"/>
              <a:gd name="connsiteX2" fmla="*/ 202157 w 617793"/>
              <a:gd name="connsiteY2" fmla="*/ 427512 h 467710"/>
              <a:gd name="connsiteX3" fmla="*/ 427788 w 617793"/>
              <a:gd name="connsiteY3" fmla="*/ 439387 h 467710"/>
              <a:gd name="connsiteX4" fmla="*/ 499040 w 617793"/>
              <a:gd name="connsiteY4" fmla="*/ 391886 h 467710"/>
              <a:gd name="connsiteX5" fmla="*/ 617793 w 617793"/>
              <a:gd name="connsiteY5" fmla="*/ 368135 h 467710"/>
              <a:gd name="connsiteX6" fmla="*/ 594042 w 617793"/>
              <a:gd name="connsiteY6" fmla="*/ 296883 h 467710"/>
              <a:gd name="connsiteX7" fmla="*/ 546541 w 617793"/>
              <a:gd name="connsiteY7" fmla="*/ 225631 h 467710"/>
              <a:gd name="connsiteX8" fmla="*/ 534666 w 617793"/>
              <a:gd name="connsiteY8" fmla="*/ 190005 h 467710"/>
              <a:gd name="connsiteX9" fmla="*/ 487164 w 617793"/>
              <a:gd name="connsiteY9" fmla="*/ 118754 h 467710"/>
              <a:gd name="connsiteX10" fmla="*/ 451538 w 617793"/>
              <a:gd name="connsiteY10" fmla="*/ 47502 h 467710"/>
              <a:gd name="connsiteX11" fmla="*/ 415912 w 617793"/>
              <a:gd name="connsiteY11" fmla="*/ 35626 h 467710"/>
              <a:gd name="connsiteX12" fmla="*/ 344661 w 617793"/>
              <a:gd name="connsiteY12" fmla="*/ 0 h 467710"/>
              <a:gd name="connsiteX13" fmla="*/ 237783 w 617793"/>
              <a:gd name="connsiteY13" fmla="*/ 47502 h 467710"/>
              <a:gd name="connsiteX14" fmla="*/ 225907 w 617793"/>
              <a:gd name="connsiteY14" fmla="*/ 83128 h 467710"/>
              <a:gd name="connsiteX15" fmla="*/ 142780 w 617793"/>
              <a:gd name="connsiteY15" fmla="*/ 178130 h 467710"/>
              <a:gd name="connsiteX16" fmla="*/ 107154 w 617793"/>
              <a:gd name="connsiteY16" fmla="*/ 190005 h 467710"/>
              <a:gd name="connsiteX17" fmla="*/ 12151 w 617793"/>
              <a:gd name="connsiteY17" fmla="*/ 213756 h 467710"/>
              <a:gd name="connsiteX18" fmla="*/ 276 w 617793"/>
              <a:gd name="connsiteY18" fmla="*/ 249382 h 467710"/>
              <a:gd name="connsiteX19" fmla="*/ 35902 w 617793"/>
              <a:gd name="connsiteY19" fmla="*/ 320634 h 467710"/>
              <a:gd name="connsiteX20" fmla="*/ 47777 w 617793"/>
              <a:gd name="connsiteY20" fmla="*/ 332509 h 46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793" h="467710">
                <a:moveTo>
                  <a:pt x="47777" y="332509"/>
                </a:moveTo>
                <a:lnTo>
                  <a:pt x="47777" y="332509"/>
                </a:lnTo>
                <a:cubicBezTo>
                  <a:pt x="176786" y="422815"/>
                  <a:pt x="120691" y="400357"/>
                  <a:pt x="202157" y="427512"/>
                </a:cubicBezTo>
                <a:cubicBezTo>
                  <a:pt x="282116" y="480819"/>
                  <a:pt x="261185" y="477252"/>
                  <a:pt x="427788" y="439387"/>
                </a:cubicBezTo>
                <a:cubicBezTo>
                  <a:pt x="455623" y="433061"/>
                  <a:pt x="471960" y="400912"/>
                  <a:pt x="499040" y="391886"/>
                </a:cubicBezTo>
                <a:cubicBezTo>
                  <a:pt x="561220" y="371160"/>
                  <a:pt x="522274" y="381781"/>
                  <a:pt x="617793" y="368135"/>
                </a:cubicBezTo>
                <a:cubicBezTo>
                  <a:pt x="609876" y="344384"/>
                  <a:pt x="607929" y="317714"/>
                  <a:pt x="594042" y="296883"/>
                </a:cubicBezTo>
                <a:lnTo>
                  <a:pt x="546541" y="225631"/>
                </a:lnTo>
                <a:cubicBezTo>
                  <a:pt x="542583" y="213756"/>
                  <a:pt x="540745" y="200947"/>
                  <a:pt x="534666" y="190005"/>
                </a:cubicBezTo>
                <a:cubicBezTo>
                  <a:pt x="520803" y="165053"/>
                  <a:pt x="487164" y="118754"/>
                  <a:pt x="487164" y="118754"/>
                </a:cubicBezTo>
                <a:cubicBezTo>
                  <a:pt x="479341" y="95284"/>
                  <a:pt x="472467" y="64245"/>
                  <a:pt x="451538" y="47502"/>
                </a:cubicBezTo>
                <a:cubicBezTo>
                  <a:pt x="441763" y="39682"/>
                  <a:pt x="427108" y="41224"/>
                  <a:pt x="415912" y="35626"/>
                </a:cubicBezTo>
                <a:cubicBezTo>
                  <a:pt x="323827" y="-10417"/>
                  <a:pt x="434208" y="29852"/>
                  <a:pt x="344661" y="0"/>
                </a:cubicBezTo>
                <a:cubicBezTo>
                  <a:pt x="259869" y="28264"/>
                  <a:pt x="294240" y="9864"/>
                  <a:pt x="237783" y="47502"/>
                </a:cubicBezTo>
                <a:cubicBezTo>
                  <a:pt x="233824" y="59377"/>
                  <a:pt x="231986" y="72186"/>
                  <a:pt x="225907" y="83128"/>
                </a:cubicBezTo>
                <a:cubicBezTo>
                  <a:pt x="198503" y="132455"/>
                  <a:pt x="188149" y="155445"/>
                  <a:pt x="142780" y="178130"/>
                </a:cubicBezTo>
                <a:cubicBezTo>
                  <a:pt x="131584" y="183728"/>
                  <a:pt x="119231" y="186711"/>
                  <a:pt x="107154" y="190005"/>
                </a:cubicBezTo>
                <a:cubicBezTo>
                  <a:pt x="75662" y="198594"/>
                  <a:pt x="12151" y="213756"/>
                  <a:pt x="12151" y="213756"/>
                </a:cubicBezTo>
                <a:cubicBezTo>
                  <a:pt x="8193" y="225631"/>
                  <a:pt x="-1782" y="237035"/>
                  <a:pt x="276" y="249382"/>
                </a:cubicBezTo>
                <a:cubicBezTo>
                  <a:pt x="4824" y="276668"/>
                  <a:pt x="42446" y="287917"/>
                  <a:pt x="35902" y="320634"/>
                </a:cubicBezTo>
                <a:cubicBezTo>
                  <a:pt x="33706" y="331613"/>
                  <a:pt x="45798" y="330530"/>
                  <a:pt x="47777" y="332509"/>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hlinkClick r:id="rId2" action="ppaction://hlinksldjump" tooltip="Broken sign"/>
            <a:extLst>
              <a:ext uri="{FF2B5EF4-FFF2-40B4-BE49-F238E27FC236}">
                <a16:creationId xmlns:a16="http://schemas.microsoft.com/office/drawing/2014/main" id="{1929F9E7-B9F6-3F4C-A657-FF569D98B71C}"/>
              </a:ext>
            </a:extLst>
          </p:cNvPr>
          <p:cNvSpPr/>
          <p:nvPr/>
        </p:nvSpPr>
        <p:spPr>
          <a:xfrm>
            <a:off x="5806841" y="2458995"/>
            <a:ext cx="704335" cy="7043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hlinkClick r:id="rId3" action="ppaction://hlinksldjump" tooltip="Lonley boy"/>
            <a:extLst>
              <a:ext uri="{FF2B5EF4-FFF2-40B4-BE49-F238E27FC236}">
                <a16:creationId xmlns:a16="http://schemas.microsoft.com/office/drawing/2014/main" id="{C9AD1902-270A-B840-A85A-CA8C3EEA8462}"/>
              </a:ext>
            </a:extLst>
          </p:cNvPr>
          <p:cNvSpPr/>
          <p:nvPr/>
        </p:nvSpPr>
        <p:spPr>
          <a:xfrm>
            <a:off x="4806778" y="1519881"/>
            <a:ext cx="568411" cy="568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82A6306-7D7C-8F4E-ABC6-1894E3C143ED}"/>
              </a:ext>
            </a:extLst>
          </p:cNvPr>
          <p:cNvPicPr>
            <a:picLocks noChangeAspect="1"/>
          </p:cNvPicPr>
          <p:nvPr/>
        </p:nvPicPr>
        <p:blipFill>
          <a:blip r:embed="rId4"/>
          <a:stretch>
            <a:fillRect/>
          </a:stretch>
        </p:blipFill>
        <p:spPr>
          <a:xfrm>
            <a:off x="7603321" y="124691"/>
            <a:ext cx="4520900" cy="6502140"/>
          </a:xfrm>
          <a:prstGeom prst="rect">
            <a:avLst/>
          </a:prstGeom>
        </p:spPr>
      </p:pic>
      <p:sp>
        <p:nvSpPr>
          <p:cNvPr id="23" name="Title 1">
            <a:extLst>
              <a:ext uri="{FF2B5EF4-FFF2-40B4-BE49-F238E27FC236}">
                <a16:creationId xmlns:a16="http://schemas.microsoft.com/office/drawing/2014/main" id="{EA985185-7149-2640-9F8F-2812442EA0E5}"/>
              </a:ext>
            </a:extLst>
          </p:cNvPr>
          <p:cNvSpPr txBox="1">
            <a:spLocks/>
          </p:cNvSpPr>
          <p:nvPr/>
        </p:nvSpPr>
        <p:spPr>
          <a:xfrm>
            <a:off x="291836" y="146639"/>
            <a:ext cx="3256908" cy="1155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baseline="0">
                <a:solidFill>
                  <a:srgbClr val="4B4A4A"/>
                </a:solidFill>
                <a:latin typeface="Proxima Soft Semibold" panose="02000506030000020004" pitchFamily="2" charset="0"/>
                <a:ea typeface="+mj-ea"/>
                <a:cs typeface="+mj-cs"/>
              </a:defRPr>
            </a:lvl1pPr>
          </a:lstStyle>
          <a:p>
            <a:r>
              <a:rPr lang="en-GB" sz="2400"/>
              <a:t>Where are you </a:t>
            </a:r>
            <a:br>
              <a:rPr lang="en-GB" sz="2400"/>
            </a:br>
            <a:r>
              <a:rPr lang="en-GB" sz="2400"/>
              <a:t>on your Journey?</a:t>
            </a:r>
          </a:p>
        </p:txBody>
      </p:sp>
      <p:pic>
        <p:nvPicPr>
          <p:cNvPr id="24" name="Picture 23">
            <a:extLst>
              <a:ext uri="{FF2B5EF4-FFF2-40B4-BE49-F238E27FC236}">
                <a16:creationId xmlns:a16="http://schemas.microsoft.com/office/drawing/2014/main" id="{E35C493D-B13C-F34F-99F1-5D67FEF7D0B0}"/>
              </a:ext>
            </a:extLst>
          </p:cNvPr>
          <p:cNvPicPr>
            <a:picLocks noChangeAspect="1"/>
          </p:cNvPicPr>
          <p:nvPr/>
        </p:nvPicPr>
        <p:blipFill>
          <a:blip r:embed="rId5"/>
          <a:stretch>
            <a:fillRect/>
          </a:stretch>
        </p:blipFill>
        <p:spPr>
          <a:xfrm>
            <a:off x="224467" y="422298"/>
            <a:ext cx="6982612" cy="5486972"/>
          </a:xfrm>
          <a:prstGeom prst="rect">
            <a:avLst/>
          </a:prstGeom>
        </p:spPr>
      </p:pic>
    </p:spTree>
    <p:extLst>
      <p:ext uri="{BB962C8B-B14F-4D97-AF65-F5344CB8AC3E}">
        <p14:creationId xmlns:p14="http://schemas.microsoft.com/office/powerpoint/2010/main" val="351560658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3D72-7814-4ED8-8DD2-44A989C038C5}"/>
              </a:ext>
            </a:extLst>
          </p:cNvPr>
          <p:cNvSpPr>
            <a:spLocks noGrp="1"/>
          </p:cNvSpPr>
          <p:nvPr>
            <p:ph type="title"/>
          </p:nvPr>
        </p:nvSpPr>
        <p:spPr/>
        <p:txBody>
          <a:bodyPr/>
          <a:lstStyle/>
          <a:p>
            <a:r>
              <a:rPr lang="en-US" dirty="0"/>
              <a:t>Warm-up poll</a:t>
            </a:r>
            <a:endParaRPr lang="en-CH" dirty="0"/>
          </a:p>
        </p:txBody>
      </p:sp>
      <p:sp>
        <p:nvSpPr>
          <p:cNvPr id="8" name="Oval 7">
            <a:extLst>
              <a:ext uri="{FF2B5EF4-FFF2-40B4-BE49-F238E27FC236}">
                <a16:creationId xmlns:a16="http://schemas.microsoft.com/office/drawing/2014/main" id="{BD6684A1-F0F4-4070-8B02-F2A10F2F4331}"/>
              </a:ext>
            </a:extLst>
          </p:cNvPr>
          <p:cNvSpPr/>
          <p:nvPr/>
        </p:nvSpPr>
        <p:spPr>
          <a:xfrm>
            <a:off x="3998804" y="1546278"/>
            <a:ext cx="4194392" cy="3765444"/>
          </a:xfrm>
          <a:prstGeom prst="ellipse">
            <a:avLst/>
          </a:prstGeom>
          <a:solidFill>
            <a:srgbClr val="B8CF4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pPr>
            <a:endParaRPr lang="en-CH" sz="1800" b="1">
              <a:solidFill>
                <a:srgbClr val="FFFFFF"/>
              </a:solidFill>
              <a:latin typeface="Arial"/>
              <a:cs typeface="Arial"/>
            </a:endParaRPr>
          </a:p>
        </p:txBody>
      </p:sp>
      <p:sp>
        <p:nvSpPr>
          <p:cNvPr id="3" name="TextBox 2">
            <a:extLst>
              <a:ext uri="{FF2B5EF4-FFF2-40B4-BE49-F238E27FC236}">
                <a16:creationId xmlns:a16="http://schemas.microsoft.com/office/drawing/2014/main" id="{78D75383-D388-486F-AD11-D716AE8ADD89}"/>
              </a:ext>
            </a:extLst>
          </p:cNvPr>
          <p:cNvSpPr txBox="1"/>
          <p:nvPr/>
        </p:nvSpPr>
        <p:spPr>
          <a:xfrm>
            <a:off x="4505832" y="2644170"/>
            <a:ext cx="3180335" cy="1569660"/>
          </a:xfrm>
          <a:prstGeom prst="rect">
            <a:avLst/>
          </a:prstGeom>
          <a:noFill/>
        </p:spPr>
        <p:txBody>
          <a:bodyPr wrap="square" rtlCol="0">
            <a:spAutoFit/>
          </a:bodyPr>
          <a:lstStyle/>
          <a:p>
            <a:pPr algn="ctr"/>
            <a:r>
              <a:rPr lang="en-US" sz="3200">
                <a:solidFill>
                  <a:schemeClr val="bg1"/>
                </a:solidFill>
              </a:rPr>
              <a:t>Where are you on your natural capital journey?</a:t>
            </a:r>
            <a:endParaRPr lang="en-CH" sz="3200">
              <a:solidFill>
                <a:schemeClr val="bg1"/>
              </a:solidFill>
            </a:endParaRPr>
          </a:p>
        </p:txBody>
      </p:sp>
      <p:pic>
        <p:nvPicPr>
          <p:cNvPr id="5" name="Graphic 4" descr="Signal with solid fill">
            <a:extLst>
              <a:ext uri="{FF2B5EF4-FFF2-40B4-BE49-F238E27FC236}">
                <a16:creationId xmlns:a16="http://schemas.microsoft.com/office/drawing/2014/main" id="{7594FEEA-5FB5-4419-8776-B9AE0FEB0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6094" y="125352"/>
            <a:ext cx="914400" cy="914400"/>
          </a:xfrm>
          <a:prstGeom prst="rect">
            <a:avLst/>
          </a:prstGeom>
        </p:spPr>
      </p:pic>
    </p:spTree>
    <p:extLst>
      <p:ext uri="{BB962C8B-B14F-4D97-AF65-F5344CB8AC3E}">
        <p14:creationId xmlns:p14="http://schemas.microsoft.com/office/powerpoint/2010/main" val="147692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p116"/>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b="1"/>
              <a:t>How to use </a:t>
            </a:r>
            <a:r>
              <a:rPr lang="en-GB"/>
              <a:t>Mentimeter</a:t>
            </a:r>
            <a:endParaRPr/>
          </a:p>
        </p:txBody>
      </p:sp>
      <p:sp>
        <p:nvSpPr>
          <p:cNvPr id="2200" name="Google Shape;2200;p116"/>
          <p:cNvSpPr/>
          <p:nvPr/>
        </p:nvSpPr>
        <p:spPr>
          <a:xfrm>
            <a:off x="993914" y="1699591"/>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1</a:t>
            </a:r>
            <a:endParaRPr/>
          </a:p>
        </p:txBody>
      </p:sp>
      <p:sp>
        <p:nvSpPr>
          <p:cNvPr id="2201" name="Google Shape;2201;p116"/>
          <p:cNvSpPr/>
          <p:nvPr/>
        </p:nvSpPr>
        <p:spPr>
          <a:xfrm>
            <a:off x="993914" y="3092679"/>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2</a:t>
            </a:r>
            <a:endParaRPr/>
          </a:p>
        </p:txBody>
      </p:sp>
      <p:sp>
        <p:nvSpPr>
          <p:cNvPr id="2202" name="Google Shape;2202;p116"/>
          <p:cNvSpPr/>
          <p:nvPr/>
        </p:nvSpPr>
        <p:spPr>
          <a:xfrm>
            <a:off x="993914" y="4485768"/>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3</a:t>
            </a:r>
            <a:endParaRPr/>
          </a:p>
        </p:txBody>
      </p:sp>
      <p:sp>
        <p:nvSpPr>
          <p:cNvPr id="2203" name="Google Shape;2203;p116"/>
          <p:cNvSpPr txBox="1"/>
          <p:nvPr/>
        </p:nvSpPr>
        <p:spPr>
          <a:xfrm>
            <a:off x="2415762" y="1910090"/>
            <a:ext cx="38956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Go to </a:t>
            </a:r>
            <a:r>
              <a:rPr lang="en-GB" sz="2800" b="1" i="0" u="none" strike="noStrike" cap="none">
                <a:solidFill>
                  <a:srgbClr val="BBD151"/>
                </a:solidFill>
                <a:latin typeface="Arial"/>
                <a:ea typeface="Arial"/>
                <a:cs typeface="Arial"/>
                <a:sym typeface="Arial"/>
              </a:rPr>
              <a:t>www.menti.com</a:t>
            </a:r>
            <a:endParaRPr sz="2800" b="1" i="0" u="none" strike="noStrike" cap="none">
              <a:solidFill>
                <a:srgbClr val="BBD151"/>
              </a:solidFill>
              <a:latin typeface="Arial"/>
              <a:ea typeface="Arial"/>
              <a:cs typeface="Arial"/>
              <a:sym typeface="Arial"/>
            </a:endParaRPr>
          </a:p>
        </p:txBody>
      </p:sp>
      <p:sp>
        <p:nvSpPr>
          <p:cNvPr id="2204" name="Google Shape;2204;p116"/>
          <p:cNvSpPr txBox="1"/>
          <p:nvPr/>
        </p:nvSpPr>
        <p:spPr>
          <a:xfrm>
            <a:off x="2415762" y="3303178"/>
            <a:ext cx="59500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dirty="0">
                <a:solidFill>
                  <a:srgbClr val="595959"/>
                </a:solidFill>
                <a:latin typeface="Arial"/>
                <a:ea typeface="Arial"/>
                <a:cs typeface="Arial"/>
                <a:sym typeface="Arial"/>
              </a:rPr>
              <a:t>Enter this code: </a:t>
            </a:r>
            <a:r>
              <a:rPr lang="en-GB" sz="2800" b="1" dirty="0">
                <a:solidFill>
                  <a:srgbClr val="BBD151"/>
                </a:solidFill>
                <a:latin typeface="Arial"/>
                <a:ea typeface="Arial"/>
                <a:cs typeface="Arial"/>
                <a:sym typeface="Arial"/>
              </a:rPr>
              <a:t>8352 2114</a:t>
            </a:r>
            <a:endParaRPr dirty="0"/>
          </a:p>
        </p:txBody>
      </p:sp>
      <p:sp>
        <p:nvSpPr>
          <p:cNvPr id="2205" name="Google Shape;2205;p116"/>
          <p:cNvSpPr txBox="1"/>
          <p:nvPr/>
        </p:nvSpPr>
        <p:spPr>
          <a:xfrm>
            <a:off x="2415762" y="4696267"/>
            <a:ext cx="33634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Submit your answer</a:t>
            </a:r>
            <a:endParaRPr/>
          </a:p>
        </p:txBody>
      </p:sp>
      <p:sp>
        <p:nvSpPr>
          <p:cNvPr id="2206" name="Google Shape;2206;p116"/>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15</a:t>
            </a:fld>
            <a:endParaRPr sz="1600">
              <a:solidFill>
                <a:srgbClr val="595959"/>
              </a:solidFill>
              <a:latin typeface="Arial"/>
              <a:ea typeface="Arial"/>
              <a:cs typeface="Arial"/>
              <a:sym typeface="Arial"/>
            </a:endParaRPr>
          </a:p>
        </p:txBody>
      </p:sp>
    </p:spTree>
    <p:extLst>
      <p:ext uri="{BB962C8B-B14F-4D97-AF65-F5344CB8AC3E}">
        <p14:creationId xmlns:p14="http://schemas.microsoft.com/office/powerpoint/2010/main" val="105801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a:bodyPr>
          <a:lstStyle/>
          <a:p>
            <a:pPr algn="l"/>
            <a:r>
              <a:rPr lang="en-GB" sz="4000" b="1">
                <a:solidFill>
                  <a:srgbClr val="23BAED"/>
                </a:solidFill>
              </a:rPr>
              <a:t>Setting the scene</a:t>
            </a:r>
            <a:br>
              <a:rPr lang="en-GB" sz="4000" b="1">
                <a:solidFill>
                  <a:srgbClr val="23BAED"/>
                </a:solidFill>
              </a:rPr>
            </a:br>
            <a:r>
              <a:rPr lang="en-GB" sz="2200" i="1">
                <a:solidFill>
                  <a:srgbClr val="23BAED"/>
                </a:solidFill>
              </a:rPr>
              <a:t>Katia Bonga, WBCSD</a:t>
            </a:r>
            <a:br>
              <a:rPr lang="en-GB" sz="4000" b="1"/>
            </a:b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16</a:t>
            </a:fld>
            <a:endParaRPr lang="en-GB"/>
          </a:p>
        </p:txBody>
      </p:sp>
      <p:pic>
        <p:nvPicPr>
          <p:cNvPr id="8" name="Picture 2" descr="European Business and Nature Summit 2021">
            <a:extLst>
              <a:ext uri="{FF2B5EF4-FFF2-40B4-BE49-F238E27FC236}">
                <a16:creationId xmlns:a16="http://schemas.microsoft.com/office/drawing/2014/main" id="{DF06831F-7BB4-4A09-83DA-B220B1A8B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06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3"/>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The scale of the challenge ahead…</a:t>
            </a:r>
            <a:endParaRPr/>
          </a:p>
        </p:txBody>
      </p:sp>
      <p:sp>
        <p:nvSpPr>
          <p:cNvPr id="1253" name="Google Shape;1253;p53"/>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GB"/>
              <a:t>17</a:t>
            </a:fld>
            <a:endParaRPr/>
          </a:p>
        </p:txBody>
      </p:sp>
      <p:pic>
        <p:nvPicPr>
          <p:cNvPr id="1254" name="Google Shape;1254;p53"/>
          <p:cNvPicPr preferRelativeResize="0"/>
          <p:nvPr/>
        </p:nvPicPr>
        <p:blipFill rotWithShape="1">
          <a:blip r:embed="rId3">
            <a:alphaModFix/>
          </a:blip>
          <a:srcRect/>
          <a:stretch/>
        </p:blipFill>
        <p:spPr>
          <a:xfrm>
            <a:off x="6249791" y="1381860"/>
            <a:ext cx="5942209" cy="3953550"/>
          </a:xfrm>
          <a:prstGeom prst="rect">
            <a:avLst/>
          </a:prstGeom>
          <a:noFill/>
          <a:ln>
            <a:noFill/>
          </a:ln>
        </p:spPr>
      </p:pic>
      <p:sp>
        <p:nvSpPr>
          <p:cNvPr id="1255" name="Google Shape;1255;p53"/>
          <p:cNvSpPr txBox="1"/>
          <p:nvPr/>
        </p:nvSpPr>
        <p:spPr>
          <a:xfrm>
            <a:off x="1563236" y="5599635"/>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a:solidFill>
                  <a:srgbClr val="595959"/>
                </a:solidFill>
                <a:latin typeface="Arial"/>
                <a:ea typeface="Arial"/>
                <a:cs typeface="Arial"/>
                <a:sym typeface="Arial"/>
              </a:rPr>
              <a:t>By Graeme MacKay</a:t>
            </a:r>
            <a:endParaRPr/>
          </a:p>
        </p:txBody>
      </p:sp>
      <p:sp>
        <p:nvSpPr>
          <p:cNvPr id="1256" name="Google Shape;1256;p53"/>
          <p:cNvSpPr txBox="1"/>
          <p:nvPr/>
        </p:nvSpPr>
        <p:spPr>
          <a:xfrm>
            <a:off x="8036049" y="5612867"/>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a:solidFill>
                  <a:srgbClr val="595959"/>
                </a:solidFill>
                <a:latin typeface="Arial"/>
                <a:ea typeface="Arial"/>
                <a:cs typeface="Arial"/>
                <a:sym typeface="Arial"/>
              </a:rPr>
              <a:t>By Kal, The Economist</a:t>
            </a:r>
            <a:endParaRPr/>
          </a:p>
        </p:txBody>
      </p:sp>
      <p:pic>
        <p:nvPicPr>
          <p:cNvPr id="1257" name="Google Shape;1257;p53"/>
          <p:cNvPicPr preferRelativeResize="0"/>
          <p:nvPr/>
        </p:nvPicPr>
        <p:blipFill rotWithShape="1">
          <a:blip r:embed="rId4">
            <a:alphaModFix/>
          </a:blip>
          <a:srcRect/>
          <a:stretch/>
        </p:blipFill>
        <p:spPr>
          <a:xfrm>
            <a:off x="0" y="1497197"/>
            <a:ext cx="6187876" cy="36066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56"/>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The global risk landscape has changed</a:t>
            </a:r>
            <a:endParaRPr/>
          </a:p>
        </p:txBody>
      </p:sp>
      <p:graphicFrame>
        <p:nvGraphicFramePr>
          <p:cNvPr id="1285" name="Google Shape;1285;p56"/>
          <p:cNvGraphicFramePr/>
          <p:nvPr/>
        </p:nvGraphicFramePr>
        <p:xfrm>
          <a:off x="1281338" y="1187772"/>
          <a:ext cx="10082250" cy="4589405"/>
        </p:xfrm>
        <a:graphic>
          <a:graphicData uri="http://schemas.openxmlformats.org/drawingml/2006/table">
            <a:tbl>
              <a:tblPr>
                <a:noFill/>
              </a:tblPr>
              <a:tblGrid>
                <a:gridCol w="1748550">
                  <a:extLst>
                    <a:ext uri="{9D8B030D-6E8A-4147-A177-3AD203B41FA5}">
                      <a16:colId xmlns:a16="http://schemas.microsoft.com/office/drawing/2014/main" val="20000"/>
                    </a:ext>
                  </a:extLst>
                </a:gridCol>
                <a:gridCol w="603975">
                  <a:extLst>
                    <a:ext uri="{9D8B030D-6E8A-4147-A177-3AD203B41FA5}">
                      <a16:colId xmlns:a16="http://schemas.microsoft.com/office/drawing/2014/main" val="20001"/>
                    </a:ext>
                  </a:extLst>
                </a:gridCol>
                <a:gridCol w="603975">
                  <a:extLst>
                    <a:ext uri="{9D8B030D-6E8A-4147-A177-3AD203B41FA5}">
                      <a16:colId xmlns:a16="http://schemas.microsoft.com/office/drawing/2014/main" val="20002"/>
                    </a:ext>
                  </a:extLst>
                </a:gridCol>
                <a:gridCol w="603975">
                  <a:extLst>
                    <a:ext uri="{9D8B030D-6E8A-4147-A177-3AD203B41FA5}">
                      <a16:colId xmlns:a16="http://schemas.microsoft.com/office/drawing/2014/main" val="20003"/>
                    </a:ext>
                  </a:extLst>
                </a:gridCol>
                <a:gridCol w="603975">
                  <a:extLst>
                    <a:ext uri="{9D8B030D-6E8A-4147-A177-3AD203B41FA5}">
                      <a16:colId xmlns:a16="http://schemas.microsoft.com/office/drawing/2014/main" val="20004"/>
                    </a:ext>
                  </a:extLst>
                </a:gridCol>
                <a:gridCol w="603975">
                  <a:extLst>
                    <a:ext uri="{9D8B030D-6E8A-4147-A177-3AD203B41FA5}">
                      <a16:colId xmlns:a16="http://schemas.microsoft.com/office/drawing/2014/main" val="20005"/>
                    </a:ext>
                  </a:extLst>
                </a:gridCol>
                <a:gridCol w="603975">
                  <a:extLst>
                    <a:ext uri="{9D8B030D-6E8A-4147-A177-3AD203B41FA5}">
                      <a16:colId xmlns:a16="http://schemas.microsoft.com/office/drawing/2014/main" val="20006"/>
                    </a:ext>
                  </a:extLst>
                </a:gridCol>
                <a:gridCol w="603975">
                  <a:extLst>
                    <a:ext uri="{9D8B030D-6E8A-4147-A177-3AD203B41FA5}">
                      <a16:colId xmlns:a16="http://schemas.microsoft.com/office/drawing/2014/main" val="20007"/>
                    </a:ext>
                  </a:extLst>
                </a:gridCol>
                <a:gridCol w="603975">
                  <a:extLst>
                    <a:ext uri="{9D8B030D-6E8A-4147-A177-3AD203B41FA5}">
                      <a16:colId xmlns:a16="http://schemas.microsoft.com/office/drawing/2014/main" val="20008"/>
                    </a:ext>
                  </a:extLst>
                </a:gridCol>
                <a:gridCol w="603975">
                  <a:extLst>
                    <a:ext uri="{9D8B030D-6E8A-4147-A177-3AD203B41FA5}">
                      <a16:colId xmlns:a16="http://schemas.microsoft.com/office/drawing/2014/main" val="20009"/>
                    </a:ext>
                  </a:extLst>
                </a:gridCol>
                <a:gridCol w="603975">
                  <a:extLst>
                    <a:ext uri="{9D8B030D-6E8A-4147-A177-3AD203B41FA5}">
                      <a16:colId xmlns:a16="http://schemas.microsoft.com/office/drawing/2014/main" val="20010"/>
                    </a:ext>
                  </a:extLst>
                </a:gridCol>
                <a:gridCol w="2293950">
                  <a:extLst>
                    <a:ext uri="{9D8B030D-6E8A-4147-A177-3AD203B41FA5}">
                      <a16:colId xmlns:a16="http://schemas.microsoft.com/office/drawing/2014/main" val="20011"/>
                    </a:ext>
                  </a:extLst>
                </a:gridCol>
              </a:tblGrid>
              <a:tr h="288825">
                <a:tc>
                  <a:txBody>
                    <a:bodyPr/>
                    <a:lstStyle/>
                    <a:p>
                      <a:pPr marL="0" marR="0" lvl="0" indent="0" algn="ctr" rtl="0">
                        <a:spcBef>
                          <a:spcPts val="0"/>
                        </a:spcBef>
                        <a:spcAft>
                          <a:spcPts val="0"/>
                        </a:spcAft>
                        <a:buNone/>
                      </a:pPr>
                      <a:r>
                        <a:rPr lang="en-GB" sz="1400">
                          <a:solidFill>
                            <a:srgbClr val="A5A5A5"/>
                          </a:solidFill>
                          <a:latin typeface="Arial"/>
                          <a:ea typeface="Arial"/>
                          <a:cs typeface="Arial"/>
                          <a:sym typeface="Arial"/>
                        </a:rPr>
                        <a:t>2010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2011</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2012</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2013</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2014</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2015</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2016</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2017</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2018</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2019</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2020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GB" sz="1400" b="1" i="0" u="none" strike="noStrike" cap="none">
                          <a:solidFill>
                            <a:srgbClr val="A5A5A5"/>
                          </a:solidFill>
                          <a:latin typeface="Arial"/>
                          <a:ea typeface="Arial"/>
                          <a:cs typeface="Arial"/>
                          <a:sym typeface="Arial"/>
                        </a:rPr>
                        <a:t>2021</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6580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Asset price collapse</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Extreme weather</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extLst>
                  <a:ext uri="{0D108BD9-81ED-4DB2-BD59-A6C34878D82A}">
                    <a16:rowId xmlns:a16="http://schemas.microsoft.com/office/drawing/2014/main" val="10001"/>
                  </a:ext>
                </a:extLst>
              </a:tr>
              <a:tr h="42605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Slowing Chinese economy (&lt;6%)</a:t>
                      </a: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Climate action failure</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38750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Chronic disease</a:t>
                      </a: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Human-made environmental disasters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r h="307975">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Financial crisis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Infectious diseases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extLst>
                  <a:ext uri="{0D108BD9-81ED-4DB2-BD59-A6C34878D82A}">
                    <a16:rowId xmlns:a16="http://schemas.microsoft.com/office/drawing/2014/main" val="10004"/>
                  </a:ext>
                </a:extLst>
              </a:tr>
              <a:tr h="43495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Global governance gap</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Biodiversity</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5"/>
                  </a:ext>
                </a:extLst>
              </a:tr>
              <a:tr h="169575">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tc>
                  <a:txBody>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6580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Asset price collapse</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rgbClr val="595959"/>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rgbClr val="595959"/>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Infectious diseases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extLst>
                  <a:ext uri="{0D108BD9-81ED-4DB2-BD59-A6C34878D82A}">
                    <a16:rowId xmlns:a16="http://schemas.microsoft.com/office/drawing/2014/main" val="10007"/>
                  </a:ext>
                </a:extLst>
              </a:tr>
              <a:tr h="595625">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Retrenchment from globalization (developed)</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4"/>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Climate action failure</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8"/>
                  </a:ext>
                </a:extLst>
              </a:tr>
              <a:tr h="387500">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Oil price spike</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Weapons of mass destruction</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4"/>
                    </a:solidFill>
                  </a:tcPr>
                </a:tc>
                <a:extLst>
                  <a:ext uri="{0D108BD9-81ED-4DB2-BD59-A6C34878D82A}">
                    <a16:rowId xmlns:a16="http://schemas.microsoft.com/office/drawing/2014/main" val="10009"/>
                  </a:ext>
                </a:extLst>
              </a:tr>
              <a:tr h="400825">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Chronic disease</a:t>
                      </a: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BBA0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4A64A"/>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Biodiversity loss</a:t>
                      </a:r>
                      <a:endParaRPr/>
                    </a:p>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10"/>
                  </a:ext>
                </a:extLst>
              </a:tr>
              <a:tr h="400825">
                <a:tc>
                  <a:txBody>
                    <a:bodyPr/>
                    <a:lstStyle/>
                    <a:p>
                      <a:pPr marL="0" marR="0" lvl="0" indent="0" algn="l" rtl="0">
                        <a:lnSpc>
                          <a:spcPct val="90000"/>
                        </a:lnSpc>
                        <a:spcBef>
                          <a:spcPts val="0"/>
                        </a:spcBef>
                        <a:spcAft>
                          <a:spcPts val="0"/>
                        </a:spcAft>
                        <a:buNone/>
                      </a:pPr>
                      <a:r>
                        <a:rPr lang="en-GB" sz="1300">
                          <a:solidFill>
                            <a:schemeClr val="lt1"/>
                          </a:solidFill>
                          <a:latin typeface="Arial"/>
                          <a:ea typeface="Arial"/>
                          <a:cs typeface="Arial"/>
                          <a:sym typeface="Arial"/>
                        </a:rPr>
                        <a:t>Fiscal crises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9FE3"/>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366CC"/>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3399"/>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dk1"/>
                        </a:buClr>
                        <a:buSzPts val="1300"/>
                        <a:buFont typeface="Arial"/>
                        <a:buNone/>
                      </a:pPr>
                      <a:endParaRPr sz="1300">
                        <a:solidFill>
                          <a:schemeClr val="lt1"/>
                        </a:solidFill>
                        <a:latin typeface="Arial"/>
                        <a:ea typeface="Arial"/>
                        <a:cs typeface="Arial"/>
                        <a:sym typeface="Aria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tc>
                  <a:txBody>
                    <a:bodyPr/>
                    <a:lstStyle/>
                    <a:p>
                      <a:pPr marL="0" marR="0" lvl="0" indent="0" algn="l" rtl="0">
                        <a:lnSpc>
                          <a:spcPct val="90000"/>
                        </a:lnSpc>
                        <a:spcBef>
                          <a:spcPts val="0"/>
                        </a:spcBef>
                        <a:spcAft>
                          <a:spcPts val="0"/>
                        </a:spcAft>
                        <a:buClr>
                          <a:schemeClr val="lt1"/>
                        </a:buClr>
                        <a:buSzPts val="1300"/>
                        <a:buFont typeface="Arial"/>
                        <a:buNone/>
                      </a:pPr>
                      <a:r>
                        <a:rPr lang="en-GB" sz="1300">
                          <a:solidFill>
                            <a:schemeClr val="lt1"/>
                          </a:solidFill>
                          <a:latin typeface="Arial"/>
                          <a:ea typeface="Arial"/>
                          <a:cs typeface="Arial"/>
                          <a:sym typeface="Arial"/>
                        </a:rPr>
                        <a:t>Natural resources crises</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11"/>
                  </a:ext>
                </a:extLst>
              </a:tr>
            </a:tbl>
          </a:graphicData>
        </a:graphic>
      </p:graphicFrame>
      <p:sp>
        <p:nvSpPr>
          <p:cNvPr id="1286" name="Google Shape;1286;p56"/>
          <p:cNvSpPr/>
          <p:nvPr/>
        </p:nvSpPr>
        <p:spPr>
          <a:xfrm rot="-5400000">
            <a:off x="-281821" y="2103683"/>
            <a:ext cx="1873373" cy="616683"/>
          </a:xfrm>
          <a:prstGeom prst="rect">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0" i="0" u="none" strike="noStrike" cap="none">
                <a:solidFill>
                  <a:srgbClr val="7F7F7F"/>
                </a:solidFill>
                <a:latin typeface="Arial"/>
                <a:ea typeface="Arial"/>
                <a:cs typeface="Arial"/>
                <a:sym typeface="Arial"/>
              </a:rPr>
              <a:t>Top 5 Global Risks: </a:t>
            </a:r>
            <a:r>
              <a:rPr lang="en-GB" sz="1600" b="1" i="0" u="none" strike="noStrike" cap="none">
                <a:solidFill>
                  <a:srgbClr val="7F7F7F"/>
                </a:solidFill>
                <a:latin typeface="Arial"/>
                <a:ea typeface="Arial"/>
                <a:cs typeface="Arial"/>
                <a:sym typeface="Arial"/>
              </a:rPr>
              <a:t>likelihood</a:t>
            </a:r>
            <a:endParaRPr/>
          </a:p>
        </p:txBody>
      </p:sp>
      <p:sp>
        <p:nvSpPr>
          <p:cNvPr id="1287" name="Google Shape;1287;p56"/>
          <p:cNvSpPr/>
          <p:nvPr/>
        </p:nvSpPr>
        <p:spPr>
          <a:xfrm rot="-5400000">
            <a:off x="-383605" y="4212571"/>
            <a:ext cx="2076940" cy="616683"/>
          </a:xfrm>
          <a:prstGeom prst="rect">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0" i="0" u="none" strike="noStrike" cap="none">
                <a:solidFill>
                  <a:srgbClr val="7F7F7F"/>
                </a:solidFill>
                <a:latin typeface="Arial"/>
                <a:ea typeface="Arial"/>
                <a:cs typeface="Arial"/>
                <a:sym typeface="Arial"/>
              </a:rPr>
              <a:t>Top 5 Global Risks: </a:t>
            </a:r>
            <a:r>
              <a:rPr lang="en-GB" sz="1600" b="1" i="0" u="none" strike="noStrike" cap="none">
                <a:solidFill>
                  <a:srgbClr val="7F7F7F"/>
                </a:solidFill>
                <a:latin typeface="Arial"/>
                <a:ea typeface="Arial"/>
                <a:cs typeface="Arial"/>
                <a:sym typeface="Arial"/>
              </a:rPr>
              <a:t>impact</a:t>
            </a:r>
            <a:endParaRPr/>
          </a:p>
        </p:txBody>
      </p:sp>
      <p:grpSp>
        <p:nvGrpSpPr>
          <p:cNvPr id="1288" name="Google Shape;1288;p56"/>
          <p:cNvGrpSpPr/>
          <p:nvPr/>
        </p:nvGrpSpPr>
        <p:grpSpPr>
          <a:xfrm>
            <a:off x="1281338" y="6120953"/>
            <a:ext cx="9492701" cy="355290"/>
            <a:chOff x="2120624" y="5638092"/>
            <a:chExt cx="9492701" cy="355290"/>
          </a:xfrm>
        </p:grpSpPr>
        <p:sp>
          <p:nvSpPr>
            <p:cNvPr id="1289" name="Google Shape;1289;p56"/>
            <p:cNvSpPr txBox="1"/>
            <p:nvPr/>
          </p:nvSpPr>
          <p:spPr>
            <a:xfrm>
              <a:off x="2427196" y="5638092"/>
              <a:ext cx="9186129" cy="3552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6D6D67"/>
                </a:buClr>
                <a:buSzPts val="1467"/>
                <a:buFont typeface="Arial"/>
                <a:buNone/>
              </a:pPr>
              <a:r>
                <a:rPr lang="en-GB" sz="1467" b="0" i="0" u="none" strike="noStrike" cap="none">
                  <a:solidFill>
                    <a:srgbClr val="6D6D67"/>
                  </a:solidFill>
                  <a:latin typeface="Arial"/>
                  <a:ea typeface="Arial"/>
                  <a:cs typeface="Arial"/>
                  <a:sym typeface="Arial"/>
                </a:rPr>
                <a:t>Economic         Environmental         Geopolitical          Societal          Technological</a:t>
              </a:r>
              <a:endParaRPr/>
            </a:p>
          </p:txBody>
        </p:sp>
        <p:sp>
          <p:nvSpPr>
            <p:cNvPr id="1290" name="Google Shape;1290;p56"/>
            <p:cNvSpPr/>
            <p:nvPr/>
          </p:nvSpPr>
          <p:spPr>
            <a:xfrm>
              <a:off x="2120624" y="5717646"/>
              <a:ext cx="222798" cy="229840"/>
            </a:xfrm>
            <a:prstGeom prst="rect">
              <a:avLst/>
            </a:prstGeom>
            <a:solidFill>
              <a:srgbClr val="3366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Arial"/>
                <a:buNone/>
              </a:pPr>
              <a:endParaRPr sz="1351" b="0" i="0" u="none" strike="noStrike" cap="none">
                <a:solidFill>
                  <a:srgbClr val="FFFFFF"/>
                </a:solidFill>
                <a:latin typeface="Calibri"/>
                <a:ea typeface="Calibri"/>
                <a:cs typeface="Calibri"/>
                <a:sym typeface="Calibri"/>
              </a:endParaRPr>
            </a:p>
          </p:txBody>
        </p:sp>
        <p:sp>
          <p:nvSpPr>
            <p:cNvPr id="1291" name="Google Shape;1291;p56"/>
            <p:cNvSpPr/>
            <p:nvPr/>
          </p:nvSpPr>
          <p:spPr>
            <a:xfrm>
              <a:off x="3449700" y="5717646"/>
              <a:ext cx="222798" cy="22984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Arial"/>
                <a:buNone/>
              </a:pPr>
              <a:endParaRPr sz="1351" b="0" i="0" u="none" strike="noStrike" cap="none">
                <a:solidFill>
                  <a:srgbClr val="FFFFFF"/>
                </a:solidFill>
                <a:latin typeface="Calibri"/>
                <a:ea typeface="Calibri"/>
                <a:cs typeface="Calibri"/>
                <a:sym typeface="Calibri"/>
              </a:endParaRPr>
            </a:p>
          </p:txBody>
        </p:sp>
        <p:sp>
          <p:nvSpPr>
            <p:cNvPr id="1292" name="Google Shape;1292;p56"/>
            <p:cNvSpPr/>
            <p:nvPr/>
          </p:nvSpPr>
          <p:spPr>
            <a:xfrm>
              <a:off x="5147382" y="5717646"/>
              <a:ext cx="222798" cy="229840"/>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Arial"/>
                <a:buNone/>
              </a:pPr>
              <a:endParaRPr sz="1351" b="0" i="0" u="none" strike="noStrike" cap="none">
                <a:solidFill>
                  <a:srgbClr val="FFFFFF"/>
                </a:solidFill>
                <a:latin typeface="Calibri"/>
                <a:ea typeface="Calibri"/>
                <a:cs typeface="Calibri"/>
                <a:sym typeface="Calibri"/>
              </a:endParaRPr>
            </a:p>
          </p:txBody>
        </p:sp>
        <p:sp>
          <p:nvSpPr>
            <p:cNvPr id="1293" name="Google Shape;1293;p56"/>
            <p:cNvSpPr/>
            <p:nvPr/>
          </p:nvSpPr>
          <p:spPr>
            <a:xfrm>
              <a:off x="6616138" y="5717646"/>
              <a:ext cx="222798" cy="229840"/>
            </a:xfrm>
            <a:prstGeom prst="rect">
              <a:avLst/>
            </a:prstGeom>
            <a:solidFill>
              <a:srgbClr val="C700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Arial"/>
                <a:buNone/>
              </a:pPr>
              <a:endParaRPr sz="1351" b="0" i="0" u="none" strike="noStrike" cap="none">
                <a:solidFill>
                  <a:srgbClr val="FFFFFF"/>
                </a:solidFill>
                <a:latin typeface="Calibri"/>
                <a:ea typeface="Calibri"/>
                <a:cs typeface="Calibri"/>
                <a:sym typeface="Calibri"/>
              </a:endParaRPr>
            </a:p>
          </p:txBody>
        </p:sp>
        <p:sp>
          <p:nvSpPr>
            <p:cNvPr id="1294" name="Google Shape;1294;p56"/>
            <p:cNvSpPr/>
            <p:nvPr/>
          </p:nvSpPr>
          <p:spPr>
            <a:xfrm>
              <a:off x="7799231" y="5717646"/>
              <a:ext cx="222798" cy="229840"/>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Arial"/>
                <a:buNone/>
              </a:pPr>
              <a:endParaRPr sz="1351" b="0" i="0" u="none" strike="noStrike" cap="none">
                <a:solidFill>
                  <a:srgbClr val="FFFFFF"/>
                </a:solidFill>
                <a:latin typeface="Calibri"/>
                <a:ea typeface="Calibri"/>
                <a:cs typeface="Calibri"/>
                <a:sym typeface="Calibri"/>
              </a:endParaRPr>
            </a:p>
          </p:txBody>
        </p:sp>
      </p:grpSp>
      <p:sp>
        <p:nvSpPr>
          <p:cNvPr id="1295" name="Google Shape;1295;p56"/>
          <p:cNvSpPr txBox="1"/>
          <p:nvPr/>
        </p:nvSpPr>
        <p:spPr>
          <a:xfrm>
            <a:off x="10860980" y="5743874"/>
            <a:ext cx="198999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050"/>
              <a:buFont typeface="Arial"/>
              <a:buNone/>
            </a:pPr>
            <a:r>
              <a:rPr lang="en-GB" sz="1050" b="0" i="0" u="none" strike="noStrike" cap="none">
                <a:solidFill>
                  <a:srgbClr val="595959"/>
                </a:solidFill>
                <a:latin typeface="Arial"/>
                <a:ea typeface="Arial"/>
                <a:cs typeface="Arial"/>
                <a:sym typeface="Arial"/>
              </a:rPr>
              <a:t>Source: WEF 2020</a:t>
            </a:r>
            <a:endParaRPr/>
          </a:p>
        </p:txBody>
      </p:sp>
      <p:sp>
        <p:nvSpPr>
          <p:cNvPr id="1296" name="Google Shape;1296;p56"/>
          <p:cNvSpPr/>
          <p:nvPr/>
        </p:nvSpPr>
        <p:spPr>
          <a:xfrm>
            <a:off x="9059907" y="1491339"/>
            <a:ext cx="2303792" cy="1936647"/>
          </a:xfrm>
          <a:prstGeom prst="rect">
            <a:avLst/>
          </a:prstGeom>
          <a:no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7" name="Google Shape;1297;p56"/>
          <p:cNvSpPr/>
          <p:nvPr/>
        </p:nvSpPr>
        <p:spPr>
          <a:xfrm>
            <a:off x="9088916" y="3561971"/>
            <a:ext cx="2274783" cy="297648"/>
          </a:xfrm>
          <a:prstGeom prst="rect">
            <a:avLst/>
          </a:prstGeom>
          <a:no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What have we learnt from the pandemic?</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287158"/>
            <a:ext cx="5864930" cy="4351339"/>
          </a:xfrm>
        </p:spPr>
        <p:txBody>
          <a:bodyPr vert="horz" lIns="91440" tIns="45720" rIns="91440" bIns="45720" rtlCol="0" anchor="t">
            <a:noAutofit/>
          </a:bodyPr>
          <a:lstStyle/>
          <a:p>
            <a:pPr marL="227965" indent="-227965"/>
            <a:r>
              <a:rPr lang="en-GB" sz="2800">
                <a:solidFill>
                  <a:srgbClr val="595959"/>
                </a:solidFill>
              </a:rPr>
              <a:t>Institutions urging a</a:t>
            </a:r>
            <a:r>
              <a:rPr lang="en-GB" sz="2800">
                <a:solidFill>
                  <a:srgbClr val="23BAED"/>
                </a:solidFill>
              </a:rPr>
              <a:t> green recovery from covid-19</a:t>
            </a:r>
            <a:endParaRPr lang="en-US" sz="2800">
              <a:cs typeface="Arial"/>
            </a:endParaRPr>
          </a:p>
          <a:p>
            <a:pPr marL="227965" indent="-227965"/>
            <a:r>
              <a:rPr lang="en-GB" sz="2800">
                <a:solidFill>
                  <a:srgbClr val="23BAED"/>
                </a:solidFill>
              </a:rPr>
              <a:t>"Business as usual" is vulnerable </a:t>
            </a:r>
            <a:r>
              <a:rPr lang="en-GB" sz="2800"/>
              <a:t>to a range of outside influences, not just market forces</a:t>
            </a:r>
          </a:p>
          <a:p>
            <a:pPr marL="227965" indent="-227965"/>
            <a:r>
              <a:rPr lang="en-GB" sz="2800"/>
              <a:t>Release of the </a:t>
            </a:r>
            <a:r>
              <a:rPr lang="en-GB" sz="2800">
                <a:solidFill>
                  <a:srgbClr val="23BAED"/>
                </a:solidFill>
                <a:cs typeface="Arial"/>
              </a:rPr>
              <a:t>Dasgupta review </a:t>
            </a:r>
            <a:r>
              <a:rPr lang="en-GB" sz="2800"/>
              <a:t>shows how </a:t>
            </a:r>
            <a:r>
              <a:rPr lang="en-GB" sz="2800">
                <a:solidFill>
                  <a:srgbClr val="23BAED"/>
                </a:solidFill>
                <a:cs typeface="Arial"/>
              </a:rPr>
              <a:t>economic change </a:t>
            </a:r>
            <a:r>
              <a:rPr lang="en-GB" sz="2800"/>
              <a:t>must encompass natural capital </a:t>
            </a:r>
          </a:p>
          <a:p>
            <a:pPr marL="227965" indent="-227965"/>
            <a:r>
              <a:rPr lang="en-GB" sz="2800"/>
              <a:t>Understanding </a:t>
            </a:r>
            <a:r>
              <a:rPr lang="en-GB" sz="2800">
                <a:solidFill>
                  <a:srgbClr val="23BAED"/>
                </a:solidFill>
              </a:rPr>
              <a:t>stakeholder values </a:t>
            </a:r>
            <a:r>
              <a:rPr lang="en-GB" sz="2800"/>
              <a:t>is important for decision making</a:t>
            </a:r>
            <a:endParaRPr lang="en-GB" sz="2800">
              <a:cs typeface="Aria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19</a:t>
            </a:fld>
            <a:endParaRPr lang="en-GB"/>
          </a:p>
        </p:txBody>
      </p:sp>
      <p:pic>
        <p:nvPicPr>
          <p:cNvPr id="8" name="Picture 7" descr="Chart, line chart&#10;&#10;Description automatically generated">
            <a:extLst>
              <a:ext uri="{FF2B5EF4-FFF2-40B4-BE49-F238E27FC236}">
                <a16:creationId xmlns:a16="http://schemas.microsoft.com/office/drawing/2014/main" id="{4AB10F23-5EF5-48BC-93EE-5AC32229A8FF}"/>
              </a:ext>
            </a:extLst>
          </p:cNvPr>
          <p:cNvPicPr>
            <a:picLocks noChangeAspect="1"/>
          </p:cNvPicPr>
          <p:nvPr/>
        </p:nvPicPr>
        <p:blipFill>
          <a:blip r:embed="rId3"/>
          <a:stretch>
            <a:fillRect/>
          </a:stretch>
        </p:blipFill>
        <p:spPr>
          <a:xfrm>
            <a:off x="6170326" y="1701582"/>
            <a:ext cx="5711702" cy="3568134"/>
          </a:xfrm>
          <a:prstGeom prst="rect">
            <a:avLst/>
          </a:prstGeom>
        </p:spPr>
      </p:pic>
    </p:spTree>
    <p:extLst>
      <p:ext uri="{BB962C8B-B14F-4D97-AF65-F5344CB8AC3E}">
        <p14:creationId xmlns:p14="http://schemas.microsoft.com/office/powerpoint/2010/main" val="15609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We Value Nature Campaign</a:t>
            </a:r>
            <a:endParaRPr/>
          </a:p>
        </p:txBody>
      </p:sp>
      <p:sp>
        <p:nvSpPr>
          <p:cNvPr id="281" name="Google Shape;281;p2"/>
          <p:cNvSpPr txBox="1">
            <a:spLocks noGrp="1"/>
          </p:cNvSpPr>
          <p:nvPr>
            <p:ph type="body" idx="1"/>
          </p:nvPr>
        </p:nvSpPr>
        <p:spPr>
          <a:xfrm>
            <a:off x="207204" y="1222183"/>
            <a:ext cx="11712102" cy="1146814"/>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200"/>
              <a:buNone/>
            </a:pPr>
            <a:r>
              <a:rPr lang="en-GB" sz="2200"/>
              <a:t>We Value Nature is a campaign </a:t>
            </a:r>
            <a:r>
              <a:rPr lang="en-GB" sz="2200" b="1"/>
              <a:t>supporting businesses </a:t>
            </a:r>
            <a:r>
              <a:rPr lang="en-GB" sz="2200"/>
              <a:t>and the </a:t>
            </a:r>
            <a:r>
              <a:rPr lang="en-GB" sz="2200" b="1"/>
              <a:t>natural capital community</a:t>
            </a:r>
            <a:r>
              <a:rPr lang="en-GB" sz="2200"/>
              <a:t> to </a:t>
            </a:r>
            <a:r>
              <a:rPr lang="en-GB" sz="2200" b="1"/>
              <a:t>make valuing nature the new normal </a:t>
            </a:r>
            <a:r>
              <a:rPr lang="en-GB" sz="2200"/>
              <a:t>for business across Europe, by</a:t>
            </a:r>
            <a:r>
              <a:rPr lang="en-GB" sz="2200">
                <a:solidFill>
                  <a:srgbClr val="1E4E79"/>
                </a:solidFill>
                <a:latin typeface="Arial"/>
                <a:ea typeface="Arial"/>
                <a:cs typeface="Arial"/>
                <a:sym typeface="Arial"/>
              </a:rPr>
              <a:t>:</a:t>
            </a:r>
            <a:endParaRPr/>
          </a:p>
        </p:txBody>
      </p:sp>
      <p:sp>
        <p:nvSpPr>
          <p:cNvPr id="283" name="Google Shape;283;p2"/>
          <p:cNvSpPr txBox="1"/>
          <p:nvPr/>
        </p:nvSpPr>
        <p:spPr>
          <a:xfrm>
            <a:off x="239949" y="2498103"/>
            <a:ext cx="11712101" cy="2582245"/>
          </a:xfrm>
          <a:prstGeom prst="rect">
            <a:avLst/>
          </a:prstGeom>
          <a:noFill/>
          <a:ln>
            <a:noFill/>
          </a:ln>
        </p:spPr>
        <p:txBody>
          <a:bodyPr spcFirstLastPara="1" wrap="square" lIns="91425" tIns="45700" rIns="91425" bIns="45700" anchor="t" anchorCtr="0">
            <a:spAutoFit/>
          </a:bodyPr>
          <a:lstStyle/>
          <a:p>
            <a:pPr marL="457200" marR="0" lvl="0" indent="-457200" algn="ctr" rtl="0">
              <a:lnSpc>
                <a:spcPct val="100000"/>
              </a:lnSpc>
              <a:spcBef>
                <a:spcPts val="0"/>
              </a:spcBef>
              <a:spcAft>
                <a:spcPts val="0"/>
              </a:spcAft>
              <a:buClr>
                <a:srgbClr val="23BAED"/>
              </a:buClr>
              <a:buSzPts val="2200"/>
              <a:buFont typeface="Arial"/>
              <a:buAutoNum type="arabicPeriod"/>
            </a:pPr>
            <a:r>
              <a:rPr lang="en-GB" sz="2200" b="0" i="0" u="none" strike="noStrike" cap="none">
                <a:solidFill>
                  <a:srgbClr val="595959"/>
                </a:solidFill>
                <a:latin typeface="Arial"/>
                <a:ea typeface="Arial"/>
                <a:cs typeface="Arial"/>
                <a:sym typeface="Arial"/>
              </a:rPr>
              <a:t>Sharing</a:t>
            </a:r>
            <a:r>
              <a:rPr lang="en-GB" sz="2200" b="1" i="0" u="none" strike="noStrike" cap="none">
                <a:solidFill>
                  <a:srgbClr val="595959"/>
                </a:solidFill>
                <a:latin typeface="Arial"/>
                <a:ea typeface="Arial"/>
                <a:cs typeface="Arial"/>
                <a:sym typeface="Arial"/>
              </a:rPr>
              <a:t> research, resources &amp; best practices</a:t>
            </a:r>
            <a:r>
              <a:rPr lang="en-GB" sz="2200" b="0" i="0" u="none" strike="noStrike" cap="none">
                <a:solidFill>
                  <a:srgbClr val="595959"/>
                </a:solidFill>
                <a:latin typeface="Arial"/>
                <a:ea typeface="Arial"/>
                <a:cs typeface="Arial"/>
                <a:sym typeface="Arial"/>
              </a:rPr>
              <a:t>;</a:t>
            </a:r>
            <a:endParaRPr/>
          </a:p>
          <a:p>
            <a:pPr marL="457200" marR="0" lvl="0" indent="-457200" algn="ctr" rtl="0">
              <a:lnSpc>
                <a:spcPct val="100000"/>
              </a:lnSpc>
              <a:spcBef>
                <a:spcPts val="1000"/>
              </a:spcBef>
              <a:spcAft>
                <a:spcPts val="0"/>
              </a:spcAft>
              <a:buClr>
                <a:srgbClr val="23BAED"/>
              </a:buClr>
              <a:buSzPts val="2200"/>
              <a:buFont typeface="Arial"/>
              <a:buAutoNum type="arabicPeriod"/>
            </a:pPr>
            <a:r>
              <a:rPr lang="en-GB" sz="2200" b="0" i="0" u="none" strike="noStrike" cap="none">
                <a:solidFill>
                  <a:srgbClr val="595959"/>
                </a:solidFill>
                <a:latin typeface="Arial"/>
                <a:ea typeface="Arial"/>
                <a:cs typeface="Arial"/>
                <a:sym typeface="Arial"/>
              </a:rPr>
              <a:t>Identifying </a:t>
            </a:r>
            <a:r>
              <a:rPr lang="en-GB" sz="2200" b="1" i="0" u="none" strike="noStrike" cap="none">
                <a:solidFill>
                  <a:srgbClr val="595959"/>
                </a:solidFill>
                <a:latin typeface="Arial"/>
                <a:ea typeface="Arial"/>
                <a:cs typeface="Arial"/>
                <a:sym typeface="Arial"/>
              </a:rPr>
              <a:t>barriers &amp; opportunities </a:t>
            </a:r>
            <a:r>
              <a:rPr lang="en-GB" sz="2200" b="0" i="0" u="none" strike="noStrike" cap="none">
                <a:solidFill>
                  <a:srgbClr val="595959"/>
                </a:solidFill>
                <a:latin typeface="Arial"/>
                <a:ea typeface="Arial"/>
                <a:cs typeface="Arial"/>
                <a:sym typeface="Arial"/>
              </a:rPr>
              <a:t>for adopting a natural capital approach;</a:t>
            </a:r>
            <a:endParaRPr/>
          </a:p>
          <a:p>
            <a:pPr marL="457200" marR="0" lvl="0" indent="-457200" algn="ctr" rtl="0">
              <a:lnSpc>
                <a:spcPct val="120000"/>
              </a:lnSpc>
              <a:spcBef>
                <a:spcPts val="1000"/>
              </a:spcBef>
              <a:spcAft>
                <a:spcPts val="0"/>
              </a:spcAft>
              <a:buClr>
                <a:srgbClr val="23BAED"/>
              </a:buClr>
              <a:buSzPts val="2200"/>
              <a:buFont typeface="Arial"/>
              <a:buAutoNum type="arabicPeriod"/>
            </a:pPr>
            <a:r>
              <a:rPr lang="en-GB" sz="2200" b="1" i="0" u="none" strike="noStrike" cap="none">
                <a:solidFill>
                  <a:srgbClr val="595959"/>
                </a:solidFill>
                <a:latin typeface="Arial"/>
                <a:ea typeface="Arial"/>
                <a:cs typeface="Arial"/>
                <a:sym typeface="Arial"/>
              </a:rPr>
              <a:t>Providing practical support </a:t>
            </a:r>
            <a:r>
              <a:rPr lang="en-GB" sz="2200" b="0" i="0" u="none" strike="noStrike" cap="none">
                <a:solidFill>
                  <a:srgbClr val="595959"/>
                </a:solidFill>
                <a:latin typeface="Arial"/>
                <a:ea typeface="Arial"/>
                <a:cs typeface="Arial"/>
                <a:sym typeface="Arial"/>
              </a:rPr>
              <a:t>to help business improve their risk management, communication &amp; stakeholder engagement;</a:t>
            </a:r>
            <a:endParaRPr/>
          </a:p>
          <a:p>
            <a:pPr marL="457200" marR="0" lvl="0" indent="-457200" algn="ctr" rtl="0">
              <a:lnSpc>
                <a:spcPct val="100000"/>
              </a:lnSpc>
              <a:spcBef>
                <a:spcPts val="1000"/>
              </a:spcBef>
              <a:spcAft>
                <a:spcPts val="0"/>
              </a:spcAft>
              <a:buClr>
                <a:srgbClr val="23BAED"/>
              </a:buClr>
              <a:buSzPts val="2200"/>
              <a:buFont typeface="Arial"/>
              <a:buAutoNum type="arabicPeriod"/>
            </a:pPr>
            <a:r>
              <a:rPr lang="en-GB" sz="2200" b="0" i="0" u="none" strike="noStrike" cap="none">
                <a:solidFill>
                  <a:srgbClr val="595959"/>
                </a:solidFill>
                <a:latin typeface="Arial"/>
                <a:ea typeface="Arial"/>
                <a:cs typeface="Arial"/>
                <a:sym typeface="Arial"/>
              </a:rPr>
              <a:t>Reinforcing &amp; boosting the work of the </a:t>
            </a:r>
            <a:r>
              <a:rPr lang="en-GB" sz="2200" b="1" i="0" u="none" strike="noStrike" cap="none">
                <a:solidFill>
                  <a:srgbClr val="595959"/>
                </a:solidFill>
                <a:latin typeface="Arial"/>
                <a:ea typeface="Arial"/>
                <a:cs typeface="Arial"/>
                <a:sym typeface="Arial"/>
              </a:rPr>
              <a:t>Natural Capital Coalition.</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4" name="Google Shape;284;p2"/>
          <p:cNvSpPr txBox="1">
            <a:spLocks noGrp="1"/>
          </p:cNvSpPr>
          <p:nvPr>
            <p:ph type="sldNum" idx="12"/>
          </p:nvPr>
        </p:nvSpPr>
        <p:spPr>
          <a:xfrm>
            <a:off x="572746" y="6280936"/>
            <a:ext cx="27432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2</a:t>
            </a:fld>
            <a:endParaRPr sz="1600">
              <a:solidFill>
                <a:srgbClr val="595959"/>
              </a:solidFill>
              <a:latin typeface="Arial"/>
              <a:ea typeface="Arial"/>
              <a:cs typeface="Arial"/>
              <a:sym typeface="Arial"/>
            </a:endParaRPr>
          </a:p>
        </p:txBody>
      </p:sp>
      <p:pic>
        <p:nvPicPr>
          <p:cNvPr id="3" name="Picture 2" descr="Graphical user interface&#10;&#10;Description automatically generated">
            <a:extLst>
              <a:ext uri="{FF2B5EF4-FFF2-40B4-BE49-F238E27FC236}">
                <a16:creationId xmlns:a16="http://schemas.microsoft.com/office/drawing/2014/main" id="{66E2EEB5-81F2-49B9-B3E5-0AF68550E6EB}"/>
              </a:ext>
            </a:extLst>
          </p:cNvPr>
          <p:cNvPicPr>
            <a:picLocks noChangeAspect="1"/>
          </p:cNvPicPr>
          <p:nvPr/>
        </p:nvPicPr>
        <p:blipFill rotWithShape="1">
          <a:blip r:embed="rId3"/>
          <a:srcRect l="12484" t="31111" r="11706" b="29808"/>
          <a:stretch/>
        </p:blipFill>
        <p:spPr>
          <a:xfrm>
            <a:off x="2966510" y="5042255"/>
            <a:ext cx="6258980" cy="18157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4CCA-7252-4459-BCB4-0505D15C783B}"/>
              </a:ext>
            </a:extLst>
          </p:cNvPr>
          <p:cNvSpPr>
            <a:spLocks noGrp="1"/>
          </p:cNvSpPr>
          <p:nvPr>
            <p:ph type="title"/>
          </p:nvPr>
        </p:nvSpPr>
        <p:spPr/>
        <p:txBody>
          <a:bodyPr/>
          <a:lstStyle/>
          <a:p>
            <a:r>
              <a:rPr lang="en-GB"/>
              <a:t>Why is biodiversity important?</a:t>
            </a:r>
          </a:p>
        </p:txBody>
      </p:sp>
      <p:pic>
        <p:nvPicPr>
          <p:cNvPr id="5" name="Online Media 4" title="People Need Biodiversity">
            <a:hlinkClick r:id="" action="ppaction://media"/>
            <a:extLst>
              <a:ext uri="{FF2B5EF4-FFF2-40B4-BE49-F238E27FC236}">
                <a16:creationId xmlns:a16="http://schemas.microsoft.com/office/drawing/2014/main" id="{BC146E6A-9087-4DD2-86D2-0660BA501628}"/>
              </a:ext>
            </a:extLst>
          </p:cNvPr>
          <p:cNvPicPr>
            <a:picLocks noGrp="1" noRot="1" noChangeAspect="1"/>
          </p:cNvPicPr>
          <p:nvPr>
            <p:ph idx="1"/>
            <a:videoFile r:link="rId1"/>
          </p:nvPr>
        </p:nvPicPr>
        <p:blipFill>
          <a:blip r:embed="rId4"/>
          <a:stretch>
            <a:fillRect/>
          </a:stretch>
        </p:blipFill>
        <p:spPr>
          <a:xfrm>
            <a:off x="2916702" y="2323608"/>
            <a:ext cx="6358597" cy="3592315"/>
          </a:xfrm>
          <a:prstGeom prst="rect">
            <a:avLst/>
          </a:prstGeom>
        </p:spPr>
      </p:pic>
      <p:sp>
        <p:nvSpPr>
          <p:cNvPr id="4" name="Slide Number Placeholder 3">
            <a:extLst>
              <a:ext uri="{FF2B5EF4-FFF2-40B4-BE49-F238E27FC236}">
                <a16:creationId xmlns:a16="http://schemas.microsoft.com/office/drawing/2014/main" id="{64B3BB5E-74A7-44DD-A9EA-6826874E47E8}"/>
              </a:ext>
            </a:extLst>
          </p:cNvPr>
          <p:cNvSpPr>
            <a:spLocks noGrp="1"/>
          </p:cNvSpPr>
          <p:nvPr>
            <p:ph type="sldNum" sz="quarter" idx="12"/>
          </p:nvPr>
        </p:nvSpPr>
        <p:spPr/>
        <p:txBody>
          <a:bodyPr/>
          <a:lstStyle/>
          <a:p>
            <a:fld id="{971CEC84-1649-40CE-BFF6-7286506FEA08}" type="slidenum">
              <a:rPr lang="en-GB" smtClean="0"/>
              <a:pPr/>
              <a:t>20</a:t>
            </a:fld>
            <a:endParaRPr lang="en-GB"/>
          </a:p>
        </p:txBody>
      </p:sp>
      <p:sp>
        <p:nvSpPr>
          <p:cNvPr id="6" name="Text Box 2">
            <a:extLst>
              <a:ext uri="{FF2B5EF4-FFF2-40B4-BE49-F238E27FC236}">
                <a16:creationId xmlns:a16="http://schemas.microsoft.com/office/drawing/2014/main" id="{72554D08-BA67-40AE-9608-4664BD6F4D0D}"/>
              </a:ext>
            </a:extLst>
          </p:cNvPr>
          <p:cNvSpPr txBox="1">
            <a:spLocks noChangeArrowheads="1"/>
          </p:cNvSpPr>
          <p:nvPr/>
        </p:nvSpPr>
        <p:spPr bwMode="auto">
          <a:xfrm>
            <a:off x="366985" y="1232867"/>
            <a:ext cx="11458029" cy="50344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2000" b="1">
                <a:solidFill>
                  <a:srgbClr val="16C0F3"/>
                </a:solidFill>
                <a:effectLst/>
                <a:ea typeface="Calibri" panose="020F0502020204030204" pitchFamily="34" charset="0"/>
                <a:cs typeface="Times New Roman" panose="02020603050405020304" pitchFamily="18" charset="0"/>
              </a:rPr>
              <a:t>Biodiversity:</a:t>
            </a:r>
            <a:r>
              <a:rPr lang="en-US" sz="2000">
                <a:solidFill>
                  <a:srgbClr val="16C0F3"/>
                </a:solidFill>
                <a:effectLst/>
                <a:ea typeface="Calibri" panose="020F0502020204030204" pitchFamily="34" charset="0"/>
                <a:cs typeface="Times New Roman" panose="02020603050405020304" pitchFamily="18" charset="0"/>
              </a:rPr>
              <a:t> ‘The variability among living organisms from all sources including, </a:t>
            </a:r>
            <a:r>
              <a:rPr lang="en-US" sz="2000" i="1">
                <a:solidFill>
                  <a:srgbClr val="16C0F3"/>
                </a:solidFill>
                <a:effectLst/>
                <a:ea typeface="Calibri" panose="020F0502020204030204" pitchFamily="34" charset="0"/>
                <a:cs typeface="Times New Roman" panose="02020603050405020304" pitchFamily="18" charset="0"/>
              </a:rPr>
              <a:t>inter alia</a:t>
            </a:r>
            <a:r>
              <a:rPr lang="en-US" sz="2000">
                <a:solidFill>
                  <a:srgbClr val="16C0F3"/>
                </a:solidFill>
                <a:effectLst/>
                <a:ea typeface="Calibri" panose="020F0502020204030204" pitchFamily="34" charset="0"/>
                <a:cs typeface="Times New Roman" panose="02020603050405020304" pitchFamily="18" charset="0"/>
              </a:rPr>
              <a:t>, terrestrial, marine, and other aquatic ecosystems and the </a:t>
            </a:r>
            <a:r>
              <a:rPr lang="en-US" sz="2000" b="1">
                <a:solidFill>
                  <a:srgbClr val="16C0F3"/>
                </a:solidFill>
                <a:effectLst/>
                <a:ea typeface="Calibri" panose="020F0502020204030204" pitchFamily="34" charset="0"/>
                <a:cs typeface="Times New Roman" panose="02020603050405020304" pitchFamily="18" charset="0"/>
              </a:rPr>
              <a:t>ecological complexes</a:t>
            </a:r>
            <a:r>
              <a:rPr lang="en-US" sz="2000">
                <a:solidFill>
                  <a:srgbClr val="16C0F3"/>
                </a:solidFill>
                <a:effectLst/>
                <a:ea typeface="Calibri" panose="020F0502020204030204" pitchFamily="34" charset="0"/>
                <a:cs typeface="Times New Roman" panose="02020603050405020304" pitchFamily="18" charset="0"/>
              </a:rPr>
              <a:t> of which they are a part; this includes </a:t>
            </a:r>
            <a:r>
              <a:rPr lang="en-US" sz="2000" b="1">
                <a:solidFill>
                  <a:srgbClr val="16C0F3"/>
                </a:solidFill>
                <a:effectLst/>
                <a:ea typeface="Calibri" panose="020F0502020204030204" pitchFamily="34" charset="0"/>
                <a:cs typeface="Times New Roman" panose="02020603050405020304" pitchFamily="18" charset="0"/>
              </a:rPr>
              <a:t>diversity within species, between species, and of ecosystems</a:t>
            </a:r>
            <a:r>
              <a:rPr lang="en-US" sz="2000">
                <a:solidFill>
                  <a:srgbClr val="16C0F3"/>
                </a:solidFill>
                <a:effectLst/>
                <a:ea typeface="Calibri" panose="020F0502020204030204" pitchFamily="34" charset="0"/>
                <a:cs typeface="Times New Roman" panose="02020603050405020304" pitchFamily="18" charset="0"/>
              </a:rPr>
              <a:t>’</a:t>
            </a:r>
            <a:r>
              <a:rPr lang="en-US" sz="2000" b="1">
                <a:solidFill>
                  <a:srgbClr val="16C0F3"/>
                </a:solidFill>
                <a:effectLst/>
                <a:ea typeface="Calibri" panose="020F0502020204030204" pitchFamily="34" charset="0"/>
                <a:cs typeface="Times New Roman" panose="02020603050405020304" pitchFamily="18" charset="0"/>
              </a:rPr>
              <a:t> </a:t>
            </a:r>
            <a:r>
              <a:rPr lang="en-US" sz="2000">
                <a:solidFill>
                  <a:srgbClr val="16C0F3"/>
                </a:solidFill>
                <a:effectLst/>
                <a:ea typeface="Calibri" panose="020F0502020204030204" pitchFamily="34" charset="0"/>
                <a:cs typeface="Times New Roman" panose="02020603050405020304" pitchFamily="18" charset="0"/>
              </a:rPr>
              <a:t>(Art 2, CBD 1992).</a:t>
            </a:r>
            <a:endParaRPr lang="en-GB" sz="2000">
              <a:solidFill>
                <a:srgbClr val="16C0F3"/>
              </a:solidFill>
              <a:effectLst/>
              <a:ea typeface="Calibri" panose="020F0502020204030204" pitchFamily="34" charset="0"/>
              <a:cs typeface="Times New Roman" panose="02020603050405020304" pitchFamily="18" charset="0"/>
            </a:endParaRPr>
          </a:p>
          <a:p>
            <a:pPr>
              <a:lnSpc>
                <a:spcPct val="115000"/>
              </a:lnSpc>
              <a:spcBef>
                <a:spcPts val="600"/>
              </a:spcBef>
              <a:spcAft>
                <a:spcPts val="600"/>
              </a:spcAft>
            </a:pPr>
            <a:r>
              <a:rPr lang="en-GB" sz="2000">
                <a:solidFill>
                  <a:srgbClr val="4D4D4F"/>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865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6" name="Picture 5">
            <a:extLst>
              <a:ext uri="{FF2B5EF4-FFF2-40B4-BE49-F238E27FC236}">
                <a16:creationId xmlns:a16="http://schemas.microsoft.com/office/drawing/2014/main" id="{6622C6BC-622B-4B5A-9457-8343B3525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6" y="364497"/>
            <a:ext cx="11342363" cy="6493503"/>
          </a:xfrm>
          <a:prstGeom prst="rect">
            <a:avLst/>
          </a:prstGeom>
        </p:spPr>
      </p:pic>
      <p:pic>
        <p:nvPicPr>
          <p:cNvPr id="500" name="Google Shape;500;p16" descr="SwooshMask.png"/>
          <p:cNvPicPr preferRelativeResize="0"/>
          <p:nvPr/>
        </p:nvPicPr>
        <p:blipFill rotWithShape="1">
          <a:blip r:embed="rId4">
            <a:alphaModFix/>
          </a:blip>
          <a:srcRect/>
          <a:stretch/>
        </p:blipFill>
        <p:spPr>
          <a:xfrm>
            <a:off x="1" y="1367604"/>
            <a:ext cx="5547292" cy="5490396"/>
          </a:xfrm>
          <a:prstGeom prst="rect">
            <a:avLst/>
          </a:prstGeom>
          <a:noFill/>
          <a:ln>
            <a:noFill/>
          </a:ln>
        </p:spPr>
      </p:pic>
      <p:pic>
        <p:nvPicPr>
          <p:cNvPr id="501" name="Google Shape;501;p16" descr="FrontHeader.png"/>
          <p:cNvPicPr preferRelativeResize="0"/>
          <p:nvPr/>
        </p:nvPicPr>
        <p:blipFill rotWithShape="1">
          <a:blip r:embed="rId5">
            <a:alphaModFix/>
          </a:blip>
          <a:srcRect/>
          <a:stretch/>
        </p:blipFill>
        <p:spPr>
          <a:xfrm>
            <a:off x="0" y="140421"/>
            <a:ext cx="12192000" cy="1231072"/>
          </a:xfrm>
          <a:prstGeom prst="rect">
            <a:avLst/>
          </a:prstGeom>
          <a:noFill/>
          <a:ln>
            <a:noFill/>
          </a:ln>
        </p:spPr>
      </p:pic>
      <p:sp>
        <p:nvSpPr>
          <p:cNvPr id="502" name="Google Shape;502;p16"/>
          <p:cNvSpPr txBox="1"/>
          <p:nvPr/>
        </p:nvSpPr>
        <p:spPr>
          <a:xfrm>
            <a:off x="405212" y="2104594"/>
            <a:ext cx="4314321" cy="4016415"/>
          </a:xfrm>
          <a:prstGeom prst="rect">
            <a:avLst/>
          </a:prstGeom>
          <a:noFill/>
          <a:ln>
            <a:noFill/>
          </a:ln>
        </p:spPr>
        <p:txBody>
          <a:bodyPr spcFirstLastPara="1" wrap="square" lIns="91425" tIns="45700" rIns="91425" bIns="45700" anchor="ctr" anchorCtr="0">
            <a:noAutofit/>
          </a:bodyPr>
          <a:lstStyle/>
          <a:p>
            <a:pPr>
              <a:lnSpc>
                <a:spcPct val="90000"/>
              </a:lnSpc>
              <a:spcAft>
                <a:spcPts val="1800"/>
              </a:spcAft>
              <a:buClr>
                <a:srgbClr val="23BAED"/>
              </a:buClr>
              <a:buSzPts val="4000"/>
            </a:pPr>
            <a:r>
              <a:rPr lang="en-US" sz="4000" b="1">
                <a:solidFill>
                  <a:srgbClr val="23BAED"/>
                </a:solidFill>
              </a:rPr>
              <a:t>Understanding natural capital, biodiversity &amp; linkages with other concepts </a:t>
            </a:r>
            <a:br>
              <a:rPr lang="en-US" sz="4000" b="1">
                <a:solidFill>
                  <a:srgbClr val="23BAED"/>
                </a:solidFill>
              </a:rPr>
            </a:br>
            <a:r>
              <a:rPr lang="en-US" sz="2000" i="1">
                <a:solidFill>
                  <a:srgbClr val="23BAED"/>
                </a:solidFill>
              </a:rPr>
              <a:t>Julie Dimitrijevic, UNEP-WCMC</a:t>
            </a:r>
            <a:endParaRPr lang="en-US" sz="2000" i="1" u="none" strike="noStrike" kern="1200" baseline="0">
              <a:solidFill>
                <a:schemeClr val="tx1"/>
              </a:solidFill>
              <a:latin typeface="+mn-lt"/>
              <a:ea typeface="+mn-ea"/>
              <a:cs typeface="+mn-cs"/>
            </a:endParaRPr>
          </a:p>
        </p:txBody>
      </p:sp>
      <p:pic>
        <p:nvPicPr>
          <p:cNvPr id="7" name="Picture 2" descr="European Business and Nature Summit 2021">
            <a:extLst>
              <a:ext uri="{FF2B5EF4-FFF2-40B4-BE49-F238E27FC236}">
                <a16:creationId xmlns:a16="http://schemas.microsoft.com/office/drawing/2014/main" id="{7EC4C4DE-C36A-44ED-A238-9BC249299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a:solidFill>
                  <a:srgbClr val="595959"/>
                </a:solidFill>
                <a:latin typeface="Arial"/>
              </a:rPr>
              <a:t>Natural capital </a:t>
            </a:r>
            <a:r>
              <a:rPr lang="en-GB" sz="2400">
                <a:solidFill>
                  <a:srgbClr val="595959"/>
                </a:solidFill>
                <a:latin typeface="Arial"/>
              </a:rPr>
              <a:t>is the stock of </a:t>
            </a:r>
            <a:r>
              <a:rPr lang="en-GB" sz="2400" b="1">
                <a:solidFill>
                  <a:srgbClr val="23BAED"/>
                </a:solidFill>
                <a:latin typeface="Arial"/>
              </a:rPr>
              <a:t>renewable and non-renewable natural resources</a:t>
            </a:r>
            <a:r>
              <a:rPr lang="en-GB" sz="2400">
                <a:latin typeface="Arial"/>
              </a:rPr>
              <a:t>, </a:t>
            </a:r>
            <a:r>
              <a:rPr lang="en-GB" sz="2400">
                <a:solidFill>
                  <a:srgbClr val="595959"/>
                </a:solidFill>
                <a:latin typeface="Arial"/>
              </a:rPr>
              <a:t>(e.g. plants, animals, air water, soils, minerals) that combine to yield a </a:t>
            </a:r>
            <a:r>
              <a:rPr lang="en-GB" sz="2400" b="1">
                <a:solidFill>
                  <a:srgbClr val="23BAED"/>
                </a:solidFill>
                <a:latin typeface="Arial"/>
              </a:rPr>
              <a:t>flow of “services” </a:t>
            </a:r>
            <a:r>
              <a:rPr lang="en-GB" sz="2400">
                <a:solidFill>
                  <a:srgbClr val="595959"/>
                </a:solidFill>
                <a:latin typeface="Arial"/>
              </a:rPr>
              <a:t>to people.</a:t>
            </a:r>
            <a:r>
              <a:rPr lang="en-GB" sz="2400" b="1">
                <a:solidFill>
                  <a:srgbClr val="595959"/>
                </a:solidFill>
                <a:latin typeface="Arial"/>
              </a:rPr>
              <a:t> </a:t>
            </a:r>
            <a:r>
              <a:rPr lang="en-GB" sz="2400">
                <a:solidFill>
                  <a:srgbClr val="595959"/>
                </a:solidFill>
                <a:latin typeface="Arial"/>
              </a:rPr>
              <a:t>In turn, these flows provide </a:t>
            </a:r>
            <a:r>
              <a:rPr lang="en-GB" sz="2400" b="1">
                <a:solidFill>
                  <a:srgbClr val="595959"/>
                </a:solidFill>
                <a:latin typeface="Arial"/>
              </a:rPr>
              <a:t>value</a:t>
            </a:r>
            <a:r>
              <a:rPr lang="en-GB" sz="240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287191"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dirty="0" smtClean="0"/>
              <a:pPr/>
              <a:t>22</a:t>
            </a:fld>
            <a:endParaRPr lang="en-GB"/>
          </a:p>
        </p:txBody>
      </p:sp>
      <p:sp>
        <p:nvSpPr>
          <p:cNvPr id="13" name="TextBox 12">
            <a:extLst>
              <a:ext uri="{FF2B5EF4-FFF2-40B4-BE49-F238E27FC236}">
                <a16:creationId xmlns:a16="http://schemas.microsoft.com/office/drawing/2014/main" id="{CE1C0FC3-1FA8-402E-B6AA-ACDE0BA4F3ED}"/>
              </a:ext>
            </a:extLst>
          </p:cNvPr>
          <p:cNvSpPr txBox="1"/>
          <p:nvPr/>
        </p:nvSpPr>
        <p:spPr>
          <a:xfrm>
            <a:off x="8075000" y="565444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pic>
        <p:nvPicPr>
          <p:cNvPr id="14" name="Picture 13">
            <a:extLst>
              <a:ext uri="{FF2B5EF4-FFF2-40B4-BE49-F238E27FC236}">
                <a16:creationId xmlns:a16="http://schemas.microsoft.com/office/drawing/2014/main" id="{ED000DB3-1528-4C2D-B9E7-595E769763D2}"/>
              </a:ext>
            </a:extLst>
          </p:cNvPr>
          <p:cNvPicPr>
            <a:picLocks noChangeAspect="1"/>
          </p:cNvPicPr>
          <p:nvPr/>
        </p:nvPicPr>
        <p:blipFill>
          <a:blip r:embed="rId4"/>
          <a:stretch>
            <a:fillRect/>
          </a:stretch>
        </p:blipFill>
        <p:spPr>
          <a:xfrm>
            <a:off x="3797019" y="3459536"/>
            <a:ext cx="6165315" cy="2194908"/>
          </a:xfrm>
          <a:prstGeom prst="rect">
            <a:avLst/>
          </a:prstGeom>
        </p:spPr>
      </p:pic>
    </p:spTree>
    <p:extLst>
      <p:ext uri="{BB962C8B-B14F-4D97-AF65-F5344CB8AC3E}">
        <p14:creationId xmlns:p14="http://schemas.microsoft.com/office/powerpoint/2010/main" val="424771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5F40B5-EE64-4FA1-8E6F-9452E0CE5DC1}"/>
              </a:ext>
            </a:extLst>
          </p:cNvPr>
          <p:cNvPicPr>
            <a:picLocks noChangeAspect="1"/>
          </p:cNvPicPr>
          <p:nvPr/>
        </p:nvPicPr>
        <p:blipFill>
          <a:blip r:embed="rId3"/>
          <a:stretch>
            <a:fillRect/>
          </a:stretch>
        </p:blipFill>
        <p:spPr>
          <a:xfrm>
            <a:off x="2320207" y="2272730"/>
            <a:ext cx="7486096" cy="2665118"/>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Biodiversity and Natural Capital</a:t>
            </a:r>
          </a:p>
        </p:txBody>
      </p:sp>
      <p:sp>
        <p:nvSpPr>
          <p:cNvPr id="9" name="Rectangle 8">
            <a:extLst>
              <a:ext uri="{FF2B5EF4-FFF2-40B4-BE49-F238E27FC236}">
                <a16:creationId xmlns:a16="http://schemas.microsoft.com/office/drawing/2014/main" id="{96C8C259-395C-4BF8-8BE3-F2163C4CC6B2}"/>
              </a:ext>
            </a:extLst>
          </p:cNvPr>
          <p:cNvSpPr/>
          <p:nvPr/>
        </p:nvSpPr>
        <p:spPr>
          <a:xfrm>
            <a:off x="1171074" y="1269316"/>
            <a:ext cx="9545052" cy="1002582"/>
          </a:xfrm>
          <a:prstGeom prst="rect">
            <a:avLst/>
          </a:prstGeom>
        </p:spPr>
        <p:txBody>
          <a:bodyPr wrap="square">
            <a:spAutoFit/>
          </a:bodyPr>
          <a:lstStyle/>
          <a:p>
            <a:pPr algn="ctr" defTabSz="914354">
              <a:lnSpc>
                <a:spcPct val="130000"/>
              </a:lnSpc>
              <a:defRPr/>
            </a:pPr>
            <a:r>
              <a:rPr lang="en-GB" sz="2400" b="1">
                <a:solidFill>
                  <a:srgbClr val="595959"/>
                </a:solidFill>
                <a:latin typeface="Arial"/>
              </a:rPr>
              <a:t>Biodiversity </a:t>
            </a:r>
            <a:r>
              <a:rPr lang="en-GB" sz="2400">
                <a:solidFill>
                  <a:srgbClr val="595959"/>
                </a:solidFill>
                <a:latin typeface="Arial"/>
              </a:rPr>
              <a:t>can be an indicator of the </a:t>
            </a:r>
            <a:r>
              <a:rPr lang="en-GB" sz="2400" b="1">
                <a:solidFill>
                  <a:srgbClr val="23BAED"/>
                </a:solidFill>
                <a:latin typeface="Arial"/>
              </a:rPr>
              <a:t>condition and resilience of natural capital stocks</a:t>
            </a:r>
            <a:endParaRPr lang="en-GB" sz="2400">
              <a:solidFill>
                <a:srgbClr val="595959"/>
              </a:solidFill>
              <a:latin typeface="Arial"/>
            </a:endParaRP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308959"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Biodiversity Guidance</a:t>
              </a:r>
              <a:endParaRPr lang="en-GB" sz="1801">
                <a:solidFill>
                  <a:prstClr val="white"/>
                </a:solidFill>
                <a:latin typeface="Arial"/>
              </a:endParaRPr>
            </a:p>
          </p:txBody>
        </p:sp>
      </p:grpSp>
      <p:sp>
        <p:nvSpPr>
          <p:cNvPr id="12" name="TextBox 11">
            <a:extLst>
              <a:ext uri="{FF2B5EF4-FFF2-40B4-BE49-F238E27FC236}">
                <a16:creationId xmlns:a16="http://schemas.microsoft.com/office/drawing/2014/main" id="{0B7A89D0-B76F-4872-A3F8-97059C4A59FF}"/>
              </a:ext>
            </a:extLst>
          </p:cNvPr>
          <p:cNvSpPr txBox="1"/>
          <p:nvPr/>
        </p:nvSpPr>
        <p:spPr>
          <a:xfrm>
            <a:off x="138853" y="6501041"/>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dirty="0" smtClean="0"/>
              <a:pPr/>
              <a:t>23</a:t>
            </a:fld>
            <a:endParaRPr lang="en-GB"/>
          </a:p>
        </p:txBody>
      </p:sp>
      <p:sp>
        <p:nvSpPr>
          <p:cNvPr id="11" name="TextBox 10">
            <a:extLst>
              <a:ext uri="{FF2B5EF4-FFF2-40B4-BE49-F238E27FC236}">
                <a16:creationId xmlns:a16="http://schemas.microsoft.com/office/drawing/2014/main" id="{539AE337-6BBA-4A46-8D50-11142E8B4C98}"/>
              </a:ext>
            </a:extLst>
          </p:cNvPr>
          <p:cNvSpPr txBox="1"/>
          <p:nvPr/>
        </p:nvSpPr>
        <p:spPr>
          <a:xfrm>
            <a:off x="663755" y="4937848"/>
            <a:ext cx="10864490" cy="830997"/>
          </a:xfrm>
          <a:prstGeom prst="rect">
            <a:avLst/>
          </a:prstGeom>
          <a:noFill/>
        </p:spPr>
        <p:txBody>
          <a:bodyPr wrap="square">
            <a:spAutoFit/>
          </a:bodyPr>
          <a:lstStyle/>
          <a:p>
            <a:pPr algn="ctr"/>
            <a:r>
              <a:rPr lang="en-GB" sz="2400">
                <a:solidFill>
                  <a:srgbClr val="595959"/>
                </a:solidFill>
                <a:latin typeface="Arial"/>
              </a:rPr>
              <a:t>Higher levels of biodiversity </a:t>
            </a:r>
            <a:r>
              <a:rPr lang="en-GB" sz="2400" b="1">
                <a:solidFill>
                  <a:srgbClr val="23BAED"/>
                </a:solidFill>
                <a:latin typeface="Arial"/>
              </a:rPr>
              <a:t>generate a greater quantity </a:t>
            </a:r>
            <a:r>
              <a:rPr lang="en-GB" sz="2400">
                <a:solidFill>
                  <a:srgbClr val="595959"/>
                </a:solidFill>
                <a:latin typeface="Arial"/>
              </a:rPr>
              <a:t>and</a:t>
            </a:r>
            <a:r>
              <a:rPr lang="en-GB" sz="2400" b="1">
                <a:solidFill>
                  <a:srgbClr val="23BAED"/>
                </a:solidFill>
                <a:latin typeface="Arial"/>
              </a:rPr>
              <a:t> quality of goods </a:t>
            </a:r>
            <a:r>
              <a:rPr lang="en-GB" sz="2400">
                <a:solidFill>
                  <a:srgbClr val="595959"/>
                </a:solidFill>
                <a:latin typeface="Arial"/>
              </a:rPr>
              <a:t>and</a:t>
            </a:r>
            <a:r>
              <a:rPr lang="en-GB" sz="2400" b="1">
                <a:solidFill>
                  <a:srgbClr val="23BAED"/>
                </a:solidFill>
                <a:latin typeface="Arial"/>
              </a:rPr>
              <a:t> services</a:t>
            </a:r>
            <a:r>
              <a:rPr lang="en-GB" sz="2400">
                <a:solidFill>
                  <a:srgbClr val="595959"/>
                </a:solidFill>
                <a:latin typeface="Arial"/>
              </a:rPr>
              <a:t>, and more </a:t>
            </a:r>
            <a:r>
              <a:rPr lang="en-GB" sz="2400" b="1">
                <a:solidFill>
                  <a:srgbClr val="23BAED"/>
                </a:solidFill>
                <a:latin typeface="Arial"/>
              </a:rPr>
              <a:t>resilience</a:t>
            </a:r>
            <a:r>
              <a:rPr lang="en-GB" sz="2400">
                <a:solidFill>
                  <a:srgbClr val="595959"/>
                </a:solidFill>
                <a:latin typeface="Arial"/>
              </a:rPr>
              <a:t> to change.</a:t>
            </a:r>
            <a:endParaRPr lang="en-GB" sz="2400"/>
          </a:p>
        </p:txBody>
      </p:sp>
    </p:spTree>
    <p:extLst>
      <p:ext uri="{BB962C8B-B14F-4D97-AF65-F5344CB8AC3E}">
        <p14:creationId xmlns:p14="http://schemas.microsoft.com/office/powerpoint/2010/main" val="403152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1895" y="153582"/>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Ecosystems Services </a:t>
            </a:r>
            <a:endParaRPr lang="en-GB">
              <a:solidFill>
                <a:srgbClr val="595959"/>
              </a:solidFill>
              <a:highlight>
                <a:srgbClr val="FFFF00"/>
              </a:highlight>
            </a:endParaRP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287188" y="-4988"/>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314195" y="565471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3693318" y="3251388"/>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4808493" y="446466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5656461" y="3112416"/>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dirty="0" smtClean="0"/>
              <a:pPr/>
              <a:t>24</a:t>
            </a:fld>
            <a:endParaRPr lang="en-GB"/>
          </a:p>
        </p:txBody>
      </p:sp>
      <p:grpSp>
        <p:nvGrpSpPr>
          <p:cNvPr id="2" name="Group 1">
            <a:extLst>
              <a:ext uri="{FF2B5EF4-FFF2-40B4-BE49-F238E27FC236}">
                <a16:creationId xmlns:a16="http://schemas.microsoft.com/office/drawing/2014/main" id="{2B76F85A-484A-40CC-9219-382152659263}"/>
              </a:ext>
            </a:extLst>
          </p:cNvPr>
          <p:cNvGrpSpPr/>
          <p:nvPr/>
        </p:nvGrpSpPr>
        <p:grpSpPr>
          <a:xfrm>
            <a:off x="7407556" y="2871425"/>
            <a:ext cx="3581286" cy="3117735"/>
            <a:chOff x="7407556" y="2871425"/>
            <a:chExt cx="3581286" cy="3117735"/>
          </a:xfrm>
        </p:grpSpPr>
        <p:sp>
          <p:nvSpPr>
            <p:cNvPr id="15" name="Oval 14">
              <a:extLst>
                <a:ext uri="{FF2B5EF4-FFF2-40B4-BE49-F238E27FC236}">
                  <a16:creationId xmlns:a16="http://schemas.microsoft.com/office/drawing/2014/main" id="{59F6AEB1-F6EB-4924-9B66-2D56658819DA}"/>
                </a:ext>
              </a:extLst>
            </p:cNvPr>
            <p:cNvSpPr/>
            <p:nvPr/>
          </p:nvSpPr>
          <p:spPr>
            <a:xfrm>
              <a:off x="7407556" y="2871425"/>
              <a:ext cx="3581286" cy="307973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a:p>
          </p:txBody>
        </p:sp>
        <p:sp>
          <p:nvSpPr>
            <p:cNvPr id="16" name="TextBox 15">
              <a:extLst>
                <a:ext uri="{FF2B5EF4-FFF2-40B4-BE49-F238E27FC236}">
                  <a16:creationId xmlns:a16="http://schemas.microsoft.com/office/drawing/2014/main" id="{7BCCD824-DD58-4F06-AAFB-B279D53BB8AB}"/>
                </a:ext>
              </a:extLst>
            </p:cNvPr>
            <p:cNvSpPr txBox="1"/>
            <p:nvPr/>
          </p:nvSpPr>
          <p:spPr>
            <a:xfrm>
              <a:off x="7689769" y="3219171"/>
              <a:ext cx="3012635" cy="2769989"/>
            </a:xfrm>
            <a:prstGeom prst="rect">
              <a:avLst/>
            </a:prstGeom>
            <a:noFill/>
          </p:spPr>
          <p:txBody>
            <a:bodyPr wrap="square" rtlCol="0" anchor="t">
              <a:spAutoFit/>
            </a:bodyPr>
            <a:lstStyle/>
            <a:p>
              <a:pPr algn="ctr"/>
              <a:r>
                <a:rPr lang="en-US" sz="2200" b="1" i="1">
                  <a:solidFill>
                    <a:schemeClr val="lt1"/>
                  </a:solidFill>
                </a:rPr>
                <a:t>Consider</a:t>
              </a:r>
              <a:r>
                <a:rPr lang="en-US" sz="2200" i="1">
                  <a:solidFill>
                    <a:schemeClr val="lt1"/>
                  </a:solidFill>
                </a:rPr>
                <a:t>: </a:t>
              </a:r>
              <a:r>
                <a:rPr lang="en-US" sz="2200">
                  <a:solidFill>
                    <a:schemeClr val="lt1"/>
                  </a:solidFill>
                </a:rPr>
                <a:t>If ecosystem services are included in an assessment, does that mean biodiversity is automatically included?</a:t>
              </a:r>
            </a:p>
            <a:p>
              <a:endParaRPr lang="en-CH" sz="2000"/>
            </a:p>
          </p:txBody>
        </p:sp>
      </p:grpSp>
    </p:spTree>
    <p:extLst>
      <p:ext uri="{BB962C8B-B14F-4D97-AF65-F5344CB8AC3E}">
        <p14:creationId xmlns:p14="http://schemas.microsoft.com/office/powerpoint/2010/main" val="206701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558528" y="8052"/>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p.15</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dirty="0" smtClean="0"/>
              <a:pPr/>
              <a:t>25</a:t>
            </a:fld>
            <a:endParaRPr lang="en-GB"/>
          </a:p>
        </p:txBody>
      </p:sp>
      <p:pic>
        <p:nvPicPr>
          <p:cNvPr id="15" name="Picture 14">
            <a:extLst>
              <a:ext uri="{FF2B5EF4-FFF2-40B4-BE49-F238E27FC236}">
                <a16:creationId xmlns:a16="http://schemas.microsoft.com/office/drawing/2014/main" id="{812AE325-32FE-4A02-AB6E-97E21D420C58}"/>
              </a:ext>
            </a:extLst>
          </p:cNvPr>
          <p:cNvPicPr>
            <a:picLocks noChangeAspect="1"/>
          </p:cNvPicPr>
          <p:nvPr/>
        </p:nvPicPr>
        <p:blipFill rotWithShape="1">
          <a:blip r:embed="rId4"/>
          <a:srcRect t="3913" r="1557"/>
          <a:stretch/>
        </p:blipFill>
        <p:spPr>
          <a:xfrm>
            <a:off x="3547317" y="1181024"/>
            <a:ext cx="4682139" cy="4799342"/>
          </a:xfrm>
          <a:prstGeom prst="rect">
            <a:avLst/>
          </a:prstGeom>
        </p:spPr>
      </p:pic>
      <p:sp>
        <p:nvSpPr>
          <p:cNvPr id="16" name="TextBox 15">
            <a:extLst>
              <a:ext uri="{FF2B5EF4-FFF2-40B4-BE49-F238E27FC236}">
                <a16:creationId xmlns:a16="http://schemas.microsoft.com/office/drawing/2014/main" id="{0EC63261-522F-4FED-A72D-4FD0B02E84EB}"/>
              </a:ext>
            </a:extLst>
          </p:cNvPr>
          <p:cNvSpPr txBox="1"/>
          <p:nvPr/>
        </p:nvSpPr>
        <p:spPr>
          <a:xfrm>
            <a:off x="1133062" y="1563301"/>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cs typeface="+mj-cs"/>
              </a:rPr>
              <a:t>All businesses impact and depend on natural capital and biodiversity. </a:t>
            </a:r>
          </a:p>
        </p:txBody>
      </p:sp>
      <p:sp>
        <p:nvSpPr>
          <p:cNvPr id="17" name="TextBox 16">
            <a:extLst>
              <a:ext uri="{FF2B5EF4-FFF2-40B4-BE49-F238E27FC236}">
                <a16:creationId xmlns:a16="http://schemas.microsoft.com/office/drawing/2014/main" id="{1251B053-E711-4AA7-B7D8-E0283441FEA2}"/>
              </a:ext>
            </a:extLst>
          </p:cNvPr>
          <p:cNvSpPr txBox="1"/>
          <p:nvPr/>
        </p:nvSpPr>
        <p:spPr>
          <a:xfrm>
            <a:off x="155001" y="4003799"/>
            <a:ext cx="2736262" cy="1976567"/>
          </a:xfrm>
          <a:prstGeom prst="rect">
            <a:avLst/>
          </a:prstGeom>
          <a:noFill/>
        </p:spPr>
        <p:txBody>
          <a:bodyPr wrap="square" rtlCol="0">
            <a:spAutoFit/>
          </a:bodyPr>
          <a:lstStyle/>
          <a:p>
            <a:pPr>
              <a:lnSpc>
                <a:spcPct val="115000"/>
              </a:lnSpc>
              <a:spcBef>
                <a:spcPts val="600"/>
              </a:spcBef>
              <a:spcAft>
                <a:spcPts val="600"/>
              </a:spcAft>
            </a:pPr>
            <a:r>
              <a:rPr lang="en-GB" b="1">
                <a:solidFill>
                  <a:srgbClr val="4D4D4F"/>
                </a:solidFill>
                <a:ea typeface="Verdana" panose="020B0604030504040204" pitchFamily="34" charset="0"/>
                <a:cs typeface="+mj-cs"/>
              </a:rPr>
              <a:t>Integrating natural capital &amp; biodiversity </a:t>
            </a:r>
            <a:r>
              <a:rPr lang="en-GB">
                <a:solidFill>
                  <a:srgbClr val="4D4D4F"/>
                </a:solidFill>
                <a:ea typeface="Verdana" panose="020B0604030504040204" pitchFamily="34" charset="0"/>
                <a:cs typeface="+mj-cs"/>
              </a:rPr>
              <a:t>allows you to identify R&amp;Os that might otherwise be hidden or missed. </a:t>
            </a:r>
          </a:p>
        </p:txBody>
      </p:sp>
      <p:sp>
        <p:nvSpPr>
          <p:cNvPr id="18" name="Oval 17">
            <a:extLst>
              <a:ext uri="{FF2B5EF4-FFF2-40B4-BE49-F238E27FC236}">
                <a16:creationId xmlns:a16="http://schemas.microsoft.com/office/drawing/2014/main" id="{19F8B04E-B941-4C39-8C22-878439F8540F}"/>
              </a:ext>
            </a:extLst>
          </p:cNvPr>
          <p:cNvSpPr/>
          <p:nvPr/>
        </p:nvSpPr>
        <p:spPr>
          <a:xfrm>
            <a:off x="5274366" y="2644149"/>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02872A04-32AA-497A-8A8E-570F1C2A975E}"/>
              </a:ext>
            </a:extLst>
          </p:cNvPr>
          <p:cNvCxnSpPr>
            <a:cxnSpLocks/>
            <a:stCxn id="16" idx="3"/>
            <a:endCxn id="18" idx="1"/>
          </p:cNvCxnSpPr>
          <p:nvPr/>
        </p:nvCxnSpPr>
        <p:spPr>
          <a:xfrm>
            <a:off x="3869324" y="2073762"/>
            <a:ext cx="1606253" cy="6470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F186BB-48F6-4BFD-9061-9C0658A51DB9}"/>
              </a:ext>
            </a:extLst>
          </p:cNvPr>
          <p:cNvSpPr/>
          <p:nvPr/>
        </p:nvSpPr>
        <p:spPr>
          <a:xfrm>
            <a:off x="3327151" y="4013293"/>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868E598F-A853-4401-BA56-800BF10F63B4}"/>
              </a:ext>
            </a:extLst>
          </p:cNvPr>
          <p:cNvCxnSpPr>
            <a:cxnSpLocks/>
            <a:stCxn id="17" idx="3"/>
            <a:endCxn id="21" idx="3"/>
          </p:cNvCxnSpPr>
          <p:nvPr/>
        </p:nvCxnSpPr>
        <p:spPr>
          <a:xfrm flipV="1">
            <a:off x="2891263" y="4460230"/>
            <a:ext cx="637099" cy="531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7D6B54B-6C19-4D29-B872-18DE5AD920AB}"/>
              </a:ext>
            </a:extLst>
          </p:cNvPr>
          <p:cNvSpPr/>
          <p:nvPr/>
        </p:nvSpPr>
        <p:spPr>
          <a:xfrm>
            <a:off x="5274366" y="5467946"/>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C897FEBC-EC86-49BE-92F5-7DDD95FD68C5}"/>
              </a:ext>
            </a:extLst>
          </p:cNvPr>
          <p:cNvCxnSpPr>
            <a:cxnSpLocks/>
            <a:stCxn id="17" idx="3"/>
            <a:endCxn id="23" idx="2"/>
          </p:cNvCxnSpPr>
          <p:nvPr/>
        </p:nvCxnSpPr>
        <p:spPr>
          <a:xfrm>
            <a:off x="2891263" y="4992083"/>
            <a:ext cx="2383103" cy="7376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805BA1-11CF-4942-8BDF-4EE58D154054}"/>
              </a:ext>
            </a:extLst>
          </p:cNvPr>
          <p:cNvSpPr txBox="1"/>
          <p:nvPr/>
        </p:nvSpPr>
        <p:spPr>
          <a:xfrm>
            <a:off x="8588374" y="2207869"/>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rPr>
              <a:t>This results in </a:t>
            </a:r>
            <a:r>
              <a:rPr lang="en-GB" b="1">
                <a:solidFill>
                  <a:srgbClr val="4D4D4F"/>
                </a:solidFill>
                <a:ea typeface="Verdana" panose="020B0604030504040204" pitchFamily="34" charset="0"/>
              </a:rPr>
              <a:t>economic costs and benefits </a:t>
            </a:r>
            <a:r>
              <a:rPr lang="en-GB">
                <a:solidFill>
                  <a:srgbClr val="4D4D4F"/>
                </a:solidFill>
                <a:ea typeface="Verdana" panose="020B0604030504040204" pitchFamily="34" charset="0"/>
              </a:rPr>
              <a:t>for business and society</a:t>
            </a:r>
            <a:endParaRPr lang="en-GB">
              <a:solidFill>
                <a:srgbClr val="4D4D4F"/>
              </a:solidFill>
              <a:ea typeface="Verdana" panose="020B0604030504040204" pitchFamily="34" charset="0"/>
              <a:cs typeface="+mj-cs"/>
            </a:endParaRPr>
          </a:p>
        </p:txBody>
      </p:sp>
      <p:sp>
        <p:nvSpPr>
          <p:cNvPr id="32" name="Oval 31">
            <a:extLst>
              <a:ext uri="{FF2B5EF4-FFF2-40B4-BE49-F238E27FC236}">
                <a16:creationId xmlns:a16="http://schemas.microsoft.com/office/drawing/2014/main" id="{9677C458-BAE8-45AC-A47D-574477ED927A}"/>
              </a:ext>
            </a:extLst>
          </p:cNvPr>
          <p:cNvSpPr/>
          <p:nvPr/>
        </p:nvSpPr>
        <p:spPr>
          <a:xfrm>
            <a:off x="4704522" y="3273006"/>
            <a:ext cx="2416061" cy="554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4EECC84-2796-4826-90C3-77A6A89F0C6E}"/>
              </a:ext>
            </a:extLst>
          </p:cNvPr>
          <p:cNvCxnSpPr>
            <a:cxnSpLocks/>
            <a:stCxn id="31" idx="1"/>
            <a:endCxn id="32" idx="7"/>
          </p:cNvCxnSpPr>
          <p:nvPr/>
        </p:nvCxnSpPr>
        <p:spPr>
          <a:xfrm flipH="1">
            <a:off x="6766759" y="2718330"/>
            <a:ext cx="1821615" cy="63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9726B47-5505-4DA4-AB59-8A0BADB88BF7}"/>
              </a:ext>
            </a:extLst>
          </p:cNvPr>
          <p:cNvSpPr/>
          <p:nvPr/>
        </p:nvSpPr>
        <p:spPr>
          <a:xfrm>
            <a:off x="3454170" y="133306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35" name="Oval 34">
            <a:extLst>
              <a:ext uri="{FF2B5EF4-FFF2-40B4-BE49-F238E27FC236}">
                <a16:creationId xmlns:a16="http://schemas.microsoft.com/office/drawing/2014/main" id="{E7A0903B-2654-4AFC-97BE-6555ABE5A7B2}"/>
              </a:ext>
            </a:extLst>
          </p:cNvPr>
          <p:cNvSpPr/>
          <p:nvPr/>
        </p:nvSpPr>
        <p:spPr>
          <a:xfrm>
            <a:off x="10418636" y="1904978"/>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36" name="Oval 35">
            <a:extLst>
              <a:ext uri="{FF2B5EF4-FFF2-40B4-BE49-F238E27FC236}">
                <a16:creationId xmlns:a16="http://schemas.microsoft.com/office/drawing/2014/main" id="{B75DF22A-366C-4767-B467-46C836E31094}"/>
              </a:ext>
            </a:extLst>
          </p:cNvPr>
          <p:cNvSpPr/>
          <p:nvPr/>
        </p:nvSpPr>
        <p:spPr>
          <a:xfrm>
            <a:off x="2695912" y="4163998"/>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37" name="Rectangle 36">
            <a:extLst>
              <a:ext uri="{FF2B5EF4-FFF2-40B4-BE49-F238E27FC236}">
                <a16:creationId xmlns:a16="http://schemas.microsoft.com/office/drawing/2014/main" id="{CDBA2351-37A5-4559-BB7F-31D4D07AC853}"/>
              </a:ext>
            </a:extLst>
          </p:cNvPr>
          <p:cNvSpPr/>
          <p:nvPr/>
        </p:nvSpPr>
        <p:spPr>
          <a:xfrm>
            <a:off x="1133062" y="7105793"/>
            <a:ext cx="8199718" cy="530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Added biodiversity element and updated figure (previously it was only natural capital)</a:t>
            </a:r>
          </a:p>
        </p:txBody>
      </p:sp>
      <p:sp>
        <p:nvSpPr>
          <p:cNvPr id="38" name="TextBox 37">
            <a:extLst>
              <a:ext uri="{FF2B5EF4-FFF2-40B4-BE49-F238E27FC236}">
                <a16:creationId xmlns:a16="http://schemas.microsoft.com/office/drawing/2014/main" id="{E989F793-0DA9-4CE0-88D2-C8F9D1A2C8DE}"/>
              </a:ext>
            </a:extLst>
          </p:cNvPr>
          <p:cNvSpPr txBox="1"/>
          <p:nvPr/>
        </p:nvSpPr>
        <p:spPr>
          <a:xfrm>
            <a:off x="7879421" y="5467946"/>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Tree>
    <p:extLst>
      <p:ext uri="{BB962C8B-B14F-4D97-AF65-F5344CB8AC3E}">
        <p14:creationId xmlns:p14="http://schemas.microsoft.com/office/powerpoint/2010/main" val="42889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1" grpId="0" animBg="1"/>
      <p:bldP spid="23" grpId="0" animBg="1"/>
      <p:bldP spid="31"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Biodiversity &amp; the current economic system</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0F4EFB55-9769-4202-846B-26AD9AF13CEA}"/>
              </a:ext>
            </a:extLst>
          </p:cNvPr>
          <p:cNvSpPr/>
          <p:nvPr/>
        </p:nvSpPr>
        <p:spPr>
          <a:xfrm>
            <a:off x="537145" y="1363050"/>
            <a:ext cx="6592618" cy="4131900"/>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The economy is embedded within the biosphere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mn-cs"/>
              </a:rPr>
              <a:t>Value of biodiversity needs to be embedded within economic thinking</a:t>
            </a:r>
            <a:endPar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Demand to embed nature and biodiversity into decision-making exists </a:t>
            </a: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sym typeface="Wingdings" panose="05000000000000000000" pitchFamily="2" charset="2"/>
              </a:rPr>
              <a:t>from multiple stakeholders:</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a:p>
            <a:pPr marL="742950" marR="0" lvl="1" indent="-285750" algn="l" defTabSz="914400" rtl="0" eaLnBrk="1" fontAlgn="auto" latinLnBrk="0" hangingPunct="1">
              <a:lnSpc>
                <a:spcPct val="100000"/>
              </a:lnSpc>
              <a:spcBef>
                <a:spcPts val="300"/>
              </a:spcBef>
              <a:spcAft>
                <a:spcPts val="300"/>
              </a:spcAft>
              <a:buClrTx/>
              <a:buSzTx/>
              <a:buFont typeface="Courier New" panose="02070309020205020404" pitchFamily="49" charset="0"/>
              <a:buChar char="o"/>
              <a:tabLst/>
              <a:defRPr/>
            </a:pPr>
            <a:r>
              <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mn-cs"/>
              </a:rPr>
              <a:t>International policy </a:t>
            </a: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drivers (e.g. post-2020 biodiversity framework, SDGs)</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a:p>
            <a:pPr marL="742950" marR="0" lvl="1" indent="-285750" algn="l" defTabSz="914400" rtl="0" eaLnBrk="1" fontAlgn="auto" latinLnBrk="0" hangingPunct="1">
              <a:lnSpc>
                <a:spcPct val="100000"/>
              </a:lnSpc>
              <a:spcBef>
                <a:spcPts val="300"/>
              </a:spcBef>
              <a:spcAft>
                <a:spcPts val="300"/>
              </a:spcAft>
              <a:buClrTx/>
              <a:buSzTx/>
              <a:buFont typeface="Courier New" panose="02070309020205020404" pitchFamily="49" charset="0"/>
              <a:buChar char="o"/>
              <a:tabLst/>
              <a:defRPr/>
            </a:pPr>
            <a:r>
              <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mn-cs"/>
              </a:rPr>
              <a:t>Finance</a:t>
            </a: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 (e.g. Taskforce on Nature-related Financial Disclosures​)</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a:p>
            <a:pPr marL="742950" marR="0" lvl="1" indent="-285750" algn="l" defTabSz="914400" rtl="0" eaLnBrk="1" fontAlgn="auto" latinLnBrk="0" hangingPunct="1">
              <a:lnSpc>
                <a:spcPct val="100000"/>
              </a:lnSpc>
              <a:spcBef>
                <a:spcPts val="300"/>
              </a:spcBef>
              <a:spcAft>
                <a:spcPts val="300"/>
              </a:spcAft>
              <a:buClrTx/>
              <a:buSzTx/>
              <a:buFont typeface="Courier New" panose="02070309020205020404" pitchFamily="49" charset="0"/>
              <a:buChar char="o"/>
              <a:tabLst/>
              <a:defRPr/>
            </a:pPr>
            <a:r>
              <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mn-cs"/>
              </a:rPr>
              <a:t>Standard setters </a:t>
            </a: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(e.g. Global Reporting Initiative)</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a:p>
            <a:pPr marL="742950" marR="0" lvl="1" indent="-285750" algn="l" defTabSz="914400" rtl="0" eaLnBrk="1" fontAlgn="auto" latinLnBrk="0" hangingPunct="1">
              <a:lnSpc>
                <a:spcPct val="100000"/>
              </a:lnSpc>
              <a:spcBef>
                <a:spcPts val="300"/>
              </a:spcBef>
              <a:spcAft>
                <a:spcPts val="300"/>
              </a:spcAft>
              <a:buClrTx/>
              <a:buSzTx/>
              <a:buFont typeface="Courier New" panose="02070309020205020404" pitchFamily="49" charset="0"/>
              <a:buChar char="o"/>
              <a:tabLst/>
              <a:defRPr/>
            </a:pPr>
            <a:r>
              <a:rPr kumimoji="0" lang="en-GB" sz="2000" b="1" i="0" u="none" strike="noStrike" kern="1200" cap="none" spc="0" normalizeH="0" baseline="0" noProof="0">
                <a:ln>
                  <a:noFill/>
                </a:ln>
                <a:solidFill>
                  <a:prstClr val="black">
                    <a:lumMod val="65000"/>
                    <a:lumOff val="35000"/>
                  </a:prstClr>
                </a:solidFill>
                <a:effectLst/>
                <a:uLnTx/>
                <a:uFillTx/>
                <a:latin typeface="Arial"/>
                <a:ea typeface="Roboto Light"/>
                <a:cs typeface="+mn-cs"/>
              </a:rPr>
              <a:t>Consumers</a:t>
            </a:r>
            <a:r>
              <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mn-cs"/>
              </a:rPr>
              <a:t> wanting increased transparency</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Roboto Light"/>
              <a:cs typeface="Arial"/>
            </a:endParaRPr>
          </a:p>
        </p:txBody>
      </p:sp>
      <p:pic>
        <p:nvPicPr>
          <p:cNvPr id="19" name="Picture 18">
            <a:extLst>
              <a:ext uri="{FF2B5EF4-FFF2-40B4-BE49-F238E27FC236}">
                <a16:creationId xmlns:a16="http://schemas.microsoft.com/office/drawing/2014/main" id="{C0927BDA-BE05-46BD-BDA5-D4599B866772}"/>
              </a:ext>
            </a:extLst>
          </p:cNvPr>
          <p:cNvPicPr>
            <a:picLocks noChangeAspect="1"/>
          </p:cNvPicPr>
          <p:nvPr/>
        </p:nvPicPr>
        <p:blipFill rotWithShape="1">
          <a:blip r:embed="rId3"/>
          <a:srcRect l="13721" t="6044" b="1021"/>
          <a:stretch/>
        </p:blipFill>
        <p:spPr>
          <a:xfrm>
            <a:off x="7372350" y="1183088"/>
            <a:ext cx="4573878" cy="4491824"/>
          </a:xfrm>
          <a:prstGeom prst="rect">
            <a:avLst/>
          </a:prstGeom>
        </p:spPr>
      </p:pic>
      <p:sp>
        <p:nvSpPr>
          <p:cNvPr id="20" name="Text Placeholder 2">
            <a:extLst>
              <a:ext uri="{FF2B5EF4-FFF2-40B4-BE49-F238E27FC236}">
                <a16:creationId xmlns:a16="http://schemas.microsoft.com/office/drawing/2014/main" id="{542DDEA2-A4D2-4640-A617-4F224D7E723C}"/>
              </a:ext>
            </a:extLst>
          </p:cNvPr>
          <p:cNvSpPr txBox="1">
            <a:spLocks/>
          </p:cNvSpPr>
          <p:nvPr/>
        </p:nvSpPr>
        <p:spPr>
          <a:xfrm>
            <a:off x="7129763" y="5706618"/>
            <a:ext cx="5925268" cy="211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7710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Source: </a:t>
            </a: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4"/>
              </a:rPr>
              <a:t>Economics of Biodiversity: Dasgupta Review. 2020. </a:t>
            </a:r>
            <a:r>
              <a:rPr kumimoji="0" lang="en-GB" sz="1200" b="0" i="0" u="none" strike="noStrike" kern="1200" cap="none" spc="0" normalizeH="0" baseline="0" noProof="0">
                <a:ln>
                  <a:noFill/>
                </a:ln>
                <a:solidFill>
                  <a:prstClr val="black"/>
                </a:solidFill>
                <a:effectLst/>
                <a:uLnTx/>
                <a:uFillTx/>
                <a:latin typeface="Arial"/>
                <a:ea typeface="+mn-ea"/>
                <a:cs typeface="+mn-cs"/>
                <a:hlinkClick r:id="rId4"/>
              </a:rPr>
              <a:t>HM Treasury</a:t>
            </a: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4"/>
              </a:rPr>
              <a:t> </a:t>
            </a:r>
            <a:endPar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1430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normAutofit fontScale="90000"/>
          </a:bodyPr>
          <a:lstStyle/>
          <a:p>
            <a:r>
              <a:rPr lang="en-GB"/>
              <a:t>Anticipated private sector inclusion within the post-2020 biodiversity framework</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79DA4C32-7013-4726-B00D-04CFA30FA912}"/>
              </a:ext>
            </a:extLst>
          </p:cNvPr>
          <p:cNvSpPr txBox="1">
            <a:spLocks/>
          </p:cNvSpPr>
          <p:nvPr/>
        </p:nvSpPr>
        <p:spPr>
          <a:xfrm>
            <a:off x="495170" y="1160911"/>
            <a:ext cx="7266475" cy="4536176"/>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GB" sz="2400" b="1" i="0" u="none" strike="noStrike" kern="1200" cap="none" spc="0" normalizeH="0" baseline="0" noProof="0">
                <a:ln>
                  <a:noFill/>
                </a:ln>
                <a:solidFill>
                  <a:srgbClr val="C00000"/>
                </a:solidFill>
                <a:effectLst/>
                <a:uLnTx/>
                <a:uFillTx/>
                <a:latin typeface="Arial"/>
                <a:ea typeface="+mn-ea"/>
                <a:cs typeface="+mn-cs"/>
              </a:rPr>
              <a:t>DRAFT* </a:t>
            </a:r>
            <a:r>
              <a:rPr kumimoji="0" lang="en-GB" sz="2400" b="1" i="0" u="none" strike="noStrike" kern="1200" cap="none" spc="0" normalizeH="0" baseline="0" noProof="0">
                <a:ln>
                  <a:noFill/>
                </a:ln>
                <a:solidFill>
                  <a:prstClr val="black">
                    <a:lumMod val="65000"/>
                    <a:lumOff val="35000"/>
                  </a:prstClr>
                </a:solidFill>
                <a:effectLst/>
                <a:uLnTx/>
                <a:uFillTx/>
                <a:latin typeface="Arial"/>
                <a:ea typeface="+mn-ea"/>
                <a:cs typeface="+mn-cs"/>
              </a:rPr>
              <a:t>Target 15:</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GB" sz="2000" b="0" i="1" u="none" strike="noStrike" kern="1200" cap="none" spc="0" normalizeH="0" baseline="0" noProof="0">
                <a:ln>
                  <a:noFill/>
                </a:ln>
                <a:solidFill>
                  <a:prstClr val="black">
                    <a:lumMod val="65000"/>
                    <a:lumOff val="35000"/>
                  </a:prstClr>
                </a:solidFill>
                <a:effectLst/>
                <a:uLnTx/>
                <a:uFillTx/>
                <a:latin typeface="Arial"/>
                <a:ea typeface="+mn-ea"/>
                <a:cs typeface="+mn-cs"/>
              </a:rPr>
              <a:t>“</a:t>
            </a:r>
            <a:r>
              <a:rPr kumimoji="0" lang="en-GB" sz="2000" b="1" i="1" u="none" strike="noStrike" kern="1200" cap="none" spc="0" normalizeH="0" baseline="0" noProof="0">
                <a:ln>
                  <a:noFill/>
                </a:ln>
                <a:solidFill>
                  <a:prstClr val="black">
                    <a:lumMod val="65000"/>
                    <a:lumOff val="35000"/>
                  </a:prstClr>
                </a:solidFill>
                <a:effectLst/>
                <a:uLnTx/>
                <a:uFillTx/>
                <a:latin typeface="Arial"/>
                <a:ea typeface="+mn-ea"/>
                <a:cs typeface="+mn-cs"/>
              </a:rPr>
              <a:t>All businesses (public and private, large, medium and small) assess and report on their dependencies and impacts on biodiversity,</a:t>
            </a:r>
            <a:r>
              <a:rPr kumimoji="0" lang="en-GB" sz="2000" b="0" i="1" u="none" strike="noStrike" kern="1200" cap="none" spc="0" normalizeH="0" baseline="0" noProof="0">
                <a:ln>
                  <a:noFill/>
                </a:ln>
                <a:solidFill>
                  <a:prstClr val="black">
                    <a:lumMod val="65000"/>
                    <a:lumOff val="35000"/>
                  </a:prstClr>
                </a:solidFill>
                <a:effectLst/>
                <a:uLnTx/>
                <a:uFillTx/>
                <a:latin typeface="Arial"/>
                <a:ea typeface="+mn-ea"/>
                <a:cs typeface="+mn-cs"/>
              </a:rPr>
              <a:t> </a:t>
            </a: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from local to global, and progressively reduce negative impacts, by at least half and increase positive impacts, reducing biodiversity-related risks to businesses and moving towards the full sustainability of extraction and production practices, sourcing and supply chains, and use and disposal.”</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sp>
        <p:nvSpPr>
          <p:cNvPr id="22" name="TextBox 21">
            <a:extLst>
              <a:ext uri="{FF2B5EF4-FFF2-40B4-BE49-F238E27FC236}">
                <a16:creationId xmlns:a16="http://schemas.microsoft.com/office/drawing/2014/main" id="{A998A465-F103-4488-8980-079E8E567126}"/>
              </a:ext>
            </a:extLst>
          </p:cNvPr>
          <p:cNvSpPr txBox="1"/>
          <p:nvPr/>
        </p:nvSpPr>
        <p:spPr>
          <a:xfrm>
            <a:off x="0" y="5697088"/>
            <a:ext cx="44941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Source: </a:t>
            </a: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hlinkClick r:id="rId3"/>
              </a:rPr>
              <a:t>Convention Biological Diversity, 2021</a:t>
            </a:r>
            <a:endPar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pic>
        <p:nvPicPr>
          <p:cNvPr id="5" name="Picture 4">
            <a:extLst>
              <a:ext uri="{FF2B5EF4-FFF2-40B4-BE49-F238E27FC236}">
                <a16:creationId xmlns:a16="http://schemas.microsoft.com/office/drawing/2014/main" id="{BB6F3D34-D0F9-4ED5-AB77-ACEA607A2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83" r="29333"/>
          <a:stretch/>
        </p:blipFill>
        <p:spPr>
          <a:xfrm>
            <a:off x="8246267" y="1437705"/>
            <a:ext cx="3945733" cy="3982589"/>
          </a:xfrm>
          <a:prstGeom prst="ellipse">
            <a:avLst/>
          </a:prstGeom>
        </p:spPr>
      </p:pic>
      <p:sp>
        <p:nvSpPr>
          <p:cNvPr id="8" name="Text Placeholder 2">
            <a:extLst>
              <a:ext uri="{FF2B5EF4-FFF2-40B4-BE49-F238E27FC236}">
                <a16:creationId xmlns:a16="http://schemas.microsoft.com/office/drawing/2014/main" id="{11A65490-3404-4643-A5C4-0E4D80FC5122}"/>
              </a:ext>
            </a:extLst>
          </p:cNvPr>
          <p:cNvSpPr txBox="1">
            <a:spLocks/>
          </p:cNvSpPr>
          <p:nvPr/>
        </p:nvSpPr>
        <p:spPr>
          <a:xfrm>
            <a:off x="932615" y="6085689"/>
            <a:ext cx="9086808" cy="887789"/>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GB" sz="1500" b="0" i="1" u="none" strike="noStrike" kern="1200" cap="none" spc="0" normalizeH="0" baseline="0" noProof="0">
                <a:ln>
                  <a:noFill/>
                </a:ln>
                <a:solidFill>
                  <a:srgbClr val="C00000"/>
                </a:solidFill>
                <a:effectLst/>
                <a:uLnTx/>
                <a:uFillTx/>
                <a:latin typeface="Arial"/>
                <a:ea typeface="+mn-ea"/>
                <a:cs typeface="+mn-cs"/>
              </a:rPr>
              <a:t>* Target still to be negotiated at CBD COP in 2022. Current draft signals the inclusion of the private sector with a specific mention of businesses. </a:t>
            </a:r>
            <a:endParaRPr kumimoji="0" lang="en-US" sz="1500" b="0" i="1"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7438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113132-D3BF-4F7C-8A76-BFEF05641989}"/>
              </a:ext>
            </a:extLst>
          </p:cNvPr>
          <p:cNvPicPr>
            <a:picLocks noChangeAspect="1"/>
          </p:cNvPicPr>
          <p:nvPr/>
        </p:nvPicPr>
        <p:blipFill rotWithShape="1">
          <a:blip r:embed="rId3"/>
          <a:srcRect r="10218"/>
          <a:stretch/>
        </p:blipFill>
        <p:spPr>
          <a:xfrm>
            <a:off x="6304350" y="3483314"/>
            <a:ext cx="2368241" cy="1313272"/>
          </a:xfrm>
          <a:prstGeom prst="rect">
            <a:avLst/>
          </a:prstGeom>
        </p:spPr>
      </p:pic>
      <p:pic>
        <p:nvPicPr>
          <p:cNvPr id="16" name="Picture 8" descr="Natural Capital Protocol (2019) | CEO Water Mandate">
            <a:extLst>
              <a:ext uri="{FF2B5EF4-FFF2-40B4-BE49-F238E27FC236}">
                <a16:creationId xmlns:a16="http://schemas.microsoft.com/office/drawing/2014/main" id="{CF6DD8EF-FA27-42E5-9129-DB5FD870B2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32" b="16293"/>
          <a:stretch/>
        </p:blipFill>
        <p:spPr bwMode="auto">
          <a:xfrm>
            <a:off x="5736366" y="1171817"/>
            <a:ext cx="2777410" cy="1401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Anticipated drivers for increased disclosure</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2134EF7D-DC1F-4F1B-B2DC-DA0EAECDFCA1}"/>
              </a:ext>
            </a:extLst>
          </p:cNvPr>
          <p:cNvSpPr txBox="1">
            <a:spLocks/>
          </p:cNvSpPr>
          <p:nvPr/>
        </p:nvSpPr>
        <p:spPr>
          <a:xfrm>
            <a:off x="202576" y="1196226"/>
            <a:ext cx="5685076" cy="453617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Standard setters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updating frameworks to include biodiversity</a:t>
            </a:r>
          </a:p>
          <a:p>
            <a:pPr marL="285750" marR="0" lvl="0"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Mixture of </a:t>
            </a:r>
            <a:r>
              <a:rPr kumimoji="0" lang="en-GB" sz="2400" b="1"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voluntary</a:t>
            </a: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 (e.g. TNFD, GRI, CDSB) and </a:t>
            </a:r>
            <a:r>
              <a:rPr kumimoji="0" lang="en-GB" sz="2400" b="1"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mandatory</a:t>
            </a: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 (e.g. CSRD/EFRAG) incentives</a:t>
            </a:r>
          </a:p>
          <a:p>
            <a:pPr marL="285750" marR="0" lvl="0"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Anticipate </a:t>
            </a:r>
            <a:r>
              <a:rPr kumimoji="0" lang="en-GB" sz="2400" b="1"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mandatory reporting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requirements to </a:t>
            </a:r>
            <a:r>
              <a:rPr kumimoji="0" lang="en-GB" sz="2400" b="1"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increase</a:t>
            </a:r>
            <a:r>
              <a:rPr kumimoji="0" lang="en-GB" sz="2400" b="0" i="0" u="none" strike="noStrike" kern="1200" cap="none" spc="0" normalizeH="0" baseline="0" noProof="0">
                <a:ln>
                  <a:noFill/>
                </a:ln>
                <a:solidFill>
                  <a:prstClr val="black">
                    <a:lumMod val="65000"/>
                    <a:lumOff val="35000"/>
                  </a:prstClr>
                </a:solidFill>
                <a:effectLst/>
                <a:uLnTx/>
                <a:uFillTx/>
                <a:latin typeface="Arial"/>
                <a:ea typeface="Roboto Light" panose="02000000000000000000" pitchFamily="2" charset="0"/>
                <a:cs typeface="+mn-cs"/>
                <a:sym typeface="Wingdings" panose="05000000000000000000" pitchFamily="2" charset="2"/>
              </a:rPr>
              <a:t> with time (International Sustainability Standards Board supports this shift)</a:t>
            </a:r>
          </a:p>
        </p:txBody>
      </p:sp>
      <p:pic>
        <p:nvPicPr>
          <p:cNvPr id="17" name="Graphic 16">
            <a:extLst>
              <a:ext uri="{FF2B5EF4-FFF2-40B4-BE49-F238E27FC236}">
                <a16:creationId xmlns:a16="http://schemas.microsoft.com/office/drawing/2014/main" id="{33E8476E-BB8F-4F87-8D6D-323556B023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8829" y="4923161"/>
            <a:ext cx="4927825" cy="940639"/>
          </a:xfrm>
          <a:prstGeom prst="rect">
            <a:avLst/>
          </a:prstGeom>
        </p:spPr>
      </p:pic>
      <p:pic>
        <p:nvPicPr>
          <p:cNvPr id="19" name="Picture 18">
            <a:extLst>
              <a:ext uri="{FF2B5EF4-FFF2-40B4-BE49-F238E27FC236}">
                <a16:creationId xmlns:a16="http://schemas.microsoft.com/office/drawing/2014/main" id="{3B8AE1B2-09A2-44F1-816E-3867165596E2}"/>
              </a:ext>
            </a:extLst>
          </p:cNvPr>
          <p:cNvPicPr>
            <a:picLocks noChangeAspect="1"/>
          </p:cNvPicPr>
          <p:nvPr/>
        </p:nvPicPr>
        <p:blipFill>
          <a:blip r:embed="rId7"/>
          <a:stretch>
            <a:fillRect/>
          </a:stretch>
        </p:blipFill>
        <p:spPr>
          <a:xfrm>
            <a:off x="6285469" y="2532872"/>
            <a:ext cx="3992524" cy="1154834"/>
          </a:xfrm>
          <a:prstGeom prst="rect">
            <a:avLst/>
          </a:prstGeom>
        </p:spPr>
      </p:pic>
      <p:pic>
        <p:nvPicPr>
          <p:cNvPr id="20" name="Picture 2">
            <a:extLst>
              <a:ext uri="{FF2B5EF4-FFF2-40B4-BE49-F238E27FC236}">
                <a16:creationId xmlns:a16="http://schemas.microsoft.com/office/drawing/2014/main" id="{60319A30-91A1-433D-B2EF-74DC4E9818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8634" y="3002762"/>
            <a:ext cx="1788020" cy="631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DSB (@CDSBglobal) | Twitter">
            <a:extLst>
              <a:ext uri="{FF2B5EF4-FFF2-40B4-BE49-F238E27FC236}">
                <a16:creationId xmlns:a16="http://schemas.microsoft.com/office/drawing/2014/main" id="{0ED44605-03F3-47FA-9DEC-D333B60ADB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05438" y="1350395"/>
            <a:ext cx="1030032" cy="10300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EFRAG logo">
            <a:extLst>
              <a:ext uri="{FF2B5EF4-FFF2-40B4-BE49-F238E27FC236}">
                <a16:creationId xmlns:a16="http://schemas.microsoft.com/office/drawing/2014/main" id="{47772AE2-A17A-4298-9DFB-23D417C87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3854" y="259975"/>
            <a:ext cx="33528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RI - Home">
            <a:extLst>
              <a:ext uri="{FF2B5EF4-FFF2-40B4-BE49-F238E27FC236}">
                <a16:creationId xmlns:a16="http://schemas.microsoft.com/office/drawing/2014/main" id="{F7600CBA-616B-42C7-92D3-8A0C26BE49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5743" y="3852988"/>
            <a:ext cx="973802" cy="973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7993F7-1FE1-47D6-A54F-3F08A272002D}"/>
              </a:ext>
            </a:extLst>
          </p:cNvPr>
          <p:cNvPicPr>
            <a:picLocks noChangeAspect="1"/>
          </p:cNvPicPr>
          <p:nvPr/>
        </p:nvPicPr>
        <p:blipFill>
          <a:blip r:embed="rId12"/>
          <a:stretch>
            <a:fillRect/>
          </a:stretch>
        </p:blipFill>
        <p:spPr>
          <a:xfrm>
            <a:off x="9935785" y="1464519"/>
            <a:ext cx="2100869" cy="1207882"/>
          </a:xfrm>
          <a:prstGeom prst="rect">
            <a:avLst/>
          </a:prstGeom>
        </p:spPr>
      </p:pic>
      <p:pic>
        <p:nvPicPr>
          <p:cNvPr id="5" name="Picture 4">
            <a:extLst>
              <a:ext uri="{FF2B5EF4-FFF2-40B4-BE49-F238E27FC236}">
                <a16:creationId xmlns:a16="http://schemas.microsoft.com/office/drawing/2014/main" id="{C91F6012-0D19-41A9-B560-411EBCB97F2E}"/>
              </a:ext>
            </a:extLst>
          </p:cNvPr>
          <p:cNvPicPr>
            <a:picLocks noChangeAspect="1"/>
          </p:cNvPicPr>
          <p:nvPr/>
        </p:nvPicPr>
        <p:blipFill>
          <a:blip r:embed="rId13"/>
          <a:stretch>
            <a:fillRect/>
          </a:stretch>
        </p:blipFill>
        <p:spPr>
          <a:xfrm>
            <a:off x="8750679" y="3507228"/>
            <a:ext cx="1380652" cy="1319562"/>
          </a:xfrm>
          <a:prstGeom prst="rect">
            <a:avLst/>
          </a:prstGeom>
        </p:spPr>
      </p:pic>
    </p:spTree>
    <p:extLst>
      <p:ext uri="{BB962C8B-B14F-4D97-AF65-F5344CB8AC3E}">
        <p14:creationId xmlns:p14="http://schemas.microsoft.com/office/powerpoint/2010/main" val="3433774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62BC4C-CF4F-4563-9840-6B3EB26AA8E1}"/>
              </a:ext>
            </a:extLst>
          </p:cNvPr>
          <p:cNvPicPr>
            <a:picLocks noChangeAspect="1"/>
          </p:cNvPicPr>
          <p:nvPr/>
        </p:nvPicPr>
        <p:blipFill rotWithShape="1">
          <a:blip r:embed="rId3">
            <a:extLst>
              <a:ext uri="{28A0092B-C50C-407E-A947-70E740481C1C}">
                <a14:useLocalDpi xmlns:a14="http://schemas.microsoft.com/office/drawing/2010/main" val="0"/>
              </a:ext>
            </a:extLst>
          </a:blip>
          <a:srcRect r="12253" b="8436"/>
          <a:stretch/>
        </p:blipFill>
        <p:spPr>
          <a:xfrm>
            <a:off x="2388955" y="1103912"/>
            <a:ext cx="9803045" cy="575408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284397" y="2243798"/>
            <a:ext cx="4411541" cy="3740029"/>
          </a:xfrm>
        </p:spPr>
        <p:txBody>
          <a:bodyPr>
            <a:normAutofit/>
          </a:bodyPr>
          <a:lstStyle/>
          <a:p>
            <a:pPr algn="l"/>
            <a:r>
              <a:rPr lang="en-GB" sz="4000" b="1">
                <a:solidFill>
                  <a:srgbClr val="23BAED"/>
                </a:solidFill>
              </a:rPr>
              <a:t>Identifying impacts &amp; dependencies on natural capital &amp; biodiversity</a:t>
            </a:r>
            <a:br>
              <a:rPr lang="en-GB" sz="4000" b="1">
                <a:solidFill>
                  <a:srgbClr val="23BAED"/>
                </a:solidFill>
              </a:rPr>
            </a:br>
            <a:r>
              <a:rPr lang="en-US" sz="2200" i="1">
                <a:solidFill>
                  <a:srgbClr val="23BAED"/>
                </a:solidFill>
              </a:rPr>
              <a:t>Hannah Nicholas, UNEP-WCMC</a:t>
            </a:r>
            <a:br>
              <a:rPr lang="en-GB" sz="4000" b="1">
                <a:solidFill>
                  <a:srgbClr val="23BAED"/>
                </a:solidFill>
              </a:rPr>
            </a:b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dirty="0" smtClean="0"/>
              <a:pPr/>
              <a:t>29</a:t>
            </a:fld>
            <a:endParaRPr lang="en-GB"/>
          </a:p>
        </p:txBody>
      </p:sp>
      <p:pic>
        <p:nvPicPr>
          <p:cNvPr id="8" name="Picture 2" descr="European Business and Nature Summit 2021">
            <a:extLst>
              <a:ext uri="{FF2B5EF4-FFF2-40B4-BE49-F238E27FC236}">
                <a16:creationId xmlns:a16="http://schemas.microsoft.com/office/drawing/2014/main" id="{DF06831F-7BB4-4A09-83DA-B220B1A8B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68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Acknowledging contributors </a:t>
            </a:r>
            <a:endParaRPr/>
          </a:p>
        </p:txBody>
      </p:sp>
      <p:sp>
        <p:nvSpPr>
          <p:cNvPr id="531" name="Google Shape;531;p19"/>
          <p:cNvSpPr txBox="1">
            <a:spLocks noGrp="1"/>
          </p:cNvSpPr>
          <p:nvPr>
            <p:ph type="body" idx="1"/>
          </p:nvPr>
        </p:nvSpPr>
        <p:spPr>
          <a:xfrm>
            <a:off x="1382243" y="1658355"/>
            <a:ext cx="9427514" cy="3449966"/>
          </a:xfrm>
          <a:prstGeom prst="rect">
            <a:avLst/>
          </a:prstGeom>
          <a:noFill/>
          <a:ln>
            <a:noFill/>
          </a:ln>
        </p:spPr>
        <p:txBody>
          <a:bodyPr spcFirstLastPara="1" wrap="square" lIns="91425" tIns="45700" rIns="91425" bIns="45700" anchor="t" anchorCtr="0">
            <a:noAutofit/>
          </a:bodyPr>
          <a:lstStyle/>
          <a:p>
            <a:pPr marL="0" indent="0" algn="ctr">
              <a:lnSpc>
                <a:spcPct val="150000"/>
              </a:lnSpc>
              <a:spcBef>
                <a:spcPts val="0"/>
              </a:spcBef>
              <a:buSzPts val="2200"/>
              <a:buNone/>
            </a:pPr>
            <a:r>
              <a:rPr lang="en-GB" sz="2200" b="1"/>
              <a:t>We Value Nature’s biodiversity training material </a:t>
            </a:r>
            <a:r>
              <a:rPr lang="en-GB" sz="2200"/>
              <a:t>is based on the </a:t>
            </a:r>
            <a:r>
              <a:rPr lang="en-GB" sz="2200" u="sng">
                <a:solidFill>
                  <a:srgbClr val="23BAED"/>
                </a:solidFill>
                <a:hlinkClick r:id="rId3">
                  <a:extLst>
                    <a:ext uri="{A12FA001-AC4F-418D-AE19-62706E023703}">
                      <ahyp:hlinkClr xmlns:ahyp="http://schemas.microsoft.com/office/drawing/2018/hyperlinkcolor" val="tx"/>
                    </a:ext>
                  </a:extLst>
                </a:hlinkClick>
              </a:rPr>
              <a:t>Natural Capital Protocol</a:t>
            </a:r>
            <a:r>
              <a:rPr lang="en-GB" sz="2200">
                <a:solidFill>
                  <a:srgbClr val="23BAED"/>
                </a:solidFill>
              </a:rPr>
              <a:t> </a:t>
            </a:r>
            <a:r>
              <a:rPr lang="en-GB" sz="2200"/>
              <a:t>and WVN’s module 2 training, developed with </a:t>
            </a:r>
            <a:r>
              <a:rPr lang="en-US" sz="2200" b="1">
                <a:solidFill>
                  <a:srgbClr val="23BAED"/>
                </a:solidFill>
                <a:hlinkClick r:id="rId4">
                  <a:extLst>
                    <a:ext uri="{A12FA001-AC4F-418D-AE19-62706E023703}">
                      <ahyp:hlinkClr xmlns:ahyp="http://schemas.microsoft.com/office/drawing/2018/hyperlinkcolor" val="tx"/>
                    </a:ext>
                  </a:extLst>
                </a:hlinkClick>
              </a:rPr>
              <a:t>Little Blue Research Ltd</a:t>
            </a:r>
            <a:r>
              <a:rPr lang="en-US" sz="2200" b="1">
                <a:solidFill>
                  <a:srgbClr val="23BAED"/>
                </a:solidFill>
              </a:rPr>
              <a:t>.</a:t>
            </a:r>
            <a:endParaRPr/>
          </a:p>
          <a:p>
            <a:pPr marL="0" lvl="0" indent="0" algn="l" rtl="0">
              <a:lnSpc>
                <a:spcPct val="90000"/>
              </a:lnSpc>
              <a:spcBef>
                <a:spcPts val="1000"/>
              </a:spcBef>
              <a:spcAft>
                <a:spcPts val="0"/>
              </a:spcAft>
              <a:buSzPts val="1000"/>
              <a:buNone/>
            </a:pPr>
            <a:endParaRPr sz="1000"/>
          </a:p>
          <a:p>
            <a:pPr marL="0" lvl="0" indent="0" algn="ctr" rtl="0">
              <a:lnSpc>
                <a:spcPct val="90000"/>
              </a:lnSpc>
              <a:spcBef>
                <a:spcPts val="1000"/>
              </a:spcBef>
              <a:spcAft>
                <a:spcPts val="0"/>
              </a:spcAft>
              <a:buSzPts val="2200"/>
              <a:buNone/>
            </a:pPr>
            <a:r>
              <a:rPr lang="en-GB" sz="2200"/>
              <a:t>The training content and material were developed in collaboration with</a:t>
            </a:r>
          </a:p>
          <a:p>
            <a:pPr marL="0" lvl="0" indent="0" algn="ctr" rtl="0">
              <a:lnSpc>
                <a:spcPct val="90000"/>
              </a:lnSpc>
              <a:spcBef>
                <a:spcPts val="1000"/>
              </a:spcBef>
              <a:spcAft>
                <a:spcPts val="0"/>
              </a:spcAft>
              <a:buSzPts val="2200"/>
              <a:buNone/>
            </a:pPr>
            <a:r>
              <a:rPr lang="en-GB" sz="2200"/>
              <a:t> </a:t>
            </a:r>
            <a:r>
              <a:rPr lang="en-GB" sz="2200" b="1" u="sng">
                <a:solidFill>
                  <a:srgbClr val="23BAED"/>
                </a:solidFill>
              </a:rPr>
              <a:t>UNEP-WCMC</a:t>
            </a:r>
            <a:endParaRPr/>
          </a:p>
          <a:p>
            <a:pPr marL="0" lvl="0" indent="0" algn="l" rtl="0">
              <a:lnSpc>
                <a:spcPct val="90000"/>
              </a:lnSpc>
              <a:spcBef>
                <a:spcPts val="1000"/>
              </a:spcBef>
              <a:spcAft>
                <a:spcPts val="0"/>
              </a:spcAft>
              <a:buSzPts val="2200"/>
              <a:buNone/>
            </a:pPr>
            <a:endParaRPr sz="2200"/>
          </a:p>
          <a:p>
            <a:pPr marL="0" lvl="0" indent="0" algn="l" rtl="0">
              <a:lnSpc>
                <a:spcPct val="90000"/>
              </a:lnSpc>
              <a:spcBef>
                <a:spcPts val="1000"/>
              </a:spcBef>
              <a:spcAft>
                <a:spcPts val="0"/>
              </a:spcAft>
              <a:buSzPts val="2200"/>
              <a:buNone/>
            </a:pPr>
            <a:endParaRPr sz="2200"/>
          </a:p>
          <a:p>
            <a:pPr marL="0" lvl="0" indent="0" algn="l" rtl="0">
              <a:lnSpc>
                <a:spcPct val="90000"/>
              </a:lnSpc>
              <a:spcBef>
                <a:spcPts val="1000"/>
              </a:spcBef>
              <a:spcAft>
                <a:spcPts val="0"/>
              </a:spcAft>
              <a:buSzPts val="2200"/>
              <a:buNone/>
            </a:pPr>
            <a:endParaRPr lang="en-US" sz="2200"/>
          </a:p>
          <a:p>
            <a:pPr marL="0" lvl="0" indent="0" algn="l" rtl="0">
              <a:lnSpc>
                <a:spcPct val="90000"/>
              </a:lnSpc>
              <a:spcBef>
                <a:spcPts val="1000"/>
              </a:spcBef>
              <a:spcAft>
                <a:spcPts val="0"/>
              </a:spcAft>
              <a:buSzPts val="2200"/>
              <a:buNone/>
            </a:pPr>
            <a:endParaRPr sz="2200"/>
          </a:p>
        </p:txBody>
      </p:sp>
      <p:sp>
        <p:nvSpPr>
          <p:cNvPr id="532" name="Google Shape;5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descr="Text&#10;&#10;Description automatically generated with medium confidence">
            <a:extLst>
              <a:ext uri="{FF2B5EF4-FFF2-40B4-BE49-F238E27FC236}">
                <a16:creationId xmlns:a16="http://schemas.microsoft.com/office/drawing/2014/main" id="{74164A32-0CD6-4F66-BE42-5A68B9C50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245326" y="4819396"/>
            <a:ext cx="1974215" cy="5778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439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impacts</a:t>
            </a:r>
            <a:endParaRPr lang="en-US">
              <a:solidFill>
                <a:srgbClr val="595959"/>
              </a:solidFill>
              <a:cs typeface="Aria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954876" y="2178903"/>
            <a:ext cx="7681493" cy="2994482"/>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29699"/>
            <a:ext cx="105492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Impact: The negative or positive effect of business activity on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p.16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4"/>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1DDEA85B-9D67-420F-9F9E-1CA548774072}"/>
              </a:ext>
            </a:extLst>
          </p:cNvPr>
          <p:cNvSpPr txBox="1"/>
          <p:nvPr/>
        </p:nvSpPr>
        <p:spPr>
          <a:xfrm>
            <a:off x="9796275" y="5666658"/>
            <a:ext cx="3442548"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
        <p:nvSpPr>
          <p:cNvPr id="9" name="Rectangle 8">
            <a:extLst>
              <a:ext uri="{FF2B5EF4-FFF2-40B4-BE49-F238E27FC236}">
                <a16:creationId xmlns:a16="http://schemas.microsoft.com/office/drawing/2014/main" id="{CE3D84FA-A329-4C56-8120-E50BE9814D51}"/>
              </a:ext>
            </a:extLst>
          </p:cNvPr>
          <p:cNvSpPr/>
          <p:nvPr/>
        </p:nvSpPr>
        <p:spPr>
          <a:xfrm>
            <a:off x="314195" y="5405047"/>
            <a:ext cx="91629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95959"/>
                </a:solidFill>
                <a:effectLst/>
                <a:uLnTx/>
                <a:uFillTx/>
                <a:latin typeface="Arial"/>
                <a:ea typeface="+mn-ea"/>
                <a:cs typeface="+mn-cs"/>
              </a:rPr>
              <a:t>Business impacts on biodiversity may be </a:t>
            </a:r>
            <a:r>
              <a:rPr kumimoji="0" lang="en-GB" sz="2000" b="1" i="0" u="none" strike="noStrike" kern="1200" cap="none" spc="0" normalizeH="0" baseline="0" noProof="0">
                <a:ln>
                  <a:noFill/>
                </a:ln>
                <a:solidFill>
                  <a:srgbClr val="23BAED"/>
                </a:solidFill>
                <a:effectLst/>
                <a:uLnTx/>
                <a:uFillTx/>
                <a:latin typeface="Arial"/>
                <a:ea typeface="+mn-ea"/>
                <a:cs typeface="+mn-cs"/>
              </a:rPr>
              <a:t>direct, indirect,</a:t>
            </a:r>
            <a:r>
              <a:rPr kumimoji="0" lang="en-GB" sz="2000" b="0" i="0" u="none" strike="noStrike" kern="1200" cap="none" spc="0" normalizeH="0" baseline="0" noProof="0">
                <a:ln>
                  <a:noFill/>
                </a:ln>
                <a:solidFill>
                  <a:srgbClr val="595959"/>
                </a:solidFill>
                <a:effectLst/>
                <a:uLnTx/>
                <a:uFillTx/>
                <a:latin typeface="Arial"/>
                <a:ea typeface="+mn-ea"/>
                <a:cs typeface="+mn-cs"/>
              </a:rPr>
              <a:t> and/or </a:t>
            </a:r>
            <a:r>
              <a:rPr kumimoji="0" lang="en-GB" sz="2000" b="1" i="0" u="none" strike="noStrike" kern="1200" cap="none" spc="0" normalizeH="0" baseline="0" noProof="0">
                <a:ln>
                  <a:noFill/>
                </a:ln>
                <a:solidFill>
                  <a:srgbClr val="23BAED"/>
                </a:solidFill>
                <a:effectLst/>
                <a:uLnTx/>
                <a:uFillTx/>
                <a:latin typeface="Arial"/>
                <a:ea typeface="+mn-ea"/>
                <a:cs typeface="+mn-cs"/>
              </a:rPr>
              <a:t>cumulative</a:t>
            </a:r>
          </a:p>
        </p:txBody>
      </p:sp>
    </p:spTree>
    <p:extLst>
      <p:ext uri="{BB962C8B-B14F-4D97-AF65-F5344CB8AC3E}">
        <p14:creationId xmlns:p14="http://schemas.microsoft.com/office/powerpoint/2010/main" val="3939974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595574-AA02-4C9B-897F-817EC18AE655}"/>
              </a:ext>
            </a:extLst>
          </p:cNvPr>
          <p:cNvPicPr>
            <a:picLocks noChangeAspect="1"/>
          </p:cNvPicPr>
          <p:nvPr/>
        </p:nvPicPr>
        <p:blipFill>
          <a:blip r:embed="rId3"/>
          <a:stretch>
            <a:fillRect/>
          </a:stretch>
        </p:blipFill>
        <p:spPr>
          <a:xfrm>
            <a:off x="5532121" y="1646257"/>
            <a:ext cx="6279105" cy="3981872"/>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a:xfrm>
            <a:off x="379681" y="82068"/>
            <a:ext cx="11498123" cy="878150"/>
          </a:xfrm>
        </p:spPr>
        <p:txBody>
          <a:bodyPr/>
          <a:lstStyle/>
          <a:p>
            <a:r>
              <a:rPr lang="en-GB">
                <a:solidFill>
                  <a:srgbClr val="595959"/>
                </a:solidFill>
              </a:rPr>
              <a:t>Impact drivers</a:t>
            </a:r>
            <a:endParaRPr lang="en-US">
              <a:solidFill>
                <a:srgbClr val="595959"/>
              </a:solidFill>
            </a:endParaRPr>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spcAft>
                <a:spcPts val="1200"/>
              </a:spcAft>
              <a:buNone/>
            </a:pPr>
            <a:r>
              <a:rPr lang="en-US" b="1">
                <a:solidFill>
                  <a:srgbClr val="23BAED"/>
                </a:solidFill>
              </a:rPr>
              <a:t>Impact drivers </a:t>
            </a:r>
            <a:r>
              <a:rPr lang="en-US">
                <a:solidFill>
                  <a:srgbClr val="595959"/>
                </a:solidFill>
              </a:rPr>
              <a:t>are:</a:t>
            </a:r>
          </a:p>
          <a:p>
            <a:pPr marL="227965" indent="-227965"/>
            <a:r>
              <a:rPr lang="en-US" b="1">
                <a:solidFill>
                  <a:srgbClr val="23BAED"/>
                </a:solidFill>
              </a:rPr>
              <a:t>Measurable quantities </a:t>
            </a:r>
            <a:r>
              <a:rPr lang="en-US">
                <a:solidFill>
                  <a:srgbClr val="595959"/>
                </a:solidFill>
              </a:rPr>
              <a:t>of a natural resource used as an</a:t>
            </a:r>
            <a:r>
              <a:rPr lang="en-US">
                <a:solidFill>
                  <a:schemeClr val="tx1"/>
                </a:solidFill>
              </a:rPr>
              <a:t> </a:t>
            </a:r>
            <a:r>
              <a:rPr lang="en-US" b="1">
                <a:solidFill>
                  <a:srgbClr val="23BAED"/>
                </a:solidFill>
              </a:rPr>
              <a:t>input</a:t>
            </a:r>
            <a:r>
              <a:rPr lang="en-US">
                <a:solidFill>
                  <a:srgbClr val="595959"/>
                </a:solidFill>
              </a:rPr>
              <a:t> to production</a:t>
            </a:r>
            <a:endParaRPr lang="en-US">
              <a:solidFill>
                <a:srgbClr val="595959"/>
              </a:solidFill>
              <a:cs typeface="Arial"/>
            </a:endParaRPr>
          </a:p>
          <a:p>
            <a:pPr marL="0" indent="0">
              <a:buNone/>
            </a:pPr>
            <a:r>
              <a:rPr lang="en-US">
                <a:solidFill>
                  <a:srgbClr val="595959"/>
                </a:solidFill>
              </a:rPr>
              <a:t> 	 (e.g. fresh water)</a:t>
            </a:r>
            <a:endParaRPr lang="en-US">
              <a:solidFill>
                <a:srgbClr val="595959"/>
              </a:solidFill>
              <a:cs typeface="Arial"/>
            </a:endParaRPr>
          </a:p>
          <a:p>
            <a:pPr marL="0" indent="0">
              <a:buNone/>
            </a:pPr>
            <a:r>
              <a:rPr lang="en-US">
                <a:solidFill>
                  <a:srgbClr val="595959"/>
                </a:solidFill>
              </a:rPr>
              <a:t>Or:</a:t>
            </a:r>
            <a:endParaRPr lang="en-US">
              <a:solidFill>
                <a:srgbClr val="595959"/>
              </a:solidFill>
              <a:cs typeface="Arial"/>
            </a:endParaRPr>
          </a:p>
          <a:p>
            <a:pPr marL="227965" indent="-227965"/>
            <a:r>
              <a:rPr lang="en-US" b="1">
                <a:solidFill>
                  <a:srgbClr val="23BAED"/>
                </a:solidFill>
              </a:rPr>
              <a:t>Measurable</a:t>
            </a:r>
            <a:r>
              <a:rPr lang="en-US">
                <a:solidFill>
                  <a:srgbClr val="595959"/>
                </a:solidFill>
              </a:rPr>
              <a:t> non-product</a:t>
            </a:r>
            <a:r>
              <a:rPr lang="en-US">
                <a:solidFill>
                  <a:schemeClr val="tx1"/>
                </a:solidFill>
              </a:rPr>
              <a:t> </a:t>
            </a:r>
            <a:r>
              <a:rPr lang="en-US" b="1">
                <a:solidFill>
                  <a:srgbClr val="23BAED"/>
                </a:solidFill>
              </a:rPr>
              <a:t>output</a:t>
            </a:r>
            <a:r>
              <a:rPr lang="en-US">
                <a:solidFill>
                  <a:schemeClr val="tx1"/>
                </a:solidFill>
              </a:rPr>
              <a:t> </a:t>
            </a:r>
            <a:r>
              <a:rPr lang="en-US">
                <a:solidFill>
                  <a:srgbClr val="595959"/>
                </a:solidFill>
              </a:rPr>
              <a:t>of a business activity</a:t>
            </a:r>
            <a:endParaRPr lang="en-US">
              <a:solidFill>
                <a:srgbClr val="595959"/>
              </a:solidFill>
              <a:cs typeface="Arial"/>
            </a:endParaRPr>
          </a:p>
          <a:p>
            <a:pPr marL="0" indent="0">
              <a:buNone/>
            </a:pPr>
            <a:r>
              <a:rPr lang="en-US">
                <a:solidFill>
                  <a:srgbClr val="595959"/>
                </a:solidFill>
              </a:rPr>
              <a:t>  	(e.g. water discharge)</a:t>
            </a:r>
            <a:endParaRPr lang="en-US">
              <a:solidFill>
                <a:srgbClr val="595959"/>
              </a:solidFill>
              <a:cs typeface="Arial"/>
            </a:endParaRPr>
          </a:p>
          <a:p>
            <a:pPr marL="227965" indent="-227965"/>
            <a:endParaRPr lang="en-US">
              <a:cs typeface="Arial"/>
            </a:endParaRPr>
          </a:p>
          <a:p>
            <a:pPr marL="227965" indent="-227965"/>
            <a:endParaRPr lang="en-US">
              <a:cs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pp.44-55 </a:t>
            </a: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4"/>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ECEF6C07-9572-49C1-AD59-B627775140BF}"/>
              </a:ext>
            </a:extLst>
          </p:cNvPr>
          <p:cNvSpPr txBox="1"/>
          <p:nvPr/>
        </p:nvSpPr>
        <p:spPr>
          <a:xfrm>
            <a:off x="7144788" y="5752592"/>
            <a:ext cx="4733016"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Figure: Generic steps in impact pathways (Natural Capital Protocol)</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84272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dependencies</a:t>
            </a:r>
            <a:endParaRPr lang="en-US">
              <a:solidFill>
                <a:srgbClr val="595959"/>
              </a:solidFill>
              <a:cs typeface="Aria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a:t>
            </a:r>
            <a:r>
              <a:rPr kumimoji="0" lang="en-GB" sz="1801" b="1" i="0" u="none" strike="noStrike" kern="1200" cap="none" spc="0" normalizeH="0" baseline="0" noProof="0">
                <a:ln>
                  <a:noFill/>
                </a:ln>
                <a:solidFill>
                  <a:prstClr val="white"/>
                </a:solidFill>
                <a:effectLst/>
                <a:uLnTx/>
                <a:uFillTx/>
                <a:latin typeface="Arial"/>
                <a:ea typeface="+mn-ea"/>
                <a:cs typeface="+mn-cs"/>
              </a:rPr>
              <a:t>p.34</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4"/>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Dependency: A business reliance on or use of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E689B071-DAEE-41EE-A26E-FF4E56687C6D}"/>
              </a:ext>
            </a:extLst>
          </p:cNvPr>
          <p:cNvSpPr txBox="1"/>
          <p:nvPr/>
        </p:nvSpPr>
        <p:spPr>
          <a:xfrm>
            <a:off x="9796275" y="5666658"/>
            <a:ext cx="3442548"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2848891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Dependency pathways</a:t>
            </a:r>
            <a:endParaRPr lang="en-US">
              <a:solidFill>
                <a:srgbClr val="595959"/>
              </a:solidFill>
            </a:endParaRPr>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7" y="1461524"/>
            <a:ext cx="6293703" cy="4351339"/>
          </a:xfrm>
        </p:spPr>
        <p:txBody>
          <a:bodyPr vert="horz" lIns="91440" tIns="45720" rIns="91440" bIns="45720" rtlCol="0" anchor="t">
            <a:normAutofit lnSpcReduction="10000"/>
          </a:bodyPr>
          <a:lstStyle/>
          <a:p>
            <a:pPr marL="227965" indent="-227965">
              <a:lnSpc>
                <a:spcPct val="100000"/>
              </a:lnSpc>
            </a:pPr>
            <a:r>
              <a:rPr lang="en-US">
                <a:solidFill>
                  <a:srgbClr val="595959"/>
                </a:solidFill>
              </a:rPr>
              <a:t>Business activities can be</a:t>
            </a:r>
            <a:r>
              <a:rPr lang="en-US">
                <a:solidFill>
                  <a:schemeClr val="tx1"/>
                </a:solidFill>
              </a:rPr>
              <a:t> </a:t>
            </a:r>
            <a:r>
              <a:rPr lang="en-US" b="1">
                <a:solidFill>
                  <a:srgbClr val="23BAED"/>
                </a:solidFill>
              </a:rPr>
              <a:t>dependent on specific features</a:t>
            </a:r>
            <a:r>
              <a:rPr lang="en-US">
                <a:solidFill>
                  <a:schemeClr val="tx1"/>
                </a:solidFill>
              </a:rPr>
              <a:t> </a:t>
            </a:r>
            <a:r>
              <a:rPr lang="en-US">
                <a:solidFill>
                  <a:srgbClr val="595959"/>
                </a:solidFill>
              </a:rPr>
              <a:t>of natural capital and biodiversity</a:t>
            </a:r>
          </a:p>
          <a:p>
            <a:pPr marL="0" indent="0">
              <a:buNone/>
            </a:pPr>
            <a:endParaRPr lang="en-US" sz="1401"/>
          </a:p>
          <a:p>
            <a:pPr marL="227965" indent="-227965">
              <a:lnSpc>
                <a:spcPct val="100000"/>
              </a:lnSpc>
            </a:pPr>
            <a:r>
              <a:rPr lang="en-US">
                <a:solidFill>
                  <a:srgbClr val="595959"/>
                </a:solidFill>
              </a:rPr>
              <a:t>A dependency pathway can</a:t>
            </a:r>
            <a:r>
              <a:rPr lang="en-US">
                <a:solidFill>
                  <a:schemeClr val="tx1"/>
                </a:solidFill>
              </a:rPr>
              <a:t> </a:t>
            </a:r>
            <a:r>
              <a:rPr lang="en-US" b="1">
                <a:solidFill>
                  <a:srgbClr val="23BAED"/>
                </a:solidFill>
              </a:rPr>
              <a:t>identify how changes</a:t>
            </a:r>
            <a:r>
              <a:rPr lang="en-US">
                <a:solidFill>
                  <a:schemeClr val="tx1"/>
                </a:solidFill>
              </a:rPr>
              <a:t> </a:t>
            </a:r>
            <a:r>
              <a:rPr lang="en-US">
                <a:solidFill>
                  <a:srgbClr val="595959"/>
                </a:solidFill>
              </a:rPr>
              <a:t>in specific features of natural capital and biodiversity can</a:t>
            </a:r>
            <a:r>
              <a:rPr lang="en-US">
                <a:solidFill>
                  <a:schemeClr val="tx1"/>
                </a:solidFill>
              </a:rPr>
              <a:t> </a:t>
            </a:r>
            <a:r>
              <a:rPr lang="en-US" b="1">
                <a:solidFill>
                  <a:srgbClr val="23BAED"/>
                </a:solidFill>
              </a:rPr>
              <a:t>affect these activities</a:t>
            </a:r>
            <a:endParaRPr lang="en-US" b="1">
              <a:solidFill>
                <a:srgbClr val="23BAED"/>
              </a:solidFill>
              <a:cs typeface="Arial"/>
            </a:endParaRPr>
          </a:p>
          <a:p>
            <a:pPr marL="0" indent="0">
              <a:buNone/>
            </a:pPr>
            <a:endParaRPr lang="en-US" sz="1401"/>
          </a:p>
          <a:p>
            <a:pPr marL="227965" indent="-227965">
              <a:lnSpc>
                <a:spcPct val="100000"/>
              </a:lnSpc>
            </a:pPr>
            <a:r>
              <a:rPr lang="en-US">
                <a:solidFill>
                  <a:srgbClr val="595959"/>
                </a:solidFill>
              </a:rPr>
              <a:t>Knowing how changes affect business activities helps you identify the</a:t>
            </a:r>
            <a:r>
              <a:rPr lang="en-US">
                <a:solidFill>
                  <a:schemeClr val="tx1"/>
                </a:solidFill>
              </a:rPr>
              <a:t> </a:t>
            </a:r>
            <a:r>
              <a:rPr lang="en-US" b="1">
                <a:solidFill>
                  <a:srgbClr val="23BAED"/>
                </a:solidFill>
              </a:rPr>
              <a:t>cost of doing business</a:t>
            </a:r>
            <a:endParaRPr lang="en-US" b="1">
              <a:solidFill>
                <a:srgbClr val="23BAED"/>
              </a:solidFill>
              <a:cs typeface="Arial"/>
            </a:endParaRPr>
          </a:p>
          <a:p>
            <a:pPr marL="227965" indent="-227965"/>
            <a:endParaRPr lang="en-US">
              <a:cs typeface="Arial"/>
            </a:endParaRPr>
          </a:p>
          <a:p>
            <a:pPr marL="227965" indent="-227965"/>
            <a:endParaRPr lang="en-US">
              <a:cs typeface="Arial"/>
            </a:endParaRPr>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9" y="2008354"/>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Teardrop 6">
            <a:extLst>
              <a:ext uri="{FF2B5EF4-FFF2-40B4-BE49-F238E27FC236}">
                <a16:creationId xmlns:a16="http://schemas.microsoft.com/office/drawing/2014/main" id="{01B1B6E9-1DB8-4AB2-BB5B-3820413171B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1A5FCFE4-7D0A-4932-B31C-153FDBE9EDC7}"/>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p.46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4"/>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11" name="Slide Number Placeholder 10">
            <a:extLst>
              <a:ext uri="{FF2B5EF4-FFF2-40B4-BE49-F238E27FC236}">
                <a16:creationId xmlns:a16="http://schemas.microsoft.com/office/drawing/2014/main" id="{60A4E226-8EFF-394D-8ADA-FD73C13408B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48B9E7C0-FD5A-43DF-84F6-658D1F590FB4}"/>
              </a:ext>
            </a:extLst>
          </p:cNvPr>
          <p:cNvSpPr txBox="1"/>
          <p:nvPr/>
        </p:nvSpPr>
        <p:spPr>
          <a:xfrm>
            <a:off x="9796275" y="5666658"/>
            <a:ext cx="3442548"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4168884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lIns="91440" tIns="45720" rIns="91440" bIns="45720" rtlCol="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Individually reflect on what would be your business’ natural capital impacts &amp; dependencies</a:t>
            </a:r>
            <a:endPar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 Write down </a:t>
            </a:r>
            <a:r>
              <a:rPr kumimoji="0" lang="en-GB" sz="2400" b="1" i="0" u="none" strike="noStrike" kern="1200" cap="none" spc="0" normalizeH="0" baseline="0" noProof="0">
                <a:ln>
                  <a:noFill/>
                </a:ln>
                <a:solidFill>
                  <a:srgbClr val="23BAED"/>
                </a:solidFill>
                <a:effectLst/>
                <a:uLnTx/>
                <a:uFillTx/>
                <a:latin typeface="Arial"/>
                <a:ea typeface="+mn-ea"/>
                <a:cs typeface="+mn-cs"/>
              </a:rPr>
              <a:t>1 impact &amp; 1 dependency</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 that seem most material to your business at the moment</a:t>
            </a:r>
            <a:endPar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0015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3D72-7814-4ED8-8DD2-44A989C038C5}"/>
              </a:ext>
            </a:extLst>
          </p:cNvPr>
          <p:cNvSpPr>
            <a:spLocks noGrp="1"/>
          </p:cNvSpPr>
          <p:nvPr>
            <p:ph type="title"/>
          </p:nvPr>
        </p:nvSpPr>
        <p:spPr/>
        <p:txBody>
          <a:bodyPr/>
          <a:lstStyle/>
          <a:p>
            <a:r>
              <a:rPr lang="en-US" dirty="0" err="1"/>
              <a:t>Mentimeter</a:t>
            </a:r>
            <a:r>
              <a:rPr lang="en-US" dirty="0"/>
              <a:t> </a:t>
            </a:r>
            <a:endParaRPr lang="en-CH" dirty="0"/>
          </a:p>
        </p:txBody>
      </p:sp>
      <p:sp>
        <p:nvSpPr>
          <p:cNvPr id="8" name="Oval 7">
            <a:extLst>
              <a:ext uri="{FF2B5EF4-FFF2-40B4-BE49-F238E27FC236}">
                <a16:creationId xmlns:a16="http://schemas.microsoft.com/office/drawing/2014/main" id="{BD6684A1-F0F4-4070-8B02-F2A10F2F4331}"/>
              </a:ext>
            </a:extLst>
          </p:cNvPr>
          <p:cNvSpPr/>
          <p:nvPr/>
        </p:nvSpPr>
        <p:spPr>
          <a:xfrm>
            <a:off x="3998804" y="1546278"/>
            <a:ext cx="4194392" cy="3765444"/>
          </a:xfrm>
          <a:prstGeom prst="ellipse">
            <a:avLst/>
          </a:prstGeom>
          <a:solidFill>
            <a:srgbClr val="B8CF4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pPr>
            <a:endParaRPr lang="en-CH" sz="1800" b="1">
              <a:solidFill>
                <a:srgbClr val="FFFFFF"/>
              </a:solidFill>
              <a:latin typeface="Arial"/>
              <a:cs typeface="Arial"/>
            </a:endParaRPr>
          </a:p>
        </p:txBody>
      </p:sp>
      <p:sp>
        <p:nvSpPr>
          <p:cNvPr id="3" name="TextBox 2">
            <a:extLst>
              <a:ext uri="{FF2B5EF4-FFF2-40B4-BE49-F238E27FC236}">
                <a16:creationId xmlns:a16="http://schemas.microsoft.com/office/drawing/2014/main" id="{78D75383-D388-486F-AD11-D716AE8ADD89}"/>
              </a:ext>
            </a:extLst>
          </p:cNvPr>
          <p:cNvSpPr txBox="1"/>
          <p:nvPr/>
        </p:nvSpPr>
        <p:spPr>
          <a:xfrm>
            <a:off x="4355711" y="2245511"/>
            <a:ext cx="3480577" cy="2554545"/>
          </a:xfrm>
          <a:prstGeom prst="rect">
            <a:avLst/>
          </a:prstGeom>
          <a:noFill/>
        </p:spPr>
        <p:txBody>
          <a:bodyPr wrap="square" rtlCol="0">
            <a:spAutoFit/>
          </a:bodyPr>
          <a:lstStyle/>
          <a:p>
            <a:pPr algn="ctr"/>
            <a:r>
              <a:rPr lang="en-US" sz="3200" dirty="0">
                <a:solidFill>
                  <a:schemeClr val="bg1"/>
                </a:solidFill>
              </a:rPr>
              <a:t>What do you think is your company’s main impact or dependency on biodiversity?</a:t>
            </a:r>
            <a:endParaRPr lang="en-CH" sz="3200" dirty="0">
              <a:solidFill>
                <a:schemeClr val="bg1"/>
              </a:solidFill>
            </a:endParaRPr>
          </a:p>
        </p:txBody>
      </p:sp>
      <p:pic>
        <p:nvPicPr>
          <p:cNvPr id="5" name="Graphic 4" descr="Signal with solid fill">
            <a:extLst>
              <a:ext uri="{FF2B5EF4-FFF2-40B4-BE49-F238E27FC236}">
                <a16:creationId xmlns:a16="http://schemas.microsoft.com/office/drawing/2014/main" id="{7594FEEA-5FB5-4419-8776-B9AE0FEB0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6094" y="125352"/>
            <a:ext cx="914400" cy="914400"/>
          </a:xfrm>
          <a:prstGeom prst="rect">
            <a:avLst/>
          </a:prstGeom>
        </p:spPr>
      </p:pic>
    </p:spTree>
    <p:extLst>
      <p:ext uri="{BB962C8B-B14F-4D97-AF65-F5344CB8AC3E}">
        <p14:creationId xmlns:p14="http://schemas.microsoft.com/office/powerpoint/2010/main" val="2750417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p116"/>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b="1"/>
              <a:t>How to use </a:t>
            </a:r>
            <a:r>
              <a:rPr lang="en-GB"/>
              <a:t>Mentimeter</a:t>
            </a:r>
            <a:endParaRPr/>
          </a:p>
        </p:txBody>
      </p:sp>
      <p:sp>
        <p:nvSpPr>
          <p:cNvPr id="2200" name="Google Shape;2200;p116"/>
          <p:cNvSpPr/>
          <p:nvPr/>
        </p:nvSpPr>
        <p:spPr>
          <a:xfrm>
            <a:off x="993914" y="1699591"/>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1</a:t>
            </a:r>
            <a:endParaRPr/>
          </a:p>
        </p:txBody>
      </p:sp>
      <p:sp>
        <p:nvSpPr>
          <p:cNvPr id="2201" name="Google Shape;2201;p116"/>
          <p:cNvSpPr/>
          <p:nvPr/>
        </p:nvSpPr>
        <p:spPr>
          <a:xfrm>
            <a:off x="993914" y="3092679"/>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2</a:t>
            </a:r>
            <a:endParaRPr/>
          </a:p>
        </p:txBody>
      </p:sp>
      <p:sp>
        <p:nvSpPr>
          <p:cNvPr id="2202" name="Google Shape;2202;p116"/>
          <p:cNvSpPr/>
          <p:nvPr/>
        </p:nvSpPr>
        <p:spPr>
          <a:xfrm>
            <a:off x="993914" y="4485768"/>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3</a:t>
            </a:r>
            <a:endParaRPr/>
          </a:p>
        </p:txBody>
      </p:sp>
      <p:sp>
        <p:nvSpPr>
          <p:cNvPr id="2203" name="Google Shape;2203;p116"/>
          <p:cNvSpPr txBox="1"/>
          <p:nvPr/>
        </p:nvSpPr>
        <p:spPr>
          <a:xfrm>
            <a:off x="2415762" y="1910090"/>
            <a:ext cx="38956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Go to </a:t>
            </a:r>
            <a:r>
              <a:rPr lang="en-GB" sz="2800" b="1" i="0" u="none" strike="noStrike" cap="none">
                <a:solidFill>
                  <a:srgbClr val="BBD151"/>
                </a:solidFill>
                <a:latin typeface="Arial"/>
                <a:ea typeface="Arial"/>
                <a:cs typeface="Arial"/>
                <a:sym typeface="Arial"/>
              </a:rPr>
              <a:t>www.menti.com</a:t>
            </a:r>
            <a:endParaRPr sz="2800" b="1" i="0" u="none" strike="noStrike" cap="none">
              <a:solidFill>
                <a:srgbClr val="BBD151"/>
              </a:solidFill>
              <a:latin typeface="Arial"/>
              <a:ea typeface="Arial"/>
              <a:cs typeface="Arial"/>
              <a:sym typeface="Arial"/>
            </a:endParaRPr>
          </a:p>
        </p:txBody>
      </p:sp>
      <p:sp>
        <p:nvSpPr>
          <p:cNvPr id="2204" name="Google Shape;2204;p116"/>
          <p:cNvSpPr txBox="1"/>
          <p:nvPr/>
        </p:nvSpPr>
        <p:spPr>
          <a:xfrm>
            <a:off x="2415762" y="3303178"/>
            <a:ext cx="59500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dirty="0">
                <a:solidFill>
                  <a:srgbClr val="595959"/>
                </a:solidFill>
                <a:latin typeface="Arial"/>
                <a:ea typeface="Arial"/>
                <a:cs typeface="Arial"/>
                <a:sym typeface="Arial"/>
              </a:rPr>
              <a:t>Enter this code: </a:t>
            </a:r>
            <a:r>
              <a:rPr lang="en-GB" sz="2800" b="1" dirty="0">
                <a:solidFill>
                  <a:srgbClr val="BBD151"/>
                </a:solidFill>
                <a:latin typeface="Arial"/>
                <a:ea typeface="Arial"/>
                <a:cs typeface="Arial"/>
                <a:sym typeface="Arial"/>
              </a:rPr>
              <a:t>8352 2114</a:t>
            </a:r>
            <a:endParaRPr dirty="0"/>
          </a:p>
        </p:txBody>
      </p:sp>
      <p:sp>
        <p:nvSpPr>
          <p:cNvPr id="2205" name="Google Shape;2205;p116"/>
          <p:cNvSpPr txBox="1"/>
          <p:nvPr/>
        </p:nvSpPr>
        <p:spPr>
          <a:xfrm>
            <a:off x="2415762" y="4696267"/>
            <a:ext cx="33634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Submit your answer</a:t>
            </a:r>
            <a:endParaRPr/>
          </a:p>
        </p:txBody>
      </p:sp>
      <p:sp>
        <p:nvSpPr>
          <p:cNvPr id="2206" name="Google Shape;2206;p116"/>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36</a:t>
            </a:fld>
            <a:endParaRPr sz="1600">
              <a:solidFill>
                <a:srgbClr val="595959"/>
              </a:solidFill>
              <a:latin typeface="Arial"/>
              <a:ea typeface="Arial"/>
              <a:cs typeface="Arial"/>
              <a:sym typeface="Arial"/>
            </a:endParaRPr>
          </a:p>
        </p:txBody>
      </p:sp>
    </p:spTree>
    <p:extLst>
      <p:ext uri="{BB962C8B-B14F-4D97-AF65-F5344CB8AC3E}">
        <p14:creationId xmlns:p14="http://schemas.microsoft.com/office/powerpoint/2010/main" val="346614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Agenda</a:t>
            </a:r>
          </a:p>
        </p:txBody>
      </p:sp>
      <p:sp>
        <p:nvSpPr>
          <p:cNvPr id="5" name="TextBox 4"/>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483494472"/>
              </p:ext>
            </p:extLst>
          </p:nvPr>
        </p:nvGraphicFramePr>
        <p:xfrm>
          <a:off x="583275" y="1480690"/>
          <a:ext cx="10959960" cy="3896620"/>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20000"/>
                    </a:ext>
                  </a:extLst>
                </a:gridCol>
                <a:gridCol w="8569792">
                  <a:extLst>
                    <a:ext uri="{9D8B030D-6E8A-4147-A177-3AD203B41FA5}">
                      <a16:colId xmlns:a16="http://schemas.microsoft.com/office/drawing/2014/main" val="20001"/>
                    </a:ext>
                  </a:extLst>
                </a:gridCol>
              </a:tblGrid>
              <a:tr h="353086">
                <a:tc>
                  <a:txBody>
                    <a:bodyPr/>
                    <a:lstStyle/>
                    <a:p>
                      <a:pPr marL="0" algn="l" defTabSz="914400" rtl="0" eaLnBrk="1" latinLnBrk="0" hangingPunct="1"/>
                      <a:r>
                        <a:rPr lang="en-US" sz="1400" kern="1200"/>
                        <a:t>Time (CET)</a:t>
                      </a:r>
                      <a:endParaRPr lang="en-US" sz="14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a:t>Session</a:t>
                      </a:r>
                      <a:endParaRPr lang="en-US" sz="14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13:30 – 13:45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introductions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3086">
                <a:tc>
                  <a:txBody>
                    <a:bodyPr/>
                    <a:lstStyle/>
                    <a:p>
                      <a:r>
                        <a:rPr lang="en-GB" sz="1600" kern="1200">
                          <a:solidFill>
                            <a:schemeClr val="tx1">
                              <a:lumMod val="65000"/>
                              <a:lumOff val="35000"/>
                            </a:schemeClr>
                          </a:solidFill>
                          <a:latin typeface="+mn-lt"/>
                          <a:ea typeface="+mn-ea"/>
                          <a:cs typeface="+mn-cs"/>
                        </a:rPr>
                        <a:t>13:45 – 13:50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Setting the scene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3086">
                <a:tc>
                  <a:txBody>
                    <a:bodyPr/>
                    <a:lstStyle/>
                    <a:p>
                      <a:r>
                        <a:rPr lang="en-GB" sz="1600" kern="1200">
                          <a:solidFill>
                            <a:schemeClr val="tx1">
                              <a:lumMod val="65000"/>
                              <a:lumOff val="35000"/>
                            </a:schemeClr>
                          </a:solidFill>
                          <a:latin typeface="+mn-lt"/>
                          <a:ea typeface="+mn-ea"/>
                          <a:cs typeface="+mn-cs"/>
                        </a:rPr>
                        <a:t>13:50 – 14:00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Understanding natural capital, biodiversity &amp; linkages with other concepts </a:t>
                      </a:r>
                      <a:r>
                        <a:rPr lang="en-US" sz="1800" b="0" i="0" u="none" strike="noStrike" kern="1200" baseline="0">
                          <a:solidFill>
                            <a:schemeClr val="tx1"/>
                          </a:solidFill>
                          <a:latin typeface="+mn-lt"/>
                          <a:ea typeface="+mn-ea"/>
                          <a:cs typeface="+mn-cs"/>
                        </a:rPr>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3086">
                <a:tc>
                  <a:txBody>
                    <a:bodyPr/>
                    <a:lstStyle/>
                    <a:p>
                      <a:r>
                        <a:rPr lang="en-US" sz="1600" kern="1200" dirty="0">
                          <a:solidFill>
                            <a:schemeClr val="tx1">
                              <a:lumMod val="65000"/>
                              <a:lumOff val="35000"/>
                            </a:schemeClr>
                          </a:solidFill>
                          <a:latin typeface="+mn-lt"/>
                          <a:ea typeface="+mn-ea"/>
                          <a:cs typeface="+mn-cs"/>
                        </a:rPr>
                        <a:t>14:00 – 14:25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dirty="0">
                          <a:solidFill>
                            <a:schemeClr val="tx1">
                              <a:lumMod val="65000"/>
                              <a:lumOff val="35000"/>
                            </a:schemeClr>
                          </a:solidFill>
                          <a:latin typeface="+mn-lt"/>
                          <a:ea typeface="+mn-ea"/>
                          <a:cs typeface="+mn-cs"/>
                        </a:rPr>
                        <a:t>Scoping a first assessment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extLst>
                  <a:ext uri="{0D108BD9-81ED-4DB2-BD59-A6C34878D82A}">
                    <a16:rowId xmlns:a16="http://schemas.microsoft.com/office/drawing/2014/main" val="3806117941"/>
                  </a:ext>
                </a:extLst>
              </a:tr>
              <a:tr h="353086">
                <a:tc>
                  <a:txBody>
                    <a:bodyPr/>
                    <a:lstStyle/>
                    <a:p>
                      <a:r>
                        <a:rPr lang="en-US" sz="1600" i="1" kern="1200">
                          <a:solidFill>
                            <a:schemeClr val="tx1">
                              <a:lumMod val="65000"/>
                              <a:lumOff val="35000"/>
                            </a:schemeClr>
                          </a:solidFill>
                          <a:latin typeface="+mn-lt"/>
                          <a:ea typeface="+mn-ea"/>
                          <a:cs typeface="+mn-cs"/>
                        </a:rPr>
                        <a:t>14:25 – 14:35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000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14:35 – 15:05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Introduction to measuring natural capital &amp; biodiversity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15:05 – 15:35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lumMod val="65000"/>
                              <a:lumOff val="35000"/>
                            </a:schemeClr>
                          </a:solidFill>
                          <a:latin typeface="+mn-lt"/>
                          <a:ea typeface="+mn-ea"/>
                          <a:cs typeface="+mn-cs"/>
                        </a:rPr>
                        <a:t>Group exercise</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87543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15:35 – 15:50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Brief presentation of valuation methods and tools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400483"/>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15:50 – 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 &amp; key takeaways</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End of session</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99599"/>
                  </a:ext>
                </a:extLst>
              </a:tr>
            </a:tbl>
          </a:graphicData>
        </a:graphic>
      </p:graphicFrame>
    </p:spTree>
    <p:extLst>
      <p:ext uri="{BB962C8B-B14F-4D97-AF65-F5344CB8AC3E}">
        <p14:creationId xmlns:p14="http://schemas.microsoft.com/office/powerpoint/2010/main" val="22876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ain traveling over a bridge&#10;&#10;Description automatically generated">
            <a:extLst>
              <a:ext uri="{FF2B5EF4-FFF2-40B4-BE49-F238E27FC236}">
                <a16:creationId xmlns:a16="http://schemas.microsoft.com/office/drawing/2014/main" id="{02B5E6FF-A774-447E-BA4B-BB2FBF31158C}"/>
              </a:ext>
            </a:extLst>
          </p:cNvPr>
          <p:cNvPicPr>
            <a:picLocks noChangeAspect="1"/>
          </p:cNvPicPr>
          <p:nvPr/>
        </p:nvPicPr>
        <p:blipFill rotWithShape="1">
          <a:blip r:embed="rId3">
            <a:extLst>
              <a:ext uri="{28A0092B-C50C-407E-A947-70E740481C1C}">
                <a14:useLocalDpi xmlns:a14="http://schemas.microsoft.com/office/drawing/2010/main"/>
              </a:ext>
            </a:extLst>
          </a:blip>
          <a:srcRect r="10377"/>
          <a:stretch/>
        </p:blipFill>
        <p:spPr>
          <a:xfrm>
            <a:off x="2972432" y="-2"/>
            <a:ext cx="9219568"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194791" y="2789108"/>
            <a:ext cx="4769095" cy="2149631"/>
          </a:xfrm>
        </p:spPr>
        <p:txBody>
          <a:bodyPr>
            <a:normAutofit/>
          </a:bodyPr>
          <a:lstStyle/>
          <a:p>
            <a:pPr algn="l"/>
            <a:r>
              <a:rPr lang="en-GB" sz="4000" b="1">
                <a:solidFill>
                  <a:srgbClr val="23BAED"/>
                </a:solidFill>
              </a:rPr>
              <a:t>Scoping a first assessment</a:t>
            </a:r>
            <a:br>
              <a:rPr lang="en-GB" sz="4000" b="1">
                <a:solidFill>
                  <a:srgbClr val="23BAED"/>
                </a:solidFill>
              </a:rPr>
            </a:br>
            <a:r>
              <a:rPr lang="en-US" sz="2400" i="1">
                <a:solidFill>
                  <a:srgbClr val="23BAED"/>
                </a:solidFill>
              </a:rPr>
              <a:t>Hannah Nicholas, UNEP-WCMC</a:t>
            </a:r>
            <a:endParaRPr lang="en-GB" sz="24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38</a:t>
            </a:fld>
            <a:endParaRPr lang="en-GB"/>
          </a:p>
        </p:txBody>
      </p:sp>
      <p:pic>
        <p:nvPicPr>
          <p:cNvPr id="8" name="Picture 2" descr="European Business and Nature Summit 2021">
            <a:extLst>
              <a:ext uri="{FF2B5EF4-FFF2-40B4-BE49-F238E27FC236}">
                <a16:creationId xmlns:a16="http://schemas.microsoft.com/office/drawing/2014/main" id="{DF06831F-7BB4-4A09-83DA-B220B1A8B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479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a:solidFill>
                  <a:srgbClr val="595959"/>
                </a:solidFill>
              </a:rPr>
              <a:t>Project ambition: scoping an assessment</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highlight>
                  <a:srgbClr val="FFFF00"/>
                </a:highlight>
                <a:uLnTx/>
                <a:uFillTx/>
                <a:latin typeface="Arial"/>
                <a:ea typeface="+mn-ea"/>
                <a:cs typeface="+mn-cs"/>
              </a:rPr>
              <a:t>p.46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1860347831"/>
              </p:ext>
            </p:extLst>
          </p:nvPr>
        </p:nvGraphicFramePr>
        <p:xfrm>
          <a:off x="174490" y="1269530"/>
          <a:ext cx="8683760" cy="4513305"/>
        </p:xfrm>
        <a:graphic>
          <a:graphicData uri="http://schemas.openxmlformats.org/drawingml/2006/table">
            <a:tbl>
              <a:tblPr firstRow="1" bandRow="1">
                <a:tableStyleId>{BC89EF96-8CEA-46FF-86C4-4CE0E7609802}</a:tableStyleId>
              </a:tblPr>
              <a:tblGrid>
                <a:gridCol w="4134620">
                  <a:extLst>
                    <a:ext uri="{9D8B030D-6E8A-4147-A177-3AD203B41FA5}">
                      <a16:colId xmlns:a16="http://schemas.microsoft.com/office/drawing/2014/main" val="2429539457"/>
                    </a:ext>
                  </a:extLst>
                </a:gridCol>
                <a:gridCol w="4549140">
                  <a:extLst>
                    <a:ext uri="{9D8B030D-6E8A-4147-A177-3AD203B41FA5}">
                      <a16:colId xmlns:a16="http://schemas.microsoft.com/office/drawing/2014/main" val="1990008112"/>
                    </a:ext>
                  </a:extLst>
                </a:gridCol>
              </a:tblGrid>
              <a:tr h="871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923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871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 / both</a:t>
                      </a:r>
                      <a:endParaRPr lang="en-CH" sz="2200"/>
                    </a:p>
                  </a:txBody>
                  <a:tcPr marT="45721" marB="45721" anchor="ctr"/>
                </a:tc>
                <a:extLst>
                  <a:ext uri="{0D108BD9-81ED-4DB2-BD59-A6C34878D82A}">
                    <a16:rowId xmlns:a16="http://schemas.microsoft.com/office/drawing/2014/main" val="2687481232"/>
                  </a:ext>
                </a:extLst>
              </a:tr>
              <a:tr h="923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3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Qualitative / quantitative / monetary</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p.42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pic>
        <p:nvPicPr>
          <p:cNvPr id="10" name="Picture 9" descr="A picture containing tree, outdoor, nature, valley&#10;&#10;Description automatically generated">
            <a:extLst>
              <a:ext uri="{FF2B5EF4-FFF2-40B4-BE49-F238E27FC236}">
                <a16:creationId xmlns:a16="http://schemas.microsoft.com/office/drawing/2014/main" id="{667B5E27-CB54-4851-8594-6748B19C474E}"/>
              </a:ext>
            </a:extLst>
          </p:cNvPr>
          <p:cNvPicPr>
            <a:picLocks noChangeAspect="1"/>
          </p:cNvPicPr>
          <p:nvPr/>
        </p:nvPicPr>
        <p:blipFill rotWithShape="1">
          <a:blip r:embed="rId4"/>
          <a:srcRect l="19684" t="83" r="12358" b="-83"/>
          <a:stretch/>
        </p:blipFill>
        <p:spPr>
          <a:xfrm>
            <a:off x="8942421" y="1799265"/>
            <a:ext cx="3249579" cy="3187810"/>
          </a:xfrm>
          <a:prstGeom prst="ellipse">
            <a:avLst/>
          </a:prstGeom>
        </p:spPr>
      </p:pic>
    </p:spTree>
    <p:extLst>
      <p:ext uri="{BB962C8B-B14F-4D97-AF65-F5344CB8AC3E}">
        <p14:creationId xmlns:p14="http://schemas.microsoft.com/office/powerpoint/2010/main" val="112344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541132"/>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479739"/>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2755" y="1367546"/>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1674" y="403583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2006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 invite you to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turn on your camera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if possible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F8DB8BF3-7E08-481F-AC0B-214CD2A74BA7}"/>
              </a:ext>
            </a:extLst>
          </p:cNvPr>
          <p:cNvSpPr txBox="1"/>
          <p:nvPr/>
        </p:nvSpPr>
        <p:spPr>
          <a:xfrm>
            <a:off x="3477065" y="491398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Ensure that you are on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mute</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when not taking part in discussions</a:t>
            </a:r>
          </a:p>
        </p:txBody>
      </p:sp>
      <p:sp>
        <p:nvSpPr>
          <p:cNvPr id="9" name="TextBox 8">
            <a:extLst>
              <a:ext uri="{FF2B5EF4-FFF2-40B4-BE49-F238E27FC236}">
                <a16:creationId xmlns:a16="http://schemas.microsoft.com/office/drawing/2014/main" id="{7CB51CB3-D820-452D-8545-32699D7102D5}"/>
              </a:ext>
            </a:extLst>
          </p:cNvPr>
          <p:cNvSpPr txBox="1"/>
          <p:nvPr/>
        </p:nvSpPr>
        <p:spPr>
          <a:xfrm>
            <a:off x="7052790" y="4959803"/>
            <a:ext cx="39986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Be prepared for some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interactivity: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We’ll be using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polling Qs., breakout rooms &amp; live Google doc.</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Graphic 12" descr="Bar chart">
            <a:extLst>
              <a:ext uri="{FF2B5EF4-FFF2-40B4-BE49-F238E27FC236}">
                <a16:creationId xmlns:a16="http://schemas.microsoft.com/office/drawing/2014/main" id="{5DFB030F-883B-4A2A-AEED-A3D1511EDB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22895" y="4111874"/>
            <a:ext cx="878151" cy="878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767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1808912248"/>
              </p:ext>
            </p:extLst>
          </p:nvPr>
        </p:nvGraphicFramePr>
        <p:xfrm>
          <a:off x="183934" y="1336008"/>
          <a:ext cx="8556226" cy="4585329"/>
        </p:xfrm>
        <a:graphic>
          <a:graphicData uri="http://schemas.openxmlformats.org/drawingml/2006/table">
            <a:tbl>
              <a:tblPr firstRow="1" bandRow="1">
                <a:tableStyleId>{BC89EF96-8CEA-46FF-86C4-4CE0E7609802}</a:tableStyleId>
              </a:tblPr>
              <a:tblGrid>
                <a:gridCol w="4278113">
                  <a:extLst>
                    <a:ext uri="{9D8B030D-6E8A-4147-A177-3AD203B41FA5}">
                      <a16:colId xmlns:a16="http://schemas.microsoft.com/office/drawing/2014/main" val="2429539457"/>
                    </a:ext>
                  </a:extLst>
                </a:gridCol>
                <a:gridCol w="4278113">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Examples of Internal Stakeholders:</a:t>
                      </a:r>
                    </a:p>
                  </a:txBody>
                  <a:tcPr marT="45721" marB="45721" anchor="ctr"/>
                </a:tc>
                <a:tc>
                  <a:txBody>
                    <a:bodyPr/>
                    <a:lstStyle/>
                    <a:p>
                      <a:r>
                        <a:rPr lang="en-GB" sz="2200" b="1">
                          <a:solidFill>
                            <a:srgbClr val="23BAED"/>
                          </a:solidFill>
                        </a:rPr>
                        <a:t>Examples of External Stakeholders:</a:t>
                      </a:r>
                      <a:endParaRPr lang="en-CH" sz="2200" b="1">
                        <a:solidFill>
                          <a:srgbClr val="23BAED"/>
                        </a:solidFill>
                      </a:endParaRPr>
                    </a:p>
                  </a:txBody>
                  <a:tcPr marT="45721" marB="45721" anchor="ctr"/>
                </a:tc>
                <a:extLst>
                  <a:ext uri="{0D108BD9-81ED-4DB2-BD59-A6C34878D82A}">
                    <a16:rowId xmlns:a16="http://schemas.microsoft.com/office/drawing/2014/main" val="1644615665"/>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Departments like finance, strategy, marketing, public affairs etc. </a:t>
                      </a:r>
                    </a:p>
                  </a:txBody>
                  <a:tcPr marT="45721" marB="45721" anchor="ctr"/>
                </a:tc>
                <a:tc>
                  <a:txBody>
                    <a:bodyPr/>
                    <a:lstStyle/>
                    <a:p>
                      <a:pPr marL="0" marR="0" lvl="0" indent="0" algn="l" rtl="0" eaLnBrk="1" fontAlgn="auto" latinLnBrk="0" hangingPunct="1">
                        <a:lnSpc>
                          <a:spcPct val="100000"/>
                        </a:lnSpc>
                        <a:spcBef>
                          <a:spcPts val="0"/>
                        </a:spcBef>
                        <a:spcAft>
                          <a:spcPts val="0"/>
                        </a:spcAft>
                        <a:buFont typeface="Arial" panose="020B0604020202020204" pitchFamily="34" charset="0"/>
                        <a:buNone/>
                      </a:pPr>
                      <a:r>
                        <a:rPr lang="en-GB" sz="2000" b="0">
                          <a:solidFill>
                            <a:srgbClr val="595959"/>
                          </a:solidFill>
                        </a:rPr>
                        <a:t>Community and affected stakeholders (local residents, schools, farmers etc.) and civil society </a:t>
                      </a: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595959"/>
                </a:solidFill>
                <a:effectLst/>
                <a:uLnTx/>
                <a:uFillTx/>
                <a:latin typeface="Arial"/>
                <a:ea typeface="+mj-ea"/>
                <a:cs typeface="+mj-cs"/>
              </a:rPr>
              <a:t>Identifying stakeholders</a:t>
            </a:r>
            <a:endParaRPr kumimoji="0" lang="en-US" sz="3200" b="0" i="0" u="none" strike="noStrike" kern="1200" cap="none" spc="0" normalizeH="0" baseline="0" noProof="0">
              <a:ln>
                <a:noFill/>
              </a:ln>
              <a:solidFill>
                <a:srgbClr val="595959"/>
              </a:solidFill>
              <a:effectLst/>
              <a:uLnTx/>
              <a:uFillTx/>
              <a:latin typeface="Arial"/>
              <a:ea typeface="+mj-ea"/>
              <a:cs typeface="+mj-cs"/>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Refer to </a:t>
            </a:r>
            <a:r>
              <a:rPr kumimoji="0" lang="en-GB" sz="1600" b="1" i="0" u="none" strike="noStrike" kern="1200" cap="none" spc="0" normalizeH="0" baseline="0" noProof="0">
                <a:ln>
                  <a:noFill/>
                </a:ln>
                <a:solidFill>
                  <a:prstClr val="white"/>
                </a:solidFill>
                <a:effectLst/>
                <a:uLnTx/>
                <a:uFillTx/>
                <a:latin typeface="Arial"/>
                <a:ea typeface="+mn-ea"/>
                <a:cs typeface="+mn-cs"/>
              </a:rPr>
              <a:t>p.26-27</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778EBE63-2237-4649-B3DC-566B655B3BF6}"/>
              </a:ext>
            </a:extLst>
          </p:cNvPr>
          <p:cNvSpPr txBox="1"/>
          <p:nvPr/>
        </p:nvSpPr>
        <p:spPr>
          <a:xfrm>
            <a:off x="9758568" y="5782838"/>
            <a:ext cx="3442548"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pic>
        <p:nvPicPr>
          <p:cNvPr id="7" name="Picture 6" descr="A bird flying in the air&#10;&#10;Description automatically generated">
            <a:extLst>
              <a:ext uri="{FF2B5EF4-FFF2-40B4-BE49-F238E27FC236}">
                <a16:creationId xmlns:a16="http://schemas.microsoft.com/office/drawing/2014/main" id="{0C548D34-66F1-464C-B131-79AADD648FFE}"/>
              </a:ext>
            </a:extLst>
          </p:cNvPr>
          <p:cNvPicPr>
            <a:picLocks noChangeAspect="1"/>
          </p:cNvPicPr>
          <p:nvPr/>
        </p:nvPicPr>
        <p:blipFill rotWithShape="1">
          <a:blip r:embed="rId4"/>
          <a:srcRect l="-176" t="21256" r="176"/>
          <a:stretch/>
        </p:blipFill>
        <p:spPr>
          <a:xfrm>
            <a:off x="8849563" y="1763606"/>
            <a:ext cx="3342437" cy="3375871"/>
          </a:xfrm>
          <a:prstGeom prst="ellipse">
            <a:avLst/>
          </a:prstGeom>
        </p:spPr>
      </p:pic>
    </p:spTree>
    <p:extLst>
      <p:ext uri="{BB962C8B-B14F-4D97-AF65-F5344CB8AC3E}">
        <p14:creationId xmlns:p14="http://schemas.microsoft.com/office/powerpoint/2010/main" val="262409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7509051" cy="4319596"/>
          </a:xfrm>
        </p:spPr>
        <p:txBody>
          <a:bodyPr>
            <a:noAutofit/>
          </a:bodyPr>
          <a:lstStyle/>
          <a:p>
            <a:pPr>
              <a:lnSpc>
                <a:spcPct val="100000"/>
              </a:lnSpc>
            </a:pPr>
            <a:r>
              <a:rPr lang="en-GB"/>
              <a:t>Hugo Boss is one of the leading companies in the premium segment of the </a:t>
            </a:r>
            <a:r>
              <a:rPr lang="en-GB" b="1">
                <a:solidFill>
                  <a:srgbClr val="23BAED"/>
                </a:solidFill>
              </a:rPr>
              <a:t>global apparel market</a:t>
            </a:r>
          </a:p>
          <a:p>
            <a:pPr marL="0" indent="0">
              <a:lnSpc>
                <a:spcPct val="100000"/>
              </a:lnSpc>
              <a:buNone/>
            </a:pPr>
            <a:endParaRPr lang="en-GB" sz="1001" b="1">
              <a:solidFill>
                <a:srgbClr val="23BAED"/>
              </a:solidFill>
            </a:endParaRPr>
          </a:p>
          <a:p>
            <a:pPr>
              <a:lnSpc>
                <a:spcPct val="100000"/>
              </a:lnSpc>
            </a:pPr>
            <a:r>
              <a:rPr lang="en-GB"/>
              <a:t>Around </a:t>
            </a:r>
            <a:r>
              <a:rPr lang="en-GB" b="1">
                <a:solidFill>
                  <a:srgbClr val="23BAED"/>
                </a:solidFill>
              </a:rPr>
              <a:t>17%</a:t>
            </a:r>
            <a:r>
              <a:rPr lang="en-GB"/>
              <a:t> of Hugo Boss products in total are produced at their own factories in </a:t>
            </a:r>
            <a:r>
              <a:rPr lang="en-GB" b="1">
                <a:solidFill>
                  <a:srgbClr val="23BAED"/>
                </a:solidFill>
              </a:rPr>
              <a:t>Germany, Poland, Turkey, and Italy</a:t>
            </a:r>
          </a:p>
          <a:p>
            <a:pPr marL="0" indent="0">
              <a:lnSpc>
                <a:spcPct val="100000"/>
              </a:lnSpc>
              <a:buNone/>
            </a:pPr>
            <a:endParaRPr lang="en-GB" sz="1001" b="1">
              <a:solidFill>
                <a:srgbClr val="23BAED"/>
              </a:solidFill>
            </a:endParaRPr>
          </a:p>
          <a:p>
            <a:pPr>
              <a:lnSpc>
                <a:spcPct val="100000"/>
              </a:lnSpc>
            </a:pPr>
            <a:r>
              <a:rPr lang="en-GB"/>
              <a:t>83% of their finished products and a majority of the refined raw materials are </a:t>
            </a:r>
            <a:r>
              <a:rPr lang="en-GB" b="1">
                <a:solidFill>
                  <a:srgbClr val="23BAED"/>
                </a:solidFill>
              </a:rPr>
              <a:t>sourced from suppliers all over the world</a:t>
            </a:r>
          </a:p>
        </p:txBody>
      </p:sp>
      <p:pic>
        <p:nvPicPr>
          <p:cNvPr id="5" name="Picture 4">
            <a:extLst>
              <a:ext uri="{FF2B5EF4-FFF2-40B4-BE49-F238E27FC236}">
                <a16:creationId xmlns:a16="http://schemas.microsoft.com/office/drawing/2014/main" id="{F0C8B039-9F2B-4438-9FEA-6E1091919010}"/>
              </a:ext>
            </a:extLst>
          </p:cNvPr>
          <p:cNvPicPr>
            <a:picLocks noChangeAspect="1"/>
          </p:cNvPicPr>
          <p:nvPr/>
        </p:nvPicPr>
        <p:blipFill rotWithShape="1">
          <a:blip r:embed="rId3"/>
          <a:srcRect l="26335"/>
          <a:stretch/>
        </p:blipFill>
        <p:spPr>
          <a:xfrm>
            <a:off x="8026401" y="1724929"/>
            <a:ext cx="4165599" cy="4114467"/>
          </a:xfrm>
          <a:prstGeom prst="ellipse">
            <a:avLst/>
          </a:prstGeom>
        </p:spPr>
      </p:pic>
      <p:pic>
        <p:nvPicPr>
          <p:cNvPr id="6" name="Picture 5">
            <a:extLst>
              <a:ext uri="{FF2B5EF4-FFF2-40B4-BE49-F238E27FC236}">
                <a16:creationId xmlns:a16="http://schemas.microsoft.com/office/drawing/2014/main" id="{15E4EF3E-34EB-4DB8-B2EF-DC127F0BF899}"/>
              </a:ext>
            </a:extLst>
          </p:cNvPr>
          <p:cNvPicPr>
            <a:picLocks noChangeAspect="1"/>
          </p:cNvPicPr>
          <p:nvPr/>
        </p:nvPicPr>
        <p:blipFill rotWithShape="1">
          <a:blip r:embed="rId4"/>
          <a:srcRect t="16400" b="16400"/>
          <a:stretch/>
        </p:blipFill>
        <p:spPr>
          <a:xfrm>
            <a:off x="8082765" y="158331"/>
            <a:ext cx="3831130" cy="1430289"/>
          </a:xfrm>
          <a:prstGeom prst="rect">
            <a:avLst/>
          </a:prstGeom>
        </p:spPr>
      </p:pic>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E686C8D8-262D-45FC-A3EF-F57ECE60F8BB}"/>
              </a:ext>
            </a:extLst>
          </p:cNvPr>
          <p:cNvSpPr txBox="1"/>
          <p:nvPr/>
        </p:nvSpPr>
        <p:spPr>
          <a:xfrm>
            <a:off x="428677" y="5682045"/>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hlinkClick r:id="rId5"/>
              </a:rPr>
              <a:t>Natural Capital Evaluation</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71228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537820"/>
            <a:ext cx="6909567" cy="4766636"/>
          </a:xfrm>
        </p:spPr>
        <p:txBody>
          <a:bodyPr vert="horz" lIns="91440" tIns="45720" rIns="91440" bIns="45720" rtlCol="0" anchor="t">
            <a:noAutofit/>
          </a:bodyPr>
          <a:lstStyle/>
          <a:p>
            <a:pPr marL="227965" indent="-227965">
              <a:lnSpc>
                <a:spcPct val="100000"/>
              </a:lnSpc>
              <a:spcAft>
                <a:spcPts val="1200"/>
              </a:spcAft>
            </a:pPr>
            <a:r>
              <a:rPr lang="en-GB">
                <a:solidFill>
                  <a:srgbClr val="595959"/>
                </a:solidFill>
              </a:rPr>
              <a:t>Implemented the Protocol in 2016 to conduct </a:t>
            </a:r>
            <a:r>
              <a:rPr lang="en-GB" b="1">
                <a:solidFill>
                  <a:srgbClr val="23BAED"/>
                </a:solidFill>
              </a:rPr>
              <a:t>monetary valuation</a:t>
            </a:r>
            <a:endParaRPr lang="en-GB" b="1">
              <a:solidFill>
                <a:srgbClr val="23BAED"/>
              </a:solidFill>
              <a:cs typeface="Arial"/>
            </a:endParaRPr>
          </a:p>
          <a:p>
            <a:pPr marL="227965" indent="-227965">
              <a:lnSpc>
                <a:spcPct val="100000"/>
              </a:lnSpc>
              <a:spcAft>
                <a:spcPts val="1200"/>
              </a:spcAft>
            </a:pPr>
            <a:r>
              <a:rPr lang="en-GB">
                <a:solidFill>
                  <a:srgbClr val="595959"/>
                </a:solidFill>
              </a:rPr>
              <a:t>Sustainable responsibility sits with </a:t>
            </a:r>
            <a:r>
              <a:rPr lang="en-GB"/>
              <a:t>Hugo Boss CEO</a:t>
            </a:r>
            <a:r>
              <a:rPr lang="en-GB">
                <a:solidFill>
                  <a:srgbClr val="595959"/>
                </a:solidFill>
              </a:rPr>
              <a:t>, but the </a:t>
            </a:r>
            <a:r>
              <a:rPr lang="en-GB" b="1">
                <a:solidFill>
                  <a:srgbClr val="23BAED"/>
                </a:solidFill>
              </a:rPr>
              <a:t>Managing Board handles sustainability topics</a:t>
            </a:r>
            <a:r>
              <a:rPr lang="en-GB">
                <a:solidFill>
                  <a:srgbClr val="595959"/>
                </a:solidFill>
              </a:rPr>
              <a:t> along the value chain </a:t>
            </a:r>
          </a:p>
          <a:p>
            <a:pPr marL="227965" indent="-227965">
              <a:lnSpc>
                <a:spcPct val="100000"/>
              </a:lnSpc>
              <a:spcAft>
                <a:spcPts val="1200"/>
              </a:spcAft>
            </a:pPr>
            <a:r>
              <a:rPr lang="en-GB">
                <a:solidFill>
                  <a:srgbClr val="595959"/>
                </a:solidFill>
              </a:rPr>
              <a:t>Assessment objective is to provide the foundation for </a:t>
            </a:r>
            <a:r>
              <a:rPr lang="en-GB"/>
              <a:t>Hugo Boss </a:t>
            </a:r>
            <a:r>
              <a:rPr lang="en-GB">
                <a:solidFill>
                  <a:srgbClr val="595959"/>
                </a:solidFill>
              </a:rPr>
              <a:t>to implement measurable targets to </a:t>
            </a:r>
            <a:r>
              <a:rPr lang="en-GB" b="1">
                <a:solidFill>
                  <a:srgbClr val="4AC6F0"/>
                </a:solidFill>
              </a:rPr>
              <a:t>increase sustainable production and distribution of products</a:t>
            </a:r>
            <a:endParaRPr lang="en-GB" b="1">
              <a:solidFill>
                <a:srgbClr val="4AC6F0"/>
              </a:solidFill>
              <a:cs typeface="Arial"/>
            </a:endParaRPr>
          </a:p>
        </p:txBody>
      </p:sp>
      <p:pic>
        <p:nvPicPr>
          <p:cNvPr id="5" name="Picture Placeholder 5" descr="HUGO BOSS Group: Action areas of our CSR">
            <a:extLst>
              <a:ext uri="{FF2B5EF4-FFF2-40B4-BE49-F238E27FC236}">
                <a16:creationId xmlns:a16="http://schemas.microsoft.com/office/drawing/2014/main" id="{003288A3-2544-4DDC-8BFB-E3018B57E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467602" y="1537820"/>
            <a:ext cx="4605807" cy="3782363"/>
          </a:xfrm>
          <a:prstGeom prst="rect">
            <a:avLst/>
          </a:prstGeom>
        </p:spPr>
      </p:pic>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C884C84A-B657-4822-9DE4-586C4D49493B}"/>
              </a:ext>
            </a:extLst>
          </p:cNvPr>
          <p:cNvSpPr txBox="1"/>
          <p:nvPr/>
        </p:nvSpPr>
        <p:spPr>
          <a:xfrm>
            <a:off x="8394763" y="5577502"/>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hlinkClick r:id="rId4"/>
              </a:rPr>
              <a:t>Natural Capital Evaluation</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47826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t>HUGO BOSS’ Natural Capital evaluation</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5" y="1357944"/>
            <a:ext cx="7335541" cy="4634303"/>
          </a:xfrm>
        </p:spPr>
        <p:txBody>
          <a:bodyPr vert="horz" lIns="91440" tIns="45720" rIns="91440" bIns="45720" rtlCol="0" anchor="t">
            <a:normAutofit/>
          </a:bodyPr>
          <a:lstStyle/>
          <a:p>
            <a:pPr marL="227965" indent="-227965">
              <a:spcAft>
                <a:spcPts val="600"/>
              </a:spcAft>
            </a:pPr>
            <a:r>
              <a:rPr lang="en-GB" sz="2600">
                <a:solidFill>
                  <a:srgbClr val="595959"/>
                </a:solidFill>
              </a:rPr>
              <a:t>They have conducted LCAs since 2009 to </a:t>
            </a:r>
            <a:r>
              <a:rPr lang="en-GB" sz="2600" b="1">
                <a:solidFill>
                  <a:srgbClr val="23BAED"/>
                </a:solidFill>
              </a:rPr>
              <a:t>determine the environmental impact </a:t>
            </a:r>
            <a:r>
              <a:rPr lang="en-GB" sz="2600">
                <a:solidFill>
                  <a:srgbClr val="595959"/>
                </a:solidFill>
              </a:rPr>
              <a:t>of their clothing products</a:t>
            </a:r>
            <a:endParaRPr lang="en-US" sz="2600">
              <a:cs typeface="Arial"/>
            </a:endParaRPr>
          </a:p>
          <a:p>
            <a:pPr marL="227965" indent="-227965">
              <a:spcAft>
                <a:spcPts val="600"/>
              </a:spcAft>
            </a:pPr>
            <a:r>
              <a:rPr lang="en-GB" sz="2600">
                <a:ea typeface="+mn-lt"/>
                <a:cs typeface="+mn-lt"/>
              </a:rPr>
              <a:t>Implemented the Protocol in 2016 to conduct </a:t>
            </a:r>
            <a:r>
              <a:rPr lang="en-GB" sz="2600" b="1">
                <a:ea typeface="+mn-lt"/>
                <a:cs typeface="+mn-lt"/>
              </a:rPr>
              <a:t>monetary valuation</a:t>
            </a:r>
            <a:endParaRPr lang="en-GB" sz="2600">
              <a:ea typeface="+mn-lt"/>
              <a:cs typeface="+mn-lt"/>
            </a:endParaRPr>
          </a:p>
          <a:p>
            <a:pPr marL="227965" indent="-227965">
              <a:spcAft>
                <a:spcPts val="600"/>
              </a:spcAft>
            </a:pPr>
            <a:r>
              <a:rPr lang="en-GB" sz="2600"/>
              <a:t>Allows Hugo Boss to </a:t>
            </a:r>
            <a:r>
              <a:rPr lang="en-GB" sz="2600" b="1">
                <a:solidFill>
                  <a:srgbClr val="23BAED"/>
                </a:solidFill>
              </a:rPr>
              <a:t>compare impacts </a:t>
            </a:r>
            <a:endParaRPr lang="en-GB" sz="2601" b="1">
              <a:solidFill>
                <a:srgbClr val="23BAED"/>
              </a:solidFill>
            </a:endParaRPr>
          </a:p>
          <a:p>
            <a:pPr marL="227965" indent="-227965">
              <a:spcAft>
                <a:spcPts val="600"/>
              </a:spcAft>
            </a:pPr>
            <a:r>
              <a:rPr lang="en-GB" sz="2600"/>
              <a:t>The </a:t>
            </a:r>
            <a:r>
              <a:rPr lang="en-GB" sz="2600" b="1">
                <a:solidFill>
                  <a:srgbClr val="23BAED"/>
                </a:solidFill>
              </a:rPr>
              <a:t>greatest environmental impacts </a:t>
            </a:r>
            <a:r>
              <a:rPr lang="en-GB" sz="2600"/>
              <a:t>arise during </a:t>
            </a:r>
            <a:r>
              <a:rPr lang="en-GB" sz="2600" b="1">
                <a:solidFill>
                  <a:srgbClr val="23BAED"/>
                </a:solidFill>
              </a:rPr>
              <a:t>production</a:t>
            </a:r>
            <a:r>
              <a:rPr lang="en-GB" sz="2600"/>
              <a:t> </a:t>
            </a:r>
            <a:endParaRPr lang="en-GB" sz="2601">
              <a:cs typeface="Arial"/>
            </a:endParaRPr>
          </a:p>
          <a:p>
            <a:pPr marL="227965" indent="-227965">
              <a:spcAft>
                <a:spcPts val="600"/>
              </a:spcAft>
            </a:pPr>
            <a:r>
              <a:rPr lang="en-GB" sz="2600"/>
              <a:t>They have now set special </a:t>
            </a:r>
            <a:r>
              <a:rPr lang="en-GB" sz="2600" b="1">
                <a:solidFill>
                  <a:srgbClr val="23BAED"/>
                </a:solidFill>
              </a:rPr>
              <a:t>targets</a:t>
            </a:r>
            <a:r>
              <a:rPr lang="en-GB" sz="2600"/>
              <a:t> in these areas to reduce their impact </a:t>
            </a:r>
            <a:endParaRPr lang="en-CH" sz="2601">
              <a:cs typeface="Arial"/>
            </a:endParaRPr>
          </a:p>
        </p:txBody>
      </p:sp>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B4763420-DF84-42A4-ABF4-7C8F901A8B13}"/>
              </a:ext>
            </a:extLst>
          </p:cNvPr>
          <p:cNvSpPr txBox="1"/>
          <p:nvPr/>
        </p:nvSpPr>
        <p:spPr>
          <a:xfrm>
            <a:off x="8707238" y="5714585"/>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hlinkClick r:id="rId3"/>
              </a:rPr>
              <a:t>Natural Capital Evaluation</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2F0219A5-5ABA-46F7-B648-DE165DE0B801}"/>
              </a:ext>
            </a:extLst>
          </p:cNvPr>
          <p:cNvPicPr>
            <a:picLocks noChangeAspect="1"/>
          </p:cNvPicPr>
          <p:nvPr/>
        </p:nvPicPr>
        <p:blipFill rotWithShape="1">
          <a:blip r:embed="rId4"/>
          <a:srcRect l="32584" r="-1"/>
          <a:stretch/>
        </p:blipFill>
        <p:spPr>
          <a:xfrm>
            <a:off x="7834526" y="1274494"/>
            <a:ext cx="4357474" cy="4309012"/>
          </a:xfrm>
          <a:prstGeom prst="ellipse">
            <a:avLst/>
          </a:prstGeom>
        </p:spPr>
      </p:pic>
    </p:spTree>
    <p:extLst>
      <p:ext uri="{BB962C8B-B14F-4D97-AF65-F5344CB8AC3E}">
        <p14:creationId xmlns:p14="http://schemas.microsoft.com/office/powerpoint/2010/main" val="3371785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Qualitative / quantitative / Monetary</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058736"/>
            <a:ext cx="11498122" cy="707886"/>
          </a:xfrm>
          <a:prstGeom prst="rect">
            <a:avLst/>
          </a:prstGeom>
          <a:noFill/>
        </p:spPr>
        <p:txBody>
          <a:bodyPr wrap="square" rtlCol="0">
            <a:spAutoFit/>
          </a:bodyPr>
          <a:lstStyle/>
          <a:p>
            <a:r>
              <a:rPr lang="en-US" sz="2000" b="1">
                <a:solidFill>
                  <a:srgbClr val="23BAED"/>
                </a:solidFill>
              </a:rPr>
              <a:t>Objective</a:t>
            </a:r>
            <a:r>
              <a:rPr lang="en-US" sz="2000" b="1"/>
              <a:t> </a:t>
            </a:r>
            <a:r>
              <a:rPr lang="en-US" sz="2000"/>
              <a:t>= provide the foundation for Hugo Boss to implement targeted measures to achieve more environmentally-friendly production and distribution of its products.</a:t>
            </a: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3C9CBDA4-5C58-6849-9D59-82E4CA739C29}"/>
              </a:ext>
            </a:extLst>
          </p:cNvPr>
          <p:cNvSpPr>
            <a:spLocks noGrp="1"/>
          </p:cNvSpPr>
          <p:nvPr>
            <p:ph type="sldNum" sz="quarter" idx="12"/>
          </p:nvPr>
        </p:nvSpPr>
        <p:spPr/>
        <p:txBody>
          <a:bodyPr/>
          <a:lstStyle/>
          <a:p>
            <a:fld id="{971CEC84-1649-40CE-BFF6-7286506FEA08}" type="slidenum">
              <a:rPr lang="en-GB" smtClean="0"/>
              <a:pPr/>
              <a:t>44</a:t>
            </a:fld>
            <a:endParaRPr lang="en-GB"/>
          </a:p>
        </p:txBody>
      </p:sp>
    </p:spTree>
    <p:extLst>
      <p:ext uri="{BB962C8B-B14F-4D97-AF65-F5344CB8AC3E}">
        <p14:creationId xmlns:p14="http://schemas.microsoft.com/office/powerpoint/2010/main" val="77189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a:xfrm>
            <a:off x="314196" y="125352"/>
            <a:ext cx="9970248" cy="878150"/>
          </a:xfrm>
        </p:spPr>
        <p:txBody>
          <a:bodyPr>
            <a:normAutofit fontScale="90000"/>
          </a:bodyPr>
          <a:lstStyle/>
          <a:p>
            <a:r>
              <a:rPr lang="en-US"/>
              <a:t>What could the scope of work look like for </a:t>
            </a:r>
            <a:r>
              <a:rPr lang="en-GB">
                <a:solidFill>
                  <a:srgbClr val="595959"/>
                </a:solidFill>
              </a:rPr>
              <a:t>Hugo Boss </a:t>
            </a:r>
            <a:r>
              <a:rPr lang="en-US"/>
              <a:t>based on the information we have? </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highlight>
                  <a:srgbClr val="FFFF00"/>
                </a:highlight>
                <a:uLnTx/>
                <a:uFillTx/>
                <a:latin typeface="Arial"/>
                <a:ea typeface="+mn-ea"/>
                <a:cs typeface="+mn-cs"/>
              </a:rPr>
              <a:t>p.46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86550876"/>
              </p:ext>
            </p:extLst>
          </p:nvPr>
        </p:nvGraphicFramePr>
        <p:xfrm>
          <a:off x="314195" y="1404970"/>
          <a:ext cx="7452826" cy="4314430"/>
        </p:xfrm>
        <a:graphic>
          <a:graphicData uri="http://schemas.openxmlformats.org/drawingml/2006/table">
            <a:tbl>
              <a:tblPr firstRow="1" bandRow="1">
                <a:tableStyleId>{BC89EF96-8CEA-46FF-86C4-4CE0E7609802}</a:tableStyleId>
              </a:tblPr>
              <a:tblGrid>
                <a:gridCol w="5114777">
                  <a:extLst>
                    <a:ext uri="{9D8B030D-6E8A-4147-A177-3AD203B41FA5}">
                      <a16:colId xmlns:a16="http://schemas.microsoft.com/office/drawing/2014/main" val="2429539457"/>
                    </a:ext>
                  </a:extLst>
                </a:gridCol>
                <a:gridCol w="2338049">
                  <a:extLst>
                    <a:ext uri="{9D8B030D-6E8A-4147-A177-3AD203B41FA5}">
                      <a16:colId xmlns:a16="http://schemas.microsoft.com/office/drawing/2014/main" val="1990008112"/>
                    </a:ext>
                  </a:extLst>
                </a:gridCol>
              </a:tblGrid>
              <a:tr h="86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pPr algn="ctr"/>
                      <a:r>
                        <a:rPr lang="en-GB" sz="2200" b="0" dirty="0">
                          <a:solidFill>
                            <a:schemeClr val="tx1"/>
                          </a:solidFill>
                        </a:rPr>
                        <a:t>?</a:t>
                      </a:r>
                      <a:endParaRPr lang="en-CH" sz="2200" b="0" dirty="0">
                        <a:solidFill>
                          <a:schemeClr val="tx1"/>
                        </a:solidFill>
                      </a:endParaRPr>
                    </a:p>
                  </a:txBody>
                  <a:tcPr marT="45721" marB="45721" anchor="ctr"/>
                </a:tc>
                <a:extLst>
                  <a:ext uri="{0D108BD9-81ED-4DB2-BD59-A6C34878D82A}">
                    <a16:rowId xmlns:a16="http://schemas.microsoft.com/office/drawing/2014/main" val="1644615665"/>
                  </a:ext>
                </a:extLst>
              </a:tr>
              <a:tr h="86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Determine the </a:t>
                      </a:r>
                      <a:r>
                        <a:rPr lang="en-GB" sz="2200" b="1" dirty="0">
                          <a:solidFill>
                            <a:srgbClr val="23BAED"/>
                          </a:solidFill>
                        </a:rPr>
                        <a:t>value-chain boundary</a:t>
                      </a:r>
                    </a:p>
                  </a:txBody>
                  <a:tcPr marT="45721" marB="45721" anchor="ctr"/>
                </a:tc>
                <a:tc>
                  <a:txBody>
                    <a:bodyPr/>
                    <a:lstStyle/>
                    <a:p>
                      <a:pPr algn="ctr"/>
                      <a:r>
                        <a:rPr lang="en-GB" sz="2200" dirty="0">
                          <a:solidFill>
                            <a:schemeClr val="tx1"/>
                          </a:solidFill>
                        </a:rPr>
                        <a:t>?</a:t>
                      </a:r>
                      <a:endParaRPr lang="en-CH" sz="2200" dirty="0">
                        <a:solidFill>
                          <a:schemeClr val="tx1"/>
                        </a:solidFill>
                      </a:endParaRPr>
                    </a:p>
                  </a:txBody>
                  <a:tcPr marT="45721" marB="45721" anchor="ctr"/>
                </a:tc>
                <a:extLst>
                  <a:ext uri="{0D108BD9-81ED-4DB2-BD59-A6C34878D82A}">
                    <a16:rowId xmlns:a16="http://schemas.microsoft.com/office/drawing/2014/main" val="1000605826"/>
                  </a:ext>
                </a:extLst>
              </a:tr>
              <a:tr h="86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Specify whose </a:t>
                      </a:r>
                      <a:r>
                        <a:rPr lang="en-GB" sz="2200" b="1" dirty="0">
                          <a:solidFill>
                            <a:srgbClr val="23BAED"/>
                          </a:solidFill>
                        </a:rPr>
                        <a:t>value perspective</a:t>
                      </a:r>
                    </a:p>
                  </a:txBody>
                  <a:tcPr marT="45721" marB="45721" anchor="ctr"/>
                </a:tc>
                <a:tc>
                  <a:txBody>
                    <a:bodyPr/>
                    <a:lstStyle/>
                    <a:p>
                      <a:pPr algn="ctr"/>
                      <a:r>
                        <a:rPr lang="en-GB" sz="2200" dirty="0">
                          <a:solidFill>
                            <a:schemeClr val="tx1"/>
                          </a:solidFill>
                        </a:rPr>
                        <a:t>?</a:t>
                      </a:r>
                      <a:endParaRPr lang="en-CH" sz="2200" dirty="0">
                        <a:solidFill>
                          <a:schemeClr val="tx1"/>
                        </a:solidFill>
                      </a:endParaRPr>
                    </a:p>
                  </a:txBody>
                  <a:tcPr marT="45721" marB="45721" anchor="ctr"/>
                </a:tc>
                <a:extLst>
                  <a:ext uri="{0D108BD9-81ED-4DB2-BD59-A6C34878D82A}">
                    <a16:rowId xmlns:a16="http://schemas.microsoft.com/office/drawing/2014/main" val="2687481232"/>
                  </a:ext>
                </a:extLst>
              </a:tr>
              <a:tr h="86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on assessing </a:t>
                      </a:r>
                      <a:r>
                        <a:rPr lang="en-GB" sz="2200" b="1" dirty="0">
                          <a:solidFill>
                            <a:srgbClr val="23BAED"/>
                          </a:solidFill>
                        </a:rPr>
                        <a:t>impacts and/or dependencies</a:t>
                      </a:r>
                      <a:endParaRPr lang="en-US" sz="2200" b="1" dirty="0">
                        <a:solidFill>
                          <a:srgbClr val="23BAED"/>
                        </a:solidFill>
                      </a:endParaRPr>
                    </a:p>
                  </a:txBody>
                  <a:tcPr marT="45721" marB="45721" anchor="ctr"/>
                </a:tc>
                <a:tc>
                  <a:txBody>
                    <a:bodyPr/>
                    <a:lstStyle/>
                    <a:p>
                      <a:pPr algn="ctr"/>
                      <a:r>
                        <a:rPr lang="en-GB" sz="2200" kern="1200" dirty="0">
                          <a:solidFill>
                            <a:schemeClr val="tx1"/>
                          </a:solidFill>
                          <a:latin typeface="+mn-lt"/>
                          <a:ea typeface="+mn-ea"/>
                          <a:cs typeface="+mn-cs"/>
                        </a:rPr>
                        <a:t>?</a:t>
                      </a:r>
                      <a:endParaRPr lang="en-CH" sz="2200" kern="1200" dirty="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r h="86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which </a:t>
                      </a:r>
                      <a:r>
                        <a:rPr lang="en-GB" sz="2200" b="1" dirty="0">
                          <a:solidFill>
                            <a:srgbClr val="23BAED"/>
                          </a:solidFill>
                        </a:rPr>
                        <a:t>types of value</a:t>
                      </a:r>
                      <a:r>
                        <a:rPr lang="en-GB" sz="2200" b="1" dirty="0">
                          <a:solidFill>
                            <a:schemeClr val="tx1"/>
                          </a:solidFill>
                        </a:rPr>
                        <a:t> </a:t>
                      </a:r>
                      <a:r>
                        <a:rPr lang="en-GB" sz="2200" b="1" dirty="0">
                          <a:solidFill>
                            <a:srgbClr val="595959"/>
                          </a:solidFill>
                        </a:rPr>
                        <a:t>you will consider</a:t>
                      </a:r>
                    </a:p>
                  </a:txBody>
                  <a:tcPr marT="45721" marB="45721" anchor="ctr"/>
                </a:tc>
                <a:tc>
                  <a:txBody>
                    <a:bodyPr/>
                    <a:lstStyle/>
                    <a:p>
                      <a:pPr algn="ctr"/>
                      <a:r>
                        <a:rPr lang="en-GB" sz="2200" dirty="0">
                          <a:solidFill>
                            <a:schemeClr val="tx1"/>
                          </a:solidFill>
                        </a:rPr>
                        <a:t>?</a:t>
                      </a:r>
                      <a:endParaRPr lang="en-CH" sz="2200" dirty="0">
                        <a:solidFill>
                          <a:schemeClr val="tx1"/>
                        </a:solidFill>
                      </a:endParaRPr>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p.42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Picture 9" descr="A picture containing grass, outdoor, field, sky&#10;&#10;Description automatically generated">
            <a:extLst>
              <a:ext uri="{FF2B5EF4-FFF2-40B4-BE49-F238E27FC236}">
                <a16:creationId xmlns:a16="http://schemas.microsoft.com/office/drawing/2014/main" id="{2F6DD515-705E-456A-96C2-2DA3CCB483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7"/>
          <a:stretch/>
        </p:blipFill>
        <p:spPr>
          <a:xfrm>
            <a:off x="8165054" y="1751756"/>
            <a:ext cx="4026946" cy="3934247"/>
          </a:xfrm>
          <a:prstGeom prst="ellipse">
            <a:avLst/>
          </a:prstGeom>
        </p:spPr>
      </p:pic>
    </p:spTree>
    <p:extLst>
      <p:ext uri="{BB962C8B-B14F-4D97-AF65-F5344CB8AC3E}">
        <p14:creationId xmlns:p14="http://schemas.microsoft.com/office/powerpoint/2010/main" val="3857710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a:xfrm>
            <a:off x="314196" y="125352"/>
            <a:ext cx="9970248" cy="878150"/>
          </a:xfrm>
        </p:spPr>
        <p:txBody>
          <a:bodyPr>
            <a:normAutofit fontScale="90000"/>
          </a:bodyPr>
          <a:lstStyle/>
          <a:p>
            <a:r>
              <a:rPr lang="en-US"/>
              <a:t>What could the scope of work look like for </a:t>
            </a:r>
            <a:r>
              <a:rPr lang="en-GB">
                <a:solidFill>
                  <a:srgbClr val="595959"/>
                </a:solidFill>
              </a:rPr>
              <a:t>Hugo Boss </a:t>
            </a:r>
            <a:r>
              <a:rPr lang="en-US"/>
              <a:t>based on the information we have? </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highlight>
                  <a:srgbClr val="FFFF00"/>
                </a:highlight>
                <a:uLnTx/>
                <a:uFillTx/>
                <a:latin typeface="Arial"/>
                <a:ea typeface="+mn-ea"/>
                <a:cs typeface="+mn-cs"/>
              </a:rPr>
              <a:t>p.46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512590805"/>
              </p:ext>
            </p:extLst>
          </p:nvPr>
        </p:nvGraphicFramePr>
        <p:xfrm>
          <a:off x="998658" y="1428626"/>
          <a:ext cx="10530039" cy="4391014"/>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1020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but move to detailed </a:t>
                      </a:r>
                    </a:p>
                    <a:p>
                      <a:r>
                        <a:rPr lang="en-GB" sz="2200" b="0">
                          <a:solidFill>
                            <a:srgbClr val="595959"/>
                          </a:solidFill>
                        </a:rPr>
                        <a:t>analysis for products (latest silk ties </a:t>
                      </a:r>
                    </a:p>
                    <a:p>
                      <a:r>
                        <a:rPr lang="en-GB" sz="2200" b="0">
                          <a:solidFill>
                            <a:srgbClr val="595959"/>
                          </a:solidFill>
                        </a:rPr>
                        <a:t>and wool suits)</a:t>
                      </a:r>
                      <a:endParaRPr lang="en-CH" sz="2200" b="0"/>
                    </a:p>
                  </a:txBody>
                  <a:tcPr marT="45721" marB="45721" anchor="ctr"/>
                </a:tc>
                <a:extLst>
                  <a:ext uri="{0D108BD9-81ED-4DB2-BD59-A6C34878D82A}">
                    <a16:rowId xmlns:a16="http://schemas.microsoft.com/office/drawing/2014/main" val="1644615665"/>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direct operations &amp; downstream – the entire value chain</a:t>
                      </a:r>
                      <a:endParaRPr lang="en-CH" sz="2200"/>
                    </a:p>
                  </a:txBody>
                  <a:tcPr marT="45721" marB="45721" anchor="ctr"/>
                </a:tc>
                <a:extLst>
                  <a:ext uri="{0D108BD9-81ED-4DB2-BD59-A6C34878D82A}">
                    <a16:rowId xmlns:a16="http://schemas.microsoft.com/office/drawing/2014/main" val="1000605826"/>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Value looks to be a mix of social and business</a:t>
                      </a:r>
                      <a:endParaRPr lang="en-CH" sz="2200"/>
                    </a:p>
                  </a:txBody>
                  <a:tcPr marT="45721" marB="45721" anchor="ctr"/>
                </a:tc>
                <a:extLst>
                  <a:ext uri="{0D108BD9-81ED-4DB2-BD59-A6C34878D82A}">
                    <a16:rowId xmlns:a16="http://schemas.microsoft.com/office/drawing/2014/main" val="2687481232"/>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Monetary (making environmental impacts comparable)</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p.42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3"/>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970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D606E-7980-4ADB-A9BE-F4C7C6F0A046}"/>
              </a:ext>
            </a:extLst>
          </p:cNvPr>
          <p:cNvSpPr>
            <a:spLocks noGrp="1"/>
          </p:cNvSpPr>
          <p:nvPr>
            <p:ph type="title"/>
          </p:nvPr>
        </p:nvSpPr>
        <p:spPr/>
        <p:txBody>
          <a:bodyPr/>
          <a:lstStyle/>
          <a:p>
            <a:r>
              <a:rPr lang="en-GB">
                <a:solidFill>
                  <a:srgbClr val="595959"/>
                </a:solidFill>
                <a:ea typeface="+mj-lt"/>
                <a:cs typeface="+mj-lt"/>
              </a:rPr>
              <a:t>What have we learnt in integrating biodiversity?</a:t>
            </a:r>
            <a:endParaRPr lang="en-US">
              <a:solidFill>
                <a:srgbClr val="595959"/>
              </a:solidFill>
              <a:cs typeface="Arial"/>
            </a:endParaRPr>
          </a:p>
        </p:txBody>
      </p:sp>
      <p:sp>
        <p:nvSpPr>
          <p:cNvPr id="4" name="Slide Number Placeholder 3">
            <a:extLst>
              <a:ext uri="{FF2B5EF4-FFF2-40B4-BE49-F238E27FC236}">
                <a16:creationId xmlns:a16="http://schemas.microsoft.com/office/drawing/2014/main" id="{DE7D70D6-6EBB-4E67-BD30-D1B59F6ABB73}"/>
              </a:ext>
            </a:extLst>
          </p:cNvPr>
          <p:cNvSpPr>
            <a:spLocks noGrp="1"/>
          </p:cNvSpPr>
          <p:nvPr>
            <p:ph type="sldNum" sz="quarter" idx="12"/>
          </p:nvPr>
        </p:nvSpPr>
        <p:spPr/>
        <p:txBody>
          <a:bodyPr/>
          <a:lstStyle/>
          <a:p>
            <a:fld id="{971CEC84-1649-40CE-BFF6-7286506FEA08}" type="slidenum">
              <a:rPr lang="en-GB" smtClean="0"/>
              <a:pPr/>
              <a:t>47</a:t>
            </a:fld>
            <a:endParaRPr lang="en-GB"/>
          </a:p>
        </p:txBody>
      </p:sp>
      <p:graphicFrame>
        <p:nvGraphicFramePr>
          <p:cNvPr id="8" name="Table 7">
            <a:extLst>
              <a:ext uri="{FF2B5EF4-FFF2-40B4-BE49-F238E27FC236}">
                <a16:creationId xmlns:a16="http://schemas.microsoft.com/office/drawing/2014/main" id="{503DF47E-37B8-457E-BD15-9BF3C7A00208}"/>
              </a:ext>
            </a:extLst>
          </p:cNvPr>
          <p:cNvGraphicFramePr>
            <a:graphicFrameLocks noGrp="1"/>
          </p:cNvGraphicFramePr>
          <p:nvPr>
            <p:extLst>
              <p:ext uri="{D42A27DB-BD31-4B8C-83A1-F6EECF244321}">
                <p14:modId xmlns:p14="http://schemas.microsoft.com/office/powerpoint/2010/main" val="2407438211"/>
              </p:ext>
            </p:extLst>
          </p:nvPr>
        </p:nvGraphicFramePr>
        <p:xfrm>
          <a:off x="314195" y="1478893"/>
          <a:ext cx="8921245" cy="4147950"/>
        </p:xfrm>
        <a:graphic>
          <a:graphicData uri="http://schemas.openxmlformats.org/drawingml/2006/table">
            <a:tbl>
              <a:tblPr firstRow="1" bandRow="1">
                <a:tableStyleId>{BC89EF96-8CEA-46FF-86C4-4CE0E7609802}</a:tableStyleId>
              </a:tblPr>
              <a:tblGrid>
                <a:gridCol w="3441272">
                  <a:extLst>
                    <a:ext uri="{9D8B030D-6E8A-4147-A177-3AD203B41FA5}">
                      <a16:colId xmlns:a16="http://schemas.microsoft.com/office/drawing/2014/main" val="1960406972"/>
                    </a:ext>
                  </a:extLst>
                </a:gridCol>
                <a:gridCol w="5479973">
                  <a:extLst>
                    <a:ext uri="{9D8B030D-6E8A-4147-A177-3AD203B41FA5}">
                      <a16:colId xmlns:a16="http://schemas.microsoft.com/office/drawing/2014/main" val="714761339"/>
                    </a:ext>
                  </a:extLst>
                </a:gridCol>
              </a:tblGrid>
              <a:tr h="418082">
                <a:tc>
                  <a:txBody>
                    <a:bodyPr/>
                    <a:lstStyle/>
                    <a:p>
                      <a:pPr marL="0" marR="0" indent="0" algn="l" rtl="0" eaLnBrk="1" fontAlgn="auto" latinLnBrk="0" hangingPunct="1">
                        <a:spcBef>
                          <a:spcPts val="0"/>
                        </a:spcBef>
                        <a:spcAft>
                          <a:spcPts val="0"/>
                        </a:spcAft>
                      </a:pPr>
                      <a:r>
                        <a:rPr lang="en-GB" sz="1800" kern="1200">
                          <a:solidFill>
                            <a:srgbClr val="00B0F0"/>
                          </a:solidFill>
                          <a:effectLst/>
                        </a:rPr>
                        <a:t>Actions to take</a:t>
                      </a:r>
                      <a:endParaRPr lang="en-GB">
                        <a:solidFill>
                          <a:srgbClr val="00B0F0"/>
                        </a:solidFill>
                        <a:effectLst/>
                      </a:endParaRPr>
                    </a:p>
                  </a:txBody>
                  <a:tcPr marL="0" marR="0" marT="0" marB="0" anchor="ctr"/>
                </a:tc>
                <a:tc>
                  <a:txBody>
                    <a:bodyPr/>
                    <a:lstStyle/>
                    <a:p>
                      <a:pPr marL="0" marR="0" indent="0" algn="l" rtl="0" eaLnBrk="1" fontAlgn="auto" latinLnBrk="0" hangingPunct="1">
                        <a:spcBef>
                          <a:spcPts val="0"/>
                        </a:spcBef>
                        <a:spcAft>
                          <a:spcPts val="0"/>
                        </a:spcAft>
                      </a:pPr>
                      <a:r>
                        <a:rPr lang="en-GB" sz="1800" kern="1200">
                          <a:solidFill>
                            <a:srgbClr val="00B0F0"/>
                          </a:solidFill>
                          <a:effectLst/>
                        </a:rPr>
                        <a:t>Biodiversity considerations</a:t>
                      </a:r>
                      <a:endParaRPr lang="en-GB">
                        <a:solidFill>
                          <a:srgbClr val="00B0F0"/>
                        </a:solidFill>
                        <a:effectLst/>
                      </a:endParaRPr>
                    </a:p>
                  </a:txBody>
                  <a:tcPr marL="0" marR="0" marT="0" marB="0" anchor="ctr"/>
                </a:tc>
                <a:extLst>
                  <a:ext uri="{0D108BD9-81ED-4DB2-BD59-A6C34878D82A}">
                    <a16:rowId xmlns:a16="http://schemas.microsoft.com/office/drawing/2014/main" val="2225700898"/>
                  </a:ext>
                </a:extLst>
              </a:tr>
              <a:tr h="726727">
                <a:tc>
                  <a:txBody>
                    <a:bodyPr/>
                    <a:lstStyle/>
                    <a:p>
                      <a:pPr marL="0" marR="0" indent="0" algn="l" rtl="0" eaLnBrk="1" fontAlgn="auto" latinLnBrk="0" hangingPunct="1">
                        <a:spcBef>
                          <a:spcPts val="0"/>
                        </a:spcBef>
                        <a:spcAft>
                          <a:spcPts val="0"/>
                        </a:spcAft>
                      </a:pPr>
                      <a:r>
                        <a:rPr lang="en-GB" sz="1800" kern="1200">
                          <a:solidFill>
                            <a:srgbClr val="595959"/>
                          </a:solidFill>
                          <a:effectLst/>
                        </a:rPr>
                        <a:t>Determine the </a:t>
                      </a:r>
                      <a:r>
                        <a:rPr lang="en-GB" sz="1800" b="1" kern="1200">
                          <a:solidFill>
                            <a:srgbClr val="00B0F0"/>
                          </a:solidFill>
                          <a:effectLst/>
                        </a:rPr>
                        <a:t>organizational focus</a:t>
                      </a:r>
                      <a:endParaRPr lang="en-GB" b="1">
                        <a:solidFill>
                          <a:srgbClr val="00B0F0"/>
                        </a:solidFill>
                        <a:effectLst/>
                      </a:endParaRPr>
                    </a:p>
                  </a:txBody>
                  <a:tcPr marL="0" marR="0" marT="0" marB="0" anchor="ctr"/>
                </a:tc>
                <a:tc>
                  <a:txBody>
                    <a:bodyPr/>
                    <a:lstStyle/>
                    <a:p>
                      <a:pPr marL="0" indent="0" algn="l" rtl="0" eaLnBrk="1" latinLnBrk="0" hangingPunct="1">
                        <a:spcBef>
                          <a:spcPts val="0"/>
                        </a:spcBef>
                        <a:spcAft>
                          <a:spcPts val="0"/>
                        </a:spcAft>
                        <a:buNone/>
                      </a:pPr>
                      <a:r>
                        <a:rPr lang="en-GB" sz="1800" kern="1200">
                          <a:solidFill>
                            <a:srgbClr val="595959"/>
                          </a:solidFill>
                          <a:effectLst/>
                        </a:rPr>
                        <a:t>Influenced by the decisions a company is trying to inform in relation to biodiversity</a:t>
                      </a:r>
                      <a:endParaRPr lang="en-GB">
                        <a:solidFill>
                          <a:srgbClr val="595959"/>
                        </a:solidFill>
                        <a:effectLst/>
                      </a:endParaRPr>
                    </a:p>
                  </a:txBody>
                  <a:tcPr marL="0" marR="0" marT="0" marB="0" anchor="ctr"/>
                </a:tc>
                <a:extLst>
                  <a:ext uri="{0D108BD9-81ED-4DB2-BD59-A6C34878D82A}">
                    <a16:rowId xmlns:a16="http://schemas.microsoft.com/office/drawing/2014/main" val="315221279"/>
                  </a:ext>
                </a:extLst>
              </a:tr>
              <a:tr h="726727">
                <a:tc>
                  <a:txBody>
                    <a:bodyPr/>
                    <a:lstStyle/>
                    <a:p>
                      <a:pPr marL="0" marR="0" indent="0" algn="l" rtl="0" eaLnBrk="1" fontAlgn="auto" latinLnBrk="0" hangingPunct="1">
                        <a:spcBef>
                          <a:spcPts val="0"/>
                        </a:spcBef>
                        <a:spcAft>
                          <a:spcPts val="0"/>
                        </a:spcAft>
                      </a:pPr>
                      <a:r>
                        <a:rPr lang="en-GB" sz="1800" kern="1200">
                          <a:solidFill>
                            <a:srgbClr val="595959"/>
                          </a:solidFill>
                          <a:effectLst/>
                        </a:rPr>
                        <a:t>Determine the </a:t>
                      </a:r>
                      <a:r>
                        <a:rPr lang="en-GB" sz="1800" b="1" kern="1200">
                          <a:solidFill>
                            <a:srgbClr val="00B0F0"/>
                          </a:solidFill>
                          <a:effectLst/>
                        </a:rPr>
                        <a:t>value-chain boundary</a:t>
                      </a:r>
                      <a:endParaRPr lang="en-GB" b="1">
                        <a:solidFill>
                          <a:srgbClr val="00B0F0"/>
                        </a:solidFill>
                        <a:effectLst/>
                      </a:endParaRPr>
                    </a:p>
                  </a:txBody>
                  <a:tcPr marL="0" marR="0" marT="0" marB="0" anchor="ctr"/>
                </a:tc>
                <a:tc>
                  <a:txBody>
                    <a:bodyPr/>
                    <a:lstStyle/>
                    <a:p>
                      <a:pPr marL="0" indent="0" algn="l" rtl="0" eaLnBrk="1" latinLnBrk="0" hangingPunct="1">
                        <a:spcBef>
                          <a:spcPts val="0"/>
                        </a:spcBef>
                        <a:spcAft>
                          <a:spcPts val="0"/>
                        </a:spcAft>
                        <a:buNone/>
                      </a:pPr>
                      <a:r>
                        <a:rPr lang="en-GB" sz="1800" kern="1200">
                          <a:solidFill>
                            <a:srgbClr val="595959"/>
                          </a:solidFill>
                          <a:effectLst/>
                        </a:rPr>
                        <a:t>Biodiversity impacts and dependencies can affect both downstream and upstream value chain</a:t>
                      </a:r>
                      <a:endParaRPr lang="en-GB">
                        <a:solidFill>
                          <a:srgbClr val="595959"/>
                        </a:solidFill>
                        <a:effectLst/>
                      </a:endParaRPr>
                    </a:p>
                  </a:txBody>
                  <a:tcPr marL="0" marR="0" marT="0" marB="0" anchor="ctr"/>
                </a:tc>
                <a:extLst>
                  <a:ext uri="{0D108BD9-81ED-4DB2-BD59-A6C34878D82A}">
                    <a16:rowId xmlns:a16="http://schemas.microsoft.com/office/drawing/2014/main" val="411204124"/>
                  </a:ext>
                </a:extLst>
              </a:tr>
              <a:tr h="726727">
                <a:tc>
                  <a:txBody>
                    <a:bodyPr/>
                    <a:lstStyle/>
                    <a:p>
                      <a:pPr marL="0" marR="0" indent="0" algn="l" rtl="0" eaLnBrk="1" fontAlgn="auto" latinLnBrk="0" hangingPunct="1">
                        <a:spcBef>
                          <a:spcPts val="0"/>
                        </a:spcBef>
                        <a:spcAft>
                          <a:spcPts val="0"/>
                        </a:spcAft>
                      </a:pPr>
                      <a:r>
                        <a:rPr lang="en-GB" sz="1800" kern="1200">
                          <a:solidFill>
                            <a:srgbClr val="595959"/>
                          </a:solidFill>
                          <a:effectLst/>
                        </a:rPr>
                        <a:t>Specify whose </a:t>
                      </a:r>
                      <a:r>
                        <a:rPr lang="en-GB" sz="1800" b="1" kern="1200">
                          <a:solidFill>
                            <a:srgbClr val="00B0F0"/>
                          </a:solidFill>
                          <a:effectLst/>
                        </a:rPr>
                        <a:t>value perspective</a:t>
                      </a:r>
                      <a:endParaRPr lang="en-GB" b="1">
                        <a:solidFill>
                          <a:srgbClr val="00B0F0"/>
                        </a:solidFill>
                        <a:effectLst/>
                      </a:endParaRPr>
                    </a:p>
                  </a:txBody>
                  <a:tcPr marL="0" marR="0" marT="0" marB="0" anchor="ctr"/>
                </a:tc>
                <a:tc>
                  <a:txBody>
                    <a:bodyPr/>
                    <a:lstStyle/>
                    <a:p>
                      <a:pPr marL="0" indent="0" algn="l" rtl="0" eaLnBrk="1" latinLnBrk="0" hangingPunct="1">
                        <a:spcBef>
                          <a:spcPts val="0"/>
                        </a:spcBef>
                        <a:spcAft>
                          <a:spcPts val="0"/>
                        </a:spcAft>
                        <a:buNone/>
                      </a:pPr>
                      <a:r>
                        <a:rPr lang="en-GB" sz="1800" kern="1200">
                          <a:solidFill>
                            <a:srgbClr val="595959"/>
                          </a:solidFill>
                          <a:effectLst/>
                        </a:rPr>
                        <a:t>Both business and societal value should be considered when incorporating biodiversity</a:t>
                      </a:r>
                      <a:endParaRPr lang="en-GB">
                        <a:solidFill>
                          <a:srgbClr val="595959"/>
                        </a:solidFill>
                        <a:effectLst/>
                      </a:endParaRPr>
                    </a:p>
                  </a:txBody>
                  <a:tcPr marL="0" marR="0" marT="0" marB="0" anchor="ctr"/>
                </a:tc>
                <a:extLst>
                  <a:ext uri="{0D108BD9-81ED-4DB2-BD59-A6C34878D82A}">
                    <a16:rowId xmlns:a16="http://schemas.microsoft.com/office/drawing/2014/main" val="2492059472"/>
                  </a:ext>
                </a:extLst>
              </a:tr>
              <a:tr h="726727">
                <a:tc>
                  <a:txBody>
                    <a:bodyPr/>
                    <a:lstStyle/>
                    <a:p>
                      <a:pPr marL="0" marR="0" indent="0" algn="l" rtl="0" eaLnBrk="1" fontAlgn="auto" latinLnBrk="0" hangingPunct="1">
                        <a:spcBef>
                          <a:spcPts val="0"/>
                        </a:spcBef>
                        <a:spcAft>
                          <a:spcPts val="0"/>
                        </a:spcAft>
                      </a:pPr>
                      <a:r>
                        <a:rPr lang="en-GB" sz="1800" kern="1200">
                          <a:solidFill>
                            <a:srgbClr val="595959"/>
                          </a:solidFill>
                          <a:effectLst/>
                        </a:rPr>
                        <a:t>Decide on assessing </a:t>
                      </a:r>
                      <a:r>
                        <a:rPr lang="en-GB" sz="1800" b="1" kern="1200">
                          <a:solidFill>
                            <a:srgbClr val="00B0F0"/>
                          </a:solidFill>
                          <a:effectLst/>
                        </a:rPr>
                        <a:t>impacts and/or dependencies</a:t>
                      </a:r>
                      <a:endParaRPr lang="en-GB" b="1">
                        <a:solidFill>
                          <a:srgbClr val="00B0F0"/>
                        </a:solidFill>
                        <a:effectLst/>
                      </a:endParaRPr>
                    </a:p>
                  </a:txBody>
                  <a:tcPr marL="0" marR="0" marT="0" marB="0" anchor="ctr"/>
                </a:tc>
                <a:tc>
                  <a:txBody>
                    <a:bodyPr/>
                    <a:lstStyle/>
                    <a:p>
                      <a:pPr marL="0" indent="0" algn="l" rtl="0" eaLnBrk="1" latinLnBrk="0" hangingPunct="1">
                        <a:spcBef>
                          <a:spcPts val="0"/>
                        </a:spcBef>
                        <a:spcAft>
                          <a:spcPts val="0"/>
                        </a:spcAft>
                        <a:buNone/>
                      </a:pPr>
                      <a:r>
                        <a:rPr lang="en-US" sz="1800" kern="1200">
                          <a:solidFill>
                            <a:srgbClr val="595959"/>
                          </a:solidFill>
                          <a:effectLst/>
                        </a:rPr>
                        <a:t>Both should be included, due to the relationship between biodiversity and ecosystem services</a:t>
                      </a:r>
                      <a:endParaRPr lang="en-US">
                        <a:solidFill>
                          <a:srgbClr val="595959"/>
                        </a:solidFill>
                        <a:effectLst/>
                      </a:endParaRPr>
                    </a:p>
                  </a:txBody>
                  <a:tcPr marL="0" marR="0" marT="0" marB="0" anchor="ctr"/>
                </a:tc>
                <a:extLst>
                  <a:ext uri="{0D108BD9-81ED-4DB2-BD59-A6C34878D82A}">
                    <a16:rowId xmlns:a16="http://schemas.microsoft.com/office/drawing/2014/main" val="1541237820"/>
                  </a:ext>
                </a:extLst>
              </a:tr>
              <a:tr h="726727">
                <a:tc>
                  <a:txBody>
                    <a:bodyPr/>
                    <a:lstStyle/>
                    <a:p>
                      <a:pPr marL="0" marR="0" indent="0" algn="l" rtl="0" eaLnBrk="1" fontAlgn="auto" latinLnBrk="0" hangingPunct="1">
                        <a:spcBef>
                          <a:spcPts val="0"/>
                        </a:spcBef>
                        <a:spcAft>
                          <a:spcPts val="0"/>
                        </a:spcAft>
                      </a:pPr>
                      <a:r>
                        <a:rPr lang="en-GB" sz="1800" kern="1200">
                          <a:solidFill>
                            <a:srgbClr val="595959"/>
                          </a:solidFill>
                          <a:effectLst/>
                        </a:rPr>
                        <a:t>Decide which </a:t>
                      </a:r>
                      <a:r>
                        <a:rPr lang="en-GB" sz="1800" b="1" kern="1200">
                          <a:solidFill>
                            <a:srgbClr val="00B0F0"/>
                          </a:solidFill>
                          <a:effectLst/>
                        </a:rPr>
                        <a:t>types of value</a:t>
                      </a:r>
                      <a:r>
                        <a:rPr lang="en-GB" sz="1800" kern="1200">
                          <a:solidFill>
                            <a:srgbClr val="595959"/>
                          </a:solidFill>
                          <a:effectLst/>
                        </a:rPr>
                        <a:t> you will consider</a:t>
                      </a:r>
                      <a:endParaRPr lang="en-GB">
                        <a:solidFill>
                          <a:srgbClr val="595959"/>
                        </a:solidFill>
                        <a:effectLst/>
                      </a:endParaRPr>
                    </a:p>
                  </a:txBody>
                  <a:tcPr marL="0" marR="0" marT="0" marB="0" anchor="ctr"/>
                </a:tc>
                <a:tc>
                  <a:txBody>
                    <a:bodyPr/>
                    <a:lstStyle/>
                    <a:p>
                      <a:pPr marL="0" indent="0" algn="l" rtl="0" eaLnBrk="1" latinLnBrk="0" hangingPunct="1">
                        <a:spcBef>
                          <a:spcPts val="0"/>
                        </a:spcBef>
                        <a:spcAft>
                          <a:spcPts val="0"/>
                        </a:spcAft>
                        <a:buNone/>
                      </a:pPr>
                      <a:r>
                        <a:rPr lang="en-GB" sz="1800" kern="1200">
                          <a:solidFill>
                            <a:srgbClr val="595959"/>
                          </a:solidFill>
                          <a:effectLst/>
                        </a:rPr>
                        <a:t>Address any stakeholder concerns with valuing biodiversity</a:t>
                      </a:r>
                    </a:p>
                    <a:p>
                      <a:pPr marL="0" indent="0" algn="l" rtl="0" eaLnBrk="1" latinLnBrk="0" hangingPunct="1">
                        <a:spcBef>
                          <a:spcPts val="0"/>
                        </a:spcBef>
                        <a:spcAft>
                          <a:spcPts val="0"/>
                        </a:spcAft>
                        <a:buNone/>
                      </a:pPr>
                      <a:r>
                        <a:rPr lang="en-GB" sz="1800" kern="1200">
                          <a:solidFill>
                            <a:srgbClr val="595959"/>
                          </a:solidFill>
                          <a:effectLst/>
                        </a:rPr>
                        <a:t>Intrinsic value is difficult to capture</a:t>
                      </a:r>
                      <a:endParaRPr lang="en-GB">
                        <a:solidFill>
                          <a:srgbClr val="595959"/>
                        </a:solidFill>
                        <a:effectLst/>
                      </a:endParaRPr>
                    </a:p>
                  </a:txBody>
                  <a:tcPr marL="0" marR="0" marT="0" marB="0" anchor="ctr"/>
                </a:tc>
                <a:extLst>
                  <a:ext uri="{0D108BD9-81ED-4DB2-BD59-A6C34878D82A}">
                    <a16:rowId xmlns:a16="http://schemas.microsoft.com/office/drawing/2014/main" val="3009202180"/>
                  </a:ext>
                </a:extLst>
              </a:tr>
            </a:tbl>
          </a:graphicData>
        </a:graphic>
      </p:graphicFrame>
      <p:pic>
        <p:nvPicPr>
          <p:cNvPr id="6" name="Picture 5" descr="A bee on a flower&#10;&#10;Description automatically generated">
            <a:extLst>
              <a:ext uri="{FF2B5EF4-FFF2-40B4-BE49-F238E27FC236}">
                <a16:creationId xmlns:a16="http://schemas.microsoft.com/office/drawing/2014/main" id="{3656B9E3-D897-46AF-B0D4-8323ACC141C8}"/>
              </a:ext>
            </a:extLst>
          </p:cNvPr>
          <p:cNvPicPr>
            <a:picLocks noChangeAspect="1"/>
          </p:cNvPicPr>
          <p:nvPr/>
        </p:nvPicPr>
        <p:blipFill rotWithShape="1">
          <a:blip r:embed="rId3">
            <a:extLst>
              <a:ext uri="{28A0092B-C50C-407E-A947-70E740481C1C}">
                <a14:useLocalDpi xmlns:a14="http://schemas.microsoft.com/office/drawing/2010/main" val="0"/>
              </a:ext>
            </a:extLst>
          </a:blip>
          <a:srcRect t="13253" b="10582"/>
          <a:stretch/>
        </p:blipFill>
        <p:spPr>
          <a:xfrm>
            <a:off x="9055678" y="0"/>
            <a:ext cx="3136322" cy="3173505"/>
          </a:xfrm>
          <a:prstGeom prst="ellipse">
            <a:avLst/>
          </a:prstGeom>
        </p:spPr>
      </p:pic>
    </p:spTree>
    <p:extLst>
      <p:ext uri="{BB962C8B-B14F-4D97-AF65-F5344CB8AC3E}">
        <p14:creationId xmlns:p14="http://schemas.microsoft.com/office/powerpoint/2010/main" val="1206476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952;p97">
            <a:extLst>
              <a:ext uri="{FF2B5EF4-FFF2-40B4-BE49-F238E27FC236}">
                <a16:creationId xmlns:a16="http://schemas.microsoft.com/office/drawing/2014/main" id="{1262E374-3AFC-4DF5-B5CD-E76622B1CF2A}"/>
              </a:ext>
            </a:extLst>
          </p:cNvPr>
          <p:cNvPicPr preferRelativeResize="0"/>
          <p:nvPr/>
        </p:nvPicPr>
        <p:blipFill rotWithShape="1">
          <a:blip r:embed="rId3">
            <a:alphaModFix/>
          </a:blip>
          <a:srcRect/>
          <a:stretch/>
        </p:blipFill>
        <p:spPr>
          <a:xfrm>
            <a:off x="7429501" y="244868"/>
            <a:ext cx="4076699" cy="5762872"/>
          </a:xfrm>
          <a:prstGeom prst="rect">
            <a:avLst/>
          </a:prstGeom>
          <a:noFill/>
          <a:ln>
            <a:noFill/>
          </a:ln>
        </p:spPr>
      </p:pic>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595959"/>
                </a:solidFill>
                <a:effectLst/>
                <a:uLnTx/>
                <a:uFillTx/>
                <a:latin typeface="Arial"/>
                <a:ea typeface="+mj-ea"/>
                <a:cs typeface="+mj-cs"/>
              </a:rPr>
              <a:t>The </a:t>
            </a:r>
            <a:r>
              <a:rPr kumimoji="0" lang="en-GB" sz="3200" b="0" i="0" u="none" strike="noStrike" kern="1200" cap="none" spc="0" normalizeH="0" baseline="0" noProof="0" err="1">
                <a:ln>
                  <a:noFill/>
                </a:ln>
                <a:solidFill>
                  <a:srgbClr val="595959"/>
                </a:solidFill>
                <a:effectLst/>
                <a:uLnTx/>
                <a:uFillTx/>
                <a:latin typeface="Arial"/>
                <a:ea typeface="+mj-ea"/>
                <a:cs typeface="+mj-cs"/>
              </a:rPr>
              <a:t>importan</a:t>
            </a:r>
            <a:r>
              <a:rPr lang="en-GB" err="1">
                <a:solidFill>
                  <a:srgbClr val="595959"/>
                </a:solidFill>
                <a:latin typeface="Arial"/>
              </a:rPr>
              <a:t>ce</a:t>
            </a:r>
            <a:r>
              <a:rPr lang="en-GB">
                <a:solidFill>
                  <a:srgbClr val="595959"/>
                </a:solidFill>
                <a:latin typeface="Arial"/>
              </a:rPr>
              <a:t> of o</a:t>
            </a:r>
            <a:r>
              <a:rPr kumimoji="0" lang="en-GB" sz="3200" b="0" i="0" u="none" strike="noStrike" kern="1200" cap="none" spc="0" normalizeH="0" baseline="0" noProof="0" err="1">
                <a:ln>
                  <a:noFill/>
                </a:ln>
                <a:solidFill>
                  <a:srgbClr val="595959"/>
                </a:solidFill>
                <a:effectLst/>
                <a:uLnTx/>
                <a:uFillTx/>
                <a:latin typeface="Arial"/>
                <a:ea typeface="+mj-ea"/>
                <a:cs typeface="+mj-cs"/>
              </a:rPr>
              <a:t>btaining</a:t>
            </a:r>
            <a:r>
              <a:rPr kumimoji="0" lang="en-GB" sz="3200" b="0" i="0" u="none" strike="noStrike" kern="1200" cap="none" spc="0" normalizeH="0" baseline="0" noProof="0">
                <a:ln>
                  <a:noFill/>
                </a:ln>
                <a:solidFill>
                  <a:srgbClr val="595959"/>
                </a:solidFill>
                <a:effectLst/>
                <a:uLnTx/>
                <a:uFillTx/>
                <a:latin typeface="Arial"/>
                <a:ea typeface="+mj-ea"/>
                <a:cs typeface="+mj-cs"/>
              </a:rPr>
              <a:t> buy-in</a:t>
            </a:r>
            <a:endParaRPr kumimoji="0" lang="en-US" sz="3200" b="0" i="0" u="none" strike="noStrike" kern="1200" cap="none" spc="0" normalizeH="0" baseline="0" noProof="0">
              <a:ln>
                <a:noFill/>
              </a:ln>
              <a:solidFill>
                <a:srgbClr val="595959"/>
              </a:solidFill>
              <a:effectLst/>
              <a:uLnTx/>
              <a:uFillTx/>
              <a:latin typeface="Arial"/>
              <a:ea typeface="+mj-ea"/>
              <a:cs typeface="+mj-cs"/>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503245" y="2"/>
            <a:ext cx="1688757" cy="163829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563225" y="291309"/>
            <a:ext cx="1688757" cy="1077218"/>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Refer to </a:t>
            </a:r>
            <a:r>
              <a:rPr kumimoji="0" lang="en-GB" sz="1600" b="1" i="0" u="none" strike="noStrike" kern="1200" cap="none" spc="0" normalizeH="0" baseline="0" noProof="0">
                <a:ln>
                  <a:noFill/>
                </a:ln>
                <a:solidFill>
                  <a:prstClr val="white"/>
                </a:solidFill>
                <a:effectLst/>
                <a:uLnTx/>
                <a:uFillTx/>
                <a:latin typeface="Arial"/>
                <a:ea typeface="+mn-ea"/>
                <a:cs typeface="+mn-cs"/>
              </a:rPr>
              <a:t>p.26-27</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hlinkClick r:id="rId4"/>
              </a:rPr>
              <a:t>Natural Capital Protocol</a:t>
            </a: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92786" y="1457729"/>
            <a:ext cx="7498639" cy="4272965"/>
          </a:xfrm>
          <a:prstGeom prst="rect">
            <a:avLst/>
          </a:prstGeom>
          <a:noFill/>
        </p:spPr>
        <p:txBody>
          <a:bodyPr wrap="square" lIns="91440" tIns="45720" rIns="91440" bIns="45720" rtlCol="0" anchor="t">
            <a:spAutoFit/>
          </a:bodyPr>
          <a:lstStyle/>
          <a:p>
            <a:pPr marL="227965" marR="0" lvl="0"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Buy-in can be achieved by:</a:t>
            </a: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a:p>
            <a:pPr marL="685165" marR="0" lvl="2"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1" i="0" u="none" strike="noStrike" kern="1200" cap="none" spc="0" normalizeH="0" baseline="0" noProof="0">
                <a:ln>
                  <a:noFill/>
                </a:ln>
                <a:solidFill>
                  <a:srgbClr val="23BAED"/>
                </a:solidFill>
                <a:effectLst/>
                <a:uLnTx/>
                <a:uFillTx/>
                <a:latin typeface="Arial"/>
                <a:ea typeface="+mn-ea"/>
                <a:cs typeface="+mn-cs"/>
              </a:rPr>
              <a:t>Identifying individuals</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 with an interest in the project</a:t>
            </a: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a:p>
            <a:pPr marL="685165" marR="0" lvl="2"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Identifying </a:t>
            </a:r>
            <a:r>
              <a:rPr kumimoji="0" lang="en-US" sz="2000" b="1" i="0" u="none" strike="noStrike" kern="1200" cap="none" spc="0" normalizeH="0" baseline="0" noProof="0">
                <a:ln>
                  <a:noFill/>
                </a:ln>
                <a:solidFill>
                  <a:srgbClr val="23BAED"/>
                </a:solidFill>
                <a:effectLst/>
                <a:uLnTx/>
                <a:uFillTx/>
                <a:latin typeface="Arial"/>
                <a:ea typeface="+mn-ea"/>
                <a:cs typeface="+mn-cs"/>
              </a:rPr>
              <a:t>vulnerable company operations</a:t>
            </a:r>
            <a:endParaRPr kumimoji="0" lang="en-US" sz="2000" b="1" i="0" u="none" strike="noStrike" kern="1200" cap="none" spc="0" normalizeH="0" baseline="0" noProof="0">
              <a:ln>
                <a:noFill/>
              </a:ln>
              <a:solidFill>
                <a:srgbClr val="23BAED"/>
              </a:solidFill>
              <a:effectLst/>
              <a:uLnTx/>
              <a:uFillTx/>
              <a:latin typeface="Arial"/>
              <a:ea typeface="+mn-ea"/>
              <a:cs typeface="Arial"/>
            </a:endParaRPr>
          </a:p>
          <a:p>
            <a:pPr marL="685165" marR="0" lvl="2"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Identifying </a:t>
            </a:r>
            <a:r>
              <a:rPr kumimoji="0" lang="en-US" sz="2000" b="1" i="0" u="none" strike="noStrike" kern="1200" cap="none" spc="0" normalizeH="0" baseline="0" noProof="0">
                <a:ln>
                  <a:noFill/>
                </a:ln>
                <a:solidFill>
                  <a:srgbClr val="23BAED"/>
                </a:solidFill>
                <a:effectLst/>
                <a:uLnTx/>
                <a:uFillTx/>
                <a:latin typeface="Arial"/>
                <a:ea typeface="+mn-ea"/>
                <a:cs typeface="+mn-cs"/>
              </a:rPr>
              <a:t>opportunities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that fit within the remit of department leaders </a:t>
            </a: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a:p>
            <a:pPr marL="685165" marR="0" lvl="2"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Demonstrating how the </a:t>
            </a:r>
            <a:r>
              <a:rPr kumimoji="0" lang="en-US" sz="2000" b="1" i="0" u="none" strike="noStrike" kern="1200" cap="none" spc="0" normalizeH="0" baseline="0" noProof="0">
                <a:ln>
                  <a:noFill/>
                </a:ln>
                <a:solidFill>
                  <a:srgbClr val="23BAED"/>
                </a:solidFill>
                <a:effectLst/>
                <a:uLnTx/>
                <a:uFillTx/>
                <a:latin typeface="Arial"/>
                <a:ea typeface="+mn-ea"/>
                <a:cs typeface="+mn-cs"/>
              </a:rPr>
              <a:t>outputs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of an assessment can help with </a:t>
            </a:r>
            <a:r>
              <a:rPr kumimoji="0" lang="en-US" sz="2000" b="1" i="0" u="none" strike="noStrike" kern="1200" cap="none" spc="0" normalizeH="0" baseline="0" noProof="0">
                <a:ln>
                  <a:noFill/>
                </a:ln>
                <a:solidFill>
                  <a:srgbClr val="23BAED"/>
                </a:solidFill>
                <a:effectLst/>
                <a:uLnTx/>
                <a:uFillTx/>
                <a:latin typeface="Arial"/>
                <a:ea typeface="+mn-ea"/>
                <a:cs typeface="+mn-cs"/>
              </a:rPr>
              <a:t>decision making</a:t>
            </a:r>
            <a:endParaRPr kumimoji="0" lang="en-US" sz="2000" b="1" i="0" u="none" strike="noStrike" kern="1200" cap="none" spc="0" normalizeH="0" baseline="0" noProof="0">
              <a:ln>
                <a:noFill/>
              </a:ln>
              <a:solidFill>
                <a:srgbClr val="23BAED"/>
              </a:solidFill>
              <a:effectLst/>
              <a:uLnTx/>
              <a:uFillTx/>
              <a:latin typeface="Arial"/>
              <a:ea typeface="+mn-ea"/>
              <a:cs typeface="Arial"/>
            </a:endParaRPr>
          </a:p>
          <a:p>
            <a:pPr marL="685165" marR="0" lvl="2" indent="-227965" algn="l" defTabSz="914377" rtl="0" eaLnBrk="1" fontAlgn="auto" latinLnBrk="0" hangingPunct="1">
              <a:lnSpc>
                <a:spcPct val="100000"/>
              </a:lnSpc>
              <a:spcBef>
                <a:spcPts val="1000"/>
              </a:spcBef>
              <a:spcAft>
                <a:spcPts val="1200"/>
              </a:spcAft>
              <a:buClr>
                <a:srgbClr val="23BAED"/>
              </a:buClr>
              <a:buSzTx/>
              <a:buFont typeface="Arial"/>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Knowing how to </a:t>
            </a:r>
            <a:r>
              <a:rPr kumimoji="0" lang="en-US" sz="2000" b="1" i="0" u="none" strike="noStrike" kern="1200" cap="none" spc="0" normalizeH="0" baseline="0" noProof="0">
                <a:ln>
                  <a:noFill/>
                </a:ln>
                <a:solidFill>
                  <a:srgbClr val="23BAED"/>
                </a:solidFill>
                <a:effectLst/>
                <a:uLnTx/>
                <a:uFillTx/>
                <a:latin typeface="Arial"/>
                <a:ea typeface="+mn-ea"/>
                <a:cs typeface="+mn-cs"/>
              </a:rPr>
              <a:t>adapt your language</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 for the relevant department</a:t>
            </a: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77919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946"/>
        <p:cNvGrpSpPr/>
        <p:nvPr/>
      </p:nvGrpSpPr>
      <p:grpSpPr>
        <a:xfrm>
          <a:off x="0" y="0"/>
          <a:ext cx="0" cy="0"/>
          <a:chOff x="0" y="0"/>
          <a:chExt cx="0" cy="0"/>
        </a:xfrm>
      </p:grpSpPr>
      <p:sp>
        <p:nvSpPr>
          <p:cNvPr id="1947" name="Google Shape;1947;p97"/>
          <p:cNvSpPr txBox="1">
            <a:spLocks noGrp="1"/>
          </p:cNvSpPr>
          <p:nvPr>
            <p:ph type="title"/>
          </p:nvPr>
        </p:nvSpPr>
        <p:spPr>
          <a:xfrm>
            <a:off x="245585" y="104267"/>
            <a:ext cx="11498123" cy="8781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95959"/>
              </a:buClr>
              <a:buSzPct val="100000"/>
              <a:buFont typeface="Arial"/>
              <a:buNone/>
            </a:pPr>
            <a:r>
              <a:rPr lang="en-GB"/>
              <a:t>Creating an inducive company environment for integrating natural capital</a:t>
            </a:r>
            <a:endParaRPr/>
          </a:p>
        </p:txBody>
      </p:sp>
      <p:sp>
        <p:nvSpPr>
          <p:cNvPr id="1948" name="Google Shape;1948;p9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fld id="{00000000-1234-1234-1234-123412341234}" type="slidenum">
              <a:rPr kumimoji="0" lang="en-GB" sz="1600" b="0" i="0" u="none" strike="noStrike" kern="0" cap="none" spc="0" normalizeH="0" baseline="0" noProof="0" dirty="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t>49</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949" name="Google Shape;1949;p97"/>
          <p:cNvSpPr txBox="1"/>
          <p:nvPr/>
        </p:nvSpPr>
        <p:spPr>
          <a:xfrm>
            <a:off x="9754049" y="4605272"/>
            <a:ext cx="2187805"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GB" sz="1200" b="0" i="0" u="none" strike="noStrike" kern="0" cap="none" spc="0" normalizeH="0" baseline="0" noProof="0">
                <a:ln>
                  <a:noFill/>
                </a:ln>
                <a:solidFill>
                  <a:srgbClr val="595959"/>
                </a:solidFill>
                <a:effectLst/>
                <a:uLnTx/>
                <a:uFillTx/>
                <a:latin typeface="Arial"/>
                <a:ea typeface="Arial"/>
                <a:cs typeface="Arial"/>
                <a:sym typeface="Arial"/>
              </a:rPr>
              <a:t>Find a personas action card for each identified role through We Value Nature’s </a:t>
            </a:r>
            <a:r>
              <a:rPr kumimoji="0" lang="en-GB" sz="1200" b="0" i="0" u="sng" strike="noStrike" kern="0" cap="none" spc="0" normalizeH="0" baseline="0" noProof="0">
                <a:ln>
                  <a:noFill/>
                </a:ln>
                <a:solidFill>
                  <a:srgbClr val="23BAED"/>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digital media library</a:t>
            </a:r>
            <a:endParaRPr kumimoji="0" sz="1200" b="0" i="0" u="none" strike="noStrike" kern="0" cap="none" spc="0" normalizeH="0" baseline="0" noProof="0">
              <a:ln>
                <a:noFill/>
              </a:ln>
              <a:solidFill>
                <a:srgbClr val="23BAED"/>
              </a:solidFill>
              <a:effectLst/>
              <a:uLnTx/>
              <a:uFillTx/>
              <a:latin typeface="Arial"/>
              <a:ea typeface="Arial"/>
              <a:cs typeface="Arial"/>
              <a:sym typeface="Arial"/>
            </a:endParaRPr>
          </a:p>
        </p:txBody>
      </p:sp>
      <p:sp>
        <p:nvSpPr>
          <p:cNvPr id="1950" name="Google Shape;1950;p97"/>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1" name="Google Shape;1951;p97"/>
          <p:cNvSpPr/>
          <p:nvPr/>
        </p:nvSpPr>
        <p:spPr>
          <a:xfrm>
            <a:off x="9440359" y="4679259"/>
            <a:ext cx="313690" cy="313690"/>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952" name="Google Shape;1952;p97"/>
          <p:cNvPicPr preferRelativeResize="0"/>
          <p:nvPr/>
        </p:nvPicPr>
        <p:blipFill rotWithShape="1">
          <a:blip r:embed="rId4">
            <a:alphaModFix/>
          </a:blip>
          <a:srcRect/>
          <a:stretch/>
        </p:blipFill>
        <p:spPr>
          <a:xfrm>
            <a:off x="5343138" y="1190414"/>
            <a:ext cx="3840951" cy="5429616"/>
          </a:xfrm>
          <a:prstGeom prst="rect">
            <a:avLst/>
          </a:prstGeom>
          <a:noFill/>
          <a:ln>
            <a:noFill/>
          </a:ln>
        </p:spPr>
      </p:pic>
      <p:pic>
        <p:nvPicPr>
          <p:cNvPr id="1953" name="Google Shape;1953;p97"/>
          <p:cNvPicPr preferRelativeResize="0"/>
          <p:nvPr/>
        </p:nvPicPr>
        <p:blipFill rotWithShape="1">
          <a:blip r:embed="rId5">
            <a:alphaModFix/>
          </a:blip>
          <a:srcRect/>
          <a:stretch/>
        </p:blipFill>
        <p:spPr>
          <a:xfrm>
            <a:off x="1426504" y="1193338"/>
            <a:ext cx="3840951" cy="5429616"/>
          </a:xfrm>
          <a:prstGeom prst="rect">
            <a:avLst/>
          </a:prstGeom>
          <a:noFill/>
          <a:ln>
            <a:noFill/>
          </a:ln>
        </p:spPr>
      </p:pic>
      <p:pic>
        <p:nvPicPr>
          <p:cNvPr id="1954" name="Google Shape;1954;p97"/>
          <p:cNvPicPr preferRelativeResize="0"/>
          <p:nvPr/>
        </p:nvPicPr>
        <p:blipFill rotWithShape="1">
          <a:blip r:embed="rId6">
            <a:alphaModFix/>
          </a:blip>
          <a:srcRect/>
          <a:stretch/>
        </p:blipFill>
        <p:spPr>
          <a:xfrm>
            <a:off x="9440540" y="2737912"/>
            <a:ext cx="1020104" cy="1442032"/>
          </a:xfrm>
          <a:prstGeom prst="rect">
            <a:avLst/>
          </a:prstGeom>
          <a:noFill/>
          <a:ln>
            <a:noFill/>
          </a:ln>
        </p:spPr>
      </p:pic>
      <p:pic>
        <p:nvPicPr>
          <p:cNvPr id="1955" name="Google Shape;1955;p97"/>
          <p:cNvPicPr preferRelativeResize="0"/>
          <p:nvPr/>
        </p:nvPicPr>
        <p:blipFill rotWithShape="1">
          <a:blip r:embed="rId7">
            <a:alphaModFix/>
          </a:blip>
          <a:srcRect/>
          <a:stretch/>
        </p:blipFill>
        <p:spPr>
          <a:xfrm>
            <a:off x="10651872" y="1223001"/>
            <a:ext cx="1018175" cy="1439304"/>
          </a:xfrm>
          <a:prstGeom prst="rect">
            <a:avLst/>
          </a:prstGeom>
          <a:noFill/>
          <a:ln>
            <a:noFill/>
          </a:ln>
        </p:spPr>
      </p:pic>
      <p:pic>
        <p:nvPicPr>
          <p:cNvPr id="1956" name="Google Shape;1956;p97"/>
          <p:cNvPicPr preferRelativeResize="0"/>
          <p:nvPr/>
        </p:nvPicPr>
        <p:blipFill rotWithShape="1">
          <a:blip r:embed="rId8">
            <a:alphaModFix/>
          </a:blip>
          <a:srcRect/>
          <a:stretch/>
        </p:blipFill>
        <p:spPr>
          <a:xfrm>
            <a:off x="10654004" y="2737912"/>
            <a:ext cx="1015862" cy="1436036"/>
          </a:xfrm>
          <a:prstGeom prst="rect">
            <a:avLst/>
          </a:prstGeom>
          <a:noFill/>
          <a:ln>
            <a:noFill/>
          </a:ln>
        </p:spPr>
      </p:pic>
      <p:pic>
        <p:nvPicPr>
          <p:cNvPr id="1957" name="Google Shape;1957;p97"/>
          <p:cNvPicPr preferRelativeResize="0"/>
          <p:nvPr/>
        </p:nvPicPr>
        <p:blipFill rotWithShape="1">
          <a:blip r:embed="rId9">
            <a:alphaModFix/>
          </a:blip>
          <a:srcRect/>
          <a:stretch/>
        </p:blipFill>
        <p:spPr>
          <a:xfrm>
            <a:off x="9440542" y="1221381"/>
            <a:ext cx="1020104" cy="14420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solidFill>
                  <a:srgbClr val="595959"/>
                </a:solidFill>
              </a:rPr>
              <a:t>Who is your support team for today?</a:t>
            </a:r>
            <a:endParaRPr/>
          </a:p>
        </p:txBody>
      </p:sp>
      <p:sp>
        <p:nvSpPr>
          <p:cNvPr id="332" name="Google Shape;332;p6"/>
          <p:cNvSpPr/>
          <p:nvPr/>
        </p:nvSpPr>
        <p:spPr>
          <a:xfrm>
            <a:off x="1321398" y="2048697"/>
            <a:ext cx="1298023" cy="1298023"/>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3" name="Google Shape;333;p6"/>
          <p:cNvSpPr txBox="1"/>
          <p:nvPr/>
        </p:nvSpPr>
        <p:spPr>
          <a:xfrm>
            <a:off x="1321398" y="3771391"/>
            <a:ext cx="19846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595959"/>
                </a:solidFill>
                <a:latin typeface="Arial"/>
                <a:ea typeface="Arial"/>
                <a:cs typeface="Arial"/>
                <a:sym typeface="Arial"/>
              </a:rPr>
              <a:t>Katia Bonga</a:t>
            </a:r>
            <a:endParaRPr sz="2000">
              <a:solidFill>
                <a:srgbClr val="595959"/>
              </a:solidFill>
              <a:latin typeface="Arial"/>
              <a:ea typeface="Arial"/>
              <a:cs typeface="Arial"/>
              <a:sym typeface="Arial"/>
            </a:endParaRPr>
          </a:p>
        </p:txBody>
      </p:sp>
      <p:sp>
        <p:nvSpPr>
          <p:cNvPr id="334" name="Google Shape;334;p6"/>
          <p:cNvSpPr txBox="1">
            <a:spLocks noGrp="1"/>
          </p:cNvSpPr>
          <p:nvPr>
            <p:ph type="sldNum" idx="12"/>
          </p:nvPr>
        </p:nvSpPr>
        <p:spPr>
          <a:xfrm>
            <a:off x="314194" y="6233687"/>
            <a:ext cx="27432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GB">
                <a:solidFill>
                  <a:srgbClr val="595959"/>
                </a:solidFill>
              </a:rPr>
              <a:t>5</a:t>
            </a:fld>
            <a:endParaRPr>
              <a:solidFill>
                <a:srgbClr val="595959"/>
              </a:solidFill>
            </a:endParaRPr>
          </a:p>
        </p:txBody>
      </p:sp>
      <p:pic>
        <p:nvPicPr>
          <p:cNvPr id="335" name="Google Shape;335;p6" descr="Logo&#10;&#10;Description automatically generated"/>
          <p:cNvPicPr preferRelativeResize="0"/>
          <p:nvPr/>
        </p:nvPicPr>
        <p:blipFill rotWithShape="1">
          <a:blip r:embed="rId4">
            <a:alphaModFix/>
          </a:blip>
          <a:srcRect/>
          <a:stretch/>
        </p:blipFill>
        <p:spPr>
          <a:xfrm>
            <a:off x="1184992" y="4386253"/>
            <a:ext cx="1984664" cy="802239"/>
          </a:xfrm>
          <a:prstGeom prst="rect">
            <a:avLst/>
          </a:prstGeom>
          <a:noFill/>
          <a:ln>
            <a:noFill/>
          </a:ln>
        </p:spPr>
      </p:pic>
      <p:pic>
        <p:nvPicPr>
          <p:cNvPr id="16" name="Picture 15">
            <a:extLst>
              <a:ext uri="{FF2B5EF4-FFF2-40B4-BE49-F238E27FC236}">
                <a16:creationId xmlns:a16="http://schemas.microsoft.com/office/drawing/2014/main" id="{36E0CCE8-1FCB-4553-8BE9-B72C624C9A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68431" y="2048697"/>
            <a:ext cx="1298023" cy="1298023"/>
          </a:xfrm>
          <a:prstGeom prst="ellipse">
            <a:avLst/>
          </a:prstGeom>
          <a:noFill/>
          <a:ln>
            <a:noFill/>
          </a:ln>
          <a:extLst>
            <a:ext uri="{53640926-AAD7-44D8-BBD7-CCE9431645EC}">
              <a14:shadowObscured xmlns:a14="http://schemas.microsoft.com/office/drawing/2010/main"/>
            </a:ext>
          </a:extLst>
        </p:spPr>
      </p:pic>
      <p:sp>
        <p:nvSpPr>
          <p:cNvPr id="17" name="Google Shape;333;p6">
            <a:extLst>
              <a:ext uri="{FF2B5EF4-FFF2-40B4-BE49-F238E27FC236}">
                <a16:creationId xmlns:a16="http://schemas.microsoft.com/office/drawing/2014/main" id="{19221117-5943-4FB4-8F2E-5B3582C05F01}"/>
              </a:ext>
            </a:extLst>
          </p:cNvPr>
          <p:cNvSpPr txBox="1"/>
          <p:nvPr/>
        </p:nvSpPr>
        <p:spPr>
          <a:xfrm>
            <a:off x="8922314" y="3771391"/>
            <a:ext cx="208469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595959"/>
                </a:solidFill>
                <a:latin typeface="Arial"/>
                <a:ea typeface="Arial"/>
                <a:cs typeface="Arial"/>
                <a:sym typeface="Arial"/>
              </a:rPr>
              <a:t>Julie Dimitrijevic</a:t>
            </a:r>
            <a:endParaRPr sz="2000">
              <a:solidFill>
                <a:srgbClr val="595959"/>
              </a:solidFill>
              <a:latin typeface="Arial"/>
              <a:ea typeface="Arial"/>
              <a:cs typeface="Arial"/>
              <a:sym typeface="Arial"/>
            </a:endParaRPr>
          </a:p>
        </p:txBody>
      </p:sp>
      <p:sp>
        <p:nvSpPr>
          <p:cNvPr id="18" name="Google Shape;333;p6">
            <a:extLst>
              <a:ext uri="{FF2B5EF4-FFF2-40B4-BE49-F238E27FC236}">
                <a16:creationId xmlns:a16="http://schemas.microsoft.com/office/drawing/2014/main" id="{BBD11DF3-DC8A-499C-A062-88991A8B5904}"/>
              </a:ext>
            </a:extLst>
          </p:cNvPr>
          <p:cNvSpPr txBox="1"/>
          <p:nvPr/>
        </p:nvSpPr>
        <p:spPr>
          <a:xfrm>
            <a:off x="5011587" y="3771390"/>
            <a:ext cx="225695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595959"/>
                </a:solidFill>
                <a:latin typeface="Arial"/>
                <a:ea typeface="Arial"/>
                <a:cs typeface="Arial"/>
                <a:sym typeface="Arial"/>
              </a:rPr>
              <a:t>Hannah Nicholas </a:t>
            </a:r>
            <a:endParaRPr sz="2000">
              <a:solidFill>
                <a:srgbClr val="595959"/>
              </a:solidFill>
              <a:latin typeface="Arial"/>
              <a:ea typeface="Arial"/>
              <a:cs typeface="Arial"/>
              <a:sym typeface="Arial"/>
            </a:endParaRPr>
          </a:p>
        </p:txBody>
      </p:sp>
      <p:pic>
        <p:nvPicPr>
          <p:cNvPr id="21" name="Picture 2" descr="About – UNEP-WCMC – Medium">
            <a:extLst>
              <a:ext uri="{FF2B5EF4-FFF2-40B4-BE49-F238E27FC236}">
                <a16:creationId xmlns:a16="http://schemas.microsoft.com/office/drawing/2014/main" id="{CAD2B9B6-FC68-4D35-B249-4BFDD4A769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723" b="30513"/>
          <a:stretch/>
        </p:blipFill>
        <p:spPr bwMode="auto">
          <a:xfrm>
            <a:off x="4951530" y="4541409"/>
            <a:ext cx="1984663" cy="7693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bout – UNEP-WCMC – Medium">
            <a:extLst>
              <a:ext uri="{FF2B5EF4-FFF2-40B4-BE49-F238E27FC236}">
                <a16:creationId xmlns:a16="http://schemas.microsoft.com/office/drawing/2014/main" id="{292AAEEC-37D3-4BA4-8EBD-3194B22EEA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723" b="30513"/>
          <a:stretch/>
        </p:blipFill>
        <p:spPr bwMode="auto">
          <a:xfrm>
            <a:off x="8878157" y="4541409"/>
            <a:ext cx="1984664" cy="769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EAAABD-70C4-43C3-8F9F-C804C38E1EE7}"/>
              </a:ext>
            </a:extLst>
          </p:cNvPr>
          <p:cNvPicPr>
            <a:picLocks noChangeAspect="1"/>
          </p:cNvPicPr>
          <p:nvPr/>
        </p:nvPicPr>
        <p:blipFill>
          <a:blip r:embed="rId7"/>
          <a:stretch>
            <a:fillRect/>
          </a:stretch>
        </p:blipFill>
        <p:spPr>
          <a:xfrm>
            <a:off x="5294849" y="2048697"/>
            <a:ext cx="1298023" cy="1298023"/>
          </a:xfrm>
          <a:prstGeom prst="ellipse">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246" y="89102"/>
            <a:ext cx="914400" cy="914400"/>
          </a:xfrm>
          <a:prstGeom prst="rect">
            <a:avLst/>
          </a:prstGeom>
        </p:spPr>
      </p:pic>
      <p:sp>
        <p:nvSpPr>
          <p:cNvPr id="7" name="Oval 6">
            <a:extLst>
              <a:ext uri="{FF2B5EF4-FFF2-40B4-BE49-F238E27FC236}">
                <a16:creationId xmlns:a16="http://schemas.microsoft.com/office/drawing/2014/main" id="{FBAC5EAA-F9F8-4F2C-B53C-D56383641D03}"/>
              </a:ext>
            </a:extLst>
          </p:cNvPr>
          <p:cNvSpPr/>
          <p:nvPr/>
        </p:nvSpPr>
        <p:spPr>
          <a:xfrm>
            <a:off x="3784847" y="1290365"/>
            <a:ext cx="4622306" cy="447124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72CDA79-FD25-44DE-A491-5A4780163DA8}"/>
              </a:ext>
            </a:extLst>
          </p:cNvPr>
          <p:cNvSpPr txBox="1"/>
          <p:nvPr/>
        </p:nvSpPr>
        <p:spPr>
          <a:xfrm>
            <a:off x="4978369" y="2925821"/>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Arial"/>
                <a:ea typeface="+mn-ea"/>
                <a:cs typeface="+mn-cs"/>
              </a:rPr>
              <a:t>Q&amp;A</a:t>
            </a:r>
            <a:endParaRPr kumimoji="0" lang="en-CH" sz="7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92385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352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Agenda</a:t>
            </a:r>
          </a:p>
        </p:txBody>
      </p:sp>
      <p:sp>
        <p:nvSpPr>
          <p:cNvPr id="5" name="TextBox 4"/>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210045239"/>
              </p:ext>
            </p:extLst>
          </p:nvPr>
        </p:nvGraphicFramePr>
        <p:xfrm>
          <a:off x="583275" y="1480690"/>
          <a:ext cx="10959960" cy="3896620"/>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20000"/>
                    </a:ext>
                  </a:extLst>
                </a:gridCol>
                <a:gridCol w="8569792">
                  <a:extLst>
                    <a:ext uri="{9D8B030D-6E8A-4147-A177-3AD203B41FA5}">
                      <a16:colId xmlns:a16="http://schemas.microsoft.com/office/drawing/2014/main" val="20001"/>
                    </a:ext>
                  </a:extLst>
                </a:gridCol>
              </a:tblGrid>
              <a:tr h="353086">
                <a:tc>
                  <a:txBody>
                    <a:bodyPr/>
                    <a:lstStyle/>
                    <a:p>
                      <a:pPr marL="0" algn="l" defTabSz="914400" rtl="0" eaLnBrk="1" latinLnBrk="0" hangingPunct="1"/>
                      <a:r>
                        <a:rPr lang="en-US" sz="1400" kern="1200"/>
                        <a:t>Time (CET)</a:t>
                      </a:r>
                      <a:endParaRPr lang="en-US" sz="14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a:t>Session</a:t>
                      </a:r>
                      <a:endParaRPr lang="en-US" sz="14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13:30 – 13:45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introductions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3086">
                <a:tc>
                  <a:txBody>
                    <a:bodyPr/>
                    <a:lstStyle/>
                    <a:p>
                      <a:r>
                        <a:rPr lang="en-GB" sz="1600" kern="1200">
                          <a:solidFill>
                            <a:schemeClr val="tx1">
                              <a:lumMod val="65000"/>
                              <a:lumOff val="35000"/>
                            </a:schemeClr>
                          </a:solidFill>
                          <a:latin typeface="+mn-lt"/>
                          <a:ea typeface="+mn-ea"/>
                          <a:cs typeface="+mn-cs"/>
                        </a:rPr>
                        <a:t>13:45 – 13:50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Setting the scene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3086">
                <a:tc>
                  <a:txBody>
                    <a:bodyPr/>
                    <a:lstStyle/>
                    <a:p>
                      <a:r>
                        <a:rPr lang="en-GB" sz="1600" kern="1200">
                          <a:solidFill>
                            <a:schemeClr val="tx1">
                              <a:lumMod val="65000"/>
                              <a:lumOff val="35000"/>
                            </a:schemeClr>
                          </a:solidFill>
                          <a:latin typeface="+mn-lt"/>
                          <a:ea typeface="+mn-ea"/>
                          <a:cs typeface="+mn-cs"/>
                        </a:rPr>
                        <a:t>13:50 – 14:00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Understanding natural capital, biodiversity &amp; linkages with other concepts </a:t>
                      </a:r>
                      <a:r>
                        <a:rPr lang="en-US" sz="1800" b="0" i="0" u="none" strike="noStrike" kern="1200" baseline="0">
                          <a:solidFill>
                            <a:schemeClr val="tx1"/>
                          </a:solidFill>
                          <a:latin typeface="+mn-lt"/>
                          <a:ea typeface="+mn-ea"/>
                          <a:cs typeface="+mn-cs"/>
                        </a:rPr>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3086">
                <a:tc>
                  <a:txBody>
                    <a:bodyPr/>
                    <a:lstStyle/>
                    <a:p>
                      <a:r>
                        <a:rPr lang="en-US" sz="1600" kern="1200">
                          <a:solidFill>
                            <a:schemeClr val="tx1">
                              <a:lumMod val="65000"/>
                              <a:lumOff val="35000"/>
                            </a:schemeClr>
                          </a:solidFill>
                          <a:latin typeface="+mn-lt"/>
                          <a:ea typeface="+mn-ea"/>
                          <a:cs typeface="+mn-cs"/>
                        </a:rPr>
                        <a:t>14:00 – 14:25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Scoping a first assessment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6117941"/>
                  </a:ext>
                </a:extLst>
              </a:tr>
              <a:tr h="353086">
                <a:tc>
                  <a:txBody>
                    <a:bodyPr/>
                    <a:lstStyle/>
                    <a:p>
                      <a:r>
                        <a:rPr lang="en-US" sz="1600" i="1" kern="1200">
                          <a:solidFill>
                            <a:schemeClr val="tx1">
                              <a:lumMod val="65000"/>
                              <a:lumOff val="35000"/>
                            </a:schemeClr>
                          </a:solidFill>
                          <a:latin typeface="+mn-lt"/>
                          <a:ea typeface="+mn-ea"/>
                          <a:cs typeface="+mn-cs"/>
                        </a:rPr>
                        <a:t>14:25 – 14:35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000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14:35 – 15:05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Introduction to measuring natural capital &amp; biodiversity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extLst>
                  <a:ext uri="{0D108BD9-81ED-4DB2-BD59-A6C34878D82A}">
                    <a16:rowId xmlns:a16="http://schemas.microsoft.com/office/drawing/2014/main" val="10007"/>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15:05 – 15:35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lumMod val="65000"/>
                              <a:lumOff val="35000"/>
                            </a:schemeClr>
                          </a:solidFill>
                          <a:latin typeface="+mn-lt"/>
                          <a:ea typeface="+mn-ea"/>
                          <a:cs typeface="+mn-cs"/>
                        </a:rPr>
                        <a:t>Group exercise</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87543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15:35 – 15:50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Brief presentation of valuation methods and tools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400483"/>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15:50 – 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 &amp; key takeaways</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End of session</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99599"/>
                  </a:ext>
                </a:extLst>
              </a:tr>
            </a:tbl>
          </a:graphicData>
        </a:graphic>
      </p:graphicFrame>
    </p:spTree>
    <p:extLst>
      <p:ext uri="{BB962C8B-B14F-4D97-AF65-F5344CB8AC3E}">
        <p14:creationId xmlns:p14="http://schemas.microsoft.com/office/powerpoint/2010/main" val="103445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7" name="Google Shape;3179;p194" descr="blue and brown bird on brown tree trunk">
            <a:extLst>
              <a:ext uri="{FF2B5EF4-FFF2-40B4-BE49-F238E27FC236}">
                <a16:creationId xmlns:a16="http://schemas.microsoft.com/office/drawing/2014/main" id="{3D1CF903-45E9-40FB-8DBD-B11C8DB1DB43}"/>
              </a:ext>
            </a:extLst>
          </p:cNvPr>
          <p:cNvPicPr preferRelativeResize="0"/>
          <p:nvPr/>
        </p:nvPicPr>
        <p:blipFill rotWithShape="1">
          <a:blip r:embed="rId3">
            <a:alphaModFix/>
          </a:blip>
          <a:srcRect r="3641" b="13579"/>
          <a:stretch/>
        </p:blipFill>
        <p:spPr>
          <a:xfrm>
            <a:off x="3013889" y="1367605"/>
            <a:ext cx="9178111" cy="5490396"/>
          </a:xfrm>
          <a:prstGeom prst="rect">
            <a:avLst/>
          </a:prstGeom>
          <a:noFill/>
          <a:ln>
            <a:noFill/>
          </a:ln>
        </p:spPr>
      </p:pic>
      <p:pic>
        <p:nvPicPr>
          <p:cNvPr id="500" name="Google Shape;500;p16" descr="SwooshMask.png"/>
          <p:cNvPicPr preferRelativeResize="0"/>
          <p:nvPr/>
        </p:nvPicPr>
        <p:blipFill rotWithShape="1">
          <a:blip r:embed="rId4">
            <a:alphaModFix/>
          </a:blip>
          <a:srcRect/>
          <a:stretch/>
        </p:blipFill>
        <p:spPr>
          <a:xfrm>
            <a:off x="1" y="1367604"/>
            <a:ext cx="5547292" cy="5490396"/>
          </a:xfrm>
          <a:prstGeom prst="rect">
            <a:avLst/>
          </a:prstGeom>
          <a:noFill/>
          <a:ln>
            <a:noFill/>
          </a:ln>
        </p:spPr>
      </p:pic>
      <p:pic>
        <p:nvPicPr>
          <p:cNvPr id="501" name="Google Shape;501;p16" descr="FrontHeader.png"/>
          <p:cNvPicPr preferRelativeResize="0"/>
          <p:nvPr/>
        </p:nvPicPr>
        <p:blipFill rotWithShape="1">
          <a:blip r:embed="rId5">
            <a:alphaModFix/>
          </a:blip>
          <a:srcRect/>
          <a:stretch/>
        </p:blipFill>
        <p:spPr>
          <a:xfrm>
            <a:off x="0" y="140421"/>
            <a:ext cx="12192000" cy="1231072"/>
          </a:xfrm>
          <a:prstGeom prst="rect">
            <a:avLst/>
          </a:prstGeom>
          <a:noFill/>
          <a:ln>
            <a:noFill/>
          </a:ln>
        </p:spPr>
      </p:pic>
      <p:sp>
        <p:nvSpPr>
          <p:cNvPr id="502" name="Google Shape;502;p16"/>
          <p:cNvSpPr txBox="1"/>
          <p:nvPr/>
        </p:nvSpPr>
        <p:spPr>
          <a:xfrm>
            <a:off x="264342" y="1802675"/>
            <a:ext cx="4790983" cy="377916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23BAED"/>
              </a:buClr>
              <a:buSzPts val="4000"/>
              <a:buFont typeface="Arial"/>
              <a:buNone/>
            </a:pPr>
            <a:r>
              <a:rPr lang="en-GB" sz="4000" b="1">
                <a:solidFill>
                  <a:srgbClr val="23BAED"/>
                </a:solidFill>
              </a:rPr>
              <a:t>Introduction to m</a:t>
            </a:r>
            <a:r>
              <a:rPr lang="en-GB" sz="4000" b="1">
                <a:solidFill>
                  <a:srgbClr val="23BAED"/>
                </a:solidFill>
                <a:latin typeface="Arial"/>
                <a:ea typeface="Arial"/>
                <a:cs typeface="Arial"/>
                <a:sym typeface="Arial"/>
              </a:rPr>
              <a:t>easuring changes to  natural capital &amp; biodiversity</a:t>
            </a:r>
            <a:br>
              <a:rPr lang="en-GB" sz="4000" b="1">
                <a:solidFill>
                  <a:srgbClr val="23BAED"/>
                </a:solidFill>
                <a:latin typeface="Arial"/>
                <a:ea typeface="Arial"/>
                <a:cs typeface="Arial"/>
                <a:sym typeface="Arial"/>
              </a:rPr>
            </a:br>
            <a:r>
              <a:rPr lang="en-GB" sz="2200" b="1" i="1">
                <a:solidFill>
                  <a:srgbClr val="23BAED"/>
                </a:solidFill>
                <a:latin typeface="Arial"/>
                <a:ea typeface="Arial"/>
                <a:cs typeface="Arial"/>
                <a:sym typeface="Arial"/>
              </a:rPr>
              <a:t>Julie Dimitrijevic, UNEP-WCMC</a:t>
            </a:r>
            <a:endParaRPr lang="en-GB" sz="2200" i="1">
              <a:solidFill>
                <a:srgbClr val="595959"/>
              </a:solidFill>
              <a:latin typeface="Arial"/>
              <a:ea typeface="Arial"/>
              <a:cs typeface="Arial"/>
              <a:sym typeface="Arial"/>
            </a:endParaRPr>
          </a:p>
        </p:txBody>
      </p:sp>
      <p:pic>
        <p:nvPicPr>
          <p:cNvPr id="6" name="Picture 2" descr="European Business and Nature Summit 2021">
            <a:extLst>
              <a:ext uri="{FF2B5EF4-FFF2-40B4-BE49-F238E27FC236}">
                <a16:creationId xmlns:a16="http://schemas.microsoft.com/office/drawing/2014/main" id="{AA118270-9F6C-4EA1-875A-7FD160775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4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Measuring &amp; valuing natural capital</a:t>
            </a:r>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vert="horz" lIns="91440" tIns="45720" rIns="91440" bIns="45720" rtlCol="0" anchor="t">
            <a:normAutofit/>
          </a:bodyPr>
          <a:lstStyle/>
          <a:p>
            <a:pPr marL="367030" indent="-367030" defTabSz="914377">
              <a:lnSpc>
                <a:spcPct val="115000"/>
              </a:lnSpc>
              <a:buFont typeface="Arial" panose="020B0604020202020204" pitchFamily="34" charset="0"/>
              <a:buChar char="•"/>
            </a:pPr>
            <a:r>
              <a:rPr lang="en-GB" sz="2000" b="1"/>
              <a:t>To measure: </a:t>
            </a:r>
            <a:r>
              <a:rPr lang="en-GB" sz="2000"/>
              <a:t>determine the </a:t>
            </a:r>
            <a:r>
              <a:rPr lang="en-GB" sz="2000" b="1"/>
              <a:t>amounts, extent and condition</a:t>
            </a:r>
            <a:r>
              <a:rPr lang="en-GB" sz="2000"/>
              <a:t> in physical terms</a:t>
            </a:r>
            <a:endParaRPr lang="en-US"/>
          </a:p>
          <a:p>
            <a:pPr marL="824230" lvl="1" indent="-367030" defTabSz="914377">
              <a:lnSpc>
                <a:spcPct val="115000"/>
              </a:lnSpc>
              <a:buFont typeface="Arial" panose="020B0604020202020204" pitchFamily="34" charset="0"/>
              <a:buChar char="•"/>
            </a:pPr>
            <a:r>
              <a:rPr lang="en-GB" sz="2000"/>
              <a:t>e.g. m</a:t>
            </a:r>
            <a:r>
              <a:rPr lang="en-GB" sz="2000" baseline="30000"/>
              <a:t>3</a:t>
            </a:r>
            <a:r>
              <a:rPr lang="en-GB" sz="2000"/>
              <a:t>, tons, number of injuries, number of jobs</a:t>
            </a:r>
            <a:endParaRPr lang="en-GB" sz="2000">
              <a:cs typeface="Arial"/>
            </a:endParaRPr>
          </a:p>
          <a:p>
            <a:pPr marL="367030" indent="-367030">
              <a:lnSpc>
                <a:spcPct val="115000"/>
              </a:lnSpc>
              <a:buFont typeface="Arial" panose="020B0604020202020204" pitchFamily="34" charset="0"/>
              <a:buChar char="•"/>
            </a:pPr>
            <a:r>
              <a:rPr lang="en-GB" sz="2000" b="1"/>
              <a:t>To value: </a:t>
            </a:r>
            <a:r>
              <a:rPr lang="en-GB" sz="2000"/>
              <a:t>estimate the </a:t>
            </a:r>
            <a:r>
              <a:rPr lang="en-GB" sz="2000" b="1"/>
              <a:t>relative importance, worth, or usefulness </a:t>
            </a:r>
            <a:r>
              <a:rPr lang="en-GB" sz="2000"/>
              <a:t>of natural / social / human capital to people (or to a business), in a particular context. </a:t>
            </a:r>
            <a:endParaRPr lang="en-GB" sz="2000">
              <a:cs typeface="Arial"/>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284441" y="805165"/>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284441" y="1121236"/>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dirty="0" smtClean="0"/>
              <a:pPr/>
              <a:t>54</a:t>
            </a:fld>
            <a:endParaRPr lang="en-GB"/>
          </a:p>
        </p:txBody>
      </p:sp>
    </p:spTree>
    <p:extLst>
      <p:ext uri="{BB962C8B-B14F-4D97-AF65-F5344CB8AC3E}">
        <p14:creationId xmlns:p14="http://schemas.microsoft.com/office/powerpoint/2010/main" val="417898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ga4fce9d2ed_0_116"/>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Steps to complete during measurement</a:t>
            </a:r>
            <a:endParaRPr/>
          </a:p>
        </p:txBody>
      </p:sp>
      <p:sp>
        <p:nvSpPr>
          <p:cNvPr id="1611" name="Google Shape;1611;ga4fce9d2ed_0_116"/>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dirty="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614" name="Google Shape;1614;ga4fce9d2ed_0_116"/>
          <p:cNvSpPr/>
          <p:nvPr/>
        </p:nvSpPr>
        <p:spPr>
          <a:xfrm>
            <a:off x="160421" y="2334150"/>
            <a:ext cx="2511900" cy="2189700"/>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15" name="Google Shape;1615;ga4fce9d2ed_0_116"/>
          <p:cNvSpPr txBox="1"/>
          <p:nvPr/>
        </p:nvSpPr>
        <p:spPr>
          <a:xfrm>
            <a:off x="615671" y="3069150"/>
            <a:ext cx="1601400" cy="71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Actions</a:t>
            </a:r>
            <a:endParaRPr kumimoji="0" sz="1801"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8" name="Google Shape;1613;ga4fce9d2ed_0_116">
            <a:extLst>
              <a:ext uri="{FF2B5EF4-FFF2-40B4-BE49-F238E27FC236}">
                <a16:creationId xmlns:a16="http://schemas.microsoft.com/office/drawing/2014/main" id="{757C845C-27DB-4679-B806-B36A4E893B1F}"/>
              </a:ext>
            </a:extLst>
          </p:cNvPr>
          <p:cNvGraphicFramePr/>
          <p:nvPr>
            <p:extLst>
              <p:ext uri="{D42A27DB-BD31-4B8C-83A1-F6EECF244321}">
                <p14:modId xmlns:p14="http://schemas.microsoft.com/office/powerpoint/2010/main" val="1950612457"/>
              </p:ext>
            </p:extLst>
          </p:nvPr>
        </p:nvGraphicFramePr>
        <p:xfrm>
          <a:off x="2871538" y="1354448"/>
          <a:ext cx="9160042" cy="4537960"/>
        </p:xfrm>
        <a:graphic>
          <a:graphicData uri="http://schemas.openxmlformats.org/drawingml/2006/table">
            <a:tbl>
              <a:tblPr firstRow="1" bandRow="1">
                <a:noFill/>
              </a:tblPr>
              <a:tblGrid>
                <a:gridCol w="9160042">
                  <a:extLst>
                    <a:ext uri="{9D8B030D-6E8A-4147-A177-3AD203B41FA5}">
                      <a16:colId xmlns:a16="http://schemas.microsoft.com/office/drawing/2014/main" val="20000"/>
                    </a:ext>
                  </a:extLst>
                </a:gridCol>
              </a:tblGrid>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i="0" u="none" strike="noStrike" cap="none">
                          <a:solidFill>
                            <a:srgbClr val="595959"/>
                          </a:solidFill>
                          <a:latin typeface="+mn-lt"/>
                          <a:ea typeface="+mn-ea"/>
                          <a:cs typeface="+mn-cs"/>
                          <a:sym typeface="Arial"/>
                        </a:rPr>
                        <a:t>Identify</a:t>
                      </a:r>
                      <a:r>
                        <a:rPr lang="en-GB" sz="2300">
                          <a:solidFill>
                            <a:srgbClr val="595959"/>
                          </a:solidFill>
                        </a:rPr>
                        <a:t> </a:t>
                      </a:r>
                      <a:r>
                        <a:rPr lang="en-GB" sz="2300" b="1" i="0" u="none" strike="noStrike" cap="none">
                          <a:solidFill>
                            <a:srgbClr val="23BAED"/>
                          </a:solidFill>
                          <a:latin typeface="+mn-lt"/>
                          <a:ea typeface="+mn-ea"/>
                          <a:cs typeface="+mn-cs"/>
                          <a:sym typeface="Arial"/>
                        </a:rPr>
                        <a:t>changes </a:t>
                      </a:r>
                      <a:r>
                        <a:rPr lang="en-GB" sz="2300" b="1" i="0" u="none" strike="noStrike" cap="none">
                          <a:solidFill>
                            <a:srgbClr val="595959"/>
                          </a:solidFill>
                          <a:latin typeface="+mn-lt"/>
                          <a:ea typeface="+mn-ea"/>
                          <a:cs typeface="+mn-cs"/>
                          <a:sym typeface="Arial"/>
                        </a:rPr>
                        <a:t>in the </a:t>
                      </a:r>
                      <a:r>
                        <a:rPr lang="en-GB" sz="2300" b="1" i="0" u="none" strike="noStrike" cap="none">
                          <a:solidFill>
                            <a:srgbClr val="23BAED"/>
                          </a:solidFill>
                          <a:latin typeface="+mn-lt"/>
                          <a:ea typeface="+mn-ea"/>
                          <a:cs typeface="+mn-cs"/>
                          <a:sym typeface="Arial"/>
                        </a:rPr>
                        <a:t>state </a:t>
                      </a:r>
                      <a:r>
                        <a:rPr lang="en-GB" sz="2300" b="1" i="0" u="none" strike="noStrike" cap="none">
                          <a:solidFill>
                            <a:srgbClr val="00B0F0"/>
                          </a:solidFill>
                          <a:latin typeface="+mn-lt"/>
                          <a:ea typeface="+mn-ea"/>
                          <a:cs typeface="+mn-cs"/>
                          <a:sym typeface="Arial"/>
                        </a:rPr>
                        <a:t>of n</a:t>
                      </a:r>
                      <a:r>
                        <a:rPr lang="en-GB" sz="2300" b="1" i="0" u="none" strike="noStrike" cap="none">
                          <a:solidFill>
                            <a:srgbClr val="23BAED"/>
                          </a:solidFill>
                          <a:latin typeface="+mn-lt"/>
                          <a:ea typeface="+mn-ea"/>
                          <a:cs typeface="+mn-cs"/>
                          <a:sym typeface="Arial"/>
                        </a:rPr>
                        <a:t>atural capital </a:t>
                      </a:r>
                      <a:r>
                        <a:rPr lang="en-GB" sz="2300" b="1" i="0" u="none" strike="noStrike" cap="none">
                          <a:solidFill>
                            <a:srgbClr val="595959"/>
                          </a:solidFill>
                          <a:latin typeface="+mn-lt"/>
                          <a:ea typeface="+mn-ea"/>
                          <a:cs typeface="+mn-cs"/>
                          <a:sym typeface="Arial"/>
                        </a:rPr>
                        <a:t>to be measured (what are you impacts/dependencies to be measured?)</a:t>
                      </a:r>
                      <a:endParaRPr sz="2300" b="1" i="0" u="none" strike="noStrike" cap="none">
                        <a:solidFill>
                          <a:srgbClr val="595959"/>
                        </a:solidFill>
                        <a:latin typeface="+mn-lt"/>
                        <a:ea typeface="+mn-ea"/>
                        <a:cs typeface="+mn-cs"/>
                        <a:sym typeface="Arial"/>
                      </a:endParaRPr>
                    </a:p>
                  </a:txBody>
                  <a:tcPr marL="91450" marR="91450" marT="45725" marB="45725" anchor="ctr"/>
                </a:tc>
                <a:extLst>
                  <a:ext uri="{0D108BD9-81ED-4DB2-BD59-A6C34878D82A}">
                    <a16:rowId xmlns:a16="http://schemas.microsoft.com/office/drawing/2014/main" val="10000"/>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Determine </a:t>
                      </a:r>
                      <a:r>
                        <a:rPr lang="en-GB" sz="2300" b="1">
                          <a:solidFill>
                            <a:srgbClr val="00B0F0"/>
                          </a:solidFill>
                        </a:rPr>
                        <a:t>how</a:t>
                      </a:r>
                      <a:r>
                        <a:rPr lang="en-GB" sz="2300" b="1">
                          <a:solidFill>
                            <a:srgbClr val="595959"/>
                          </a:solidFill>
                        </a:rPr>
                        <a:t> you will measure </a:t>
                      </a:r>
                      <a:r>
                        <a:rPr lang="en-GB" sz="2300" b="1">
                          <a:solidFill>
                            <a:srgbClr val="00B0F0"/>
                          </a:solidFill>
                        </a:rPr>
                        <a:t>changes to natural capital &amp; biodiversity</a:t>
                      </a:r>
                      <a:r>
                        <a:rPr lang="en-GB" sz="2300" b="1">
                          <a:solidFill>
                            <a:srgbClr val="595959"/>
                          </a:solidFill>
                        </a:rPr>
                        <a:t> (i.e. your impacts &amp; dependencies)</a:t>
                      </a:r>
                      <a:endParaRPr sz="1200"/>
                    </a:p>
                  </a:txBody>
                  <a:tcPr marL="91450" marR="91450" marT="45725" marB="45725" anchor="ctr"/>
                </a:tc>
                <a:extLst>
                  <a:ext uri="{0D108BD9-81ED-4DB2-BD59-A6C34878D82A}">
                    <a16:rowId xmlns:a16="http://schemas.microsoft.com/office/drawing/2014/main" val="10001"/>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Understand the </a:t>
                      </a:r>
                      <a:r>
                        <a:rPr lang="en-GB" sz="2300" b="1">
                          <a:solidFill>
                            <a:srgbClr val="00B0F0"/>
                          </a:solidFill>
                        </a:rPr>
                        <a:t>tools</a:t>
                      </a:r>
                      <a:r>
                        <a:rPr lang="en-GB" sz="2300" b="1">
                          <a:solidFill>
                            <a:srgbClr val="595959"/>
                          </a:solidFill>
                        </a:rPr>
                        <a:t> available and </a:t>
                      </a:r>
                      <a:r>
                        <a:rPr lang="en-GB" sz="2300" b="1">
                          <a:solidFill>
                            <a:srgbClr val="00B0F0"/>
                          </a:solidFill>
                        </a:rPr>
                        <a:t>identify</a:t>
                      </a:r>
                      <a:r>
                        <a:rPr lang="en-GB" sz="2300" b="1">
                          <a:solidFill>
                            <a:srgbClr val="595959"/>
                          </a:solidFill>
                        </a:rPr>
                        <a:t> which are </a:t>
                      </a:r>
                      <a:r>
                        <a:rPr lang="en-GB" sz="2300" b="1">
                          <a:solidFill>
                            <a:srgbClr val="00B0F0"/>
                          </a:solidFill>
                        </a:rPr>
                        <a:t>most applicable </a:t>
                      </a:r>
                      <a:r>
                        <a:rPr lang="en-GB" sz="2300" b="1">
                          <a:solidFill>
                            <a:srgbClr val="595959"/>
                          </a:solidFill>
                        </a:rPr>
                        <a:t>for your assessment</a:t>
                      </a:r>
                      <a:endParaRPr sz="1200"/>
                    </a:p>
                  </a:txBody>
                  <a:tcPr marL="91450" marR="91450" marT="45725" marB="45725" anchor="ctr"/>
                </a:tc>
                <a:extLst>
                  <a:ext uri="{0D108BD9-81ED-4DB2-BD59-A6C34878D82A}">
                    <a16:rowId xmlns:a16="http://schemas.microsoft.com/office/drawing/2014/main" val="10002"/>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Determine if </a:t>
                      </a:r>
                      <a:r>
                        <a:rPr lang="en-GB" sz="2300" b="1">
                          <a:solidFill>
                            <a:srgbClr val="00B0F0"/>
                          </a:solidFill>
                        </a:rPr>
                        <a:t>modelling</a:t>
                      </a:r>
                      <a:r>
                        <a:rPr lang="en-GB" sz="2300" b="1">
                          <a:solidFill>
                            <a:srgbClr val="595959"/>
                          </a:solidFill>
                        </a:rPr>
                        <a:t> is required to </a:t>
                      </a:r>
                      <a:r>
                        <a:rPr lang="en-GB" sz="2300" b="1">
                          <a:solidFill>
                            <a:srgbClr val="00B0F0"/>
                          </a:solidFill>
                        </a:rPr>
                        <a:t>estimate</a:t>
                      </a:r>
                      <a:r>
                        <a:rPr lang="en-GB" sz="2300" b="1">
                          <a:solidFill>
                            <a:srgbClr val="595959"/>
                          </a:solidFill>
                        </a:rPr>
                        <a:t> </a:t>
                      </a:r>
                      <a:r>
                        <a:rPr lang="en-GB" sz="2300" b="1">
                          <a:solidFill>
                            <a:srgbClr val="00B0F0"/>
                          </a:solidFill>
                        </a:rPr>
                        <a:t>changes</a:t>
                      </a:r>
                      <a:endParaRPr sz="2300" b="1">
                        <a:solidFill>
                          <a:srgbClr val="00B0F0"/>
                        </a:solidFill>
                      </a:endParaRPr>
                    </a:p>
                  </a:txBody>
                  <a:tcPr marL="91450" marR="91450" marT="45725" marB="45725" anchor="ctr"/>
                </a:tc>
                <a:extLst>
                  <a:ext uri="{0D108BD9-81ED-4DB2-BD59-A6C34878D82A}">
                    <a16:rowId xmlns:a16="http://schemas.microsoft.com/office/drawing/2014/main" val="10003"/>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Consider the </a:t>
                      </a:r>
                      <a:r>
                        <a:rPr lang="en-GB" sz="2300" b="1">
                          <a:solidFill>
                            <a:srgbClr val="00B0F0"/>
                          </a:solidFill>
                        </a:rPr>
                        <a:t>geographic</a:t>
                      </a:r>
                      <a:r>
                        <a:rPr lang="en-GB" sz="2300" b="1">
                          <a:solidFill>
                            <a:srgbClr val="595959"/>
                          </a:solidFill>
                        </a:rPr>
                        <a:t> &amp; </a:t>
                      </a:r>
                      <a:r>
                        <a:rPr lang="en-GB" sz="2300" b="1">
                          <a:solidFill>
                            <a:srgbClr val="00B0F0"/>
                          </a:solidFill>
                        </a:rPr>
                        <a:t>resourcing</a:t>
                      </a:r>
                      <a:r>
                        <a:rPr lang="en-GB" sz="2300" b="1">
                          <a:solidFill>
                            <a:srgbClr val="595959"/>
                          </a:solidFill>
                        </a:rPr>
                        <a:t> needs for your assessment</a:t>
                      </a:r>
                      <a:endParaRPr sz="2300" b="1">
                        <a:solidFill>
                          <a:srgbClr val="595959"/>
                        </a:solidFill>
                      </a:endParaRPr>
                    </a:p>
                  </a:txBody>
                  <a:tcPr marL="91450" marR="91450" marT="45725" marB="45725" anchor="ctr"/>
                </a:tc>
                <a:extLst>
                  <a:ext uri="{0D108BD9-81ED-4DB2-BD59-A6C34878D82A}">
                    <a16:rowId xmlns:a16="http://schemas.microsoft.com/office/drawing/2014/main" val="1431811122"/>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23BAED"/>
                          </a:solidFill>
                        </a:rPr>
                        <a:t>Undertake or</a:t>
                      </a:r>
                      <a:r>
                        <a:rPr lang="en-GB" sz="2300" b="1">
                          <a:solidFill>
                            <a:srgbClr val="595959"/>
                          </a:solidFill>
                        </a:rPr>
                        <a:t> </a:t>
                      </a:r>
                      <a:r>
                        <a:rPr lang="en-GB" sz="2300" b="1">
                          <a:solidFill>
                            <a:srgbClr val="23BAED"/>
                          </a:solidFill>
                        </a:rPr>
                        <a:t>commission</a:t>
                      </a:r>
                      <a:r>
                        <a:rPr lang="en-GB" sz="2300" b="1">
                          <a:solidFill>
                            <a:schemeClr val="dk1"/>
                          </a:solidFill>
                        </a:rPr>
                        <a:t> </a:t>
                      </a:r>
                      <a:r>
                        <a:rPr lang="en-GB" sz="2300" b="1">
                          <a:solidFill>
                            <a:srgbClr val="595959"/>
                          </a:solidFill>
                        </a:rPr>
                        <a:t>measurement</a:t>
                      </a:r>
                      <a:endParaRPr sz="1200"/>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414D2D-A622-4CE9-BFEB-0AB97F9BEEBC}"/>
              </a:ext>
            </a:extLst>
          </p:cNvPr>
          <p:cNvSpPr>
            <a:spLocks noGrp="1"/>
          </p:cNvSpPr>
          <p:nvPr>
            <p:ph type="sldNum" sz="quarter" idx="12"/>
          </p:nvPr>
        </p:nvSpPr>
        <p:spPr/>
        <p:txBody>
          <a:bodyPr/>
          <a:lstStyle/>
          <a:p>
            <a:fld id="{971CEC84-1649-40CE-BFF6-7286506FEA08}" type="slidenum">
              <a:rPr lang="en-GB" dirty="0" smtClean="0"/>
              <a:pPr/>
              <a:t>56</a:t>
            </a:fld>
            <a:endParaRPr lang="en-GB"/>
          </a:p>
        </p:txBody>
      </p:sp>
      <p:sp>
        <p:nvSpPr>
          <p:cNvPr id="5" name="Title 1">
            <a:extLst>
              <a:ext uri="{FF2B5EF4-FFF2-40B4-BE49-F238E27FC236}">
                <a16:creationId xmlns:a16="http://schemas.microsoft.com/office/drawing/2014/main" id="{D897765B-9D59-44BB-B550-6074A8A456EC}"/>
              </a:ext>
            </a:extLst>
          </p:cNvPr>
          <p:cNvSpPr>
            <a:spLocks noGrp="1"/>
          </p:cNvSpPr>
          <p:nvPr>
            <p:ph type="title"/>
          </p:nvPr>
        </p:nvSpPr>
        <p:spPr>
          <a:xfrm>
            <a:off x="314195" y="125352"/>
            <a:ext cx="11498123" cy="878150"/>
          </a:xfrm>
        </p:spPr>
        <p:txBody>
          <a:bodyPr>
            <a:normAutofit fontScale="90000"/>
          </a:bodyPr>
          <a:lstStyle/>
          <a:p>
            <a:r>
              <a:rPr lang="en-GB"/>
              <a:t>Identifying changes in the state of natural capital: </a:t>
            </a:r>
            <a:br>
              <a:rPr lang="en-GB"/>
            </a:br>
            <a:r>
              <a:rPr lang="en-GB" i="1"/>
              <a:t>Impact Drivers</a:t>
            </a:r>
          </a:p>
        </p:txBody>
      </p:sp>
      <p:sp>
        <p:nvSpPr>
          <p:cNvPr id="6" name="Teardrop 5">
            <a:extLst>
              <a:ext uri="{FF2B5EF4-FFF2-40B4-BE49-F238E27FC236}">
                <a16:creationId xmlns:a16="http://schemas.microsoft.com/office/drawing/2014/main" id="{B667AA17-B2AE-4DD9-A890-723A8BE822E6}"/>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E9BF334C-8D64-490C-96E0-C4F0870264AA}"/>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p.69</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aphicFrame>
        <p:nvGraphicFramePr>
          <p:cNvPr id="8" name="Table 6">
            <a:extLst>
              <a:ext uri="{FF2B5EF4-FFF2-40B4-BE49-F238E27FC236}">
                <a16:creationId xmlns:a16="http://schemas.microsoft.com/office/drawing/2014/main" id="{7E78A7D1-31EF-4E5B-86CF-E060B61424E4}"/>
              </a:ext>
            </a:extLst>
          </p:cNvPr>
          <p:cNvGraphicFramePr>
            <a:graphicFrameLocks noGrp="1"/>
          </p:cNvGraphicFramePr>
          <p:nvPr>
            <p:extLst>
              <p:ext uri="{D42A27DB-BD31-4B8C-83A1-F6EECF244321}">
                <p14:modId xmlns:p14="http://schemas.microsoft.com/office/powerpoint/2010/main" val="2062247792"/>
              </p:ext>
            </p:extLst>
          </p:nvPr>
        </p:nvGraphicFramePr>
        <p:xfrm>
          <a:off x="532760" y="1626505"/>
          <a:ext cx="9528305" cy="3474720"/>
        </p:xfrm>
        <a:graphic>
          <a:graphicData uri="http://schemas.openxmlformats.org/drawingml/2006/table">
            <a:tbl>
              <a:tblPr firstRow="1" bandRow="1">
                <a:tableStyleId>{BC89EF96-8CEA-46FF-86C4-4CE0E7609802}</a:tableStyleId>
              </a:tblPr>
              <a:tblGrid>
                <a:gridCol w="3038605">
                  <a:extLst>
                    <a:ext uri="{9D8B030D-6E8A-4147-A177-3AD203B41FA5}">
                      <a16:colId xmlns:a16="http://schemas.microsoft.com/office/drawing/2014/main" val="2827870432"/>
                    </a:ext>
                  </a:extLst>
                </a:gridCol>
                <a:gridCol w="6489700">
                  <a:extLst>
                    <a:ext uri="{9D8B030D-6E8A-4147-A177-3AD203B41FA5}">
                      <a16:colId xmlns:a16="http://schemas.microsoft.com/office/drawing/2014/main" val="3862984330"/>
                    </a:ext>
                  </a:extLst>
                </a:gridCol>
              </a:tblGrid>
              <a:tr h="370840">
                <a:tc>
                  <a:txBody>
                    <a:bodyPr/>
                    <a:lstStyle/>
                    <a:p>
                      <a:pPr>
                        <a:spcBef>
                          <a:spcPts val="600"/>
                        </a:spcBef>
                        <a:spcAft>
                          <a:spcPts val="600"/>
                        </a:spcAft>
                      </a:pPr>
                      <a:r>
                        <a:rPr lang="en-GB" sz="2200">
                          <a:solidFill>
                            <a:srgbClr val="23BAED"/>
                          </a:solidFill>
                        </a:rPr>
                        <a:t>Impact driver category</a:t>
                      </a:r>
                    </a:p>
                  </a:txBody>
                  <a:tcPr/>
                </a:tc>
                <a:tc>
                  <a:txBody>
                    <a:bodyPr/>
                    <a:lstStyle/>
                    <a:p>
                      <a:pPr>
                        <a:spcBef>
                          <a:spcPts val="600"/>
                        </a:spcBef>
                        <a:spcAft>
                          <a:spcPts val="600"/>
                        </a:spcAft>
                      </a:pPr>
                      <a:r>
                        <a:rPr lang="en-GB" sz="2200">
                          <a:solidFill>
                            <a:srgbClr val="23BAED"/>
                          </a:solidFill>
                        </a:rPr>
                        <a:t>Change in natural capital, in a given location, resulting from the impact driver</a:t>
                      </a:r>
                    </a:p>
                  </a:txBody>
                  <a:tcPr/>
                </a:tc>
                <a:extLst>
                  <a:ext uri="{0D108BD9-81ED-4DB2-BD59-A6C34878D82A}">
                    <a16:rowId xmlns:a16="http://schemas.microsoft.com/office/drawing/2014/main" val="1440375185"/>
                  </a:ext>
                </a:extLst>
              </a:tr>
              <a:tr h="370840">
                <a:tc>
                  <a:txBody>
                    <a:bodyPr/>
                    <a:lstStyle/>
                    <a:p>
                      <a:pPr>
                        <a:spcBef>
                          <a:spcPts val="1200"/>
                        </a:spcBef>
                        <a:spcAft>
                          <a:spcPts val="1200"/>
                        </a:spcAft>
                      </a:pPr>
                      <a:r>
                        <a:rPr lang="en-GB" sz="2200">
                          <a:solidFill>
                            <a:srgbClr val="595959"/>
                          </a:solidFill>
                        </a:rPr>
                        <a:t>Water use</a:t>
                      </a:r>
                    </a:p>
                  </a:txBody>
                  <a:tcPr/>
                </a:tc>
                <a:tc>
                  <a:txBody>
                    <a:bodyPr/>
                    <a:lstStyle/>
                    <a:p>
                      <a:pPr>
                        <a:spcBef>
                          <a:spcPts val="1200"/>
                        </a:spcBef>
                        <a:spcAft>
                          <a:spcPts val="1200"/>
                        </a:spcAft>
                      </a:pPr>
                      <a:r>
                        <a:rPr lang="en-GB" sz="2200">
                          <a:solidFill>
                            <a:srgbClr val="595959"/>
                          </a:solidFill>
                        </a:rPr>
                        <a:t>Change in physical water resources</a:t>
                      </a:r>
                    </a:p>
                  </a:txBody>
                  <a:tcPr/>
                </a:tc>
                <a:extLst>
                  <a:ext uri="{0D108BD9-81ED-4DB2-BD59-A6C34878D82A}">
                    <a16:rowId xmlns:a16="http://schemas.microsoft.com/office/drawing/2014/main" val="1846339394"/>
                  </a:ext>
                </a:extLst>
              </a:tr>
              <a:tr h="370840">
                <a:tc>
                  <a:txBody>
                    <a:bodyPr/>
                    <a:lstStyle/>
                    <a:p>
                      <a:pPr>
                        <a:spcBef>
                          <a:spcPts val="1200"/>
                        </a:spcBef>
                        <a:spcAft>
                          <a:spcPts val="1200"/>
                        </a:spcAft>
                      </a:pPr>
                      <a:r>
                        <a:rPr lang="en-GB" sz="2200">
                          <a:solidFill>
                            <a:srgbClr val="595959"/>
                          </a:solidFill>
                        </a:rPr>
                        <a:t>Biodiversity</a:t>
                      </a:r>
                    </a:p>
                  </a:txBody>
                  <a:tcPr/>
                </a:tc>
                <a:tc>
                  <a:txBody>
                    <a:bodyPr/>
                    <a:lstStyle/>
                    <a:p>
                      <a:pPr>
                        <a:spcBef>
                          <a:spcPts val="1200"/>
                        </a:spcBef>
                        <a:spcAft>
                          <a:spcPts val="1200"/>
                        </a:spcAft>
                      </a:pPr>
                      <a:r>
                        <a:rPr lang="en-GB" sz="2200">
                          <a:solidFill>
                            <a:srgbClr val="595959"/>
                          </a:solidFill>
                        </a:rPr>
                        <a:t>Reduction in the number of species present in a given area.</a:t>
                      </a:r>
                    </a:p>
                  </a:txBody>
                  <a:tcPr/>
                </a:tc>
                <a:extLst>
                  <a:ext uri="{0D108BD9-81ED-4DB2-BD59-A6C34878D82A}">
                    <a16:rowId xmlns:a16="http://schemas.microsoft.com/office/drawing/2014/main" val="3243955900"/>
                  </a:ext>
                </a:extLst>
              </a:tr>
              <a:tr h="370840">
                <a:tc>
                  <a:txBody>
                    <a:bodyPr/>
                    <a:lstStyle/>
                    <a:p>
                      <a:pPr>
                        <a:spcBef>
                          <a:spcPts val="1200"/>
                        </a:spcBef>
                        <a:spcAft>
                          <a:spcPts val="1200"/>
                        </a:spcAft>
                      </a:pPr>
                      <a:r>
                        <a:rPr lang="en-GB" sz="2200">
                          <a:solidFill>
                            <a:srgbClr val="595959"/>
                          </a:solidFill>
                        </a:rPr>
                        <a:t>GHG emissions</a:t>
                      </a:r>
                    </a:p>
                  </a:txBody>
                  <a:tcPr/>
                </a:tc>
                <a:tc>
                  <a:txBody>
                    <a:bodyPr/>
                    <a:lstStyle/>
                    <a:p>
                      <a:pPr>
                        <a:spcBef>
                          <a:spcPts val="1200"/>
                        </a:spcBef>
                        <a:spcAft>
                          <a:spcPts val="1200"/>
                        </a:spcAft>
                      </a:pPr>
                      <a:r>
                        <a:rPr lang="en-GB" sz="2200">
                          <a:solidFill>
                            <a:srgbClr val="595959"/>
                          </a:solidFill>
                        </a:rPr>
                        <a:t>Change in CO</a:t>
                      </a:r>
                      <a:r>
                        <a:rPr lang="en-GB" sz="2200" baseline="-25000">
                          <a:solidFill>
                            <a:srgbClr val="595959"/>
                          </a:solidFill>
                        </a:rPr>
                        <a:t>2</a:t>
                      </a:r>
                      <a:r>
                        <a:rPr lang="en-GB" sz="2200" baseline="0">
                          <a:solidFill>
                            <a:srgbClr val="595959"/>
                          </a:solidFill>
                        </a:rPr>
                        <a:t>e concentration and contribution to global climate change</a:t>
                      </a:r>
                      <a:endParaRPr lang="en-GB" sz="2200" baseline="-25000">
                        <a:solidFill>
                          <a:srgbClr val="595959"/>
                        </a:solidFill>
                      </a:endParaRPr>
                    </a:p>
                  </a:txBody>
                  <a:tcPr/>
                </a:tc>
                <a:extLst>
                  <a:ext uri="{0D108BD9-81ED-4DB2-BD59-A6C34878D82A}">
                    <a16:rowId xmlns:a16="http://schemas.microsoft.com/office/drawing/2014/main" val="1052020263"/>
                  </a:ext>
                </a:extLst>
              </a:tr>
              <a:tr h="370840">
                <a:tc>
                  <a:txBody>
                    <a:bodyPr/>
                    <a:lstStyle/>
                    <a:p>
                      <a:pPr>
                        <a:spcBef>
                          <a:spcPts val="1200"/>
                        </a:spcBef>
                        <a:spcAft>
                          <a:spcPts val="1200"/>
                        </a:spcAft>
                      </a:pPr>
                      <a:r>
                        <a:rPr lang="en-GB" sz="2200">
                          <a:solidFill>
                            <a:srgbClr val="595959"/>
                          </a:solidFill>
                        </a:rPr>
                        <a:t>Soil pollutants</a:t>
                      </a:r>
                    </a:p>
                  </a:txBody>
                  <a:tcPr/>
                </a:tc>
                <a:tc>
                  <a:txBody>
                    <a:bodyPr/>
                    <a:lstStyle/>
                    <a:p>
                      <a:pPr>
                        <a:spcBef>
                          <a:spcPts val="1200"/>
                        </a:spcBef>
                        <a:spcAft>
                          <a:spcPts val="1200"/>
                        </a:spcAft>
                      </a:pPr>
                      <a:r>
                        <a:rPr lang="en-GB" sz="2200">
                          <a:solidFill>
                            <a:srgbClr val="595959"/>
                          </a:solidFill>
                        </a:rPr>
                        <a:t>Change in organophosphate concentration and reduction in invertebrate abundance</a:t>
                      </a:r>
                    </a:p>
                  </a:txBody>
                  <a:tcPr/>
                </a:tc>
                <a:extLst>
                  <a:ext uri="{0D108BD9-81ED-4DB2-BD59-A6C34878D82A}">
                    <a16:rowId xmlns:a16="http://schemas.microsoft.com/office/drawing/2014/main" val="1418344202"/>
                  </a:ext>
                </a:extLst>
              </a:tr>
            </a:tbl>
          </a:graphicData>
        </a:graphic>
      </p:graphicFrame>
      <p:sp>
        <p:nvSpPr>
          <p:cNvPr id="9" name="Teardrop 8">
            <a:extLst>
              <a:ext uri="{FF2B5EF4-FFF2-40B4-BE49-F238E27FC236}">
                <a16:creationId xmlns:a16="http://schemas.microsoft.com/office/drawing/2014/main" id="{2349E250-2383-4CCB-9BA7-8579A714DF49}"/>
              </a:ext>
            </a:extLst>
          </p:cNvPr>
          <p:cNvSpPr/>
          <p:nvPr/>
        </p:nvSpPr>
        <p:spPr>
          <a:xfrm>
            <a:off x="10303750" y="1831583"/>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3BA2DDC5-50E9-4BA5-A36F-8A4A2FFBB37B}"/>
              </a:ext>
            </a:extLst>
          </p:cNvPr>
          <p:cNvSpPr txBox="1"/>
          <p:nvPr/>
        </p:nvSpPr>
        <p:spPr>
          <a:xfrm>
            <a:off x="10303750" y="2152534"/>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p.45</a:t>
            </a:r>
          </a:p>
          <a:p>
            <a:pPr algn="ctr" defTabSz="914354">
              <a:defRPr/>
            </a:pPr>
            <a:r>
              <a:rPr lang="en-GB" sz="1801">
                <a:solidFill>
                  <a:prstClr val="white"/>
                </a:solidFill>
                <a:latin typeface="Arial"/>
              </a:rPr>
              <a:t>of </a:t>
            </a:r>
            <a:r>
              <a:rPr lang="en-GB" sz="1800">
                <a:solidFill>
                  <a:prstClr val="white"/>
                </a:solidFill>
                <a:latin typeface="Arial"/>
              </a:rPr>
              <a:t>the </a:t>
            </a:r>
            <a:r>
              <a:rPr lang="en-GB" sz="1800">
                <a:solidFill>
                  <a:prstClr val="white"/>
                </a:solidFill>
                <a:hlinkClick r:id="rId4"/>
              </a:rPr>
              <a:t>Biodiversity Guidance</a:t>
            </a:r>
            <a:endParaRPr lang="en-GB" sz="1800">
              <a:solidFill>
                <a:prstClr val="white"/>
              </a:solidFill>
            </a:endParaRPr>
          </a:p>
          <a:p>
            <a:pPr algn="ctr" defTabSz="914354">
              <a:defRPr/>
            </a:pPr>
            <a:endParaRPr lang="en-GB" sz="1801">
              <a:solidFill>
                <a:prstClr val="white"/>
              </a:solidFill>
              <a:latin typeface="Arial"/>
            </a:endParaRPr>
          </a:p>
        </p:txBody>
      </p:sp>
      <p:sp>
        <p:nvSpPr>
          <p:cNvPr id="11" name="TextBox 10">
            <a:extLst>
              <a:ext uri="{FF2B5EF4-FFF2-40B4-BE49-F238E27FC236}">
                <a16:creationId xmlns:a16="http://schemas.microsoft.com/office/drawing/2014/main" id="{2360D28E-4665-4C77-A295-867307CBFA29}"/>
              </a:ext>
            </a:extLst>
          </p:cNvPr>
          <p:cNvSpPr txBox="1"/>
          <p:nvPr/>
        </p:nvSpPr>
        <p:spPr>
          <a:xfrm>
            <a:off x="0" y="5596620"/>
            <a:ext cx="11903703" cy="307777"/>
          </a:xfrm>
          <a:prstGeom prst="rect">
            <a:avLst/>
          </a:prstGeom>
          <a:noFill/>
        </p:spPr>
        <p:txBody>
          <a:bodyPr wrap="square" rtlCol="0">
            <a:spAutoFit/>
          </a:bodyPr>
          <a:lstStyle/>
          <a:p>
            <a:r>
              <a:rPr lang="en-GB" sz="1400">
                <a:solidFill>
                  <a:schemeClr val="tx1">
                    <a:lumMod val="65000"/>
                    <a:lumOff val="35000"/>
                  </a:schemeClr>
                </a:solidFill>
              </a:rPr>
              <a:t>Table: Examples of relevant changes in natural capital for different impact drivers (adapted from Natural Capital Protocol and Biodiversity Guidance) </a:t>
            </a:r>
          </a:p>
        </p:txBody>
      </p:sp>
    </p:spTree>
    <p:extLst>
      <p:ext uri="{BB962C8B-B14F-4D97-AF65-F5344CB8AC3E}">
        <p14:creationId xmlns:p14="http://schemas.microsoft.com/office/powerpoint/2010/main" val="3441573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E05C-777D-4E0E-81A2-B7439E52D782}"/>
              </a:ext>
            </a:extLst>
          </p:cNvPr>
          <p:cNvSpPr>
            <a:spLocks noGrp="1"/>
          </p:cNvSpPr>
          <p:nvPr>
            <p:ph type="title"/>
          </p:nvPr>
        </p:nvSpPr>
        <p:spPr/>
        <p:txBody>
          <a:bodyPr>
            <a:normAutofit fontScale="90000"/>
          </a:bodyPr>
          <a:lstStyle/>
          <a:p>
            <a:r>
              <a:rPr lang="en-GB">
                <a:ea typeface="+mj-lt"/>
                <a:cs typeface="+mj-lt"/>
              </a:rPr>
              <a:t>Identifying changes in the state of natural capital:</a:t>
            </a:r>
            <a:br>
              <a:rPr lang="en-GB"/>
            </a:br>
            <a:r>
              <a:rPr lang="en-GB" i="1"/>
              <a:t>Dependencies</a:t>
            </a:r>
            <a:endParaRPr lang="en-US"/>
          </a:p>
        </p:txBody>
      </p:sp>
      <p:sp>
        <p:nvSpPr>
          <p:cNvPr id="4" name="Slide Number Placeholder 3">
            <a:extLst>
              <a:ext uri="{FF2B5EF4-FFF2-40B4-BE49-F238E27FC236}">
                <a16:creationId xmlns:a16="http://schemas.microsoft.com/office/drawing/2014/main" id="{95B14A85-A412-418D-BD44-C1D5F4BF5021}"/>
              </a:ext>
            </a:extLst>
          </p:cNvPr>
          <p:cNvSpPr>
            <a:spLocks noGrp="1"/>
          </p:cNvSpPr>
          <p:nvPr>
            <p:ph type="sldNum" sz="quarter" idx="12"/>
          </p:nvPr>
        </p:nvSpPr>
        <p:spPr/>
        <p:txBody>
          <a:bodyPr/>
          <a:lstStyle/>
          <a:p>
            <a:fld id="{971CEC84-1649-40CE-BFF6-7286506FEA08}" type="slidenum">
              <a:rPr lang="en-GB" dirty="0" smtClean="0"/>
              <a:pPr/>
              <a:t>57</a:t>
            </a:fld>
            <a:endParaRPr lang="en-GB"/>
          </a:p>
        </p:txBody>
      </p:sp>
      <p:graphicFrame>
        <p:nvGraphicFramePr>
          <p:cNvPr id="6" name="Table 6">
            <a:extLst>
              <a:ext uri="{FF2B5EF4-FFF2-40B4-BE49-F238E27FC236}">
                <a16:creationId xmlns:a16="http://schemas.microsoft.com/office/drawing/2014/main" id="{BA301C5F-CC94-410D-9AA3-269F2DD5708F}"/>
              </a:ext>
            </a:extLst>
          </p:cNvPr>
          <p:cNvGraphicFramePr>
            <a:graphicFrameLocks noGrp="1"/>
          </p:cNvGraphicFramePr>
          <p:nvPr>
            <p:extLst>
              <p:ext uri="{D42A27DB-BD31-4B8C-83A1-F6EECF244321}">
                <p14:modId xmlns:p14="http://schemas.microsoft.com/office/powerpoint/2010/main" val="2178634044"/>
              </p:ext>
            </p:extLst>
          </p:nvPr>
        </p:nvGraphicFramePr>
        <p:xfrm>
          <a:off x="314195" y="1432560"/>
          <a:ext cx="9642605" cy="3992880"/>
        </p:xfrm>
        <a:graphic>
          <a:graphicData uri="http://schemas.openxmlformats.org/drawingml/2006/table">
            <a:tbl>
              <a:tblPr firstRow="1" bandRow="1">
                <a:tableStyleId>{BC89EF96-8CEA-46FF-86C4-4CE0E7609802}</a:tableStyleId>
              </a:tblPr>
              <a:tblGrid>
                <a:gridCol w="2390905">
                  <a:extLst>
                    <a:ext uri="{9D8B030D-6E8A-4147-A177-3AD203B41FA5}">
                      <a16:colId xmlns:a16="http://schemas.microsoft.com/office/drawing/2014/main" val="2827870432"/>
                    </a:ext>
                  </a:extLst>
                </a:gridCol>
                <a:gridCol w="7251700">
                  <a:extLst>
                    <a:ext uri="{9D8B030D-6E8A-4147-A177-3AD203B41FA5}">
                      <a16:colId xmlns:a16="http://schemas.microsoft.com/office/drawing/2014/main" val="3862984330"/>
                    </a:ext>
                  </a:extLst>
                </a:gridCol>
              </a:tblGrid>
              <a:tr h="370840">
                <a:tc>
                  <a:txBody>
                    <a:bodyPr/>
                    <a:lstStyle/>
                    <a:p>
                      <a:r>
                        <a:rPr lang="en-GB" sz="2000">
                          <a:solidFill>
                            <a:srgbClr val="23BAED"/>
                          </a:solidFill>
                        </a:rPr>
                        <a:t>Dependencies</a:t>
                      </a:r>
                    </a:p>
                  </a:txBody>
                  <a:tcPr/>
                </a:tc>
                <a:tc>
                  <a:txBody>
                    <a:bodyPr/>
                    <a:lstStyle/>
                    <a:p>
                      <a:r>
                        <a:rPr lang="en-GB" sz="2000">
                          <a:solidFill>
                            <a:srgbClr val="23BAED"/>
                          </a:solidFill>
                        </a:rPr>
                        <a:t>Change in natural capital influencing your business’ dependency</a:t>
                      </a:r>
                    </a:p>
                  </a:txBody>
                  <a:tcPr/>
                </a:tc>
                <a:extLst>
                  <a:ext uri="{0D108BD9-81ED-4DB2-BD59-A6C34878D82A}">
                    <a16:rowId xmlns:a16="http://schemas.microsoft.com/office/drawing/2014/main" val="1440375185"/>
                  </a:ext>
                </a:extLst>
              </a:tr>
              <a:tr h="370840">
                <a:tc>
                  <a:txBody>
                    <a:bodyPr/>
                    <a:lstStyle/>
                    <a:p>
                      <a:r>
                        <a:rPr lang="en-GB" sz="2000">
                          <a:solidFill>
                            <a:srgbClr val="595959"/>
                          </a:solidFill>
                        </a:rPr>
                        <a:t>Energy</a:t>
                      </a:r>
                    </a:p>
                  </a:txBody>
                  <a:tcPr/>
                </a:tc>
                <a:tc>
                  <a:txBody>
                    <a:bodyPr/>
                    <a:lstStyle/>
                    <a:p>
                      <a:r>
                        <a:rPr lang="en-GB" sz="2000">
                          <a:solidFill>
                            <a:srgbClr val="595959"/>
                          </a:solidFill>
                        </a:rPr>
                        <a:t>Siltation of a hydropower reservoir</a:t>
                      </a:r>
                    </a:p>
                  </a:txBody>
                  <a:tcPr/>
                </a:tc>
                <a:extLst>
                  <a:ext uri="{0D108BD9-81ED-4DB2-BD59-A6C34878D82A}">
                    <a16:rowId xmlns:a16="http://schemas.microsoft.com/office/drawing/2014/main" val="3552081732"/>
                  </a:ext>
                </a:extLst>
              </a:tr>
              <a:tr h="370840">
                <a:tc>
                  <a:txBody>
                    <a:bodyPr/>
                    <a:lstStyle/>
                    <a:p>
                      <a:r>
                        <a:rPr lang="en-GB" sz="2000">
                          <a:solidFill>
                            <a:srgbClr val="595959"/>
                          </a:solidFill>
                        </a:rPr>
                        <a:t>Water</a:t>
                      </a:r>
                    </a:p>
                  </a:txBody>
                  <a:tcPr/>
                </a:tc>
                <a:tc>
                  <a:txBody>
                    <a:bodyPr/>
                    <a:lstStyle/>
                    <a:p>
                      <a:r>
                        <a:rPr lang="en-GB" sz="2000">
                          <a:solidFill>
                            <a:srgbClr val="595959"/>
                          </a:solidFill>
                        </a:rPr>
                        <a:t>Diversion or desiccation of a river that provided a source of process water</a:t>
                      </a:r>
                    </a:p>
                  </a:txBody>
                  <a:tcPr/>
                </a:tc>
                <a:extLst>
                  <a:ext uri="{0D108BD9-81ED-4DB2-BD59-A6C34878D82A}">
                    <a16:rowId xmlns:a16="http://schemas.microsoft.com/office/drawing/2014/main" val="1846339394"/>
                  </a:ext>
                </a:extLst>
              </a:tr>
              <a:tr h="370840">
                <a:tc>
                  <a:txBody>
                    <a:bodyPr/>
                    <a:lstStyle/>
                    <a:p>
                      <a:r>
                        <a:rPr lang="en-GB" sz="2000">
                          <a:solidFill>
                            <a:srgbClr val="595959"/>
                          </a:solidFill>
                        </a:rPr>
                        <a:t>Biodiversity</a:t>
                      </a:r>
                    </a:p>
                  </a:txBody>
                  <a:tcPr/>
                </a:tc>
                <a:tc>
                  <a:txBody>
                    <a:bodyPr/>
                    <a:lstStyle/>
                    <a:p>
                      <a:r>
                        <a:rPr lang="en-GB" sz="2000">
                          <a:solidFill>
                            <a:srgbClr val="595959"/>
                          </a:solidFill>
                        </a:rPr>
                        <a:t>Change in the population of pollinator species</a:t>
                      </a:r>
                    </a:p>
                  </a:txBody>
                  <a:tcPr/>
                </a:tc>
                <a:extLst>
                  <a:ext uri="{0D108BD9-81ED-4DB2-BD59-A6C34878D82A}">
                    <a16:rowId xmlns:a16="http://schemas.microsoft.com/office/drawing/2014/main" val="4161853378"/>
                  </a:ext>
                </a:extLst>
              </a:tr>
              <a:tr h="370840">
                <a:tc>
                  <a:txBody>
                    <a:bodyPr/>
                    <a:lstStyle/>
                    <a:p>
                      <a:r>
                        <a:rPr lang="en-GB" sz="2000">
                          <a:solidFill>
                            <a:srgbClr val="595959"/>
                          </a:solidFill>
                        </a:rPr>
                        <a:t>Materials</a:t>
                      </a:r>
                    </a:p>
                  </a:txBody>
                  <a:tcPr/>
                </a:tc>
                <a:tc>
                  <a:txBody>
                    <a:bodyPr/>
                    <a:lstStyle/>
                    <a:p>
                      <a:r>
                        <a:rPr lang="en-GB" sz="2000">
                          <a:solidFill>
                            <a:srgbClr val="595959"/>
                          </a:solidFill>
                        </a:rPr>
                        <a:t>Forest fires destroying raw material (fibre) inputs</a:t>
                      </a:r>
                    </a:p>
                  </a:txBody>
                  <a:tcPr/>
                </a:tc>
                <a:extLst>
                  <a:ext uri="{0D108BD9-81ED-4DB2-BD59-A6C34878D82A}">
                    <a16:rowId xmlns:a16="http://schemas.microsoft.com/office/drawing/2014/main" val="668505968"/>
                  </a:ext>
                </a:extLst>
              </a:tr>
              <a:tr h="370840">
                <a:tc>
                  <a:txBody>
                    <a:bodyPr/>
                    <a:lstStyle/>
                    <a:p>
                      <a:r>
                        <a:rPr lang="en-GB" sz="2000">
                          <a:solidFill>
                            <a:srgbClr val="595959"/>
                          </a:solidFill>
                        </a:rPr>
                        <a:t>Regulation of physical environment</a:t>
                      </a:r>
                    </a:p>
                  </a:txBody>
                  <a:tcPr/>
                </a:tc>
                <a:tc>
                  <a:txBody>
                    <a:bodyPr/>
                    <a:lstStyle/>
                    <a:p>
                      <a:r>
                        <a:rPr lang="en-GB" sz="2000">
                          <a:solidFill>
                            <a:srgbClr val="595959"/>
                          </a:solidFill>
                        </a:rPr>
                        <a:t>Loss of mangrove habitat resulting in reduced protection from extreme weather events</a:t>
                      </a:r>
                    </a:p>
                  </a:txBody>
                  <a:tcPr/>
                </a:tc>
                <a:extLst>
                  <a:ext uri="{0D108BD9-81ED-4DB2-BD59-A6C34878D82A}">
                    <a16:rowId xmlns:a16="http://schemas.microsoft.com/office/drawing/2014/main" val="1816210448"/>
                  </a:ext>
                </a:extLst>
              </a:tr>
              <a:tr h="370840">
                <a:tc>
                  <a:txBody>
                    <a:bodyPr/>
                    <a:lstStyle/>
                    <a:p>
                      <a:r>
                        <a:rPr lang="en-GB" sz="2000">
                          <a:solidFill>
                            <a:srgbClr val="595959"/>
                          </a:solidFill>
                        </a:rPr>
                        <a:t>Knowledge</a:t>
                      </a:r>
                    </a:p>
                  </a:txBody>
                  <a:tcPr/>
                </a:tc>
                <a:tc>
                  <a:txBody>
                    <a:bodyPr/>
                    <a:lstStyle/>
                    <a:p>
                      <a:r>
                        <a:rPr lang="en-GB" sz="2000">
                          <a:solidFill>
                            <a:srgbClr val="595959"/>
                          </a:solidFill>
                        </a:rPr>
                        <a:t>Loss of traditional knowledge about the uses of species</a:t>
                      </a:r>
                    </a:p>
                  </a:txBody>
                  <a:tcPr/>
                </a:tc>
                <a:extLst>
                  <a:ext uri="{0D108BD9-81ED-4DB2-BD59-A6C34878D82A}">
                    <a16:rowId xmlns:a16="http://schemas.microsoft.com/office/drawing/2014/main" val="3770647259"/>
                  </a:ext>
                </a:extLst>
              </a:tr>
            </a:tbl>
          </a:graphicData>
        </a:graphic>
      </p:graphicFrame>
      <p:sp>
        <p:nvSpPr>
          <p:cNvPr id="8" name="Teardrop 7">
            <a:extLst>
              <a:ext uri="{FF2B5EF4-FFF2-40B4-BE49-F238E27FC236}">
                <a16:creationId xmlns:a16="http://schemas.microsoft.com/office/drawing/2014/main" id="{C3FBE9D2-A68E-4CAA-998B-016F33E4B766}"/>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E980E237-16AD-4168-8D01-1635CDF0F993}"/>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p.71</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ardrop 10">
            <a:extLst>
              <a:ext uri="{FF2B5EF4-FFF2-40B4-BE49-F238E27FC236}">
                <a16:creationId xmlns:a16="http://schemas.microsoft.com/office/drawing/2014/main" id="{E5B5A5BE-FD86-4E25-B80A-2583AD2433A3}"/>
              </a:ext>
            </a:extLst>
          </p:cNvPr>
          <p:cNvSpPr/>
          <p:nvPr/>
        </p:nvSpPr>
        <p:spPr>
          <a:xfrm>
            <a:off x="10303750" y="1831583"/>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2691DBEC-428D-41C7-8705-637C933C8371}"/>
              </a:ext>
            </a:extLst>
          </p:cNvPr>
          <p:cNvSpPr txBox="1"/>
          <p:nvPr/>
        </p:nvSpPr>
        <p:spPr>
          <a:xfrm>
            <a:off x="10303750" y="2152534"/>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p.45</a:t>
            </a:r>
          </a:p>
          <a:p>
            <a:pPr algn="ctr" defTabSz="914354">
              <a:defRPr/>
            </a:pPr>
            <a:r>
              <a:rPr lang="en-GB" sz="1801">
                <a:solidFill>
                  <a:prstClr val="white"/>
                </a:solidFill>
                <a:latin typeface="Arial"/>
              </a:rPr>
              <a:t>of </a:t>
            </a:r>
            <a:r>
              <a:rPr lang="en-GB" sz="1800">
                <a:solidFill>
                  <a:prstClr val="white"/>
                </a:solidFill>
                <a:latin typeface="Arial"/>
              </a:rPr>
              <a:t>the </a:t>
            </a:r>
            <a:r>
              <a:rPr lang="en-GB" sz="1800">
                <a:solidFill>
                  <a:prstClr val="white"/>
                </a:solidFill>
                <a:hlinkClick r:id="rId4"/>
              </a:rPr>
              <a:t>Biodiversity Guidance</a:t>
            </a:r>
            <a:endParaRPr lang="en-GB" sz="1800">
              <a:solidFill>
                <a:prstClr val="white"/>
              </a:solidFill>
            </a:endParaRPr>
          </a:p>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617B737D-2930-45C0-BB87-36F292A19793}"/>
              </a:ext>
            </a:extLst>
          </p:cNvPr>
          <p:cNvSpPr txBox="1"/>
          <p:nvPr/>
        </p:nvSpPr>
        <p:spPr>
          <a:xfrm>
            <a:off x="216362" y="5700609"/>
            <a:ext cx="11759276" cy="307777"/>
          </a:xfrm>
          <a:prstGeom prst="rect">
            <a:avLst/>
          </a:prstGeom>
          <a:noFill/>
        </p:spPr>
        <p:txBody>
          <a:bodyPr wrap="square" rtlCol="0">
            <a:spAutoFit/>
          </a:bodyPr>
          <a:lstStyle/>
          <a:p>
            <a:r>
              <a:rPr lang="en-GB" sz="1400">
                <a:solidFill>
                  <a:schemeClr val="tx1">
                    <a:lumMod val="65000"/>
                    <a:lumOff val="35000"/>
                  </a:schemeClr>
                </a:solidFill>
              </a:rPr>
              <a:t>Table: Examples of changes in natural capital influencing dependencies (adapted from Natural Capital Protocol and Biodiversity Guidance) </a:t>
            </a:r>
          </a:p>
        </p:txBody>
      </p:sp>
    </p:spTree>
    <p:extLst>
      <p:ext uri="{BB962C8B-B14F-4D97-AF65-F5344CB8AC3E}">
        <p14:creationId xmlns:p14="http://schemas.microsoft.com/office/powerpoint/2010/main" val="2657688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B4F77729-353B-44C0-BE72-8D9F00FA070C}"/>
              </a:ext>
            </a:extLst>
          </p:cNvPr>
          <p:cNvPicPr>
            <a:picLocks noChangeAspect="1"/>
          </p:cNvPicPr>
          <p:nvPr/>
        </p:nvPicPr>
        <p:blipFill>
          <a:blip r:embed="rId3"/>
          <a:stretch>
            <a:fillRect/>
          </a:stretch>
        </p:blipFill>
        <p:spPr>
          <a:xfrm>
            <a:off x="-600483" y="-1940808"/>
            <a:ext cx="6542833" cy="567266"/>
          </a:xfrm>
          <a:prstGeom prst="rect">
            <a:avLst/>
          </a:prstGeom>
        </p:spPr>
      </p:pic>
      <p:pic>
        <p:nvPicPr>
          <p:cNvPr id="9" name="Picture 8">
            <a:extLst>
              <a:ext uri="{FF2B5EF4-FFF2-40B4-BE49-F238E27FC236}">
                <a16:creationId xmlns:a16="http://schemas.microsoft.com/office/drawing/2014/main" id="{4599BDCE-B152-4A23-8E56-1A6CCAFC9BFB}"/>
              </a:ext>
            </a:extLst>
          </p:cNvPr>
          <p:cNvPicPr>
            <a:picLocks noChangeAspect="1"/>
          </p:cNvPicPr>
          <p:nvPr/>
        </p:nvPicPr>
        <p:blipFill>
          <a:blip r:embed="rId4"/>
          <a:stretch>
            <a:fillRect/>
          </a:stretch>
        </p:blipFill>
        <p:spPr>
          <a:xfrm>
            <a:off x="217673" y="1539965"/>
            <a:ext cx="5472192" cy="3733273"/>
          </a:xfrm>
          <a:prstGeom prst="rect">
            <a:avLst/>
          </a:prstGeom>
        </p:spPr>
      </p:pic>
      <p:sp>
        <p:nvSpPr>
          <p:cNvPr id="10" name="Rectangle 9">
            <a:extLst>
              <a:ext uri="{FF2B5EF4-FFF2-40B4-BE49-F238E27FC236}">
                <a16:creationId xmlns:a16="http://schemas.microsoft.com/office/drawing/2014/main" id="{012F34E6-B728-4DE6-98AF-44AC26147851}"/>
              </a:ext>
            </a:extLst>
          </p:cNvPr>
          <p:cNvSpPr/>
          <p:nvPr/>
        </p:nvSpPr>
        <p:spPr>
          <a:xfrm>
            <a:off x="5762171" y="1574687"/>
            <a:ext cx="6212156" cy="4524315"/>
          </a:xfrm>
          <a:prstGeom prst="rect">
            <a:avLst/>
          </a:prstGeom>
        </p:spPr>
        <p:txBody>
          <a:bodyPr wrap="square" lIns="91440" tIns="45720" rIns="91440" bIns="4572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95959"/>
                </a:solidFill>
                <a:effectLst/>
                <a:uLnTx/>
                <a:uFillTx/>
                <a:latin typeface="Arial"/>
                <a:ea typeface="+mn-ea"/>
                <a:cs typeface="+mn-cs"/>
              </a:rPr>
              <a:t>A </a:t>
            </a:r>
            <a:r>
              <a:rPr kumimoji="0" lang="en-GB" sz="1800" b="1" i="0" u="none" strike="noStrike" kern="1200" cap="none" spc="0" normalizeH="0" baseline="0" noProof="0">
                <a:ln>
                  <a:noFill/>
                </a:ln>
                <a:solidFill>
                  <a:srgbClr val="23BAED"/>
                </a:solidFill>
                <a:effectLst/>
                <a:uLnTx/>
                <a:uFillTx/>
                <a:latin typeface="Arial"/>
                <a:ea typeface="+mn-ea"/>
                <a:cs typeface="+mn-cs"/>
              </a:rPr>
              <a:t>business uses </a:t>
            </a:r>
            <a:r>
              <a:rPr lang="en-GB" sz="1800" b="1" kern="1200">
                <a:solidFill>
                  <a:srgbClr val="23BAED"/>
                </a:solidFill>
                <a:ea typeface="+mn-ea"/>
                <a:cs typeface="+mn-cs"/>
              </a:rPr>
              <a:t>freshwater</a:t>
            </a:r>
            <a:r>
              <a:rPr kumimoji="0" lang="en-GB" sz="1800" b="1" i="0" u="none" strike="noStrike" kern="1200" cap="none" spc="0" normalizeH="0" baseline="0" noProof="0">
                <a:ln>
                  <a:noFill/>
                </a:ln>
                <a:solidFill>
                  <a:srgbClr val="23BAED"/>
                </a:solidFill>
                <a:effectLst/>
                <a:uLnTx/>
                <a:uFillTx/>
                <a:latin typeface="Arial"/>
                <a:ea typeface="+mn-ea"/>
                <a:cs typeface="+mn-cs"/>
              </a:rPr>
              <a:t> </a:t>
            </a:r>
            <a:r>
              <a:rPr kumimoji="0" lang="en-GB" sz="1800" b="0" i="0" u="none" strike="noStrike" kern="1200" cap="none" spc="0" normalizeH="0" baseline="0" noProof="0">
                <a:ln>
                  <a:noFill/>
                </a:ln>
                <a:solidFill>
                  <a:srgbClr val="595959"/>
                </a:solidFill>
                <a:effectLst/>
                <a:uLnTx/>
                <a:uFillTx/>
                <a:latin typeface="Arial"/>
                <a:ea typeface="+mn-ea"/>
                <a:cs typeface="+mn-cs"/>
              </a:rPr>
              <a:t>from a river (a), leading to a reduction in water availability.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a:p>
            <a:pPr marL="285750" indent="-285750" algn="just">
              <a:buClrTx/>
              <a:buFont typeface="Arial" panose="020B0604020202020204" pitchFamily="34" charset="0"/>
              <a:buChar char="•"/>
              <a:defRPr/>
            </a:pPr>
            <a:r>
              <a:rPr kumimoji="0" lang="en-GB" sz="1800" b="0" i="0" u="none" strike="noStrike" kern="1200" cap="none" spc="0" normalizeH="0" baseline="0" noProof="0">
                <a:ln>
                  <a:noFill/>
                </a:ln>
                <a:solidFill>
                  <a:srgbClr val="595959"/>
                </a:solidFill>
                <a:effectLst/>
                <a:uLnTx/>
                <a:uFillTx/>
                <a:latin typeface="Arial"/>
                <a:ea typeface="+mn-ea"/>
                <a:cs typeface="+mn-cs"/>
              </a:rPr>
              <a:t>The </a:t>
            </a:r>
            <a:r>
              <a:rPr kumimoji="0" lang="en-GB" sz="1800" b="1" i="0" u="none" strike="noStrike" kern="1200" cap="none" spc="0" normalizeH="0" baseline="0" noProof="0">
                <a:ln>
                  <a:noFill/>
                </a:ln>
                <a:solidFill>
                  <a:srgbClr val="23BAED"/>
                </a:solidFill>
                <a:effectLst/>
                <a:uLnTx/>
                <a:uFillTx/>
                <a:latin typeface="Arial"/>
                <a:ea typeface="+mn-ea"/>
                <a:cs typeface="+mn-cs"/>
              </a:rPr>
              <a:t>impact pathways identified key changes in natural capital </a:t>
            </a:r>
            <a:r>
              <a:rPr kumimoji="0" lang="en-GB" sz="1800" b="0" i="0" u="none" strike="noStrike" kern="1200" cap="none" spc="0" normalizeH="0" baseline="0" noProof="0">
                <a:ln>
                  <a:noFill/>
                </a:ln>
                <a:solidFill>
                  <a:srgbClr val="595959"/>
                </a:solidFill>
                <a:effectLst/>
                <a:uLnTx/>
                <a:uFillTx/>
                <a:latin typeface="Arial"/>
                <a:ea typeface="+mn-ea"/>
                <a:cs typeface="+mn-cs"/>
              </a:rPr>
              <a:t>associated with in-stream flows of water and associated changes in fresh water ecosystems of the river (b).</a:t>
            </a:r>
            <a:r>
              <a:rPr lang="en-GB" sz="1800" kern="1200">
                <a:solidFill>
                  <a:srgbClr val="595959"/>
                </a:solidFill>
                <a:ea typeface="+mn-ea"/>
                <a:cs typeface="+mn-cs"/>
              </a:rPr>
              <a:t> </a:t>
            </a:r>
          </a:p>
          <a:p>
            <a:pPr marL="285750" indent="-285750" algn="just">
              <a:buClrTx/>
              <a:buFont typeface="Arial" panose="020B0604020202020204" pitchFamily="34" charset="0"/>
              <a:buChar char="•"/>
              <a:defRPr/>
            </a:pPr>
            <a:endParaRPr lang="en-GB" sz="1800" kern="1200">
              <a:solidFill>
                <a:srgbClr val="595959"/>
              </a:solidFill>
              <a:ea typeface="+mn-ea"/>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23BAED"/>
                </a:solidFill>
                <a:effectLst/>
                <a:uLnTx/>
                <a:uFillTx/>
                <a:latin typeface="Arial"/>
                <a:ea typeface="+mn-ea"/>
                <a:cs typeface="+mn-cs"/>
              </a:rPr>
              <a:t>Water availability is predicted to decrease </a:t>
            </a:r>
            <a:r>
              <a:rPr kumimoji="0" lang="en-GB" sz="1800" b="0" i="0" u="none" strike="noStrike" kern="1200" cap="none" spc="0" normalizeH="0" baseline="0" noProof="0">
                <a:ln>
                  <a:noFill/>
                </a:ln>
                <a:solidFill>
                  <a:srgbClr val="595959"/>
                </a:solidFill>
                <a:effectLst/>
                <a:uLnTx/>
                <a:uFillTx/>
                <a:latin typeface="Arial"/>
                <a:ea typeface="+mn-ea"/>
                <a:cs typeface="+mn-cs"/>
              </a:rPr>
              <a:t>over the next few years, due to climate change and increased demand (c).</a:t>
            </a:r>
            <a:r>
              <a:rPr lang="en-GB" sz="1800" kern="1200">
                <a:solidFill>
                  <a:srgbClr val="595959"/>
                </a:solidFill>
                <a:ea typeface="+mn-ea"/>
                <a:cs typeface="+mn-cs"/>
              </a:rPr>
              <a:t> </a:t>
            </a:r>
            <a:endParaRPr lang="en-GB" sz="1800" b="0" i="0" u="none" strike="noStrike" kern="1200" cap="none" spc="0" normalizeH="0" baseline="0" noProof="0">
              <a:ln>
                <a:noFill/>
              </a:ln>
              <a:solidFill>
                <a:srgbClr val="595959"/>
              </a:solidFill>
              <a:effectLst/>
              <a:uLnTx/>
              <a:uFillTx/>
              <a:latin typeface="Arial"/>
              <a:ea typeface="+mn-ea"/>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95959"/>
                </a:solidFill>
                <a:effectLst/>
                <a:uLnTx/>
                <a:uFillTx/>
                <a:latin typeface="Arial"/>
                <a:ea typeface="+mn-ea"/>
                <a:cs typeface="+mn-cs"/>
              </a:rPr>
              <a:t>Hence </a:t>
            </a:r>
            <a:r>
              <a:rPr kumimoji="0" lang="en-GB" sz="1800" b="1" i="0" u="none" strike="noStrike" kern="1200" cap="none" spc="0" normalizeH="0" baseline="0" noProof="0">
                <a:ln>
                  <a:noFill/>
                </a:ln>
                <a:solidFill>
                  <a:srgbClr val="23BAED"/>
                </a:solidFill>
                <a:effectLst/>
                <a:uLnTx/>
                <a:uFillTx/>
                <a:latin typeface="Arial"/>
                <a:ea typeface="+mn-ea"/>
                <a:cs typeface="+mn-cs"/>
              </a:rPr>
              <a:t>the business wants to understand both current and future changes </a:t>
            </a:r>
            <a:r>
              <a:rPr kumimoji="0" lang="en-GB" sz="1800" b="0" i="0" u="none" strike="noStrike" kern="1200" cap="none" spc="0" normalizeH="0" baseline="0" noProof="0">
                <a:ln>
                  <a:noFill/>
                </a:ln>
                <a:solidFill>
                  <a:srgbClr val="595959"/>
                </a:solidFill>
                <a:effectLst/>
                <a:uLnTx/>
                <a:uFillTx/>
                <a:latin typeface="Arial"/>
                <a:ea typeface="+mn-ea"/>
                <a:cs typeface="+mn-cs"/>
              </a:rPr>
              <a:t>in business/private sector demand for natural capital, and climate change projections (d).</a:t>
            </a:r>
            <a:endParaRPr lang="en-GB" sz="1800" b="0" i="0" u="none" strike="noStrike" kern="1200" cap="none" spc="0" normalizeH="0" baseline="0" noProof="0">
              <a:ln>
                <a:noFill/>
              </a:ln>
              <a:solidFill>
                <a:srgbClr val="595959"/>
              </a:solidFill>
              <a:effectLst/>
              <a:uLnTx/>
              <a:uFillTx/>
              <a:latin typeface="Arial"/>
              <a:ea typeface="+mn-ea"/>
            </a:endParaRPr>
          </a:p>
        </p:txBody>
      </p:sp>
      <p:sp>
        <p:nvSpPr>
          <p:cNvPr id="11" name="Rectangle 10">
            <a:extLst>
              <a:ext uri="{FF2B5EF4-FFF2-40B4-BE49-F238E27FC236}">
                <a16:creationId xmlns:a16="http://schemas.microsoft.com/office/drawing/2014/main" id="{D064D623-087A-4429-A791-F1264EE36460}"/>
              </a:ext>
            </a:extLst>
          </p:cNvPr>
          <p:cNvSpPr/>
          <p:nvPr/>
        </p:nvSpPr>
        <p:spPr>
          <a:xfrm>
            <a:off x="117345" y="5506436"/>
            <a:ext cx="5880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Figure: Example of how to identify natural capital changes related to impact drivers and external factors (Natural Capital Protocol)</a:t>
            </a:r>
          </a:p>
        </p:txBody>
      </p:sp>
      <p:sp>
        <p:nvSpPr>
          <p:cNvPr id="13" name="Title 1">
            <a:extLst>
              <a:ext uri="{FF2B5EF4-FFF2-40B4-BE49-F238E27FC236}">
                <a16:creationId xmlns:a16="http://schemas.microsoft.com/office/drawing/2014/main" id="{52F9DAE5-0701-4131-BC2B-CA249BE66407}"/>
              </a:ext>
            </a:extLst>
          </p:cNvPr>
          <p:cNvSpPr>
            <a:spLocks noGrp="1"/>
          </p:cNvSpPr>
          <p:nvPr>
            <p:ph type="title"/>
          </p:nvPr>
        </p:nvSpPr>
        <p:spPr>
          <a:xfrm>
            <a:off x="314195" y="125352"/>
            <a:ext cx="11498123" cy="878150"/>
          </a:xfrm>
        </p:spPr>
        <p:txBody>
          <a:bodyPr>
            <a:normAutofit/>
          </a:bodyPr>
          <a:lstStyle/>
          <a:p>
            <a:r>
              <a:rPr lang="en-GB" sz="3100">
                <a:ea typeface="+mj-lt"/>
                <a:cs typeface="+mj-lt"/>
              </a:rPr>
              <a:t>Measuring various aspects of natural capital</a:t>
            </a:r>
            <a:r>
              <a:rPr lang="en-GB" sz="3100"/>
              <a:t>: Examples</a:t>
            </a:r>
            <a:endParaRPr lang="en-GB"/>
          </a:p>
        </p:txBody>
      </p:sp>
      <p:sp>
        <p:nvSpPr>
          <p:cNvPr id="14" name="Teardrop 13">
            <a:extLst>
              <a:ext uri="{FF2B5EF4-FFF2-40B4-BE49-F238E27FC236}">
                <a16:creationId xmlns:a16="http://schemas.microsoft.com/office/drawing/2014/main" id="{E7EB6DA5-90C0-410F-A115-55DB058DC7A8}"/>
              </a:ext>
            </a:extLst>
          </p:cNvPr>
          <p:cNvSpPr/>
          <p:nvPr/>
        </p:nvSpPr>
        <p:spPr>
          <a:xfrm>
            <a:off x="10279630" y="-5717"/>
            <a:ext cx="1907559" cy="169481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449D730A-D04A-4A4C-AD9B-A139275651C1}"/>
              </a:ext>
            </a:extLst>
          </p:cNvPr>
          <p:cNvSpPr txBox="1"/>
          <p:nvPr/>
        </p:nvSpPr>
        <p:spPr>
          <a:xfrm>
            <a:off x="10279630" y="310354"/>
            <a:ext cx="1907559" cy="120084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Refer to </a:t>
            </a:r>
            <a:r>
              <a:rPr kumimoji="0" lang="en-GB" sz="1801" b="1" i="0" u="none" strike="noStrike" kern="1200" cap="none" spc="0" normalizeH="0" baseline="0" noProof="0">
                <a:ln>
                  <a:noFill/>
                </a:ln>
                <a:solidFill>
                  <a:prstClr val="white"/>
                </a:solidFill>
                <a:effectLst/>
                <a:uLnTx/>
                <a:uFillTx/>
                <a:latin typeface="Arial"/>
                <a:ea typeface="+mn-ea"/>
                <a:cs typeface="+mn-cs"/>
              </a:rPr>
              <a:t>p.72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rPr>
              <a:t>of the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white"/>
                </a:solidFill>
                <a:effectLst/>
                <a:uLnTx/>
                <a:uFillTx/>
                <a:latin typeface="Arial"/>
                <a:ea typeface="+mn-ea"/>
                <a:cs typeface="+mn-cs"/>
                <a:hlinkClick r:id="rId5"/>
              </a:rPr>
              <a:t>Natural Capital Protocol</a:t>
            </a:r>
            <a:endParaRPr kumimoji="0" lang="en-GB" sz="1801"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84675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p:txBody>
          <a:bodyPr/>
          <a:lstStyle/>
          <a:p>
            <a:r>
              <a:rPr lang="en-GB"/>
              <a:t>Measuring biodiversity</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dirty="0" smtClean="0"/>
              <a:pPr/>
              <a:t>59</a:t>
            </a:fld>
            <a:endParaRPr lang="en-GB"/>
          </a:p>
        </p:txBody>
      </p:sp>
      <p:graphicFrame>
        <p:nvGraphicFramePr>
          <p:cNvPr id="7" name="Table 7">
            <a:extLst>
              <a:ext uri="{FF2B5EF4-FFF2-40B4-BE49-F238E27FC236}">
                <a16:creationId xmlns:a16="http://schemas.microsoft.com/office/drawing/2014/main" id="{6E0950A6-28D9-4670-8580-B16971DDE0E6}"/>
              </a:ext>
            </a:extLst>
          </p:cNvPr>
          <p:cNvGraphicFramePr>
            <a:graphicFrameLocks noGrp="1"/>
          </p:cNvGraphicFramePr>
          <p:nvPr>
            <p:extLst>
              <p:ext uri="{D42A27DB-BD31-4B8C-83A1-F6EECF244321}">
                <p14:modId xmlns:p14="http://schemas.microsoft.com/office/powerpoint/2010/main" val="3310201295"/>
              </p:ext>
            </p:extLst>
          </p:nvPr>
        </p:nvGraphicFramePr>
        <p:xfrm>
          <a:off x="219622" y="1179072"/>
          <a:ext cx="7947807" cy="4828766"/>
        </p:xfrm>
        <a:graphic>
          <a:graphicData uri="http://schemas.openxmlformats.org/drawingml/2006/table">
            <a:tbl>
              <a:tblPr firstRow="1" bandRow="1">
                <a:tableStyleId>{BC89EF96-8CEA-46FF-86C4-4CE0E7609802}</a:tableStyleId>
              </a:tblPr>
              <a:tblGrid>
                <a:gridCol w="2144161">
                  <a:extLst>
                    <a:ext uri="{9D8B030D-6E8A-4147-A177-3AD203B41FA5}">
                      <a16:colId xmlns:a16="http://schemas.microsoft.com/office/drawing/2014/main" val="2819093864"/>
                    </a:ext>
                  </a:extLst>
                </a:gridCol>
                <a:gridCol w="2856893">
                  <a:extLst>
                    <a:ext uri="{9D8B030D-6E8A-4147-A177-3AD203B41FA5}">
                      <a16:colId xmlns:a16="http://schemas.microsoft.com/office/drawing/2014/main" val="1428685300"/>
                    </a:ext>
                  </a:extLst>
                </a:gridCol>
                <a:gridCol w="2946753">
                  <a:extLst>
                    <a:ext uri="{9D8B030D-6E8A-4147-A177-3AD203B41FA5}">
                      <a16:colId xmlns:a16="http://schemas.microsoft.com/office/drawing/2014/main" val="2275813294"/>
                    </a:ext>
                  </a:extLst>
                </a:gridCol>
              </a:tblGrid>
              <a:tr h="348206">
                <a:tc>
                  <a:txBody>
                    <a:bodyPr/>
                    <a:lstStyle/>
                    <a:p>
                      <a:r>
                        <a:rPr lang="en-GB" sz="1500">
                          <a:solidFill>
                            <a:srgbClr val="23BAED"/>
                          </a:solidFill>
                        </a:rPr>
                        <a:t>Example Metric</a:t>
                      </a:r>
                    </a:p>
                  </a:txBody>
                  <a:tcPr/>
                </a:tc>
                <a:tc>
                  <a:txBody>
                    <a:bodyPr/>
                    <a:lstStyle/>
                    <a:p>
                      <a:r>
                        <a:rPr lang="en-GB" sz="1500">
                          <a:solidFill>
                            <a:srgbClr val="23BAED"/>
                          </a:solidFill>
                        </a:rPr>
                        <a:t>Description</a:t>
                      </a:r>
                    </a:p>
                  </a:txBody>
                  <a:tcPr/>
                </a:tc>
                <a:tc>
                  <a:txBody>
                    <a:bodyPr/>
                    <a:lstStyle/>
                    <a:p>
                      <a:r>
                        <a:rPr lang="en-GB" sz="1500">
                          <a:solidFill>
                            <a:srgbClr val="23BAED"/>
                          </a:solidFill>
                        </a:rPr>
                        <a:t>Data Used</a:t>
                      </a:r>
                    </a:p>
                  </a:txBody>
                  <a:tcPr/>
                </a:tc>
                <a:extLst>
                  <a:ext uri="{0D108BD9-81ED-4DB2-BD59-A6C34878D82A}">
                    <a16:rowId xmlns:a16="http://schemas.microsoft.com/office/drawing/2014/main" val="2433811777"/>
                  </a:ext>
                </a:extLst>
              </a:tr>
              <a:tr h="1159097">
                <a:tc>
                  <a:txBody>
                    <a:bodyPr/>
                    <a:lstStyle/>
                    <a:p>
                      <a:r>
                        <a:rPr lang="en-GB" sz="1500">
                          <a:solidFill>
                            <a:srgbClr val="595959"/>
                          </a:solidFill>
                        </a:rPr>
                        <a:t>Mean species abundance (MSA)</a:t>
                      </a:r>
                    </a:p>
                  </a:txBody>
                  <a:tcPr/>
                </a:tc>
                <a:tc>
                  <a:txBody>
                    <a:bodyPr/>
                    <a:lstStyle/>
                    <a:p>
                      <a:r>
                        <a:rPr lang="en-GB" sz="1500">
                          <a:solidFill>
                            <a:srgbClr val="595959"/>
                          </a:solidFill>
                        </a:rPr>
                        <a:t>Indicator of biodiversity intactness (the average abundance of biodiversity in a given area, relative to baseline populations)</a:t>
                      </a:r>
                    </a:p>
                  </a:txBody>
                  <a:tcPr/>
                </a:tc>
                <a:tc>
                  <a:txBody>
                    <a:bodyPr/>
                    <a:lstStyle/>
                    <a:p>
                      <a:r>
                        <a:rPr lang="en-GB" sz="1500">
                          <a:solidFill>
                            <a:srgbClr val="595959"/>
                          </a:solidFill>
                        </a:rPr>
                        <a:t>Often estimated using the GLOBIO model, which aims at assessing scenarios of human-induced changes in biodiversity</a:t>
                      </a:r>
                    </a:p>
                  </a:txBody>
                  <a:tcPr/>
                </a:tc>
                <a:extLst>
                  <a:ext uri="{0D108BD9-81ED-4DB2-BD59-A6C34878D82A}">
                    <a16:rowId xmlns:a16="http://schemas.microsoft.com/office/drawing/2014/main" val="2620135890"/>
                  </a:ext>
                </a:extLst>
              </a:tr>
              <a:tr h="944450">
                <a:tc>
                  <a:txBody>
                    <a:bodyPr/>
                    <a:lstStyle/>
                    <a:p>
                      <a:r>
                        <a:rPr lang="en-GB" sz="1500">
                          <a:solidFill>
                            <a:srgbClr val="595959"/>
                          </a:solidFill>
                        </a:rPr>
                        <a:t>Potentially disappeared fraction of species (PDF)</a:t>
                      </a:r>
                    </a:p>
                  </a:txBody>
                  <a:tcPr/>
                </a:tc>
                <a:tc>
                  <a:txBody>
                    <a:bodyPr/>
                    <a:lstStyle/>
                    <a:p>
                      <a:r>
                        <a:rPr lang="en-GB" sz="1500">
                          <a:solidFill>
                            <a:srgbClr val="595959"/>
                          </a:solidFill>
                        </a:rPr>
                        <a:t>Indicator of decline in species richness in an area over a time period</a:t>
                      </a:r>
                    </a:p>
                  </a:txBody>
                  <a:tcPr/>
                </a:tc>
                <a:tc>
                  <a:txBody>
                    <a:bodyPr/>
                    <a:lstStyle/>
                    <a:p>
                      <a:r>
                        <a:rPr lang="en-GB" sz="1500">
                          <a:solidFill>
                            <a:srgbClr val="595959"/>
                          </a:solidFill>
                        </a:rPr>
                        <a:t>Often estimated using the </a:t>
                      </a:r>
                      <a:r>
                        <a:rPr lang="en-GB" sz="1500" err="1">
                          <a:solidFill>
                            <a:srgbClr val="595959"/>
                          </a:solidFill>
                        </a:rPr>
                        <a:t>ReCiPe</a:t>
                      </a:r>
                      <a:r>
                        <a:rPr lang="en-GB" sz="1500">
                          <a:solidFill>
                            <a:srgbClr val="595959"/>
                          </a:solidFill>
                        </a:rPr>
                        <a:t> model, which links economic activity to changes in biodiversity</a:t>
                      </a:r>
                    </a:p>
                  </a:txBody>
                  <a:tcPr/>
                </a:tc>
                <a:extLst>
                  <a:ext uri="{0D108BD9-81ED-4DB2-BD59-A6C34878D82A}">
                    <a16:rowId xmlns:a16="http://schemas.microsoft.com/office/drawing/2014/main" val="2250044281"/>
                  </a:ext>
                </a:extLst>
              </a:tr>
              <a:tr h="1159097">
                <a:tc>
                  <a:txBody>
                    <a:bodyPr/>
                    <a:lstStyle/>
                    <a:p>
                      <a:r>
                        <a:rPr lang="en-GB" sz="1500">
                          <a:solidFill>
                            <a:srgbClr val="595959"/>
                          </a:solidFill>
                        </a:rPr>
                        <a:t>Species and habitat diversity (richness and abundance)</a:t>
                      </a:r>
                    </a:p>
                  </a:txBody>
                  <a:tcPr/>
                </a:tc>
                <a:tc>
                  <a:txBody>
                    <a:bodyPr/>
                    <a:lstStyle/>
                    <a:p>
                      <a:r>
                        <a:rPr lang="en-GB" sz="1500">
                          <a:solidFill>
                            <a:srgbClr val="595959"/>
                          </a:solidFill>
                        </a:rPr>
                        <a:t>On-the-ground monitoring/measurement of species and habitat determine species richness, abundance and trends over time</a:t>
                      </a:r>
                    </a:p>
                  </a:txBody>
                  <a:tcPr/>
                </a:tc>
                <a:tc>
                  <a:txBody>
                    <a:bodyPr/>
                    <a:lstStyle/>
                    <a:p>
                      <a:r>
                        <a:rPr lang="en-GB" sz="1500">
                          <a:solidFill>
                            <a:srgbClr val="595959"/>
                          </a:solidFill>
                        </a:rPr>
                        <a:t>Direct measurement; Relies on local datasets</a:t>
                      </a:r>
                    </a:p>
                  </a:txBody>
                  <a:tcPr/>
                </a:tc>
                <a:extLst>
                  <a:ext uri="{0D108BD9-81ED-4DB2-BD59-A6C34878D82A}">
                    <a16:rowId xmlns:a16="http://schemas.microsoft.com/office/drawing/2014/main" val="4137187933"/>
                  </a:ext>
                </a:extLst>
              </a:tr>
              <a:tr h="944450">
                <a:tc>
                  <a:txBody>
                    <a:bodyPr/>
                    <a:lstStyle/>
                    <a:p>
                      <a:r>
                        <a:rPr lang="en-GB" sz="1500">
                          <a:solidFill>
                            <a:srgbClr val="595959"/>
                          </a:solidFill>
                        </a:rPr>
                        <a:t>Species Threat Abatement and Recovery (STAR)</a:t>
                      </a:r>
                    </a:p>
                  </a:txBody>
                  <a:tcPr/>
                </a:tc>
                <a:tc>
                  <a:txBody>
                    <a:bodyPr/>
                    <a:lstStyle/>
                    <a:p>
                      <a:r>
                        <a:rPr lang="en-GB" sz="1500">
                          <a:solidFill>
                            <a:srgbClr val="595959"/>
                          </a:solidFill>
                        </a:rPr>
                        <a:t>Assesses potential reduction in extinction risk gained from removal of threats (such as mining) in a given area</a:t>
                      </a:r>
                    </a:p>
                  </a:txBody>
                  <a:tcPr/>
                </a:tc>
                <a:tc>
                  <a:txBody>
                    <a:bodyPr/>
                    <a:lstStyle/>
                    <a:p>
                      <a:r>
                        <a:rPr lang="en-GB" sz="1500">
                          <a:solidFill>
                            <a:srgbClr val="595959"/>
                          </a:solidFill>
                        </a:rPr>
                        <a:t>IUCN STAR layer (based on IUCN Red List data)</a:t>
                      </a:r>
                    </a:p>
                  </a:txBody>
                  <a:tcPr/>
                </a:tc>
                <a:extLst>
                  <a:ext uri="{0D108BD9-81ED-4DB2-BD59-A6C34878D82A}">
                    <a16:rowId xmlns:a16="http://schemas.microsoft.com/office/drawing/2014/main" val="4117964925"/>
                  </a:ext>
                </a:extLst>
              </a:tr>
            </a:tbl>
          </a:graphicData>
        </a:graphic>
      </p:graphicFrame>
      <p:sp>
        <p:nvSpPr>
          <p:cNvPr id="8" name="Teardrop 7">
            <a:extLst>
              <a:ext uri="{FF2B5EF4-FFF2-40B4-BE49-F238E27FC236}">
                <a16:creationId xmlns:a16="http://schemas.microsoft.com/office/drawing/2014/main" id="{86B4D178-E091-48C3-9E82-9AD5070F42D3}"/>
              </a:ext>
            </a:extLst>
          </p:cNvPr>
          <p:cNvSpPr/>
          <p:nvPr/>
        </p:nvSpPr>
        <p:spPr>
          <a:xfrm>
            <a:off x="10284443" y="1"/>
            <a:ext cx="1907559" cy="1640263"/>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1ABDE515-728E-43AD-8995-6124C892D2F3}"/>
              </a:ext>
            </a:extLst>
          </p:cNvPr>
          <p:cNvSpPr txBox="1"/>
          <p:nvPr/>
        </p:nvSpPr>
        <p:spPr>
          <a:xfrm>
            <a:off x="10284443" y="264390"/>
            <a:ext cx="1907559" cy="1200585"/>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p.50</a:t>
            </a:r>
          </a:p>
          <a:p>
            <a:pPr algn="ctr" defTabSz="914354">
              <a:defRPr/>
            </a:pPr>
            <a:r>
              <a:rPr lang="en-GB" sz="1801">
                <a:solidFill>
                  <a:prstClr val="white"/>
                </a:solidFill>
                <a:latin typeface="Arial"/>
              </a:rPr>
              <a:t>of </a:t>
            </a:r>
            <a:r>
              <a:rPr lang="en-GB" sz="1800">
                <a:solidFill>
                  <a:prstClr val="white"/>
                </a:solidFill>
                <a:latin typeface="Arial"/>
              </a:rPr>
              <a:t>the </a:t>
            </a:r>
            <a:r>
              <a:rPr lang="en-GB" sz="1800">
                <a:solidFill>
                  <a:prstClr val="white"/>
                </a:solidFill>
                <a:hlinkClick r:id="rId3"/>
              </a:rPr>
              <a:t>Biodiversity Guidance</a:t>
            </a:r>
            <a:endParaRPr lang="en-GB" sz="1800">
              <a:solidFill>
                <a:prstClr val="white"/>
              </a:solidFill>
            </a:endParaRPr>
          </a:p>
        </p:txBody>
      </p:sp>
      <p:sp>
        <p:nvSpPr>
          <p:cNvPr id="10" name="TextBox 9">
            <a:extLst>
              <a:ext uri="{FF2B5EF4-FFF2-40B4-BE49-F238E27FC236}">
                <a16:creationId xmlns:a16="http://schemas.microsoft.com/office/drawing/2014/main" id="{25B3F047-274F-4C2B-BB0F-9C69AF015C56}"/>
              </a:ext>
            </a:extLst>
          </p:cNvPr>
          <p:cNvSpPr txBox="1"/>
          <p:nvPr/>
        </p:nvSpPr>
        <p:spPr>
          <a:xfrm>
            <a:off x="219622" y="6079351"/>
            <a:ext cx="9272653" cy="276999"/>
          </a:xfrm>
          <a:prstGeom prst="rect">
            <a:avLst/>
          </a:prstGeom>
          <a:noFill/>
        </p:spPr>
        <p:txBody>
          <a:bodyPr wrap="square" rtlCol="0">
            <a:spAutoFit/>
          </a:bodyPr>
          <a:lstStyle/>
          <a:p>
            <a:r>
              <a:rPr lang="en-GB" sz="1200">
                <a:solidFill>
                  <a:schemeClr val="tx1">
                    <a:lumMod val="65000"/>
                    <a:lumOff val="35000"/>
                  </a:schemeClr>
                </a:solidFill>
              </a:rPr>
              <a:t>Table: Examples of underlying metrics within corporate biodiversity measurement approaches (adapted from Biodiversity Guidance) </a:t>
            </a:r>
          </a:p>
        </p:txBody>
      </p:sp>
      <p:pic>
        <p:nvPicPr>
          <p:cNvPr id="11" name="Picture 2" descr="macro photo of green frog">
            <a:extLst>
              <a:ext uri="{FF2B5EF4-FFF2-40B4-BE49-F238E27FC236}">
                <a16:creationId xmlns:a16="http://schemas.microsoft.com/office/drawing/2014/main" id="{5529EBD0-BCEE-42A8-8569-074A54D9A5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 t="13433" r="-533" b="25269"/>
          <a:stretch/>
        </p:blipFill>
        <p:spPr bwMode="auto">
          <a:xfrm>
            <a:off x="8436944" y="1599095"/>
            <a:ext cx="3755056" cy="365980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0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Agenda</a:t>
            </a:r>
          </a:p>
        </p:txBody>
      </p:sp>
      <p:sp>
        <p:nvSpPr>
          <p:cNvPr id="5" name="TextBox 4"/>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178629719"/>
              </p:ext>
            </p:extLst>
          </p:nvPr>
        </p:nvGraphicFramePr>
        <p:xfrm>
          <a:off x="583275" y="1480690"/>
          <a:ext cx="10959960" cy="3896620"/>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20000"/>
                    </a:ext>
                  </a:extLst>
                </a:gridCol>
                <a:gridCol w="8569792">
                  <a:extLst>
                    <a:ext uri="{9D8B030D-6E8A-4147-A177-3AD203B41FA5}">
                      <a16:colId xmlns:a16="http://schemas.microsoft.com/office/drawing/2014/main" val="20001"/>
                    </a:ext>
                  </a:extLst>
                </a:gridCol>
              </a:tblGrid>
              <a:tr h="353086">
                <a:tc>
                  <a:txBody>
                    <a:bodyPr/>
                    <a:lstStyle/>
                    <a:p>
                      <a:pPr marL="0" algn="l" defTabSz="914400" rtl="0" eaLnBrk="1" latinLnBrk="0" hangingPunct="1"/>
                      <a:r>
                        <a:rPr lang="en-US" sz="1400" kern="1200"/>
                        <a:t>Time (CET)</a:t>
                      </a:r>
                      <a:endParaRPr lang="en-US" sz="14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a:t>Session</a:t>
                      </a:r>
                      <a:endParaRPr lang="en-US" sz="14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13:30 – 13:45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introductions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3086">
                <a:tc>
                  <a:txBody>
                    <a:bodyPr/>
                    <a:lstStyle/>
                    <a:p>
                      <a:r>
                        <a:rPr lang="en-GB" sz="1600" kern="1200">
                          <a:solidFill>
                            <a:schemeClr val="tx1">
                              <a:lumMod val="65000"/>
                              <a:lumOff val="35000"/>
                            </a:schemeClr>
                          </a:solidFill>
                          <a:latin typeface="+mn-lt"/>
                          <a:ea typeface="+mn-ea"/>
                          <a:cs typeface="+mn-cs"/>
                        </a:rPr>
                        <a:t>13:45 – 13:50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Setting the scene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3086">
                <a:tc>
                  <a:txBody>
                    <a:bodyPr/>
                    <a:lstStyle/>
                    <a:p>
                      <a:r>
                        <a:rPr lang="en-GB" sz="1600" kern="1200">
                          <a:solidFill>
                            <a:schemeClr val="tx1">
                              <a:lumMod val="65000"/>
                              <a:lumOff val="35000"/>
                            </a:schemeClr>
                          </a:solidFill>
                          <a:latin typeface="+mn-lt"/>
                          <a:ea typeface="+mn-ea"/>
                          <a:cs typeface="+mn-cs"/>
                        </a:rPr>
                        <a:t>13:50 – 14:00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Understanding natural capital, biodiversity &amp; linkages with other concepts </a:t>
                      </a:r>
                      <a:r>
                        <a:rPr lang="en-US" sz="1800" b="0" i="0" u="none" strike="noStrike" kern="1200" baseline="0">
                          <a:solidFill>
                            <a:schemeClr val="tx1"/>
                          </a:solidFill>
                          <a:latin typeface="+mn-lt"/>
                          <a:ea typeface="+mn-ea"/>
                          <a:cs typeface="+mn-cs"/>
                        </a:rPr>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3086">
                <a:tc>
                  <a:txBody>
                    <a:bodyPr/>
                    <a:lstStyle/>
                    <a:p>
                      <a:r>
                        <a:rPr lang="en-US" sz="1600" kern="1200">
                          <a:solidFill>
                            <a:schemeClr val="tx1">
                              <a:lumMod val="65000"/>
                              <a:lumOff val="35000"/>
                            </a:schemeClr>
                          </a:solidFill>
                          <a:latin typeface="+mn-lt"/>
                          <a:ea typeface="+mn-ea"/>
                          <a:cs typeface="+mn-cs"/>
                        </a:rPr>
                        <a:t>14:00 – 14:25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Scoping a first assessment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6117941"/>
                  </a:ext>
                </a:extLst>
              </a:tr>
              <a:tr h="353086">
                <a:tc>
                  <a:txBody>
                    <a:bodyPr/>
                    <a:lstStyle/>
                    <a:p>
                      <a:r>
                        <a:rPr lang="en-US" sz="1600" i="1" kern="1200">
                          <a:solidFill>
                            <a:schemeClr val="tx1">
                              <a:lumMod val="65000"/>
                              <a:lumOff val="35000"/>
                            </a:schemeClr>
                          </a:solidFill>
                          <a:latin typeface="+mn-lt"/>
                          <a:ea typeface="+mn-ea"/>
                          <a:cs typeface="+mn-cs"/>
                        </a:rPr>
                        <a:t>14:25 – 14:35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000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14:35 – 15:05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Introduction to measuring natural capital &amp; biodiversity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15:05 – 15:35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lumMod val="65000"/>
                              <a:lumOff val="35000"/>
                            </a:schemeClr>
                          </a:solidFill>
                          <a:latin typeface="+mn-lt"/>
                          <a:ea typeface="+mn-ea"/>
                          <a:cs typeface="+mn-cs"/>
                        </a:rPr>
                        <a:t>Group exercise</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87543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15:35 – 15:50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Brief presentation of valuation methods and tools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400483"/>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15:50 – 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 &amp; key takeaways</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lumMod val="65000"/>
                              <a:lumOff val="35000"/>
                            </a:schemeClr>
                          </a:solidFill>
                          <a:latin typeface="+mn-lt"/>
                          <a:ea typeface="+mn-ea"/>
                          <a:cs typeface="+mn-cs"/>
                        </a:rPr>
                        <a:t>End of session</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99599"/>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691-99FA-4059-9201-7D1647AF2F73}"/>
              </a:ext>
            </a:extLst>
          </p:cNvPr>
          <p:cNvSpPr>
            <a:spLocks noGrp="1"/>
          </p:cNvSpPr>
          <p:nvPr>
            <p:ph type="title"/>
          </p:nvPr>
        </p:nvSpPr>
        <p:spPr/>
        <p:txBody>
          <a:bodyPr/>
          <a:lstStyle/>
          <a:p>
            <a:r>
              <a:rPr lang="en-GB"/>
              <a:t>Determining appropriate measurement methods</a:t>
            </a:r>
          </a:p>
        </p:txBody>
      </p:sp>
      <p:sp>
        <p:nvSpPr>
          <p:cNvPr id="3" name="Content Placeholder 2">
            <a:extLst>
              <a:ext uri="{FF2B5EF4-FFF2-40B4-BE49-F238E27FC236}">
                <a16:creationId xmlns:a16="http://schemas.microsoft.com/office/drawing/2014/main" id="{18DAA5FC-A6CF-428F-A395-CEE44FB67423}"/>
              </a:ext>
            </a:extLst>
          </p:cNvPr>
          <p:cNvSpPr>
            <a:spLocks noGrp="1"/>
          </p:cNvSpPr>
          <p:nvPr>
            <p:ph idx="1"/>
          </p:nvPr>
        </p:nvSpPr>
        <p:spPr>
          <a:xfrm>
            <a:off x="314196" y="1461524"/>
            <a:ext cx="8073448" cy="4351338"/>
          </a:xfrm>
        </p:spPr>
        <p:txBody>
          <a:bodyPr vert="horz" lIns="91440" tIns="45720" rIns="91440" bIns="45720" rtlCol="0" anchor="t">
            <a:normAutofit fontScale="92500" lnSpcReduction="10000"/>
          </a:bodyPr>
          <a:lstStyle/>
          <a:p>
            <a:pPr marL="227965" indent="-227965" algn="just">
              <a:lnSpc>
                <a:spcPct val="100000"/>
              </a:lnSpc>
              <a:spcBef>
                <a:spcPts val="1200"/>
              </a:spcBef>
              <a:spcAft>
                <a:spcPts val="1200"/>
              </a:spcAft>
            </a:pPr>
            <a:r>
              <a:rPr lang="en-GB"/>
              <a:t>You must identify the </a:t>
            </a:r>
            <a:r>
              <a:rPr lang="en-GB">
                <a:solidFill>
                  <a:srgbClr val="595959"/>
                </a:solidFill>
              </a:rPr>
              <a:t>most appropriate </a:t>
            </a:r>
            <a:r>
              <a:rPr lang="en-GB" b="1">
                <a:solidFill>
                  <a:srgbClr val="23BAED"/>
                </a:solidFill>
              </a:rPr>
              <a:t>method(s)</a:t>
            </a:r>
            <a:r>
              <a:rPr lang="en-GB"/>
              <a:t> based on your </a:t>
            </a:r>
            <a:r>
              <a:rPr lang="en-GB" b="1">
                <a:solidFill>
                  <a:srgbClr val="23BAED"/>
                </a:solidFill>
              </a:rPr>
              <a:t>business application (or objective)</a:t>
            </a:r>
            <a:r>
              <a:rPr lang="en-GB"/>
              <a:t> and area along the value chain</a:t>
            </a:r>
            <a:endParaRPr lang="en-US"/>
          </a:p>
          <a:p>
            <a:pPr marL="227965" indent="-227965" algn="just">
              <a:lnSpc>
                <a:spcPct val="100000"/>
              </a:lnSpc>
              <a:spcBef>
                <a:spcPts val="1200"/>
              </a:spcBef>
              <a:spcAft>
                <a:spcPts val="1200"/>
              </a:spcAft>
            </a:pPr>
            <a:r>
              <a:rPr lang="en-GB"/>
              <a:t>Consider the </a:t>
            </a:r>
            <a:r>
              <a:rPr lang="en-GB" b="1">
                <a:solidFill>
                  <a:srgbClr val="23BAED"/>
                </a:solidFill>
              </a:rPr>
              <a:t>type of data </a:t>
            </a:r>
            <a:r>
              <a:rPr lang="en-GB"/>
              <a:t>you have or can obtain (</a:t>
            </a:r>
            <a:r>
              <a:rPr lang="en-GB" b="1">
                <a:solidFill>
                  <a:srgbClr val="23BAED"/>
                </a:solidFill>
              </a:rPr>
              <a:t>primary vs. secondary</a:t>
            </a:r>
            <a:r>
              <a:rPr lang="en-GB"/>
              <a:t>)</a:t>
            </a:r>
            <a:endParaRPr lang="en-GB">
              <a:cs typeface="Arial"/>
            </a:endParaRPr>
          </a:p>
          <a:p>
            <a:pPr marL="227965" indent="-227965" algn="just">
              <a:lnSpc>
                <a:spcPct val="100000"/>
              </a:lnSpc>
              <a:spcBef>
                <a:spcPts val="1200"/>
              </a:spcBef>
              <a:spcAft>
                <a:spcPts val="1200"/>
              </a:spcAft>
            </a:pPr>
            <a:r>
              <a:rPr lang="en-GB"/>
              <a:t>This will influence if you can complete </a:t>
            </a:r>
            <a:r>
              <a:rPr lang="en-GB" b="1">
                <a:solidFill>
                  <a:srgbClr val="23BAED"/>
                </a:solidFill>
              </a:rPr>
              <a:t>direct measurement </a:t>
            </a:r>
            <a:r>
              <a:rPr lang="en-GB">
                <a:solidFill>
                  <a:schemeClr val="tx1"/>
                </a:solidFill>
              </a:rPr>
              <a:t>or</a:t>
            </a:r>
            <a:r>
              <a:rPr lang="en-GB" b="1">
                <a:solidFill>
                  <a:srgbClr val="23BAED"/>
                </a:solidFill>
              </a:rPr>
              <a:t> modelling based measurements</a:t>
            </a:r>
            <a:endParaRPr lang="en-GB" b="1">
              <a:solidFill>
                <a:srgbClr val="23BAED"/>
              </a:solidFill>
              <a:cs typeface="Arial"/>
            </a:endParaRPr>
          </a:p>
          <a:p>
            <a:pPr marL="227965" indent="-227965" algn="just">
              <a:lnSpc>
                <a:spcPct val="100000"/>
              </a:lnSpc>
              <a:spcBef>
                <a:spcPts val="1200"/>
              </a:spcBef>
              <a:spcAft>
                <a:spcPts val="1200"/>
              </a:spcAft>
            </a:pPr>
            <a:r>
              <a:rPr lang="en-GB"/>
              <a:t>Different </a:t>
            </a:r>
            <a:r>
              <a:rPr lang="en-GB" b="1">
                <a:solidFill>
                  <a:srgbClr val="23BAED"/>
                </a:solidFill>
              </a:rPr>
              <a:t>measurement methodologies </a:t>
            </a:r>
            <a:r>
              <a:rPr lang="en-GB"/>
              <a:t>will be needed for </a:t>
            </a:r>
            <a:r>
              <a:rPr lang="en-GB" b="1">
                <a:solidFill>
                  <a:srgbClr val="23BAED"/>
                </a:solidFill>
              </a:rPr>
              <a:t>different natural capital assets</a:t>
            </a:r>
            <a:r>
              <a:rPr lang="en-GB"/>
              <a:t> (e.g. you will measure water impacts differently than measuring impacts to biodiversity)</a:t>
            </a:r>
            <a:endParaRPr lang="en-GB">
              <a:cs typeface="Arial"/>
            </a:endParaRPr>
          </a:p>
          <a:p>
            <a:pPr marL="227965" indent="-227965" algn="just"/>
            <a:endParaRPr lang="en-GB">
              <a:cs typeface="Arial"/>
            </a:endParaRPr>
          </a:p>
        </p:txBody>
      </p:sp>
      <p:sp>
        <p:nvSpPr>
          <p:cNvPr id="4" name="Slide Number Placeholder 3">
            <a:extLst>
              <a:ext uri="{FF2B5EF4-FFF2-40B4-BE49-F238E27FC236}">
                <a16:creationId xmlns:a16="http://schemas.microsoft.com/office/drawing/2014/main" id="{C05111DA-0A73-432B-8230-AF2A61E7EC34}"/>
              </a:ext>
            </a:extLst>
          </p:cNvPr>
          <p:cNvSpPr>
            <a:spLocks noGrp="1"/>
          </p:cNvSpPr>
          <p:nvPr>
            <p:ph type="sldNum" sz="quarter" idx="12"/>
          </p:nvPr>
        </p:nvSpPr>
        <p:spPr/>
        <p:txBody>
          <a:bodyPr/>
          <a:lstStyle/>
          <a:p>
            <a:fld id="{971CEC84-1649-40CE-BFF6-7286506FEA08}" type="slidenum">
              <a:rPr lang="en-GB" dirty="0" smtClean="0"/>
              <a:pPr/>
              <a:t>60</a:t>
            </a:fld>
            <a:endParaRPr lang="en-GB"/>
          </a:p>
        </p:txBody>
      </p:sp>
      <p:sp>
        <p:nvSpPr>
          <p:cNvPr id="7" name="Teardrop 6">
            <a:extLst>
              <a:ext uri="{FF2B5EF4-FFF2-40B4-BE49-F238E27FC236}">
                <a16:creationId xmlns:a16="http://schemas.microsoft.com/office/drawing/2014/main" id="{185B26DA-556A-4C19-9633-70BD0BE648C9}"/>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62C2ECBC-54BC-4368-AB05-072D0D58CA67}"/>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6" name="Picture 5">
            <a:extLst>
              <a:ext uri="{FF2B5EF4-FFF2-40B4-BE49-F238E27FC236}">
                <a16:creationId xmlns:a16="http://schemas.microsoft.com/office/drawing/2014/main" id="{F49B4CC0-437E-41C5-8ED5-501C69F1BF07}"/>
              </a:ext>
            </a:extLst>
          </p:cNvPr>
          <p:cNvPicPr>
            <a:picLocks noChangeAspect="1"/>
          </p:cNvPicPr>
          <p:nvPr/>
        </p:nvPicPr>
        <p:blipFill rotWithShape="1">
          <a:blip r:embed="rId4">
            <a:extLst>
              <a:ext uri="{28A0092B-C50C-407E-A947-70E740481C1C}">
                <a14:useLocalDpi xmlns:a14="http://schemas.microsoft.com/office/drawing/2010/main" val="0"/>
              </a:ext>
            </a:extLst>
          </a:blip>
          <a:srcRect t="20007" b="16544"/>
          <a:stretch/>
        </p:blipFill>
        <p:spPr>
          <a:xfrm>
            <a:off x="8679544" y="1793546"/>
            <a:ext cx="3507646" cy="3324617"/>
          </a:xfrm>
          <a:prstGeom prst="ellipse">
            <a:avLst/>
          </a:prstGeom>
        </p:spPr>
      </p:pic>
    </p:spTree>
    <p:extLst>
      <p:ext uri="{BB962C8B-B14F-4D97-AF65-F5344CB8AC3E}">
        <p14:creationId xmlns:p14="http://schemas.microsoft.com/office/powerpoint/2010/main" val="2133028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a:xfrm>
            <a:off x="314195" y="155086"/>
            <a:ext cx="11498123" cy="878150"/>
          </a:xfrm>
        </p:spPr>
        <p:txBody>
          <a:bodyPr/>
          <a:lstStyle/>
          <a:p>
            <a:r>
              <a:rPr lang="en-GB"/>
              <a:t>Considerations when choosing a methodology</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dirty="0" smtClean="0"/>
              <a:pPr/>
              <a:t>61</a:t>
            </a:fld>
            <a:endParaRPr lang="en-GB"/>
          </a:p>
        </p:txBody>
      </p:sp>
      <p:sp>
        <p:nvSpPr>
          <p:cNvPr id="3" name="Rectangle 2">
            <a:extLst>
              <a:ext uri="{FF2B5EF4-FFF2-40B4-BE49-F238E27FC236}">
                <a16:creationId xmlns:a16="http://schemas.microsoft.com/office/drawing/2014/main" id="{3824E92D-161F-4C15-BCF4-3649F934DE84}"/>
              </a:ext>
            </a:extLst>
          </p:cNvPr>
          <p:cNvSpPr/>
          <p:nvPr/>
        </p:nvSpPr>
        <p:spPr>
          <a:xfrm>
            <a:off x="185072" y="1443841"/>
            <a:ext cx="8467862" cy="3970318"/>
          </a:xfrm>
          <a:prstGeom prst="rect">
            <a:avLst/>
          </a:prstGeom>
        </p:spPr>
        <p:txBody>
          <a:bodyPr wrap="square">
            <a:spAutoFit/>
          </a:bodyPr>
          <a:lstStyle/>
          <a:p>
            <a:pPr>
              <a:spcBef>
                <a:spcPts val="600"/>
              </a:spcBef>
              <a:spcAft>
                <a:spcPts val="1200"/>
              </a:spcAft>
            </a:pPr>
            <a:r>
              <a:rPr lang="en-GB" sz="2300">
                <a:solidFill>
                  <a:srgbClr val="595959"/>
                </a:solidFill>
              </a:rPr>
              <a:t>In some cases, changes cannot be directly measured but must be estimated/modelled. Changes in natural capital may be unobservable due to:</a:t>
            </a:r>
          </a:p>
          <a:p>
            <a:pPr marL="285750" indent="-285750">
              <a:spcBef>
                <a:spcPts val="600"/>
              </a:spcBef>
              <a:spcAft>
                <a:spcPts val="1200"/>
              </a:spcAft>
              <a:buFont typeface="Arial" panose="020B0604020202020204" pitchFamily="34" charset="0"/>
              <a:buChar char="•"/>
            </a:pPr>
            <a:r>
              <a:rPr lang="en-GB" sz="2300" b="1">
                <a:solidFill>
                  <a:srgbClr val="23BAED"/>
                </a:solidFill>
              </a:rPr>
              <a:t>Time lags: </a:t>
            </a:r>
            <a:r>
              <a:rPr lang="en-GB" sz="2300">
                <a:solidFill>
                  <a:srgbClr val="595959"/>
                </a:solidFill>
              </a:rPr>
              <a:t>it may take several years before any results are observable.</a:t>
            </a:r>
          </a:p>
          <a:p>
            <a:pPr marL="285750" indent="-285750">
              <a:spcBef>
                <a:spcPts val="600"/>
              </a:spcBef>
              <a:spcAft>
                <a:spcPts val="1200"/>
              </a:spcAft>
              <a:buFont typeface="Arial" panose="020B0604020202020204" pitchFamily="34" charset="0"/>
              <a:buChar char="•"/>
            </a:pPr>
            <a:r>
              <a:rPr lang="en-GB" sz="2300" b="1">
                <a:solidFill>
                  <a:srgbClr val="23BAED"/>
                </a:solidFill>
              </a:rPr>
              <a:t>Distance: </a:t>
            </a:r>
            <a:r>
              <a:rPr lang="en-GB" sz="2300">
                <a:solidFill>
                  <a:srgbClr val="595959"/>
                </a:solidFill>
              </a:rPr>
              <a:t>for example, upstream impacts in the supply chain may be out of sight, but they are still important to consider.</a:t>
            </a:r>
          </a:p>
          <a:p>
            <a:pPr marL="285750" indent="-285750">
              <a:spcBef>
                <a:spcPts val="600"/>
              </a:spcBef>
              <a:spcAft>
                <a:spcPts val="1200"/>
              </a:spcAft>
              <a:buFont typeface="Arial" panose="020B0604020202020204" pitchFamily="34" charset="0"/>
              <a:buChar char="•"/>
            </a:pPr>
            <a:r>
              <a:rPr lang="en-GB" sz="2300" b="1">
                <a:solidFill>
                  <a:srgbClr val="23BAED"/>
                </a:solidFill>
              </a:rPr>
              <a:t>Confounding factors:</a:t>
            </a:r>
            <a:r>
              <a:rPr lang="en-GB" sz="2300">
                <a:solidFill>
                  <a:srgbClr val="23BAED"/>
                </a:solidFill>
              </a:rPr>
              <a:t> </a:t>
            </a:r>
            <a:r>
              <a:rPr lang="en-GB" sz="2300">
                <a:solidFill>
                  <a:srgbClr val="595959"/>
                </a:solidFill>
              </a:rPr>
              <a:t>attributing changes to an impact driver with multiple influencing factors can be difficult</a:t>
            </a:r>
          </a:p>
        </p:txBody>
      </p:sp>
      <p:sp>
        <p:nvSpPr>
          <p:cNvPr id="7" name="Teardrop 6">
            <a:extLst>
              <a:ext uri="{FF2B5EF4-FFF2-40B4-BE49-F238E27FC236}">
                <a16:creationId xmlns:a16="http://schemas.microsoft.com/office/drawing/2014/main" id="{F1BCAB88-B9BF-4D18-B369-CB8E3590B2DF}"/>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7B6CC4A9-20CE-4256-B542-7FC3A06958F5}"/>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6" name="Picture 5">
            <a:extLst>
              <a:ext uri="{FF2B5EF4-FFF2-40B4-BE49-F238E27FC236}">
                <a16:creationId xmlns:a16="http://schemas.microsoft.com/office/drawing/2014/main" id="{5A1956D5-B5D0-4625-BD91-3650496E4298}"/>
              </a:ext>
            </a:extLst>
          </p:cNvPr>
          <p:cNvPicPr>
            <a:picLocks noChangeAspect="1"/>
          </p:cNvPicPr>
          <p:nvPr/>
        </p:nvPicPr>
        <p:blipFill rotWithShape="1">
          <a:blip r:embed="rId4">
            <a:extLst>
              <a:ext uri="{28A0092B-C50C-407E-A947-70E740481C1C}">
                <a14:useLocalDpi xmlns:a14="http://schemas.microsoft.com/office/drawing/2010/main" val="0"/>
              </a:ext>
            </a:extLst>
          </a:blip>
          <a:srcRect t="15975" b="17040"/>
          <a:stretch/>
        </p:blipFill>
        <p:spPr>
          <a:xfrm>
            <a:off x="8652934" y="1793547"/>
            <a:ext cx="3539066" cy="3555918"/>
          </a:xfrm>
          <a:prstGeom prst="ellipse">
            <a:avLst/>
          </a:prstGeom>
        </p:spPr>
      </p:pic>
    </p:spTree>
    <p:extLst>
      <p:ext uri="{BB962C8B-B14F-4D97-AF65-F5344CB8AC3E}">
        <p14:creationId xmlns:p14="http://schemas.microsoft.com/office/powerpoint/2010/main" val="3318123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43DCB-D0E1-4A23-850E-94A6C9778505}"/>
              </a:ext>
            </a:extLst>
          </p:cNvPr>
          <p:cNvSpPr>
            <a:spLocks noGrp="1"/>
          </p:cNvSpPr>
          <p:nvPr>
            <p:ph type="sldNum" sz="quarter" idx="12"/>
          </p:nvPr>
        </p:nvSpPr>
        <p:spPr/>
        <p:txBody>
          <a:bodyPr/>
          <a:lstStyle/>
          <a:p>
            <a:fld id="{971CEC84-1649-40CE-BFF6-7286506FEA08}" type="slidenum">
              <a:rPr lang="en-GB" dirty="0" smtClean="0"/>
              <a:pPr/>
              <a:t>62</a:t>
            </a:fld>
            <a:endParaRPr lang="en-GB"/>
          </a:p>
        </p:txBody>
      </p:sp>
      <p:sp>
        <p:nvSpPr>
          <p:cNvPr id="14" name="Title 1">
            <a:extLst>
              <a:ext uri="{FF2B5EF4-FFF2-40B4-BE49-F238E27FC236}">
                <a16:creationId xmlns:a16="http://schemas.microsoft.com/office/drawing/2014/main" id="{FF9A7161-0B85-4FF5-B4BB-7ACE0437ACFE}"/>
              </a:ext>
            </a:extLst>
          </p:cNvPr>
          <p:cNvSpPr>
            <a:spLocks noGrp="1"/>
          </p:cNvSpPr>
          <p:nvPr>
            <p:ph type="title"/>
          </p:nvPr>
        </p:nvSpPr>
        <p:spPr>
          <a:xfrm>
            <a:off x="314195" y="125352"/>
            <a:ext cx="11498123" cy="878150"/>
          </a:xfrm>
        </p:spPr>
        <p:txBody>
          <a:bodyPr/>
          <a:lstStyle/>
          <a:p>
            <a:r>
              <a:rPr lang="en-GB"/>
              <a:t>Geographic &amp; resourcing considerations</a:t>
            </a:r>
          </a:p>
        </p:txBody>
      </p:sp>
      <p:sp>
        <p:nvSpPr>
          <p:cNvPr id="15" name="Content Placeholder 2">
            <a:extLst>
              <a:ext uri="{FF2B5EF4-FFF2-40B4-BE49-F238E27FC236}">
                <a16:creationId xmlns:a16="http://schemas.microsoft.com/office/drawing/2014/main" id="{7AA28EF2-5A82-4961-BB01-D5310D32B479}"/>
              </a:ext>
            </a:extLst>
          </p:cNvPr>
          <p:cNvSpPr>
            <a:spLocks noGrp="1"/>
          </p:cNvSpPr>
          <p:nvPr>
            <p:ph idx="1"/>
          </p:nvPr>
        </p:nvSpPr>
        <p:spPr>
          <a:xfrm>
            <a:off x="314195" y="1297459"/>
            <a:ext cx="7753783" cy="4720282"/>
          </a:xfrm>
        </p:spPr>
        <p:txBody>
          <a:bodyPr>
            <a:normAutofit fontScale="85000" lnSpcReduction="20000"/>
          </a:bodyPr>
          <a:lstStyle/>
          <a:p>
            <a:pPr>
              <a:spcAft>
                <a:spcPts val="600"/>
              </a:spcAft>
            </a:pPr>
            <a:r>
              <a:rPr lang="en-GB" b="1">
                <a:solidFill>
                  <a:srgbClr val="23BAED"/>
                </a:solidFill>
              </a:rPr>
              <a:t>Regulatory requirements </a:t>
            </a:r>
            <a:r>
              <a:rPr lang="en-GB"/>
              <a:t>of the country/area you are working in as this will influence what you need to measure  (</a:t>
            </a:r>
            <a:r>
              <a:rPr lang="en-GB" b="1">
                <a:solidFill>
                  <a:srgbClr val="23BAED"/>
                </a:solidFill>
              </a:rPr>
              <a:t>voluntary </a:t>
            </a:r>
            <a:r>
              <a:rPr lang="en-GB">
                <a:solidFill>
                  <a:schemeClr val="tx1"/>
                </a:solidFill>
              </a:rPr>
              <a:t>vs. </a:t>
            </a:r>
            <a:r>
              <a:rPr lang="en-GB" b="1">
                <a:solidFill>
                  <a:srgbClr val="23BAED"/>
                </a:solidFill>
              </a:rPr>
              <a:t>mandatory </a:t>
            </a:r>
            <a:r>
              <a:rPr lang="en-GB"/>
              <a:t>requirements)</a:t>
            </a:r>
          </a:p>
          <a:p>
            <a:pPr>
              <a:spcAft>
                <a:spcPts val="600"/>
              </a:spcAft>
            </a:pPr>
            <a:r>
              <a:rPr lang="en-GB" b="1">
                <a:solidFill>
                  <a:srgbClr val="00B0F0"/>
                </a:solidFill>
              </a:rPr>
              <a:t>Collaboration</a:t>
            </a:r>
            <a:r>
              <a:rPr lang="en-GB"/>
              <a:t> with local NGOs, universities, or research institutions </a:t>
            </a:r>
          </a:p>
          <a:p>
            <a:pPr>
              <a:spcAft>
                <a:spcPts val="600"/>
              </a:spcAft>
            </a:pPr>
            <a:r>
              <a:rPr lang="en-GB" b="1">
                <a:solidFill>
                  <a:srgbClr val="23BAED"/>
                </a:solidFill>
              </a:rPr>
              <a:t>Data availability </a:t>
            </a:r>
            <a:r>
              <a:rPr lang="en-GB"/>
              <a:t>in your activity locations (data rich vs. data poor areas)</a:t>
            </a:r>
          </a:p>
          <a:p>
            <a:pPr>
              <a:spcAft>
                <a:spcPts val="600"/>
              </a:spcAft>
            </a:pPr>
            <a:r>
              <a:rPr lang="en-GB"/>
              <a:t>You may have combination of </a:t>
            </a:r>
            <a:r>
              <a:rPr lang="en-GB" b="1">
                <a:solidFill>
                  <a:srgbClr val="23BAED"/>
                </a:solidFill>
              </a:rPr>
              <a:t>primary </a:t>
            </a:r>
            <a:r>
              <a:rPr lang="en-GB">
                <a:solidFill>
                  <a:srgbClr val="595959"/>
                </a:solidFill>
              </a:rPr>
              <a:t>and</a:t>
            </a:r>
            <a:r>
              <a:rPr lang="en-GB" b="1">
                <a:solidFill>
                  <a:srgbClr val="23BAED"/>
                </a:solidFill>
              </a:rPr>
              <a:t> secondary data</a:t>
            </a:r>
          </a:p>
          <a:p>
            <a:pPr>
              <a:spcAft>
                <a:spcPts val="600"/>
              </a:spcAft>
            </a:pPr>
            <a:r>
              <a:rPr lang="en-GB"/>
              <a:t>Practicalities: </a:t>
            </a:r>
          </a:p>
          <a:p>
            <a:pPr lvl="1">
              <a:spcAft>
                <a:spcPts val="600"/>
              </a:spcAft>
            </a:pPr>
            <a:r>
              <a:rPr lang="en-GB" b="1">
                <a:solidFill>
                  <a:srgbClr val="23BAED"/>
                </a:solidFill>
              </a:rPr>
              <a:t>Level of detail </a:t>
            </a:r>
            <a:r>
              <a:rPr lang="en-GB"/>
              <a:t>required</a:t>
            </a:r>
          </a:p>
          <a:p>
            <a:pPr lvl="1">
              <a:spcAft>
                <a:spcPts val="600"/>
              </a:spcAft>
            </a:pPr>
            <a:r>
              <a:rPr lang="en-GB" b="1">
                <a:solidFill>
                  <a:srgbClr val="23BAED"/>
                </a:solidFill>
              </a:rPr>
              <a:t>Time</a:t>
            </a:r>
          </a:p>
          <a:p>
            <a:pPr lvl="1">
              <a:spcAft>
                <a:spcPts val="600"/>
              </a:spcAft>
            </a:pPr>
            <a:r>
              <a:rPr lang="en-GB" b="1">
                <a:solidFill>
                  <a:srgbClr val="23BAED"/>
                </a:solidFill>
              </a:rPr>
              <a:t>Resources</a:t>
            </a:r>
          </a:p>
          <a:p>
            <a:pPr lvl="1" algn="just">
              <a:spcAft>
                <a:spcPts val="600"/>
              </a:spcAft>
            </a:pPr>
            <a:r>
              <a:rPr lang="en-GB" b="1">
                <a:solidFill>
                  <a:srgbClr val="23BAED"/>
                </a:solidFill>
              </a:rPr>
              <a:t>Geographic scope</a:t>
            </a:r>
            <a:endParaRPr lang="en-GB" b="1" i="1">
              <a:solidFill>
                <a:srgbClr val="23BAED"/>
              </a:solidFill>
            </a:endParaRPr>
          </a:p>
          <a:p>
            <a:pPr algn="just">
              <a:spcAft>
                <a:spcPts val="600"/>
              </a:spcAft>
            </a:pPr>
            <a:endParaRPr lang="en-GB" i="1"/>
          </a:p>
        </p:txBody>
      </p:sp>
      <p:pic>
        <p:nvPicPr>
          <p:cNvPr id="16" name="Picture 15" descr="A picture containing nature, outdoor, mountain, forest&#10;&#10;Description automatically generated">
            <a:extLst>
              <a:ext uri="{FF2B5EF4-FFF2-40B4-BE49-F238E27FC236}">
                <a16:creationId xmlns:a16="http://schemas.microsoft.com/office/drawing/2014/main" id="{67B553F7-0931-44FE-B16A-43489F10D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67" r="17154"/>
          <a:stretch/>
        </p:blipFill>
        <p:spPr>
          <a:xfrm>
            <a:off x="8067979" y="125352"/>
            <a:ext cx="3974279" cy="3932298"/>
          </a:xfrm>
          <a:prstGeom prst="flowChartConnector">
            <a:avLst/>
          </a:prstGeom>
        </p:spPr>
      </p:pic>
    </p:spTree>
    <p:extLst>
      <p:ext uri="{BB962C8B-B14F-4D97-AF65-F5344CB8AC3E}">
        <p14:creationId xmlns:p14="http://schemas.microsoft.com/office/powerpoint/2010/main" val="3873595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Discussion – 10 minutes</a:t>
            </a:r>
            <a:endParaRPr lang="en-CH">
              <a:highlight>
                <a:srgbClr val="FFFF00"/>
              </a:highlight>
            </a:endParaRPr>
          </a:p>
        </p:txBody>
      </p:sp>
      <p:sp>
        <p:nvSpPr>
          <p:cNvPr id="6" name="Oval 5">
            <a:extLst>
              <a:ext uri="{FF2B5EF4-FFF2-40B4-BE49-F238E27FC236}">
                <a16:creationId xmlns:a16="http://schemas.microsoft.com/office/drawing/2014/main" id="{B2881FDA-1521-421F-96F3-1ADBD06C894B}"/>
              </a:ext>
            </a:extLst>
          </p:cNvPr>
          <p:cNvSpPr/>
          <p:nvPr/>
        </p:nvSpPr>
        <p:spPr>
          <a:xfrm>
            <a:off x="4083114" y="1523618"/>
            <a:ext cx="3960283" cy="3948903"/>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a:t>What do you anticipate challenges of implementation to be, and how can they be overcome?</a:t>
            </a:r>
            <a:endParaRPr lang="en-CH" sz="260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dirty="0" smtClean="0"/>
              <a:pPr/>
              <a:t>63</a:t>
            </a:fld>
            <a:endParaRPr lang="en-GB"/>
          </a:p>
        </p:txBody>
      </p:sp>
    </p:spTree>
    <p:extLst>
      <p:ext uri="{BB962C8B-B14F-4D97-AF65-F5344CB8AC3E}">
        <p14:creationId xmlns:p14="http://schemas.microsoft.com/office/powerpoint/2010/main" val="2611482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group of penguins on a beach&#10;&#10;Description automatically generated">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841637" y="1293883"/>
            <a:ext cx="8344127" cy="556224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68615"/>
            <a:ext cx="5547292" cy="5490396"/>
          </a:xfrm>
          <a:prstGeom prst="rect">
            <a:avLst/>
          </a:prstGeom>
        </p:spPr>
      </p:pic>
      <p:sp>
        <p:nvSpPr>
          <p:cNvPr id="2" name="Title 1"/>
          <p:cNvSpPr>
            <a:spLocks noGrp="1"/>
          </p:cNvSpPr>
          <p:nvPr>
            <p:ph type="ctrTitle"/>
          </p:nvPr>
        </p:nvSpPr>
        <p:spPr>
          <a:xfrm>
            <a:off x="0" y="1293883"/>
            <a:ext cx="4847667" cy="5486505"/>
          </a:xfrm>
        </p:spPr>
        <p:txBody>
          <a:bodyPr anchor="ctr">
            <a:noAutofit/>
          </a:bodyPr>
          <a:lstStyle/>
          <a:p>
            <a:pPr algn="l"/>
            <a:r>
              <a:rPr lang="en-GB" sz="4000" b="1">
                <a:solidFill>
                  <a:srgbClr val="23BAED"/>
                </a:solidFill>
              </a:rPr>
              <a:t>Practicalities on data collection &amp; available datasets</a:t>
            </a:r>
            <a:br>
              <a:rPr lang="en-GB" sz="4000" b="1">
                <a:solidFill>
                  <a:srgbClr val="23BAED"/>
                </a:solidFill>
              </a:rPr>
            </a:br>
            <a:r>
              <a:rPr lang="en-GB" sz="2200" i="1">
                <a:solidFill>
                  <a:srgbClr val="23BAED"/>
                </a:solidFill>
                <a:latin typeface="Arial"/>
                <a:ea typeface="Arial"/>
                <a:cs typeface="Arial"/>
                <a:sym typeface="Arial"/>
              </a:rPr>
              <a:t>Julie Dimitrijevic, UNEP-WCMC</a:t>
            </a:r>
            <a:endParaRPr lang="en-GB" sz="2200" i="1">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dirty="0" smtClean="0"/>
              <a:pPr/>
              <a:t>64</a:t>
            </a:fld>
            <a:endParaRPr lang="en-GB"/>
          </a:p>
        </p:txBody>
      </p:sp>
      <p:sp>
        <p:nvSpPr>
          <p:cNvPr id="7" name="Rectangle 6">
            <a:extLst>
              <a:ext uri="{FF2B5EF4-FFF2-40B4-BE49-F238E27FC236}">
                <a16:creationId xmlns:a16="http://schemas.microsoft.com/office/drawing/2014/main" id="{5C6542B4-1DA9-4F9A-A5DB-4099208ACABE}"/>
              </a:ext>
            </a:extLst>
          </p:cNvPr>
          <p:cNvSpPr/>
          <p:nvPr/>
        </p:nvSpPr>
        <p:spPr>
          <a:xfrm>
            <a:off x="278780" y="140423"/>
            <a:ext cx="5268512" cy="2045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ADD HIDDEN SLIDES ON DATA AND TOOLS TO WORKBOOK</a:t>
            </a:r>
          </a:p>
        </p:txBody>
      </p:sp>
    </p:spTree>
    <p:extLst>
      <p:ext uri="{BB962C8B-B14F-4D97-AF65-F5344CB8AC3E}">
        <p14:creationId xmlns:p14="http://schemas.microsoft.com/office/powerpoint/2010/main" val="999386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7441-CBBF-4B35-9021-11F9DAC4B60A}"/>
              </a:ext>
            </a:extLst>
          </p:cNvPr>
          <p:cNvSpPr>
            <a:spLocks noGrp="1"/>
          </p:cNvSpPr>
          <p:nvPr>
            <p:ph type="title"/>
          </p:nvPr>
        </p:nvSpPr>
        <p:spPr/>
        <p:txBody>
          <a:bodyPr/>
          <a:lstStyle/>
          <a:p>
            <a:r>
              <a:rPr lang="en-GB"/>
              <a:t>Introduction to data needs for an assessment</a:t>
            </a:r>
          </a:p>
        </p:txBody>
      </p:sp>
      <p:sp>
        <p:nvSpPr>
          <p:cNvPr id="3" name="Content Placeholder 2">
            <a:extLst>
              <a:ext uri="{FF2B5EF4-FFF2-40B4-BE49-F238E27FC236}">
                <a16:creationId xmlns:a16="http://schemas.microsoft.com/office/drawing/2014/main" id="{73D99122-1304-46B3-A07A-927F38D2BCDB}"/>
              </a:ext>
            </a:extLst>
          </p:cNvPr>
          <p:cNvSpPr>
            <a:spLocks noGrp="1"/>
          </p:cNvSpPr>
          <p:nvPr>
            <p:ph idx="1"/>
          </p:nvPr>
        </p:nvSpPr>
        <p:spPr>
          <a:xfrm>
            <a:off x="314196" y="1461524"/>
            <a:ext cx="9036237" cy="4351338"/>
          </a:xfrm>
        </p:spPr>
        <p:txBody>
          <a:bodyPr>
            <a:normAutofit fontScale="92500"/>
          </a:bodyPr>
          <a:lstStyle/>
          <a:p>
            <a:pPr>
              <a:spcBef>
                <a:spcPts val="600"/>
              </a:spcBef>
              <a:spcAft>
                <a:spcPts val="600"/>
              </a:spcAft>
            </a:pPr>
            <a:r>
              <a:rPr lang="en-GB" b="1">
                <a:solidFill>
                  <a:srgbClr val="23BAED"/>
                </a:solidFill>
              </a:rPr>
              <a:t>Data collection </a:t>
            </a:r>
            <a:r>
              <a:rPr lang="en-GB"/>
              <a:t>is required to complete a natural capital assessment</a:t>
            </a:r>
          </a:p>
          <a:p>
            <a:pPr>
              <a:spcBef>
                <a:spcPts val="600"/>
              </a:spcBef>
              <a:spcAft>
                <a:spcPts val="600"/>
              </a:spcAft>
            </a:pPr>
            <a:r>
              <a:rPr lang="en-GB"/>
              <a:t>Companies can </a:t>
            </a:r>
            <a:r>
              <a:rPr lang="en-GB" b="1">
                <a:solidFill>
                  <a:srgbClr val="23BAED"/>
                </a:solidFill>
              </a:rPr>
              <a:t>utilise existing data </a:t>
            </a:r>
            <a:r>
              <a:rPr lang="en-GB"/>
              <a:t>- this will help determine which </a:t>
            </a:r>
            <a:r>
              <a:rPr lang="en-GB" b="1">
                <a:solidFill>
                  <a:srgbClr val="23BAED"/>
                </a:solidFill>
              </a:rPr>
              <a:t>measurement approaches </a:t>
            </a:r>
            <a:r>
              <a:rPr lang="en-GB"/>
              <a:t>are </a:t>
            </a:r>
            <a:r>
              <a:rPr lang="en-GB" b="1">
                <a:solidFill>
                  <a:srgbClr val="23BAED"/>
                </a:solidFill>
              </a:rPr>
              <a:t>applicable</a:t>
            </a:r>
            <a:r>
              <a:rPr lang="en-GB"/>
              <a:t> for your assessment</a:t>
            </a:r>
          </a:p>
          <a:p>
            <a:pPr>
              <a:spcBef>
                <a:spcPts val="600"/>
              </a:spcBef>
              <a:spcAft>
                <a:spcPts val="600"/>
              </a:spcAft>
            </a:pPr>
            <a:r>
              <a:rPr lang="en-GB"/>
              <a:t>Likely that new data will need to be acquired and can consist of:</a:t>
            </a:r>
          </a:p>
          <a:p>
            <a:pPr lvl="1">
              <a:spcBef>
                <a:spcPts val="600"/>
              </a:spcBef>
              <a:spcAft>
                <a:spcPts val="600"/>
              </a:spcAft>
            </a:pPr>
            <a:r>
              <a:rPr lang="en-GB" b="1">
                <a:solidFill>
                  <a:srgbClr val="23BAED"/>
                </a:solidFill>
              </a:rPr>
              <a:t>Primary data</a:t>
            </a:r>
            <a:r>
              <a:rPr lang="en-GB"/>
              <a:t>: Internal business data; site-level impact driver data; supplier/customer data</a:t>
            </a:r>
          </a:p>
          <a:p>
            <a:pPr lvl="1">
              <a:spcBef>
                <a:spcPts val="600"/>
              </a:spcBef>
              <a:spcAft>
                <a:spcPts val="600"/>
              </a:spcAft>
            </a:pPr>
            <a:r>
              <a:rPr lang="en-GB" b="1">
                <a:solidFill>
                  <a:srgbClr val="23BAED"/>
                </a:solidFill>
              </a:rPr>
              <a:t>Secondary data</a:t>
            </a:r>
            <a:r>
              <a:rPr lang="en-GB"/>
              <a:t>: Published, peer-reviewed, and grey literature; publicly available datasets (e.g. </a:t>
            </a:r>
            <a:r>
              <a:rPr lang="en-GB">
                <a:hlinkClick r:id="rId3"/>
              </a:rPr>
              <a:t>FAOSTAT Crops</a:t>
            </a:r>
            <a:r>
              <a:rPr lang="en-GB"/>
              <a:t>); productivity models; mass balance models, etc.</a:t>
            </a:r>
          </a:p>
        </p:txBody>
      </p:sp>
      <p:sp>
        <p:nvSpPr>
          <p:cNvPr id="4" name="Slide Number Placeholder 3">
            <a:extLst>
              <a:ext uri="{FF2B5EF4-FFF2-40B4-BE49-F238E27FC236}">
                <a16:creationId xmlns:a16="http://schemas.microsoft.com/office/drawing/2014/main" id="{4BC4D538-07A8-4C1D-A315-B04C8607B73F}"/>
              </a:ext>
            </a:extLst>
          </p:cNvPr>
          <p:cNvSpPr>
            <a:spLocks noGrp="1"/>
          </p:cNvSpPr>
          <p:nvPr>
            <p:ph type="sldNum" sz="quarter" idx="12"/>
          </p:nvPr>
        </p:nvSpPr>
        <p:spPr/>
        <p:txBody>
          <a:bodyPr/>
          <a:lstStyle/>
          <a:p>
            <a:fld id="{971CEC84-1649-40CE-BFF6-7286506FEA08}" type="slidenum">
              <a:rPr lang="en-GB" dirty="0" smtClean="0"/>
              <a:pPr/>
              <a:t>65</a:t>
            </a:fld>
            <a:endParaRPr lang="en-GB"/>
          </a:p>
        </p:txBody>
      </p:sp>
      <p:sp>
        <p:nvSpPr>
          <p:cNvPr id="6" name="Teardrop 5">
            <a:extLst>
              <a:ext uri="{FF2B5EF4-FFF2-40B4-BE49-F238E27FC236}">
                <a16:creationId xmlns:a16="http://schemas.microsoft.com/office/drawing/2014/main" id="{D58A08B9-9F83-400B-ADF6-21B5D0985D45}"/>
              </a:ext>
            </a:extLst>
          </p:cNvPr>
          <p:cNvSpPr/>
          <p:nvPr/>
        </p:nvSpPr>
        <p:spPr>
          <a:xfrm>
            <a:off x="10412665" y="0"/>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3528E35-37C5-4595-9736-8D8EE197FB08}"/>
              </a:ext>
            </a:extLst>
          </p:cNvPr>
          <p:cNvSpPr txBox="1"/>
          <p:nvPr/>
        </p:nvSpPr>
        <p:spPr>
          <a:xfrm>
            <a:off x="10592988" y="2935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p.42</a:t>
            </a:r>
          </a:p>
          <a:p>
            <a:pPr algn="ctr" defTabSz="914354">
              <a:defRPr/>
            </a:pPr>
            <a:r>
              <a:rPr lang="en-GB">
                <a:solidFill>
                  <a:prstClr val="white"/>
                </a:solidFill>
              </a:rPr>
              <a:t>of the</a:t>
            </a:r>
          </a:p>
          <a:p>
            <a:pPr algn="ctr" defTabSz="914354">
              <a:defRPr/>
            </a:pPr>
            <a:r>
              <a:rPr lang="en-GB">
                <a:solidFill>
                  <a:prstClr val="white"/>
                </a:solidFill>
                <a:hlinkClick r:id="rId4"/>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pic>
        <p:nvPicPr>
          <p:cNvPr id="17" name="Graphic 16" descr="Statistics">
            <a:extLst>
              <a:ext uri="{FF2B5EF4-FFF2-40B4-BE49-F238E27FC236}">
                <a16:creationId xmlns:a16="http://schemas.microsoft.com/office/drawing/2014/main" id="{A5A6ECEA-F3BE-4F66-85F2-B6194B0E5C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1007" y="2595212"/>
            <a:ext cx="2083961" cy="2083961"/>
          </a:xfrm>
          <a:prstGeom prst="rect">
            <a:avLst/>
          </a:prstGeom>
        </p:spPr>
      </p:pic>
    </p:spTree>
    <p:extLst>
      <p:ext uri="{BB962C8B-B14F-4D97-AF65-F5344CB8AC3E}">
        <p14:creationId xmlns:p14="http://schemas.microsoft.com/office/powerpoint/2010/main" val="1508053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7B5AF-7B9D-4495-990E-95E108A43B32}"/>
              </a:ext>
            </a:extLst>
          </p:cNvPr>
          <p:cNvSpPr>
            <a:spLocks noGrp="1"/>
          </p:cNvSpPr>
          <p:nvPr>
            <p:ph idx="1"/>
          </p:nvPr>
        </p:nvSpPr>
        <p:spPr>
          <a:xfrm>
            <a:off x="250504" y="1409163"/>
            <a:ext cx="10456825" cy="3528165"/>
          </a:xfrm>
        </p:spPr>
        <p:txBody>
          <a:bodyPr vert="horz" lIns="91440" tIns="45720" rIns="91440" bIns="45720" rtlCol="0" anchor="t">
            <a:normAutofit fontScale="92500" lnSpcReduction="20000"/>
          </a:bodyPr>
          <a:lstStyle/>
          <a:p>
            <a:pPr marL="0" indent="0" algn="ctr">
              <a:buNone/>
            </a:pPr>
            <a:r>
              <a:rPr lang="en-GB" b="1"/>
              <a:t>Which data/datasets will be used will depend on the business application, time/resources available, and the measurement technique to be applied.</a:t>
            </a:r>
          </a:p>
          <a:p>
            <a:pPr marL="0" indent="0" algn="ctr">
              <a:buNone/>
            </a:pPr>
            <a:endParaRPr lang="en-GB" b="1"/>
          </a:p>
          <a:p>
            <a:pPr marL="0" indent="0" algn="ctr">
              <a:buNone/>
            </a:pPr>
            <a:endParaRPr lang="en-GB" b="1"/>
          </a:p>
          <a:p>
            <a:pPr marL="0" indent="0" algn="ctr">
              <a:buNone/>
            </a:pPr>
            <a:endParaRPr lang="en-GB" b="1"/>
          </a:p>
          <a:p>
            <a:pPr marL="0" indent="0" algn="ctr">
              <a:buNone/>
            </a:pPr>
            <a:endParaRPr lang="en-GB" b="1"/>
          </a:p>
          <a:p>
            <a:pPr marL="0" indent="0" algn="ctr">
              <a:buNone/>
            </a:pPr>
            <a:endParaRPr lang="en-GB" sz="1500" b="1">
              <a:cs typeface="Arial"/>
            </a:endParaRPr>
          </a:p>
          <a:p>
            <a:pPr marL="0" indent="0" algn="ctr">
              <a:buNone/>
            </a:pPr>
            <a:endParaRPr lang="en-GB" sz="1500" b="1"/>
          </a:p>
          <a:p>
            <a:pPr marL="0" indent="0" algn="ctr">
              <a:buNone/>
            </a:pPr>
            <a:r>
              <a:rPr lang="en-GB" b="1"/>
              <a:t>It is recommended that the measurement technique and the associated impact driver data needed be identified BEFORE data collection begins.</a:t>
            </a:r>
          </a:p>
          <a:p>
            <a:pPr marL="0" indent="0" algn="ctr">
              <a:buNone/>
            </a:pPr>
            <a:endParaRPr lang="en-GB" b="1">
              <a:cs typeface="Arial"/>
            </a:endParaRPr>
          </a:p>
          <a:p>
            <a:pPr marL="227965" indent="-227965" algn="ctr"/>
            <a:endParaRPr lang="en-GB" b="1">
              <a:cs typeface="Arial"/>
            </a:endParaRPr>
          </a:p>
        </p:txBody>
      </p:sp>
      <p:sp>
        <p:nvSpPr>
          <p:cNvPr id="4" name="Slide Number Placeholder 3">
            <a:extLst>
              <a:ext uri="{FF2B5EF4-FFF2-40B4-BE49-F238E27FC236}">
                <a16:creationId xmlns:a16="http://schemas.microsoft.com/office/drawing/2014/main" id="{21D17AE2-6DCF-4B72-9A13-2951F03D9C0B}"/>
              </a:ext>
            </a:extLst>
          </p:cNvPr>
          <p:cNvSpPr>
            <a:spLocks noGrp="1"/>
          </p:cNvSpPr>
          <p:nvPr>
            <p:ph type="sldNum" sz="quarter" idx="12"/>
          </p:nvPr>
        </p:nvSpPr>
        <p:spPr/>
        <p:txBody>
          <a:bodyPr/>
          <a:lstStyle/>
          <a:p>
            <a:fld id="{971CEC84-1649-40CE-BFF6-7286506FEA08}" type="slidenum">
              <a:rPr lang="en-GB" dirty="0" smtClean="0"/>
              <a:pPr/>
              <a:t>66</a:t>
            </a:fld>
            <a:endParaRPr lang="en-GB"/>
          </a:p>
        </p:txBody>
      </p:sp>
      <p:sp>
        <p:nvSpPr>
          <p:cNvPr id="5" name="Title 1">
            <a:extLst>
              <a:ext uri="{FF2B5EF4-FFF2-40B4-BE49-F238E27FC236}">
                <a16:creationId xmlns:a16="http://schemas.microsoft.com/office/drawing/2014/main" id="{ECCD4DE6-DF01-4ABF-9223-12129CBE13FE}"/>
              </a:ext>
            </a:extLst>
          </p:cNvPr>
          <p:cNvSpPr>
            <a:spLocks noGrp="1"/>
          </p:cNvSpPr>
          <p:nvPr>
            <p:ph type="title"/>
          </p:nvPr>
        </p:nvSpPr>
        <p:spPr>
          <a:xfrm>
            <a:off x="314195" y="125352"/>
            <a:ext cx="11498123" cy="878150"/>
          </a:xfrm>
        </p:spPr>
        <p:txBody>
          <a:bodyPr/>
          <a:lstStyle/>
          <a:p>
            <a:r>
              <a:rPr lang="en-GB"/>
              <a:t>How to go about collecting data</a:t>
            </a:r>
          </a:p>
        </p:txBody>
      </p:sp>
      <p:sp>
        <p:nvSpPr>
          <p:cNvPr id="7" name="Teardrop 6">
            <a:extLst>
              <a:ext uri="{FF2B5EF4-FFF2-40B4-BE49-F238E27FC236}">
                <a16:creationId xmlns:a16="http://schemas.microsoft.com/office/drawing/2014/main" id="{A292BEA8-F4CE-4D65-969F-CDFC2663D83A}"/>
              </a:ext>
            </a:extLst>
          </p:cNvPr>
          <p:cNvSpPr/>
          <p:nvPr/>
        </p:nvSpPr>
        <p:spPr>
          <a:xfrm>
            <a:off x="10412665" y="0"/>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C3EF16CF-B676-466C-970C-A2F230197152}"/>
              </a:ext>
            </a:extLst>
          </p:cNvPr>
          <p:cNvSpPr txBox="1"/>
          <p:nvPr/>
        </p:nvSpPr>
        <p:spPr>
          <a:xfrm>
            <a:off x="10592988" y="2935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p.42</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pic>
        <p:nvPicPr>
          <p:cNvPr id="2050" name="Picture 2" descr="Cycle Icon #412712 - Free Icons Library">
            <a:extLst>
              <a:ext uri="{FF2B5EF4-FFF2-40B4-BE49-F238E27FC236}">
                <a16:creationId xmlns:a16="http://schemas.microsoft.com/office/drawing/2014/main" id="{999690F9-88DF-4766-9827-2506B12D0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303" y="2405833"/>
            <a:ext cx="1486686" cy="1538067"/>
          </a:xfrm>
          <a:prstGeom prst="rect">
            <a:avLst/>
          </a:prstGeom>
          <a:noFill/>
          <a:extLst>
            <a:ext uri="{909E8E84-426E-40DD-AFC4-6F175D3DCCD1}">
              <a14:hiddenFill xmlns:a14="http://schemas.microsoft.com/office/drawing/2010/main">
                <a:solidFill>
                  <a:srgbClr val="FFFFFF"/>
                </a:solidFill>
              </a14:hiddenFill>
            </a:ext>
          </a:extLst>
        </p:spPr>
      </p:pic>
      <p:sp>
        <p:nvSpPr>
          <p:cNvPr id="11" name="Teardrop 10">
            <a:extLst>
              <a:ext uri="{FF2B5EF4-FFF2-40B4-BE49-F238E27FC236}">
                <a16:creationId xmlns:a16="http://schemas.microsoft.com/office/drawing/2014/main" id="{C59765C9-42AC-4AF0-9750-33C5D16E7D41}"/>
              </a:ext>
            </a:extLst>
          </p:cNvPr>
          <p:cNvSpPr/>
          <p:nvPr/>
        </p:nvSpPr>
        <p:spPr>
          <a:xfrm>
            <a:off x="10293135" y="1852724"/>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F2D4A333-6419-43D9-9691-41D04EA5ECE8}"/>
              </a:ext>
            </a:extLst>
          </p:cNvPr>
          <p:cNvSpPr txBox="1"/>
          <p:nvPr/>
        </p:nvSpPr>
        <p:spPr>
          <a:xfrm>
            <a:off x="10293135" y="21736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5"/>
              </a:rPr>
              <a:t>Natural Capital Protocol</a:t>
            </a:r>
            <a:endParaRPr lang="en-GB" sz="1801">
              <a:solidFill>
                <a:prstClr val="white"/>
              </a:solidFill>
              <a:latin typeface="Arial"/>
            </a:endParaRPr>
          </a:p>
        </p:txBody>
      </p:sp>
      <p:sp>
        <p:nvSpPr>
          <p:cNvPr id="9" name="TextBox 8">
            <a:extLst>
              <a:ext uri="{FF2B5EF4-FFF2-40B4-BE49-F238E27FC236}">
                <a16:creationId xmlns:a16="http://schemas.microsoft.com/office/drawing/2014/main" id="{BF118E70-BC13-4962-95A6-0163158C4938}"/>
              </a:ext>
            </a:extLst>
          </p:cNvPr>
          <p:cNvSpPr txBox="1"/>
          <p:nvPr/>
        </p:nvSpPr>
        <p:spPr>
          <a:xfrm>
            <a:off x="181155" y="5213230"/>
            <a:ext cx="11973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a:solidFill>
                  <a:srgbClr val="595959"/>
                </a:solidFill>
              </a:rPr>
              <a:t>Tip* Collaborating with departments across a company is recommended as there may be data available for use within an assessment that has already</a:t>
            </a:r>
            <a:r>
              <a:rPr lang="en-GB" b="1" i="1">
                <a:solidFill>
                  <a:srgbClr val="595959"/>
                </a:solidFill>
                <a:cs typeface="Arial"/>
              </a:rPr>
              <a:t> been collected</a:t>
            </a:r>
            <a:endParaRPr lang="en-US">
              <a:cs typeface="Arial"/>
            </a:endParaRPr>
          </a:p>
        </p:txBody>
      </p:sp>
    </p:spTree>
    <p:extLst>
      <p:ext uri="{BB962C8B-B14F-4D97-AF65-F5344CB8AC3E}">
        <p14:creationId xmlns:p14="http://schemas.microsoft.com/office/powerpoint/2010/main" val="4060374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FDE4-F361-47D4-8367-F5E59E7F8081}"/>
              </a:ext>
            </a:extLst>
          </p:cNvPr>
          <p:cNvSpPr>
            <a:spLocks noGrp="1"/>
          </p:cNvSpPr>
          <p:nvPr>
            <p:ph type="title"/>
          </p:nvPr>
        </p:nvSpPr>
        <p:spPr/>
        <p:txBody>
          <a:bodyPr/>
          <a:lstStyle/>
          <a:p>
            <a:r>
              <a:rPr lang="en-GB"/>
              <a:t>Data considerations </a:t>
            </a:r>
          </a:p>
        </p:txBody>
      </p:sp>
      <p:sp>
        <p:nvSpPr>
          <p:cNvPr id="4" name="Slide Number Placeholder 3">
            <a:extLst>
              <a:ext uri="{FF2B5EF4-FFF2-40B4-BE49-F238E27FC236}">
                <a16:creationId xmlns:a16="http://schemas.microsoft.com/office/drawing/2014/main" id="{34587C87-5347-4AAA-BE1B-F22204A6A7D3}"/>
              </a:ext>
            </a:extLst>
          </p:cNvPr>
          <p:cNvSpPr>
            <a:spLocks noGrp="1"/>
          </p:cNvSpPr>
          <p:nvPr>
            <p:ph type="sldNum" sz="quarter" idx="12"/>
          </p:nvPr>
        </p:nvSpPr>
        <p:spPr/>
        <p:txBody>
          <a:bodyPr/>
          <a:lstStyle/>
          <a:p>
            <a:fld id="{971CEC84-1649-40CE-BFF6-7286506FEA08}" type="slidenum">
              <a:rPr lang="en-GB" dirty="0" smtClean="0"/>
              <a:pPr/>
              <a:t>67</a:t>
            </a:fld>
            <a:endParaRPr lang="en-GB"/>
          </a:p>
        </p:txBody>
      </p:sp>
      <p:sp>
        <p:nvSpPr>
          <p:cNvPr id="9" name="Content Placeholder 2">
            <a:extLst>
              <a:ext uri="{FF2B5EF4-FFF2-40B4-BE49-F238E27FC236}">
                <a16:creationId xmlns:a16="http://schemas.microsoft.com/office/drawing/2014/main" id="{DF199D19-8F03-4A6C-8C0A-2F6F66C0D933}"/>
              </a:ext>
            </a:extLst>
          </p:cNvPr>
          <p:cNvSpPr>
            <a:spLocks noGrp="1"/>
          </p:cNvSpPr>
          <p:nvPr>
            <p:ph idx="1"/>
          </p:nvPr>
        </p:nvSpPr>
        <p:spPr>
          <a:xfrm>
            <a:off x="314195" y="1461524"/>
            <a:ext cx="7192916" cy="4351338"/>
          </a:xfrm>
        </p:spPr>
        <p:txBody>
          <a:bodyPr vert="horz" lIns="91440" tIns="45720" rIns="91440" bIns="45720" rtlCol="0" anchor="t">
            <a:normAutofit lnSpcReduction="10000"/>
          </a:bodyPr>
          <a:lstStyle/>
          <a:p>
            <a:pPr marL="227965" indent="-227965">
              <a:spcBef>
                <a:spcPts val="1200"/>
              </a:spcBef>
              <a:spcAft>
                <a:spcPts val="1200"/>
              </a:spcAft>
            </a:pPr>
            <a:r>
              <a:rPr lang="en-GB"/>
              <a:t>Data isn’t always numerical (</a:t>
            </a:r>
            <a:r>
              <a:rPr lang="en-GB" b="1">
                <a:solidFill>
                  <a:srgbClr val="23BAED"/>
                </a:solidFill>
              </a:rPr>
              <a:t>quantitative</a:t>
            </a:r>
            <a:r>
              <a:rPr lang="en-GB"/>
              <a:t>). It can also be descriptive (</a:t>
            </a:r>
            <a:r>
              <a:rPr lang="en-GB" b="1">
                <a:solidFill>
                  <a:srgbClr val="23BAED"/>
                </a:solidFill>
              </a:rPr>
              <a:t>qualitative</a:t>
            </a:r>
            <a:r>
              <a:rPr lang="en-GB"/>
              <a:t>)</a:t>
            </a:r>
          </a:p>
          <a:p>
            <a:pPr marL="227965" indent="-227965">
              <a:spcBef>
                <a:spcPts val="1200"/>
              </a:spcBef>
              <a:spcAft>
                <a:spcPts val="1200"/>
              </a:spcAft>
            </a:pPr>
            <a:r>
              <a:rPr lang="en-GB"/>
              <a:t>In most cases, you will want to select a </a:t>
            </a:r>
            <a:r>
              <a:rPr lang="en-GB" b="1">
                <a:solidFill>
                  <a:srgbClr val="23BAED"/>
                </a:solidFill>
              </a:rPr>
              <a:t>metric/indicator </a:t>
            </a:r>
            <a:r>
              <a:rPr lang="en-GB"/>
              <a:t>that you can use in the next step of your </a:t>
            </a:r>
            <a:r>
              <a:rPr lang="en-GB" b="1">
                <a:solidFill>
                  <a:srgbClr val="23BAED"/>
                </a:solidFill>
              </a:rPr>
              <a:t>assessment</a:t>
            </a:r>
          </a:p>
          <a:p>
            <a:pPr marL="227965" indent="-227965">
              <a:spcBef>
                <a:spcPts val="1200"/>
              </a:spcBef>
              <a:spcAft>
                <a:spcPts val="1200"/>
              </a:spcAft>
            </a:pPr>
            <a:r>
              <a:rPr lang="en-GB"/>
              <a:t>For example, number of </a:t>
            </a:r>
            <a:r>
              <a:rPr lang="en-GB" b="1">
                <a:solidFill>
                  <a:srgbClr val="23BAED"/>
                </a:solidFill>
              </a:rPr>
              <a:t>‘x’ hectares </a:t>
            </a:r>
            <a:r>
              <a:rPr lang="en-GB"/>
              <a:t>of forest, </a:t>
            </a:r>
            <a:br>
              <a:rPr lang="en-GB"/>
            </a:br>
            <a:r>
              <a:rPr lang="en-GB" b="1">
                <a:solidFill>
                  <a:srgbClr val="23BAED"/>
                </a:solidFill>
              </a:rPr>
              <a:t>‘x’ litres </a:t>
            </a:r>
            <a:r>
              <a:rPr lang="en-GB"/>
              <a:t>of water</a:t>
            </a:r>
          </a:p>
          <a:p>
            <a:pPr marL="227965" indent="-227965">
              <a:spcBef>
                <a:spcPts val="1200"/>
              </a:spcBef>
              <a:spcAft>
                <a:spcPts val="1200"/>
              </a:spcAft>
            </a:pPr>
            <a:r>
              <a:rPr lang="en-GB">
                <a:cs typeface="Arial"/>
              </a:rPr>
              <a:t>Individual indicators can be </a:t>
            </a:r>
            <a:r>
              <a:rPr lang="en-GB" b="1">
                <a:solidFill>
                  <a:srgbClr val="23BAED"/>
                </a:solidFill>
                <a:cs typeface="Arial"/>
              </a:rPr>
              <a:t>aggregated</a:t>
            </a:r>
            <a:r>
              <a:rPr lang="en-GB">
                <a:cs typeface="Arial"/>
              </a:rPr>
              <a:t> to create ‘</a:t>
            </a:r>
            <a:r>
              <a:rPr lang="en-GB" b="1">
                <a:solidFill>
                  <a:srgbClr val="23BAED"/>
                </a:solidFill>
                <a:cs typeface="Arial"/>
              </a:rPr>
              <a:t>composite</a:t>
            </a:r>
            <a:r>
              <a:rPr lang="en-GB">
                <a:cs typeface="Arial"/>
              </a:rPr>
              <a:t>’ </a:t>
            </a:r>
            <a:r>
              <a:rPr lang="en-GB" b="1">
                <a:solidFill>
                  <a:srgbClr val="23BAED"/>
                </a:solidFill>
                <a:cs typeface="Arial"/>
              </a:rPr>
              <a:t>indicators</a:t>
            </a:r>
            <a:r>
              <a:rPr lang="en-GB">
                <a:cs typeface="Arial"/>
              </a:rPr>
              <a:t> to understand the condition/integrity of an ecosystem assessment. </a:t>
            </a:r>
          </a:p>
        </p:txBody>
      </p:sp>
      <p:sp>
        <p:nvSpPr>
          <p:cNvPr id="3" name="TextBox 2">
            <a:extLst>
              <a:ext uri="{FF2B5EF4-FFF2-40B4-BE49-F238E27FC236}">
                <a16:creationId xmlns:a16="http://schemas.microsoft.com/office/drawing/2014/main" id="{0E83468E-6CE6-456B-BB75-FEE8EEF0F264}"/>
              </a:ext>
            </a:extLst>
          </p:cNvPr>
          <p:cNvSpPr txBox="1"/>
          <p:nvPr/>
        </p:nvSpPr>
        <p:spPr>
          <a:xfrm>
            <a:off x="8160589" y="3789872"/>
            <a:ext cx="38933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i="1">
                <a:solidFill>
                  <a:srgbClr val="595959"/>
                </a:solidFill>
              </a:rPr>
              <a:t>Tip* </a:t>
            </a:r>
            <a:r>
              <a:rPr lang="en-GB" sz="2000">
                <a:solidFill>
                  <a:srgbClr val="595959"/>
                </a:solidFill>
              </a:rPr>
              <a:t>The IUCN </a:t>
            </a:r>
            <a:r>
              <a:rPr lang="en-GB" sz="2000">
                <a:ea typeface="+mn-lt"/>
                <a:cs typeface="+mn-lt"/>
                <a:hlinkClick r:id="rId3"/>
              </a:rPr>
              <a:t>Guidelines for planning and monitoring corporate biodiversity performance</a:t>
            </a:r>
            <a:r>
              <a:rPr lang="en-GB" sz="2000">
                <a:solidFill>
                  <a:srgbClr val="595959"/>
                </a:solidFill>
              </a:rPr>
              <a:t> describes available datasets and how to consider aggregation of biodiversity data</a:t>
            </a:r>
            <a:r>
              <a:rPr lang="en-GB" sz="2000" b="1">
                <a:solidFill>
                  <a:srgbClr val="595959"/>
                </a:solidFill>
              </a:rPr>
              <a:t>.</a:t>
            </a:r>
            <a:endParaRPr lang="en-GB" sz="2000" b="1">
              <a:solidFill>
                <a:srgbClr val="595959"/>
              </a:solidFill>
              <a:cs typeface="Arial"/>
            </a:endParaRPr>
          </a:p>
        </p:txBody>
      </p:sp>
      <p:pic>
        <p:nvPicPr>
          <p:cNvPr id="1028" name="Picture 4" descr="aerial shot of road surrounded by green trees">
            <a:extLst>
              <a:ext uri="{FF2B5EF4-FFF2-40B4-BE49-F238E27FC236}">
                <a16:creationId xmlns:a16="http://schemas.microsoft.com/office/drawing/2014/main" id="{2FD02572-4321-4384-8CB4-BB1F77029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21" r="5715"/>
          <a:stretch/>
        </p:blipFill>
        <p:spPr bwMode="auto">
          <a:xfrm>
            <a:off x="8433326" y="0"/>
            <a:ext cx="3758674" cy="368662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966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13A2-D58A-45AA-B63B-D15BF6D8CC85}"/>
              </a:ext>
            </a:extLst>
          </p:cNvPr>
          <p:cNvSpPr>
            <a:spLocks noGrp="1"/>
          </p:cNvSpPr>
          <p:nvPr>
            <p:ph type="title"/>
          </p:nvPr>
        </p:nvSpPr>
        <p:spPr/>
        <p:txBody>
          <a:bodyPr/>
          <a:lstStyle/>
          <a:p>
            <a:r>
              <a:rPr lang="en-GB"/>
              <a:t>Determining data sources</a:t>
            </a:r>
          </a:p>
        </p:txBody>
      </p:sp>
      <p:sp>
        <p:nvSpPr>
          <p:cNvPr id="4" name="Slide Number Placeholder 3">
            <a:extLst>
              <a:ext uri="{FF2B5EF4-FFF2-40B4-BE49-F238E27FC236}">
                <a16:creationId xmlns:a16="http://schemas.microsoft.com/office/drawing/2014/main" id="{B84E9004-7B47-43D6-A04A-797CB70383A8}"/>
              </a:ext>
            </a:extLst>
          </p:cNvPr>
          <p:cNvSpPr>
            <a:spLocks noGrp="1"/>
          </p:cNvSpPr>
          <p:nvPr>
            <p:ph type="sldNum" sz="quarter" idx="12"/>
          </p:nvPr>
        </p:nvSpPr>
        <p:spPr/>
        <p:txBody>
          <a:bodyPr/>
          <a:lstStyle/>
          <a:p>
            <a:fld id="{971CEC84-1649-40CE-BFF6-7286506FEA08}" type="slidenum">
              <a:rPr lang="en-GB" dirty="0" smtClean="0"/>
              <a:pPr/>
              <a:t>68</a:t>
            </a:fld>
            <a:endParaRPr lang="en-GB"/>
          </a:p>
        </p:txBody>
      </p:sp>
      <p:graphicFrame>
        <p:nvGraphicFramePr>
          <p:cNvPr id="5" name="Table 5">
            <a:extLst>
              <a:ext uri="{FF2B5EF4-FFF2-40B4-BE49-F238E27FC236}">
                <a16:creationId xmlns:a16="http://schemas.microsoft.com/office/drawing/2014/main" id="{784080D3-1DE4-4AB4-96FE-684FFE0FC1EE}"/>
              </a:ext>
            </a:extLst>
          </p:cNvPr>
          <p:cNvGraphicFramePr>
            <a:graphicFrameLocks noGrp="1"/>
          </p:cNvGraphicFramePr>
          <p:nvPr>
            <p:extLst>
              <p:ext uri="{D42A27DB-BD31-4B8C-83A1-F6EECF244321}">
                <p14:modId xmlns:p14="http://schemas.microsoft.com/office/powerpoint/2010/main" val="3556542275"/>
              </p:ext>
            </p:extLst>
          </p:nvPr>
        </p:nvGraphicFramePr>
        <p:xfrm>
          <a:off x="314195" y="1492600"/>
          <a:ext cx="8629389" cy="4130418"/>
        </p:xfrm>
        <a:graphic>
          <a:graphicData uri="http://schemas.openxmlformats.org/drawingml/2006/table">
            <a:tbl>
              <a:tblPr firstRow="1" bandRow="1">
                <a:tableStyleId>{BC89EF96-8CEA-46FF-86C4-4CE0E7609802}</a:tableStyleId>
              </a:tblPr>
              <a:tblGrid>
                <a:gridCol w="2516687">
                  <a:extLst>
                    <a:ext uri="{9D8B030D-6E8A-4147-A177-3AD203B41FA5}">
                      <a16:colId xmlns:a16="http://schemas.microsoft.com/office/drawing/2014/main" val="2981673661"/>
                    </a:ext>
                  </a:extLst>
                </a:gridCol>
                <a:gridCol w="2642992">
                  <a:extLst>
                    <a:ext uri="{9D8B030D-6E8A-4147-A177-3AD203B41FA5}">
                      <a16:colId xmlns:a16="http://schemas.microsoft.com/office/drawing/2014/main" val="3478656153"/>
                    </a:ext>
                  </a:extLst>
                </a:gridCol>
                <a:gridCol w="3469710">
                  <a:extLst>
                    <a:ext uri="{9D8B030D-6E8A-4147-A177-3AD203B41FA5}">
                      <a16:colId xmlns:a16="http://schemas.microsoft.com/office/drawing/2014/main" val="3118526083"/>
                    </a:ext>
                  </a:extLst>
                </a:gridCol>
              </a:tblGrid>
              <a:tr h="497232">
                <a:tc>
                  <a:txBody>
                    <a:bodyPr/>
                    <a:lstStyle/>
                    <a:p>
                      <a:pPr algn="ctr"/>
                      <a:r>
                        <a:rPr lang="en-GB" sz="1800">
                          <a:solidFill>
                            <a:schemeClr val="tx1"/>
                          </a:solidFill>
                        </a:rPr>
                        <a:t>Activity</a:t>
                      </a:r>
                    </a:p>
                  </a:txBody>
                  <a:tcPr/>
                </a:tc>
                <a:tc>
                  <a:txBody>
                    <a:bodyPr/>
                    <a:lstStyle/>
                    <a:p>
                      <a:pPr algn="ctr"/>
                      <a:r>
                        <a:rPr lang="en-GB" sz="1800">
                          <a:solidFill>
                            <a:schemeClr val="tx1"/>
                          </a:solidFill>
                        </a:rPr>
                        <a:t>Impact driver</a:t>
                      </a:r>
                    </a:p>
                  </a:txBody>
                  <a:tcPr/>
                </a:tc>
                <a:tc>
                  <a:txBody>
                    <a:bodyPr/>
                    <a:lstStyle/>
                    <a:p>
                      <a:pPr algn="ctr"/>
                      <a:r>
                        <a:rPr lang="en-GB" sz="1800">
                          <a:solidFill>
                            <a:schemeClr val="tx1"/>
                          </a:solidFill>
                        </a:rPr>
                        <a:t>Data source</a:t>
                      </a:r>
                    </a:p>
                  </a:txBody>
                  <a:tcPr/>
                </a:tc>
                <a:extLst>
                  <a:ext uri="{0D108BD9-81ED-4DB2-BD59-A6C34878D82A}">
                    <a16:rowId xmlns:a16="http://schemas.microsoft.com/office/drawing/2014/main" val="3074964928"/>
                  </a:ext>
                </a:extLst>
              </a:tr>
              <a:tr h="698500">
                <a:tc>
                  <a:txBody>
                    <a:bodyPr/>
                    <a:lstStyle/>
                    <a:p>
                      <a:r>
                        <a:rPr lang="en-GB" sz="1800" b="1">
                          <a:solidFill>
                            <a:srgbClr val="23BAED"/>
                          </a:solidFill>
                        </a:rPr>
                        <a:t>Site-level impact</a:t>
                      </a:r>
                      <a:r>
                        <a:rPr lang="en-GB" sz="1800">
                          <a:solidFill>
                            <a:srgbClr val="595959"/>
                          </a:solidFill>
                        </a:rPr>
                        <a:t>: mining for ore</a:t>
                      </a:r>
                    </a:p>
                  </a:txBody>
                  <a:tcPr anchor="ctr"/>
                </a:tc>
                <a:tc>
                  <a:txBody>
                    <a:bodyPr/>
                    <a:lstStyle/>
                    <a:p>
                      <a:r>
                        <a:rPr lang="en-GB" sz="1800" b="1">
                          <a:solidFill>
                            <a:srgbClr val="23BAED"/>
                          </a:solidFill>
                        </a:rPr>
                        <a:t>Land-use change </a:t>
                      </a:r>
                      <a:r>
                        <a:rPr lang="en-GB" sz="1800">
                          <a:solidFill>
                            <a:srgbClr val="595959"/>
                          </a:solidFill>
                        </a:rPr>
                        <a:t>(i.e. habitat loss)</a:t>
                      </a:r>
                    </a:p>
                  </a:txBody>
                  <a:tcPr anchor="ctr"/>
                </a:tc>
                <a:tc>
                  <a:txBody>
                    <a:bodyPr/>
                    <a:lstStyle/>
                    <a:p>
                      <a:r>
                        <a:rPr lang="en-GB" sz="1800" b="1">
                          <a:solidFill>
                            <a:srgbClr val="23BAED"/>
                          </a:solidFill>
                        </a:rPr>
                        <a:t>Primary data: </a:t>
                      </a:r>
                      <a:r>
                        <a:rPr lang="en-GB" sz="1800">
                          <a:solidFill>
                            <a:srgbClr val="595959"/>
                          </a:solidFill>
                        </a:rPr>
                        <a:t>Direct collection, observations</a:t>
                      </a:r>
                      <a:endParaRPr lang="en-GB" sz="1800" b="1">
                        <a:solidFill>
                          <a:srgbClr val="595959"/>
                        </a:solidFill>
                      </a:endParaRPr>
                    </a:p>
                  </a:txBody>
                  <a:tcPr anchor="ctr"/>
                </a:tc>
                <a:extLst>
                  <a:ext uri="{0D108BD9-81ED-4DB2-BD59-A6C34878D82A}">
                    <a16:rowId xmlns:a16="http://schemas.microsoft.com/office/drawing/2014/main" val="3943009104"/>
                  </a:ext>
                </a:extLst>
              </a:tr>
              <a:tr h="1337026">
                <a:tc>
                  <a:txBody>
                    <a:bodyPr/>
                    <a:lstStyle/>
                    <a:p>
                      <a:r>
                        <a:rPr lang="en-GB" sz="1800" b="1">
                          <a:solidFill>
                            <a:srgbClr val="23BAED"/>
                          </a:solidFill>
                        </a:rPr>
                        <a:t>Product-level impact</a:t>
                      </a:r>
                      <a:r>
                        <a:rPr lang="en-GB" sz="1800">
                          <a:solidFill>
                            <a:srgbClr val="595959"/>
                          </a:solidFill>
                        </a:rPr>
                        <a:t>: manufacturing leather shoes</a:t>
                      </a:r>
                    </a:p>
                  </a:txBody>
                  <a:tcPr anchor="ctr"/>
                </a:tc>
                <a:tc>
                  <a:txBody>
                    <a:bodyPr/>
                    <a:lstStyle/>
                    <a:p>
                      <a:r>
                        <a:rPr lang="en-GB" sz="1800" b="1">
                          <a:solidFill>
                            <a:srgbClr val="23BAED"/>
                          </a:solidFill>
                        </a:rPr>
                        <a:t>Direct exploitation </a:t>
                      </a:r>
                      <a:r>
                        <a:rPr lang="en-GB" sz="1800">
                          <a:solidFill>
                            <a:srgbClr val="595959"/>
                          </a:solidFill>
                        </a:rPr>
                        <a:t>(i.e. species lost from sourcing materials)</a:t>
                      </a:r>
                    </a:p>
                  </a:txBody>
                  <a:tcPr anchor="ctr"/>
                </a:tc>
                <a:tc>
                  <a:txBody>
                    <a:bodyPr/>
                    <a:lstStyle/>
                    <a:p>
                      <a:r>
                        <a:rPr lang="en-GB" sz="1800" b="1">
                          <a:solidFill>
                            <a:srgbClr val="23BAED"/>
                          </a:solidFill>
                        </a:rPr>
                        <a:t>Secondary data</a:t>
                      </a:r>
                      <a:r>
                        <a:rPr lang="en-GB" sz="1800">
                          <a:solidFill>
                            <a:srgbClr val="595959"/>
                          </a:solidFill>
                        </a:rPr>
                        <a:t>: Global datasets, local/regional datasets</a:t>
                      </a:r>
                      <a:endParaRPr lang="en-GB" sz="1800" b="1">
                        <a:solidFill>
                          <a:srgbClr val="595959"/>
                        </a:solidFill>
                      </a:endParaRPr>
                    </a:p>
                  </a:txBody>
                  <a:tcPr anchor="ctr"/>
                </a:tc>
                <a:extLst>
                  <a:ext uri="{0D108BD9-81ED-4DB2-BD59-A6C34878D82A}">
                    <a16:rowId xmlns:a16="http://schemas.microsoft.com/office/drawing/2014/main" val="553634284"/>
                  </a:ext>
                </a:extLst>
              </a:tr>
              <a:tr h="1597660">
                <a:tc>
                  <a:txBody>
                    <a:bodyPr/>
                    <a:lstStyle/>
                    <a:p>
                      <a:r>
                        <a:rPr lang="en-GB" sz="1800" b="1">
                          <a:solidFill>
                            <a:srgbClr val="23BAED"/>
                          </a:solidFill>
                        </a:rPr>
                        <a:t>Portfolio- or sector-level impact</a:t>
                      </a:r>
                      <a:r>
                        <a:rPr lang="en-GB" sz="1800">
                          <a:solidFill>
                            <a:srgbClr val="595959"/>
                          </a:solidFill>
                        </a:rPr>
                        <a:t>: food production</a:t>
                      </a:r>
                    </a:p>
                  </a:txBody>
                  <a:tcPr anchor="ctr"/>
                </a:tc>
                <a:tc>
                  <a:txBody>
                    <a:bodyPr/>
                    <a:lstStyle/>
                    <a:p>
                      <a:r>
                        <a:rPr lang="en-GB" sz="1800" b="1">
                          <a:solidFill>
                            <a:srgbClr val="23BAED"/>
                          </a:solidFill>
                        </a:rPr>
                        <a:t>Land-use change </a:t>
                      </a:r>
                      <a:r>
                        <a:rPr lang="en-GB" sz="1800">
                          <a:solidFill>
                            <a:srgbClr val="595959"/>
                          </a:solidFill>
                        </a:rPr>
                        <a:t>(i.e. biodiversity footprint of a food industry portfolio)</a:t>
                      </a:r>
                    </a:p>
                  </a:txBody>
                  <a:tcPr anchor="ctr"/>
                </a:tc>
                <a:tc>
                  <a:txBody>
                    <a:bodyPr/>
                    <a:lstStyle/>
                    <a:p>
                      <a:r>
                        <a:rPr lang="en-GB" sz="1800" b="1">
                          <a:solidFill>
                            <a:srgbClr val="23BAED"/>
                          </a:solidFill>
                        </a:rPr>
                        <a:t>Secondary data: </a:t>
                      </a:r>
                      <a:r>
                        <a:rPr lang="en-GB" sz="1800">
                          <a:solidFill>
                            <a:srgbClr val="595959"/>
                          </a:solidFill>
                        </a:rPr>
                        <a:t>Public data (annual reports), private databases (fee required), and internal data collected (at global level)</a:t>
                      </a:r>
                      <a:endParaRPr lang="en-GB" sz="1800" b="1">
                        <a:solidFill>
                          <a:srgbClr val="595959"/>
                        </a:solidFill>
                      </a:endParaRPr>
                    </a:p>
                  </a:txBody>
                  <a:tcPr anchor="ctr"/>
                </a:tc>
                <a:extLst>
                  <a:ext uri="{0D108BD9-81ED-4DB2-BD59-A6C34878D82A}">
                    <a16:rowId xmlns:a16="http://schemas.microsoft.com/office/drawing/2014/main" val="3571352344"/>
                  </a:ext>
                </a:extLst>
              </a:tr>
            </a:tbl>
          </a:graphicData>
        </a:graphic>
      </p:graphicFrame>
      <p:sp>
        <p:nvSpPr>
          <p:cNvPr id="10" name="Teardrop 9">
            <a:extLst>
              <a:ext uri="{FF2B5EF4-FFF2-40B4-BE49-F238E27FC236}">
                <a16:creationId xmlns:a16="http://schemas.microsoft.com/office/drawing/2014/main" id="{C720BB23-1423-4B1D-A60B-64B8F67BFF32}"/>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10">
            <a:extLst>
              <a:ext uri="{FF2B5EF4-FFF2-40B4-BE49-F238E27FC236}">
                <a16:creationId xmlns:a16="http://schemas.microsoft.com/office/drawing/2014/main" id="{ABBC64D1-7051-4E4E-BA5C-277F23118393}"/>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p.43</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926C2128-59FB-4D01-902F-2B37BB86E3E8}"/>
              </a:ext>
            </a:extLst>
          </p:cNvPr>
          <p:cNvSpPr txBox="1"/>
          <p:nvPr/>
        </p:nvSpPr>
        <p:spPr>
          <a:xfrm>
            <a:off x="226446" y="5764650"/>
            <a:ext cx="11245118" cy="307777"/>
          </a:xfrm>
          <a:prstGeom prst="rect">
            <a:avLst/>
          </a:prstGeom>
          <a:noFill/>
        </p:spPr>
        <p:txBody>
          <a:bodyPr wrap="square" rtlCol="0">
            <a:spAutoFit/>
          </a:bodyPr>
          <a:lstStyle/>
          <a:p>
            <a:r>
              <a:rPr lang="en-GB" sz="1400">
                <a:solidFill>
                  <a:schemeClr val="tx1">
                    <a:lumMod val="65000"/>
                    <a:lumOff val="35000"/>
                  </a:schemeClr>
                </a:solidFill>
              </a:rPr>
              <a:t>Table: Examples of business activities that result in an impact driver, and associated data sources (adapted from Biodiversity Guidance) </a:t>
            </a:r>
          </a:p>
        </p:txBody>
      </p:sp>
      <p:pic>
        <p:nvPicPr>
          <p:cNvPr id="2050" name="Picture 2" descr="mining pit">
            <a:extLst>
              <a:ext uri="{FF2B5EF4-FFF2-40B4-BE49-F238E27FC236}">
                <a16:creationId xmlns:a16="http://schemas.microsoft.com/office/drawing/2014/main" id="{F4C89DEA-7E22-4267-8589-E416FA65FE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94" b="6561"/>
          <a:stretch/>
        </p:blipFill>
        <p:spPr bwMode="auto">
          <a:xfrm>
            <a:off x="9064547" y="1887151"/>
            <a:ext cx="3127453" cy="30232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11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185E-94ED-48DF-A438-C33BC8320346}"/>
              </a:ext>
            </a:extLst>
          </p:cNvPr>
          <p:cNvSpPr>
            <a:spLocks noGrp="1"/>
          </p:cNvSpPr>
          <p:nvPr>
            <p:ph type="title"/>
          </p:nvPr>
        </p:nvSpPr>
        <p:spPr/>
        <p:txBody>
          <a:bodyPr/>
          <a:lstStyle/>
          <a:p>
            <a:r>
              <a:rPr lang="en-GB"/>
              <a:t> </a:t>
            </a:r>
          </a:p>
        </p:txBody>
      </p:sp>
      <p:sp>
        <p:nvSpPr>
          <p:cNvPr id="4" name="Slide Number Placeholder 3">
            <a:extLst>
              <a:ext uri="{FF2B5EF4-FFF2-40B4-BE49-F238E27FC236}">
                <a16:creationId xmlns:a16="http://schemas.microsoft.com/office/drawing/2014/main" id="{CD607B0C-A44B-4193-A49F-F8804F23B092}"/>
              </a:ext>
            </a:extLst>
          </p:cNvPr>
          <p:cNvSpPr>
            <a:spLocks noGrp="1"/>
          </p:cNvSpPr>
          <p:nvPr>
            <p:ph type="sldNum" sz="quarter" idx="12"/>
          </p:nvPr>
        </p:nvSpPr>
        <p:spPr/>
        <p:txBody>
          <a:bodyPr/>
          <a:lstStyle/>
          <a:p>
            <a:fld id="{971CEC84-1649-40CE-BFF6-7286506FEA08}" type="slidenum">
              <a:rPr lang="en-GB" dirty="0" smtClean="0"/>
              <a:pPr/>
              <a:t>69</a:t>
            </a:fld>
            <a:endParaRPr lang="en-GB"/>
          </a:p>
        </p:txBody>
      </p:sp>
      <p:graphicFrame>
        <p:nvGraphicFramePr>
          <p:cNvPr id="6" name="Table 6">
            <a:extLst>
              <a:ext uri="{FF2B5EF4-FFF2-40B4-BE49-F238E27FC236}">
                <a16:creationId xmlns:a16="http://schemas.microsoft.com/office/drawing/2014/main" id="{AC58C686-877B-4F03-A43E-374F2D670A5F}"/>
              </a:ext>
            </a:extLst>
          </p:cNvPr>
          <p:cNvGraphicFramePr>
            <a:graphicFrameLocks noGrp="1"/>
          </p:cNvGraphicFramePr>
          <p:nvPr>
            <p:extLst>
              <p:ext uri="{D42A27DB-BD31-4B8C-83A1-F6EECF244321}">
                <p14:modId xmlns:p14="http://schemas.microsoft.com/office/powerpoint/2010/main" val="3702161709"/>
              </p:ext>
            </p:extLst>
          </p:nvPr>
        </p:nvGraphicFramePr>
        <p:xfrm>
          <a:off x="346938" y="1394653"/>
          <a:ext cx="8347620" cy="4180320"/>
        </p:xfrm>
        <a:graphic>
          <a:graphicData uri="http://schemas.openxmlformats.org/drawingml/2006/table">
            <a:tbl>
              <a:tblPr firstRow="1" bandRow="1">
                <a:tableStyleId>{BC89EF96-8CEA-46FF-86C4-4CE0E7609802}</a:tableStyleId>
              </a:tblPr>
              <a:tblGrid>
                <a:gridCol w="2619505">
                  <a:extLst>
                    <a:ext uri="{9D8B030D-6E8A-4147-A177-3AD203B41FA5}">
                      <a16:colId xmlns:a16="http://schemas.microsoft.com/office/drawing/2014/main" val="258055226"/>
                    </a:ext>
                  </a:extLst>
                </a:gridCol>
                <a:gridCol w="5728115">
                  <a:extLst>
                    <a:ext uri="{9D8B030D-6E8A-4147-A177-3AD203B41FA5}">
                      <a16:colId xmlns:a16="http://schemas.microsoft.com/office/drawing/2014/main" val="975025101"/>
                    </a:ext>
                  </a:extLst>
                </a:gridCol>
              </a:tblGrid>
              <a:tr h="370840">
                <a:tc>
                  <a:txBody>
                    <a:bodyPr/>
                    <a:lstStyle/>
                    <a:p>
                      <a:pPr>
                        <a:spcBef>
                          <a:spcPts val="600"/>
                        </a:spcBef>
                        <a:spcAft>
                          <a:spcPts val="600"/>
                        </a:spcAft>
                      </a:pPr>
                      <a:r>
                        <a:rPr lang="en-GB" sz="1800">
                          <a:solidFill>
                            <a:srgbClr val="23BAED"/>
                          </a:solidFill>
                        </a:rPr>
                        <a:t>Impact driver category</a:t>
                      </a:r>
                    </a:p>
                  </a:txBody>
                  <a:tcPr/>
                </a:tc>
                <a:tc>
                  <a:txBody>
                    <a:bodyPr/>
                    <a:lstStyle/>
                    <a:p>
                      <a:pPr>
                        <a:spcBef>
                          <a:spcPts val="600"/>
                        </a:spcBef>
                        <a:spcAft>
                          <a:spcPts val="600"/>
                        </a:spcAft>
                      </a:pPr>
                      <a:r>
                        <a:rPr lang="en-GB" sz="1800">
                          <a:solidFill>
                            <a:srgbClr val="23BAED"/>
                          </a:solidFill>
                        </a:rPr>
                        <a:t>Example quantitative indicators (for a given location and over a given period of time)</a:t>
                      </a:r>
                    </a:p>
                  </a:txBody>
                  <a:tcPr/>
                </a:tc>
                <a:extLst>
                  <a:ext uri="{0D108BD9-81ED-4DB2-BD59-A6C34878D82A}">
                    <a16:rowId xmlns:a16="http://schemas.microsoft.com/office/drawing/2014/main" val="1705546326"/>
                  </a:ext>
                </a:extLst>
              </a:tr>
              <a:tr h="540000">
                <a:tc>
                  <a:txBody>
                    <a:bodyPr/>
                    <a:lstStyle/>
                    <a:p>
                      <a:pPr>
                        <a:spcBef>
                          <a:spcPts val="1200"/>
                        </a:spcBef>
                        <a:spcAft>
                          <a:spcPts val="1200"/>
                        </a:spcAft>
                      </a:pPr>
                      <a:r>
                        <a:rPr lang="en-GB" sz="1800">
                          <a:solidFill>
                            <a:srgbClr val="595959"/>
                          </a:solidFill>
                        </a:rPr>
                        <a:t>Water use</a:t>
                      </a:r>
                    </a:p>
                  </a:txBody>
                  <a:tcPr anchor="ctr"/>
                </a:tc>
                <a:tc>
                  <a:txBody>
                    <a:bodyPr/>
                    <a:lstStyle/>
                    <a:p>
                      <a:pPr>
                        <a:spcBef>
                          <a:spcPts val="1200"/>
                        </a:spcBef>
                        <a:spcAft>
                          <a:spcPts val="1200"/>
                        </a:spcAft>
                      </a:pPr>
                      <a:r>
                        <a:rPr lang="en-GB" sz="1800">
                          <a:solidFill>
                            <a:srgbClr val="595959"/>
                          </a:solidFill>
                        </a:rPr>
                        <a:t>Cubic meters of water abstracted from surface water</a:t>
                      </a:r>
                    </a:p>
                  </a:txBody>
                  <a:tcPr anchor="ctr"/>
                </a:tc>
                <a:extLst>
                  <a:ext uri="{0D108BD9-81ED-4DB2-BD59-A6C34878D82A}">
                    <a16:rowId xmlns:a16="http://schemas.microsoft.com/office/drawing/2014/main" val="4017582622"/>
                  </a:ext>
                </a:extLst>
              </a:tr>
              <a:tr h="540000">
                <a:tc>
                  <a:txBody>
                    <a:bodyPr/>
                    <a:lstStyle/>
                    <a:p>
                      <a:pPr>
                        <a:spcBef>
                          <a:spcPts val="1200"/>
                        </a:spcBef>
                        <a:spcAft>
                          <a:spcPts val="1200"/>
                        </a:spcAft>
                      </a:pPr>
                      <a:r>
                        <a:rPr lang="en-GB" sz="1800">
                          <a:solidFill>
                            <a:srgbClr val="595959"/>
                          </a:solidFill>
                        </a:rPr>
                        <a:t>Terrestrial ecosystem use</a:t>
                      </a:r>
                    </a:p>
                  </a:txBody>
                  <a:tcPr anchor="ctr"/>
                </a:tc>
                <a:tc>
                  <a:txBody>
                    <a:bodyPr/>
                    <a:lstStyle/>
                    <a:p>
                      <a:pPr>
                        <a:spcBef>
                          <a:spcPts val="1200"/>
                        </a:spcBef>
                        <a:spcAft>
                          <a:spcPts val="1200"/>
                        </a:spcAft>
                      </a:pPr>
                      <a:r>
                        <a:rPr lang="en-GB" sz="1800">
                          <a:solidFill>
                            <a:srgbClr val="595959"/>
                          </a:solidFill>
                        </a:rPr>
                        <a:t>Hectares of degraded land converted to agricultural land</a:t>
                      </a:r>
                    </a:p>
                  </a:txBody>
                  <a:tcPr anchor="ctr"/>
                </a:tc>
                <a:extLst>
                  <a:ext uri="{0D108BD9-81ED-4DB2-BD59-A6C34878D82A}">
                    <a16:rowId xmlns:a16="http://schemas.microsoft.com/office/drawing/2014/main" val="806280015"/>
                  </a:ext>
                </a:extLst>
              </a:tr>
              <a:tr h="540000">
                <a:tc>
                  <a:txBody>
                    <a:bodyPr/>
                    <a:lstStyle/>
                    <a:p>
                      <a:pPr>
                        <a:spcBef>
                          <a:spcPts val="1200"/>
                        </a:spcBef>
                        <a:spcAft>
                          <a:spcPts val="1200"/>
                        </a:spcAft>
                      </a:pPr>
                      <a:r>
                        <a:rPr lang="en-GB" sz="1800">
                          <a:solidFill>
                            <a:srgbClr val="595959"/>
                          </a:solidFill>
                        </a:rPr>
                        <a:t>Fresh water ecosystem use</a:t>
                      </a:r>
                    </a:p>
                  </a:txBody>
                  <a:tcPr anchor="ctr"/>
                </a:tc>
                <a:tc>
                  <a:txBody>
                    <a:bodyPr/>
                    <a:lstStyle/>
                    <a:p>
                      <a:pPr>
                        <a:spcBef>
                          <a:spcPts val="1200"/>
                        </a:spcBef>
                        <a:spcAft>
                          <a:spcPts val="1200"/>
                        </a:spcAft>
                      </a:pPr>
                      <a:r>
                        <a:rPr lang="en-GB" sz="1800">
                          <a:solidFill>
                            <a:srgbClr val="595959"/>
                          </a:solidFill>
                        </a:rPr>
                        <a:t>Kilowatt-hours (kWh) or megawatt-hours (MWh) of hydropower energy produced</a:t>
                      </a:r>
                    </a:p>
                  </a:txBody>
                  <a:tcPr anchor="ctr"/>
                </a:tc>
                <a:extLst>
                  <a:ext uri="{0D108BD9-81ED-4DB2-BD59-A6C34878D82A}">
                    <a16:rowId xmlns:a16="http://schemas.microsoft.com/office/drawing/2014/main" val="261366246"/>
                  </a:ext>
                </a:extLst>
              </a:tr>
              <a:tr h="540000">
                <a:tc>
                  <a:txBody>
                    <a:bodyPr/>
                    <a:lstStyle/>
                    <a:p>
                      <a:pPr>
                        <a:spcBef>
                          <a:spcPts val="1200"/>
                        </a:spcBef>
                        <a:spcAft>
                          <a:spcPts val="1200"/>
                        </a:spcAft>
                      </a:pPr>
                      <a:r>
                        <a:rPr lang="en-GB" sz="1800">
                          <a:solidFill>
                            <a:srgbClr val="595959"/>
                          </a:solidFill>
                        </a:rPr>
                        <a:t>Marine ecosystem use</a:t>
                      </a:r>
                    </a:p>
                  </a:txBody>
                  <a:tcPr anchor="ctr"/>
                </a:tc>
                <a:tc>
                  <a:txBody>
                    <a:bodyPr/>
                    <a:lstStyle/>
                    <a:p>
                      <a:pPr>
                        <a:spcBef>
                          <a:spcPts val="1200"/>
                        </a:spcBef>
                        <a:spcAft>
                          <a:spcPts val="1200"/>
                        </a:spcAft>
                      </a:pPr>
                      <a:r>
                        <a:rPr lang="en-GB" sz="1800">
                          <a:solidFill>
                            <a:srgbClr val="595959"/>
                          </a:solidFill>
                        </a:rPr>
                        <a:t>Hectares of mangrove protected and/or restored</a:t>
                      </a:r>
                    </a:p>
                  </a:txBody>
                  <a:tcPr anchor="ctr"/>
                </a:tc>
                <a:extLst>
                  <a:ext uri="{0D108BD9-81ED-4DB2-BD59-A6C34878D82A}">
                    <a16:rowId xmlns:a16="http://schemas.microsoft.com/office/drawing/2014/main" val="789300071"/>
                  </a:ext>
                </a:extLst>
              </a:tr>
              <a:tr h="540000">
                <a:tc>
                  <a:txBody>
                    <a:bodyPr/>
                    <a:lstStyle/>
                    <a:p>
                      <a:pPr>
                        <a:spcBef>
                          <a:spcPts val="1200"/>
                        </a:spcBef>
                        <a:spcAft>
                          <a:spcPts val="1200"/>
                        </a:spcAft>
                      </a:pPr>
                      <a:r>
                        <a:rPr lang="en-GB" sz="1800">
                          <a:solidFill>
                            <a:srgbClr val="595959"/>
                          </a:solidFill>
                        </a:rPr>
                        <a:t>Water pollutants</a:t>
                      </a:r>
                    </a:p>
                  </a:txBody>
                  <a:tcPr anchor="ctr"/>
                </a:tc>
                <a:tc>
                  <a:txBody>
                    <a:bodyPr/>
                    <a:lstStyle/>
                    <a:p>
                      <a:pPr>
                        <a:spcBef>
                          <a:spcPts val="1200"/>
                        </a:spcBef>
                        <a:spcAft>
                          <a:spcPts val="1200"/>
                        </a:spcAft>
                      </a:pPr>
                      <a:r>
                        <a:rPr lang="en-GB" sz="1800">
                          <a:solidFill>
                            <a:srgbClr val="595959"/>
                          </a:solidFill>
                        </a:rPr>
                        <a:t>Kilograms of arsenic released to surface water</a:t>
                      </a:r>
                    </a:p>
                  </a:txBody>
                  <a:tcPr anchor="ctr"/>
                </a:tc>
                <a:extLst>
                  <a:ext uri="{0D108BD9-81ED-4DB2-BD59-A6C34878D82A}">
                    <a16:rowId xmlns:a16="http://schemas.microsoft.com/office/drawing/2014/main" val="2450559939"/>
                  </a:ext>
                </a:extLst>
              </a:tr>
              <a:tr h="540000">
                <a:tc>
                  <a:txBody>
                    <a:bodyPr/>
                    <a:lstStyle/>
                    <a:p>
                      <a:pPr>
                        <a:spcBef>
                          <a:spcPts val="1200"/>
                        </a:spcBef>
                        <a:spcAft>
                          <a:spcPts val="1200"/>
                        </a:spcAft>
                      </a:pPr>
                      <a:r>
                        <a:rPr lang="en-GB" sz="1800">
                          <a:solidFill>
                            <a:srgbClr val="595959"/>
                          </a:solidFill>
                        </a:rPr>
                        <a:t>Soil pollutants</a:t>
                      </a:r>
                    </a:p>
                  </a:txBody>
                  <a:tcPr anchor="ctr"/>
                </a:tc>
                <a:tc>
                  <a:txBody>
                    <a:bodyPr/>
                    <a:lstStyle/>
                    <a:p>
                      <a:pPr>
                        <a:spcBef>
                          <a:spcPts val="1200"/>
                        </a:spcBef>
                        <a:spcAft>
                          <a:spcPts val="1200"/>
                        </a:spcAft>
                      </a:pPr>
                      <a:r>
                        <a:rPr lang="en-GB" sz="1800">
                          <a:solidFill>
                            <a:srgbClr val="595959"/>
                          </a:solidFill>
                        </a:rPr>
                        <a:t>Kilograms of organophosphate pesticide discharged to soil</a:t>
                      </a:r>
                    </a:p>
                  </a:txBody>
                  <a:tcPr anchor="ctr"/>
                </a:tc>
                <a:extLst>
                  <a:ext uri="{0D108BD9-81ED-4DB2-BD59-A6C34878D82A}">
                    <a16:rowId xmlns:a16="http://schemas.microsoft.com/office/drawing/2014/main" val="3142478859"/>
                  </a:ext>
                </a:extLst>
              </a:tr>
            </a:tbl>
          </a:graphicData>
        </a:graphic>
      </p:graphicFrame>
      <p:sp>
        <p:nvSpPr>
          <p:cNvPr id="13" name="Teardrop 12">
            <a:extLst>
              <a:ext uri="{FF2B5EF4-FFF2-40B4-BE49-F238E27FC236}">
                <a16:creationId xmlns:a16="http://schemas.microsoft.com/office/drawing/2014/main" id="{4C919419-6E05-40D3-87E4-9561C546CDA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13">
            <a:extLst>
              <a:ext uri="{FF2B5EF4-FFF2-40B4-BE49-F238E27FC236}">
                <a16:creationId xmlns:a16="http://schemas.microsoft.com/office/drawing/2014/main" id="{C63A88CB-6BB8-4249-8F5C-4AE1EBF62F5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p.61</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xtBox 10">
            <a:extLst>
              <a:ext uri="{FF2B5EF4-FFF2-40B4-BE49-F238E27FC236}">
                <a16:creationId xmlns:a16="http://schemas.microsoft.com/office/drawing/2014/main" id="{22D54AB0-0239-4C36-AA41-DA01D3BC69CB}"/>
              </a:ext>
            </a:extLst>
          </p:cNvPr>
          <p:cNvSpPr txBox="1"/>
          <p:nvPr/>
        </p:nvSpPr>
        <p:spPr>
          <a:xfrm>
            <a:off x="226446" y="5740405"/>
            <a:ext cx="7938494" cy="307777"/>
          </a:xfrm>
          <a:prstGeom prst="rect">
            <a:avLst/>
          </a:prstGeom>
          <a:noFill/>
        </p:spPr>
        <p:txBody>
          <a:bodyPr wrap="square" rtlCol="0">
            <a:spAutoFit/>
          </a:bodyPr>
          <a:lstStyle/>
          <a:p>
            <a:r>
              <a:rPr lang="en-GB" sz="1400">
                <a:solidFill>
                  <a:schemeClr val="tx1">
                    <a:lumMod val="65000"/>
                    <a:lumOff val="35000"/>
                  </a:schemeClr>
                </a:solidFill>
              </a:rPr>
              <a:t>Table: Example indicators for different impact drivers (adapted from Natural Capital Protocol) </a:t>
            </a:r>
          </a:p>
        </p:txBody>
      </p:sp>
      <p:sp>
        <p:nvSpPr>
          <p:cNvPr id="10" name="Title 1">
            <a:extLst>
              <a:ext uri="{FF2B5EF4-FFF2-40B4-BE49-F238E27FC236}">
                <a16:creationId xmlns:a16="http://schemas.microsoft.com/office/drawing/2014/main" id="{35767745-B1CA-433F-A7DE-9CE96CCD2183}"/>
              </a:ext>
            </a:extLst>
          </p:cNvPr>
          <p:cNvSpPr txBox="1">
            <a:spLocks/>
          </p:cNvSpPr>
          <p:nvPr/>
        </p:nvSpPr>
        <p:spPr>
          <a:xfrm>
            <a:off x="346938" y="250703"/>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Example indicators for identified impact drivers </a:t>
            </a:r>
          </a:p>
        </p:txBody>
      </p:sp>
      <p:pic>
        <p:nvPicPr>
          <p:cNvPr id="3074" name="Picture 2" descr="green grass field during daytime">
            <a:extLst>
              <a:ext uri="{FF2B5EF4-FFF2-40B4-BE49-F238E27FC236}">
                <a16:creationId xmlns:a16="http://schemas.microsoft.com/office/drawing/2014/main" id="{D434EBBA-1016-4B7F-8F80-CB440CC7A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636" y="1799265"/>
            <a:ext cx="3411364" cy="341136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66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4" y="135400"/>
            <a:ext cx="11498123" cy="878150"/>
          </a:xfrm>
        </p:spPr>
        <p:txBody>
          <a:bodyPr>
            <a:normAutofit/>
          </a:bodyPr>
          <a:lstStyle/>
          <a:p>
            <a:r>
              <a:rPr lang="en-GB" sz="2800">
                <a:solidFill>
                  <a:srgbClr val="595959"/>
                </a:solidFill>
              </a:rPr>
              <a:t>The Natural Capital Protocol as a basis for the training content</a:t>
            </a:r>
            <a:endParaRPr lang="en-GB" sz="3000"/>
          </a:p>
        </p:txBody>
      </p:sp>
      <p:sp>
        <p:nvSpPr>
          <p:cNvPr id="8" name="Content Placeholder 2">
            <a:extLst>
              <a:ext uri="{FF2B5EF4-FFF2-40B4-BE49-F238E27FC236}">
                <a16:creationId xmlns:a16="http://schemas.microsoft.com/office/drawing/2014/main" id="{7EE3E77E-3887-45A3-BE70-7E0537E6D433}"/>
              </a:ext>
            </a:extLst>
          </p:cNvPr>
          <p:cNvSpPr>
            <a:spLocks noGrp="1"/>
          </p:cNvSpPr>
          <p:nvPr>
            <p:ph idx="1"/>
          </p:nvPr>
        </p:nvSpPr>
        <p:spPr>
          <a:xfrm>
            <a:off x="4190565" y="1303381"/>
            <a:ext cx="5458316" cy="2554751"/>
          </a:xfrm>
        </p:spPr>
        <p:txBody>
          <a:bodyPr>
            <a:normAutofit fontScale="92500"/>
          </a:bodyPr>
          <a:lstStyle/>
          <a:p>
            <a:pPr marL="0" indent="0" algn="ctr">
              <a:lnSpc>
                <a:spcPct val="150000"/>
              </a:lnSpc>
              <a:spcBef>
                <a:spcPts val="1800"/>
              </a:spcBef>
              <a:spcAft>
                <a:spcPts val="600"/>
              </a:spcAft>
              <a:buNone/>
            </a:pPr>
            <a:r>
              <a:rPr lang="en-US">
                <a:solidFill>
                  <a:schemeClr val="tx1">
                    <a:lumMod val="50000"/>
                    <a:lumOff val="50000"/>
                  </a:schemeClr>
                </a:solidFill>
              </a:rPr>
              <a:t>The</a:t>
            </a:r>
            <a:r>
              <a:rPr lang="en-US" b="1">
                <a:solidFill>
                  <a:schemeClr val="tx1">
                    <a:lumMod val="50000"/>
                    <a:lumOff val="50000"/>
                  </a:schemeClr>
                </a:solidFill>
              </a:rPr>
              <a:t> Natural Capital Protocol </a:t>
            </a:r>
            <a:r>
              <a:rPr lang="en-US">
                <a:solidFill>
                  <a:schemeClr val="tx1">
                    <a:lumMod val="50000"/>
                    <a:lumOff val="50000"/>
                  </a:schemeClr>
                </a:solidFill>
              </a:rPr>
              <a:t>is a </a:t>
            </a:r>
            <a:br>
              <a:rPr lang="en-US">
                <a:solidFill>
                  <a:schemeClr val="tx1">
                    <a:lumMod val="50000"/>
                    <a:lumOff val="50000"/>
                  </a:schemeClr>
                </a:solidFill>
              </a:rPr>
            </a:br>
            <a:r>
              <a:rPr lang="en-US" b="1">
                <a:solidFill>
                  <a:schemeClr val="tx1">
                    <a:lumMod val="50000"/>
                    <a:lumOff val="50000"/>
                  </a:schemeClr>
                </a:solidFill>
              </a:rPr>
              <a:t>standardized framework </a:t>
            </a:r>
            <a:r>
              <a:rPr lang="en-US">
                <a:solidFill>
                  <a:schemeClr val="tx1">
                    <a:lumMod val="50000"/>
                    <a:lumOff val="50000"/>
                  </a:schemeClr>
                </a:solidFill>
              </a:rPr>
              <a:t>for</a:t>
            </a:r>
            <a:r>
              <a:rPr lang="en-US" b="1">
                <a:solidFill>
                  <a:schemeClr val="tx1">
                    <a:lumMod val="50000"/>
                    <a:lumOff val="50000"/>
                  </a:schemeClr>
                </a:solidFill>
              </a:rPr>
              <a:t> business </a:t>
            </a:r>
            <a:br>
              <a:rPr lang="en-US" b="1">
                <a:solidFill>
                  <a:schemeClr val="tx1">
                    <a:lumMod val="50000"/>
                    <a:lumOff val="50000"/>
                  </a:schemeClr>
                </a:solidFill>
              </a:rPr>
            </a:br>
            <a:r>
              <a:rPr lang="en-US">
                <a:solidFill>
                  <a:schemeClr val="tx1">
                    <a:lumMod val="50000"/>
                    <a:lumOff val="50000"/>
                  </a:schemeClr>
                </a:solidFill>
              </a:rPr>
              <a:t>to</a:t>
            </a:r>
            <a:r>
              <a:rPr lang="en-US" b="1">
                <a:solidFill>
                  <a:srgbClr val="23BAED"/>
                </a:solidFill>
              </a:rPr>
              <a:t> identify, measure and value </a:t>
            </a:r>
            <a:r>
              <a:rPr lang="en-US">
                <a:solidFill>
                  <a:schemeClr val="tx1">
                    <a:lumMod val="50000"/>
                    <a:lumOff val="50000"/>
                  </a:schemeClr>
                </a:solidFill>
              </a:rPr>
              <a:t>its direct and indirect </a:t>
            </a:r>
            <a:r>
              <a:rPr lang="en-US" b="1">
                <a:solidFill>
                  <a:srgbClr val="23BAED"/>
                </a:solidFill>
              </a:rPr>
              <a:t>impacts and dependencies </a:t>
            </a:r>
            <a:br>
              <a:rPr lang="en-US" b="1">
                <a:solidFill>
                  <a:schemeClr val="tx1">
                    <a:lumMod val="50000"/>
                    <a:lumOff val="50000"/>
                  </a:schemeClr>
                </a:solidFill>
              </a:rPr>
            </a:br>
            <a:r>
              <a:rPr lang="en-US">
                <a:solidFill>
                  <a:schemeClr val="tx1">
                    <a:lumMod val="50000"/>
                    <a:lumOff val="50000"/>
                  </a:schemeClr>
                </a:solidFill>
              </a:rPr>
              <a:t>on</a:t>
            </a:r>
            <a:r>
              <a:rPr lang="en-US" b="1">
                <a:solidFill>
                  <a:schemeClr val="tx1">
                    <a:lumMod val="50000"/>
                    <a:lumOff val="50000"/>
                  </a:schemeClr>
                </a:solidFill>
              </a:rPr>
              <a:t> natural capital</a:t>
            </a:r>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4499F919-E280-4BB6-B589-EA12EF905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349" y="1396738"/>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10" name="Picture 9">
            <a:extLst>
              <a:ext uri="{FF2B5EF4-FFF2-40B4-BE49-F238E27FC236}">
                <a16:creationId xmlns:a16="http://schemas.microsoft.com/office/drawing/2014/main" id="{6696B0F5-0348-4488-BB93-8E22E3D06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4" name="Slide Number Placeholder 3">
            <a:extLst>
              <a:ext uri="{FF2B5EF4-FFF2-40B4-BE49-F238E27FC236}">
                <a16:creationId xmlns:a16="http://schemas.microsoft.com/office/drawing/2014/main" id="{673E84D2-4E18-4F19-A315-2BDC44CF55E7}"/>
              </a:ext>
            </a:extLst>
          </p:cNvPr>
          <p:cNvSpPr>
            <a:spLocks noGrp="1"/>
          </p:cNvSpPr>
          <p:nvPr>
            <p:ph type="sldNum" sz="quarter" idx="12"/>
          </p:nvPr>
        </p:nvSpPr>
        <p:spPr>
          <a:xfrm>
            <a:off x="506702" y="6289835"/>
            <a:ext cx="2743200" cy="365125"/>
          </a:xfrm>
        </p:spPr>
        <p:txBody>
          <a:bodyPr/>
          <a:lstStyle/>
          <a:p>
            <a:fld id="{971CEC84-1649-40CE-BFF6-7286506FEA08}" type="slidenum">
              <a:rPr lang="en-GB" smtClean="0"/>
              <a:pPr/>
              <a:t>7</a:t>
            </a:fld>
            <a:endParaRPr lang="en-GB"/>
          </a:p>
        </p:txBody>
      </p:sp>
      <p:sp>
        <p:nvSpPr>
          <p:cNvPr id="12" name="Teardrop 11">
            <a:extLst>
              <a:ext uri="{FF2B5EF4-FFF2-40B4-BE49-F238E27FC236}">
                <a16:creationId xmlns:a16="http://schemas.microsoft.com/office/drawing/2014/main" id="{280BA106-C177-4DC3-8665-0650230FBF1B}"/>
              </a:ext>
            </a:extLst>
          </p:cNvPr>
          <p:cNvSpPr/>
          <p:nvPr/>
        </p:nvSpPr>
        <p:spPr>
          <a:xfrm rot="2071865">
            <a:off x="363390" y="2117549"/>
            <a:ext cx="999744" cy="9805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H"/>
          </a:p>
        </p:txBody>
      </p:sp>
      <p:sp>
        <p:nvSpPr>
          <p:cNvPr id="13" name="TextBox 12">
            <a:extLst>
              <a:ext uri="{FF2B5EF4-FFF2-40B4-BE49-F238E27FC236}">
                <a16:creationId xmlns:a16="http://schemas.microsoft.com/office/drawing/2014/main" id="{E8B30206-461C-4F88-B24B-923C81C233EC}"/>
              </a:ext>
            </a:extLst>
          </p:cNvPr>
          <p:cNvSpPr txBox="1"/>
          <p:nvPr/>
        </p:nvSpPr>
        <p:spPr>
          <a:xfrm>
            <a:off x="356673" y="2267386"/>
            <a:ext cx="1023704" cy="738664"/>
          </a:xfrm>
          <a:prstGeom prst="rect">
            <a:avLst/>
          </a:prstGeom>
          <a:noFill/>
        </p:spPr>
        <p:txBody>
          <a:bodyPr wrap="square" rtlCol="0">
            <a:spAutoFit/>
          </a:bodyPr>
          <a:lstStyle/>
          <a:p>
            <a:pPr algn="ctr"/>
            <a:r>
              <a:rPr lang="en-US" sz="1400">
                <a:solidFill>
                  <a:schemeClr val="bg1"/>
                </a:solidFill>
              </a:rPr>
              <a:t>Link to the Protocol </a:t>
            </a:r>
            <a:r>
              <a:rPr lang="en-US" sz="1400" b="1">
                <a:solidFill>
                  <a:schemeClr val="bg1"/>
                </a:solidFill>
                <a:hlinkClick r:id="rId5">
                  <a:extLst>
                    <a:ext uri="{A12FA001-AC4F-418D-AE19-62706E023703}">
                      <ahyp:hlinkClr xmlns:ahyp="http://schemas.microsoft.com/office/drawing/2018/hyperlinkcolor" val="tx"/>
                    </a:ext>
                  </a:extLst>
                </a:hlinkClick>
              </a:rPr>
              <a:t>here</a:t>
            </a:r>
            <a:endParaRPr lang="en-CH" sz="1400" b="1">
              <a:solidFill>
                <a:schemeClr val="bg1"/>
              </a:solidFill>
            </a:endParaRPr>
          </a:p>
        </p:txBody>
      </p:sp>
      <p:pic>
        <p:nvPicPr>
          <p:cNvPr id="14" name="Google Shape;83;p127" descr="Nature^Squared – Connecting ecology and economics">
            <a:extLst>
              <a:ext uri="{FF2B5EF4-FFF2-40B4-BE49-F238E27FC236}">
                <a16:creationId xmlns:a16="http://schemas.microsoft.com/office/drawing/2014/main" id="{069F14E4-9DB1-4CFE-B01B-EEC6F967A36A}"/>
              </a:ext>
            </a:extLst>
          </p:cNvPr>
          <p:cNvPicPr preferRelativeResize="0"/>
          <p:nvPr/>
        </p:nvPicPr>
        <p:blipFill rotWithShape="1">
          <a:blip r:embed="rId6">
            <a:alphaModFix/>
          </a:blip>
          <a:srcRect/>
          <a:stretch/>
        </p:blipFill>
        <p:spPr>
          <a:xfrm>
            <a:off x="9254367" y="6282423"/>
            <a:ext cx="1343733" cy="372537"/>
          </a:xfrm>
          <a:prstGeom prst="rect">
            <a:avLst/>
          </a:prstGeom>
          <a:noFill/>
          <a:ln>
            <a:noFill/>
          </a:ln>
        </p:spPr>
      </p:pic>
      <p:sp>
        <p:nvSpPr>
          <p:cNvPr id="17" name="Teardrop 16">
            <a:extLst>
              <a:ext uri="{FF2B5EF4-FFF2-40B4-BE49-F238E27FC236}">
                <a16:creationId xmlns:a16="http://schemas.microsoft.com/office/drawing/2014/main" id="{D0D295B2-EE6C-48B4-B7CE-8FD881B3B88A}"/>
              </a:ext>
            </a:extLst>
          </p:cNvPr>
          <p:cNvSpPr/>
          <p:nvPr/>
        </p:nvSpPr>
        <p:spPr>
          <a:xfrm>
            <a:off x="10476968" y="135400"/>
            <a:ext cx="1595148" cy="1595148"/>
          </a:xfrm>
          <a:prstGeom prst="teardrop">
            <a:avLst/>
          </a:prstGeom>
          <a:solidFill>
            <a:srgbClr val="FF66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8A51DE93-148B-40C6-B543-6E77A87348A0}"/>
              </a:ext>
            </a:extLst>
          </p:cNvPr>
          <p:cNvSpPr txBox="1"/>
          <p:nvPr/>
        </p:nvSpPr>
        <p:spPr>
          <a:xfrm>
            <a:off x="10568457" y="284939"/>
            <a:ext cx="150366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p. 2 &amp; 6 </a:t>
            </a:r>
            <a:r>
              <a:rPr kumimoji="0" lang="en-GB" sz="1800" b="0" i="0" u="none" strike="noStrike" kern="1200" cap="none" spc="0" normalizeH="0" baseline="0" noProof="0">
                <a:ln>
                  <a:noFill/>
                </a:ln>
                <a:solidFill>
                  <a:prstClr val="white"/>
                </a:solidFill>
                <a:effectLst/>
                <a:uLnTx/>
                <a:uFillTx/>
                <a:ea typeface="+mn-ea"/>
                <a:cs typeface="+mn-cs"/>
              </a:rPr>
              <a:t>in the NCP, </a:t>
            </a:r>
            <a:r>
              <a:rPr kumimoji="0" lang="en-GB" sz="1800" b="1" i="0" u="none" strike="noStrike" kern="1200" cap="none" spc="0" normalizeH="0" baseline="0" noProof="0">
                <a:ln>
                  <a:noFill/>
                </a:ln>
                <a:solidFill>
                  <a:prstClr val="white"/>
                </a:solidFill>
                <a:effectLst/>
                <a:uLnTx/>
                <a:uFillTx/>
                <a:ea typeface="+mn-ea"/>
                <a:cs typeface="+mn-cs"/>
              </a:rPr>
              <a:t>p. 17 </a:t>
            </a:r>
            <a:r>
              <a:rPr kumimoji="0" lang="en-GB" sz="1800" b="0" i="0" u="none" strike="noStrike" kern="1200" cap="none" spc="0" normalizeH="0" baseline="0" noProof="0">
                <a:ln>
                  <a:noFill/>
                </a:ln>
                <a:solidFill>
                  <a:prstClr val="white"/>
                </a:solidFill>
                <a:effectLst/>
                <a:uLnTx/>
                <a:uFillTx/>
                <a:ea typeface="+mn-ea"/>
                <a:cs typeface="+mn-cs"/>
              </a:rPr>
              <a:t>in the workbook</a:t>
            </a:r>
          </a:p>
        </p:txBody>
      </p:sp>
    </p:spTree>
    <p:extLst>
      <p:ext uri="{BB962C8B-B14F-4D97-AF65-F5344CB8AC3E}">
        <p14:creationId xmlns:p14="http://schemas.microsoft.com/office/powerpoint/2010/main" val="2286611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185E-94ED-48DF-A438-C33BC8320346}"/>
              </a:ext>
            </a:extLst>
          </p:cNvPr>
          <p:cNvSpPr>
            <a:spLocks noGrp="1"/>
          </p:cNvSpPr>
          <p:nvPr>
            <p:ph type="title"/>
          </p:nvPr>
        </p:nvSpPr>
        <p:spPr/>
        <p:txBody>
          <a:bodyPr/>
          <a:lstStyle/>
          <a:p>
            <a:r>
              <a:rPr lang="en-GB"/>
              <a:t> </a:t>
            </a:r>
          </a:p>
        </p:txBody>
      </p:sp>
      <p:sp>
        <p:nvSpPr>
          <p:cNvPr id="4" name="Slide Number Placeholder 3">
            <a:extLst>
              <a:ext uri="{FF2B5EF4-FFF2-40B4-BE49-F238E27FC236}">
                <a16:creationId xmlns:a16="http://schemas.microsoft.com/office/drawing/2014/main" id="{CD607B0C-A44B-4193-A49F-F8804F23B092}"/>
              </a:ext>
            </a:extLst>
          </p:cNvPr>
          <p:cNvSpPr>
            <a:spLocks noGrp="1"/>
          </p:cNvSpPr>
          <p:nvPr>
            <p:ph type="sldNum" sz="quarter" idx="12"/>
          </p:nvPr>
        </p:nvSpPr>
        <p:spPr/>
        <p:txBody>
          <a:bodyPr/>
          <a:lstStyle/>
          <a:p>
            <a:fld id="{971CEC84-1649-40CE-BFF6-7286506FEA08}" type="slidenum">
              <a:rPr lang="en-GB" dirty="0" smtClean="0"/>
              <a:pPr/>
              <a:t>70</a:t>
            </a:fld>
            <a:endParaRPr lang="en-GB"/>
          </a:p>
        </p:txBody>
      </p:sp>
      <p:graphicFrame>
        <p:nvGraphicFramePr>
          <p:cNvPr id="6" name="Table 6">
            <a:extLst>
              <a:ext uri="{FF2B5EF4-FFF2-40B4-BE49-F238E27FC236}">
                <a16:creationId xmlns:a16="http://schemas.microsoft.com/office/drawing/2014/main" id="{AC58C686-877B-4F03-A43E-374F2D670A5F}"/>
              </a:ext>
            </a:extLst>
          </p:cNvPr>
          <p:cNvGraphicFramePr>
            <a:graphicFrameLocks noGrp="1"/>
          </p:cNvGraphicFramePr>
          <p:nvPr>
            <p:extLst>
              <p:ext uri="{D42A27DB-BD31-4B8C-83A1-F6EECF244321}">
                <p14:modId xmlns:p14="http://schemas.microsoft.com/office/powerpoint/2010/main" val="3077421976"/>
              </p:ext>
            </p:extLst>
          </p:nvPr>
        </p:nvGraphicFramePr>
        <p:xfrm>
          <a:off x="346938" y="1394653"/>
          <a:ext cx="8347620" cy="4080240"/>
        </p:xfrm>
        <a:graphic>
          <a:graphicData uri="http://schemas.openxmlformats.org/drawingml/2006/table">
            <a:tbl>
              <a:tblPr firstRow="1" bandRow="1">
                <a:tableStyleId>{BC89EF96-8CEA-46FF-86C4-4CE0E7609802}</a:tableStyleId>
              </a:tblPr>
              <a:tblGrid>
                <a:gridCol w="2619505">
                  <a:extLst>
                    <a:ext uri="{9D8B030D-6E8A-4147-A177-3AD203B41FA5}">
                      <a16:colId xmlns:a16="http://schemas.microsoft.com/office/drawing/2014/main" val="258055226"/>
                    </a:ext>
                  </a:extLst>
                </a:gridCol>
                <a:gridCol w="5728115">
                  <a:extLst>
                    <a:ext uri="{9D8B030D-6E8A-4147-A177-3AD203B41FA5}">
                      <a16:colId xmlns:a16="http://schemas.microsoft.com/office/drawing/2014/main" val="975025101"/>
                    </a:ext>
                  </a:extLst>
                </a:gridCol>
              </a:tblGrid>
              <a:tr h="370840">
                <a:tc>
                  <a:txBody>
                    <a:bodyPr/>
                    <a:lstStyle/>
                    <a:p>
                      <a:pPr>
                        <a:spcBef>
                          <a:spcPts val="600"/>
                        </a:spcBef>
                        <a:spcAft>
                          <a:spcPts val="600"/>
                        </a:spcAft>
                      </a:pPr>
                      <a:r>
                        <a:rPr lang="en-GB" sz="1800">
                          <a:solidFill>
                            <a:srgbClr val="23BAED"/>
                          </a:solidFill>
                        </a:rPr>
                        <a:t>Dependencies</a:t>
                      </a:r>
                    </a:p>
                  </a:txBody>
                  <a:tcPr/>
                </a:tc>
                <a:tc>
                  <a:txBody>
                    <a:bodyPr/>
                    <a:lstStyle/>
                    <a:p>
                      <a:pPr>
                        <a:spcBef>
                          <a:spcPts val="600"/>
                        </a:spcBef>
                        <a:spcAft>
                          <a:spcPts val="600"/>
                        </a:spcAft>
                      </a:pPr>
                      <a:r>
                        <a:rPr lang="en-GB" sz="1800">
                          <a:solidFill>
                            <a:srgbClr val="23BAED"/>
                          </a:solidFill>
                        </a:rPr>
                        <a:t>Example quantitative indicators (for a given location and over a given period of time)</a:t>
                      </a:r>
                    </a:p>
                  </a:txBody>
                  <a:tcPr/>
                </a:tc>
                <a:extLst>
                  <a:ext uri="{0D108BD9-81ED-4DB2-BD59-A6C34878D82A}">
                    <a16:rowId xmlns:a16="http://schemas.microsoft.com/office/drawing/2014/main" val="1705546326"/>
                  </a:ext>
                </a:extLst>
              </a:tr>
              <a:tr h="540000">
                <a:tc>
                  <a:txBody>
                    <a:bodyPr/>
                    <a:lstStyle/>
                    <a:p>
                      <a:pPr>
                        <a:spcBef>
                          <a:spcPts val="1200"/>
                        </a:spcBef>
                        <a:spcAft>
                          <a:spcPts val="1200"/>
                        </a:spcAft>
                      </a:pPr>
                      <a:r>
                        <a:rPr lang="en-GB" sz="1800">
                          <a:solidFill>
                            <a:srgbClr val="595959"/>
                          </a:solidFill>
                        </a:rPr>
                        <a:t>Energy</a:t>
                      </a:r>
                    </a:p>
                  </a:txBody>
                  <a:tcPr anchor="ctr"/>
                </a:tc>
                <a:tc>
                  <a:txBody>
                    <a:bodyPr/>
                    <a:lstStyle/>
                    <a:p>
                      <a:pPr>
                        <a:spcBef>
                          <a:spcPts val="1200"/>
                        </a:spcBef>
                        <a:spcAft>
                          <a:spcPts val="1200"/>
                        </a:spcAft>
                      </a:pPr>
                      <a:r>
                        <a:rPr lang="en-GB" sz="1800">
                          <a:solidFill>
                            <a:srgbClr val="595959"/>
                          </a:solidFill>
                        </a:rPr>
                        <a:t>Kilowatt hours of energy</a:t>
                      </a:r>
                      <a:endParaRPr lang="en-GB" sz="1800">
                        <a:solidFill>
                          <a:srgbClr val="595959"/>
                        </a:solidFill>
                        <a:highlight>
                          <a:srgbClr val="FFFF00"/>
                        </a:highlight>
                      </a:endParaRPr>
                    </a:p>
                  </a:txBody>
                  <a:tcPr anchor="ctr"/>
                </a:tc>
                <a:extLst>
                  <a:ext uri="{0D108BD9-81ED-4DB2-BD59-A6C34878D82A}">
                    <a16:rowId xmlns:a16="http://schemas.microsoft.com/office/drawing/2014/main" val="4017582622"/>
                  </a:ext>
                </a:extLst>
              </a:tr>
              <a:tr h="540000">
                <a:tc>
                  <a:txBody>
                    <a:bodyPr/>
                    <a:lstStyle/>
                    <a:p>
                      <a:pPr>
                        <a:spcBef>
                          <a:spcPts val="1200"/>
                        </a:spcBef>
                        <a:spcAft>
                          <a:spcPts val="1200"/>
                        </a:spcAft>
                      </a:pPr>
                      <a:r>
                        <a:rPr lang="en-GB" sz="1800">
                          <a:solidFill>
                            <a:srgbClr val="595959"/>
                          </a:solidFill>
                        </a:rPr>
                        <a:t>Water</a:t>
                      </a:r>
                    </a:p>
                  </a:txBody>
                  <a:tcPr anchor="ctr"/>
                </a:tc>
                <a:tc>
                  <a:txBody>
                    <a:bodyPr/>
                    <a:lstStyle/>
                    <a:p>
                      <a:pPr>
                        <a:spcBef>
                          <a:spcPts val="1200"/>
                        </a:spcBef>
                        <a:spcAft>
                          <a:spcPts val="1200"/>
                        </a:spcAft>
                      </a:pPr>
                      <a:r>
                        <a:rPr lang="en-GB" sz="1800">
                          <a:solidFill>
                            <a:srgbClr val="595959"/>
                          </a:solidFill>
                        </a:rPr>
                        <a:t>Cubic meters or turbidity of water</a:t>
                      </a:r>
                      <a:endParaRPr lang="en-GB" sz="1800">
                        <a:solidFill>
                          <a:srgbClr val="595959"/>
                        </a:solidFill>
                        <a:highlight>
                          <a:srgbClr val="FFFF00"/>
                        </a:highlight>
                      </a:endParaRPr>
                    </a:p>
                  </a:txBody>
                  <a:tcPr anchor="ctr"/>
                </a:tc>
                <a:extLst>
                  <a:ext uri="{0D108BD9-81ED-4DB2-BD59-A6C34878D82A}">
                    <a16:rowId xmlns:a16="http://schemas.microsoft.com/office/drawing/2014/main" val="806280015"/>
                  </a:ext>
                </a:extLst>
              </a:tr>
              <a:tr h="540000">
                <a:tc>
                  <a:txBody>
                    <a:bodyPr/>
                    <a:lstStyle/>
                    <a:p>
                      <a:pPr>
                        <a:spcBef>
                          <a:spcPts val="1200"/>
                        </a:spcBef>
                        <a:spcAft>
                          <a:spcPts val="1200"/>
                        </a:spcAft>
                      </a:pPr>
                      <a:r>
                        <a:rPr lang="en-GB" sz="1800">
                          <a:solidFill>
                            <a:srgbClr val="595959"/>
                          </a:solidFill>
                        </a:rPr>
                        <a:t>Nutrition</a:t>
                      </a:r>
                    </a:p>
                  </a:txBody>
                  <a:tcPr anchor="ctr"/>
                </a:tc>
                <a:tc>
                  <a:txBody>
                    <a:bodyPr/>
                    <a:lstStyle/>
                    <a:p>
                      <a:pPr>
                        <a:spcBef>
                          <a:spcPts val="1200"/>
                        </a:spcBef>
                        <a:spcAft>
                          <a:spcPts val="1200"/>
                        </a:spcAft>
                      </a:pPr>
                      <a:r>
                        <a:rPr lang="en-GB" sz="1800">
                          <a:solidFill>
                            <a:srgbClr val="595959"/>
                          </a:solidFill>
                        </a:rPr>
                        <a:t>Joules of energy consumed</a:t>
                      </a:r>
                      <a:endParaRPr lang="en-GB" sz="1800">
                        <a:solidFill>
                          <a:srgbClr val="595959"/>
                        </a:solidFill>
                        <a:highlight>
                          <a:srgbClr val="FFFF00"/>
                        </a:highlight>
                      </a:endParaRPr>
                    </a:p>
                  </a:txBody>
                  <a:tcPr anchor="ctr"/>
                </a:tc>
                <a:extLst>
                  <a:ext uri="{0D108BD9-81ED-4DB2-BD59-A6C34878D82A}">
                    <a16:rowId xmlns:a16="http://schemas.microsoft.com/office/drawing/2014/main" val="261366246"/>
                  </a:ext>
                </a:extLst>
              </a:tr>
              <a:tr h="540000">
                <a:tc>
                  <a:txBody>
                    <a:bodyPr/>
                    <a:lstStyle/>
                    <a:p>
                      <a:pPr>
                        <a:spcBef>
                          <a:spcPts val="1200"/>
                        </a:spcBef>
                        <a:spcAft>
                          <a:spcPts val="1200"/>
                        </a:spcAft>
                      </a:pPr>
                      <a:r>
                        <a:rPr lang="en-GB" sz="1800">
                          <a:solidFill>
                            <a:srgbClr val="595959"/>
                          </a:solidFill>
                        </a:rPr>
                        <a:t>Materials</a:t>
                      </a:r>
                    </a:p>
                  </a:txBody>
                  <a:tcPr anchor="ctr"/>
                </a:tc>
                <a:tc>
                  <a:txBody>
                    <a:bodyPr/>
                    <a:lstStyle/>
                    <a:p>
                      <a:pPr>
                        <a:spcBef>
                          <a:spcPts val="1200"/>
                        </a:spcBef>
                        <a:spcAft>
                          <a:spcPts val="1200"/>
                        </a:spcAft>
                      </a:pPr>
                      <a:r>
                        <a:rPr lang="en-GB" sz="1800">
                          <a:solidFill>
                            <a:srgbClr val="595959"/>
                          </a:solidFill>
                        </a:rPr>
                        <a:t>Tons or cubic meters of wood</a:t>
                      </a:r>
                      <a:endParaRPr lang="en-GB" sz="1800">
                        <a:solidFill>
                          <a:srgbClr val="595959"/>
                        </a:solidFill>
                        <a:highlight>
                          <a:srgbClr val="FFFF00"/>
                        </a:highlight>
                      </a:endParaRPr>
                    </a:p>
                  </a:txBody>
                  <a:tcPr anchor="ctr"/>
                </a:tc>
                <a:extLst>
                  <a:ext uri="{0D108BD9-81ED-4DB2-BD59-A6C34878D82A}">
                    <a16:rowId xmlns:a16="http://schemas.microsoft.com/office/drawing/2014/main" val="789300071"/>
                  </a:ext>
                </a:extLst>
              </a:tr>
              <a:tr h="540000">
                <a:tc>
                  <a:txBody>
                    <a:bodyPr/>
                    <a:lstStyle/>
                    <a:p>
                      <a:pPr>
                        <a:spcBef>
                          <a:spcPts val="1200"/>
                        </a:spcBef>
                        <a:spcAft>
                          <a:spcPts val="1200"/>
                        </a:spcAft>
                      </a:pPr>
                      <a:r>
                        <a:rPr lang="en-GB" sz="1800">
                          <a:solidFill>
                            <a:srgbClr val="595959"/>
                          </a:solidFill>
                        </a:rPr>
                        <a:t>Regulation of physical environment</a:t>
                      </a:r>
                    </a:p>
                  </a:txBody>
                  <a:tcPr anchor="ctr"/>
                </a:tc>
                <a:tc>
                  <a:txBody>
                    <a:bodyPr/>
                    <a:lstStyle/>
                    <a:p>
                      <a:pPr>
                        <a:spcBef>
                          <a:spcPts val="1200"/>
                        </a:spcBef>
                        <a:spcAft>
                          <a:spcPts val="1200"/>
                        </a:spcAft>
                      </a:pPr>
                      <a:r>
                        <a:rPr lang="en-GB" sz="1800">
                          <a:solidFill>
                            <a:srgbClr val="595959"/>
                          </a:solidFill>
                        </a:rPr>
                        <a:t>Hectares of habitat providing water filtration; cubic meters /day of water filtered by vegetation</a:t>
                      </a:r>
                      <a:endParaRPr lang="en-GB" sz="1800">
                        <a:solidFill>
                          <a:srgbClr val="595959"/>
                        </a:solidFill>
                        <a:highlight>
                          <a:srgbClr val="FFFF00"/>
                        </a:highlight>
                      </a:endParaRPr>
                    </a:p>
                  </a:txBody>
                  <a:tcPr anchor="ctr"/>
                </a:tc>
                <a:extLst>
                  <a:ext uri="{0D108BD9-81ED-4DB2-BD59-A6C34878D82A}">
                    <a16:rowId xmlns:a16="http://schemas.microsoft.com/office/drawing/2014/main" val="2450559939"/>
                  </a:ext>
                </a:extLst>
              </a:tr>
              <a:tr h="540000">
                <a:tc>
                  <a:txBody>
                    <a:bodyPr/>
                    <a:lstStyle/>
                    <a:p>
                      <a:pPr>
                        <a:spcBef>
                          <a:spcPts val="1200"/>
                        </a:spcBef>
                        <a:spcAft>
                          <a:spcPts val="1200"/>
                        </a:spcAft>
                      </a:pPr>
                      <a:r>
                        <a:rPr lang="en-GB" sz="1800">
                          <a:solidFill>
                            <a:srgbClr val="595959"/>
                          </a:solidFill>
                        </a:rPr>
                        <a:t>Regulation of waste and emissions</a:t>
                      </a:r>
                    </a:p>
                  </a:txBody>
                  <a:tcPr anchor="ctr"/>
                </a:tc>
                <a:tc>
                  <a:txBody>
                    <a:bodyPr/>
                    <a:lstStyle/>
                    <a:p>
                      <a:pPr>
                        <a:spcBef>
                          <a:spcPts val="1200"/>
                        </a:spcBef>
                        <a:spcAft>
                          <a:spcPts val="1200"/>
                        </a:spcAft>
                      </a:pPr>
                      <a:r>
                        <a:rPr lang="en-GB" sz="1800">
                          <a:solidFill>
                            <a:srgbClr val="595959"/>
                          </a:solidFill>
                        </a:rPr>
                        <a:t>Grams of pollutant assimilated per kilometre of river</a:t>
                      </a:r>
                      <a:endParaRPr lang="en-GB" sz="1800">
                        <a:solidFill>
                          <a:srgbClr val="595959"/>
                        </a:solidFill>
                        <a:highlight>
                          <a:srgbClr val="FFFF00"/>
                        </a:highlight>
                      </a:endParaRPr>
                    </a:p>
                  </a:txBody>
                  <a:tcPr anchor="ctr"/>
                </a:tc>
                <a:extLst>
                  <a:ext uri="{0D108BD9-81ED-4DB2-BD59-A6C34878D82A}">
                    <a16:rowId xmlns:a16="http://schemas.microsoft.com/office/drawing/2014/main" val="3142478859"/>
                  </a:ext>
                </a:extLst>
              </a:tr>
            </a:tbl>
          </a:graphicData>
        </a:graphic>
      </p:graphicFrame>
      <p:sp>
        <p:nvSpPr>
          <p:cNvPr id="13" name="Teardrop 12">
            <a:extLst>
              <a:ext uri="{FF2B5EF4-FFF2-40B4-BE49-F238E27FC236}">
                <a16:creationId xmlns:a16="http://schemas.microsoft.com/office/drawing/2014/main" id="{4C919419-6E05-40D3-87E4-9561C546CDA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13">
            <a:extLst>
              <a:ext uri="{FF2B5EF4-FFF2-40B4-BE49-F238E27FC236}">
                <a16:creationId xmlns:a16="http://schemas.microsoft.com/office/drawing/2014/main" id="{C63A88CB-6BB8-4249-8F5C-4AE1EBF62F5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xtBox 10">
            <a:extLst>
              <a:ext uri="{FF2B5EF4-FFF2-40B4-BE49-F238E27FC236}">
                <a16:creationId xmlns:a16="http://schemas.microsoft.com/office/drawing/2014/main" id="{22D54AB0-0239-4C36-AA41-DA01D3BC69CB}"/>
              </a:ext>
            </a:extLst>
          </p:cNvPr>
          <p:cNvSpPr txBox="1"/>
          <p:nvPr/>
        </p:nvSpPr>
        <p:spPr>
          <a:xfrm>
            <a:off x="226446" y="5740405"/>
            <a:ext cx="7938494" cy="307777"/>
          </a:xfrm>
          <a:prstGeom prst="rect">
            <a:avLst/>
          </a:prstGeom>
          <a:noFill/>
        </p:spPr>
        <p:txBody>
          <a:bodyPr wrap="square" rtlCol="0">
            <a:spAutoFit/>
          </a:bodyPr>
          <a:lstStyle/>
          <a:p>
            <a:r>
              <a:rPr lang="en-GB" sz="1400">
                <a:solidFill>
                  <a:schemeClr val="tx1">
                    <a:lumMod val="65000"/>
                    <a:lumOff val="35000"/>
                  </a:schemeClr>
                </a:solidFill>
              </a:rPr>
              <a:t>Table: Example indicators for different dependencies (adapted from Natural Capital Protocol) </a:t>
            </a:r>
          </a:p>
        </p:txBody>
      </p:sp>
      <p:sp>
        <p:nvSpPr>
          <p:cNvPr id="10" name="Title 1">
            <a:extLst>
              <a:ext uri="{FF2B5EF4-FFF2-40B4-BE49-F238E27FC236}">
                <a16:creationId xmlns:a16="http://schemas.microsoft.com/office/drawing/2014/main" id="{35767745-B1CA-433F-A7DE-9CE96CCD2183}"/>
              </a:ext>
            </a:extLst>
          </p:cNvPr>
          <p:cNvSpPr txBox="1">
            <a:spLocks/>
          </p:cNvSpPr>
          <p:nvPr/>
        </p:nvSpPr>
        <p:spPr>
          <a:xfrm>
            <a:off x="346938" y="250703"/>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Example indicators for identified dependencies</a:t>
            </a:r>
          </a:p>
        </p:txBody>
      </p:sp>
      <p:pic>
        <p:nvPicPr>
          <p:cNvPr id="4098" name="Picture 2" descr="firewood on river">
            <a:extLst>
              <a:ext uri="{FF2B5EF4-FFF2-40B4-BE49-F238E27FC236}">
                <a16:creationId xmlns:a16="http://schemas.microsoft.com/office/drawing/2014/main" id="{C253769F-38AF-49AA-A538-C9F2D81A40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82" t="27" r="18442" b="-27"/>
          <a:stretch/>
        </p:blipFill>
        <p:spPr bwMode="auto">
          <a:xfrm>
            <a:off x="8781157" y="1799265"/>
            <a:ext cx="3410843" cy="336164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42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881693" y="1249117"/>
            <a:ext cx="9962843" cy="559826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63" y="1342916"/>
            <a:ext cx="5547292" cy="5490396"/>
          </a:xfrm>
          <a:prstGeom prst="rect">
            <a:avLst/>
          </a:prstGeom>
        </p:spPr>
      </p:pic>
      <p:sp>
        <p:nvSpPr>
          <p:cNvPr id="2" name="Title 1"/>
          <p:cNvSpPr>
            <a:spLocks noGrp="1"/>
          </p:cNvSpPr>
          <p:nvPr>
            <p:ph type="ctrTitle"/>
          </p:nvPr>
        </p:nvSpPr>
        <p:spPr>
          <a:xfrm>
            <a:off x="336749" y="1266412"/>
            <a:ext cx="4847667" cy="5486505"/>
          </a:xfrm>
        </p:spPr>
        <p:txBody>
          <a:bodyPr anchor="ctr">
            <a:noAutofit/>
          </a:bodyPr>
          <a:lstStyle/>
          <a:p>
            <a:pPr algn="l"/>
            <a:r>
              <a:rPr lang="en-GB" sz="4000" b="1">
                <a:solidFill>
                  <a:srgbClr val="23BAED"/>
                </a:solidFill>
              </a:rPr>
              <a:t>Tools &amp; useful resources</a:t>
            </a:r>
            <a:br>
              <a:rPr lang="en-GB" sz="4000" b="1">
                <a:solidFill>
                  <a:srgbClr val="23BAED"/>
                </a:solidFill>
              </a:rPr>
            </a:br>
            <a:r>
              <a:rPr lang="en-GB" sz="2200" i="1">
                <a:solidFill>
                  <a:srgbClr val="23BAED"/>
                </a:solidFill>
                <a:latin typeface="Arial"/>
                <a:ea typeface="Arial"/>
                <a:cs typeface="Arial"/>
                <a:sym typeface="Arial"/>
              </a:rPr>
              <a:t>Julie Dimitrijevic, UNEP-WCMC</a:t>
            </a:r>
            <a:endParaRPr lang="en-US" sz="22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dirty="0" smtClean="0"/>
              <a:pPr/>
              <a:t>71</a:t>
            </a:fld>
            <a:endParaRPr lang="en-GB"/>
          </a:p>
        </p:txBody>
      </p:sp>
    </p:spTree>
    <p:extLst>
      <p:ext uri="{BB962C8B-B14F-4D97-AF65-F5344CB8AC3E}">
        <p14:creationId xmlns:p14="http://schemas.microsoft.com/office/powerpoint/2010/main" val="2256494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ENCORE: A tool to help identify impacts and dependencies</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7" y="1291555"/>
            <a:ext cx="11328851" cy="4067175"/>
          </a:xfrm>
        </p:spPr>
        <p:txBody>
          <a:bodyPr vert="horz" lIns="91440" tIns="45720" rIns="91440" bIns="45720" rtlCol="0" anchor="t">
            <a:normAutofit/>
          </a:bodyPr>
          <a:lstStyle/>
          <a:p>
            <a:pPr marL="0" indent="0">
              <a:buNone/>
            </a:pPr>
            <a:r>
              <a:rPr lang="en-GB" b="1">
                <a:solidFill>
                  <a:srgbClr val="23BAED"/>
                </a:solidFill>
              </a:rPr>
              <a:t>ENCORE (Exploring Natural Capital Opportunities, Risks and Exposure)</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dirty="0" smtClean="0"/>
              <a:pPr/>
              <a:t>72</a:t>
            </a:fld>
            <a:endParaRPr lang="en-GB"/>
          </a:p>
        </p:txBody>
      </p:sp>
      <p:sp>
        <p:nvSpPr>
          <p:cNvPr id="7" name="TextBox 6">
            <a:extLst>
              <a:ext uri="{FF2B5EF4-FFF2-40B4-BE49-F238E27FC236}">
                <a16:creationId xmlns:a16="http://schemas.microsoft.com/office/drawing/2014/main" id="{A2259804-E6C1-48D1-A42C-B173855FECE2}"/>
              </a:ext>
            </a:extLst>
          </p:cNvPr>
          <p:cNvSpPr txBox="1"/>
          <p:nvPr/>
        </p:nvSpPr>
        <p:spPr>
          <a:xfrm>
            <a:off x="1380438" y="1898447"/>
            <a:ext cx="3473830" cy="3785652"/>
          </a:xfrm>
          <a:prstGeom prst="rect">
            <a:avLst/>
          </a:prstGeom>
          <a:noFill/>
          <a:ln>
            <a:noFill/>
          </a:ln>
        </p:spPr>
        <p:txBody>
          <a:bodyPr wrap="square" rtlCol="0">
            <a:spAutoFit/>
          </a:bodyPr>
          <a:lstStyle/>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Synthesises large body of literature on natural capital</a:t>
            </a:r>
          </a:p>
          <a:p>
            <a:pPr marL="171450" indent="-171450">
              <a:buFont typeface="Arial" panose="020B0604020202020204" pitchFamily="34" charset="0"/>
              <a:buChar char="•"/>
            </a:pPr>
            <a:endParaRPr lang="en-GB" sz="2000">
              <a:solidFill>
                <a:srgbClr val="595959"/>
              </a:solidFil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Helps users build understanding of dependencies and impacts</a:t>
            </a:r>
          </a:p>
          <a:p>
            <a:endParaRPr lang="en-GB" sz="2000">
              <a:solidFill>
                <a:srgbClr val="595959"/>
              </a:solidFil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Provides a foundation for further detailed analyses</a:t>
            </a:r>
          </a:p>
        </p:txBody>
      </p:sp>
      <p:pic>
        <p:nvPicPr>
          <p:cNvPr id="8" name="Picture 7" descr="A picture containing text&#10;&#10;Description automatically generated">
            <a:extLst>
              <a:ext uri="{FF2B5EF4-FFF2-40B4-BE49-F238E27FC236}">
                <a16:creationId xmlns:a16="http://schemas.microsoft.com/office/drawing/2014/main" id="{337AA103-DF3A-4093-934E-507346DF3BD3}"/>
              </a:ext>
            </a:extLst>
          </p:cNvPr>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482" r="6482" b="12965"/>
          <a:stretch/>
        </p:blipFill>
        <p:spPr>
          <a:xfrm>
            <a:off x="282160" y="2136738"/>
            <a:ext cx="896971" cy="896971"/>
          </a:xfrm>
          <a:prstGeom prst="rect">
            <a:avLst/>
          </a:prstGeom>
          <a:noFill/>
          <a:ln>
            <a:noFill/>
          </a:ln>
        </p:spPr>
      </p:pic>
      <p:pic>
        <p:nvPicPr>
          <p:cNvPr id="9" name="Picture 8">
            <a:extLst>
              <a:ext uri="{FF2B5EF4-FFF2-40B4-BE49-F238E27FC236}">
                <a16:creationId xmlns:a16="http://schemas.microsoft.com/office/drawing/2014/main" id="{4D28A643-51CF-4AF3-8F00-1CB8B4C578B9}"/>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150" r="7150" b="14300"/>
          <a:stretch/>
        </p:blipFill>
        <p:spPr>
          <a:xfrm>
            <a:off x="282160" y="3480261"/>
            <a:ext cx="896971" cy="896971"/>
          </a:xfrm>
          <a:prstGeom prst="rect">
            <a:avLst/>
          </a:prstGeom>
          <a:noFill/>
          <a:ln>
            <a:noFill/>
          </a:ln>
        </p:spPr>
      </p:pic>
      <p:pic>
        <p:nvPicPr>
          <p:cNvPr id="10" name="Picture 9">
            <a:extLst>
              <a:ext uri="{FF2B5EF4-FFF2-40B4-BE49-F238E27FC236}">
                <a16:creationId xmlns:a16="http://schemas.microsoft.com/office/drawing/2014/main" id="{DB1DBB36-97A8-4ED4-99DD-E76461CCC4D6}"/>
              </a:ext>
            </a:extLst>
          </p:cNvPr>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9906" r="9906" b="19812"/>
          <a:stretch/>
        </p:blipFill>
        <p:spPr>
          <a:xfrm>
            <a:off x="282159" y="4787127"/>
            <a:ext cx="896972" cy="896972"/>
          </a:xfrm>
          <a:prstGeom prst="rect">
            <a:avLst/>
          </a:prstGeom>
          <a:noFill/>
          <a:ln>
            <a:noFill/>
          </a:ln>
        </p:spPr>
      </p:pic>
      <p:pic>
        <p:nvPicPr>
          <p:cNvPr id="3" name="Picture 2">
            <a:extLst>
              <a:ext uri="{FF2B5EF4-FFF2-40B4-BE49-F238E27FC236}">
                <a16:creationId xmlns:a16="http://schemas.microsoft.com/office/drawing/2014/main" id="{30954BBA-C6F9-4335-B900-966931E7A2BF}"/>
              </a:ext>
            </a:extLst>
          </p:cNvPr>
          <p:cNvPicPr>
            <a:picLocks noChangeAspect="1"/>
          </p:cNvPicPr>
          <p:nvPr/>
        </p:nvPicPr>
        <p:blipFill rotWithShape="1">
          <a:blip r:embed="rId7"/>
          <a:srcRect l="27949"/>
          <a:stretch/>
        </p:blipFill>
        <p:spPr>
          <a:xfrm>
            <a:off x="5308680" y="1790036"/>
            <a:ext cx="6158830" cy="4067175"/>
          </a:xfrm>
          <a:prstGeom prst="rect">
            <a:avLst/>
          </a:prstGeom>
        </p:spPr>
      </p:pic>
      <p:sp>
        <p:nvSpPr>
          <p:cNvPr id="11" name="TextBox 10">
            <a:extLst>
              <a:ext uri="{FF2B5EF4-FFF2-40B4-BE49-F238E27FC236}">
                <a16:creationId xmlns:a16="http://schemas.microsoft.com/office/drawing/2014/main" id="{D70BEE78-2E1A-40B8-9BDB-B0912EB044E1}"/>
              </a:ext>
            </a:extLst>
          </p:cNvPr>
          <p:cNvSpPr txBox="1"/>
          <p:nvPr/>
        </p:nvSpPr>
        <p:spPr>
          <a:xfrm>
            <a:off x="7749970" y="5684099"/>
            <a:ext cx="4442030"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Agricultural products industry dependencies (ENCORE)</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315406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824A-D187-4E9F-9F10-9668EB6E4AFE}"/>
              </a:ext>
            </a:extLst>
          </p:cNvPr>
          <p:cNvSpPr>
            <a:spLocks noGrp="1"/>
          </p:cNvSpPr>
          <p:nvPr>
            <p:ph type="title"/>
          </p:nvPr>
        </p:nvSpPr>
        <p:spPr/>
        <p:txBody>
          <a:bodyPr/>
          <a:lstStyle/>
          <a:p>
            <a:r>
              <a:rPr lang="en-GB"/>
              <a:t>IBAT: A tool to help identify priority sites for measuring</a:t>
            </a:r>
            <a:endParaRPr lang="en-US"/>
          </a:p>
        </p:txBody>
      </p:sp>
      <p:sp>
        <p:nvSpPr>
          <p:cNvPr id="4" name="Slide Number Placeholder 3">
            <a:extLst>
              <a:ext uri="{FF2B5EF4-FFF2-40B4-BE49-F238E27FC236}">
                <a16:creationId xmlns:a16="http://schemas.microsoft.com/office/drawing/2014/main" id="{2E936D9A-1E87-4508-834A-F8118C01351B}"/>
              </a:ext>
            </a:extLst>
          </p:cNvPr>
          <p:cNvSpPr>
            <a:spLocks noGrp="1"/>
          </p:cNvSpPr>
          <p:nvPr>
            <p:ph type="sldNum" sz="quarter" idx="12"/>
          </p:nvPr>
        </p:nvSpPr>
        <p:spPr/>
        <p:txBody>
          <a:bodyPr/>
          <a:lstStyle/>
          <a:p>
            <a:fld id="{971CEC84-1649-40CE-BFF6-7286506FEA08}" type="slidenum">
              <a:rPr lang="en-GB" dirty="0" smtClean="0"/>
              <a:pPr/>
              <a:t>73</a:t>
            </a:fld>
            <a:endParaRPr lang="en-GB"/>
          </a:p>
        </p:txBody>
      </p:sp>
      <p:pic>
        <p:nvPicPr>
          <p:cNvPr id="5" name="Picture 4">
            <a:extLst>
              <a:ext uri="{FF2B5EF4-FFF2-40B4-BE49-F238E27FC236}">
                <a16:creationId xmlns:a16="http://schemas.microsoft.com/office/drawing/2014/main" id="{0E7A2644-73A6-4F74-8D22-31A593D3DA15}"/>
              </a:ext>
            </a:extLst>
          </p:cNvPr>
          <p:cNvPicPr>
            <a:picLocks noChangeAspect="1"/>
          </p:cNvPicPr>
          <p:nvPr/>
        </p:nvPicPr>
        <p:blipFill>
          <a:blip r:embed="rId3"/>
          <a:stretch>
            <a:fillRect/>
          </a:stretch>
        </p:blipFill>
        <p:spPr>
          <a:xfrm>
            <a:off x="314195" y="1455735"/>
            <a:ext cx="9178065" cy="4178948"/>
          </a:xfrm>
          <a:prstGeom prst="rect">
            <a:avLst/>
          </a:prstGeom>
        </p:spPr>
      </p:pic>
      <p:sp>
        <p:nvSpPr>
          <p:cNvPr id="6" name="Rectangle 5">
            <a:extLst>
              <a:ext uri="{FF2B5EF4-FFF2-40B4-BE49-F238E27FC236}">
                <a16:creationId xmlns:a16="http://schemas.microsoft.com/office/drawing/2014/main" id="{1B65C2F3-7DC3-4119-A5A2-F0C096A2ED1E}"/>
              </a:ext>
            </a:extLst>
          </p:cNvPr>
          <p:cNvSpPr/>
          <p:nvPr/>
        </p:nvSpPr>
        <p:spPr>
          <a:xfrm>
            <a:off x="1020978" y="6155636"/>
            <a:ext cx="3517566" cy="400110"/>
          </a:xfrm>
          <a:prstGeom prst="rect">
            <a:avLst/>
          </a:prstGeom>
        </p:spPr>
        <p:txBody>
          <a:bodyPr wrap="none">
            <a:spAutoFit/>
          </a:bodyPr>
          <a:lstStyle/>
          <a:p>
            <a:r>
              <a:rPr lang="en-GB" sz="2000">
                <a:solidFill>
                  <a:srgbClr val="23BAED"/>
                </a:solidFill>
                <a:hlinkClick r:id="rId4">
                  <a:extLst>
                    <a:ext uri="{A12FA001-AC4F-418D-AE19-62706E023703}">
                      <ahyp:hlinkClr xmlns:ahyp="http://schemas.microsoft.com/office/drawing/2018/hyperlinkcolor" val="tx"/>
                    </a:ext>
                  </a:extLst>
                </a:hlinkClick>
              </a:rPr>
              <a:t>https://www.ibat-alliance.org/</a:t>
            </a:r>
            <a:r>
              <a:rPr lang="en-GB" sz="2000">
                <a:solidFill>
                  <a:srgbClr val="23BAED"/>
                </a:solidFill>
              </a:rPr>
              <a:t> </a:t>
            </a:r>
          </a:p>
        </p:txBody>
      </p:sp>
      <p:sp>
        <p:nvSpPr>
          <p:cNvPr id="7" name="TextBox 6">
            <a:extLst>
              <a:ext uri="{FF2B5EF4-FFF2-40B4-BE49-F238E27FC236}">
                <a16:creationId xmlns:a16="http://schemas.microsoft.com/office/drawing/2014/main" id="{2501D98B-B30E-49C9-A3CC-E1E5DA88ACDF}"/>
              </a:ext>
            </a:extLst>
          </p:cNvPr>
          <p:cNvSpPr txBox="1"/>
          <p:nvPr/>
        </p:nvSpPr>
        <p:spPr>
          <a:xfrm>
            <a:off x="9509193" y="1690062"/>
            <a:ext cx="2851023" cy="3170099"/>
          </a:xfrm>
          <a:prstGeom prst="rect">
            <a:avLst/>
          </a:prstGeom>
          <a:noFill/>
          <a:ln>
            <a:noFill/>
          </a:ln>
        </p:spPr>
        <p:txBody>
          <a:bodyPr wrap="square" lIns="91440" tIns="45720" rIns="91440" bIns="45720" rtlCol="0" anchor="t">
            <a:spAutoFit/>
          </a:bodyPr>
          <a:lstStyle/>
          <a:p>
            <a:r>
              <a:rPr lang="en-GB" sz="2000" b="1">
                <a:solidFill>
                  <a:srgbClr val="595959"/>
                </a:solidFill>
              </a:rPr>
              <a:t>Provides access to:</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Protected Areas</a:t>
            </a:r>
            <a:endParaRPr lang="en-GB" sz="2000">
              <a:solidFill>
                <a:srgbClr val="595959"/>
              </a:solidFill>
              <a:cs typeface="Aria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Key Biodiversity Areas</a:t>
            </a:r>
            <a:endParaRPr lang="en-GB" sz="2000">
              <a:solidFill>
                <a:srgbClr val="595959"/>
              </a:solidFill>
              <a:cs typeface="Aria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IUCN Red List of Species including the STAR Layer</a:t>
            </a:r>
          </a:p>
        </p:txBody>
      </p:sp>
      <p:pic>
        <p:nvPicPr>
          <p:cNvPr id="8" name="Picture 7" descr="Logo&#10;&#10;Description automatically generated">
            <a:extLst>
              <a:ext uri="{FF2B5EF4-FFF2-40B4-BE49-F238E27FC236}">
                <a16:creationId xmlns:a16="http://schemas.microsoft.com/office/drawing/2014/main" id="{5466BAB3-3115-4E10-9255-E5C96D89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983" y="-415323"/>
            <a:ext cx="2487306" cy="1990342"/>
          </a:xfrm>
          <a:prstGeom prst="rect">
            <a:avLst/>
          </a:prstGeom>
        </p:spPr>
      </p:pic>
    </p:spTree>
    <p:extLst>
      <p:ext uri="{BB962C8B-B14F-4D97-AF65-F5344CB8AC3E}">
        <p14:creationId xmlns:p14="http://schemas.microsoft.com/office/powerpoint/2010/main" val="2965999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B71A-A5DD-4F3A-85AB-9DD0456A836B}"/>
              </a:ext>
            </a:extLst>
          </p:cNvPr>
          <p:cNvSpPr>
            <a:spLocks noGrp="1"/>
          </p:cNvSpPr>
          <p:nvPr>
            <p:ph type="title"/>
          </p:nvPr>
        </p:nvSpPr>
        <p:spPr>
          <a:xfrm>
            <a:off x="314195" y="125352"/>
            <a:ext cx="11563609" cy="878150"/>
          </a:xfrm>
        </p:spPr>
        <p:txBody>
          <a:bodyPr>
            <a:normAutofit/>
          </a:bodyPr>
          <a:lstStyle/>
          <a:p>
            <a:r>
              <a:rPr lang="en-GB"/>
              <a:t>Glancing ahead: biodiversity data needs</a:t>
            </a:r>
          </a:p>
        </p:txBody>
      </p:sp>
      <p:sp>
        <p:nvSpPr>
          <p:cNvPr id="4" name="Slide Number Placeholder 3">
            <a:extLst>
              <a:ext uri="{FF2B5EF4-FFF2-40B4-BE49-F238E27FC236}">
                <a16:creationId xmlns:a16="http://schemas.microsoft.com/office/drawing/2014/main" id="{37CDB13A-D047-495A-9068-BAA5DD153FC0}"/>
              </a:ext>
            </a:extLst>
          </p:cNvPr>
          <p:cNvSpPr>
            <a:spLocks noGrp="1"/>
          </p:cNvSpPr>
          <p:nvPr>
            <p:ph type="sldNum" sz="quarter" idx="12"/>
          </p:nvPr>
        </p:nvSpPr>
        <p:spPr/>
        <p:txBody>
          <a:bodyPr/>
          <a:lstStyle/>
          <a:p>
            <a:fld id="{971CEC84-1649-40CE-BFF6-7286506FEA08}" type="slidenum">
              <a:rPr lang="en-GB" dirty="0" smtClean="0"/>
              <a:pPr/>
              <a:t>74</a:t>
            </a:fld>
            <a:endParaRPr lang="en-GB"/>
          </a:p>
        </p:txBody>
      </p:sp>
      <p:pic>
        <p:nvPicPr>
          <p:cNvPr id="7" name="Picture 6">
            <a:extLst>
              <a:ext uri="{FF2B5EF4-FFF2-40B4-BE49-F238E27FC236}">
                <a16:creationId xmlns:a16="http://schemas.microsoft.com/office/drawing/2014/main" id="{F1625741-F1E9-458E-9E21-CAB9B416D6E7}"/>
              </a:ext>
            </a:extLst>
          </p:cNvPr>
          <p:cNvPicPr>
            <a:picLocks noChangeAspect="1"/>
          </p:cNvPicPr>
          <p:nvPr/>
        </p:nvPicPr>
        <p:blipFill>
          <a:blip r:embed="rId3"/>
          <a:stretch>
            <a:fillRect/>
          </a:stretch>
        </p:blipFill>
        <p:spPr>
          <a:xfrm>
            <a:off x="5568537" y="1617189"/>
            <a:ext cx="6309268" cy="3790782"/>
          </a:xfrm>
          <a:prstGeom prst="rect">
            <a:avLst/>
          </a:prstGeom>
        </p:spPr>
      </p:pic>
      <p:pic>
        <p:nvPicPr>
          <p:cNvPr id="8" name="Picture 7">
            <a:extLst>
              <a:ext uri="{FF2B5EF4-FFF2-40B4-BE49-F238E27FC236}">
                <a16:creationId xmlns:a16="http://schemas.microsoft.com/office/drawing/2014/main" id="{7ABFF4D5-0B2E-438C-A483-601515DC1169}"/>
              </a:ext>
            </a:extLst>
          </p:cNvPr>
          <p:cNvPicPr>
            <a:picLocks noChangeAspect="1"/>
          </p:cNvPicPr>
          <p:nvPr/>
        </p:nvPicPr>
        <p:blipFill>
          <a:blip r:embed="rId4"/>
          <a:stretch>
            <a:fillRect/>
          </a:stretch>
        </p:blipFill>
        <p:spPr>
          <a:xfrm>
            <a:off x="223884" y="1484946"/>
            <a:ext cx="5043114" cy="3888107"/>
          </a:xfrm>
          <a:prstGeom prst="rect">
            <a:avLst/>
          </a:prstGeom>
        </p:spPr>
      </p:pic>
      <p:sp>
        <p:nvSpPr>
          <p:cNvPr id="9" name="TextBox 8">
            <a:extLst>
              <a:ext uri="{FF2B5EF4-FFF2-40B4-BE49-F238E27FC236}">
                <a16:creationId xmlns:a16="http://schemas.microsoft.com/office/drawing/2014/main" id="{4835192A-26AD-416C-951A-CC74ECEFD14D}"/>
              </a:ext>
            </a:extLst>
          </p:cNvPr>
          <p:cNvSpPr txBox="1"/>
          <p:nvPr/>
        </p:nvSpPr>
        <p:spPr>
          <a:xfrm>
            <a:off x="406399" y="5683104"/>
            <a:ext cx="8556978" cy="338554"/>
          </a:xfrm>
          <a:prstGeom prst="rect">
            <a:avLst/>
          </a:prstGeom>
          <a:noFill/>
        </p:spPr>
        <p:txBody>
          <a:bodyPr wrap="square" rtlCol="0">
            <a:spAutoFit/>
          </a:bodyPr>
          <a:lstStyle/>
          <a:p>
            <a:r>
              <a:rPr lang="en-GB" sz="1600">
                <a:solidFill>
                  <a:srgbClr val="595959"/>
                </a:solidFill>
              </a:rPr>
              <a:t>Biodiversity Guidance Navigation Tool: </a:t>
            </a:r>
            <a:r>
              <a:rPr lang="en-GB" sz="1600">
                <a:solidFill>
                  <a:srgbClr val="595959"/>
                </a:solidFill>
                <a:hlinkClick r:id="rId5">
                  <a:extLst>
                    <a:ext uri="{A12FA001-AC4F-418D-AE19-62706E023703}">
                      <ahyp:hlinkClr xmlns:ahyp="http://schemas.microsoft.com/office/drawing/2018/hyperlinkcolor" val="tx"/>
                    </a:ext>
                  </a:extLst>
                </a:hlinkClick>
              </a:rPr>
              <a:t>https://capitalscoalition.org/tools/navigation-tool/</a:t>
            </a:r>
            <a:r>
              <a:rPr lang="en-GB" sz="1600">
                <a:solidFill>
                  <a:srgbClr val="595959"/>
                </a:solidFill>
              </a:rPr>
              <a:t> </a:t>
            </a:r>
          </a:p>
        </p:txBody>
      </p:sp>
    </p:spTree>
    <p:extLst>
      <p:ext uri="{BB962C8B-B14F-4D97-AF65-F5344CB8AC3E}">
        <p14:creationId xmlns:p14="http://schemas.microsoft.com/office/powerpoint/2010/main" val="1515627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246" y="89102"/>
            <a:ext cx="914400" cy="914400"/>
          </a:xfrm>
          <a:prstGeom prst="rect">
            <a:avLst/>
          </a:prstGeom>
        </p:spPr>
      </p:pic>
      <p:sp>
        <p:nvSpPr>
          <p:cNvPr id="7" name="Oval 6">
            <a:extLst>
              <a:ext uri="{FF2B5EF4-FFF2-40B4-BE49-F238E27FC236}">
                <a16:creationId xmlns:a16="http://schemas.microsoft.com/office/drawing/2014/main" id="{FBAC5EAA-F9F8-4F2C-B53C-D56383641D03}"/>
              </a:ext>
            </a:extLst>
          </p:cNvPr>
          <p:cNvSpPr/>
          <p:nvPr/>
        </p:nvSpPr>
        <p:spPr>
          <a:xfrm>
            <a:off x="3784847" y="1290365"/>
            <a:ext cx="4622306" cy="447124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72CDA79-FD25-44DE-A491-5A4780163DA8}"/>
              </a:ext>
            </a:extLst>
          </p:cNvPr>
          <p:cNvSpPr txBox="1"/>
          <p:nvPr/>
        </p:nvSpPr>
        <p:spPr>
          <a:xfrm>
            <a:off x="4978369" y="2925821"/>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Arial"/>
                <a:ea typeface="+mn-ea"/>
                <a:cs typeface="+mn-cs"/>
              </a:rPr>
              <a:t>Q&amp;A</a:t>
            </a:r>
            <a:endParaRPr kumimoji="0" lang="en-CH" sz="7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36011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nature, surrounded, land&#10;&#10;Description automatically generated">
            <a:extLst>
              <a:ext uri="{FF2B5EF4-FFF2-40B4-BE49-F238E27FC236}">
                <a16:creationId xmlns:a16="http://schemas.microsoft.com/office/drawing/2014/main" id="{65A6A8F4-EB11-4F8F-8EBA-4250CBC93F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27" t="15641" r="2769"/>
          <a:stretch/>
        </p:blipFill>
        <p:spPr>
          <a:xfrm>
            <a:off x="3164959" y="1295387"/>
            <a:ext cx="9027042" cy="5560744"/>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5735"/>
            <a:ext cx="5547292" cy="5490396"/>
          </a:xfrm>
          <a:prstGeom prst="rect">
            <a:avLst/>
          </a:prstGeom>
        </p:spPr>
      </p:pic>
      <p:sp>
        <p:nvSpPr>
          <p:cNvPr id="2" name="Title 1"/>
          <p:cNvSpPr>
            <a:spLocks noGrp="1"/>
          </p:cNvSpPr>
          <p:nvPr>
            <p:ph type="ctrTitle"/>
          </p:nvPr>
        </p:nvSpPr>
        <p:spPr>
          <a:xfrm>
            <a:off x="241320" y="3061681"/>
            <a:ext cx="4587490" cy="1604484"/>
          </a:xfrm>
        </p:spPr>
        <p:txBody>
          <a:bodyPr>
            <a:noAutofit/>
          </a:bodyPr>
          <a:lstStyle/>
          <a:p>
            <a:pPr algn="l"/>
            <a:r>
              <a:rPr lang="en-GB" sz="4000" b="1">
                <a:solidFill>
                  <a:srgbClr val="23BAED"/>
                </a:solidFill>
              </a:rPr>
              <a:t>Group Exercise</a:t>
            </a:r>
            <a:br>
              <a:rPr lang="en-GB" sz="4000" b="1">
                <a:solidFill>
                  <a:srgbClr val="23BAED"/>
                </a:solidFill>
              </a:rPr>
            </a:br>
            <a:r>
              <a:rPr lang="en-GB" sz="2200" i="1">
                <a:solidFill>
                  <a:srgbClr val="23BAED"/>
                </a:solidFill>
                <a:latin typeface="Arial"/>
                <a:ea typeface="Arial"/>
                <a:cs typeface="Arial"/>
                <a:sym typeface="Arial"/>
              </a:rPr>
              <a:t>Julie Dimitrijevic, UNEP-WCMC</a:t>
            </a:r>
            <a:endParaRPr lang="en-GB" sz="2200"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dirty="0" smtClean="0"/>
              <a:pPr/>
              <a:t>76</a:t>
            </a:fld>
            <a:endParaRPr lang="en-GB"/>
          </a:p>
        </p:txBody>
      </p:sp>
      <p:pic>
        <p:nvPicPr>
          <p:cNvPr id="8" name="Picture 2" descr="European Business and Nature Summit 2021">
            <a:extLst>
              <a:ext uri="{FF2B5EF4-FFF2-40B4-BE49-F238E27FC236}">
                <a16:creationId xmlns:a16="http://schemas.microsoft.com/office/drawing/2014/main" id="{94218085-E560-4158-9D06-223C7BECE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04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782-BE4A-4775-A6A6-D2E7A15A439D}"/>
              </a:ext>
            </a:extLst>
          </p:cNvPr>
          <p:cNvSpPr>
            <a:spLocks noGrp="1"/>
          </p:cNvSpPr>
          <p:nvPr>
            <p:ph type="title"/>
          </p:nvPr>
        </p:nvSpPr>
        <p:spPr/>
        <p:txBody>
          <a:bodyPr/>
          <a:lstStyle/>
          <a:p>
            <a:r>
              <a:rPr lang="en-US"/>
              <a:t>Exercise: Soy farm, Brazil</a:t>
            </a:r>
            <a:endParaRPr lang="en-CH"/>
          </a:p>
        </p:txBody>
      </p:sp>
      <p:sp>
        <p:nvSpPr>
          <p:cNvPr id="3" name="Text Placeholder 2">
            <a:extLst>
              <a:ext uri="{FF2B5EF4-FFF2-40B4-BE49-F238E27FC236}">
                <a16:creationId xmlns:a16="http://schemas.microsoft.com/office/drawing/2014/main" id="{33FEBBF2-B35B-4C14-AA22-B36CF7D0A0D6}"/>
              </a:ext>
            </a:extLst>
          </p:cNvPr>
          <p:cNvSpPr>
            <a:spLocks noGrp="1"/>
          </p:cNvSpPr>
          <p:nvPr>
            <p:ph type="body" idx="1"/>
          </p:nvPr>
        </p:nvSpPr>
        <p:spPr>
          <a:xfrm>
            <a:off x="314195" y="1461524"/>
            <a:ext cx="6839640" cy="4351338"/>
          </a:xfrm>
        </p:spPr>
        <p:txBody>
          <a:bodyPr>
            <a:normAutofit/>
          </a:bodyPr>
          <a:lstStyle/>
          <a:p>
            <a:pPr>
              <a:spcAft>
                <a:spcPts val="1200"/>
              </a:spcAft>
            </a:pPr>
            <a:r>
              <a:rPr lang="en-GB" dirty="0"/>
              <a:t>Imagine you are a </a:t>
            </a:r>
            <a:r>
              <a:rPr lang="en-GB" b="1" dirty="0">
                <a:solidFill>
                  <a:srgbClr val="4AC6F0"/>
                </a:solidFill>
              </a:rPr>
              <a:t>soy company in Brazil </a:t>
            </a:r>
            <a:r>
              <a:rPr lang="en-GB" dirty="0"/>
              <a:t>that has acquired 1,000 acres of land to convert to produce soy. </a:t>
            </a:r>
          </a:p>
          <a:p>
            <a:pPr>
              <a:spcAft>
                <a:spcPts val="1200"/>
              </a:spcAft>
            </a:pPr>
            <a:r>
              <a:rPr lang="en-GB" dirty="0"/>
              <a:t>You are wanting to understand your</a:t>
            </a:r>
            <a:r>
              <a:rPr lang="en-GB" b="1" dirty="0">
                <a:solidFill>
                  <a:srgbClr val="4AC6F0"/>
                </a:solidFill>
              </a:rPr>
              <a:t> impacts on natural capital</a:t>
            </a:r>
            <a:r>
              <a:rPr lang="en-GB" dirty="0"/>
              <a:t>, including </a:t>
            </a:r>
            <a:r>
              <a:rPr lang="en-GB" b="1" dirty="0">
                <a:solidFill>
                  <a:srgbClr val="4AC6F0"/>
                </a:solidFill>
              </a:rPr>
              <a:t>biodiversity</a:t>
            </a:r>
            <a:r>
              <a:rPr lang="en-GB" dirty="0"/>
              <a:t>, in the process of developing the farmland and producing soy. </a:t>
            </a:r>
          </a:p>
          <a:p>
            <a:pPr>
              <a:spcAft>
                <a:spcPts val="1200"/>
              </a:spcAft>
            </a:pPr>
            <a:r>
              <a:rPr lang="en-GB" dirty="0"/>
              <a:t>To do this, you will need to think through your </a:t>
            </a:r>
            <a:r>
              <a:rPr lang="en-GB" b="1" dirty="0">
                <a:solidFill>
                  <a:srgbClr val="4AC6F0"/>
                </a:solidFill>
              </a:rPr>
              <a:t>impact and dependency pathways</a:t>
            </a:r>
            <a:r>
              <a:rPr lang="en-GB" dirty="0"/>
              <a:t>, and how they may be </a:t>
            </a:r>
            <a:r>
              <a:rPr lang="en-GB" b="1" dirty="0">
                <a:solidFill>
                  <a:srgbClr val="4AC6F0"/>
                </a:solidFill>
              </a:rPr>
              <a:t>measured</a:t>
            </a:r>
            <a:r>
              <a:rPr lang="en-GB" dirty="0"/>
              <a:t>.</a:t>
            </a:r>
          </a:p>
          <a:p>
            <a:pPr marL="114300" indent="0">
              <a:buNone/>
            </a:pPr>
            <a:endParaRPr lang="en-GB" dirty="0"/>
          </a:p>
          <a:p>
            <a:endParaRPr lang="en-CH" dirty="0"/>
          </a:p>
        </p:txBody>
      </p:sp>
      <p:pic>
        <p:nvPicPr>
          <p:cNvPr id="5" name="Picture 4" descr="A picture containing plant, grass, giraffe&#10;&#10;Description automatically generated">
            <a:extLst>
              <a:ext uri="{FF2B5EF4-FFF2-40B4-BE49-F238E27FC236}">
                <a16:creationId xmlns:a16="http://schemas.microsoft.com/office/drawing/2014/main" id="{44B113AD-FEC6-40B1-B537-DC6380FF7264}"/>
              </a:ext>
            </a:extLst>
          </p:cNvPr>
          <p:cNvPicPr>
            <a:picLocks noChangeAspect="1"/>
          </p:cNvPicPr>
          <p:nvPr/>
        </p:nvPicPr>
        <p:blipFill rotWithShape="1">
          <a:blip r:embed="rId3"/>
          <a:srcRect l="12845" r="15205"/>
          <a:stretch/>
        </p:blipFill>
        <p:spPr>
          <a:xfrm>
            <a:off x="7282915" y="295836"/>
            <a:ext cx="4909085" cy="4854388"/>
          </a:xfrm>
          <a:prstGeom prst="ellipse">
            <a:avLst/>
          </a:prstGeom>
        </p:spPr>
      </p:pic>
    </p:spTree>
    <p:extLst>
      <p:ext uri="{BB962C8B-B14F-4D97-AF65-F5344CB8AC3E}">
        <p14:creationId xmlns:p14="http://schemas.microsoft.com/office/powerpoint/2010/main" val="1519129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a:solidFill>
                  <a:srgbClr val="595959"/>
                </a:solidFill>
              </a:rPr>
              <a:t>Exercise: Soy farm, Brazil</a:t>
            </a:r>
            <a:endParaRPr lang="en-US">
              <a:solidFill>
                <a:srgbClr val="595959"/>
              </a:solidFill>
            </a:endParaRPr>
          </a:p>
        </p:txBody>
      </p:sp>
      <p:sp>
        <p:nvSpPr>
          <p:cNvPr id="3" name="TextBox 2">
            <a:extLst>
              <a:ext uri="{FF2B5EF4-FFF2-40B4-BE49-F238E27FC236}">
                <a16:creationId xmlns:a16="http://schemas.microsoft.com/office/drawing/2014/main" id="{EDA92873-49B5-C14E-9632-6E5E438089BE}"/>
              </a:ext>
            </a:extLst>
          </p:cNvPr>
          <p:cNvSpPr txBox="1"/>
          <p:nvPr/>
        </p:nvSpPr>
        <p:spPr>
          <a:xfrm>
            <a:off x="0" y="1322468"/>
            <a:ext cx="3313320" cy="4524315"/>
          </a:xfrm>
          <a:prstGeom prst="rect">
            <a:avLst/>
          </a:prstGeom>
          <a:noFill/>
        </p:spPr>
        <p:txBody>
          <a:bodyPr wrap="square" rtlCol="0" anchor="t">
            <a:spAutoFit/>
          </a:bodyPr>
          <a:lstStyle/>
          <a:p>
            <a:r>
              <a:rPr lang="en-US" sz="1800" b="1">
                <a:solidFill>
                  <a:srgbClr val="23BAED"/>
                </a:solidFill>
              </a:rPr>
              <a:t>Natural Capital Impact Driver:</a:t>
            </a:r>
          </a:p>
          <a:p>
            <a:r>
              <a:rPr lang="en-GB" sz="1800">
                <a:solidFill>
                  <a:srgbClr val="595959"/>
                </a:solidFill>
              </a:rPr>
              <a:t>A measurable quantity of a natural resource that is used as an input to production, or a measurable non-product output of business activity </a:t>
            </a:r>
            <a:endParaRPr lang="en-US" sz="1800">
              <a:solidFill>
                <a:srgbClr val="595959"/>
              </a:solidFill>
            </a:endParaRPr>
          </a:p>
          <a:p>
            <a:endParaRPr lang="en-US" sz="1800" b="1">
              <a:solidFill>
                <a:srgbClr val="23BAED"/>
              </a:solidFill>
            </a:endParaRPr>
          </a:p>
          <a:p>
            <a:r>
              <a:rPr lang="en-US" sz="1800" b="1">
                <a:solidFill>
                  <a:srgbClr val="23BAED"/>
                </a:solidFill>
              </a:rPr>
              <a:t>Natural Capital Impact:</a:t>
            </a:r>
          </a:p>
          <a:p>
            <a:r>
              <a:rPr lang="en-US" sz="1800">
                <a:solidFill>
                  <a:srgbClr val="595959"/>
                </a:solidFill>
              </a:rPr>
              <a:t>The negative or positive effect of business activity on natural capital (e.g. water extraction)</a:t>
            </a:r>
            <a:endParaRPr lang="en-US" sz="1800">
              <a:solidFill>
                <a:srgbClr val="595959"/>
              </a:solidFill>
              <a:cs typeface="Arial"/>
            </a:endParaRPr>
          </a:p>
          <a:p>
            <a:endParaRPr lang="en-US" sz="1800"/>
          </a:p>
          <a:p>
            <a:r>
              <a:rPr lang="en-US" sz="1800" b="1">
                <a:solidFill>
                  <a:srgbClr val="23BAED"/>
                </a:solidFill>
              </a:rPr>
              <a:t>Natural Capital Dependency:</a:t>
            </a:r>
            <a:endParaRPr lang="en-US" sz="1800" b="1">
              <a:solidFill>
                <a:srgbClr val="23BAED"/>
              </a:solidFill>
              <a:cs typeface="Arial"/>
            </a:endParaRPr>
          </a:p>
          <a:p>
            <a:r>
              <a:rPr lang="en-US" sz="1800">
                <a:solidFill>
                  <a:srgbClr val="595959"/>
                </a:solidFill>
              </a:rPr>
              <a:t>Business reliance on or use of natural capital (e.g. pollination)</a:t>
            </a:r>
            <a:endParaRPr lang="en-US" sz="1800">
              <a:solidFill>
                <a:srgbClr val="595959"/>
              </a:solidFill>
              <a:cs typeface="Aria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a:xfrm>
            <a:off x="570120" y="6299685"/>
            <a:ext cx="2743200" cy="365125"/>
          </a:xfrm>
        </p:spPr>
        <p:txBody>
          <a:bodyPr/>
          <a:lstStyle/>
          <a:p>
            <a:fld id="{971CEC84-1649-40CE-BFF6-7286506FEA08}" type="slidenum">
              <a:rPr lang="en-GB" dirty="0" smtClean="0"/>
              <a:pPr/>
              <a:t>78</a:t>
            </a:fld>
            <a:endParaRPr lang="en-GB"/>
          </a:p>
        </p:txBody>
      </p:sp>
      <p:graphicFrame>
        <p:nvGraphicFramePr>
          <p:cNvPr id="8" name="Table 5">
            <a:extLst>
              <a:ext uri="{FF2B5EF4-FFF2-40B4-BE49-F238E27FC236}">
                <a16:creationId xmlns:a16="http://schemas.microsoft.com/office/drawing/2014/main" id="{905D96BC-9586-47E6-8A03-4BBEB6CBCF7F}"/>
              </a:ext>
            </a:extLst>
          </p:cNvPr>
          <p:cNvGraphicFramePr>
            <a:graphicFrameLocks noGrp="1"/>
          </p:cNvGraphicFramePr>
          <p:nvPr>
            <p:extLst>
              <p:ext uri="{D42A27DB-BD31-4B8C-83A1-F6EECF244321}">
                <p14:modId xmlns:p14="http://schemas.microsoft.com/office/powerpoint/2010/main" val="3278665152"/>
              </p:ext>
            </p:extLst>
          </p:nvPr>
        </p:nvGraphicFramePr>
        <p:xfrm>
          <a:off x="3231777" y="840523"/>
          <a:ext cx="8897470" cy="5488204"/>
        </p:xfrm>
        <a:graphic>
          <a:graphicData uri="http://schemas.openxmlformats.org/drawingml/2006/table">
            <a:tbl>
              <a:tblPr firstRow="1" bandRow="1">
                <a:tableStyleId>{BC89EF96-8CEA-46FF-86C4-4CE0E7609802}</a:tableStyleId>
              </a:tblPr>
              <a:tblGrid>
                <a:gridCol w="1199600">
                  <a:extLst>
                    <a:ext uri="{9D8B030D-6E8A-4147-A177-3AD203B41FA5}">
                      <a16:colId xmlns:a16="http://schemas.microsoft.com/office/drawing/2014/main" val="2039228777"/>
                    </a:ext>
                  </a:extLst>
                </a:gridCol>
                <a:gridCol w="1094029">
                  <a:extLst>
                    <a:ext uri="{9D8B030D-6E8A-4147-A177-3AD203B41FA5}">
                      <a16:colId xmlns:a16="http://schemas.microsoft.com/office/drawing/2014/main" val="2079049235"/>
                    </a:ext>
                  </a:extLst>
                </a:gridCol>
                <a:gridCol w="1276366">
                  <a:extLst>
                    <a:ext uri="{9D8B030D-6E8A-4147-A177-3AD203B41FA5}">
                      <a16:colId xmlns:a16="http://schemas.microsoft.com/office/drawing/2014/main" val="979064148"/>
                    </a:ext>
                  </a:extLst>
                </a:gridCol>
                <a:gridCol w="1178184">
                  <a:extLst>
                    <a:ext uri="{9D8B030D-6E8A-4147-A177-3AD203B41FA5}">
                      <a16:colId xmlns:a16="http://schemas.microsoft.com/office/drawing/2014/main" val="951968058"/>
                    </a:ext>
                  </a:extLst>
                </a:gridCol>
                <a:gridCol w="1054014">
                  <a:extLst>
                    <a:ext uri="{9D8B030D-6E8A-4147-A177-3AD203B41FA5}">
                      <a16:colId xmlns:a16="http://schemas.microsoft.com/office/drawing/2014/main" val="2662958172"/>
                    </a:ext>
                  </a:extLst>
                </a:gridCol>
                <a:gridCol w="1620583">
                  <a:extLst>
                    <a:ext uri="{9D8B030D-6E8A-4147-A177-3AD203B41FA5}">
                      <a16:colId xmlns:a16="http://schemas.microsoft.com/office/drawing/2014/main" val="2405920733"/>
                    </a:ext>
                  </a:extLst>
                </a:gridCol>
                <a:gridCol w="1474694">
                  <a:extLst>
                    <a:ext uri="{9D8B030D-6E8A-4147-A177-3AD203B41FA5}">
                      <a16:colId xmlns:a16="http://schemas.microsoft.com/office/drawing/2014/main" val="1110811223"/>
                    </a:ext>
                  </a:extLst>
                </a:gridCol>
              </a:tblGrid>
              <a:tr h="232578">
                <a:tc gridSpan="7">
                  <a:txBody>
                    <a:bodyPr/>
                    <a:lstStyle/>
                    <a:p>
                      <a:r>
                        <a:rPr lang="en-GB" sz="1400" b="1" dirty="0">
                          <a:solidFill>
                            <a:srgbClr val="23BAED"/>
                          </a:solidFill>
                        </a:rPr>
                        <a:t>Soy farm key impact drivers, impacts and dependencies</a:t>
                      </a:r>
                    </a:p>
                  </a:txBody>
                  <a:tcPr marT="45721" marB="45721"/>
                </a:tc>
                <a:tc hMerge="1">
                  <a:txBody>
                    <a:bodyPr/>
                    <a:lstStyle/>
                    <a:p>
                      <a:endParaRPr lang="en-GB"/>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61567480"/>
                  </a:ext>
                </a:extLst>
              </a:tr>
              <a:tr h="1836567">
                <a:tc>
                  <a:txBody>
                    <a:bodyPr/>
                    <a:lstStyle/>
                    <a:p>
                      <a:pPr algn="ctr"/>
                      <a:r>
                        <a:rPr lang="en-GB" sz="1400" b="1" dirty="0">
                          <a:solidFill>
                            <a:schemeClr val="tx1"/>
                          </a:solidFill>
                        </a:rPr>
                        <a:t>Business Activity</a:t>
                      </a:r>
                    </a:p>
                  </a:txBody>
                  <a:tcPr marT="45721" marB="45721" anchor="ctr">
                    <a:solidFill>
                      <a:schemeClr val="accent1">
                        <a:lumMod val="20000"/>
                        <a:lumOff val="80000"/>
                      </a:schemeClr>
                    </a:solidFill>
                  </a:tcPr>
                </a:tc>
                <a:tc>
                  <a:txBody>
                    <a:bodyPr/>
                    <a:lstStyle/>
                    <a:p>
                      <a:pPr algn="ctr"/>
                      <a:r>
                        <a:rPr lang="en-GB" sz="1400" b="1">
                          <a:solidFill>
                            <a:schemeClr val="tx1"/>
                          </a:solidFill>
                        </a:rPr>
                        <a:t>Does this activity result in an input or an output?</a:t>
                      </a:r>
                    </a:p>
                  </a:txBody>
                  <a:tcPr marT="45721" marB="45721" anchor="ctr"/>
                </a:tc>
                <a:tc>
                  <a:txBody>
                    <a:bodyPr/>
                    <a:lstStyle/>
                    <a:p>
                      <a:pPr algn="ctr"/>
                      <a:r>
                        <a:rPr lang="en-GB" sz="1400" b="1">
                          <a:solidFill>
                            <a:schemeClr val="tx1"/>
                          </a:solidFill>
                        </a:rPr>
                        <a:t>What is the measurable quantity of this input or output (i.e. what is the impact driver)?</a:t>
                      </a:r>
                    </a:p>
                  </a:txBody>
                  <a:tcPr marT="45721" marB="45721" anchor="ctr"/>
                </a:tc>
                <a:tc>
                  <a:txBody>
                    <a:bodyPr/>
                    <a:lstStyle/>
                    <a:p>
                      <a:pPr algn="ctr"/>
                      <a:r>
                        <a:rPr lang="en-GB" sz="1400" b="1" dirty="0">
                          <a:solidFill>
                            <a:schemeClr val="tx1"/>
                          </a:solidFill>
                        </a:rPr>
                        <a:t>What is the change on natural capital (i.e. what is your impact)?</a:t>
                      </a:r>
                    </a:p>
                  </a:txBody>
                  <a:tcPr marT="45721" marB="45721" anchor="ctr"/>
                </a:tc>
                <a:tc>
                  <a:txBody>
                    <a:bodyPr/>
                    <a:lstStyle/>
                    <a:p>
                      <a:pPr algn="ctr"/>
                      <a:r>
                        <a:rPr lang="en-GB" sz="1400" b="1" dirty="0">
                          <a:solidFill>
                            <a:schemeClr val="tx1"/>
                          </a:solidFill>
                        </a:rPr>
                        <a:t>How do you measure the impact driver and impact?</a:t>
                      </a:r>
                    </a:p>
                  </a:txBody>
                  <a:tcPr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dirty="0">
                          <a:solidFill>
                            <a:schemeClr val="tx1"/>
                          </a:solidFill>
                        </a:rPr>
                        <a:t>Does this business activity depend on specific areas of natural capital (i.e. what are your dependencies)?</a:t>
                      </a:r>
                    </a:p>
                    <a:p>
                      <a:pPr algn="ctr"/>
                      <a:endParaRPr lang="en-GB" sz="1400" b="1" dirty="0">
                        <a:solidFill>
                          <a:schemeClr val="tx1"/>
                        </a:solidFill>
                      </a:endParaRPr>
                    </a:p>
                  </a:txBody>
                  <a:tcPr marT="45721" marB="45721" anchor="ctr"/>
                </a:tc>
                <a:tc>
                  <a:txBody>
                    <a:bodyPr/>
                    <a:lstStyle/>
                    <a:p>
                      <a:pPr algn="ctr"/>
                      <a:r>
                        <a:rPr lang="en-GB" sz="1400" b="1" dirty="0">
                          <a:solidFill>
                            <a:schemeClr val="tx1"/>
                          </a:solidFill>
                        </a:rPr>
                        <a:t>How do you measure the dependency?</a:t>
                      </a:r>
                    </a:p>
                  </a:txBody>
                  <a:tcPr marT="45721" marB="45721" anchor="ctr"/>
                </a:tc>
                <a:extLst>
                  <a:ext uri="{0D108BD9-81ED-4DB2-BD59-A6C34878D82A}">
                    <a16:rowId xmlns:a16="http://schemas.microsoft.com/office/drawing/2014/main" val="347432089"/>
                  </a:ext>
                </a:extLst>
              </a:tr>
              <a:tr h="1193769">
                <a:tc>
                  <a:txBody>
                    <a:bodyPr/>
                    <a:lstStyle/>
                    <a:p>
                      <a:r>
                        <a:rPr lang="en-GB" sz="1400" b="1" dirty="0">
                          <a:solidFill>
                            <a:schemeClr val="tx1"/>
                          </a:solidFill>
                        </a:rPr>
                        <a:t>Land acquisition/ farm set up (Land use change)</a:t>
                      </a:r>
                    </a:p>
                  </a:txBody>
                  <a:tcPr marT="45721" marB="45721" anchor="ctr">
                    <a:solidFill>
                      <a:schemeClr val="accent1">
                        <a:lumMod val="20000"/>
                        <a:lumOff val="80000"/>
                      </a:schemeClr>
                    </a:solidFill>
                  </a:tcPr>
                </a:tc>
                <a:tc>
                  <a:txBody>
                    <a:bodyPr/>
                    <a:lstStyle/>
                    <a:p>
                      <a:endParaRPr lang="en-GB" sz="1400">
                        <a:solidFill>
                          <a:srgbClr val="595959"/>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extLst>
                  <a:ext uri="{0D108BD9-81ED-4DB2-BD59-A6C34878D82A}">
                    <a16:rowId xmlns:a16="http://schemas.microsoft.com/office/drawing/2014/main" val="1260882304"/>
                  </a:ext>
                </a:extLst>
              </a:tr>
              <a:tr h="1033069">
                <a:tc>
                  <a:txBody>
                    <a:bodyPr/>
                    <a:lstStyle/>
                    <a:p>
                      <a:r>
                        <a:rPr lang="en-GB" sz="1400" b="1" dirty="0">
                          <a:solidFill>
                            <a:schemeClr val="tx1"/>
                          </a:solidFill>
                        </a:rPr>
                        <a:t>Soy production (through irrigation)</a:t>
                      </a:r>
                    </a:p>
                  </a:txBody>
                  <a:tcPr marT="45721" marB="45721" anchor="ctr">
                    <a:solidFill>
                      <a:schemeClr val="accent1">
                        <a:lumMod val="20000"/>
                        <a:lumOff val="80000"/>
                      </a:schemeClr>
                    </a:solidFill>
                  </a:tcPr>
                </a:tc>
                <a:tc>
                  <a:txBody>
                    <a:bodyPr/>
                    <a:lstStyle/>
                    <a:p>
                      <a:endParaRPr lang="en-GB" sz="1400">
                        <a:solidFill>
                          <a:srgbClr val="595959"/>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extLst>
                  <a:ext uri="{0D108BD9-81ED-4DB2-BD59-A6C34878D82A}">
                    <a16:rowId xmlns:a16="http://schemas.microsoft.com/office/drawing/2014/main" val="1966199618"/>
                  </a:ext>
                </a:extLst>
              </a:tr>
              <a:tr h="872370">
                <a:tc>
                  <a:txBody>
                    <a:bodyPr/>
                    <a:lstStyle/>
                    <a:p>
                      <a:r>
                        <a:rPr lang="en-GB" sz="1400" b="1" dirty="0">
                          <a:solidFill>
                            <a:schemeClr val="tx1"/>
                          </a:solidFill>
                        </a:rPr>
                        <a:t>Combine harvesting of soy product</a:t>
                      </a:r>
                    </a:p>
                  </a:txBody>
                  <a:tcPr marT="45721" marB="45721" anchor="ctr">
                    <a:solidFill>
                      <a:schemeClr val="accent1">
                        <a:lumMod val="20000"/>
                        <a:lumOff val="80000"/>
                      </a:schemeClr>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a:p>
                  </a:txBody>
                  <a:tcPr marT="45721" marB="45721" anchor="ctr">
                    <a:solidFill>
                      <a:schemeClr val="bg1"/>
                    </a:solidFill>
                  </a:tcPr>
                </a:tc>
                <a:tc>
                  <a:txBody>
                    <a:bodyPr/>
                    <a:lstStyle/>
                    <a:p>
                      <a:endParaRPr lang="en-GB" sz="1400"/>
                    </a:p>
                  </a:txBody>
                  <a:tcPr marT="45721" marB="45721" anchor="ctr">
                    <a:solidFill>
                      <a:schemeClr val="bg1"/>
                    </a:solidFill>
                  </a:tcPr>
                </a:tc>
                <a:tc>
                  <a:txBody>
                    <a:bodyPr/>
                    <a:lstStyle/>
                    <a:p>
                      <a:endParaRPr lang="en-GB" sz="1400" dirty="0"/>
                    </a:p>
                  </a:txBody>
                  <a:tcPr marT="45721" marB="45721" anchor="ctr">
                    <a:solidFill>
                      <a:schemeClr val="bg1"/>
                    </a:solidFill>
                  </a:tcPr>
                </a:tc>
                <a:extLst>
                  <a:ext uri="{0D108BD9-81ED-4DB2-BD59-A6C34878D82A}">
                    <a16:rowId xmlns:a16="http://schemas.microsoft.com/office/drawing/2014/main" val="134023108"/>
                  </a:ext>
                </a:extLst>
              </a:tr>
            </a:tbl>
          </a:graphicData>
        </a:graphic>
      </p:graphicFrame>
      <p:pic>
        <p:nvPicPr>
          <p:cNvPr id="10" name="Graphic 9" descr="Barn">
            <a:extLst>
              <a:ext uri="{FF2B5EF4-FFF2-40B4-BE49-F238E27FC236}">
                <a16:creationId xmlns:a16="http://schemas.microsoft.com/office/drawing/2014/main" id="{F2E7005B-3E95-43A4-BF5D-F6E7D4AC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0016" y="3403449"/>
            <a:ext cx="746423" cy="746423"/>
          </a:xfrm>
          <a:prstGeom prst="rect">
            <a:avLst/>
          </a:prstGeom>
        </p:spPr>
      </p:pic>
      <p:pic>
        <p:nvPicPr>
          <p:cNvPr id="11" name="Graphic 10" descr="Watering pot">
            <a:extLst>
              <a:ext uri="{FF2B5EF4-FFF2-40B4-BE49-F238E27FC236}">
                <a16:creationId xmlns:a16="http://schemas.microsoft.com/office/drawing/2014/main" id="{80BC91BA-060C-41B0-8E3C-7478CDAED3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5135" y="4490539"/>
            <a:ext cx="771304" cy="771304"/>
          </a:xfrm>
          <a:prstGeom prst="rect">
            <a:avLst/>
          </a:prstGeom>
        </p:spPr>
      </p:pic>
      <p:pic>
        <p:nvPicPr>
          <p:cNvPr id="12" name="Graphic 11" descr="Tractor">
            <a:extLst>
              <a:ext uri="{FF2B5EF4-FFF2-40B4-BE49-F238E27FC236}">
                <a16:creationId xmlns:a16="http://schemas.microsoft.com/office/drawing/2014/main" id="{6E7C7B37-8F06-4559-B475-4CE44A8B6F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7575" y="5582304"/>
            <a:ext cx="746423" cy="746423"/>
          </a:xfrm>
          <a:prstGeom prst="rect">
            <a:avLst/>
          </a:prstGeom>
        </p:spPr>
      </p:pic>
    </p:spTree>
    <p:extLst>
      <p:ext uri="{BB962C8B-B14F-4D97-AF65-F5344CB8AC3E}">
        <p14:creationId xmlns:p14="http://schemas.microsoft.com/office/powerpoint/2010/main" val="4176133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a:t>
            </a:r>
            <a:endParaRPr lang="en-CH">
              <a:highlight>
                <a:srgbClr val="FFFF00"/>
              </a:highlight>
            </a:endParaRPr>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4" y="1267949"/>
            <a:ext cx="7265699" cy="4009311"/>
          </a:xfrm>
        </p:spPr>
        <p:txBody>
          <a:bodyPr>
            <a:noAutofit/>
          </a:bodyPr>
          <a:lstStyle/>
          <a:p>
            <a:pPr>
              <a:lnSpc>
                <a:spcPct val="120000"/>
              </a:lnSpc>
            </a:pPr>
            <a:r>
              <a:rPr lang="en-US" sz="2000"/>
              <a:t>We will now split into </a:t>
            </a:r>
            <a:r>
              <a:rPr lang="en-US" sz="2000" b="1">
                <a:solidFill>
                  <a:srgbClr val="23BAED"/>
                </a:solidFill>
              </a:rPr>
              <a:t>breakout rooms</a:t>
            </a:r>
          </a:p>
          <a:p>
            <a:pPr lvl="1">
              <a:lnSpc>
                <a:spcPct val="120000"/>
              </a:lnSpc>
            </a:pPr>
            <a:r>
              <a:rPr lang="en-US" sz="2000"/>
              <a:t>Max 4 per group</a:t>
            </a:r>
            <a:endParaRPr lang="en-US" sz="2000">
              <a:highlight>
                <a:srgbClr val="FFFF00"/>
              </a:highlight>
            </a:endParaRPr>
          </a:p>
          <a:p>
            <a:pPr>
              <a:lnSpc>
                <a:spcPct val="120000"/>
              </a:lnSpc>
            </a:pPr>
            <a:r>
              <a:rPr lang="en-US" sz="2000"/>
              <a:t>You will work through a table to </a:t>
            </a:r>
            <a:r>
              <a:rPr lang="en-US" sz="2000" b="1">
                <a:solidFill>
                  <a:srgbClr val="23BAED"/>
                </a:solidFill>
              </a:rPr>
              <a:t>identify impact drivers, impacts </a:t>
            </a:r>
            <a:r>
              <a:rPr lang="en-US" sz="2000">
                <a:solidFill>
                  <a:srgbClr val="595959"/>
                </a:solidFill>
              </a:rPr>
              <a:t>and</a:t>
            </a:r>
            <a:r>
              <a:rPr lang="en-US" sz="2000" b="1">
                <a:solidFill>
                  <a:srgbClr val="23BAED"/>
                </a:solidFill>
              </a:rPr>
              <a:t> dependencies </a:t>
            </a:r>
            <a:r>
              <a:rPr lang="en-US" sz="2000">
                <a:solidFill>
                  <a:srgbClr val="595959"/>
                </a:solidFill>
              </a:rPr>
              <a:t>for a </a:t>
            </a:r>
            <a:r>
              <a:rPr lang="en-US" sz="2000" b="1">
                <a:solidFill>
                  <a:srgbClr val="23BAED"/>
                </a:solidFill>
              </a:rPr>
              <a:t>soy farm in Brazil </a:t>
            </a:r>
          </a:p>
          <a:p>
            <a:pPr>
              <a:lnSpc>
                <a:spcPct val="120000"/>
              </a:lnSpc>
            </a:pPr>
            <a:r>
              <a:rPr lang="en-US" sz="2000"/>
              <a:t>You will have </a:t>
            </a:r>
            <a:r>
              <a:rPr lang="en-US" sz="2000" b="1">
                <a:solidFill>
                  <a:srgbClr val="23BAED"/>
                </a:solidFill>
              </a:rPr>
              <a:t>15 minutes </a:t>
            </a:r>
            <a:r>
              <a:rPr lang="en-US" sz="2000"/>
              <a:t>to discuss in your group</a:t>
            </a:r>
          </a:p>
          <a:p>
            <a:pPr>
              <a:lnSpc>
                <a:spcPct val="120000"/>
              </a:lnSpc>
            </a:pPr>
            <a:r>
              <a:rPr lang="en-US" sz="2000"/>
              <a:t>You will be notified when you have </a:t>
            </a:r>
            <a:r>
              <a:rPr lang="en-US" sz="2000" b="1">
                <a:solidFill>
                  <a:srgbClr val="23BAED"/>
                </a:solidFill>
              </a:rPr>
              <a:t>5’ </a:t>
            </a:r>
            <a:r>
              <a:rPr lang="en-US" sz="2000"/>
              <a:t>of the time left</a:t>
            </a:r>
          </a:p>
          <a:p>
            <a:pPr>
              <a:lnSpc>
                <a:spcPct val="120000"/>
              </a:lnSpc>
            </a:pPr>
            <a:r>
              <a:rPr lang="en-US" sz="2000"/>
              <a:t>Each group will have one of the </a:t>
            </a:r>
            <a:r>
              <a:rPr lang="en-US" sz="2000" b="1">
                <a:solidFill>
                  <a:srgbClr val="23BAED"/>
                </a:solidFill>
              </a:rPr>
              <a:t>support team members to take notes</a:t>
            </a:r>
          </a:p>
          <a:p>
            <a:pPr>
              <a:lnSpc>
                <a:spcPct val="120000"/>
              </a:lnSpc>
            </a:pPr>
            <a:r>
              <a:rPr lang="en-US" sz="2000"/>
              <a:t>One member per group will be asked to </a:t>
            </a:r>
            <a:r>
              <a:rPr lang="en-US" sz="2000" b="1">
                <a:solidFill>
                  <a:srgbClr val="23BAED"/>
                </a:solidFill>
              </a:rPr>
              <a:t>feedback in plenary </a:t>
            </a:r>
            <a:r>
              <a:rPr lang="en-US" sz="2000"/>
              <a:t>on the main points &amp; reflections that came out</a:t>
            </a:r>
          </a:p>
        </p:txBody>
      </p:sp>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a:xfrm>
            <a:off x="658009" y="6292219"/>
            <a:ext cx="2743200" cy="365125"/>
          </a:xfrm>
        </p:spPr>
        <p:txBody>
          <a:bodyPr/>
          <a:lstStyle/>
          <a:p>
            <a:fld id="{971CEC84-1649-40CE-BFF6-7286506FEA08}" type="slidenum">
              <a:rPr lang="en-GB" dirty="0" smtClean="0"/>
              <a:pPr/>
              <a:t>79</a:t>
            </a:fld>
            <a:endParaRPr lang="en-GB"/>
          </a:p>
        </p:txBody>
      </p:sp>
      <p:pic>
        <p:nvPicPr>
          <p:cNvPr id="7" name="Picture 6">
            <a:extLst>
              <a:ext uri="{FF2B5EF4-FFF2-40B4-BE49-F238E27FC236}">
                <a16:creationId xmlns:a16="http://schemas.microsoft.com/office/drawing/2014/main" id="{EC8B766D-185B-4898-8A88-722D4F249AF6}"/>
              </a:ext>
            </a:extLst>
          </p:cNvPr>
          <p:cNvPicPr>
            <a:picLocks noChangeAspect="1"/>
          </p:cNvPicPr>
          <p:nvPr/>
        </p:nvPicPr>
        <p:blipFill rotWithShape="1">
          <a:blip r:embed="rId3"/>
          <a:srcRect l="27138" r="5486"/>
          <a:stretch/>
        </p:blipFill>
        <p:spPr>
          <a:xfrm>
            <a:off x="7666892" y="1267949"/>
            <a:ext cx="4525108" cy="4479716"/>
          </a:xfrm>
          <a:prstGeom prst="ellipse">
            <a:avLst/>
          </a:prstGeom>
        </p:spPr>
      </p:pic>
    </p:spTree>
    <p:extLst>
      <p:ext uri="{BB962C8B-B14F-4D97-AF65-F5344CB8AC3E}">
        <p14:creationId xmlns:p14="http://schemas.microsoft.com/office/powerpoint/2010/main" val="392058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4E5A-A9B6-4AF0-854E-E214E12A54F1}"/>
              </a:ext>
            </a:extLst>
          </p:cNvPr>
          <p:cNvSpPr>
            <a:spLocks noGrp="1"/>
          </p:cNvSpPr>
          <p:nvPr>
            <p:ph type="title"/>
          </p:nvPr>
        </p:nvSpPr>
        <p:spPr>
          <a:xfrm>
            <a:off x="293174" y="125352"/>
            <a:ext cx="11699130" cy="878150"/>
          </a:xfrm>
        </p:spPr>
        <p:txBody>
          <a:bodyPr>
            <a:normAutofit/>
          </a:bodyPr>
          <a:lstStyle/>
          <a:p>
            <a:r>
              <a:rPr lang="en-GB">
                <a:solidFill>
                  <a:srgbClr val="595959"/>
                </a:solidFill>
              </a:rPr>
              <a:t>The Protocol’s steps &amp; stages as a basis for the training content</a:t>
            </a:r>
            <a:endParaRPr lang="en-CH"/>
          </a:p>
        </p:txBody>
      </p:sp>
      <p:pic>
        <p:nvPicPr>
          <p:cNvPr id="5" name="Picture 4">
            <a:extLst>
              <a:ext uri="{FF2B5EF4-FFF2-40B4-BE49-F238E27FC236}">
                <a16:creationId xmlns:a16="http://schemas.microsoft.com/office/drawing/2014/main" id="{93A0E0FA-CE76-45E6-9AAC-9D38CC782BB3}"/>
              </a:ext>
            </a:extLst>
          </p:cNvPr>
          <p:cNvPicPr>
            <a:picLocks noChangeAspect="1"/>
          </p:cNvPicPr>
          <p:nvPr/>
        </p:nvPicPr>
        <p:blipFill>
          <a:blip r:embed="rId2"/>
          <a:stretch>
            <a:fillRect/>
          </a:stretch>
        </p:blipFill>
        <p:spPr>
          <a:xfrm>
            <a:off x="3787330" y="1290637"/>
            <a:ext cx="4617339" cy="4626686"/>
          </a:xfrm>
          <a:prstGeom prst="diamond">
            <a:avLst/>
          </a:prstGeom>
        </p:spPr>
      </p:pic>
      <p:sp>
        <p:nvSpPr>
          <p:cNvPr id="6" name="Right Brace 5">
            <a:extLst>
              <a:ext uri="{FF2B5EF4-FFF2-40B4-BE49-F238E27FC236}">
                <a16:creationId xmlns:a16="http://schemas.microsoft.com/office/drawing/2014/main" id="{DA6B0EF2-AA86-4784-86D8-03A70639FBB6}"/>
              </a:ext>
            </a:extLst>
          </p:cNvPr>
          <p:cNvSpPr/>
          <p:nvPr/>
        </p:nvSpPr>
        <p:spPr>
          <a:xfrm rot="18874761">
            <a:off x="6699675" y="1146216"/>
            <a:ext cx="296083" cy="1197947"/>
          </a:xfrm>
          <a:prstGeom prst="rightBrace">
            <a:avLst>
              <a:gd name="adj1" fmla="val 8333"/>
              <a:gd name="adj2" fmla="val 50484"/>
            </a:avLst>
          </a:prstGeom>
          <a:noFill/>
          <a:ln w="19050" cap="flat" cmpd="sng">
            <a:solidFill>
              <a:srgbClr val="FFCB06"/>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CH" sz="1800">
              <a:solidFill>
                <a:schemeClr val="lt1"/>
              </a:solidFill>
              <a:latin typeface="Arial"/>
              <a:cs typeface="Arial"/>
            </a:endParaRPr>
          </a:p>
        </p:txBody>
      </p:sp>
      <p:sp>
        <p:nvSpPr>
          <p:cNvPr id="7" name="Google Shape;3281;p202">
            <a:extLst>
              <a:ext uri="{FF2B5EF4-FFF2-40B4-BE49-F238E27FC236}">
                <a16:creationId xmlns:a16="http://schemas.microsoft.com/office/drawing/2014/main" id="{8DAF9936-359D-4740-AFB8-B90A0B55C592}"/>
              </a:ext>
            </a:extLst>
          </p:cNvPr>
          <p:cNvSpPr txBox="1"/>
          <p:nvPr/>
        </p:nvSpPr>
        <p:spPr>
          <a:xfrm>
            <a:off x="6914037" y="1375145"/>
            <a:ext cx="130164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23BAED"/>
                </a:solidFill>
              </a:rPr>
              <a:t>Module 1</a:t>
            </a:r>
            <a:endParaRPr sz="1600" b="1">
              <a:solidFill>
                <a:srgbClr val="23BAED"/>
              </a:solidFill>
            </a:endParaRPr>
          </a:p>
        </p:txBody>
      </p:sp>
      <p:sp>
        <p:nvSpPr>
          <p:cNvPr id="8" name="Right Brace 7">
            <a:extLst>
              <a:ext uri="{FF2B5EF4-FFF2-40B4-BE49-F238E27FC236}">
                <a16:creationId xmlns:a16="http://schemas.microsoft.com/office/drawing/2014/main" id="{6CEDD967-5C62-4B01-8BCC-95F83ABF302D}"/>
              </a:ext>
            </a:extLst>
          </p:cNvPr>
          <p:cNvSpPr/>
          <p:nvPr/>
        </p:nvSpPr>
        <p:spPr>
          <a:xfrm>
            <a:off x="8404669" y="3005006"/>
            <a:ext cx="296083" cy="1197947"/>
          </a:xfrm>
          <a:prstGeom prst="rightBrace">
            <a:avLst>
              <a:gd name="adj1" fmla="val 8333"/>
              <a:gd name="adj2" fmla="val 50484"/>
            </a:avLst>
          </a:prstGeom>
          <a:noFill/>
          <a:ln w="19050" cap="flat" cmpd="sng">
            <a:solidFill>
              <a:srgbClr val="FFCB06"/>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CH" sz="1800">
              <a:solidFill>
                <a:schemeClr val="lt1"/>
              </a:solidFill>
              <a:latin typeface="Arial"/>
              <a:cs typeface="Arial"/>
            </a:endParaRPr>
          </a:p>
        </p:txBody>
      </p:sp>
      <p:sp>
        <p:nvSpPr>
          <p:cNvPr id="9" name="Google Shape;3281;p202">
            <a:extLst>
              <a:ext uri="{FF2B5EF4-FFF2-40B4-BE49-F238E27FC236}">
                <a16:creationId xmlns:a16="http://schemas.microsoft.com/office/drawing/2014/main" id="{03F908EA-01F9-49F9-B5AE-F547C5078BA9}"/>
              </a:ext>
            </a:extLst>
          </p:cNvPr>
          <p:cNvSpPr txBox="1"/>
          <p:nvPr/>
        </p:nvSpPr>
        <p:spPr>
          <a:xfrm>
            <a:off x="8700752" y="3429000"/>
            <a:ext cx="130164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23BAED"/>
                </a:solidFill>
              </a:rPr>
              <a:t>Module 2</a:t>
            </a:r>
            <a:endParaRPr sz="1600" b="1">
              <a:solidFill>
                <a:srgbClr val="23BAED"/>
              </a:solidFill>
            </a:endParaRPr>
          </a:p>
        </p:txBody>
      </p:sp>
      <p:sp>
        <p:nvSpPr>
          <p:cNvPr id="10" name="Right Brace 9">
            <a:extLst>
              <a:ext uri="{FF2B5EF4-FFF2-40B4-BE49-F238E27FC236}">
                <a16:creationId xmlns:a16="http://schemas.microsoft.com/office/drawing/2014/main" id="{AE8D1123-783F-4946-9B64-A6E60E343EBB}"/>
              </a:ext>
            </a:extLst>
          </p:cNvPr>
          <p:cNvSpPr/>
          <p:nvPr/>
        </p:nvSpPr>
        <p:spPr>
          <a:xfrm rot="2713268">
            <a:off x="6699675" y="4915431"/>
            <a:ext cx="296083" cy="1197947"/>
          </a:xfrm>
          <a:prstGeom prst="rightBrace">
            <a:avLst>
              <a:gd name="adj1" fmla="val 8333"/>
              <a:gd name="adj2" fmla="val 50484"/>
            </a:avLst>
          </a:prstGeom>
          <a:noFill/>
          <a:ln w="19050" cap="flat" cmpd="sng">
            <a:solidFill>
              <a:srgbClr val="FFCB06"/>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CH" sz="1800">
              <a:solidFill>
                <a:schemeClr val="lt1"/>
              </a:solidFill>
              <a:latin typeface="Arial"/>
              <a:cs typeface="Arial"/>
            </a:endParaRPr>
          </a:p>
        </p:txBody>
      </p:sp>
      <p:sp>
        <p:nvSpPr>
          <p:cNvPr id="11" name="Google Shape;3281;p202">
            <a:extLst>
              <a:ext uri="{FF2B5EF4-FFF2-40B4-BE49-F238E27FC236}">
                <a16:creationId xmlns:a16="http://schemas.microsoft.com/office/drawing/2014/main" id="{3B785D32-EC82-463C-8D65-FB21CCF2AE2B}"/>
              </a:ext>
            </a:extLst>
          </p:cNvPr>
          <p:cNvSpPr txBox="1"/>
          <p:nvPr/>
        </p:nvSpPr>
        <p:spPr>
          <a:xfrm>
            <a:off x="6960563" y="5506496"/>
            <a:ext cx="130164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23BAED"/>
                </a:solidFill>
              </a:rPr>
              <a:t>Module 3</a:t>
            </a:r>
            <a:endParaRPr sz="1600" b="1">
              <a:solidFill>
                <a:srgbClr val="23BAED"/>
              </a:solidFill>
            </a:endParaRPr>
          </a:p>
        </p:txBody>
      </p:sp>
      <p:sp>
        <p:nvSpPr>
          <p:cNvPr id="12" name="Right Brace 11">
            <a:extLst>
              <a:ext uri="{FF2B5EF4-FFF2-40B4-BE49-F238E27FC236}">
                <a16:creationId xmlns:a16="http://schemas.microsoft.com/office/drawing/2014/main" id="{147D33AF-9126-47FC-94CA-2770DF97FB82}"/>
              </a:ext>
            </a:extLst>
          </p:cNvPr>
          <p:cNvSpPr/>
          <p:nvPr/>
        </p:nvSpPr>
        <p:spPr>
          <a:xfrm rot="10800000">
            <a:off x="3486181" y="2999283"/>
            <a:ext cx="296083" cy="1197947"/>
          </a:xfrm>
          <a:prstGeom prst="rightBrace">
            <a:avLst>
              <a:gd name="adj1" fmla="val 8333"/>
              <a:gd name="adj2" fmla="val 50484"/>
            </a:avLst>
          </a:prstGeom>
          <a:noFill/>
          <a:ln w="19050" cap="flat" cmpd="sng">
            <a:solidFill>
              <a:srgbClr val="FFCB06"/>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CH" sz="1800">
              <a:solidFill>
                <a:schemeClr val="lt1"/>
              </a:solidFill>
              <a:latin typeface="Arial"/>
              <a:cs typeface="Arial"/>
            </a:endParaRPr>
          </a:p>
        </p:txBody>
      </p:sp>
      <p:sp>
        <p:nvSpPr>
          <p:cNvPr id="13" name="Google Shape;3281;p202">
            <a:extLst>
              <a:ext uri="{FF2B5EF4-FFF2-40B4-BE49-F238E27FC236}">
                <a16:creationId xmlns:a16="http://schemas.microsoft.com/office/drawing/2014/main" id="{DAE614F4-71DF-46F7-8B87-095C5CA8FCF9}"/>
              </a:ext>
            </a:extLst>
          </p:cNvPr>
          <p:cNvSpPr txBox="1"/>
          <p:nvPr/>
        </p:nvSpPr>
        <p:spPr>
          <a:xfrm>
            <a:off x="1035307" y="2999283"/>
            <a:ext cx="2265187"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23BAED"/>
                </a:solidFill>
              </a:rPr>
              <a:t>Variety of business stories, testimonial videos &amp; mountain interactive tool</a:t>
            </a:r>
            <a:endParaRPr sz="1600" b="1">
              <a:solidFill>
                <a:srgbClr val="23BAED"/>
              </a:solidFill>
            </a:endParaRPr>
          </a:p>
        </p:txBody>
      </p:sp>
    </p:spTree>
    <p:extLst>
      <p:ext uri="{BB962C8B-B14F-4D97-AF65-F5344CB8AC3E}">
        <p14:creationId xmlns:p14="http://schemas.microsoft.com/office/powerpoint/2010/main" val="3012815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1" name="Google Shape;1331;p76"/>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Share your highlights!</a:t>
            </a:r>
            <a:endParaRPr/>
          </a:p>
        </p:txBody>
      </p:sp>
      <p:sp>
        <p:nvSpPr>
          <p:cNvPr id="1333" name="Google Shape;1333;p76"/>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fld id="{00000000-1234-1234-1234-123412341234}" type="slidenum">
              <a:rPr lang="en-GB" sz="1600" b="0" i="0" u="none" strike="noStrike" cap="none">
                <a:solidFill>
                  <a:schemeClr val="tx1"/>
                </a:solidFill>
                <a:latin typeface="Arial"/>
                <a:ea typeface="Arial"/>
                <a:cs typeface="Arial"/>
                <a:sym typeface="Arial"/>
              </a:rPr>
              <a:t>80</a:t>
            </a:fld>
            <a:endParaRPr sz="1600" b="0" i="0" u="none" strike="noStrike" cap="none">
              <a:solidFill>
                <a:schemeClr val="tx1"/>
              </a:solidFill>
              <a:latin typeface="Arial"/>
              <a:ea typeface="Arial"/>
              <a:cs typeface="Arial"/>
              <a:sym typeface="Arial"/>
            </a:endParaRPr>
          </a:p>
        </p:txBody>
      </p:sp>
      <p:sp>
        <p:nvSpPr>
          <p:cNvPr id="15" name="Google Shape;1300;p233">
            <a:extLst>
              <a:ext uri="{FF2B5EF4-FFF2-40B4-BE49-F238E27FC236}">
                <a16:creationId xmlns:a16="http://schemas.microsoft.com/office/drawing/2014/main" id="{2A485AC6-E772-46FF-AEEC-961C485F7EFB}"/>
              </a:ext>
            </a:extLst>
          </p:cNvPr>
          <p:cNvSpPr/>
          <p:nvPr/>
        </p:nvSpPr>
        <p:spPr>
          <a:xfrm>
            <a:off x="4258614" y="1820232"/>
            <a:ext cx="3674772" cy="365683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 name="Google Shape;1301;p233">
            <a:extLst>
              <a:ext uri="{FF2B5EF4-FFF2-40B4-BE49-F238E27FC236}">
                <a16:creationId xmlns:a16="http://schemas.microsoft.com/office/drawing/2014/main" id="{44D9EC3F-3A97-477A-AFEA-2E54A84AF46D}"/>
              </a:ext>
            </a:extLst>
          </p:cNvPr>
          <p:cNvSpPr txBox="1"/>
          <p:nvPr/>
        </p:nvSpPr>
        <p:spPr>
          <a:xfrm>
            <a:off x="4555261" y="2476172"/>
            <a:ext cx="3086986"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Arial"/>
              <a:buNone/>
            </a:pPr>
            <a:r>
              <a:rPr lang="en-GB" sz="3600" b="0" i="0" u="none" strike="noStrike" cap="none">
                <a:solidFill>
                  <a:srgbClr val="FFFFFF"/>
                </a:solidFill>
                <a:latin typeface="Arial"/>
                <a:ea typeface="Arial"/>
                <a:cs typeface="Arial"/>
                <a:sym typeface="Arial"/>
              </a:rPr>
              <a:t>What key points came out from your discussions?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7920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92832-E978-4ECE-9695-46D19D61F34C}"/>
              </a:ext>
            </a:extLst>
          </p:cNvPr>
          <p:cNvSpPr>
            <a:spLocks noGrp="1"/>
          </p:cNvSpPr>
          <p:nvPr>
            <p:ph type="sldNum" sz="quarter" idx="12"/>
          </p:nvPr>
        </p:nvSpPr>
        <p:spPr>
          <a:xfrm>
            <a:off x="709191" y="6445958"/>
            <a:ext cx="2743200" cy="365125"/>
          </a:xfrm>
        </p:spPr>
        <p:txBody>
          <a:bodyPr/>
          <a:lstStyle/>
          <a:p>
            <a:fld id="{971CEC84-1649-40CE-BFF6-7286506FEA08}" type="slidenum">
              <a:rPr lang="en-GB" dirty="0" smtClean="0"/>
              <a:pPr/>
              <a:t>81</a:t>
            </a:fld>
            <a:endParaRPr lang="en-GB"/>
          </a:p>
        </p:txBody>
      </p:sp>
      <p:graphicFrame>
        <p:nvGraphicFramePr>
          <p:cNvPr id="5" name="Table 5">
            <a:extLst>
              <a:ext uri="{FF2B5EF4-FFF2-40B4-BE49-F238E27FC236}">
                <a16:creationId xmlns:a16="http://schemas.microsoft.com/office/drawing/2014/main" id="{153A32CB-8896-4756-A28A-1FABEE40D69A}"/>
              </a:ext>
            </a:extLst>
          </p:cNvPr>
          <p:cNvGraphicFramePr>
            <a:graphicFrameLocks noGrp="1"/>
          </p:cNvGraphicFramePr>
          <p:nvPr>
            <p:extLst>
              <p:ext uri="{D42A27DB-BD31-4B8C-83A1-F6EECF244321}">
                <p14:modId xmlns:p14="http://schemas.microsoft.com/office/powerpoint/2010/main" val="1569117002"/>
              </p:ext>
            </p:extLst>
          </p:nvPr>
        </p:nvGraphicFramePr>
        <p:xfrm>
          <a:off x="729215" y="798447"/>
          <a:ext cx="11343515" cy="5921829"/>
        </p:xfrm>
        <a:graphic>
          <a:graphicData uri="http://schemas.openxmlformats.org/drawingml/2006/table">
            <a:tbl>
              <a:tblPr firstRow="1" bandRow="1">
                <a:tableStyleId>{BC89EF96-8CEA-46FF-86C4-4CE0E7609802}</a:tableStyleId>
              </a:tblPr>
              <a:tblGrid>
                <a:gridCol w="1759758">
                  <a:extLst>
                    <a:ext uri="{9D8B030D-6E8A-4147-A177-3AD203B41FA5}">
                      <a16:colId xmlns:a16="http://schemas.microsoft.com/office/drawing/2014/main" val="2039228777"/>
                    </a:ext>
                  </a:extLst>
                </a:gridCol>
                <a:gridCol w="1449861">
                  <a:extLst>
                    <a:ext uri="{9D8B030D-6E8A-4147-A177-3AD203B41FA5}">
                      <a16:colId xmlns:a16="http://schemas.microsoft.com/office/drawing/2014/main" val="2079049235"/>
                    </a:ext>
                  </a:extLst>
                </a:gridCol>
                <a:gridCol w="1604809">
                  <a:extLst>
                    <a:ext uri="{9D8B030D-6E8A-4147-A177-3AD203B41FA5}">
                      <a16:colId xmlns:a16="http://schemas.microsoft.com/office/drawing/2014/main" val="979064148"/>
                    </a:ext>
                  </a:extLst>
                </a:gridCol>
                <a:gridCol w="1885857">
                  <a:extLst>
                    <a:ext uri="{9D8B030D-6E8A-4147-A177-3AD203B41FA5}">
                      <a16:colId xmlns:a16="http://schemas.microsoft.com/office/drawing/2014/main" val="477654613"/>
                    </a:ext>
                  </a:extLst>
                </a:gridCol>
                <a:gridCol w="1214438">
                  <a:extLst>
                    <a:ext uri="{9D8B030D-6E8A-4147-A177-3AD203B41FA5}">
                      <a16:colId xmlns:a16="http://schemas.microsoft.com/office/drawing/2014/main" val="951968058"/>
                    </a:ext>
                  </a:extLst>
                </a:gridCol>
                <a:gridCol w="1846550">
                  <a:extLst>
                    <a:ext uri="{9D8B030D-6E8A-4147-A177-3AD203B41FA5}">
                      <a16:colId xmlns:a16="http://schemas.microsoft.com/office/drawing/2014/main" val="1110811223"/>
                    </a:ext>
                  </a:extLst>
                </a:gridCol>
                <a:gridCol w="1582242">
                  <a:extLst>
                    <a:ext uri="{9D8B030D-6E8A-4147-A177-3AD203B41FA5}">
                      <a16:colId xmlns:a16="http://schemas.microsoft.com/office/drawing/2014/main" val="3506064917"/>
                    </a:ext>
                  </a:extLst>
                </a:gridCol>
              </a:tblGrid>
              <a:tr h="326001">
                <a:tc gridSpan="7">
                  <a:txBody>
                    <a:bodyPr/>
                    <a:lstStyle/>
                    <a:p>
                      <a:r>
                        <a:rPr lang="en-GB" sz="1500" b="1">
                          <a:solidFill>
                            <a:srgbClr val="23BAED"/>
                          </a:solidFill>
                        </a:rPr>
                        <a:t>Soy farm key impact drivers, impacts and dependencies</a:t>
                      </a:r>
                    </a:p>
                  </a:txBody>
                  <a:tcPr marT="45721" marB="45721"/>
                </a:tc>
                <a:tc hMerge="1">
                  <a:txBody>
                    <a:bodyPr/>
                    <a:lstStyle/>
                    <a:p>
                      <a:endParaRPr lang="en-GB"/>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sz="1500" b="1">
                        <a:solidFill>
                          <a:srgbClr val="23BAED"/>
                        </a:solidFill>
                      </a:endParaRPr>
                    </a:p>
                  </a:txBody>
                  <a:tcPr marT="45721" marB="45721"/>
                </a:tc>
                <a:extLst>
                  <a:ext uri="{0D108BD9-81ED-4DB2-BD59-A6C34878D82A}">
                    <a16:rowId xmlns:a16="http://schemas.microsoft.com/office/drawing/2014/main" val="3961567480"/>
                  </a:ext>
                </a:extLst>
              </a:tr>
              <a:tr h="2113284">
                <a:tc>
                  <a:txBody>
                    <a:bodyPr/>
                    <a:lstStyle/>
                    <a:p>
                      <a:pPr algn="ctr"/>
                      <a:r>
                        <a:rPr lang="en-GB" sz="1500" b="1"/>
                        <a:t>Business Activity</a:t>
                      </a:r>
                      <a:endParaRPr lang="en-GB" sz="1500" b="1">
                        <a:solidFill>
                          <a:srgbClr val="595959"/>
                        </a:solidFill>
                      </a:endParaRPr>
                    </a:p>
                  </a:txBody>
                  <a:tcPr marT="45721" marB="45721" anchor="ctr"/>
                </a:tc>
                <a:tc>
                  <a:txBody>
                    <a:bodyPr/>
                    <a:lstStyle/>
                    <a:p>
                      <a:pPr algn="ctr"/>
                      <a:r>
                        <a:rPr lang="en-GB" sz="1500" b="1">
                          <a:solidFill>
                            <a:schemeClr val="tx1"/>
                          </a:solidFill>
                        </a:rPr>
                        <a:t>Does this activity result in an input or an output?</a:t>
                      </a:r>
                    </a:p>
                  </a:txBody>
                  <a:tcPr marT="45721" marB="45721" anchor="ctr"/>
                </a:tc>
                <a:tc>
                  <a:txBody>
                    <a:bodyPr/>
                    <a:lstStyle/>
                    <a:p>
                      <a:pPr algn="ctr"/>
                      <a:r>
                        <a:rPr lang="en-GB" sz="1500" b="1">
                          <a:solidFill>
                            <a:schemeClr val="tx1"/>
                          </a:solidFill>
                        </a:rPr>
                        <a:t>What is the measurable quantity of this input or output (i.e. what is the impact driver)?</a:t>
                      </a:r>
                    </a:p>
                  </a:txBody>
                  <a:tcPr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a:solidFill>
                            <a:schemeClr val="tx1"/>
                          </a:solidFill>
                        </a:rPr>
                        <a:t>How do you measure the impact driver?</a:t>
                      </a:r>
                    </a:p>
                  </a:txBody>
                  <a:tcPr marT="45721" marB="45721" anchor="ctr"/>
                </a:tc>
                <a:tc>
                  <a:txBody>
                    <a:bodyPr/>
                    <a:lstStyle/>
                    <a:p>
                      <a:pPr algn="ctr"/>
                      <a:r>
                        <a:rPr lang="en-GB" sz="1500" b="1">
                          <a:solidFill>
                            <a:schemeClr val="tx1"/>
                          </a:solidFill>
                        </a:rPr>
                        <a:t>What is the change on natural capital (i.e. what is your impact)?</a:t>
                      </a:r>
                    </a:p>
                  </a:txBody>
                  <a:tcPr marT="45721" marB="45721" anchor="ctr"/>
                </a:tc>
                <a:tc>
                  <a:txBody>
                    <a:bodyPr/>
                    <a:lstStyle/>
                    <a:p>
                      <a:pPr algn="ctr"/>
                      <a:r>
                        <a:rPr lang="en-GB" sz="1500" b="1"/>
                        <a:t>Does this business activity depend on specific areas of natural capital (i.e. what are your dependencies)?</a:t>
                      </a:r>
                      <a:endParaRPr lang="en-GB" sz="1500" b="1">
                        <a:solidFill>
                          <a:schemeClr val="accent3">
                            <a:lumMod val="50000"/>
                          </a:schemeClr>
                        </a:solidFill>
                      </a:endParaRPr>
                    </a:p>
                  </a:txBody>
                  <a:tcPr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a:solidFill>
                            <a:schemeClr val="tx1"/>
                          </a:solidFill>
                        </a:rPr>
                        <a:t>How do you measure the dependency?</a:t>
                      </a:r>
                    </a:p>
                    <a:p>
                      <a:pPr algn="ctr"/>
                      <a:endParaRPr lang="en-GB" sz="1500" b="1">
                        <a:solidFill>
                          <a:schemeClr val="accent3">
                            <a:lumMod val="50000"/>
                          </a:schemeClr>
                        </a:solidFill>
                      </a:endParaRPr>
                    </a:p>
                  </a:txBody>
                  <a:tcPr marT="45721" marB="45721" anchor="ctr"/>
                </a:tc>
                <a:extLst>
                  <a:ext uri="{0D108BD9-81ED-4DB2-BD59-A6C34878D82A}">
                    <a16:rowId xmlns:a16="http://schemas.microsoft.com/office/drawing/2014/main" val="347432089"/>
                  </a:ext>
                </a:extLst>
              </a:tr>
              <a:tr h="1013660">
                <a:tc>
                  <a:txBody>
                    <a:bodyPr/>
                    <a:lstStyle/>
                    <a:p>
                      <a:r>
                        <a:rPr lang="en-GB" sz="1500" b="1">
                          <a:solidFill>
                            <a:schemeClr val="tx1"/>
                          </a:solidFill>
                        </a:rPr>
                        <a:t>Land acquisition/farm set up (Land use change)</a:t>
                      </a:r>
                    </a:p>
                  </a:txBody>
                  <a:tcPr marT="45721" marB="45721" anchor="ctr">
                    <a:solidFill>
                      <a:schemeClr val="accent1">
                        <a:lumMod val="20000"/>
                        <a:lumOff val="80000"/>
                      </a:schemeClr>
                    </a:solidFill>
                  </a:tcPr>
                </a:tc>
                <a:tc>
                  <a:txBody>
                    <a:bodyPr/>
                    <a:lstStyle/>
                    <a:p>
                      <a:r>
                        <a:rPr lang="en-GB" sz="1500"/>
                        <a:t>Input</a:t>
                      </a:r>
                      <a:endParaRPr lang="en-GB" sz="1500">
                        <a:solidFill>
                          <a:srgbClr val="595959"/>
                        </a:solidFill>
                      </a:endParaRPr>
                    </a:p>
                  </a:txBody>
                  <a:tcPr marT="45721" marB="45721" anchor="ctr">
                    <a:solidFill>
                      <a:schemeClr val="bg1"/>
                    </a:solidFill>
                  </a:tcPr>
                </a:tc>
                <a:tc>
                  <a:txBody>
                    <a:bodyPr/>
                    <a:lstStyle/>
                    <a:p>
                      <a:r>
                        <a:rPr lang="en-GB" sz="1500"/>
                        <a:t>Terrestrial ecosystem use</a:t>
                      </a:r>
                      <a:endParaRPr lang="en-GB" sz="1500">
                        <a:solidFill>
                          <a:schemeClr val="accent3">
                            <a:lumMod val="50000"/>
                          </a:schemeClr>
                        </a:solidFill>
                      </a:endParaRPr>
                    </a:p>
                  </a:txBody>
                  <a:tcPr marT="45721" marB="45721" anchor="ctr">
                    <a:solidFill>
                      <a:schemeClr val="bg1"/>
                    </a:solidFill>
                  </a:tcPr>
                </a:tc>
                <a:tc>
                  <a:txBody>
                    <a:bodyPr/>
                    <a:lstStyle/>
                    <a:p>
                      <a:r>
                        <a:rPr lang="en-GB" sz="1500">
                          <a:solidFill>
                            <a:schemeClr val="tx1"/>
                          </a:solidFill>
                        </a:rPr>
                        <a:t>Hectares of habitat conversion</a:t>
                      </a:r>
                    </a:p>
                  </a:txBody>
                  <a:tcPr marT="45721" marB="45721" anchor="ctr">
                    <a:solidFill>
                      <a:schemeClr val="bg1"/>
                    </a:solidFill>
                  </a:tcPr>
                </a:tc>
                <a:tc>
                  <a:txBody>
                    <a:bodyPr/>
                    <a:lstStyle/>
                    <a:p>
                      <a:r>
                        <a:rPr lang="en-GB" sz="1500"/>
                        <a:t>Decrease in natural habitat</a:t>
                      </a:r>
                      <a:endParaRPr lang="en-GB" sz="1500">
                        <a:solidFill>
                          <a:schemeClr val="accent3">
                            <a:lumMod val="50000"/>
                          </a:schemeClr>
                        </a:solidFill>
                      </a:endParaRPr>
                    </a:p>
                  </a:txBody>
                  <a:tcPr marT="45721" marB="45721" anchor="ctr">
                    <a:solidFill>
                      <a:schemeClr val="bg1"/>
                    </a:solidFill>
                  </a:tcPr>
                </a:tc>
                <a:tc>
                  <a:txBody>
                    <a:bodyPr/>
                    <a:lstStyle/>
                    <a:p>
                      <a:r>
                        <a:rPr lang="en-GB" sz="1500">
                          <a:solidFill>
                            <a:schemeClr val="tx1"/>
                          </a:solidFill>
                        </a:rPr>
                        <a:t>Soil quality (required for viable farm)</a:t>
                      </a:r>
                    </a:p>
                  </a:txBody>
                  <a:tcPr marT="45721" marB="45721"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a:solidFill>
                            <a:schemeClr val="tx1"/>
                          </a:solidFill>
                        </a:rPr>
                        <a:t>Chemical analysis of soil fertility</a:t>
                      </a:r>
                    </a:p>
                  </a:txBody>
                  <a:tcPr marT="45721" marB="45721" anchor="ctr">
                    <a:solidFill>
                      <a:schemeClr val="bg1"/>
                    </a:solidFill>
                  </a:tcPr>
                </a:tc>
                <a:extLst>
                  <a:ext uri="{0D108BD9-81ED-4DB2-BD59-A6C34878D82A}">
                    <a16:rowId xmlns:a16="http://schemas.microsoft.com/office/drawing/2014/main" val="1260882304"/>
                  </a:ext>
                </a:extLst>
              </a:tr>
              <a:tr h="894083">
                <a:tc>
                  <a:txBody>
                    <a:bodyPr/>
                    <a:lstStyle/>
                    <a:p>
                      <a:r>
                        <a:rPr lang="en-GB" sz="1500" b="1">
                          <a:solidFill>
                            <a:schemeClr val="tx1"/>
                          </a:solidFill>
                        </a:rPr>
                        <a:t>Soy production (through irrigation)</a:t>
                      </a:r>
                    </a:p>
                  </a:txBody>
                  <a:tcPr marT="45721" marB="45721" anchor="ctr">
                    <a:solidFill>
                      <a:schemeClr val="accent1">
                        <a:lumMod val="20000"/>
                        <a:lumOff val="80000"/>
                      </a:schemeClr>
                    </a:solidFill>
                  </a:tcPr>
                </a:tc>
                <a:tc>
                  <a:txBody>
                    <a:bodyPr/>
                    <a:lstStyle/>
                    <a:p>
                      <a:r>
                        <a:rPr lang="en-GB" sz="1500"/>
                        <a:t>Input</a:t>
                      </a:r>
                      <a:endParaRPr lang="en-GB" sz="1500">
                        <a:solidFill>
                          <a:srgbClr val="595959"/>
                        </a:solidFill>
                      </a:endParaRPr>
                    </a:p>
                  </a:txBody>
                  <a:tcPr marT="45721" marB="45721" anchor="ctr">
                    <a:solidFill>
                      <a:schemeClr val="bg1"/>
                    </a:solidFill>
                  </a:tcPr>
                </a:tc>
                <a:tc>
                  <a:txBody>
                    <a:bodyPr/>
                    <a:lstStyle/>
                    <a:p>
                      <a:r>
                        <a:rPr lang="en-GB" sz="1500"/>
                        <a:t>Freshwater use</a:t>
                      </a:r>
                      <a:endParaRPr lang="en-GB" sz="1500">
                        <a:solidFill>
                          <a:schemeClr val="accent3">
                            <a:lumMod val="50000"/>
                          </a:schemeClr>
                        </a:solidFill>
                      </a:endParaRPr>
                    </a:p>
                  </a:txBody>
                  <a:tcPr marT="45721" marB="45721" anchor="ctr">
                    <a:solidFill>
                      <a:schemeClr val="bg1"/>
                    </a:solidFill>
                  </a:tcPr>
                </a:tc>
                <a:tc>
                  <a:txBody>
                    <a:bodyPr/>
                    <a:lstStyle/>
                    <a:p>
                      <a:r>
                        <a:rPr lang="en-GB" sz="1500">
                          <a:solidFill>
                            <a:schemeClr val="tx1"/>
                          </a:solidFill>
                        </a:rPr>
                        <a:t>Litres of water used</a:t>
                      </a:r>
                    </a:p>
                  </a:txBody>
                  <a:tcPr marT="45721" marB="45721" anchor="ctr">
                    <a:solidFill>
                      <a:schemeClr val="bg1"/>
                    </a:solidFill>
                  </a:tcPr>
                </a:tc>
                <a:tc>
                  <a:txBody>
                    <a:bodyPr/>
                    <a:lstStyle/>
                    <a:p>
                      <a:r>
                        <a:rPr lang="en-GB" sz="1500"/>
                        <a:t>Decrease in local freshwater reserve</a:t>
                      </a:r>
                      <a:endParaRPr lang="en-GB" sz="1500">
                        <a:solidFill>
                          <a:schemeClr val="accent3">
                            <a:lumMod val="50000"/>
                          </a:schemeClr>
                        </a:solidFill>
                      </a:endParaRPr>
                    </a:p>
                  </a:txBody>
                  <a:tcPr marT="45721" marB="45721" anchor="ctr">
                    <a:solidFill>
                      <a:schemeClr val="bg1"/>
                    </a:solidFill>
                  </a:tcPr>
                </a:tc>
                <a:tc>
                  <a:txBody>
                    <a:bodyPr/>
                    <a:lstStyle/>
                    <a:p>
                      <a:r>
                        <a:rPr lang="en-GB" sz="1500"/>
                        <a:t>Water quality and availability</a:t>
                      </a:r>
                      <a:endParaRPr lang="en-GB" sz="1500">
                        <a:solidFill>
                          <a:schemeClr val="accent3">
                            <a:lumMod val="50000"/>
                          </a:schemeClr>
                        </a:solidFill>
                      </a:endParaRPr>
                    </a:p>
                  </a:txBody>
                  <a:tcPr marT="45721" marB="45721"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a:solidFill>
                            <a:schemeClr val="tx1"/>
                          </a:solidFill>
                        </a:rPr>
                        <a:t>Average rainfall patterns (if using rainwater for irrigation)</a:t>
                      </a:r>
                    </a:p>
                  </a:txBody>
                  <a:tcPr marT="45721" marB="45721" anchor="ctr">
                    <a:solidFill>
                      <a:schemeClr val="bg1"/>
                    </a:solidFill>
                  </a:tcPr>
                </a:tc>
                <a:extLst>
                  <a:ext uri="{0D108BD9-81ED-4DB2-BD59-A6C34878D82A}">
                    <a16:rowId xmlns:a16="http://schemas.microsoft.com/office/drawing/2014/main" val="1966199618"/>
                  </a:ext>
                </a:extLst>
              </a:tr>
              <a:tr h="1300483">
                <a:tc>
                  <a:txBody>
                    <a:bodyPr/>
                    <a:lstStyle/>
                    <a:p>
                      <a:r>
                        <a:rPr lang="en-GB" sz="1500" b="1">
                          <a:solidFill>
                            <a:schemeClr val="tx1"/>
                          </a:solidFill>
                        </a:rPr>
                        <a:t>Combine harvesting of soy product</a:t>
                      </a:r>
                    </a:p>
                  </a:txBody>
                  <a:tcPr marT="45721" marB="45721" anchor="ctr">
                    <a:solidFill>
                      <a:schemeClr val="accent1">
                        <a:lumMod val="20000"/>
                        <a:lumOff val="80000"/>
                      </a:schemeClr>
                    </a:solidFill>
                  </a:tcPr>
                </a:tc>
                <a:tc>
                  <a:txBody>
                    <a:bodyPr/>
                    <a:lstStyle/>
                    <a:p>
                      <a:r>
                        <a:rPr lang="en-GB" sz="1500"/>
                        <a:t>Output</a:t>
                      </a:r>
                      <a:endParaRPr lang="en-GB" sz="1500" b="0">
                        <a:solidFill>
                          <a:srgbClr val="595959"/>
                        </a:solidFill>
                      </a:endParaRPr>
                    </a:p>
                  </a:txBody>
                  <a:tcPr marT="45721" marB="45721" anchor="ctr">
                    <a:solidFill>
                      <a:schemeClr val="bg1"/>
                    </a:solidFill>
                  </a:tcPr>
                </a:tc>
                <a:tc>
                  <a:txBody>
                    <a:bodyPr/>
                    <a:lstStyle/>
                    <a:p>
                      <a:r>
                        <a:rPr lang="en-GB" sz="1500"/>
                        <a:t>Air emissions</a:t>
                      </a:r>
                      <a:endParaRPr lang="en-GB" sz="1500" b="0">
                        <a:solidFill>
                          <a:srgbClr val="595959"/>
                        </a:solidFill>
                      </a:endParaRPr>
                    </a:p>
                  </a:txBody>
                  <a:tcPr marT="45721" marB="45721" anchor="ctr">
                    <a:solidFill>
                      <a:schemeClr val="bg1"/>
                    </a:solidFill>
                  </a:tcPr>
                </a:tc>
                <a:tc>
                  <a:txBody>
                    <a:bodyPr/>
                    <a:lstStyle/>
                    <a:p>
                      <a:r>
                        <a:rPr lang="en-GB" sz="1500"/>
                        <a:t>Kg of emissions of</a:t>
                      </a:r>
                    </a:p>
                    <a:p>
                      <a:r>
                        <a:rPr lang="en-GB" sz="1500"/>
                        <a:t>particulates per</a:t>
                      </a:r>
                    </a:p>
                    <a:p>
                      <a:r>
                        <a:rPr lang="en-GB" sz="1500"/>
                        <a:t>ton of soy produced</a:t>
                      </a:r>
                      <a:endParaRPr lang="en-GB" sz="1500" b="0">
                        <a:solidFill>
                          <a:srgbClr val="595959"/>
                        </a:solidFill>
                      </a:endParaRPr>
                    </a:p>
                  </a:txBody>
                  <a:tcPr marT="45721" marB="45721" anchor="ctr">
                    <a:solidFill>
                      <a:schemeClr val="bg1"/>
                    </a:solidFill>
                  </a:tcPr>
                </a:tc>
                <a:tc>
                  <a:txBody>
                    <a:bodyPr/>
                    <a:lstStyle/>
                    <a:p>
                      <a:r>
                        <a:rPr lang="en-GB" sz="1500"/>
                        <a:t>Reduction in air quality</a:t>
                      </a:r>
                      <a:endParaRPr lang="en-GB" sz="1500" b="0">
                        <a:solidFill>
                          <a:srgbClr val="595959"/>
                        </a:solidFill>
                      </a:endParaRPr>
                    </a:p>
                  </a:txBody>
                  <a:tcPr marT="45721" marB="45721" anchor="ctr">
                    <a:solidFill>
                      <a:schemeClr val="bg1"/>
                    </a:solidFill>
                  </a:tcPr>
                </a:tc>
                <a:tc>
                  <a:txBody>
                    <a:bodyPr/>
                    <a:lstStyle/>
                    <a:p>
                      <a:r>
                        <a:rPr lang="en-GB" sz="1500"/>
                        <a:t>Regulation of biological environment for a successful crop yield</a:t>
                      </a:r>
                    </a:p>
                  </a:txBody>
                  <a:tcPr marT="45721" marB="45721" anchor="ctr">
                    <a:solidFill>
                      <a:schemeClr val="bg1"/>
                    </a:solidFill>
                  </a:tcPr>
                </a:tc>
                <a:tc>
                  <a:txBody>
                    <a:bodyPr/>
                    <a:lstStyle/>
                    <a:p>
                      <a:r>
                        <a:rPr lang="en-GB" sz="1500"/>
                        <a:t>Climate change modelling to estimate future climatic conditions for viable crop yield</a:t>
                      </a:r>
                      <a:endParaRPr lang="en-GB" sz="1500" b="0">
                        <a:solidFill>
                          <a:srgbClr val="595959"/>
                        </a:solidFill>
                      </a:endParaRPr>
                    </a:p>
                  </a:txBody>
                  <a:tcPr marT="45721" marB="45721" anchor="ctr">
                    <a:solidFill>
                      <a:schemeClr val="bg1"/>
                    </a:solidFill>
                  </a:tcPr>
                </a:tc>
                <a:extLst>
                  <a:ext uri="{0D108BD9-81ED-4DB2-BD59-A6C34878D82A}">
                    <a16:rowId xmlns:a16="http://schemas.microsoft.com/office/drawing/2014/main" val="134023108"/>
                  </a:ext>
                </a:extLst>
              </a:tr>
            </a:tbl>
          </a:graphicData>
        </a:graphic>
      </p:graphicFrame>
      <p:sp>
        <p:nvSpPr>
          <p:cNvPr id="6" name="Title 1">
            <a:extLst>
              <a:ext uri="{FF2B5EF4-FFF2-40B4-BE49-F238E27FC236}">
                <a16:creationId xmlns:a16="http://schemas.microsoft.com/office/drawing/2014/main" id="{AE73B691-5EB9-4564-A382-D39DC2CF65B0}"/>
              </a:ext>
            </a:extLst>
          </p:cNvPr>
          <p:cNvSpPr>
            <a:spLocks noGrp="1"/>
          </p:cNvSpPr>
          <p:nvPr>
            <p:ph type="title"/>
          </p:nvPr>
        </p:nvSpPr>
        <p:spPr>
          <a:xfrm>
            <a:off x="71548" y="-23584"/>
            <a:ext cx="11498123" cy="878150"/>
          </a:xfrm>
        </p:spPr>
        <p:txBody>
          <a:bodyPr>
            <a:normAutofit/>
          </a:bodyPr>
          <a:lstStyle/>
          <a:p>
            <a:r>
              <a:rPr lang="en-GB">
                <a:solidFill>
                  <a:srgbClr val="595959"/>
                </a:solidFill>
              </a:rPr>
              <a:t>Example: Soy farm, Brazil</a:t>
            </a:r>
            <a:endParaRPr lang="en-US">
              <a:solidFill>
                <a:srgbClr val="595959"/>
              </a:solidFill>
            </a:endParaRPr>
          </a:p>
        </p:txBody>
      </p:sp>
      <p:pic>
        <p:nvPicPr>
          <p:cNvPr id="3" name="Graphic 2" descr="Tractor">
            <a:extLst>
              <a:ext uri="{FF2B5EF4-FFF2-40B4-BE49-F238E27FC236}">
                <a16:creationId xmlns:a16="http://schemas.microsoft.com/office/drawing/2014/main" id="{8F1D641C-459E-4431-B6D3-0C5C38AC5D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69" y="5382772"/>
            <a:ext cx="595256" cy="595256"/>
          </a:xfrm>
          <a:prstGeom prst="rect">
            <a:avLst/>
          </a:prstGeom>
        </p:spPr>
      </p:pic>
      <p:pic>
        <p:nvPicPr>
          <p:cNvPr id="9" name="Graphic 8" descr="Watering pot">
            <a:extLst>
              <a:ext uri="{FF2B5EF4-FFF2-40B4-BE49-F238E27FC236}">
                <a16:creationId xmlns:a16="http://schemas.microsoft.com/office/drawing/2014/main" id="{F5B5A0F3-41E7-4105-9C44-00BE2FA01A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093" y="4436749"/>
            <a:ext cx="615098" cy="615098"/>
          </a:xfrm>
          <a:prstGeom prst="rect">
            <a:avLst/>
          </a:prstGeom>
        </p:spPr>
      </p:pic>
      <p:pic>
        <p:nvPicPr>
          <p:cNvPr id="15" name="Graphic 14" descr="Handshake">
            <a:extLst>
              <a:ext uri="{FF2B5EF4-FFF2-40B4-BE49-F238E27FC236}">
                <a16:creationId xmlns:a16="http://schemas.microsoft.com/office/drawing/2014/main" id="{83A491DB-510C-4E12-B9BC-83B092F804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90" y="1916443"/>
            <a:ext cx="729214" cy="729214"/>
          </a:xfrm>
          <a:prstGeom prst="rect">
            <a:avLst/>
          </a:prstGeom>
        </p:spPr>
      </p:pic>
      <p:pic>
        <p:nvPicPr>
          <p:cNvPr id="19" name="Graphic 18" descr="Barn">
            <a:extLst>
              <a:ext uri="{FF2B5EF4-FFF2-40B4-BE49-F238E27FC236}">
                <a16:creationId xmlns:a16="http://schemas.microsoft.com/office/drawing/2014/main" id="{F5BB27AB-B277-4C36-A6A9-AA8FBD585F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48" y="3405854"/>
            <a:ext cx="595256" cy="595256"/>
          </a:xfrm>
          <a:prstGeom prst="rect">
            <a:avLst/>
          </a:prstGeom>
        </p:spPr>
      </p:pic>
    </p:spTree>
    <p:extLst>
      <p:ext uri="{BB962C8B-B14F-4D97-AF65-F5344CB8AC3E}">
        <p14:creationId xmlns:p14="http://schemas.microsoft.com/office/powerpoint/2010/main" val="42778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Agenda</a:t>
            </a:r>
          </a:p>
        </p:txBody>
      </p:sp>
      <p:sp>
        <p:nvSpPr>
          <p:cNvPr id="5" name="TextBox 4"/>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210117513"/>
              </p:ext>
            </p:extLst>
          </p:nvPr>
        </p:nvGraphicFramePr>
        <p:xfrm>
          <a:off x="583275" y="1480690"/>
          <a:ext cx="10959960" cy="3896620"/>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20000"/>
                    </a:ext>
                  </a:extLst>
                </a:gridCol>
                <a:gridCol w="8569792">
                  <a:extLst>
                    <a:ext uri="{9D8B030D-6E8A-4147-A177-3AD203B41FA5}">
                      <a16:colId xmlns:a16="http://schemas.microsoft.com/office/drawing/2014/main" val="20001"/>
                    </a:ext>
                  </a:extLst>
                </a:gridCol>
              </a:tblGrid>
              <a:tr h="353086">
                <a:tc>
                  <a:txBody>
                    <a:bodyPr/>
                    <a:lstStyle/>
                    <a:p>
                      <a:pPr marL="0" algn="l" defTabSz="914400" rtl="0" eaLnBrk="1" latinLnBrk="0" hangingPunct="1"/>
                      <a:r>
                        <a:rPr lang="en-US" sz="1400" kern="1200"/>
                        <a:t>Time (CET)</a:t>
                      </a:r>
                      <a:endParaRPr lang="en-US" sz="14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a:t>Session</a:t>
                      </a:r>
                      <a:endParaRPr lang="en-US" sz="14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13:30 – 13:45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introductions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3086">
                <a:tc>
                  <a:txBody>
                    <a:bodyPr/>
                    <a:lstStyle/>
                    <a:p>
                      <a:r>
                        <a:rPr lang="en-GB" sz="1600" kern="1200">
                          <a:solidFill>
                            <a:schemeClr val="tx1">
                              <a:lumMod val="65000"/>
                              <a:lumOff val="35000"/>
                            </a:schemeClr>
                          </a:solidFill>
                          <a:latin typeface="+mn-lt"/>
                          <a:ea typeface="+mn-ea"/>
                          <a:cs typeface="+mn-cs"/>
                        </a:rPr>
                        <a:t>13:45 – 13:50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Setting the scene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3086">
                <a:tc>
                  <a:txBody>
                    <a:bodyPr/>
                    <a:lstStyle/>
                    <a:p>
                      <a:r>
                        <a:rPr lang="en-GB" sz="1600" kern="1200">
                          <a:solidFill>
                            <a:schemeClr val="tx1">
                              <a:lumMod val="65000"/>
                              <a:lumOff val="35000"/>
                            </a:schemeClr>
                          </a:solidFill>
                          <a:latin typeface="+mn-lt"/>
                          <a:ea typeface="+mn-ea"/>
                          <a:cs typeface="+mn-cs"/>
                        </a:rPr>
                        <a:t>13:50 – 14:00</a:t>
                      </a:r>
                      <a:endParaRPr lang="en-US"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Understanding natural capital, biodiversity &amp; linkages with other concepts </a:t>
                      </a:r>
                      <a:r>
                        <a:rPr lang="en-US" sz="1800" b="0" i="0" u="none" strike="noStrike" kern="1200" baseline="0">
                          <a:solidFill>
                            <a:schemeClr val="tx1"/>
                          </a:solidFill>
                          <a:latin typeface="+mn-lt"/>
                          <a:ea typeface="+mn-ea"/>
                          <a:cs typeface="+mn-cs"/>
                        </a:rPr>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3086">
                <a:tc>
                  <a:txBody>
                    <a:bodyPr/>
                    <a:lstStyle/>
                    <a:p>
                      <a:r>
                        <a:rPr lang="en-US" sz="1600" kern="1200">
                          <a:solidFill>
                            <a:schemeClr val="tx1">
                              <a:lumMod val="65000"/>
                              <a:lumOff val="35000"/>
                            </a:schemeClr>
                          </a:solidFill>
                          <a:latin typeface="+mn-lt"/>
                          <a:ea typeface="+mn-ea"/>
                          <a:cs typeface="+mn-cs"/>
                        </a:rPr>
                        <a:t>14:00 – 14:25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lumMod val="65000"/>
                              <a:lumOff val="35000"/>
                            </a:schemeClr>
                          </a:solidFill>
                          <a:latin typeface="+mn-lt"/>
                          <a:ea typeface="+mn-ea"/>
                          <a:cs typeface="+mn-cs"/>
                        </a:rPr>
                        <a:t>Scoping a first assessment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6117941"/>
                  </a:ext>
                </a:extLst>
              </a:tr>
              <a:tr h="353086">
                <a:tc>
                  <a:txBody>
                    <a:bodyPr/>
                    <a:lstStyle/>
                    <a:p>
                      <a:r>
                        <a:rPr lang="en-US" sz="1600" i="1" kern="1200">
                          <a:solidFill>
                            <a:schemeClr val="tx1">
                              <a:lumMod val="65000"/>
                              <a:lumOff val="35000"/>
                            </a:schemeClr>
                          </a:solidFill>
                          <a:latin typeface="+mn-lt"/>
                          <a:ea typeface="+mn-ea"/>
                          <a:cs typeface="+mn-cs"/>
                        </a:rPr>
                        <a:t>14:25 – 14:35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000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14:35 – 15:05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Introduction to measuring natural capital &amp; biodiversity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15:05 – 15:35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lumMod val="65000"/>
                              <a:lumOff val="35000"/>
                            </a:schemeClr>
                          </a:solidFill>
                          <a:latin typeface="+mn-lt"/>
                          <a:ea typeface="+mn-ea"/>
                          <a:cs typeface="+mn-cs"/>
                        </a:rPr>
                        <a:t>Group exercise</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87543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15:35 – 15:50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Brief presentation of valuation methods and tools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2000"/>
                      </a:srgbClr>
                    </a:solidFill>
                  </a:tcPr>
                </a:tc>
                <a:extLst>
                  <a:ext uri="{0D108BD9-81ED-4DB2-BD59-A6C34878D82A}">
                    <a16:rowId xmlns:a16="http://schemas.microsoft.com/office/drawing/2014/main" val="3130400483"/>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15:50 – 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 &amp; key takeaways</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16:00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End of session</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99599"/>
                  </a:ext>
                </a:extLst>
              </a:tr>
            </a:tbl>
          </a:graphicData>
        </a:graphic>
      </p:graphicFrame>
    </p:spTree>
    <p:extLst>
      <p:ext uri="{BB962C8B-B14F-4D97-AF65-F5344CB8AC3E}">
        <p14:creationId xmlns:p14="http://schemas.microsoft.com/office/powerpoint/2010/main" val="3493061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2050" name="Picture 2" descr="green water lilies on water">
            <a:extLst>
              <a:ext uri="{FF2B5EF4-FFF2-40B4-BE49-F238E27FC236}">
                <a16:creationId xmlns:a16="http://schemas.microsoft.com/office/drawing/2014/main" id="{4EC20898-B960-4A6E-9EC3-EEDAF8137A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49"/>
          <a:stretch/>
        </p:blipFill>
        <p:spPr bwMode="auto">
          <a:xfrm>
            <a:off x="3252735" y="504825"/>
            <a:ext cx="8939265" cy="6353175"/>
          </a:xfrm>
          <a:prstGeom prst="rect">
            <a:avLst/>
          </a:prstGeom>
          <a:noFill/>
          <a:extLst>
            <a:ext uri="{909E8E84-426E-40DD-AFC4-6F175D3DCCD1}">
              <a14:hiddenFill xmlns:a14="http://schemas.microsoft.com/office/drawing/2010/main">
                <a:solidFill>
                  <a:srgbClr val="FFFFFF"/>
                </a:solidFill>
              </a14:hiddenFill>
            </a:ext>
          </a:extLst>
        </p:spPr>
      </p:pic>
      <p:pic>
        <p:nvPicPr>
          <p:cNvPr id="500" name="Google Shape;500;p16" descr="SwooshMask.png"/>
          <p:cNvPicPr preferRelativeResize="0"/>
          <p:nvPr/>
        </p:nvPicPr>
        <p:blipFill rotWithShape="1">
          <a:blip r:embed="rId4">
            <a:alphaModFix/>
          </a:blip>
          <a:srcRect/>
          <a:stretch/>
        </p:blipFill>
        <p:spPr>
          <a:xfrm>
            <a:off x="1" y="1367604"/>
            <a:ext cx="5547292" cy="5490396"/>
          </a:xfrm>
          <a:prstGeom prst="rect">
            <a:avLst/>
          </a:prstGeom>
          <a:noFill/>
          <a:ln>
            <a:noFill/>
          </a:ln>
        </p:spPr>
      </p:pic>
      <p:pic>
        <p:nvPicPr>
          <p:cNvPr id="501" name="Google Shape;501;p16" descr="FrontHeader.png"/>
          <p:cNvPicPr preferRelativeResize="0"/>
          <p:nvPr/>
        </p:nvPicPr>
        <p:blipFill rotWithShape="1">
          <a:blip r:embed="rId5">
            <a:alphaModFix/>
          </a:blip>
          <a:srcRect/>
          <a:stretch/>
        </p:blipFill>
        <p:spPr>
          <a:xfrm>
            <a:off x="0" y="140421"/>
            <a:ext cx="12192000" cy="1231072"/>
          </a:xfrm>
          <a:prstGeom prst="rect">
            <a:avLst/>
          </a:prstGeom>
          <a:noFill/>
          <a:ln>
            <a:noFill/>
          </a:ln>
        </p:spPr>
      </p:pic>
      <p:sp>
        <p:nvSpPr>
          <p:cNvPr id="502" name="Google Shape;502;p16"/>
          <p:cNvSpPr txBox="1"/>
          <p:nvPr/>
        </p:nvSpPr>
        <p:spPr>
          <a:xfrm>
            <a:off x="473348" y="3310560"/>
            <a:ext cx="4314321" cy="16044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23BAED"/>
              </a:buClr>
              <a:buSzPts val="4000"/>
              <a:buFont typeface="Arial"/>
              <a:buNone/>
            </a:pPr>
            <a:r>
              <a:rPr lang="en-GB" sz="4000" b="1">
                <a:solidFill>
                  <a:srgbClr val="23BAED"/>
                </a:solidFill>
                <a:latin typeface="Arial"/>
                <a:ea typeface="Arial"/>
                <a:cs typeface="Arial"/>
                <a:sym typeface="Arial"/>
              </a:rPr>
              <a:t>Valuing natural capital &amp; biodiversity</a:t>
            </a:r>
            <a:br>
              <a:rPr lang="en-GB" sz="4000" b="1">
                <a:solidFill>
                  <a:srgbClr val="23BAED"/>
                </a:solidFill>
                <a:latin typeface="Arial"/>
                <a:ea typeface="Arial"/>
                <a:cs typeface="Arial"/>
                <a:sym typeface="Arial"/>
              </a:rPr>
            </a:br>
            <a:r>
              <a:rPr lang="en-GB" sz="2200" i="1">
                <a:solidFill>
                  <a:srgbClr val="23BAED"/>
                </a:solidFill>
                <a:latin typeface="Arial"/>
                <a:ea typeface="Arial"/>
                <a:cs typeface="Arial"/>
                <a:sym typeface="Arial"/>
              </a:rPr>
              <a:t>Julie Dimitrijevic, UNEP-WCMC</a:t>
            </a:r>
            <a:endParaRPr lang="en-GB" sz="2200">
              <a:solidFill>
                <a:srgbClr val="595959"/>
              </a:solidFill>
              <a:latin typeface="Arial"/>
              <a:ea typeface="Arial"/>
              <a:cs typeface="Arial"/>
              <a:sym typeface="Arial"/>
            </a:endParaRPr>
          </a:p>
        </p:txBody>
      </p:sp>
      <p:pic>
        <p:nvPicPr>
          <p:cNvPr id="6" name="Picture 2" descr="European Business and Nature Summit 2021">
            <a:extLst>
              <a:ext uri="{FF2B5EF4-FFF2-40B4-BE49-F238E27FC236}">
                <a16:creationId xmlns:a16="http://schemas.microsoft.com/office/drawing/2014/main" id="{61CE03F4-284A-40BD-A774-065DDD28B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96" y="187076"/>
            <a:ext cx="1661772" cy="10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46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4B9A-3666-4431-9C4F-4002745D1C12}"/>
              </a:ext>
            </a:extLst>
          </p:cNvPr>
          <p:cNvSpPr>
            <a:spLocks noGrp="1"/>
          </p:cNvSpPr>
          <p:nvPr>
            <p:ph type="title"/>
          </p:nvPr>
        </p:nvSpPr>
        <p:spPr>
          <a:xfrm>
            <a:off x="314195" y="125352"/>
            <a:ext cx="11706355" cy="878150"/>
          </a:xfrm>
        </p:spPr>
        <p:txBody>
          <a:bodyPr>
            <a:normAutofit fontScale="90000"/>
          </a:bodyPr>
          <a:lstStyle/>
          <a:p>
            <a:r>
              <a:rPr lang="en-GB"/>
              <a:t>What is the value of your natural capital impacts and/or dependencies?</a:t>
            </a:r>
          </a:p>
        </p:txBody>
      </p:sp>
      <p:sp>
        <p:nvSpPr>
          <p:cNvPr id="3" name="Content Placeholder 2">
            <a:extLst>
              <a:ext uri="{FF2B5EF4-FFF2-40B4-BE49-F238E27FC236}">
                <a16:creationId xmlns:a16="http://schemas.microsoft.com/office/drawing/2014/main" id="{24DFC7F2-C321-4C13-9641-275B5C3481B5}"/>
              </a:ext>
            </a:extLst>
          </p:cNvPr>
          <p:cNvSpPr>
            <a:spLocks noGrp="1"/>
          </p:cNvSpPr>
          <p:nvPr>
            <p:ph idx="1"/>
          </p:nvPr>
        </p:nvSpPr>
        <p:spPr>
          <a:xfrm>
            <a:off x="314196" y="1461524"/>
            <a:ext cx="7839204" cy="4648820"/>
          </a:xfrm>
        </p:spPr>
        <p:txBody>
          <a:bodyPr>
            <a:normAutofit fontScale="92500"/>
          </a:bodyPr>
          <a:lstStyle/>
          <a:p>
            <a:pPr marL="0" indent="0" algn="just">
              <a:spcAft>
                <a:spcPts val="1200"/>
              </a:spcAft>
              <a:buNone/>
            </a:pPr>
            <a:r>
              <a:rPr lang="en-GB" b="1">
                <a:solidFill>
                  <a:srgbClr val="23BAED"/>
                </a:solidFill>
              </a:rPr>
              <a:t>Valuation: The process of determining the importance, worth, or usefulness of something in a particular context. </a:t>
            </a:r>
            <a:endParaRPr lang="en-GB"/>
          </a:p>
          <a:p>
            <a:pPr algn="just"/>
            <a:r>
              <a:rPr lang="en-GB"/>
              <a:t>Understanding the </a:t>
            </a:r>
            <a:r>
              <a:rPr lang="en-GB" b="1">
                <a:solidFill>
                  <a:srgbClr val="23BAED"/>
                </a:solidFill>
              </a:rPr>
              <a:t>social, environmental, </a:t>
            </a:r>
            <a:r>
              <a:rPr lang="en-GB">
                <a:solidFill>
                  <a:schemeClr val="tx1"/>
                </a:solidFill>
              </a:rPr>
              <a:t>and/or </a:t>
            </a:r>
            <a:r>
              <a:rPr lang="en-GB" b="1">
                <a:solidFill>
                  <a:srgbClr val="23BAED"/>
                </a:solidFill>
              </a:rPr>
              <a:t>economic context</a:t>
            </a:r>
            <a:r>
              <a:rPr lang="en-GB"/>
              <a:t> is essential </a:t>
            </a:r>
          </a:p>
          <a:p>
            <a:pPr algn="just"/>
            <a:r>
              <a:rPr lang="en-GB"/>
              <a:t>“</a:t>
            </a:r>
            <a:r>
              <a:rPr lang="en-GB" b="1">
                <a:solidFill>
                  <a:srgbClr val="23BAED"/>
                </a:solidFill>
              </a:rPr>
              <a:t>Value transfer</a:t>
            </a:r>
            <a:r>
              <a:rPr lang="en-GB"/>
              <a:t>” involves using the results of previous assessments, rather than collecting primary data </a:t>
            </a:r>
          </a:p>
          <a:p>
            <a:pPr algn="just"/>
            <a:r>
              <a:rPr lang="en-GB"/>
              <a:t>Valuation techniques differ for </a:t>
            </a:r>
            <a:r>
              <a:rPr lang="en-GB" b="1">
                <a:solidFill>
                  <a:srgbClr val="23BAED"/>
                </a:solidFill>
              </a:rPr>
              <a:t>qualitative, quantitative, and monetary values</a:t>
            </a:r>
          </a:p>
          <a:p>
            <a:pPr algn="just"/>
            <a:r>
              <a:rPr lang="en-GB"/>
              <a:t>Choice of valuation technique depends on which natural capital </a:t>
            </a:r>
            <a:r>
              <a:rPr lang="en-GB" b="1">
                <a:solidFill>
                  <a:srgbClr val="23BAED"/>
                </a:solidFill>
              </a:rPr>
              <a:t>impact drivers or dependencies </a:t>
            </a:r>
            <a:r>
              <a:rPr lang="en-GB"/>
              <a:t>you wish to assess</a:t>
            </a:r>
          </a:p>
        </p:txBody>
      </p:sp>
      <p:sp>
        <p:nvSpPr>
          <p:cNvPr id="4" name="Slide Number Placeholder 3">
            <a:extLst>
              <a:ext uri="{FF2B5EF4-FFF2-40B4-BE49-F238E27FC236}">
                <a16:creationId xmlns:a16="http://schemas.microsoft.com/office/drawing/2014/main" id="{AA483A81-BBBB-4D0F-84A3-866ABBB1B349}"/>
              </a:ext>
            </a:extLst>
          </p:cNvPr>
          <p:cNvSpPr>
            <a:spLocks noGrp="1"/>
          </p:cNvSpPr>
          <p:nvPr>
            <p:ph type="sldNum" sz="quarter" idx="12"/>
          </p:nvPr>
        </p:nvSpPr>
        <p:spPr/>
        <p:txBody>
          <a:bodyPr/>
          <a:lstStyle/>
          <a:p>
            <a:fld id="{971CEC84-1649-40CE-BFF6-7286506FEA08}" type="slidenum">
              <a:rPr lang="en-GB" dirty="0" smtClean="0"/>
              <a:pPr/>
              <a:t>84</a:t>
            </a:fld>
            <a:endParaRPr lang="en-GB"/>
          </a:p>
        </p:txBody>
      </p:sp>
      <p:sp>
        <p:nvSpPr>
          <p:cNvPr id="5" name="Teardrop 4">
            <a:extLst>
              <a:ext uri="{FF2B5EF4-FFF2-40B4-BE49-F238E27FC236}">
                <a16:creationId xmlns:a16="http://schemas.microsoft.com/office/drawing/2014/main" id="{837F274B-C7CF-4AE5-95DF-88F4FC523D42}"/>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FEA185F5-F8A4-4318-BB4A-DEC581E54472}"/>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9" name="Picture 8" descr="A turtle swimming in the water&#10;&#10;Description automatically generated">
            <a:extLst>
              <a:ext uri="{FF2B5EF4-FFF2-40B4-BE49-F238E27FC236}">
                <a16:creationId xmlns:a16="http://schemas.microsoft.com/office/drawing/2014/main" id="{2BA30D39-FECC-4911-91F1-B9BC9D51FC8E}"/>
              </a:ext>
            </a:extLst>
          </p:cNvPr>
          <p:cNvPicPr>
            <a:picLocks noChangeAspect="1"/>
          </p:cNvPicPr>
          <p:nvPr/>
        </p:nvPicPr>
        <p:blipFill rotWithShape="1">
          <a:blip r:embed="rId4">
            <a:extLst>
              <a:ext uri="{28A0092B-C50C-407E-A947-70E740481C1C}">
                <a14:useLocalDpi xmlns:a14="http://schemas.microsoft.com/office/drawing/2010/main" val="0"/>
              </a:ext>
            </a:extLst>
          </a:blip>
          <a:srcRect t="15521" b="16693"/>
          <a:stretch/>
        </p:blipFill>
        <p:spPr>
          <a:xfrm>
            <a:off x="8345715" y="1783386"/>
            <a:ext cx="3846286" cy="3911303"/>
          </a:xfrm>
          <a:prstGeom prst="ellipse">
            <a:avLst/>
          </a:prstGeom>
        </p:spPr>
      </p:pic>
    </p:spTree>
    <p:extLst>
      <p:ext uri="{BB962C8B-B14F-4D97-AF65-F5344CB8AC3E}">
        <p14:creationId xmlns:p14="http://schemas.microsoft.com/office/powerpoint/2010/main" val="943658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4B9A-3666-4431-9C4F-4002745D1C12}"/>
              </a:ext>
            </a:extLst>
          </p:cNvPr>
          <p:cNvSpPr>
            <a:spLocks noGrp="1"/>
          </p:cNvSpPr>
          <p:nvPr>
            <p:ph type="title"/>
          </p:nvPr>
        </p:nvSpPr>
        <p:spPr>
          <a:xfrm>
            <a:off x="314195" y="125352"/>
            <a:ext cx="11706355" cy="878150"/>
          </a:xfrm>
        </p:spPr>
        <p:txBody>
          <a:bodyPr>
            <a:normAutofit fontScale="90000"/>
          </a:bodyPr>
          <a:lstStyle/>
          <a:p>
            <a:r>
              <a:rPr lang="en-GB"/>
              <a:t>What is the value of your natural capital impacts and/or dependencies?</a:t>
            </a:r>
          </a:p>
        </p:txBody>
      </p:sp>
      <p:sp>
        <p:nvSpPr>
          <p:cNvPr id="3" name="Content Placeholder 2">
            <a:extLst>
              <a:ext uri="{FF2B5EF4-FFF2-40B4-BE49-F238E27FC236}">
                <a16:creationId xmlns:a16="http://schemas.microsoft.com/office/drawing/2014/main" id="{24DFC7F2-C321-4C13-9641-275B5C3481B5}"/>
              </a:ext>
            </a:extLst>
          </p:cNvPr>
          <p:cNvSpPr>
            <a:spLocks noGrp="1"/>
          </p:cNvSpPr>
          <p:nvPr>
            <p:ph idx="1"/>
          </p:nvPr>
        </p:nvSpPr>
        <p:spPr>
          <a:xfrm>
            <a:off x="314195" y="1357190"/>
            <a:ext cx="7839204" cy="4878858"/>
          </a:xfrm>
        </p:spPr>
        <p:txBody>
          <a:bodyPr vert="horz" lIns="91440" tIns="45720" rIns="91440" bIns="45720" rtlCol="0" anchor="t">
            <a:normAutofit fontScale="85000" lnSpcReduction="20000"/>
          </a:bodyPr>
          <a:lstStyle/>
          <a:p>
            <a:pPr marL="0" indent="0" algn="just">
              <a:spcAft>
                <a:spcPts val="1000"/>
              </a:spcAft>
              <a:buNone/>
            </a:pPr>
            <a:r>
              <a:rPr lang="en-GB" b="1">
                <a:solidFill>
                  <a:srgbClr val="23BAED"/>
                </a:solidFill>
              </a:rPr>
              <a:t>Common valuation techniques include:</a:t>
            </a:r>
            <a:endParaRPr lang="en-GB">
              <a:cs typeface="Arial"/>
            </a:endParaRPr>
          </a:p>
          <a:p>
            <a:pPr marL="227965" indent="-227965" algn="just">
              <a:spcBef>
                <a:spcPts val="1200"/>
              </a:spcBef>
              <a:spcAft>
                <a:spcPts val="1000"/>
              </a:spcAft>
            </a:pPr>
            <a:r>
              <a:rPr lang="en-GB" b="1"/>
              <a:t>Net Present Value (NPV)</a:t>
            </a:r>
            <a:r>
              <a:rPr lang="en-GB"/>
              <a:t> – commonly applied across businesses to analyse projected impacts/products &amp; losses of a specific project</a:t>
            </a:r>
            <a:endParaRPr lang="en-GB">
              <a:cs typeface="Arial"/>
            </a:endParaRPr>
          </a:p>
          <a:p>
            <a:pPr marL="0" indent="0" algn="just">
              <a:spcBef>
                <a:spcPts val="1200"/>
              </a:spcBef>
              <a:spcAft>
                <a:spcPts val="1000"/>
              </a:spcAft>
              <a:buNone/>
            </a:pPr>
            <a:r>
              <a:rPr lang="en-GB" b="1">
                <a:solidFill>
                  <a:srgbClr val="23BAED"/>
                </a:solidFill>
                <a:cs typeface="Arial"/>
              </a:rPr>
              <a:t>Example: </a:t>
            </a:r>
            <a:r>
              <a:rPr lang="en-GB" b="1" err="1">
                <a:solidFill>
                  <a:srgbClr val="23BAED"/>
                </a:solidFill>
                <a:cs typeface="Arial"/>
              </a:rPr>
              <a:t>Kering</a:t>
            </a:r>
            <a:r>
              <a:rPr lang="en-GB" b="1">
                <a:solidFill>
                  <a:srgbClr val="23BAED"/>
                </a:solidFill>
                <a:cs typeface="Arial"/>
              </a:rPr>
              <a:t> Environmental</a:t>
            </a:r>
            <a:r>
              <a:rPr lang="en-GB" b="1">
                <a:solidFill>
                  <a:srgbClr val="23BAED"/>
                </a:solidFill>
              </a:rPr>
              <a:t> Profit and Loss (EP&amp;L) accounting</a:t>
            </a:r>
            <a:endParaRPr lang="en-GB" b="1">
              <a:solidFill>
                <a:srgbClr val="23BAED"/>
              </a:solidFill>
              <a:cs typeface="Arial"/>
            </a:endParaRPr>
          </a:p>
          <a:p>
            <a:pPr marL="227965" indent="-227965">
              <a:lnSpc>
                <a:spcPct val="100000"/>
              </a:lnSpc>
              <a:spcBef>
                <a:spcPts val="0"/>
              </a:spcBef>
              <a:spcAft>
                <a:spcPts val="1000"/>
              </a:spcAft>
            </a:pPr>
            <a:r>
              <a:rPr lang="en-GB">
                <a:ea typeface="+mn-lt"/>
                <a:cs typeface="+mn-lt"/>
              </a:rPr>
              <a:t>To </a:t>
            </a:r>
            <a:r>
              <a:rPr lang="en-GB" b="1">
                <a:solidFill>
                  <a:srgbClr val="23BAED"/>
                </a:solidFill>
                <a:ea typeface="+mn-lt"/>
                <a:cs typeface="+mn-lt"/>
              </a:rPr>
              <a:t>measure, monetize and manage</a:t>
            </a:r>
            <a:r>
              <a:rPr lang="en-GB">
                <a:ea typeface="+mn-lt"/>
                <a:cs typeface="+mn-lt"/>
              </a:rPr>
              <a:t> their environmental impacts in their own operations, and across the entire supply chain</a:t>
            </a:r>
            <a:endParaRPr lang="en-US">
              <a:ea typeface="+mn-lt"/>
              <a:cs typeface="+mn-lt"/>
            </a:endParaRPr>
          </a:p>
          <a:p>
            <a:pPr marL="227965" indent="-227965">
              <a:lnSpc>
                <a:spcPct val="100000"/>
              </a:lnSpc>
              <a:spcBef>
                <a:spcPts val="0"/>
              </a:spcBef>
              <a:spcAft>
                <a:spcPts val="1000"/>
              </a:spcAft>
            </a:pPr>
            <a:r>
              <a:rPr lang="en-GB">
                <a:ea typeface="+mn-lt"/>
                <a:cs typeface="+mn-lt"/>
              </a:rPr>
              <a:t>EP&amp;L analysis helps </a:t>
            </a:r>
            <a:r>
              <a:rPr lang="en-GB" err="1">
                <a:ea typeface="+mn-lt"/>
                <a:cs typeface="+mn-lt"/>
              </a:rPr>
              <a:t>Kering</a:t>
            </a:r>
            <a:r>
              <a:rPr lang="en-GB">
                <a:ea typeface="+mn-lt"/>
                <a:cs typeface="+mn-lt"/>
              </a:rPr>
              <a:t> </a:t>
            </a:r>
            <a:r>
              <a:rPr lang="en-GB" b="1">
                <a:solidFill>
                  <a:srgbClr val="23BAED"/>
                </a:solidFill>
                <a:ea typeface="+mn-lt"/>
                <a:cs typeface="+mn-lt"/>
              </a:rPr>
              <a:t>find effective solutions</a:t>
            </a:r>
            <a:r>
              <a:rPr lang="en-GB">
                <a:ea typeface="+mn-lt"/>
                <a:cs typeface="+mn-lt"/>
              </a:rPr>
              <a:t> to mitigate their footprint</a:t>
            </a:r>
          </a:p>
          <a:p>
            <a:pPr marL="227965" indent="-227965">
              <a:lnSpc>
                <a:spcPct val="100000"/>
              </a:lnSpc>
              <a:spcBef>
                <a:spcPts val="0"/>
              </a:spcBef>
              <a:spcAft>
                <a:spcPts val="1000"/>
              </a:spcAft>
            </a:pPr>
            <a:r>
              <a:rPr lang="en-GB">
                <a:ea typeface="+mn-lt"/>
                <a:cs typeface="+mn-lt"/>
              </a:rPr>
              <a:t>EP&amp;L revealed that</a:t>
            </a:r>
            <a:r>
              <a:rPr lang="en-GB" b="1">
                <a:solidFill>
                  <a:srgbClr val="23BAED"/>
                </a:solidFill>
                <a:ea typeface="+mn-lt"/>
                <a:cs typeface="+mn-lt"/>
              </a:rPr>
              <a:t> 93% of their impacts lie in the supply chain</a:t>
            </a:r>
            <a:r>
              <a:rPr lang="en-GB">
                <a:ea typeface="+mn-lt"/>
                <a:cs typeface="+mn-lt"/>
              </a:rPr>
              <a:t> and, with only 7% of impacts from their own operations </a:t>
            </a:r>
            <a:endParaRPr lang="en-US">
              <a:ea typeface="+mn-lt"/>
              <a:cs typeface="+mn-lt"/>
            </a:endParaRPr>
          </a:p>
          <a:p>
            <a:pPr marL="227965" indent="-227965">
              <a:lnSpc>
                <a:spcPct val="100000"/>
              </a:lnSpc>
              <a:spcBef>
                <a:spcPts val="0"/>
              </a:spcBef>
              <a:spcAft>
                <a:spcPts val="1000"/>
              </a:spcAft>
            </a:pPr>
            <a:r>
              <a:rPr lang="en-GB" err="1">
                <a:ea typeface="+mn-lt"/>
                <a:cs typeface="+mn-lt"/>
              </a:rPr>
              <a:t>Kering</a:t>
            </a:r>
            <a:r>
              <a:rPr lang="en-GB">
                <a:ea typeface="+mn-lt"/>
                <a:cs typeface="+mn-lt"/>
              </a:rPr>
              <a:t> shifted focus to finding innovative solutions and </a:t>
            </a:r>
            <a:r>
              <a:rPr lang="en-GB" b="1">
                <a:solidFill>
                  <a:srgbClr val="23BAED"/>
                </a:solidFill>
                <a:ea typeface="+mn-lt"/>
                <a:cs typeface="+mn-lt"/>
              </a:rPr>
              <a:t>leveraging changes across the supply chain</a:t>
            </a:r>
            <a:endParaRPr lang="en-US" b="1">
              <a:solidFill>
                <a:srgbClr val="23BAED"/>
              </a:solidFill>
              <a:ea typeface="+mn-lt"/>
              <a:cs typeface="+mn-lt"/>
            </a:endParaRPr>
          </a:p>
          <a:p>
            <a:pPr marL="0" indent="0" algn="just">
              <a:spcBef>
                <a:spcPts val="1200"/>
              </a:spcBef>
              <a:spcAft>
                <a:spcPts val="1200"/>
              </a:spcAft>
              <a:buNone/>
            </a:pPr>
            <a:endParaRPr lang="en-GB" b="1">
              <a:solidFill>
                <a:srgbClr val="23BAED"/>
              </a:solidFill>
              <a:ea typeface="+mn-lt"/>
              <a:cs typeface="+mn-lt"/>
            </a:endParaRPr>
          </a:p>
          <a:p>
            <a:pPr marL="227965" indent="-227965" algn="just"/>
            <a:endParaRPr lang="en-GB">
              <a:solidFill>
                <a:srgbClr val="595959"/>
              </a:solidFill>
              <a:ea typeface="+mn-lt"/>
              <a:cs typeface="+mn-lt"/>
            </a:endParaRPr>
          </a:p>
        </p:txBody>
      </p:sp>
      <p:sp>
        <p:nvSpPr>
          <p:cNvPr id="4" name="Slide Number Placeholder 3">
            <a:extLst>
              <a:ext uri="{FF2B5EF4-FFF2-40B4-BE49-F238E27FC236}">
                <a16:creationId xmlns:a16="http://schemas.microsoft.com/office/drawing/2014/main" id="{AA483A81-BBBB-4D0F-84A3-866ABBB1B349}"/>
              </a:ext>
            </a:extLst>
          </p:cNvPr>
          <p:cNvSpPr>
            <a:spLocks noGrp="1"/>
          </p:cNvSpPr>
          <p:nvPr>
            <p:ph type="sldNum" sz="quarter" idx="12"/>
          </p:nvPr>
        </p:nvSpPr>
        <p:spPr/>
        <p:txBody>
          <a:bodyPr/>
          <a:lstStyle/>
          <a:p>
            <a:fld id="{971CEC84-1649-40CE-BFF6-7286506FEA08}" type="slidenum">
              <a:rPr lang="en-GB" dirty="0" smtClean="0"/>
              <a:pPr/>
              <a:t>85</a:t>
            </a:fld>
            <a:endParaRPr lang="en-GB"/>
          </a:p>
        </p:txBody>
      </p:sp>
      <p:sp>
        <p:nvSpPr>
          <p:cNvPr id="5" name="Teardrop 4">
            <a:extLst>
              <a:ext uri="{FF2B5EF4-FFF2-40B4-BE49-F238E27FC236}">
                <a16:creationId xmlns:a16="http://schemas.microsoft.com/office/drawing/2014/main" id="{837F274B-C7CF-4AE5-95DF-88F4FC523D42}"/>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FEA185F5-F8A4-4318-BB4A-DEC581E54472}"/>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11" name="Picture 10">
            <a:extLst>
              <a:ext uri="{FF2B5EF4-FFF2-40B4-BE49-F238E27FC236}">
                <a16:creationId xmlns:a16="http://schemas.microsoft.com/office/drawing/2014/main" id="{2166FF68-1DD1-4589-94A3-FFF20F55D7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74" t="-157" r="8568" b="157"/>
          <a:stretch/>
        </p:blipFill>
        <p:spPr>
          <a:xfrm>
            <a:off x="8302172" y="1861302"/>
            <a:ext cx="3886426" cy="3870634"/>
          </a:xfrm>
          <a:prstGeom prst="ellipse">
            <a:avLst/>
          </a:prstGeom>
        </p:spPr>
      </p:pic>
    </p:spTree>
    <p:extLst>
      <p:ext uri="{BB962C8B-B14F-4D97-AF65-F5344CB8AC3E}">
        <p14:creationId xmlns:p14="http://schemas.microsoft.com/office/powerpoint/2010/main" val="1362023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703" name="Google Shape;1703;ga5173e3a10_5_0"/>
          <p:cNvSpPr/>
          <p:nvPr/>
        </p:nvSpPr>
        <p:spPr>
          <a:xfrm>
            <a:off x="1480456" y="2310297"/>
            <a:ext cx="2700000" cy="3519003"/>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Non-numerical</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Opinion surveys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Deliberative approaches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Relative valuation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1707" name="Google Shape;1707;ga5173e3a10_5_0"/>
          <p:cNvSpPr/>
          <p:nvPr/>
        </p:nvSpPr>
        <p:spPr>
          <a:xfrm>
            <a:off x="7733133" y="2308195"/>
            <a:ext cx="2700000" cy="3508769"/>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Common currency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Market prices</a:t>
            </a: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lang="en-GB" sz="1800" kern="0">
                <a:solidFill>
                  <a:srgbClr val="000000"/>
                </a:solidFill>
                <a:latin typeface="+mj-lt"/>
                <a:ea typeface="Verdana"/>
                <a:cs typeface="Arial"/>
                <a:sym typeface="Verdana"/>
              </a:rPr>
              <a:t>Financial prices</a:t>
            </a:r>
            <a:endParaRPr kumimoji="0" sz="18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Production function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1697" name="Google Shape;1697;ga5173e3a10_5_0"/>
          <p:cNvSpPr txBox="1"/>
          <p:nvPr/>
        </p:nvSpPr>
        <p:spPr>
          <a:xfrm>
            <a:off x="512326" y="306810"/>
            <a:ext cx="11167347" cy="721889"/>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sz="3200">
                <a:solidFill>
                  <a:schemeClr val="tx1">
                    <a:lumMod val="65000"/>
                    <a:lumOff val="35000"/>
                  </a:schemeClr>
                </a:solidFill>
                <a:latin typeface="+mj-lt"/>
                <a:ea typeface="+mj-ea"/>
                <a:cs typeface="+mj-cs"/>
                <a:sym typeface="Calibri"/>
              </a:rPr>
              <a:t>Selecting a method to commission valuation </a:t>
            </a:r>
            <a:endParaRPr sz="3200">
              <a:solidFill>
                <a:schemeClr val="tx1">
                  <a:lumMod val="65000"/>
                  <a:lumOff val="35000"/>
                </a:schemeClr>
              </a:solidFill>
              <a:latin typeface="+mj-lt"/>
              <a:ea typeface="+mj-ea"/>
              <a:cs typeface="+mj-cs"/>
              <a:sym typeface="Calibri"/>
            </a:endParaRPr>
          </a:p>
        </p:txBody>
      </p:sp>
      <p:sp>
        <p:nvSpPr>
          <p:cNvPr id="1698" name="Google Shape;1698;ga5173e3a10_5_0"/>
          <p:cNvSpPr/>
          <p:nvPr/>
        </p:nvSpPr>
        <p:spPr>
          <a:xfrm rot="16200000">
            <a:off x="2576288" y="4478271"/>
            <a:ext cx="394988" cy="1396856"/>
          </a:xfrm>
          <a:prstGeom prst="upDownArrow">
            <a:avLst>
              <a:gd name="adj1" fmla="val 50000"/>
              <a:gd name="adj2" fmla="val 50000"/>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1699" name="Google Shape;1699;ga5173e3a10_5_0"/>
          <p:cNvSpPr/>
          <p:nvPr/>
        </p:nvSpPr>
        <p:spPr>
          <a:xfrm>
            <a:off x="2576288" y="4564723"/>
            <a:ext cx="394988" cy="1223953"/>
          </a:xfrm>
          <a:prstGeom prst="upDownArrow">
            <a:avLst>
              <a:gd name="adj1" fmla="val 50000"/>
              <a:gd name="adj2" fmla="val 50000"/>
            </a:avLst>
          </a:prstGeom>
          <a:solidFill>
            <a:schemeClr val="accent1">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j-lt"/>
              <a:ea typeface="Calibri"/>
              <a:cs typeface="Calibri"/>
              <a:sym typeface="Calibri"/>
            </a:endParaRPr>
          </a:p>
        </p:txBody>
      </p:sp>
      <p:pic>
        <p:nvPicPr>
          <p:cNvPr id="1701" name="Google Shape;1701;ga5173e3a10_5_0"/>
          <p:cNvPicPr preferRelativeResize="0"/>
          <p:nvPr/>
        </p:nvPicPr>
        <p:blipFill rotWithShape="1">
          <a:blip r:embed="rId3">
            <a:alphaModFix amt="85000"/>
          </a:blip>
          <a:srcRect/>
          <a:stretch/>
        </p:blipFill>
        <p:spPr>
          <a:xfrm>
            <a:off x="8279024" y="4564723"/>
            <a:ext cx="1608217" cy="1166555"/>
          </a:xfrm>
          <a:prstGeom prst="rect">
            <a:avLst/>
          </a:prstGeom>
          <a:noFill/>
          <a:ln>
            <a:noFill/>
          </a:ln>
        </p:spPr>
      </p:pic>
      <p:sp>
        <p:nvSpPr>
          <p:cNvPr id="1702" name="Google Shape;1702;ga5173e3a10_5_0"/>
          <p:cNvSpPr/>
          <p:nvPr/>
        </p:nvSpPr>
        <p:spPr>
          <a:xfrm>
            <a:off x="1480456"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Qualitative</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4" name="Google Shape;1704;ga5173e3a10_5_0"/>
          <p:cNvSpPr/>
          <p:nvPr/>
        </p:nvSpPr>
        <p:spPr>
          <a:xfrm>
            <a:off x="4621412"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Quantitative</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5" name="Google Shape;1705;ga5173e3a10_5_0"/>
          <p:cNvSpPr/>
          <p:nvPr/>
        </p:nvSpPr>
        <p:spPr>
          <a:xfrm>
            <a:off x="4622457" y="2308195"/>
            <a:ext cx="2700000" cy="3519003"/>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Numerical</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Structured surveys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Requires </a:t>
            </a:r>
            <a:r>
              <a:rPr lang="en-GB" sz="1800" kern="0">
                <a:solidFill>
                  <a:srgbClr val="000000"/>
                </a:solidFill>
                <a:latin typeface="+mj-lt"/>
                <a:ea typeface="Verdana"/>
                <a:cs typeface="Verdana"/>
                <a:sym typeface="Verdana"/>
              </a:rPr>
              <a:t>i</a:t>
            </a: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ndicators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Multicriteria analysis</a:t>
            </a:r>
            <a:endParaRPr kumimoji="0" sz="18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6" name="Google Shape;1706;ga5173e3a10_5_0"/>
          <p:cNvSpPr/>
          <p:nvPr/>
        </p:nvSpPr>
        <p:spPr>
          <a:xfrm>
            <a:off x="7737071"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Monetary</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pic>
        <p:nvPicPr>
          <p:cNvPr id="1700" name="Google Shape;1700;ga5173e3a10_5_0"/>
          <p:cNvPicPr preferRelativeResize="0"/>
          <p:nvPr/>
        </p:nvPicPr>
        <p:blipFill rotWithShape="1">
          <a:blip r:embed="rId4">
            <a:alphaModFix amt="85000"/>
          </a:blip>
          <a:srcRect/>
          <a:stretch/>
        </p:blipFill>
        <p:spPr>
          <a:xfrm>
            <a:off x="5168110" y="4445974"/>
            <a:ext cx="1606604" cy="1381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a:t>Strengths and limitations of monetary valuation</a:t>
            </a:r>
            <a:endParaRPr lang="en-US"/>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2348707254"/>
              </p:ext>
            </p:extLst>
          </p:nvPr>
        </p:nvGraphicFramePr>
        <p:xfrm>
          <a:off x="169333" y="1374377"/>
          <a:ext cx="11802534" cy="4450084"/>
        </p:xfrm>
        <a:graphic>
          <a:graphicData uri="http://schemas.openxmlformats.org/drawingml/2006/table">
            <a:tbl>
              <a:tblPr firstRow="1" bandRow="1">
                <a:tableStyleId>{BC89EF96-8CEA-46FF-86C4-4CE0E7609802}</a:tableStyleId>
              </a:tblPr>
              <a:tblGrid>
                <a:gridCol w="5997189">
                  <a:extLst>
                    <a:ext uri="{9D8B030D-6E8A-4147-A177-3AD203B41FA5}">
                      <a16:colId xmlns:a16="http://schemas.microsoft.com/office/drawing/2014/main" val="2429539457"/>
                    </a:ext>
                  </a:extLst>
                </a:gridCol>
                <a:gridCol w="5805345">
                  <a:extLst>
                    <a:ext uri="{9D8B030D-6E8A-4147-A177-3AD203B41FA5}">
                      <a16:colId xmlns:a16="http://schemas.microsoft.com/office/drawing/2014/main" val="1990008112"/>
                    </a:ext>
                  </a:extLst>
                </a:gridCol>
              </a:tblGrid>
              <a:tr h="403620">
                <a:tc>
                  <a:txBody>
                    <a:bodyPr/>
                    <a:lstStyle/>
                    <a:p>
                      <a:pPr marL="0" marR="0" lvl="0" indent="0" algn="l" rtl="0" eaLnBrk="1" fontAlgn="auto" latinLnBrk="0" hangingPunct="1">
                        <a:lnSpc>
                          <a:spcPct val="100000"/>
                        </a:lnSpc>
                        <a:spcBef>
                          <a:spcPts val="0"/>
                        </a:spcBef>
                        <a:spcAft>
                          <a:spcPts val="0"/>
                        </a:spcAft>
                        <a:buClrTx/>
                        <a:buSzTx/>
                        <a:buFontTx/>
                        <a:buNone/>
                      </a:pPr>
                      <a:r>
                        <a:rPr lang="en-GB" sz="2500" b="1">
                          <a:solidFill>
                            <a:srgbClr val="23BAED"/>
                          </a:solidFill>
                        </a:rPr>
                        <a:t>Strengths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Limitations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spcBef>
                          <a:spcPts val="600"/>
                        </a:spcBef>
                        <a:spcAft>
                          <a:spcPts val="600"/>
                        </a:spcAft>
                        <a:buFont typeface="Arial"/>
                        <a:buChar char="•"/>
                      </a:pPr>
                      <a:r>
                        <a:rPr lang="en-US" sz="2500" b="0">
                          <a:solidFill>
                            <a:srgbClr val="595959"/>
                          </a:solidFill>
                        </a:rPr>
                        <a:t>Uses</a:t>
                      </a:r>
                      <a:r>
                        <a:rPr lang="en-US" sz="2500" b="1">
                          <a:solidFill>
                            <a:srgbClr val="23BAED"/>
                          </a:solidFill>
                        </a:rPr>
                        <a:t> common unit</a:t>
                      </a:r>
                      <a:r>
                        <a:rPr lang="en-US" sz="2500" b="0">
                          <a:solidFill>
                            <a:srgbClr val="595959"/>
                          </a:solidFill>
                        </a:rPr>
                        <a:t> of measure</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Can measure</a:t>
                      </a:r>
                      <a:r>
                        <a:rPr lang="en-US" sz="2500" b="0"/>
                        <a:t> </a:t>
                      </a:r>
                      <a:r>
                        <a:rPr lang="en-US" sz="2500" b="1">
                          <a:solidFill>
                            <a:srgbClr val="23BAED"/>
                          </a:solidFill>
                        </a:rPr>
                        <a:t>social preferences</a:t>
                      </a:r>
                      <a:r>
                        <a:rPr lang="en-US" sz="2500" b="0">
                          <a:solidFill>
                            <a:srgbClr val="23BAED"/>
                          </a:solidFill>
                        </a:rPr>
                        <a:t> </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Used to determine</a:t>
                      </a:r>
                      <a:r>
                        <a:rPr lang="en-US" sz="2500" b="0"/>
                        <a:t> </a:t>
                      </a:r>
                      <a:r>
                        <a:rPr lang="en-US" sz="2500" b="1">
                          <a:solidFill>
                            <a:srgbClr val="23BAED"/>
                          </a:solidFill>
                        </a:rPr>
                        <a:t>overall value for money of a project</a:t>
                      </a:r>
                      <a:r>
                        <a:rPr lang="en-US" sz="2500" b="0">
                          <a:solidFill>
                            <a:srgbClr val="595959"/>
                          </a:solidFill>
                        </a:rPr>
                        <a:t> (i.e. whether it should go ahead or not; do the benefits exceed the costs?)</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Can be used to </a:t>
                      </a:r>
                      <a:r>
                        <a:rPr lang="en-US" sz="2500" b="1">
                          <a:solidFill>
                            <a:srgbClr val="23BAED"/>
                          </a:solidFill>
                        </a:rPr>
                        <a:t>measure risks</a:t>
                      </a:r>
                      <a:r>
                        <a:rPr lang="en-US" sz="2500" b="1">
                          <a:solidFill>
                            <a:srgbClr val="595959"/>
                          </a:solidFill>
                        </a:rPr>
                        <a:t> </a:t>
                      </a:r>
                      <a:r>
                        <a:rPr lang="en-US" sz="2500" b="0">
                          <a:solidFill>
                            <a:srgbClr val="595959"/>
                          </a:solidFill>
                        </a:rPr>
                        <a:t>and</a:t>
                      </a:r>
                      <a:r>
                        <a:rPr lang="en-US" sz="2500" b="0"/>
                        <a:t> </a:t>
                      </a:r>
                      <a:r>
                        <a:rPr lang="en-US" sz="2500" b="1">
                          <a:solidFill>
                            <a:srgbClr val="23BAED"/>
                          </a:solidFill>
                        </a:rPr>
                        <a:t>mitigate them </a:t>
                      </a:r>
                      <a:r>
                        <a:rPr lang="en-US" sz="2500" b="0">
                          <a:solidFill>
                            <a:srgbClr val="595959"/>
                          </a:solidFill>
                        </a:rPr>
                        <a:t>before these are quantified by others</a:t>
                      </a:r>
                    </a:p>
                  </a:txBody>
                  <a:tcPr marT="45721" marB="45721"/>
                </a:tc>
                <a:tc>
                  <a:txBody>
                    <a:bodyPr/>
                    <a:lstStyle/>
                    <a:p>
                      <a:pPr marL="285750" indent="-285750">
                        <a:lnSpc>
                          <a:spcPct val="100000"/>
                        </a:lnSpc>
                        <a:spcBef>
                          <a:spcPts val="600"/>
                        </a:spcBef>
                        <a:spcAft>
                          <a:spcPts val="600"/>
                        </a:spcAft>
                        <a:buFont typeface="Arial" panose="020B0604020202020204" pitchFamily="34" charset="0"/>
                        <a:buChar char="•"/>
                      </a:pPr>
                      <a:r>
                        <a:rPr lang="en-US" sz="2500" b="1" i="0" u="none">
                          <a:solidFill>
                            <a:srgbClr val="23BAED"/>
                          </a:solidFill>
                        </a:rPr>
                        <a:t>Unable to quantify everything in monetary terms</a:t>
                      </a:r>
                      <a:r>
                        <a:rPr lang="en-US" sz="2500" b="0" i="0" u="none">
                          <a:solidFill>
                            <a:srgbClr val="595959"/>
                          </a:solidFill>
                        </a:rPr>
                        <a:t> (e.g. biodiversity) </a:t>
                      </a:r>
                    </a:p>
                    <a:p>
                      <a:pPr marL="285750" indent="-285750">
                        <a:lnSpc>
                          <a:spcPct val="100000"/>
                        </a:lnSpc>
                        <a:spcBef>
                          <a:spcPts val="600"/>
                        </a:spcBef>
                        <a:spcAft>
                          <a:spcPts val="600"/>
                        </a:spcAft>
                        <a:buFont typeface="Arial" panose="020B0604020202020204" pitchFamily="34" charset="0"/>
                        <a:buChar char="•"/>
                      </a:pPr>
                      <a:r>
                        <a:rPr lang="en-US" sz="2500" b="0" i="0">
                          <a:solidFill>
                            <a:srgbClr val="595959"/>
                          </a:solidFill>
                        </a:rPr>
                        <a:t>Is often </a:t>
                      </a:r>
                      <a:r>
                        <a:rPr lang="en-US" sz="2500" b="1" i="0">
                          <a:solidFill>
                            <a:srgbClr val="23BAED"/>
                          </a:solidFill>
                        </a:rPr>
                        <a:t>time consuming and expensive</a:t>
                      </a:r>
                      <a:r>
                        <a:rPr lang="en-US" sz="2500" b="0" i="0">
                          <a:solidFill>
                            <a:srgbClr val="23BAED"/>
                          </a:solidFill>
                        </a:rPr>
                        <a:t>, </a:t>
                      </a:r>
                      <a:r>
                        <a:rPr lang="en-US" sz="2500" b="0" i="0">
                          <a:solidFill>
                            <a:srgbClr val="595959"/>
                          </a:solidFill>
                        </a:rPr>
                        <a:t>depending on technique or approach used</a:t>
                      </a:r>
                    </a:p>
                    <a:p>
                      <a:pPr marL="285750" indent="-285750">
                        <a:lnSpc>
                          <a:spcPct val="100000"/>
                        </a:lnSpc>
                        <a:spcBef>
                          <a:spcPts val="600"/>
                        </a:spcBef>
                        <a:spcAft>
                          <a:spcPts val="600"/>
                        </a:spcAft>
                        <a:buFont typeface="Arial" panose="020B0604020202020204" pitchFamily="34" charset="0"/>
                        <a:buChar char="•"/>
                      </a:pPr>
                      <a:r>
                        <a:rPr lang="en-US" sz="2500" b="0" i="0">
                          <a:solidFill>
                            <a:srgbClr val="595959"/>
                          </a:solidFill>
                        </a:rPr>
                        <a:t>Requires attention to avoid</a:t>
                      </a:r>
                      <a:r>
                        <a:rPr lang="en-US" sz="2500" b="0" i="0"/>
                        <a:t> </a:t>
                      </a:r>
                      <a:r>
                        <a:rPr lang="en-US" sz="2500" b="1" i="0">
                          <a:solidFill>
                            <a:srgbClr val="23BAED"/>
                          </a:solidFill>
                        </a:rPr>
                        <a:t>double counting </a:t>
                      </a:r>
                    </a:p>
                    <a:p>
                      <a:pPr marL="285750" indent="-285750">
                        <a:lnSpc>
                          <a:spcPct val="100000"/>
                        </a:lnSpc>
                        <a:spcBef>
                          <a:spcPts val="600"/>
                        </a:spcBef>
                        <a:spcAft>
                          <a:spcPts val="600"/>
                        </a:spcAft>
                        <a:buFont typeface="Arial" panose="020B0604020202020204" pitchFamily="34" charset="0"/>
                        <a:buChar char="•"/>
                      </a:pPr>
                      <a:r>
                        <a:rPr lang="en-GB" sz="2500" b="1" i="0">
                          <a:solidFill>
                            <a:srgbClr val="23BAED"/>
                          </a:solidFill>
                        </a:rPr>
                        <a:t>Cultural and ethical concerns</a:t>
                      </a:r>
                      <a:r>
                        <a:rPr lang="en-GB" sz="2500" b="0" i="0">
                          <a:solidFill>
                            <a:srgbClr val="595959"/>
                          </a:solidFill>
                        </a:rPr>
                        <a:t> with placing value on nature</a:t>
                      </a:r>
                      <a:endParaRPr lang="en-US" sz="2500" b="0" i="0">
                        <a:solidFill>
                          <a:srgbClr val="595959"/>
                        </a:solidFill>
                      </a:endParaRPr>
                    </a:p>
                  </a:txBody>
                  <a:tcPr marT="45721" marB="45721"/>
                </a:tc>
                <a:extLst>
                  <a:ext uri="{0D108BD9-81ED-4DB2-BD59-A6C34878D82A}">
                    <a16:rowId xmlns:a16="http://schemas.microsoft.com/office/drawing/2014/main" val="1000605826"/>
                  </a:ext>
                </a:extLst>
              </a:tr>
            </a:tbl>
          </a:graphicData>
        </a:graphic>
      </p:graphicFrame>
      <p:sp>
        <p:nvSpPr>
          <p:cNvPr id="6" name="Teardrop 5">
            <a:extLst>
              <a:ext uri="{FF2B5EF4-FFF2-40B4-BE49-F238E27FC236}">
                <a16:creationId xmlns:a16="http://schemas.microsoft.com/office/drawing/2014/main" id="{A2E659BD-5700-A442-922F-A1ACD0A956FD}"/>
              </a:ext>
            </a:extLst>
          </p:cNvPr>
          <p:cNvSpPr/>
          <p:nvPr/>
        </p:nvSpPr>
        <p:spPr>
          <a:xfrm>
            <a:off x="10284443" y="-1251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87F8FEA6-59A2-064D-ABBA-80729B41FA2D}"/>
              </a:ext>
            </a:extLst>
          </p:cNvPr>
          <p:cNvSpPr txBox="1"/>
          <p:nvPr/>
        </p:nvSpPr>
        <p:spPr>
          <a:xfrm>
            <a:off x="10360264" y="334549"/>
            <a:ext cx="1907559" cy="1200842"/>
          </a:xfrm>
          <a:prstGeom prst="rect">
            <a:avLst/>
          </a:prstGeom>
          <a:noFill/>
        </p:spPr>
        <p:txBody>
          <a:bodyPr wrap="square" rtlCol="0" anchor="t">
            <a:spAutoFit/>
          </a:bodyPr>
          <a:lstStyle/>
          <a:p>
            <a:pPr algn="ctr" defTabSz="914354">
              <a:defRPr/>
            </a:pPr>
            <a:r>
              <a:rPr lang="en-GB" sz="1800">
                <a:solidFill>
                  <a:schemeClr val="bg1"/>
                </a:solidFill>
                <a:latin typeface="Arial"/>
              </a:rPr>
              <a:t>Refer to </a:t>
            </a:r>
            <a:r>
              <a:rPr lang="en-GB" sz="1800" b="1">
                <a:solidFill>
                  <a:schemeClr val="bg1"/>
                </a:solidFill>
                <a:latin typeface="Arial"/>
              </a:rPr>
              <a:t>p.35-38</a:t>
            </a:r>
            <a:endParaRPr lang="en-US" sz="1800">
              <a:solidFill>
                <a:schemeClr val="bg1"/>
              </a:solidFill>
              <a:cs typeface="Arial"/>
            </a:endParaRPr>
          </a:p>
          <a:p>
            <a:pPr algn="ctr" defTabSz="914354">
              <a:defRPr/>
            </a:pPr>
            <a:r>
              <a:rPr lang="en-GB" sz="1800">
                <a:solidFill>
                  <a:prstClr val="white"/>
                </a:solidFill>
                <a:latin typeface="Arial"/>
              </a:rPr>
              <a:t>of the</a:t>
            </a:r>
          </a:p>
          <a:p>
            <a:pPr algn="ctr" defTabSz="914354">
              <a:defRPr/>
            </a:pPr>
            <a:r>
              <a:rPr lang="en-GB" sz="1800">
                <a:latin typeface="Arial"/>
                <a:hlinkClick r:id="rId3"/>
              </a:rPr>
              <a:t>Natural Capital Protocol</a:t>
            </a:r>
            <a:endParaRPr lang="en-GB" sz="1800">
              <a:latin typeface="Arial"/>
            </a:endParaRPr>
          </a:p>
        </p:txBody>
      </p:sp>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dirty="0" smtClean="0"/>
              <a:pPr/>
              <a:t>87</a:t>
            </a:fld>
            <a:endParaRPr lang="en-GB"/>
          </a:p>
        </p:txBody>
      </p:sp>
      <p:sp>
        <p:nvSpPr>
          <p:cNvPr id="8" name="TextBox 7">
            <a:extLst>
              <a:ext uri="{FF2B5EF4-FFF2-40B4-BE49-F238E27FC236}">
                <a16:creationId xmlns:a16="http://schemas.microsoft.com/office/drawing/2014/main" id="{3A296D4E-5407-4D68-A741-2CA4E475D00D}"/>
              </a:ext>
            </a:extLst>
          </p:cNvPr>
          <p:cNvSpPr txBox="1"/>
          <p:nvPr/>
        </p:nvSpPr>
        <p:spPr>
          <a:xfrm>
            <a:off x="314195" y="6047914"/>
            <a:ext cx="8261769" cy="307777"/>
          </a:xfrm>
          <a:prstGeom prst="rect">
            <a:avLst/>
          </a:prstGeom>
          <a:noFill/>
        </p:spPr>
        <p:txBody>
          <a:bodyPr wrap="square" rtlCol="0">
            <a:spAutoFit/>
          </a:bodyPr>
          <a:lstStyle/>
          <a:p>
            <a:r>
              <a:rPr lang="en-GB" sz="1400">
                <a:solidFill>
                  <a:schemeClr val="tx1">
                    <a:lumMod val="65000"/>
                    <a:lumOff val="35000"/>
                  </a:schemeClr>
                </a:solidFill>
              </a:rPr>
              <a:t>Table: Key considerations for monetary valuation (adapted from Natural Capital Protocol) </a:t>
            </a:r>
          </a:p>
        </p:txBody>
      </p:sp>
    </p:spTree>
    <p:extLst>
      <p:ext uri="{BB962C8B-B14F-4D97-AF65-F5344CB8AC3E}">
        <p14:creationId xmlns:p14="http://schemas.microsoft.com/office/powerpoint/2010/main" val="808295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42CF8-8C19-4997-980A-47B651A590A8}"/>
              </a:ext>
            </a:extLst>
          </p:cNvPr>
          <p:cNvPicPr>
            <a:picLocks noChangeAspect="1"/>
          </p:cNvPicPr>
          <p:nvPr/>
        </p:nvPicPr>
        <p:blipFill rotWithShape="1">
          <a:blip r:embed="rId3"/>
          <a:srcRect l="17861" r="22322"/>
          <a:stretch/>
        </p:blipFill>
        <p:spPr>
          <a:xfrm>
            <a:off x="8218466" y="1173098"/>
            <a:ext cx="2760301" cy="2730108"/>
          </a:xfrm>
          <a:prstGeom prst="ellipse">
            <a:avLst/>
          </a:prstGeom>
        </p:spPr>
      </p:pic>
      <p:pic>
        <p:nvPicPr>
          <p:cNvPr id="5" name="Picture 4">
            <a:extLst>
              <a:ext uri="{FF2B5EF4-FFF2-40B4-BE49-F238E27FC236}">
                <a16:creationId xmlns:a16="http://schemas.microsoft.com/office/drawing/2014/main" id="{EA45EAAE-B218-4265-AABD-BD38F3A369EC}"/>
              </a:ext>
            </a:extLst>
          </p:cNvPr>
          <p:cNvPicPr>
            <a:picLocks noChangeAspect="1"/>
          </p:cNvPicPr>
          <p:nvPr/>
        </p:nvPicPr>
        <p:blipFill rotWithShape="1">
          <a:blip r:embed="rId4"/>
          <a:srcRect t="3236" r="2363" b="7426"/>
          <a:stretch/>
        </p:blipFill>
        <p:spPr>
          <a:xfrm>
            <a:off x="7620944" y="3637193"/>
            <a:ext cx="4453072" cy="2330246"/>
          </a:xfrm>
          <a:prstGeom prst="rect">
            <a:avLst/>
          </a:prstGeom>
        </p:spPr>
      </p:pic>
      <p:sp>
        <p:nvSpPr>
          <p:cNvPr id="2" name="Title 1">
            <a:extLst>
              <a:ext uri="{FF2B5EF4-FFF2-40B4-BE49-F238E27FC236}">
                <a16:creationId xmlns:a16="http://schemas.microsoft.com/office/drawing/2014/main" id="{52A9428A-D357-43E6-9687-A187C77D3B33}"/>
              </a:ext>
            </a:extLst>
          </p:cNvPr>
          <p:cNvSpPr>
            <a:spLocks noGrp="1"/>
          </p:cNvSpPr>
          <p:nvPr>
            <p:ph type="title"/>
          </p:nvPr>
        </p:nvSpPr>
        <p:spPr/>
        <p:txBody>
          <a:bodyPr/>
          <a:lstStyle/>
          <a:p>
            <a:r>
              <a:rPr lang="en-GB" b="1"/>
              <a:t>Case study: </a:t>
            </a:r>
            <a:r>
              <a:rPr lang="pt-BR"/>
              <a:t>Coca-</a:t>
            </a:r>
            <a:r>
              <a:rPr lang="pt-BR" err="1"/>
              <a:t>Cola’s</a:t>
            </a:r>
            <a:r>
              <a:rPr lang="pt-BR"/>
              <a:t> natural capital </a:t>
            </a:r>
            <a:r>
              <a:rPr lang="pt-BR" err="1"/>
              <a:t>story</a:t>
            </a:r>
            <a:endParaRPr lang="en-GB" err="1"/>
          </a:p>
        </p:txBody>
      </p:sp>
      <p:sp>
        <p:nvSpPr>
          <p:cNvPr id="3" name="Content Placeholder 2">
            <a:extLst>
              <a:ext uri="{FF2B5EF4-FFF2-40B4-BE49-F238E27FC236}">
                <a16:creationId xmlns:a16="http://schemas.microsoft.com/office/drawing/2014/main" id="{34CF46DD-02A8-451A-9499-DEAD62BAFFF8}"/>
              </a:ext>
            </a:extLst>
          </p:cNvPr>
          <p:cNvSpPr>
            <a:spLocks noGrp="1"/>
          </p:cNvSpPr>
          <p:nvPr>
            <p:ph idx="1"/>
          </p:nvPr>
        </p:nvSpPr>
        <p:spPr>
          <a:xfrm>
            <a:off x="314197" y="1461524"/>
            <a:ext cx="7306748" cy="4351338"/>
          </a:xfrm>
        </p:spPr>
        <p:txBody>
          <a:bodyPr>
            <a:normAutofit fontScale="92500" lnSpcReduction="10000"/>
          </a:bodyPr>
          <a:lstStyle/>
          <a:p>
            <a:pPr>
              <a:spcAft>
                <a:spcPts val="600"/>
              </a:spcAft>
            </a:pPr>
            <a:r>
              <a:rPr lang="en-GB"/>
              <a:t>The Coca-Cola Company </a:t>
            </a:r>
            <a:r>
              <a:rPr lang="en-GB" b="1">
                <a:solidFill>
                  <a:srgbClr val="23BAED"/>
                </a:solidFill>
              </a:rPr>
              <a:t>quantified ecosystem services</a:t>
            </a:r>
            <a:r>
              <a:rPr lang="en-GB"/>
              <a:t> related to freshwater sources </a:t>
            </a:r>
          </a:p>
          <a:p>
            <a:pPr algn="just">
              <a:spcAft>
                <a:spcPts val="600"/>
              </a:spcAft>
            </a:pPr>
            <a:r>
              <a:rPr lang="en-GB"/>
              <a:t>A </a:t>
            </a:r>
            <a:r>
              <a:rPr lang="en-GB" b="1">
                <a:solidFill>
                  <a:srgbClr val="23BAED"/>
                </a:solidFill>
              </a:rPr>
              <a:t>natural capital assessment </a:t>
            </a:r>
            <a:r>
              <a:rPr lang="en-GB"/>
              <a:t>was initiated to </a:t>
            </a:r>
            <a:r>
              <a:rPr lang="en-GB" b="1">
                <a:solidFill>
                  <a:srgbClr val="23BAED"/>
                </a:solidFill>
              </a:rPr>
              <a:t>monetize the ecosystem services</a:t>
            </a:r>
            <a:r>
              <a:rPr lang="en-GB"/>
              <a:t> in order to </a:t>
            </a:r>
            <a:r>
              <a:rPr lang="en-GB" b="1">
                <a:solidFill>
                  <a:srgbClr val="23BAED"/>
                </a:solidFill>
              </a:rPr>
              <a:t>identify opportunities and maximize impact</a:t>
            </a:r>
            <a:endParaRPr lang="en-GB"/>
          </a:p>
          <a:p>
            <a:pPr>
              <a:spcAft>
                <a:spcPts val="600"/>
              </a:spcAft>
            </a:pPr>
            <a:r>
              <a:rPr lang="en-GB"/>
              <a:t>Found that </a:t>
            </a:r>
            <a:r>
              <a:rPr lang="en-GB" b="1">
                <a:solidFill>
                  <a:srgbClr val="23BAED"/>
                </a:solidFill>
              </a:rPr>
              <a:t>water restoration projects can enhance a range of other ecosystem services</a:t>
            </a:r>
            <a:endParaRPr lang="en-GB"/>
          </a:p>
          <a:p>
            <a:pPr>
              <a:spcAft>
                <a:spcPts val="600"/>
              </a:spcAft>
            </a:pPr>
            <a:r>
              <a:rPr lang="en-GB"/>
              <a:t>Coca-Cola are now </a:t>
            </a:r>
            <a:r>
              <a:rPr lang="en-GB" b="1">
                <a:solidFill>
                  <a:srgbClr val="23BAED"/>
                </a:solidFill>
              </a:rPr>
              <a:t>exploring how to further integrate natural capital </a:t>
            </a:r>
            <a:r>
              <a:rPr lang="en-GB"/>
              <a:t>into decision-making processes</a:t>
            </a:r>
          </a:p>
          <a:p>
            <a:pPr>
              <a:spcAft>
                <a:spcPts val="600"/>
              </a:spcAft>
            </a:pPr>
            <a:r>
              <a:rPr lang="en-GB"/>
              <a:t>See further examples of Natural Capital stories at: </a:t>
            </a:r>
            <a:r>
              <a:rPr lang="en-GB">
                <a:solidFill>
                  <a:srgbClr val="23BAED"/>
                </a:solidFill>
                <a:hlinkClick r:id="rId5">
                  <a:extLst>
                    <a:ext uri="{A12FA001-AC4F-418D-AE19-62706E023703}">
                      <ahyp:hlinkClr xmlns:ahyp="http://schemas.microsoft.com/office/drawing/2018/hyperlinkcolor" val="tx"/>
                    </a:ext>
                  </a:extLst>
                </a:hlinkClick>
              </a:rPr>
              <a:t>https://wevaluenature.eu/natural-capital-stories</a:t>
            </a:r>
            <a:r>
              <a:rPr lang="en-GB">
                <a:solidFill>
                  <a:srgbClr val="23BAED"/>
                </a:solidFill>
              </a:rPr>
              <a:t> </a:t>
            </a:r>
          </a:p>
        </p:txBody>
      </p:sp>
      <p:sp>
        <p:nvSpPr>
          <p:cNvPr id="4" name="Slide Number Placeholder 3">
            <a:extLst>
              <a:ext uri="{FF2B5EF4-FFF2-40B4-BE49-F238E27FC236}">
                <a16:creationId xmlns:a16="http://schemas.microsoft.com/office/drawing/2014/main" id="{AA081C38-DF3D-4956-B034-1BC64FC390FC}"/>
              </a:ext>
            </a:extLst>
          </p:cNvPr>
          <p:cNvSpPr>
            <a:spLocks noGrp="1"/>
          </p:cNvSpPr>
          <p:nvPr>
            <p:ph type="sldNum" sz="quarter" idx="12"/>
          </p:nvPr>
        </p:nvSpPr>
        <p:spPr/>
        <p:txBody>
          <a:bodyPr/>
          <a:lstStyle/>
          <a:p>
            <a:fld id="{971CEC84-1649-40CE-BFF6-7286506FEA08}" type="slidenum">
              <a:rPr lang="en-GB" dirty="0" smtClean="0"/>
              <a:pPr/>
              <a:t>88</a:t>
            </a:fld>
            <a:endParaRPr lang="en-GB"/>
          </a:p>
        </p:txBody>
      </p:sp>
      <p:sp>
        <p:nvSpPr>
          <p:cNvPr id="9" name="Teardrop 8">
            <a:extLst>
              <a:ext uri="{FF2B5EF4-FFF2-40B4-BE49-F238E27FC236}">
                <a16:creationId xmlns:a16="http://schemas.microsoft.com/office/drawing/2014/main" id="{9CDC4EFA-AFB4-4F01-9CB4-2C8D995232CE}"/>
              </a:ext>
            </a:extLst>
          </p:cNvPr>
          <p:cNvSpPr/>
          <p:nvPr/>
        </p:nvSpPr>
        <p:spPr>
          <a:xfrm>
            <a:off x="10284441" y="0"/>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A1129D50-9A1A-4D61-B5FB-3C0CF7E48E4A}"/>
              </a:ext>
            </a:extLst>
          </p:cNvPr>
          <p:cNvSpPr txBox="1"/>
          <p:nvPr/>
        </p:nvSpPr>
        <p:spPr>
          <a:xfrm>
            <a:off x="10378247" y="452354"/>
            <a:ext cx="1719945" cy="646587"/>
          </a:xfrm>
          <a:prstGeom prst="rect">
            <a:avLst/>
          </a:prstGeom>
          <a:noFill/>
        </p:spPr>
        <p:txBody>
          <a:bodyPr wrap="square" rtlCol="0">
            <a:spAutoFit/>
          </a:bodyPr>
          <a:lstStyle/>
          <a:p>
            <a:pPr algn="ctr" defTabSz="914354">
              <a:defRPr/>
            </a:pPr>
            <a:r>
              <a:rPr lang="en-GB" sz="1801">
                <a:solidFill>
                  <a:prstClr val="white"/>
                </a:solidFill>
                <a:latin typeface="Arial"/>
                <a:hlinkClick r:id="rId6"/>
              </a:rPr>
              <a:t>Coca-Cola Case Study</a:t>
            </a:r>
            <a:endParaRPr lang="en-GB" sz="1801">
              <a:solidFill>
                <a:prstClr val="white"/>
              </a:solidFill>
              <a:latin typeface="Arial"/>
            </a:endParaRPr>
          </a:p>
        </p:txBody>
      </p:sp>
    </p:spTree>
    <p:extLst>
      <p:ext uri="{BB962C8B-B14F-4D97-AF65-F5344CB8AC3E}">
        <p14:creationId xmlns:p14="http://schemas.microsoft.com/office/powerpoint/2010/main" val="17205639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5" name="Google Shape;1835;ga5173e3a10_5_124"/>
          <p:cNvSpPr/>
          <p:nvPr/>
        </p:nvSpPr>
        <p:spPr>
          <a:xfrm>
            <a:off x="1501287" y="898581"/>
            <a:ext cx="5130479" cy="62280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mj-lt"/>
                <a:ea typeface="Verdana"/>
                <a:cs typeface="Verdana"/>
                <a:sym typeface="Verdana"/>
              </a:rPr>
              <a:t>Dependency on the regulation of the physical environment: Flood risk</a:t>
            </a: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837" name="Google Shape;1837;ga5173e3a10_5_124"/>
          <p:cNvGrpSpPr/>
          <p:nvPr/>
        </p:nvGrpSpPr>
        <p:grpSpPr>
          <a:xfrm>
            <a:off x="1948156" y="1824206"/>
            <a:ext cx="4390892" cy="1830954"/>
            <a:chOff x="2359878" y="1659711"/>
            <a:chExt cx="4390892" cy="1830954"/>
          </a:xfrm>
        </p:grpSpPr>
        <p:sp>
          <p:nvSpPr>
            <p:cNvPr id="1838" name="Google Shape;1838;ga5173e3a10_5_124"/>
            <p:cNvSpPr/>
            <p:nvPr/>
          </p:nvSpPr>
          <p:spPr>
            <a:xfrm>
              <a:off x="2359878" y="1659711"/>
              <a:ext cx="4390892" cy="1048966"/>
            </a:xfrm>
            <a:prstGeom prst="roundRect">
              <a:avLst>
                <a:gd name="adj" fmla="val 2178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i="1" kern="0">
                  <a:solidFill>
                    <a:srgbClr val="000000"/>
                  </a:solidFill>
                  <a:latin typeface="+mj-lt"/>
                  <a:ea typeface="Verdana"/>
                  <a:cs typeface="Verdana"/>
                  <a:sym typeface="Verdana"/>
                </a:rPr>
                <a:t>Flow of ecosystem service: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Loss of surrounding forest near manufacturing building leading to increased flood risks</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30" name="Google Shape;1830;ga5173e3a10_5_124"/>
            <p:cNvSpPr/>
            <p:nvPr/>
          </p:nvSpPr>
          <p:spPr>
            <a:xfrm>
              <a:off x="2777695" y="2884849"/>
              <a:ext cx="3555258" cy="60581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GB" kern="0">
                  <a:solidFill>
                    <a:srgbClr val="000000"/>
                  </a:solidFill>
                  <a:ea typeface="Verdana"/>
                  <a:cs typeface="Verdana"/>
                  <a:sym typeface="Verdana"/>
                </a:rPr>
                <a:t>Increased flood risk incurs cost to the business</a:t>
              </a:r>
              <a:endParaRPr kumimoji="0" b="0" i="0" u="none" strike="noStrike" kern="0" cap="none" spc="0" normalizeH="0" baseline="0" noProof="0">
                <a:ln>
                  <a:noFill/>
                </a:ln>
                <a:solidFill>
                  <a:srgbClr val="000000"/>
                </a:solidFill>
                <a:effectLst/>
                <a:uLnTx/>
                <a:uFillTx/>
                <a:latin typeface="+mj-lt"/>
                <a:cs typeface="Arial"/>
                <a:sym typeface="Arial"/>
              </a:endParaRPr>
            </a:p>
          </p:txBody>
        </p:sp>
      </p:grpSp>
      <p:grpSp>
        <p:nvGrpSpPr>
          <p:cNvPr id="1840" name="Google Shape;1840;ga5173e3a10_5_124"/>
          <p:cNvGrpSpPr/>
          <p:nvPr/>
        </p:nvGrpSpPr>
        <p:grpSpPr>
          <a:xfrm>
            <a:off x="6805286" y="1845146"/>
            <a:ext cx="5292879" cy="1845491"/>
            <a:chOff x="6384504" y="1803974"/>
            <a:chExt cx="5134383" cy="1884427"/>
          </a:xfrm>
        </p:grpSpPr>
        <p:sp>
          <p:nvSpPr>
            <p:cNvPr id="1841" name="Google Shape;1841;ga5173e3a10_5_124"/>
            <p:cNvSpPr/>
            <p:nvPr/>
          </p:nvSpPr>
          <p:spPr>
            <a:xfrm>
              <a:off x="6384504" y="1803974"/>
              <a:ext cx="5134383" cy="96046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defRPr/>
              </a:pPr>
              <a:r>
                <a:rPr kumimoji="0" lang="en-GB" b="1" i="1" u="none" strike="noStrike" kern="0" cap="none" spc="0" normalizeH="0" baseline="0" noProof="0">
                  <a:ln>
                    <a:noFill/>
                  </a:ln>
                  <a:solidFill>
                    <a:srgbClr val="000000"/>
                  </a:solidFill>
                  <a:effectLst/>
                  <a:uLnTx/>
                  <a:uFillTx/>
                  <a:latin typeface="+mj-lt"/>
                  <a:ea typeface="Verdana"/>
                  <a:cs typeface="Verdana"/>
                  <a:sym typeface="Verdana"/>
                </a:rPr>
                <a:t>Stock of biodiversity: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Decrease in local mean species abundance</a:t>
              </a:r>
              <a:r>
                <a:rPr lang="en-GB" kern="0">
                  <a:solidFill>
                    <a:srgbClr val="000000"/>
                  </a:solidFill>
                  <a:latin typeface="+mj-lt"/>
                  <a:ea typeface="Verdana"/>
                  <a:cs typeface="Verdana"/>
                  <a:sym typeface="Verdana"/>
                </a:rPr>
                <a:t> of pollinators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due to habitat degradation</a:t>
              </a:r>
              <a:r>
                <a:rPr lang="en-GB" kern="0">
                  <a:solidFill>
                    <a:srgbClr val="000000"/>
                  </a:solidFill>
                  <a:latin typeface="+mj-lt"/>
                  <a:ea typeface="Verdana"/>
                  <a:cs typeface="Verdana"/>
                  <a:sym typeface="Verdana"/>
                </a:rPr>
                <a:t> </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42" name="Google Shape;1842;ga5173e3a10_5_124"/>
            <p:cNvSpPr/>
            <p:nvPr/>
          </p:nvSpPr>
          <p:spPr>
            <a:xfrm>
              <a:off x="6914480" y="3022926"/>
              <a:ext cx="4083501" cy="665475"/>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kern="0">
                  <a:solidFill>
                    <a:srgbClr val="000000"/>
                  </a:solidFill>
                  <a:latin typeface="+mj-lt"/>
                  <a:ea typeface="Verdana"/>
                  <a:sym typeface="Verdana"/>
                </a:rPr>
                <a:t>Collect mean species abundance (MSA) data in-situ using field surveys</a:t>
              </a:r>
              <a:endParaRPr lang="en-US">
                <a:latin typeface="+mj-lt"/>
              </a:endParaRPr>
            </a:p>
          </p:txBody>
        </p:sp>
      </p:grpSp>
      <p:sp>
        <p:nvSpPr>
          <p:cNvPr id="1844" name="Google Shape;1844;ga5173e3a10_5_124"/>
          <p:cNvSpPr/>
          <p:nvPr/>
        </p:nvSpPr>
        <p:spPr>
          <a:xfrm>
            <a:off x="1890651" y="4029488"/>
            <a:ext cx="4505902" cy="102314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a:ln>
                  <a:noFill/>
                </a:ln>
                <a:solidFill>
                  <a:srgbClr val="000000"/>
                </a:solidFill>
                <a:effectLst/>
                <a:uLnTx/>
                <a:uFillTx/>
                <a:latin typeface="+mj-lt"/>
                <a:cs typeface="Arial"/>
                <a:sym typeface="Arial"/>
              </a:rPr>
              <a:t>Determine</a:t>
            </a:r>
            <a:r>
              <a:rPr kumimoji="0" lang="en-GB" b="0" i="0" u="none" strike="noStrike" kern="0" cap="none" spc="0" normalizeH="0" noProof="0">
                <a:ln>
                  <a:noFill/>
                </a:ln>
                <a:solidFill>
                  <a:srgbClr val="000000"/>
                </a:solidFill>
                <a:effectLst/>
                <a:uLnTx/>
                <a:uFillTx/>
                <a:latin typeface="+mj-lt"/>
                <a:cs typeface="Arial"/>
                <a:sym typeface="Arial"/>
              </a:rPr>
              <a:t> engineering costs of implementing green &amp; hard infrastructure to maintain risk at an acceptable level </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51" name="Google Shape;1851;ga5173e3a10_5_124"/>
          <p:cNvSpPr txBox="1"/>
          <p:nvPr/>
        </p:nvSpPr>
        <p:spPr>
          <a:xfrm>
            <a:off x="87743" y="2116552"/>
            <a:ext cx="1860413"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What is</a:t>
            </a:r>
            <a:r>
              <a:rPr kumimoji="0" lang="en-GB" b="1" i="0" u="none" strike="noStrike" kern="0" cap="none" spc="0" normalizeH="0" noProof="0">
                <a:ln>
                  <a:noFill/>
                </a:ln>
                <a:solidFill>
                  <a:srgbClr val="00BBF0"/>
                </a:solidFill>
                <a:effectLst/>
                <a:uLnTx/>
                <a:uFillTx/>
                <a:latin typeface="Verdana"/>
                <a:ea typeface="Verdana"/>
                <a:cs typeface="Verdana"/>
                <a:sym typeface="Verdana"/>
              </a:rPr>
              <a:t> happening</a:t>
            </a: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ga5173e3a10_5_124"/>
          <p:cNvSpPr txBox="1"/>
          <p:nvPr/>
        </p:nvSpPr>
        <p:spPr>
          <a:xfrm>
            <a:off x="51580" y="5039718"/>
            <a:ext cx="2244720"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How do you value these changes?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ga5173e3a10_5_124"/>
          <p:cNvSpPr/>
          <p:nvPr/>
        </p:nvSpPr>
        <p:spPr>
          <a:xfrm>
            <a:off x="7270635" y="3943273"/>
            <a:ext cx="4505902" cy="1287323"/>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US" b="0" i="0" u="none" strike="noStrike" cap="none" spc="0" normalizeH="0" baseline="0" noProof="0">
                <a:ln>
                  <a:noFill/>
                </a:ln>
                <a:effectLst/>
                <a:uLnTx/>
                <a:uFillTx/>
                <a:latin typeface="+mj-lt"/>
                <a:ea typeface="Verdana"/>
                <a:cs typeface="Arial"/>
              </a:rPr>
              <a:t>Conduct quantitative</a:t>
            </a:r>
            <a:r>
              <a:rPr lang="en-US" b="0" i="0" u="none" strike="noStrike" cap="none" spc="0" normalizeH="0" noProof="0">
                <a:ln>
                  <a:noFill/>
                </a:ln>
                <a:effectLst/>
                <a:uLnTx/>
                <a:uFillTx/>
                <a:latin typeface="+mj-lt"/>
                <a:ea typeface="Verdana"/>
                <a:cs typeface="Arial"/>
              </a:rPr>
              <a:t> surveys with </a:t>
            </a:r>
            <a:r>
              <a:rPr lang="en-US">
                <a:latin typeface="+mj-lt"/>
                <a:ea typeface="Verdana"/>
                <a:cs typeface="Arial"/>
              </a:rPr>
              <a:t>surrounding community </a:t>
            </a:r>
            <a:r>
              <a:rPr lang="en-US" b="0" i="0" u="none" strike="noStrike" cap="none" spc="0" normalizeH="0" noProof="0">
                <a:ln>
                  <a:noFill/>
                </a:ln>
                <a:effectLst/>
                <a:uLnTx/>
                <a:uFillTx/>
                <a:latin typeface="+mj-lt"/>
                <a:ea typeface="Verdana"/>
                <a:cs typeface="Arial"/>
              </a:rPr>
              <a:t>to understand impacts of change in local species populations (e.g., </a:t>
            </a:r>
            <a:r>
              <a:rPr lang="en-US">
                <a:latin typeface="+mj-lt"/>
                <a:ea typeface="Verdana"/>
                <a:cs typeface="Arial"/>
              </a:rPr>
              <a:t>affects to harvesting)</a:t>
            </a:r>
            <a:endParaRPr lang="en-US" b="0" i="0" u="none" strike="noStrike" cap="none" spc="0" normalizeH="0" baseline="0" noProof="0">
              <a:ln>
                <a:noFill/>
              </a:ln>
              <a:effectLst/>
              <a:uLnTx/>
              <a:uFillTx/>
              <a:latin typeface="+mj-lt"/>
              <a:ea typeface="Verdana"/>
              <a:cs typeface="Arial"/>
            </a:endParaRPr>
          </a:p>
        </p:txBody>
      </p:sp>
      <p:sp>
        <p:nvSpPr>
          <p:cNvPr id="1855" name="Google Shape;1855;ga5173e3a10_5_124"/>
          <p:cNvSpPr txBox="1"/>
          <p:nvPr/>
        </p:nvSpPr>
        <p:spPr>
          <a:xfrm>
            <a:off x="493083" y="158370"/>
            <a:ext cx="8313946" cy="7865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DBAEF"/>
              </a:buClr>
              <a:buSzPts val="3600"/>
              <a:buFont typeface="Verdana"/>
              <a:buNone/>
              <a:tabLst/>
              <a:defRPr/>
            </a:pPr>
            <a:r>
              <a:rPr lang="en-GB" sz="3200">
                <a:solidFill>
                  <a:schemeClr val="tx1">
                    <a:lumMod val="65000"/>
                    <a:lumOff val="35000"/>
                  </a:schemeClr>
                </a:solidFill>
                <a:latin typeface="+mj-lt"/>
                <a:ea typeface="+mj-ea"/>
                <a:cs typeface="+mj-cs"/>
                <a:sym typeface="Verdana"/>
              </a:rPr>
              <a:t>Measure and valuing in practice</a:t>
            </a:r>
            <a:endParaRPr sz="3200">
              <a:solidFill>
                <a:schemeClr val="tx1">
                  <a:lumMod val="65000"/>
                  <a:lumOff val="35000"/>
                </a:schemeClr>
              </a:solidFill>
              <a:latin typeface="+mj-lt"/>
              <a:ea typeface="+mj-ea"/>
              <a:cs typeface="+mj-cs"/>
              <a:sym typeface="Verdana"/>
            </a:endParaRPr>
          </a:p>
        </p:txBody>
      </p:sp>
      <p:sp>
        <p:nvSpPr>
          <p:cNvPr id="1857" name="Google Shape;1857;ga5173e3a10_5_124"/>
          <p:cNvSpPr/>
          <p:nvPr/>
        </p:nvSpPr>
        <p:spPr>
          <a:xfrm>
            <a:off x="7343238" y="5526614"/>
            <a:ext cx="4499947" cy="686981"/>
          </a:xfrm>
          <a:prstGeom prst="roundRect">
            <a:avLst>
              <a:gd name="adj" fmla="val 16667"/>
            </a:avLst>
          </a:prstGeom>
          <a:solidFill>
            <a:schemeClr val="lt1"/>
          </a:solidFill>
          <a:ln w="28575" cap="flat" cmpd="sng">
            <a:solidFill>
              <a:srgbClr val="00BBF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defRPr/>
            </a:pPr>
            <a:r>
              <a:rPr kumimoji="0" lang="en-GB" b="0" i="0" u="none" strike="noStrike" kern="0" cap="none" spc="0" normalizeH="0" baseline="0" noProof="0">
                <a:ln>
                  <a:noFill/>
                </a:ln>
                <a:solidFill>
                  <a:srgbClr val="000000"/>
                </a:solidFill>
                <a:effectLst/>
                <a:uLnTx/>
                <a:uFillTx/>
                <a:latin typeface="+mj-lt"/>
                <a:ea typeface="Verdana"/>
                <a:cs typeface="Verdana"/>
                <a:sym typeface="Verdana"/>
              </a:rPr>
              <a:t>Estimate cost of food insecurity to local </a:t>
            </a:r>
            <a:r>
              <a:rPr lang="en-GB" kern="0">
                <a:latin typeface="+mj-lt"/>
                <a:ea typeface="Verdana"/>
                <a:cs typeface="Verdana"/>
                <a:sym typeface="Verdana"/>
              </a:rPr>
              <a:t>community due to decreased pollination </a:t>
            </a:r>
            <a:endParaRPr kumimoji="0" lang="en-GB" b="0" i="0" u="none" strike="noStrike" kern="0" cap="none" spc="0" normalizeH="0" baseline="0" noProof="0">
              <a:ln>
                <a:noFill/>
              </a:ln>
              <a:effectLst/>
              <a:uLnTx/>
              <a:uFillTx/>
              <a:latin typeface="+mj-lt"/>
              <a:ea typeface="Verdana"/>
              <a:cs typeface="Verdana"/>
              <a:sym typeface="Verdana"/>
            </a:endParaRPr>
          </a:p>
        </p:txBody>
      </p:sp>
      <p:sp>
        <p:nvSpPr>
          <p:cNvPr id="36" name="Google Shape;1835;ga5173e3a10_5_124">
            <a:extLst>
              <a:ext uri="{FF2B5EF4-FFF2-40B4-BE49-F238E27FC236}">
                <a16:creationId xmlns:a16="http://schemas.microsoft.com/office/drawing/2014/main" id="{92F36C1B-58C6-465D-8F0A-802524375ADB}"/>
              </a:ext>
            </a:extLst>
          </p:cNvPr>
          <p:cNvSpPr/>
          <p:nvPr/>
        </p:nvSpPr>
        <p:spPr>
          <a:xfrm>
            <a:off x="7035324" y="724870"/>
            <a:ext cx="4839976" cy="78859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mj-lt"/>
                <a:ea typeface="Verdana"/>
                <a:cs typeface="Verdana"/>
                <a:sym typeface="Verdana"/>
              </a:rPr>
              <a:t>Impact of habitat removal near manufacturing facility on biodiversity</a:t>
            </a:r>
            <a:endParaRPr kumimoji="0" sz="20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851;ga5173e3a10_5_124">
            <a:extLst>
              <a:ext uri="{FF2B5EF4-FFF2-40B4-BE49-F238E27FC236}">
                <a16:creationId xmlns:a16="http://schemas.microsoft.com/office/drawing/2014/main" id="{CD9EFFC7-695B-453C-B075-BA216E60A71A}"/>
              </a:ext>
            </a:extLst>
          </p:cNvPr>
          <p:cNvSpPr txBox="1"/>
          <p:nvPr/>
        </p:nvSpPr>
        <p:spPr>
          <a:xfrm>
            <a:off x="78909" y="3765199"/>
            <a:ext cx="2244720"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How do you measure?</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7;ga5173e3a10_5_124">
            <a:extLst>
              <a:ext uri="{FF2B5EF4-FFF2-40B4-BE49-F238E27FC236}">
                <a16:creationId xmlns:a16="http://schemas.microsoft.com/office/drawing/2014/main" id="{2A504931-809E-4F1A-875D-6F55B80B3CAC}"/>
              </a:ext>
            </a:extLst>
          </p:cNvPr>
          <p:cNvSpPr/>
          <p:nvPr/>
        </p:nvSpPr>
        <p:spPr>
          <a:xfrm>
            <a:off x="1948156" y="5522432"/>
            <a:ext cx="4505902" cy="791805"/>
          </a:xfrm>
          <a:prstGeom prst="roundRect">
            <a:avLst>
              <a:gd name="adj" fmla="val 16667"/>
            </a:avLst>
          </a:prstGeom>
          <a:solidFill>
            <a:schemeClr val="lt1"/>
          </a:solidFill>
          <a:ln w="28575" cap="flat" cmpd="sng">
            <a:solidFill>
              <a:srgbClr val="00BBF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defRPr/>
            </a:pPr>
            <a:r>
              <a:rPr lang="en-GB" kern="0">
                <a:solidFill>
                  <a:srgbClr val="000000"/>
                </a:solidFill>
                <a:ea typeface="Verdana"/>
                <a:cs typeface="Arial"/>
                <a:sym typeface="Verdana"/>
              </a:rPr>
              <a:t>Estimate replacement cost to the business over a 10-year period ($ USD)</a:t>
            </a:r>
            <a:endParaRPr lang="en-GB" kern="0">
              <a:solidFill>
                <a:srgbClr val="000000"/>
              </a:solidFil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3DBAEF"/>
              </a:solidFill>
              <a:effectLst/>
              <a:uLnTx/>
              <a:uFillTx/>
              <a:latin typeface="+mj-lt"/>
              <a:ea typeface="Verdana"/>
              <a:cs typeface="Verdana"/>
              <a:sym typeface="Verdana"/>
            </a:endParaRPr>
          </a:p>
        </p:txBody>
      </p:sp>
      <p:cxnSp>
        <p:nvCxnSpPr>
          <p:cNvPr id="37" name="Google Shape;1829;ga5173e3a10_5_124">
            <a:extLst>
              <a:ext uri="{FF2B5EF4-FFF2-40B4-BE49-F238E27FC236}">
                <a16:creationId xmlns:a16="http://schemas.microsoft.com/office/drawing/2014/main" id="{776DD024-2A29-497A-9202-99DB8D155A43}"/>
              </a:ext>
            </a:extLst>
          </p:cNvPr>
          <p:cNvCxnSpPr>
            <a:cxnSpLocks/>
            <a:stCxn id="1844" idx="2"/>
          </p:cNvCxnSpPr>
          <p:nvPr/>
        </p:nvCxnSpPr>
        <p:spPr>
          <a:xfrm>
            <a:off x="4143602" y="5052634"/>
            <a:ext cx="0" cy="583891"/>
          </a:xfrm>
          <a:prstGeom prst="straightConnector1">
            <a:avLst/>
          </a:prstGeom>
          <a:noFill/>
          <a:ln w="57150" cap="flat" cmpd="sng">
            <a:solidFill>
              <a:schemeClr val="accent1"/>
            </a:solidFill>
            <a:prstDash val="solid"/>
            <a:miter lim="800000"/>
            <a:headEnd type="none" w="sm" len="sm"/>
            <a:tailEnd type="triangle" w="med" len="med"/>
          </a:ln>
        </p:spPr>
      </p:cxnSp>
      <p:cxnSp>
        <p:nvCxnSpPr>
          <p:cNvPr id="40" name="Google Shape;1829;ga5173e3a10_5_124">
            <a:extLst>
              <a:ext uri="{FF2B5EF4-FFF2-40B4-BE49-F238E27FC236}">
                <a16:creationId xmlns:a16="http://schemas.microsoft.com/office/drawing/2014/main" id="{DCC5CEA1-F926-49C6-97AB-AD0CA447C030}"/>
              </a:ext>
            </a:extLst>
          </p:cNvPr>
          <p:cNvCxnSpPr>
            <a:cxnSpLocks/>
          </p:cNvCxnSpPr>
          <p:nvPr/>
        </p:nvCxnSpPr>
        <p:spPr>
          <a:xfrm>
            <a:off x="9467001" y="5230596"/>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1" name="Google Shape;1829;ga5173e3a10_5_124">
            <a:extLst>
              <a:ext uri="{FF2B5EF4-FFF2-40B4-BE49-F238E27FC236}">
                <a16:creationId xmlns:a16="http://schemas.microsoft.com/office/drawing/2014/main" id="{2BAA15F1-5AF7-4098-B935-D250B7762F93}"/>
              </a:ext>
            </a:extLst>
          </p:cNvPr>
          <p:cNvCxnSpPr>
            <a:cxnSpLocks/>
          </p:cNvCxnSpPr>
          <p:nvPr/>
        </p:nvCxnSpPr>
        <p:spPr>
          <a:xfrm>
            <a:off x="9463958" y="3704391"/>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2" name="Google Shape;1829;ga5173e3a10_5_124">
            <a:extLst>
              <a:ext uri="{FF2B5EF4-FFF2-40B4-BE49-F238E27FC236}">
                <a16:creationId xmlns:a16="http://schemas.microsoft.com/office/drawing/2014/main" id="{4ED11E04-E90A-4CD1-B0EA-C3FF6F340431}"/>
              </a:ext>
            </a:extLst>
          </p:cNvPr>
          <p:cNvCxnSpPr>
            <a:cxnSpLocks/>
          </p:cNvCxnSpPr>
          <p:nvPr/>
        </p:nvCxnSpPr>
        <p:spPr>
          <a:xfrm>
            <a:off x="9460915" y="1520960"/>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3" name="Google Shape;1829;ga5173e3a10_5_124">
            <a:extLst>
              <a:ext uri="{FF2B5EF4-FFF2-40B4-BE49-F238E27FC236}">
                <a16:creationId xmlns:a16="http://schemas.microsoft.com/office/drawing/2014/main" id="{E640C37E-D3C0-492E-AAA9-43EEC88FFD08}"/>
              </a:ext>
            </a:extLst>
          </p:cNvPr>
          <p:cNvCxnSpPr>
            <a:cxnSpLocks/>
          </p:cNvCxnSpPr>
          <p:nvPr/>
        </p:nvCxnSpPr>
        <p:spPr>
          <a:xfrm>
            <a:off x="4142080" y="1520960"/>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4" name="Google Shape;1829;ga5173e3a10_5_124">
            <a:extLst>
              <a:ext uri="{FF2B5EF4-FFF2-40B4-BE49-F238E27FC236}">
                <a16:creationId xmlns:a16="http://schemas.microsoft.com/office/drawing/2014/main" id="{E8F32E63-9082-424D-B7BD-BCF8A39711E3}"/>
              </a:ext>
            </a:extLst>
          </p:cNvPr>
          <p:cNvCxnSpPr>
            <a:cxnSpLocks/>
          </p:cNvCxnSpPr>
          <p:nvPr/>
        </p:nvCxnSpPr>
        <p:spPr>
          <a:xfrm flipH="1">
            <a:off x="4135371" y="3655160"/>
            <a:ext cx="6709" cy="510149"/>
          </a:xfrm>
          <a:prstGeom prst="straightConnector1">
            <a:avLst/>
          </a:prstGeom>
          <a:noFill/>
          <a:ln w="57150" cap="flat" cmpd="sng">
            <a:solidFill>
              <a:schemeClr val="accent1"/>
            </a:solidFill>
            <a:prstDash val="solid"/>
            <a:miter lim="800000"/>
            <a:headEnd type="none" w="sm" len="sm"/>
            <a:tailEnd type="triangle" w="med" len="med"/>
          </a:ln>
        </p:spPr>
      </p:cxnSp>
      <p:sp>
        <p:nvSpPr>
          <p:cNvPr id="45" name="TextBox 44">
            <a:extLst>
              <a:ext uri="{FF2B5EF4-FFF2-40B4-BE49-F238E27FC236}">
                <a16:creationId xmlns:a16="http://schemas.microsoft.com/office/drawing/2014/main" id="{B94F3A9F-3EE1-4C70-9D98-934EC29F6ECF}"/>
              </a:ext>
            </a:extLst>
          </p:cNvPr>
          <p:cNvSpPr txBox="1"/>
          <p:nvPr/>
        </p:nvSpPr>
        <p:spPr>
          <a:xfrm>
            <a:off x="87743" y="6431583"/>
            <a:ext cx="9439406" cy="307777"/>
          </a:xfrm>
          <a:prstGeom prst="rect">
            <a:avLst/>
          </a:prstGeom>
          <a:noFill/>
        </p:spPr>
        <p:txBody>
          <a:bodyPr wrap="square" rtlCol="0">
            <a:spAutoFit/>
          </a:bodyPr>
          <a:lstStyle/>
          <a:p>
            <a:r>
              <a:rPr lang="en-GB" sz="1400">
                <a:solidFill>
                  <a:schemeClr val="tx1">
                    <a:lumMod val="65000"/>
                    <a:lumOff val="35000"/>
                  </a:schemeClr>
                </a:solidFill>
              </a:rPr>
              <a:t>Diagram: Hypothetical example of measuring and valuing in practice (adapted from Natural Capital Protocol, p78) </a:t>
            </a:r>
          </a:p>
        </p:txBody>
      </p:sp>
      <p:cxnSp>
        <p:nvCxnSpPr>
          <p:cNvPr id="26" name="Google Shape;1829;ga5173e3a10_5_124">
            <a:extLst>
              <a:ext uri="{FF2B5EF4-FFF2-40B4-BE49-F238E27FC236}">
                <a16:creationId xmlns:a16="http://schemas.microsoft.com/office/drawing/2014/main" id="{F4E7C640-3970-41F7-97B2-8EE5643F0F63}"/>
              </a:ext>
            </a:extLst>
          </p:cNvPr>
          <p:cNvCxnSpPr>
            <a:cxnSpLocks/>
            <a:stCxn id="1838" idx="2"/>
          </p:cNvCxnSpPr>
          <p:nvPr/>
        </p:nvCxnSpPr>
        <p:spPr>
          <a:xfrm>
            <a:off x="4143602" y="2873172"/>
            <a:ext cx="1521" cy="249277"/>
          </a:xfrm>
          <a:prstGeom prst="straightConnector1">
            <a:avLst/>
          </a:prstGeom>
          <a:noFill/>
          <a:ln w="57150" cap="flat" cmpd="sng">
            <a:solidFill>
              <a:schemeClr val="accent1"/>
            </a:solidFill>
            <a:prstDash val="solid"/>
            <a:miter lim="800000"/>
            <a:headEnd type="none" w="sm" len="sm"/>
            <a:tailEnd type="triangle" w="med" len="med"/>
          </a:ln>
        </p:spPr>
      </p:cxnSp>
      <p:cxnSp>
        <p:nvCxnSpPr>
          <p:cNvPr id="28" name="Google Shape;1829;ga5173e3a10_5_124">
            <a:extLst>
              <a:ext uri="{FF2B5EF4-FFF2-40B4-BE49-F238E27FC236}">
                <a16:creationId xmlns:a16="http://schemas.microsoft.com/office/drawing/2014/main" id="{0861B9F6-206F-46BB-B64B-704C84EB2A67}"/>
              </a:ext>
            </a:extLst>
          </p:cNvPr>
          <p:cNvCxnSpPr>
            <a:cxnSpLocks/>
          </p:cNvCxnSpPr>
          <p:nvPr/>
        </p:nvCxnSpPr>
        <p:spPr>
          <a:xfrm>
            <a:off x="9455312" y="2703543"/>
            <a:ext cx="0" cy="364379"/>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0"/>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Training material</a:t>
            </a:r>
            <a:endParaRPr/>
          </a:p>
        </p:txBody>
      </p:sp>
      <p:sp>
        <p:nvSpPr>
          <p:cNvPr id="720" name="Google Shape;720;p30"/>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800"/>
              <a:buFont typeface="Arial"/>
              <a:buNone/>
            </a:pPr>
            <a:fld id="{00000000-1234-1234-1234-123412341234}" type="slidenum">
              <a:rPr lang="en-GB" sz="1800" b="0" i="0" u="none" strike="noStrike" cap="none">
                <a:solidFill>
                  <a:srgbClr val="595959"/>
                </a:solidFill>
                <a:latin typeface="Arial"/>
                <a:ea typeface="Arial"/>
                <a:cs typeface="Arial"/>
                <a:sym typeface="Arial"/>
              </a:rPr>
              <a:t>9</a:t>
            </a:fld>
            <a:endParaRPr sz="1800" b="0" i="0" u="none" strike="noStrike" cap="none">
              <a:solidFill>
                <a:srgbClr val="595959"/>
              </a:solidFill>
              <a:latin typeface="Arial"/>
              <a:ea typeface="Arial"/>
              <a:cs typeface="Arial"/>
              <a:sym typeface="Arial"/>
            </a:endParaRPr>
          </a:p>
        </p:txBody>
      </p:sp>
      <p:pic>
        <p:nvPicPr>
          <p:cNvPr id="725" name="Google Shape;725;p30"/>
          <p:cNvPicPr preferRelativeResize="0"/>
          <p:nvPr/>
        </p:nvPicPr>
        <p:blipFill rotWithShape="1">
          <a:blip r:embed="rId3">
            <a:alphaModFix/>
          </a:blip>
          <a:srcRect/>
          <a:stretch/>
        </p:blipFill>
        <p:spPr>
          <a:xfrm>
            <a:off x="1413917" y="1313446"/>
            <a:ext cx="3182762" cy="4533552"/>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
        <p:nvSpPr>
          <p:cNvPr id="726" name="Google Shape;726;p30"/>
          <p:cNvSpPr/>
          <p:nvPr/>
        </p:nvSpPr>
        <p:spPr>
          <a:xfrm>
            <a:off x="2649599" y="5382705"/>
            <a:ext cx="827118" cy="1602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27" name="Google Shape;727;p30"/>
          <p:cNvPicPr preferRelativeResize="0"/>
          <p:nvPr/>
        </p:nvPicPr>
        <p:blipFill rotWithShape="1">
          <a:blip r:embed="rId4">
            <a:alphaModFix/>
          </a:blip>
          <a:srcRect/>
          <a:stretch/>
        </p:blipFill>
        <p:spPr>
          <a:xfrm>
            <a:off x="5388979" y="1313446"/>
            <a:ext cx="2492074" cy="3520873"/>
          </a:xfrm>
          <a:prstGeom prst="rect">
            <a:avLst/>
          </a:prstGeom>
          <a:solidFill>
            <a:srgbClr val="FF6699"/>
          </a:solidFill>
          <a:ln>
            <a:noFill/>
          </a:ln>
        </p:spPr>
      </p:pic>
      <p:sp>
        <p:nvSpPr>
          <p:cNvPr id="728" name="Google Shape;728;p30"/>
          <p:cNvSpPr/>
          <p:nvPr/>
        </p:nvSpPr>
        <p:spPr>
          <a:xfrm rot="10800000">
            <a:off x="5997273" y="4953182"/>
            <a:ext cx="584774" cy="1566703"/>
          </a:xfrm>
          <a:prstGeom prst="flowChartOffpageConnector">
            <a:avLst/>
          </a:prstGeom>
          <a:solidFill>
            <a:srgbClr val="B8CF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9" name="Google Shape;729;p30"/>
          <p:cNvSpPr txBox="1"/>
          <p:nvPr/>
        </p:nvSpPr>
        <p:spPr>
          <a:xfrm rot="5400000">
            <a:off x="5569845" y="5731827"/>
            <a:ext cx="14470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Executive summary</a:t>
            </a:r>
            <a:endParaRPr sz="1600" b="1">
              <a:solidFill>
                <a:schemeClr val="lt1"/>
              </a:solidFill>
              <a:latin typeface="Arial"/>
              <a:ea typeface="Arial"/>
              <a:cs typeface="Arial"/>
              <a:sym typeface="Arial"/>
            </a:endParaRPr>
          </a:p>
        </p:txBody>
      </p:sp>
      <p:sp>
        <p:nvSpPr>
          <p:cNvPr id="731" name="Google Shape;731;p30"/>
          <p:cNvSpPr/>
          <p:nvPr/>
        </p:nvSpPr>
        <p:spPr>
          <a:xfrm rot="10800000">
            <a:off x="9521735" y="4859126"/>
            <a:ext cx="399209" cy="1566703"/>
          </a:xfrm>
          <a:prstGeom prst="flowChartOffpageConnector">
            <a:avLst/>
          </a:prstGeom>
          <a:solidFill>
            <a:srgbClr val="B8CF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2" name="Google Shape;732;p30"/>
          <p:cNvSpPr txBox="1"/>
          <p:nvPr/>
        </p:nvSpPr>
        <p:spPr>
          <a:xfrm rot="5400000">
            <a:off x="9036488" y="5620598"/>
            <a:ext cx="14470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Full version</a:t>
            </a:r>
            <a:endParaRPr sz="1600" b="1">
              <a:solidFill>
                <a:schemeClr val="lt1"/>
              </a:solidFill>
              <a:latin typeface="Arial"/>
              <a:ea typeface="Arial"/>
              <a:cs typeface="Arial"/>
              <a:sym typeface="Arial"/>
            </a:endParaRPr>
          </a:p>
        </p:txBody>
      </p:sp>
      <p:pic>
        <p:nvPicPr>
          <p:cNvPr id="21" name="Picture 20">
            <a:extLst>
              <a:ext uri="{FF2B5EF4-FFF2-40B4-BE49-F238E27FC236}">
                <a16:creationId xmlns:a16="http://schemas.microsoft.com/office/drawing/2014/main" id="{76BC1A8E-FF63-4FC3-87DF-BE6B3B157D24}"/>
              </a:ext>
            </a:extLst>
          </p:cNvPr>
          <p:cNvPicPr>
            <a:picLocks noChangeAspect="1"/>
          </p:cNvPicPr>
          <p:nvPr/>
        </p:nvPicPr>
        <p:blipFill>
          <a:blip r:embed="rId7"/>
          <a:stretch>
            <a:fillRect/>
          </a:stretch>
        </p:blipFill>
        <p:spPr>
          <a:xfrm>
            <a:off x="8524335" y="1313446"/>
            <a:ext cx="2471365" cy="3476268"/>
          </a:xfrm>
          <a:prstGeom prst="rect">
            <a:avLst/>
          </a:prstGeom>
          <a:effectLst>
            <a:outerShdw blurRad="50800" dist="38100" dir="2700000" algn="tl" rotWithShape="0">
              <a:prstClr val="black">
                <a:alpha val="40000"/>
              </a:prstClr>
            </a:outerShdw>
          </a:effectLst>
        </p:spPr>
      </p:pic>
      <p:sp>
        <p:nvSpPr>
          <p:cNvPr id="22" name="Google Shape;733;p30">
            <a:extLst>
              <a:ext uri="{FF2B5EF4-FFF2-40B4-BE49-F238E27FC236}">
                <a16:creationId xmlns:a16="http://schemas.microsoft.com/office/drawing/2014/main" id="{1748B123-3611-4BDB-A654-7FE7783603C9}"/>
              </a:ext>
            </a:extLst>
          </p:cNvPr>
          <p:cNvSpPr/>
          <p:nvPr/>
        </p:nvSpPr>
        <p:spPr>
          <a:xfrm rot="10800000">
            <a:off x="6995510" y="4966793"/>
            <a:ext cx="399209" cy="1566703"/>
          </a:xfrm>
          <a:prstGeom prst="flowChartOffpageConnector">
            <a:avLst/>
          </a:prstGeom>
          <a:solidFill>
            <a:srgbClr val="B8CF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734;p30">
            <a:extLst>
              <a:ext uri="{FF2B5EF4-FFF2-40B4-BE49-F238E27FC236}">
                <a16:creationId xmlns:a16="http://schemas.microsoft.com/office/drawing/2014/main" id="{35A019B2-1C29-4C47-91C2-50F64736096D}"/>
              </a:ext>
            </a:extLst>
          </p:cNvPr>
          <p:cNvSpPr txBox="1"/>
          <p:nvPr/>
        </p:nvSpPr>
        <p:spPr>
          <a:xfrm rot="5400000">
            <a:off x="6510263" y="5728265"/>
            <a:ext cx="14470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Full version</a:t>
            </a:r>
            <a:endParaRPr sz="1600" b="1">
              <a:solidFill>
                <a:schemeClr val="lt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246" y="89102"/>
            <a:ext cx="914400" cy="914400"/>
          </a:xfrm>
          <a:prstGeom prst="rect">
            <a:avLst/>
          </a:prstGeom>
        </p:spPr>
      </p:pic>
      <p:sp>
        <p:nvSpPr>
          <p:cNvPr id="7" name="Oval 6">
            <a:extLst>
              <a:ext uri="{FF2B5EF4-FFF2-40B4-BE49-F238E27FC236}">
                <a16:creationId xmlns:a16="http://schemas.microsoft.com/office/drawing/2014/main" id="{FBAC5EAA-F9F8-4F2C-B53C-D56383641D03}"/>
              </a:ext>
            </a:extLst>
          </p:cNvPr>
          <p:cNvSpPr/>
          <p:nvPr/>
        </p:nvSpPr>
        <p:spPr>
          <a:xfrm>
            <a:off x="3784847" y="1290365"/>
            <a:ext cx="4622306" cy="447124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72CDA79-FD25-44DE-A491-5A4780163DA8}"/>
              </a:ext>
            </a:extLst>
          </p:cNvPr>
          <p:cNvSpPr txBox="1"/>
          <p:nvPr/>
        </p:nvSpPr>
        <p:spPr>
          <a:xfrm>
            <a:off x="4978369" y="2925821"/>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Arial"/>
                <a:ea typeface="+mn-ea"/>
                <a:cs typeface="+mn-cs"/>
              </a:rPr>
              <a:t>Q&amp;A</a:t>
            </a:r>
            <a:endParaRPr kumimoji="0" lang="en-CH" sz="7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396799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10"/>
        <p:cNvGrpSpPr/>
        <p:nvPr/>
      </p:nvGrpSpPr>
      <p:grpSpPr>
        <a:xfrm>
          <a:off x="0" y="0"/>
          <a:ext cx="0" cy="0"/>
          <a:chOff x="0" y="0"/>
          <a:chExt cx="0" cy="0"/>
        </a:xfrm>
      </p:grpSpPr>
      <p:pic>
        <p:nvPicPr>
          <p:cNvPr id="7" name="Picture 6">
            <a:extLst>
              <a:ext uri="{FF2B5EF4-FFF2-40B4-BE49-F238E27FC236}">
                <a16:creationId xmlns:a16="http://schemas.microsoft.com/office/drawing/2014/main" id="{B477C036-3468-4889-8002-6BC5EE3785F2}"/>
              </a:ext>
            </a:extLst>
          </p:cNvPr>
          <p:cNvPicPr>
            <a:picLocks noChangeAspect="1"/>
          </p:cNvPicPr>
          <p:nvPr/>
        </p:nvPicPr>
        <p:blipFill rotWithShape="1">
          <a:blip r:embed="rId3"/>
          <a:srcRect r="4299"/>
          <a:stretch/>
        </p:blipFill>
        <p:spPr>
          <a:xfrm>
            <a:off x="1335371" y="514350"/>
            <a:ext cx="10856629" cy="6372225"/>
          </a:xfrm>
          <a:prstGeom prst="rect">
            <a:avLst/>
          </a:prstGeom>
        </p:spPr>
      </p:pic>
      <p:pic>
        <p:nvPicPr>
          <p:cNvPr id="3212" name="Google Shape;3212;p197" descr="SwooshMask.png"/>
          <p:cNvPicPr preferRelativeResize="0"/>
          <p:nvPr/>
        </p:nvPicPr>
        <p:blipFill rotWithShape="1">
          <a:blip r:embed="rId4">
            <a:alphaModFix/>
          </a:blip>
          <a:srcRect/>
          <a:stretch/>
        </p:blipFill>
        <p:spPr>
          <a:xfrm>
            <a:off x="0" y="1367605"/>
            <a:ext cx="5547292" cy="5501224"/>
          </a:xfrm>
          <a:prstGeom prst="rect">
            <a:avLst/>
          </a:prstGeom>
          <a:noFill/>
          <a:ln>
            <a:noFill/>
          </a:ln>
        </p:spPr>
      </p:pic>
      <p:sp>
        <p:nvSpPr>
          <p:cNvPr id="3213" name="Google Shape;3213;p197"/>
          <p:cNvSpPr txBox="1">
            <a:spLocks noGrp="1"/>
          </p:cNvSpPr>
          <p:nvPr>
            <p:ph type="ctrTitle"/>
          </p:nvPr>
        </p:nvSpPr>
        <p:spPr>
          <a:xfrm>
            <a:off x="366343" y="2898474"/>
            <a:ext cx="4314321" cy="16044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3BAED"/>
              </a:buClr>
              <a:buSzPts val="4000"/>
              <a:buFont typeface="Arial"/>
              <a:buNone/>
            </a:pPr>
            <a:r>
              <a:rPr lang="en-GB" sz="4000" b="1">
                <a:solidFill>
                  <a:srgbClr val="23BAED"/>
                </a:solidFill>
              </a:rPr>
              <a:t>Wrap-up</a:t>
            </a:r>
            <a:r>
              <a:rPr lang="en-GB" sz="4000"/>
              <a:t> &amp; next steps</a:t>
            </a:r>
            <a:endParaRPr sz="2400">
              <a:highlight>
                <a:srgbClr val="FFFF00"/>
              </a:highlight>
            </a:endParaRPr>
          </a:p>
        </p:txBody>
      </p:sp>
      <p:pic>
        <p:nvPicPr>
          <p:cNvPr id="3214" name="Google Shape;3214;p197" descr="FrontHeader.png"/>
          <p:cNvPicPr preferRelativeResize="0"/>
          <p:nvPr/>
        </p:nvPicPr>
        <p:blipFill rotWithShape="1">
          <a:blip r:embed="rId5">
            <a:alphaModFix/>
          </a:blip>
          <a:srcRect/>
          <a:stretch/>
        </p:blipFill>
        <p:spPr>
          <a:xfrm>
            <a:off x="0" y="140421"/>
            <a:ext cx="12192000" cy="123107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2176"/>
        <p:cNvGrpSpPr/>
        <p:nvPr/>
      </p:nvGrpSpPr>
      <p:grpSpPr>
        <a:xfrm>
          <a:off x="0" y="0"/>
          <a:ext cx="0" cy="0"/>
          <a:chOff x="0" y="0"/>
          <a:chExt cx="0" cy="0"/>
        </a:xfrm>
      </p:grpSpPr>
      <p:pic>
        <p:nvPicPr>
          <p:cNvPr id="2177" name="Google Shape;2177;p114"/>
          <p:cNvPicPr preferRelativeResize="0"/>
          <p:nvPr/>
        </p:nvPicPr>
        <p:blipFill rotWithShape="1">
          <a:blip r:embed="rId3">
            <a:alphaModFix/>
          </a:blip>
          <a:srcRect t="26105" b="26105"/>
          <a:stretch/>
        </p:blipFill>
        <p:spPr>
          <a:xfrm>
            <a:off x="6480699" y="1158506"/>
            <a:ext cx="5711301" cy="4842596"/>
          </a:xfrm>
          <a:prstGeom prst="rect">
            <a:avLst/>
          </a:prstGeom>
          <a:noFill/>
          <a:ln>
            <a:noFill/>
          </a:ln>
        </p:spPr>
      </p:pic>
      <p:pic>
        <p:nvPicPr>
          <p:cNvPr id="2178" name="Google Shape;2178;p114" descr="SwooshMask.png"/>
          <p:cNvPicPr preferRelativeResize="0"/>
          <p:nvPr/>
        </p:nvPicPr>
        <p:blipFill rotWithShape="1">
          <a:blip r:embed="rId4">
            <a:alphaModFix/>
          </a:blip>
          <a:srcRect/>
          <a:stretch/>
        </p:blipFill>
        <p:spPr>
          <a:xfrm>
            <a:off x="3684233" y="1151511"/>
            <a:ext cx="4909006" cy="4858657"/>
          </a:xfrm>
          <a:prstGeom prst="rect">
            <a:avLst/>
          </a:prstGeom>
          <a:noFill/>
          <a:ln>
            <a:noFill/>
          </a:ln>
        </p:spPr>
      </p:pic>
      <p:sp>
        <p:nvSpPr>
          <p:cNvPr id="2179" name="Google Shape;2179;p114"/>
          <p:cNvSpPr txBox="1">
            <a:spLocks noGrp="1"/>
          </p:cNvSpPr>
          <p:nvPr>
            <p:ph type="title"/>
          </p:nvPr>
        </p:nvSpPr>
        <p:spPr>
          <a:xfrm>
            <a:off x="314194" y="116021"/>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Key take-aways / Closing word</a:t>
            </a:r>
            <a:endParaRPr/>
          </a:p>
        </p:txBody>
      </p:sp>
      <p:sp>
        <p:nvSpPr>
          <p:cNvPr id="2180" name="Google Shape;2180;p114"/>
          <p:cNvSpPr txBox="1">
            <a:spLocks noGrp="1"/>
          </p:cNvSpPr>
          <p:nvPr>
            <p:ph type="body" idx="1"/>
          </p:nvPr>
        </p:nvSpPr>
        <p:spPr>
          <a:xfrm>
            <a:off x="205762" y="1427972"/>
            <a:ext cx="7762582" cy="4002055"/>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SzPts val="2000"/>
              <a:buFont typeface="Arial"/>
              <a:buAutoNum type="arabicPeriod"/>
            </a:pPr>
            <a:r>
              <a:rPr lang="en-GB" sz="2000" b="1"/>
              <a:t>Business impacts and depends on nature </a:t>
            </a:r>
            <a:endParaRPr/>
          </a:p>
          <a:p>
            <a:pPr marL="457200" lvl="0" indent="-457200" algn="l" rtl="0">
              <a:lnSpc>
                <a:spcPct val="150000"/>
              </a:lnSpc>
              <a:spcBef>
                <a:spcPts val="1000"/>
              </a:spcBef>
              <a:spcAft>
                <a:spcPts val="0"/>
              </a:spcAft>
              <a:buSzPts val="2000"/>
              <a:buFont typeface="Arial"/>
              <a:buAutoNum type="arabicPeriod"/>
            </a:pPr>
            <a:r>
              <a:rPr lang="en-GB" sz="2000" b="1"/>
              <a:t>Applying a natural capital approach helps make better &amp; more informed decisions</a:t>
            </a:r>
            <a:endParaRPr sz="2000"/>
          </a:p>
          <a:p>
            <a:pPr marL="457200" lvl="0" indent="-457200" algn="l" rtl="0">
              <a:lnSpc>
                <a:spcPct val="150000"/>
              </a:lnSpc>
              <a:spcBef>
                <a:spcPts val="1000"/>
              </a:spcBef>
              <a:spcAft>
                <a:spcPts val="0"/>
              </a:spcAft>
              <a:buSzPts val="2000"/>
              <a:buFont typeface="Arial"/>
              <a:buAutoNum type="arabicPeriod"/>
            </a:pPr>
            <a:r>
              <a:rPr lang="en-GB" sz="2000" b="1"/>
              <a:t>There are many existing tools &amp; resources</a:t>
            </a:r>
            <a:r>
              <a:rPr lang="en-GB" sz="2000"/>
              <a:t> </a:t>
            </a:r>
            <a:endParaRPr/>
          </a:p>
          <a:p>
            <a:pPr marL="457200" lvl="0" indent="-457200" algn="l" rtl="0">
              <a:lnSpc>
                <a:spcPct val="150000"/>
              </a:lnSpc>
              <a:spcBef>
                <a:spcPts val="1000"/>
              </a:spcBef>
              <a:spcAft>
                <a:spcPts val="0"/>
              </a:spcAft>
              <a:buSzPts val="2000"/>
              <a:buFont typeface="Arial"/>
              <a:buAutoNum type="arabicPeriod"/>
            </a:pPr>
            <a:r>
              <a:rPr lang="en-GB" sz="2000" b="1"/>
              <a:t>Assessments are like snowflakes – no two are alike</a:t>
            </a:r>
            <a:endParaRPr/>
          </a:p>
          <a:p>
            <a:pPr marL="457200" lvl="0" indent="-457200" algn="l" rtl="0">
              <a:lnSpc>
                <a:spcPct val="150000"/>
              </a:lnSpc>
              <a:spcBef>
                <a:spcPts val="1000"/>
              </a:spcBef>
              <a:spcAft>
                <a:spcPts val="0"/>
              </a:spcAft>
              <a:buSzPts val="2000"/>
              <a:buFont typeface="Arial"/>
              <a:buAutoNum type="arabicPeriod"/>
            </a:pPr>
            <a:r>
              <a:rPr lang="en-GB" sz="2000" b="1"/>
              <a:t>Companies can start to conduct an assessment themselves</a:t>
            </a:r>
            <a:endParaRPr sz="2000"/>
          </a:p>
          <a:p>
            <a:pPr marL="457200" lvl="0" indent="-457200" algn="l" rtl="0">
              <a:lnSpc>
                <a:spcPct val="150000"/>
              </a:lnSpc>
              <a:spcBef>
                <a:spcPts val="1000"/>
              </a:spcBef>
              <a:spcAft>
                <a:spcPts val="0"/>
              </a:spcAft>
              <a:buSzPts val="2000"/>
              <a:buFont typeface="Arial"/>
              <a:buAutoNum type="arabicPeriod"/>
            </a:pPr>
            <a:r>
              <a:rPr lang="en-GB" sz="2000" b="1"/>
              <a:t>Buy-in must extend beyond the sustainability team</a:t>
            </a:r>
            <a:endParaRPr/>
          </a:p>
        </p:txBody>
      </p:sp>
      <p:sp>
        <p:nvSpPr>
          <p:cNvPr id="2181" name="Google Shape;2181;p114"/>
          <p:cNvSpPr/>
          <p:nvPr/>
        </p:nvSpPr>
        <p:spPr>
          <a:xfrm>
            <a:off x="10573907" y="125352"/>
            <a:ext cx="1442145" cy="1442145"/>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82" name="Google Shape;2182;p114"/>
          <p:cNvSpPr txBox="1"/>
          <p:nvPr/>
        </p:nvSpPr>
        <p:spPr>
          <a:xfrm>
            <a:off x="10617757" y="430925"/>
            <a:ext cx="135444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GB" sz="1600" b="0" i="0" u="none" strike="noStrike" cap="none">
                <a:solidFill>
                  <a:srgbClr val="FFFFFF"/>
                </a:solidFill>
                <a:latin typeface="Arial"/>
                <a:ea typeface="Arial"/>
                <a:cs typeface="Arial"/>
                <a:sym typeface="Arial"/>
              </a:rPr>
              <a:t>See </a:t>
            </a:r>
            <a:r>
              <a:rPr lang="en-GB" sz="1600" b="1" i="0" u="none" strike="noStrike" cap="none">
                <a:solidFill>
                  <a:srgbClr val="FFFFFF"/>
                </a:solidFill>
                <a:latin typeface="Arial"/>
                <a:ea typeface="Arial"/>
                <a:cs typeface="Arial"/>
                <a:sym typeface="Arial"/>
              </a:rPr>
              <a:t>p. 4</a:t>
            </a:r>
            <a:r>
              <a:rPr lang="en-GB" sz="1600" b="1">
                <a:solidFill>
                  <a:srgbClr val="FFFFFF"/>
                </a:solidFill>
                <a:latin typeface="Arial"/>
                <a:ea typeface="Arial"/>
                <a:cs typeface="Arial"/>
                <a:sym typeface="Arial"/>
              </a:rPr>
              <a:t>6</a:t>
            </a:r>
            <a:r>
              <a:rPr lang="en-GB" sz="1600" b="1" i="0" u="none" strike="noStrike" cap="none">
                <a:solidFill>
                  <a:srgbClr val="FFFFFF"/>
                </a:solidFill>
                <a:latin typeface="Arial"/>
                <a:ea typeface="Arial"/>
                <a:cs typeface="Arial"/>
                <a:sym typeface="Arial"/>
              </a:rPr>
              <a:t> </a:t>
            </a:r>
            <a:r>
              <a:rPr lang="en-GB" sz="1600" b="0" i="0" u="none" strike="noStrike" cap="none">
                <a:solidFill>
                  <a:srgbClr val="FFFFFF"/>
                </a:solidFill>
                <a:latin typeface="Arial"/>
                <a:ea typeface="Arial"/>
                <a:cs typeface="Arial"/>
                <a:sym typeface="Arial"/>
              </a:rPr>
              <a:t>in your workbook</a:t>
            </a:r>
            <a:endParaRPr sz="1600" b="0" i="0" u="none" strike="noStrike" cap="none">
              <a:solidFill>
                <a:srgbClr val="FFFFFF"/>
              </a:solidFill>
              <a:latin typeface="Arial"/>
              <a:ea typeface="Arial"/>
              <a:cs typeface="Arial"/>
              <a:sym typeface="Arial"/>
            </a:endParaRPr>
          </a:p>
        </p:txBody>
      </p:sp>
      <p:sp>
        <p:nvSpPr>
          <p:cNvPr id="2183" name="Google Shape;2183;p114"/>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dirty="0">
                <a:solidFill>
                  <a:srgbClr val="595959"/>
                </a:solidFill>
                <a:latin typeface="Arial"/>
                <a:ea typeface="Arial"/>
                <a:cs typeface="Arial"/>
                <a:sym typeface="Arial"/>
              </a:rPr>
              <a:t>92</a:t>
            </a:fld>
            <a:endParaRPr sz="1600">
              <a:solidFill>
                <a:srgbClr val="595959"/>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37C1BD-8168-4EA7-89F1-3CF2E472716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93</a:t>
            </a:fld>
            <a:endParaRPr lang="en-GB"/>
          </a:p>
        </p:txBody>
      </p:sp>
      <p:sp>
        <p:nvSpPr>
          <p:cNvPr id="3" name="Google Shape;1494;p92">
            <a:extLst>
              <a:ext uri="{FF2B5EF4-FFF2-40B4-BE49-F238E27FC236}">
                <a16:creationId xmlns:a16="http://schemas.microsoft.com/office/drawing/2014/main" id="{31A74053-3974-4255-B64C-D18D8898D86C}"/>
              </a:ext>
            </a:extLst>
          </p:cNvPr>
          <p:cNvSpPr txBox="1">
            <a:spLocks/>
          </p:cNvSpPr>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95959"/>
              </a:buClr>
              <a:buSzPts val="3200"/>
              <a:buFont typeface="Arial"/>
              <a:buNone/>
              <a:defRPr sz="3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a:t>Practical tips from leading businesses</a:t>
            </a:r>
          </a:p>
        </p:txBody>
      </p:sp>
      <p:sp>
        <p:nvSpPr>
          <p:cNvPr id="5" name="TextBox 4">
            <a:extLst>
              <a:ext uri="{FF2B5EF4-FFF2-40B4-BE49-F238E27FC236}">
                <a16:creationId xmlns:a16="http://schemas.microsoft.com/office/drawing/2014/main" id="{98D9992C-6AF4-4280-B0AD-5A54FDB29175}"/>
              </a:ext>
            </a:extLst>
          </p:cNvPr>
          <p:cNvSpPr txBox="1"/>
          <p:nvPr/>
        </p:nvSpPr>
        <p:spPr>
          <a:xfrm>
            <a:off x="542114" y="2800583"/>
            <a:ext cx="5206666" cy="1261884"/>
          </a:xfrm>
          <a:prstGeom prst="rect">
            <a:avLst/>
          </a:prstGeom>
          <a:noFill/>
        </p:spPr>
        <p:txBody>
          <a:bodyPr wrap="square" rtlCol="0">
            <a:spAutoFit/>
          </a:bodyPr>
          <a:lstStyle/>
          <a:p>
            <a:r>
              <a:rPr lang="en-US" sz="1900" b="1">
                <a:solidFill>
                  <a:srgbClr val="00B0F0"/>
                </a:solidFill>
              </a:rPr>
              <a:t>Do not start with monetization too early. </a:t>
            </a:r>
            <a:r>
              <a:rPr lang="en-US" sz="1900">
                <a:solidFill>
                  <a:srgbClr val="595959"/>
                </a:solidFill>
              </a:rPr>
              <a:t>First understand your impacts and dependencies qualitatively and then, quantitatively</a:t>
            </a:r>
            <a:endParaRPr lang="en-CH" sz="1900">
              <a:solidFill>
                <a:srgbClr val="595959"/>
              </a:solidFill>
            </a:endParaRPr>
          </a:p>
        </p:txBody>
      </p:sp>
      <p:sp>
        <p:nvSpPr>
          <p:cNvPr id="6" name="TextBox 5">
            <a:extLst>
              <a:ext uri="{FF2B5EF4-FFF2-40B4-BE49-F238E27FC236}">
                <a16:creationId xmlns:a16="http://schemas.microsoft.com/office/drawing/2014/main" id="{1DFAB728-09F0-44BE-B335-D48EF713CE82}"/>
              </a:ext>
            </a:extLst>
          </p:cNvPr>
          <p:cNvSpPr txBox="1"/>
          <p:nvPr/>
        </p:nvSpPr>
        <p:spPr>
          <a:xfrm>
            <a:off x="542113" y="1515843"/>
            <a:ext cx="4986781" cy="677108"/>
          </a:xfrm>
          <a:prstGeom prst="rect">
            <a:avLst/>
          </a:prstGeom>
          <a:noFill/>
        </p:spPr>
        <p:txBody>
          <a:bodyPr wrap="square" rtlCol="0">
            <a:spAutoFit/>
          </a:bodyPr>
          <a:lstStyle/>
          <a:p>
            <a:r>
              <a:rPr lang="en-US" sz="1900" b="1">
                <a:solidFill>
                  <a:srgbClr val="00B0F0"/>
                </a:solidFill>
              </a:rPr>
              <a:t>Start small. </a:t>
            </a:r>
            <a:r>
              <a:rPr lang="en-US" sz="1900">
                <a:solidFill>
                  <a:srgbClr val="595959"/>
                </a:solidFill>
              </a:rPr>
              <a:t>Define your circle of influence and focus on what you can do</a:t>
            </a:r>
            <a:endParaRPr lang="en-CH" sz="1900">
              <a:solidFill>
                <a:srgbClr val="595959"/>
              </a:solidFill>
            </a:endParaRPr>
          </a:p>
        </p:txBody>
      </p:sp>
      <p:sp>
        <p:nvSpPr>
          <p:cNvPr id="7" name="TextBox 6">
            <a:extLst>
              <a:ext uri="{FF2B5EF4-FFF2-40B4-BE49-F238E27FC236}">
                <a16:creationId xmlns:a16="http://schemas.microsoft.com/office/drawing/2014/main" id="{06E5902C-4494-400C-A3F2-122F9350FE8B}"/>
              </a:ext>
            </a:extLst>
          </p:cNvPr>
          <p:cNvSpPr txBox="1"/>
          <p:nvPr/>
        </p:nvSpPr>
        <p:spPr>
          <a:xfrm>
            <a:off x="6443221" y="2657516"/>
            <a:ext cx="5541390" cy="1261884"/>
          </a:xfrm>
          <a:prstGeom prst="rect">
            <a:avLst/>
          </a:prstGeom>
          <a:noFill/>
        </p:spPr>
        <p:txBody>
          <a:bodyPr wrap="square" rtlCol="0">
            <a:spAutoFit/>
          </a:bodyPr>
          <a:lstStyle/>
          <a:p>
            <a:r>
              <a:rPr lang="en-US" sz="1900" b="1">
                <a:solidFill>
                  <a:srgbClr val="00B0F0"/>
                </a:solidFill>
              </a:rPr>
              <a:t>Connect natural capital thinking with business outcomes. </a:t>
            </a:r>
            <a:r>
              <a:rPr lang="en-US" sz="1900">
                <a:solidFill>
                  <a:srgbClr val="595959"/>
                </a:solidFill>
              </a:rPr>
              <a:t>Reflect on material natural capital elements and key business activities and connect these where possible </a:t>
            </a:r>
            <a:endParaRPr lang="en-CH" sz="1900">
              <a:solidFill>
                <a:srgbClr val="595959"/>
              </a:solidFill>
            </a:endParaRPr>
          </a:p>
        </p:txBody>
      </p:sp>
      <p:sp>
        <p:nvSpPr>
          <p:cNvPr id="8" name="TextBox 7">
            <a:extLst>
              <a:ext uri="{FF2B5EF4-FFF2-40B4-BE49-F238E27FC236}">
                <a16:creationId xmlns:a16="http://schemas.microsoft.com/office/drawing/2014/main" id="{B1C5E273-7E11-4886-974E-65390B0496B3}"/>
              </a:ext>
            </a:extLst>
          </p:cNvPr>
          <p:cNvSpPr txBox="1"/>
          <p:nvPr/>
        </p:nvSpPr>
        <p:spPr>
          <a:xfrm>
            <a:off x="611172" y="4377711"/>
            <a:ext cx="5035484" cy="1261884"/>
          </a:xfrm>
          <a:prstGeom prst="rect">
            <a:avLst/>
          </a:prstGeom>
          <a:noFill/>
        </p:spPr>
        <p:txBody>
          <a:bodyPr wrap="square" rtlCol="0">
            <a:spAutoFit/>
          </a:bodyPr>
          <a:lstStyle/>
          <a:p>
            <a:r>
              <a:rPr lang="en-US" sz="1900" b="1">
                <a:solidFill>
                  <a:srgbClr val="00B0F0"/>
                </a:solidFill>
              </a:rPr>
              <a:t>Connect to people’s agendas. </a:t>
            </a:r>
            <a:r>
              <a:rPr lang="en-US" sz="1900">
                <a:solidFill>
                  <a:srgbClr val="595959"/>
                </a:solidFill>
              </a:rPr>
              <a:t>Find the right entry point, understand people’s needs and concerns and translate natural capital benefits to areas that matter most to them</a:t>
            </a:r>
            <a:endParaRPr lang="en-CH" sz="1900">
              <a:solidFill>
                <a:srgbClr val="595959"/>
              </a:solidFill>
            </a:endParaRPr>
          </a:p>
        </p:txBody>
      </p:sp>
      <p:sp>
        <p:nvSpPr>
          <p:cNvPr id="9" name="TextBox 8">
            <a:extLst>
              <a:ext uri="{FF2B5EF4-FFF2-40B4-BE49-F238E27FC236}">
                <a16:creationId xmlns:a16="http://schemas.microsoft.com/office/drawing/2014/main" id="{173A835B-5347-476B-ADEA-5F133D81D464}"/>
              </a:ext>
            </a:extLst>
          </p:cNvPr>
          <p:cNvSpPr txBox="1"/>
          <p:nvPr/>
        </p:nvSpPr>
        <p:spPr>
          <a:xfrm>
            <a:off x="6443221" y="4377711"/>
            <a:ext cx="5541390" cy="969496"/>
          </a:xfrm>
          <a:prstGeom prst="rect">
            <a:avLst/>
          </a:prstGeom>
          <a:noFill/>
        </p:spPr>
        <p:txBody>
          <a:bodyPr wrap="square" rtlCol="0">
            <a:spAutoFit/>
          </a:bodyPr>
          <a:lstStyle/>
          <a:p>
            <a:r>
              <a:rPr lang="en-US" sz="1900" b="1">
                <a:solidFill>
                  <a:srgbClr val="00B0F0"/>
                </a:solidFill>
              </a:rPr>
              <a:t>Don’t get discourage by challenges around data. </a:t>
            </a:r>
            <a:r>
              <a:rPr lang="en-US" sz="1900">
                <a:solidFill>
                  <a:srgbClr val="595959"/>
                </a:solidFill>
              </a:rPr>
              <a:t>There are useful tools to deal with this such as the data use in natural capital assessment </a:t>
            </a:r>
            <a:endParaRPr lang="en-CH" sz="1900">
              <a:solidFill>
                <a:srgbClr val="595959"/>
              </a:solidFill>
            </a:endParaRPr>
          </a:p>
        </p:txBody>
      </p:sp>
      <p:sp>
        <p:nvSpPr>
          <p:cNvPr id="10" name="TextBox 9">
            <a:extLst>
              <a:ext uri="{FF2B5EF4-FFF2-40B4-BE49-F238E27FC236}">
                <a16:creationId xmlns:a16="http://schemas.microsoft.com/office/drawing/2014/main" id="{4B2FC3D9-7A71-4B83-BAA1-608780207C34}"/>
              </a:ext>
            </a:extLst>
          </p:cNvPr>
          <p:cNvSpPr txBox="1"/>
          <p:nvPr/>
        </p:nvSpPr>
        <p:spPr>
          <a:xfrm>
            <a:off x="6443221" y="1369649"/>
            <a:ext cx="5541390" cy="969496"/>
          </a:xfrm>
          <a:prstGeom prst="rect">
            <a:avLst/>
          </a:prstGeom>
          <a:noFill/>
        </p:spPr>
        <p:txBody>
          <a:bodyPr wrap="square" rtlCol="0">
            <a:spAutoFit/>
          </a:bodyPr>
          <a:lstStyle/>
          <a:p>
            <a:r>
              <a:rPr lang="en-US" sz="1900" b="1">
                <a:solidFill>
                  <a:srgbClr val="00B0F0"/>
                </a:solidFill>
              </a:rPr>
              <a:t>Analyze your company’s environmental risks and opportunities. </a:t>
            </a:r>
            <a:r>
              <a:rPr lang="en-US" sz="1900">
                <a:solidFill>
                  <a:srgbClr val="595959"/>
                </a:solidFill>
              </a:rPr>
              <a:t>This can inform a new way of measuring return on investment</a:t>
            </a:r>
            <a:endParaRPr lang="en-CH" sz="1900">
              <a:solidFill>
                <a:srgbClr val="595959"/>
              </a:solidFill>
            </a:endParaRPr>
          </a:p>
        </p:txBody>
      </p:sp>
      <p:pic>
        <p:nvPicPr>
          <p:cNvPr id="11" name="Picture 10">
            <a:extLst>
              <a:ext uri="{FF2B5EF4-FFF2-40B4-BE49-F238E27FC236}">
                <a16:creationId xmlns:a16="http://schemas.microsoft.com/office/drawing/2014/main" id="{0E1CF991-04CF-494C-8DD9-E5C509D369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5243" y="27901"/>
            <a:ext cx="1354218" cy="6771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Jerónimo Martins - Wikipedia">
            <a:extLst>
              <a:ext uri="{FF2B5EF4-FFF2-40B4-BE49-F238E27FC236}">
                <a16:creationId xmlns:a16="http://schemas.microsoft.com/office/drawing/2014/main" id="{15F6B22D-164D-40CF-AC00-FF8885897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031" y="564427"/>
            <a:ext cx="1014109" cy="362543"/>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0">
            <a:extLst>
              <a:ext uri="{FF2B5EF4-FFF2-40B4-BE49-F238E27FC236}">
                <a16:creationId xmlns:a16="http://schemas.microsoft.com/office/drawing/2014/main" id="{DEED6B44-5102-4F87-B4EB-2809AF00F80E}"/>
              </a:ext>
            </a:extLst>
          </p:cNvPr>
          <p:cNvPicPr>
            <a:picLocks noChangeAspect="1"/>
          </p:cNvPicPr>
          <p:nvPr/>
        </p:nvPicPr>
        <p:blipFill rotWithShape="1">
          <a:blip r:embed="rId4"/>
          <a:srcRect l="3261" t="23348" r="3696" b="21918"/>
          <a:stretch/>
        </p:blipFill>
        <p:spPr>
          <a:xfrm>
            <a:off x="10757274" y="663751"/>
            <a:ext cx="1317529" cy="387527"/>
          </a:xfrm>
          <a:prstGeom prst="rect">
            <a:avLst/>
          </a:prstGeom>
        </p:spPr>
      </p:pic>
      <p:pic>
        <p:nvPicPr>
          <p:cNvPr id="14" name="Afbeelding 20" descr="Afbeelding met tekst, illustratie&#10;&#10;Automatisch gegenereerde beschrijving">
            <a:extLst>
              <a:ext uri="{FF2B5EF4-FFF2-40B4-BE49-F238E27FC236}">
                <a16:creationId xmlns:a16="http://schemas.microsoft.com/office/drawing/2014/main" id="{C60C81BB-0985-4716-ACE5-D17D63A4FC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94" r="32072"/>
          <a:stretch/>
        </p:blipFill>
        <p:spPr>
          <a:xfrm>
            <a:off x="10235621" y="166888"/>
            <a:ext cx="1043306" cy="313789"/>
          </a:xfrm>
          <a:prstGeom prst="rect">
            <a:avLst/>
          </a:prstGeom>
        </p:spPr>
      </p:pic>
      <p:pic>
        <p:nvPicPr>
          <p:cNvPr id="15" name="Picture Placeholder 5" descr="Final materials 19042021 - N2 + We Value Nature - F&amp;B - Google Drive">
            <a:extLst>
              <a:ext uri="{FF2B5EF4-FFF2-40B4-BE49-F238E27FC236}">
                <a16:creationId xmlns:a16="http://schemas.microsoft.com/office/drawing/2014/main" id="{DC6B705A-7E04-4612-8646-AF76F5C4D4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5083" y="1586880"/>
            <a:ext cx="380028" cy="365125"/>
          </a:xfrm>
          <a:prstGeom prst="rect">
            <a:avLst/>
          </a:prstGeom>
        </p:spPr>
      </p:pic>
      <p:pic>
        <p:nvPicPr>
          <p:cNvPr id="16" name="Picture Placeholder 5" descr="Final materials 19042021 - N2 + We Value Nature - F&amp;B - Google Drive">
            <a:extLst>
              <a:ext uri="{FF2B5EF4-FFF2-40B4-BE49-F238E27FC236}">
                <a16:creationId xmlns:a16="http://schemas.microsoft.com/office/drawing/2014/main" id="{9BCB0575-22EB-4D7A-9D8B-87C6B81ACB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5987" y="2900510"/>
            <a:ext cx="380028" cy="365125"/>
          </a:xfrm>
          <a:prstGeom prst="rect">
            <a:avLst/>
          </a:prstGeom>
        </p:spPr>
      </p:pic>
      <p:pic>
        <p:nvPicPr>
          <p:cNvPr id="17" name="Picture Placeholder 5" descr="Final materials 19042021 - N2 + We Value Nature - F&amp;B - Google Drive">
            <a:extLst>
              <a:ext uri="{FF2B5EF4-FFF2-40B4-BE49-F238E27FC236}">
                <a16:creationId xmlns:a16="http://schemas.microsoft.com/office/drawing/2014/main" id="{FA650B96-2957-4C76-9370-632E67FC4F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2023" y="4497333"/>
            <a:ext cx="380028" cy="365125"/>
          </a:xfrm>
          <a:prstGeom prst="rect">
            <a:avLst/>
          </a:prstGeom>
        </p:spPr>
      </p:pic>
      <p:pic>
        <p:nvPicPr>
          <p:cNvPr id="18" name="Picture Placeholder 5" descr="Final materials 19042021 - N2 + We Value Nature - F&amp;B - Google Drive">
            <a:extLst>
              <a:ext uri="{FF2B5EF4-FFF2-40B4-BE49-F238E27FC236}">
                <a16:creationId xmlns:a16="http://schemas.microsoft.com/office/drawing/2014/main" id="{DF82F9E1-E0AD-4D18-AFDE-E47930B5CB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873241" y="1515843"/>
            <a:ext cx="380028" cy="365125"/>
          </a:xfrm>
          <a:prstGeom prst="rect">
            <a:avLst/>
          </a:prstGeom>
        </p:spPr>
      </p:pic>
      <p:pic>
        <p:nvPicPr>
          <p:cNvPr id="19" name="Picture Placeholder 5" descr="Final materials 19042021 - N2 + We Value Nature - F&amp;B - Google Drive">
            <a:extLst>
              <a:ext uri="{FF2B5EF4-FFF2-40B4-BE49-F238E27FC236}">
                <a16:creationId xmlns:a16="http://schemas.microsoft.com/office/drawing/2014/main" id="{9A88027E-83A3-4F38-9064-49BEBCCBA0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905986" y="2800583"/>
            <a:ext cx="380028" cy="365125"/>
          </a:xfrm>
          <a:prstGeom prst="rect">
            <a:avLst/>
          </a:prstGeom>
        </p:spPr>
      </p:pic>
      <p:pic>
        <p:nvPicPr>
          <p:cNvPr id="20" name="Picture Placeholder 5" descr="Final materials 19042021 - N2 + We Value Nature - F&amp;B - Google Drive">
            <a:extLst>
              <a:ext uri="{FF2B5EF4-FFF2-40B4-BE49-F238E27FC236}">
                <a16:creationId xmlns:a16="http://schemas.microsoft.com/office/drawing/2014/main" id="{3E1A7713-B3A3-4833-8933-08B65144DD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907747" y="4497334"/>
            <a:ext cx="380028" cy="365125"/>
          </a:xfrm>
          <a:prstGeom prst="rect">
            <a:avLst/>
          </a:prstGeom>
        </p:spPr>
      </p:pic>
    </p:spTree>
    <p:extLst>
      <p:ext uri="{BB962C8B-B14F-4D97-AF65-F5344CB8AC3E}">
        <p14:creationId xmlns:p14="http://schemas.microsoft.com/office/powerpoint/2010/main" val="20286987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1B1219-EF05-41A7-BF4A-95D1DFAA0F22}"/>
              </a:ext>
            </a:extLst>
          </p:cNvPr>
          <p:cNvGrpSpPr/>
          <p:nvPr/>
        </p:nvGrpSpPr>
        <p:grpSpPr>
          <a:xfrm>
            <a:off x="7883371" y="1251750"/>
            <a:ext cx="3417903" cy="4758431"/>
            <a:chOff x="7603321" y="124691"/>
            <a:chExt cx="4520900" cy="6502140"/>
          </a:xfrm>
        </p:grpSpPr>
        <p:pic>
          <p:nvPicPr>
            <p:cNvPr id="9" name="Picture 8">
              <a:extLst>
                <a:ext uri="{FF2B5EF4-FFF2-40B4-BE49-F238E27FC236}">
                  <a16:creationId xmlns:a16="http://schemas.microsoft.com/office/drawing/2014/main" id="{3FC72B2D-4126-4FE5-8754-A3CECA68B2EA}"/>
                </a:ext>
              </a:extLst>
            </p:cNvPr>
            <p:cNvPicPr>
              <a:picLocks noChangeAspect="1"/>
            </p:cNvPicPr>
            <p:nvPr/>
          </p:nvPicPr>
          <p:blipFill rotWithShape="1">
            <a:blip r:embed="rId2"/>
            <a:srcRect t="1579" b="524"/>
            <a:stretch/>
          </p:blipFill>
          <p:spPr>
            <a:xfrm>
              <a:off x="7603321" y="227331"/>
              <a:ext cx="4520900" cy="6365435"/>
            </a:xfrm>
            <a:prstGeom prst="rect">
              <a:avLst/>
            </a:prstGeom>
          </p:spPr>
        </p:pic>
        <p:sp>
          <p:nvSpPr>
            <p:cNvPr id="10" name="Rectangle 9">
              <a:extLst>
                <a:ext uri="{FF2B5EF4-FFF2-40B4-BE49-F238E27FC236}">
                  <a16:creationId xmlns:a16="http://schemas.microsoft.com/office/drawing/2014/main" id="{4899D806-033C-4A47-8E58-E0C808CD927D}"/>
                </a:ext>
              </a:extLst>
            </p:cNvPr>
            <p:cNvSpPr/>
            <p:nvPr/>
          </p:nvSpPr>
          <p:spPr>
            <a:xfrm>
              <a:off x="7726166" y="124691"/>
              <a:ext cx="3256908" cy="6502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2EE5DF3-8C42-4B29-A9C9-FA7A678D2F28}"/>
              </a:ext>
            </a:extLst>
          </p:cNvPr>
          <p:cNvSpPr>
            <a:spLocks noGrp="1"/>
          </p:cNvSpPr>
          <p:nvPr>
            <p:ph type="title"/>
          </p:nvPr>
        </p:nvSpPr>
        <p:spPr/>
        <p:txBody>
          <a:bodyPr/>
          <a:lstStyle/>
          <a:p>
            <a:r>
              <a:rPr lang="en-US"/>
              <a:t>Support business in identifying &amp; overcoming barriers</a:t>
            </a:r>
            <a:endParaRPr lang="en-CH"/>
          </a:p>
        </p:txBody>
      </p:sp>
      <p:sp>
        <p:nvSpPr>
          <p:cNvPr id="3" name="Text Placeholder 2">
            <a:extLst>
              <a:ext uri="{FF2B5EF4-FFF2-40B4-BE49-F238E27FC236}">
                <a16:creationId xmlns:a16="http://schemas.microsoft.com/office/drawing/2014/main" id="{29FFA14F-A5DD-4495-A96C-76F3474BA381}"/>
              </a:ext>
            </a:extLst>
          </p:cNvPr>
          <p:cNvSpPr>
            <a:spLocks noGrp="1"/>
          </p:cNvSpPr>
          <p:nvPr>
            <p:ph type="body" idx="1"/>
          </p:nvPr>
        </p:nvSpPr>
        <p:spPr>
          <a:xfrm>
            <a:off x="314195" y="1461524"/>
            <a:ext cx="4373215" cy="878150"/>
          </a:xfrm>
        </p:spPr>
        <p:txBody>
          <a:bodyPr/>
          <a:lstStyle/>
          <a:p>
            <a:pPr marL="114300" indent="0">
              <a:buNone/>
            </a:pPr>
            <a:r>
              <a:rPr lang="en-US" b="1">
                <a:solidFill>
                  <a:srgbClr val="23BAED"/>
                </a:solidFill>
              </a:rPr>
              <a:t>The Natural Capital Journey Interactive Tool</a:t>
            </a:r>
            <a:endParaRPr lang="en-CH" b="1">
              <a:solidFill>
                <a:srgbClr val="23BAED"/>
              </a:solidFill>
            </a:endParaRPr>
          </a:p>
        </p:txBody>
      </p:sp>
      <p:sp>
        <p:nvSpPr>
          <p:cNvPr id="4" name="Slide Number Placeholder 3">
            <a:extLst>
              <a:ext uri="{FF2B5EF4-FFF2-40B4-BE49-F238E27FC236}">
                <a16:creationId xmlns:a16="http://schemas.microsoft.com/office/drawing/2014/main" id="{B01FCCDB-15B2-49AE-8464-94C89F476AB2}"/>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dirty="0" smtClean="0">
                <a:ln>
                  <a:noFill/>
                </a:ln>
                <a:solidFill>
                  <a:srgbClr val="595959"/>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1600" b="0" i="0" u="none" strike="noStrike" kern="1200" cap="none" spc="0" normalizeH="0" baseline="0" noProof="0">
              <a:ln>
                <a:noFill/>
              </a:ln>
              <a:solidFill>
                <a:srgbClr val="595959"/>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F9ADF886-43CB-4C7E-BA4D-2C93EB041AC1}"/>
              </a:ext>
            </a:extLst>
          </p:cNvPr>
          <p:cNvPicPr>
            <a:picLocks noChangeAspect="1"/>
          </p:cNvPicPr>
          <p:nvPr/>
        </p:nvPicPr>
        <p:blipFill>
          <a:blip r:embed="rId3"/>
          <a:stretch>
            <a:fillRect/>
          </a:stretch>
        </p:blipFill>
        <p:spPr>
          <a:xfrm>
            <a:off x="2752724" y="1139618"/>
            <a:ext cx="7277101" cy="5718382"/>
          </a:xfrm>
          <a:prstGeom prst="rect">
            <a:avLst/>
          </a:prstGeom>
        </p:spPr>
      </p:pic>
      <p:sp>
        <p:nvSpPr>
          <p:cNvPr id="6" name="Teardrop 5">
            <a:extLst>
              <a:ext uri="{FF2B5EF4-FFF2-40B4-BE49-F238E27FC236}">
                <a16:creationId xmlns:a16="http://schemas.microsoft.com/office/drawing/2014/main" id="{C7EA958E-885B-4B1A-AD06-7B6F3560F8FC}"/>
              </a:ext>
            </a:extLst>
          </p:cNvPr>
          <p:cNvSpPr/>
          <p:nvPr/>
        </p:nvSpPr>
        <p:spPr>
          <a:xfrm rot="650832">
            <a:off x="370787" y="4151855"/>
            <a:ext cx="1689849" cy="16429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ED971F-00D6-4F5D-946A-E85673023D70}"/>
              </a:ext>
            </a:extLst>
          </p:cNvPr>
          <p:cNvSpPr txBox="1"/>
          <p:nvPr/>
        </p:nvSpPr>
        <p:spPr>
          <a:xfrm>
            <a:off x="429719" y="4403956"/>
            <a:ext cx="157198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Calibri" panose="020F0502020204030204"/>
                <a:ea typeface="+mn-ea"/>
                <a:cs typeface="+mn-cs"/>
              </a:rPr>
              <a:t>Check out </a:t>
            </a:r>
            <a:r>
              <a:rPr kumimoji="0" lang="en-GB" sz="1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here</a:t>
            </a:r>
            <a:r>
              <a:rPr kumimoji="0" lang="en-GB" sz="1700" b="0" i="0" u="none" strike="noStrike" kern="1200" cap="none" spc="0" normalizeH="0" baseline="0" noProof="0">
                <a:ln>
                  <a:noFill/>
                </a:ln>
                <a:solidFill>
                  <a:srgbClr val="FFFFFF"/>
                </a:solidFill>
                <a:effectLst/>
                <a:uLnTx/>
                <a:uFillTx/>
                <a:latin typeface="Calibri" panose="020F0502020204030204"/>
                <a:ea typeface="+mn-ea"/>
                <a:cs typeface="+mn-cs"/>
              </a:rPr>
              <a:t> We Value Nature’s interactive tool</a:t>
            </a:r>
          </a:p>
        </p:txBody>
      </p:sp>
    </p:spTree>
    <p:extLst>
      <p:ext uri="{BB962C8B-B14F-4D97-AF65-F5344CB8AC3E}">
        <p14:creationId xmlns:p14="http://schemas.microsoft.com/office/powerpoint/2010/main" val="9474293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117"/>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err="1"/>
              <a:t>Mentimeter</a:t>
            </a:r>
            <a:r>
              <a:rPr lang="en-GB"/>
              <a:t> closing questions</a:t>
            </a:r>
            <a:endParaRPr/>
          </a:p>
        </p:txBody>
      </p:sp>
      <p:sp>
        <p:nvSpPr>
          <p:cNvPr id="2212" name="Google Shape;2212;p117"/>
          <p:cNvSpPr/>
          <p:nvPr/>
        </p:nvSpPr>
        <p:spPr>
          <a:xfrm>
            <a:off x="2016689" y="1776412"/>
            <a:ext cx="3314700" cy="3305175"/>
          </a:xfrm>
          <a:prstGeom prst="ellipse">
            <a:avLst/>
          </a:prstGeom>
          <a:solidFill>
            <a:srgbClr val="23BA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3" name="Google Shape;2213;p117"/>
          <p:cNvSpPr txBox="1"/>
          <p:nvPr/>
        </p:nvSpPr>
        <p:spPr>
          <a:xfrm>
            <a:off x="2351801" y="2550784"/>
            <a:ext cx="2644475" cy="2092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lt1"/>
                </a:solidFill>
                <a:latin typeface="Arial"/>
                <a:ea typeface="Arial"/>
                <a:cs typeface="Arial"/>
                <a:sym typeface="Arial"/>
              </a:rPr>
              <a:t>What is your   </a:t>
            </a:r>
            <a:r>
              <a:rPr lang="en-GB" sz="2800" u="sng">
                <a:solidFill>
                  <a:schemeClr val="lt1"/>
                </a:solidFill>
                <a:latin typeface="Arial"/>
                <a:ea typeface="Arial"/>
                <a:cs typeface="Arial"/>
                <a:sym typeface="Arial"/>
              </a:rPr>
              <a:t>1 key learning </a:t>
            </a:r>
            <a:r>
              <a:rPr lang="en-GB" sz="2800">
                <a:solidFill>
                  <a:schemeClr val="lt1"/>
                </a:solidFill>
                <a:latin typeface="Arial"/>
                <a:ea typeface="Arial"/>
                <a:cs typeface="Arial"/>
                <a:sym typeface="Arial"/>
              </a:rPr>
              <a:t>from the training?</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14" name="Google Shape;2214;p117" descr="Bar chart"/>
          <p:cNvPicPr preferRelativeResize="0"/>
          <p:nvPr/>
        </p:nvPicPr>
        <p:blipFill rotWithShape="1">
          <a:blip r:embed="rId3">
            <a:alphaModFix/>
          </a:blip>
          <a:srcRect/>
          <a:stretch/>
        </p:blipFill>
        <p:spPr>
          <a:xfrm>
            <a:off x="10897917" y="125352"/>
            <a:ext cx="914400" cy="914400"/>
          </a:xfrm>
          <a:prstGeom prst="rect">
            <a:avLst/>
          </a:prstGeom>
          <a:noFill/>
          <a:ln>
            <a:noFill/>
          </a:ln>
        </p:spPr>
      </p:pic>
      <p:sp>
        <p:nvSpPr>
          <p:cNvPr id="2215" name="Google Shape;2215;p117"/>
          <p:cNvSpPr/>
          <p:nvPr/>
        </p:nvSpPr>
        <p:spPr>
          <a:xfrm>
            <a:off x="6525499" y="1776412"/>
            <a:ext cx="3314700" cy="3305175"/>
          </a:xfrm>
          <a:prstGeom prst="ellipse">
            <a:avLst/>
          </a:prstGeom>
          <a:solidFill>
            <a:srgbClr val="FFCC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6" name="Google Shape;2216;p117"/>
          <p:cNvSpPr txBox="1"/>
          <p:nvPr/>
        </p:nvSpPr>
        <p:spPr>
          <a:xfrm>
            <a:off x="6610801" y="2569638"/>
            <a:ext cx="3144095" cy="2092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lt1"/>
                </a:solidFill>
                <a:latin typeface="Arial"/>
                <a:ea typeface="Arial"/>
                <a:cs typeface="Arial"/>
                <a:sym typeface="Arial"/>
              </a:rPr>
              <a:t>Share </a:t>
            </a:r>
            <a:r>
              <a:rPr lang="en-GB" sz="2800" u="sng">
                <a:solidFill>
                  <a:schemeClr val="lt1"/>
                </a:solidFill>
                <a:latin typeface="Arial"/>
                <a:ea typeface="Arial"/>
                <a:cs typeface="Arial"/>
                <a:sym typeface="Arial"/>
              </a:rPr>
              <a:t>1 concrete next action </a:t>
            </a:r>
            <a:r>
              <a:rPr lang="en-GB" sz="2800">
                <a:solidFill>
                  <a:schemeClr val="lt1"/>
                </a:solidFill>
                <a:latin typeface="Arial"/>
                <a:ea typeface="Arial"/>
                <a:cs typeface="Arial"/>
                <a:sym typeface="Arial"/>
              </a:rPr>
              <a:t>you will take after this training</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7" name="Google Shape;2217;p117"/>
          <p:cNvSpPr txBox="1">
            <a:spLocks noGrp="1"/>
          </p:cNvSpPr>
          <p:nvPr>
            <p:ph type="sldNum" idx="12"/>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fld id="{00000000-1234-1234-1234-123412341234}" type="slidenum">
              <a:rPr lang="en-GB" sz="1600" b="0" i="0" u="none" strike="noStrike" cap="none" dirty="0">
                <a:solidFill>
                  <a:srgbClr val="595959"/>
                </a:solidFill>
                <a:latin typeface="Arial"/>
                <a:ea typeface="Arial"/>
                <a:cs typeface="Arial"/>
                <a:sym typeface="Arial"/>
              </a:rPr>
              <a:t>95</a:t>
            </a:fld>
            <a:endParaRPr sz="1600" b="0" i="0" u="none" strike="noStrike" cap="none">
              <a:solidFill>
                <a:srgbClr val="595959"/>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p116"/>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b="1"/>
              <a:t>How to use </a:t>
            </a:r>
            <a:r>
              <a:rPr lang="en-GB"/>
              <a:t>Mentimeter</a:t>
            </a:r>
            <a:endParaRPr/>
          </a:p>
        </p:txBody>
      </p:sp>
      <p:sp>
        <p:nvSpPr>
          <p:cNvPr id="2200" name="Google Shape;2200;p116"/>
          <p:cNvSpPr/>
          <p:nvPr/>
        </p:nvSpPr>
        <p:spPr>
          <a:xfrm>
            <a:off x="993914" y="1699591"/>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1</a:t>
            </a:r>
            <a:endParaRPr/>
          </a:p>
        </p:txBody>
      </p:sp>
      <p:sp>
        <p:nvSpPr>
          <p:cNvPr id="2201" name="Google Shape;2201;p116"/>
          <p:cNvSpPr/>
          <p:nvPr/>
        </p:nvSpPr>
        <p:spPr>
          <a:xfrm>
            <a:off x="993914" y="3092679"/>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2</a:t>
            </a:r>
            <a:endParaRPr/>
          </a:p>
        </p:txBody>
      </p:sp>
      <p:sp>
        <p:nvSpPr>
          <p:cNvPr id="2202" name="Google Shape;2202;p116"/>
          <p:cNvSpPr/>
          <p:nvPr/>
        </p:nvSpPr>
        <p:spPr>
          <a:xfrm>
            <a:off x="993914" y="4485768"/>
            <a:ext cx="983975" cy="944219"/>
          </a:xfrm>
          <a:prstGeom prst="ellipse">
            <a:avLst/>
          </a:prstGeom>
          <a:solidFill>
            <a:srgbClr val="23BAED"/>
          </a:solidFill>
          <a:ln w="12700" cap="flat" cmpd="sng">
            <a:solidFill>
              <a:srgbClr val="BBD1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GB" sz="3600" b="1" i="0" u="none" strike="noStrike" cap="none">
                <a:solidFill>
                  <a:srgbClr val="FFFFFF"/>
                </a:solidFill>
                <a:latin typeface="Calibri"/>
                <a:ea typeface="Calibri"/>
                <a:cs typeface="Calibri"/>
                <a:sym typeface="Calibri"/>
              </a:rPr>
              <a:t>3</a:t>
            </a:r>
            <a:endParaRPr/>
          </a:p>
        </p:txBody>
      </p:sp>
      <p:sp>
        <p:nvSpPr>
          <p:cNvPr id="2203" name="Google Shape;2203;p116"/>
          <p:cNvSpPr txBox="1"/>
          <p:nvPr/>
        </p:nvSpPr>
        <p:spPr>
          <a:xfrm>
            <a:off x="2415762" y="1910090"/>
            <a:ext cx="38956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Go to </a:t>
            </a:r>
            <a:r>
              <a:rPr lang="en-GB" sz="2800" b="1" i="0" u="none" strike="noStrike" cap="none">
                <a:solidFill>
                  <a:srgbClr val="BBD151"/>
                </a:solidFill>
                <a:latin typeface="Arial"/>
                <a:ea typeface="Arial"/>
                <a:cs typeface="Arial"/>
                <a:sym typeface="Arial"/>
              </a:rPr>
              <a:t>www.menti.com</a:t>
            </a:r>
            <a:endParaRPr sz="2800" b="1" i="0" u="none" strike="noStrike" cap="none">
              <a:solidFill>
                <a:srgbClr val="BBD151"/>
              </a:solidFill>
              <a:latin typeface="Arial"/>
              <a:ea typeface="Arial"/>
              <a:cs typeface="Arial"/>
              <a:sym typeface="Arial"/>
            </a:endParaRPr>
          </a:p>
        </p:txBody>
      </p:sp>
      <p:sp>
        <p:nvSpPr>
          <p:cNvPr id="2204" name="Google Shape;2204;p116"/>
          <p:cNvSpPr txBox="1"/>
          <p:nvPr/>
        </p:nvSpPr>
        <p:spPr>
          <a:xfrm>
            <a:off x="2415762" y="3303178"/>
            <a:ext cx="59500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dirty="0">
                <a:solidFill>
                  <a:srgbClr val="595959"/>
                </a:solidFill>
                <a:latin typeface="Arial"/>
                <a:ea typeface="Arial"/>
                <a:cs typeface="Arial"/>
                <a:sym typeface="Arial"/>
              </a:rPr>
              <a:t>Enter this code: </a:t>
            </a:r>
            <a:r>
              <a:rPr lang="en-GB" sz="2800" b="1" dirty="0">
                <a:solidFill>
                  <a:srgbClr val="BBD151"/>
                </a:solidFill>
                <a:latin typeface="Arial"/>
                <a:ea typeface="Arial"/>
                <a:cs typeface="Arial"/>
                <a:sym typeface="Arial"/>
              </a:rPr>
              <a:t>8352 2114</a:t>
            </a:r>
            <a:endParaRPr dirty="0"/>
          </a:p>
        </p:txBody>
      </p:sp>
      <p:sp>
        <p:nvSpPr>
          <p:cNvPr id="2205" name="Google Shape;2205;p116"/>
          <p:cNvSpPr txBox="1"/>
          <p:nvPr/>
        </p:nvSpPr>
        <p:spPr>
          <a:xfrm>
            <a:off x="2415762" y="4696267"/>
            <a:ext cx="33634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2800"/>
              <a:buFont typeface="Arial"/>
              <a:buNone/>
            </a:pPr>
            <a:r>
              <a:rPr lang="en-GB" sz="2800" b="0" i="0" u="none" strike="noStrike" cap="none">
                <a:solidFill>
                  <a:srgbClr val="595959"/>
                </a:solidFill>
                <a:latin typeface="Arial"/>
                <a:ea typeface="Arial"/>
                <a:cs typeface="Arial"/>
                <a:sym typeface="Arial"/>
              </a:rPr>
              <a:t>Submit your answer</a:t>
            </a:r>
            <a:endParaRPr/>
          </a:p>
        </p:txBody>
      </p:sp>
      <p:sp>
        <p:nvSpPr>
          <p:cNvPr id="2206" name="Google Shape;2206;p116"/>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96</a:t>
            </a:fld>
            <a:endParaRPr sz="1600">
              <a:solidFill>
                <a:srgbClr val="595959"/>
              </a:solidFill>
              <a:latin typeface="Arial"/>
              <a:ea typeface="Arial"/>
              <a:cs typeface="Arial"/>
              <a:sym typeface="Arial"/>
            </a:endParaRPr>
          </a:p>
        </p:txBody>
      </p:sp>
    </p:spTree>
    <p:extLst>
      <p:ext uri="{BB962C8B-B14F-4D97-AF65-F5344CB8AC3E}">
        <p14:creationId xmlns:p14="http://schemas.microsoft.com/office/powerpoint/2010/main" val="3046038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Upcoming opportunities</a:t>
            </a:r>
            <a:endParaRPr lang="en-CH"/>
          </a:p>
        </p:txBody>
      </p:sp>
      <p:pic>
        <p:nvPicPr>
          <p:cNvPr id="7" name="Picture Placeholder 5" descr="We Value Nature Dialogue I: Making valuing nature the new normal in business - Assessing the state of play | We Value Nature">
            <a:extLst>
              <a:ext uri="{FF2B5EF4-FFF2-40B4-BE49-F238E27FC236}">
                <a16:creationId xmlns:a16="http://schemas.microsoft.com/office/drawing/2014/main" id="{86C1AEB6-0F06-45AF-85F3-6A2F30798F3E}"/>
              </a:ext>
            </a:extLst>
          </p:cNvPr>
          <p:cNvPicPr>
            <a:picLocks noChangeAspect="1"/>
          </p:cNvPicPr>
          <p:nvPr/>
        </p:nvPicPr>
        <p:blipFill rotWithShape="1">
          <a:blip r:embed="rId3">
            <a:extLst>
              <a:ext uri="{28A0092B-C50C-407E-A947-70E740481C1C}">
                <a14:useLocalDpi xmlns:a14="http://schemas.microsoft.com/office/drawing/2010/main" val="0"/>
              </a:ext>
            </a:extLst>
          </a:blip>
          <a:srcRect l="16841" b="59178"/>
          <a:stretch/>
        </p:blipFill>
        <p:spPr>
          <a:xfrm>
            <a:off x="494648" y="1946018"/>
            <a:ext cx="5301870" cy="1232981"/>
          </a:xfrm>
          <a:prstGeom prst="rect">
            <a:avLst/>
          </a:prstGeom>
        </p:spPr>
      </p:pic>
      <p:pic>
        <p:nvPicPr>
          <p:cNvPr id="8" name="Picture Placeholder 5" descr="We Value Nature Dialogue II: Making valuing nature the new normal in business – What more needs to be done? | We Value Nature">
            <a:extLst>
              <a:ext uri="{FF2B5EF4-FFF2-40B4-BE49-F238E27FC236}">
                <a16:creationId xmlns:a16="http://schemas.microsoft.com/office/drawing/2014/main" id="{F9292E3B-6B44-4339-9894-5346ED5F3058}"/>
              </a:ext>
            </a:extLst>
          </p:cNvPr>
          <p:cNvPicPr>
            <a:picLocks noChangeAspect="1"/>
          </p:cNvPicPr>
          <p:nvPr/>
        </p:nvPicPr>
        <p:blipFill rotWithShape="1">
          <a:blip r:embed="rId4">
            <a:extLst>
              <a:ext uri="{28A0092B-C50C-407E-A947-70E740481C1C}">
                <a14:useLocalDpi xmlns:a14="http://schemas.microsoft.com/office/drawing/2010/main" val="0"/>
              </a:ext>
            </a:extLst>
          </a:blip>
          <a:srcRect l="19659" b="58234"/>
          <a:stretch/>
        </p:blipFill>
        <p:spPr>
          <a:xfrm>
            <a:off x="6679951" y="1946017"/>
            <a:ext cx="5017401" cy="1232982"/>
          </a:xfrm>
          <a:prstGeom prst="rect">
            <a:avLst/>
          </a:prstGeom>
        </p:spPr>
      </p:pic>
      <p:pic>
        <p:nvPicPr>
          <p:cNvPr id="13" name="Picture Placeholder 5" descr="We Value Nature Dialogue II: Making valuing nature the new normal in business – What more needs to be done? | We Value Nature">
            <a:extLst>
              <a:ext uri="{FF2B5EF4-FFF2-40B4-BE49-F238E27FC236}">
                <a16:creationId xmlns:a16="http://schemas.microsoft.com/office/drawing/2014/main" id="{12CDCC98-9894-4571-88F3-AEE1F743A8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718882" y="4331092"/>
            <a:ext cx="6754236" cy="1733388"/>
          </a:xfrm>
          <a:prstGeom prst="rect">
            <a:avLst/>
          </a:prstGeom>
        </p:spPr>
      </p:pic>
      <p:sp>
        <p:nvSpPr>
          <p:cNvPr id="5" name="TextBox 4">
            <a:extLst>
              <a:ext uri="{FF2B5EF4-FFF2-40B4-BE49-F238E27FC236}">
                <a16:creationId xmlns:a16="http://schemas.microsoft.com/office/drawing/2014/main" id="{7B1192DB-7EAD-4BBB-9E5A-D2450D2EA0A1}"/>
              </a:ext>
            </a:extLst>
          </p:cNvPr>
          <p:cNvSpPr txBox="1"/>
          <p:nvPr/>
        </p:nvSpPr>
        <p:spPr>
          <a:xfrm>
            <a:off x="1534736" y="3340235"/>
            <a:ext cx="2659117" cy="369332"/>
          </a:xfrm>
          <a:prstGeom prst="rect">
            <a:avLst/>
          </a:prstGeom>
          <a:noFill/>
        </p:spPr>
        <p:txBody>
          <a:bodyPr wrap="square" rtlCol="0">
            <a:spAutoFit/>
          </a:bodyPr>
          <a:lstStyle/>
          <a:p>
            <a:r>
              <a:rPr lang="en-US" sz="1800" b="1" kern="1200">
                <a:solidFill>
                  <a:srgbClr val="C4D768"/>
                </a:solidFill>
                <a:latin typeface="+mn-lt"/>
                <a:ea typeface="+mn-ea"/>
                <a:cs typeface="+mn-cs"/>
                <a:hlinkClick r:id="rId6">
                  <a:extLst>
                    <a:ext uri="{A12FA001-AC4F-418D-AE19-62706E023703}">
                      <ahyp:hlinkClr xmlns:ahyp="http://schemas.microsoft.com/office/drawing/2018/hyperlinkcolor" val="tx"/>
                    </a:ext>
                  </a:extLst>
                </a:hlinkClick>
              </a:rPr>
              <a:t>REGISTER HERE</a:t>
            </a:r>
            <a:endParaRPr lang="en-CH" sz="1800" b="1" kern="1200">
              <a:solidFill>
                <a:srgbClr val="C4D768"/>
              </a:solidFill>
              <a:latin typeface="+mn-lt"/>
              <a:ea typeface="+mn-ea"/>
              <a:cs typeface="+mn-cs"/>
            </a:endParaRPr>
          </a:p>
        </p:txBody>
      </p:sp>
      <p:sp>
        <p:nvSpPr>
          <p:cNvPr id="14" name="TextBox 13">
            <a:extLst>
              <a:ext uri="{FF2B5EF4-FFF2-40B4-BE49-F238E27FC236}">
                <a16:creationId xmlns:a16="http://schemas.microsoft.com/office/drawing/2014/main" id="{447028AA-7EEC-4F21-925B-73122CD460E0}"/>
              </a:ext>
            </a:extLst>
          </p:cNvPr>
          <p:cNvSpPr txBox="1"/>
          <p:nvPr/>
        </p:nvSpPr>
        <p:spPr>
          <a:xfrm>
            <a:off x="7720039" y="3244334"/>
            <a:ext cx="2659117" cy="369332"/>
          </a:xfrm>
          <a:prstGeom prst="rect">
            <a:avLst/>
          </a:prstGeom>
          <a:noFill/>
        </p:spPr>
        <p:txBody>
          <a:bodyPr wrap="square" rtlCol="0">
            <a:spAutoFit/>
          </a:bodyPr>
          <a:lstStyle/>
          <a:p>
            <a:r>
              <a:rPr lang="en-US" sz="1800" b="1" kern="1200">
                <a:solidFill>
                  <a:srgbClr val="C4D768"/>
                </a:solidFill>
                <a:latin typeface="+mn-lt"/>
                <a:ea typeface="+mn-ea"/>
                <a:cs typeface="+mn-cs"/>
                <a:hlinkClick r:id="rId7">
                  <a:extLst>
                    <a:ext uri="{A12FA001-AC4F-418D-AE19-62706E023703}">
                      <ahyp:hlinkClr xmlns:ahyp="http://schemas.microsoft.com/office/drawing/2018/hyperlinkcolor" val="tx"/>
                    </a:ext>
                  </a:extLst>
                </a:hlinkClick>
              </a:rPr>
              <a:t>REGISTER HERE</a:t>
            </a:r>
            <a:endParaRPr lang="en-CH" sz="1800" b="1" kern="1200">
              <a:solidFill>
                <a:srgbClr val="C4D768"/>
              </a:solidFill>
              <a:latin typeface="+mn-lt"/>
              <a:ea typeface="+mn-ea"/>
              <a:cs typeface="+mn-cs"/>
            </a:endParaRPr>
          </a:p>
        </p:txBody>
      </p:sp>
    </p:spTree>
    <p:extLst>
      <p:ext uri="{BB962C8B-B14F-4D97-AF65-F5344CB8AC3E}">
        <p14:creationId xmlns:p14="http://schemas.microsoft.com/office/powerpoint/2010/main" val="623208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bushes, plant&#10;&#10;Description automatically generated">
            <a:extLst>
              <a:ext uri="{FF2B5EF4-FFF2-40B4-BE49-F238E27FC236}">
                <a16:creationId xmlns:a16="http://schemas.microsoft.com/office/drawing/2014/main" id="{1ABC8266-72E7-4132-AD84-215366BFA7E4}"/>
              </a:ext>
            </a:extLst>
          </p:cNvPr>
          <p:cNvPicPr>
            <a:picLocks noChangeAspect="1"/>
          </p:cNvPicPr>
          <p:nvPr/>
        </p:nvPicPr>
        <p:blipFill rotWithShape="1">
          <a:blip r:embed="rId3">
            <a:extLst>
              <a:ext uri="{28A0092B-C50C-407E-A947-70E740481C1C}">
                <a14:useLocalDpi xmlns:a14="http://schemas.microsoft.com/office/drawing/2010/main" val="0"/>
              </a:ext>
            </a:extLst>
          </a:blip>
          <a:srcRect b="15227"/>
          <a:stretch/>
        </p:blipFill>
        <p:spPr>
          <a:xfrm>
            <a:off x="0" y="0"/>
            <a:ext cx="12214163" cy="6858000"/>
          </a:xfrm>
          <a:prstGeom prst="rect">
            <a:avLst/>
          </a:prstGeom>
          <a:ln>
            <a:solidFill>
              <a:schemeClr val="tx2"/>
            </a:solidFill>
          </a:ln>
        </p:spPr>
      </p:pic>
      <p:sp>
        <p:nvSpPr>
          <p:cNvPr id="6" name="Slide Number Placeholder 5">
            <a:extLst>
              <a:ext uri="{FF2B5EF4-FFF2-40B4-BE49-F238E27FC236}">
                <a16:creationId xmlns:a16="http://schemas.microsoft.com/office/drawing/2014/main" id="{7F94EC54-EEBB-44A6-BB62-EBE92B938A8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76861-E7BF-D14C-B9B6-EBEFBE139BB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8" name="Teardrop 7">
            <a:extLst>
              <a:ext uri="{FF2B5EF4-FFF2-40B4-BE49-F238E27FC236}">
                <a16:creationId xmlns:a16="http://schemas.microsoft.com/office/drawing/2014/main" id="{F5F96A3F-7A53-4E9B-8330-2538FF08D90B}"/>
              </a:ext>
            </a:extLst>
          </p:cNvPr>
          <p:cNvSpPr/>
          <p:nvPr/>
        </p:nvSpPr>
        <p:spPr>
          <a:xfrm rot="13183067">
            <a:off x="7780591" y="3554891"/>
            <a:ext cx="2267079" cy="2193756"/>
          </a:xfrm>
          <a:prstGeom prst="teardrop">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8F34F207-E57A-414F-B0C5-120DA7D457D8}"/>
              </a:ext>
            </a:extLst>
          </p:cNvPr>
          <p:cNvSpPr txBox="1"/>
          <p:nvPr/>
        </p:nvSpPr>
        <p:spPr>
          <a:xfrm>
            <a:off x="7765569" y="4231893"/>
            <a:ext cx="2254731"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3A15A8A9-FDF1-4FEB-97E1-5E8B24F8995E}"/>
              </a:ext>
            </a:extLst>
          </p:cNvPr>
          <p:cNvSpPr txBox="1"/>
          <p:nvPr/>
        </p:nvSpPr>
        <p:spPr>
          <a:xfrm>
            <a:off x="2628901" y="4218350"/>
            <a:ext cx="4070778" cy="830997"/>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Provide your feedback: </a:t>
            </a:r>
            <a:r>
              <a:rPr kumimoji="0" lang="en-US" sz="2400" b="1" i="0" u="none" strike="noStrike" kern="1200" cap="none" spc="0" normalizeH="0" baseline="0" noProof="0" dirty="0">
                <a:ln>
                  <a:noFill/>
                </a:ln>
                <a:solidFill>
                  <a:srgbClr val="4AC6F0"/>
                </a:solidFill>
                <a:effectLst/>
                <a:uLnTx/>
                <a:uFillTx/>
                <a:latin typeface="Arial"/>
                <a:ea typeface="+mn-ea"/>
                <a:cs typeface="+mn-cs"/>
                <a:hlinkClick r:id="rId4">
                  <a:extLst>
                    <a:ext uri="{A12FA001-AC4F-418D-AE19-62706E023703}">
                      <ahyp:hlinkClr xmlns:ahyp="http://schemas.microsoft.com/office/drawing/2018/hyperlinkcolor" val="tx"/>
                    </a:ext>
                  </a:extLst>
                </a:hlinkClick>
              </a:rPr>
              <a:t>Survey</a:t>
            </a:r>
            <a:endParaRPr kumimoji="0" lang="en-CH" sz="2400" b="0" i="0" u="none" strike="noStrike" kern="1200" cap="none" spc="0" normalizeH="0" baseline="0" noProof="0" dirty="0">
              <a:ln>
                <a:noFill/>
              </a:ln>
              <a:solidFill>
                <a:srgbClr val="4AC6F0"/>
              </a:solidFill>
              <a:effectLst/>
              <a:uLnTx/>
              <a:uFillTx/>
              <a:latin typeface="Arial"/>
              <a:ea typeface="+mn-ea"/>
              <a:cs typeface="+mn-cs"/>
            </a:endParaRPr>
          </a:p>
        </p:txBody>
      </p:sp>
      <p:sp>
        <p:nvSpPr>
          <p:cNvPr id="4" name="TextBox 3">
            <a:extLst>
              <a:ext uri="{FF2B5EF4-FFF2-40B4-BE49-F238E27FC236}">
                <a16:creationId xmlns:a16="http://schemas.microsoft.com/office/drawing/2014/main" id="{97DFFCE7-498D-4033-AE3D-0D080AB8EB90}"/>
              </a:ext>
            </a:extLst>
          </p:cNvPr>
          <p:cNvSpPr txBox="1"/>
          <p:nvPr/>
        </p:nvSpPr>
        <p:spPr>
          <a:xfrm>
            <a:off x="3632200" y="1086258"/>
            <a:ext cx="54483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Calibri" panose="020F0502020204030204"/>
                <a:ea typeface="+mn-ea"/>
                <a:cs typeface="+mn-cs"/>
              </a:rPr>
              <a:t>Thank you!</a:t>
            </a:r>
            <a:endParaRPr kumimoji="0" lang="en-CH" sz="8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353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pic>
        <p:nvPicPr>
          <p:cNvPr id="1831" name="Google Shape;1831;p122" descr="Graphical user interface&#10;&#10;Description automatically generated"/>
          <p:cNvPicPr preferRelativeResize="0"/>
          <p:nvPr/>
        </p:nvPicPr>
        <p:blipFill rotWithShape="1">
          <a:blip r:embed="rId3">
            <a:alphaModFix/>
          </a:blip>
          <a:srcRect t="28660" b="16425"/>
          <a:stretch/>
        </p:blipFill>
        <p:spPr>
          <a:xfrm>
            <a:off x="5642" y="3091992"/>
            <a:ext cx="12186358" cy="3766008"/>
          </a:xfrm>
          <a:prstGeom prst="rect">
            <a:avLst/>
          </a:prstGeom>
          <a:noFill/>
          <a:ln>
            <a:noFill/>
          </a:ln>
        </p:spPr>
      </p:pic>
      <p:pic>
        <p:nvPicPr>
          <p:cNvPr id="4" name="Picture 3" descr="Text&#10;&#10;Description automatically generated with medium confidence">
            <a:extLst>
              <a:ext uri="{FF2B5EF4-FFF2-40B4-BE49-F238E27FC236}">
                <a16:creationId xmlns:a16="http://schemas.microsoft.com/office/drawing/2014/main" id="{AC9DF30C-27A1-416C-867F-0A82B72C1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58970" y="1942846"/>
            <a:ext cx="2474060" cy="724154"/>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5" ma:contentTypeDescription="Create a new document." ma:contentTypeScope="" ma:versionID="c9aea6be5daa538f29a33965e3b1bcc5">
  <xsd:schema xmlns:xsd="http://www.w3.org/2001/XMLSchema" xmlns:xs="http://www.w3.org/2001/XMLSchema" xmlns:p="http://schemas.microsoft.com/office/2006/metadata/properties" xmlns:ns1="http://schemas.microsoft.com/sharepoint/v3" xmlns:ns2="27657a64-86c2-4c71-aebb-288e310c7206" xmlns:ns3="9d6dd342-95b8-4d64-a82c-3640566df34d" targetNamespace="http://schemas.microsoft.com/office/2006/metadata/properties" ma:root="true" ma:fieldsID="7bb4ca9b94faf2f81731236c63374d66" ns1:_="" ns2:_="" ns3:_="">
    <xsd:import namespace="http://schemas.microsoft.com/sharepoint/v3"/>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CB54DC-9DE7-4905-82EE-D316EDFBA420}">
  <ds:schemaRefs>
    <ds:schemaRef ds:uri="http://schemas.microsoft.com/sharepoint/v3/contenttype/forms"/>
  </ds:schemaRefs>
</ds:datastoreItem>
</file>

<file path=customXml/itemProps2.xml><?xml version="1.0" encoding="utf-8"?>
<ds:datastoreItem xmlns:ds="http://schemas.openxmlformats.org/officeDocument/2006/customXml" ds:itemID="{E107B855-A916-45CC-A4DD-B8BE6395D438}">
  <ds:schemaRefs>
    <ds:schemaRef ds:uri="54a86806-144e-40e2-83e5-f331f141b0c3"/>
    <ds:schemaRef ds:uri="6893175b-d02b-4b59-bcab-f04604cd16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0B3BBA-3894-4A18-A673-0D60DDABB092}"/>
</file>

<file path=docProps/app.xml><?xml version="1.0" encoding="utf-8"?>
<Properties xmlns="http://schemas.openxmlformats.org/officeDocument/2006/extended-properties" xmlns:vt="http://schemas.openxmlformats.org/officeDocument/2006/docPropsVTypes">
  <TotalTime>7</TotalTime>
  <Words>18380</Words>
  <Application>Microsoft Office PowerPoint</Application>
  <PresentationFormat>Widescreen</PresentationFormat>
  <Paragraphs>1652</Paragraphs>
  <Slides>99</Slides>
  <Notes>95</Notes>
  <HiddenSlides>20</HiddenSlides>
  <MMClips>1</MMClips>
  <ScaleCrop>false</ScaleCrop>
  <HeadingPairs>
    <vt:vector size="4" baseType="variant">
      <vt:variant>
        <vt:lpstr>Theme</vt:lpstr>
      </vt:variant>
      <vt:variant>
        <vt:i4>6</vt:i4>
      </vt:variant>
      <vt:variant>
        <vt:lpstr>Slide Titles</vt:lpstr>
      </vt:variant>
      <vt:variant>
        <vt:i4>99</vt:i4>
      </vt:variant>
    </vt:vector>
  </HeadingPairs>
  <TitlesOfParts>
    <vt:vector size="105" baseType="lpstr">
      <vt:lpstr>Office Theme</vt:lpstr>
      <vt:lpstr>1_Office Theme</vt:lpstr>
      <vt:lpstr>3_Office Theme</vt:lpstr>
      <vt:lpstr>6_Office Theme</vt:lpstr>
      <vt:lpstr>10_Office Theme</vt:lpstr>
      <vt:lpstr>2_Office Theme</vt:lpstr>
      <vt:lpstr>PowerPoint Presentation</vt:lpstr>
      <vt:lpstr>We Value Nature Campaign</vt:lpstr>
      <vt:lpstr>Acknowledging contributors </vt:lpstr>
      <vt:lpstr>A few “house rules”</vt:lpstr>
      <vt:lpstr>Who is your support team for today?</vt:lpstr>
      <vt:lpstr>Agenda</vt:lpstr>
      <vt:lpstr>The Natural Capital Protocol as a basis for the training content</vt:lpstr>
      <vt:lpstr>The Protocol’s steps &amp; stages as a basis for the training content</vt:lpstr>
      <vt:lpstr>Training material</vt:lpstr>
      <vt:lpstr>We Value Nature training is open</vt:lpstr>
      <vt:lpstr>Getting to know you</vt:lpstr>
      <vt:lpstr>Introductions</vt:lpstr>
      <vt:lpstr>PowerPoint Presentation</vt:lpstr>
      <vt:lpstr>Warm-up poll</vt:lpstr>
      <vt:lpstr>How to use Mentimeter</vt:lpstr>
      <vt:lpstr>Setting the scene Katia Bonga, WBCSD </vt:lpstr>
      <vt:lpstr>The scale of the challenge ahead…</vt:lpstr>
      <vt:lpstr>The global risk landscape has changed</vt:lpstr>
      <vt:lpstr>What have we learnt from the pandemic?</vt:lpstr>
      <vt:lpstr>Why is biodiversity important?</vt:lpstr>
      <vt:lpstr>PowerPoint Presentation</vt:lpstr>
      <vt:lpstr>Natural Capital Definition</vt:lpstr>
      <vt:lpstr>Biodiversity and Natural Capital</vt:lpstr>
      <vt:lpstr>PowerPoint Presentation</vt:lpstr>
      <vt:lpstr>Business depends on &amp; impacts natural capital</vt:lpstr>
      <vt:lpstr>Biodiversity &amp; the current economic system</vt:lpstr>
      <vt:lpstr>Anticipated private sector inclusion within the post-2020 biodiversity framework</vt:lpstr>
      <vt:lpstr>Anticipated drivers for increased disclosure</vt:lpstr>
      <vt:lpstr>Identifying impacts &amp; dependencies on natural capital &amp; biodiversity Hannah Nicholas, UNEP-WCMC </vt:lpstr>
      <vt:lpstr>Natural capital impacts</vt:lpstr>
      <vt:lpstr>Impact drivers</vt:lpstr>
      <vt:lpstr>Natural capital dependencies</vt:lpstr>
      <vt:lpstr>Dependency pathways</vt:lpstr>
      <vt:lpstr>What may be the most material natural capital impact and dependency for your business? </vt:lpstr>
      <vt:lpstr>Mentimeter </vt:lpstr>
      <vt:lpstr>How to use Mentimeter</vt:lpstr>
      <vt:lpstr>Agenda</vt:lpstr>
      <vt:lpstr>Scoping a first assessment Hannah Nicholas, UNEP-WCMC</vt:lpstr>
      <vt:lpstr>Project ambition: scoping an assessment</vt:lpstr>
      <vt:lpstr>PowerPoint Presentation</vt:lpstr>
      <vt:lpstr>Case study example – Hugo Boss</vt:lpstr>
      <vt:lpstr>Case study example – Hugo Boss</vt:lpstr>
      <vt:lpstr>HUGO BOSS’ Natural Capital evaluation</vt:lpstr>
      <vt:lpstr>Case Study Example – Hugo Boss</vt:lpstr>
      <vt:lpstr>What could the scope of work look like for Hugo Boss based on the information we have? </vt:lpstr>
      <vt:lpstr>What could the scope of work look like for Hugo Boss based on the information we have? </vt:lpstr>
      <vt:lpstr>What have we learnt in integrating biodiversity?</vt:lpstr>
      <vt:lpstr>PowerPoint Presentation</vt:lpstr>
      <vt:lpstr>Creating an inducive company environment for integrating natural capital</vt:lpstr>
      <vt:lpstr>PowerPoint Presentation</vt:lpstr>
      <vt:lpstr>PowerPoint Presentation</vt:lpstr>
      <vt:lpstr>Agenda</vt:lpstr>
      <vt:lpstr>PowerPoint Presentation</vt:lpstr>
      <vt:lpstr>Measuring &amp; valuing natural capital</vt:lpstr>
      <vt:lpstr>Steps to complete during measurement</vt:lpstr>
      <vt:lpstr>Identifying changes in the state of natural capital:  Impact Drivers</vt:lpstr>
      <vt:lpstr>Identifying changes in the state of natural capital: Dependencies</vt:lpstr>
      <vt:lpstr>Measuring various aspects of natural capital: Examples</vt:lpstr>
      <vt:lpstr>Measuring biodiversity</vt:lpstr>
      <vt:lpstr>Determining appropriate measurement methods</vt:lpstr>
      <vt:lpstr>Considerations when choosing a methodology</vt:lpstr>
      <vt:lpstr>Geographic &amp; resourcing considerations</vt:lpstr>
      <vt:lpstr>Discussion – 10 minutes</vt:lpstr>
      <vt:lpstr>Practicalities on data collection &amp; available datasets Julie Dimitrijevic, UNEP-WCMC</vt:lpstr>
      <vt:lpstr>Introduction to data needs for an assessment</vt:lpstr>
      <vt:lpstr>How to go about collecting data</vt:lpstr>
      <vt:lpstr>Data considerations </vt:lpstr>
      <vt:lpstr>Determining data sources</vt:lpstr>
      <vt:lpstr> </vt:lpstr>
      <vt:lpstr> </vt:lpstr>
      <vt:lpstr>Tools &amp; useful resources Julie Dimitrijevic, UNEP-WCMC</vt:lpstr>
      <vt:lpstr>ENCORE: A tool to help identify impacts and dependencies</vt:lpstr>
      <vt:lpstr>IBAT: A tool to help identify priority sites for measuring</vt:lpstr>
      <vt:lpstr>Glancing ahead: biodiversity data needs</vt:lpstr>
      <vt:lpstr>PowerPoint Presentation</vt:lpstr>
      <vt:lpstr>Group Exercise Julie Dimitrijevic, UNEP-WCMC</vt:lpstr>
      <vt:lpstr>Exercise: Soy farm, Brazil</vt:lpstr>
      <vt:lpstr>Exercise: Soy farm, Brazil</vt:lpstr>
      <vt:lpstr>Group exercise in breakout rooms</vt:lpstr>
      <vt:lpstr>Share your highlights!</vt:lpstr>
      <vt:lpstr>Example: Soy farm, Brazil</vt:lpstr>
      <vt:lpstr>Agenda</vt:lpstr>
      <vt:lpstr>PowerPoint Presentation</vt:lpstr>
      <vt:lpstr>What is the value of your natural capital impacts and/or dependencies?</vt:lpstr>
      <vt:lpstr>What is the value of your natural capital impacts and/or dependencies?</vt:lpstr>
      <vt:lpstr>PowerPoint Presentation</vt:lpstr>
      <vt:lpstr>Strengths and limitations of monetary valuation</vt:lpstr>
      <vt:lpstr>Case study: Coca-Cola’s natural capital story</vt:lpstr>
      <vt:lpstr>PowerPoint Presentation</vt:lpstr>
      <vt:lpstr>PowerPoint Presentation</vt:lpstr>
      <vt:lpstr>Wrap-up &amp; next steps</vt:lpstr>
      <vt:lpstr>Key take-aways / Closing word</vt:lpstr>
      <vt:lpstr>PowerPoint Presentation</vt:lpstr>
      <vt:lpstr>Support business in identifying &amp; overcoming barriers</vt:lpstr>
      <vt:lpstr>Mentimeter closing questions</vt:lpstr>
      <vt:lpstr>How to use Mentimeter</vt:lpstr>
      <vt:lpstr>Upcoming opportunities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Porter</dc:creator>
  <cp:lastModifiedBy>Katia Bonga</cp:lastModifiedBy>
  <cp:revision>95</cp:revision>
  <dcterms:created xsi:type="dcterms:W3CDTF">2019-02-27T14:09:40Z</dcterms:created>
  <dcterms:modified xsi:type="dcterms:W3CDTF">2021-12-03T11:37:25Z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y fmtid="{D5CDD505-2E9C-101B-9397-08002B2CF9AE}" pid="3" name="Order">
    <vt:r8>600</vt:r8>
  </property>
</Properties>
</file>