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tags/tag1.xml" ContentType="application/vnd.openxmlformats-officedocument.presentationml.tags+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5" r:id="rId6"/>
    <p:sldMasterId id="2147483701" r:id="rId7"/>
  </p:sldMasterIdLst>
  <p:notesMasterIdLst>
    <p:notesMasterId r:id="rId185"/>
  </p:notesMasterIdLst>
  <p:sldIdLst>
    <p:sldId id="256" r:id="rId8"/>
    <p:sldId id="1884" r:id="rId9"/>
    <p:sldId id="2134804232" r:id="rId10"/>
    <p:sldId id="265" r:id="rId11"/>
    <p:sldId id="2134804425" r:id="rId12"/>
    <p:sldId id="4603" r:id="rId13"/>
    <p:sldId id="2134804234" r:id="rId14"/>
    <p:sldId id="2134804235" r:id="rId15"/>
    <p:sldId id="263" r:id="rId16"/>
    <p:sldId id="2134804423" r:id="rId17"/>
    <p:sldId id="1887" r:id="rId18"/>
    <p:sldId id="259" r:id="rId19"/>
    <p:sldId id="4395" r:id="rId20"/>
    <p:sldId id="2134804299" r:id="rId21"/>
    <p:sldId id="4412" r:id="rId22"/>
    <p:sldId id="4604" r:id="rId23"/>
    <p:sldId id="2134804426" r:id="rId24"/>
    <p:sldId id="2134804431" r:id="rId25"/>
    <p:sldId id="4411" r:id="rId26"/>
    <p:sldId id="4465" r:id="rId27"/>
    <p:sldId id="2134804244" r:id="rId28"/>
    <p:sldId id="4576" r:id="rId29"/>
    <p:sldId id="4555" r:id="rId30"/>
    <p:sldId id="4577" r:id="rId31"/>
    <p:sldId id="878" r:id="rId32"/>
    <p:sldId id="2134804248" r:id="rId33"/>
    <p:sldId id="2134804383" r:id="rId34"/>
    <p:sldId id="2134804300" r:id="rId35"/>
    <p:sldId id="2134804384" r:id="rId36"/>
    <p:sldId id="2134804344" r:id="rId37"/>
    <p:sldId id="2134804380" r:id="rId38"/>
    <p:sldId id="2134804333" r:id="rId39"/>
    <p:sldId id="257" r:id="rId40"/>
    <p:sldId id="4559" r:id="rId41"/>
    <p:sldId id="4560" r:id="rId42"/>
    <p:sldId id="4416" r:id="rId43"/>
    <p:sldId id="4417" r:id="rId44"/>
    <p:sldId id="4414" r:id="rId45"/>
    <p:sldId id="2134804432" r:id="rId46"/>
    <p:sldId id="4508" r:id="rId47"/>
    <p:sldId id="4425" r:id="rId48"/>
    <p:sldId id="2134804282" r:id="rId49"/>
    <p:sldId id="4553" r:id="rId50"/>
    <p:sldId id="4418" r:id="rId51"/>
    <p:sldId id="2134804385" r:id="rId52"/>
    <p:sldId id="2134804250" r:id="rId53"/>
    <p:sldId id="2134804288" r:id="rId54"/>
    <p:sldId id="2134804289" r:id="rId55"/>
    <p:sldId id="2134804330" r:id="rId56"/>
    <p:sldId id="2134804293" r:id="rId57"/>
    <p:sldId id="2134804294" r:id="rId58"/>
    <p:sldId id="2134804345" r:id="rId59"/>
    <p:sldId id="2134804296" r:id="rId60"/>
    <p:sldId id="2134804433" r:id="rId61"/>
    <p:sldId id="2134804439" r:id="rId62"/>
    <p:sldId id="2134804297" r:id="rId63"/>
    <p:sldId id="2134804298" r:id="rId64"/>
    <p:sldId id="2134804308" r:id="rId65"/>
    <p:sldId id="2134804309" r:id="rId66"/>
    <p:sldId id="2134804310" r:id="rId67"/>
    <p:sldId id="2134804311" r:id="rId68"/>
    <p:sldId id="2134804367" r:id="rId69"/>
    <p:sldId id="2134804312" r:id="rId70"/>
    <p:sldId id="2134804313" r:id="rId71"/>
    <p:sldId id="2134804326" r:id="rId72"/>
    <p:sldId id="2134804327" r:id="rId73"/>
    <p:sldId id="2134804328" r:id="rId74"/>
    <p:sldId id="4611" r:id="rId75"/>
    <p:sldId id="2134804381" r:id="rId76"/>
    <p:sldId id="4612" r:id="rId77"/>
    <p:sldId id="2134804337" r:id="rId78"/>
    <p:sldId id="2134804382" r:id="rId79"/>
    <p:sldId id="2134804340" r:id="rId80"/>
    <p:sldId id="2134804320" r:id="rId81"/>
    <p:sldId id="2134804356" r:id="rId82"/>
    <p:sldId id="2134804370" r:id="rId83"/>
    <p:sldId id="2134804237" r:id="rId84"/>
    <p:sldId id="2134804434" r:id="rId85"/>
    <p:sldId id="4377" r:id="rId86"/>
    <p:sldId id="2134804369" r:id="rId87"/>
    <p:sldId id="2134804245" r:id="rId88"/>
    <p:sldId id="4429" r:id="rId89"/>
    <p:sldId id="2134804349" r:id="rId90"/>
    <p:sldId id="2134804360" r:id="rId91"/>
    <p:sldId id="2134804429" r:id="rId92"/>
    <p:sldId id="2134804428" r:id="rId93"/>
    <p:sldId id="4620" r:id="rId94"/>
    <p:sldId id="2134804427" r:id="rId95"/>
    <p:sldId id="4572" r:id="rId96"/>
    <p:sldId id="4483" r:id="rId97"/>
    <p:sldId id="2134804321" r:id="rId98"/>
    <p:sldId id="4504" r:id="rId99"/>
    <p:sldId id="2134804350" r:id="rId100"/>
    <p:sldId id="2134804414" r:id="rId101"/>
    <p:sldId id="4484" r:id="rId102"/>
    <p:sldId id="4606" r:id="rId103"/>
    <p:sldId id="2134804415" r:id="rId104"/>
    <p:sldId id="4505" r:id="rId105"/>
    <p:sldId id="4328" r:id="rId106"/>
    <p:sldId id="2134804238" r:id="rId107"/>
    <p:sldId id="4312" r:id="rId108"/>
    <p:sldId id="2134804435" r:id="rId109"/>
    <p:sldId id="4415" r:id="rId110"/>
    <p:sldId id="2134804372" r:id="rId111"/>
    <p:sldId id="4526" r:id="rId112"/>
    <p:sldId id="2134804303" r:id="rId113"/>
    <p:sldId id="4582" r:id="rId114"/>
    <p:sldId id="2134804416" r:id="rId115"/>
    <p:sldId id="2134804324" r:id="rId116"/>
    <p:sldId id="4616" r:id="rId117"/>
    <p:sldId id="4596" r:id="rId118"/>
    <p:sldId id="4608" r:id="rId119"/>
    <p:sldId id="4593" r:id="rId120"/>
    <p:sldId id="2134804417" r:id="rId121"/>
    <p:sldId id="4524" r:id="rId122"/>
    <p:sldId id="4618" r:id="rId123"/>
    <p:sldId id="4584" r:id="rId124"/>
    <p:sldId id="4617" r:id="rId125"/>
    <p:sldId id="4583" r:id="rId126"/>
    <p:sldId id="4574" r:id="rId127"/>
    <p:sldId id="4601" r:id="rId128"/>
    <p:sldId id="336" r:id="rId129"/>
    <p:sldId id="2134804239" r:id="rId130"/>
    <p:sldId id="2134804374" r:id="rId131"/>
    <p:sldId id="2134804403" r:id="rId132"/>
    <p:sldId id="4588" r:id="rId133"/>
    <p:sldId id="4589" r:id="rId134"/>
    <p:sldId id="4500" r:id="rId135"/>
    <p:sldId id="875" r:id="rId136"/>
    <p:sldId id="2134804418" r:id="rId137"/>
    <p:sldId id="2134804411" r:id="rId138"/>
    <p:sldId id="2134804412" r:id="rId139"/>
    <p:sldId id="2134804240" r:id="rId140"/>
    <p:sldId id="2134804436" r:id="rId141"/>
    <p:sldId id="4540" r:id="rId142"/>
    <p:sldId id="2134804376" r:id="rId143"/>
    <p:sldId id="4424" r:id="rId144"/>
    <p:sldId id="4435" r:id="rId145"/>
    <p:sldId id="4426" r:id="rId146"/>
    <p:sldId id="4466" r:id="rId147"/>
    <p:sldId id="4461" r:id="rId148"/>
    <p:sldId id="2134804241" r:id="rId149"/>
    <p:sldId id="2134804437" r:id="rId150"/>
    <p:sldId id="2134804295" r:id="rId151"/>
    <p:sldId id="2134804378" r:id="rId152"/>
    <p:sldId id="342" r:id="rId153"/>
    <p:sldId id="2134804228" r:id="rId154"/>
    <p:sldId id="2134804421" r:id="rId155"/>
    <p:sldId id="2134804422" r:id="rId156"/>
    <p:sldId id="4550" r:id="rId157"/>
    <p:sldId id="4548" r:id="rId158"/>
    <p:sldId id="4599" r:id="rId159"/>
    <p:sldId id="2134804306" r:id="rId160"/>
    <p:sldId id="2134804331" r:id="rId161"/>
    <p:sldId id="2134804305" r:id="rId162"/>
    <p:sldId id="4591" r:id="rId163"/>
    <p:sldId id="2134804265" r:id="rId164"/>
    <p:sldId id="4595" r:id="rId165"/>
    <p:sldId id="2134804266" r:id="rId166"/>
    <p:sldId id="2134804267" r:id="rId167"/>
    <p:sldId id="2134804419" r:id="rId168"/>
    <p:sldId id="2134804420" r:id="rId169"/>
    <p:sldId id="2134804268" r:id="rId170"/>
    <p:sldId id="4625" r:id="rId171"/>
    <p:sldId id="4586" r:id="rId172"/>
    <p:sldId id="2134804438" r:id="rId173"/>
    <p:sldId id="4322" r:id="rId174"/>
    <p:sldId id="4442" r:id="rId175"/>
    <p:sldId id="4497" r:id="rId176"/>
    <p:sldId id="369" r:id="rId177"/>
    <p:sldId id="4598" r:id="rId178"/>
    <p:sldId id="2134804222" r:id="rId179"/>
    <p:sldId id="4498" r:id="rId180"/>
    <p:sldId id="2134804430" r:id="rId181"/>
    <p:sldId id="4446" r:id="rId182"/>
    <p:sldId id="2134804424" r:id="rId183"/>
    <p:sldId id="2134804243" r:id="rId184"/>
  </p:sldIdLst>
  <p:sldSz cx="12192000" cy="6858000"/>
  <p:notesSz cx="6858000" cy="981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a Bonga" initials="KB" lastIdx="84" clrIdx="0">
    <p:extLst>
      <p:ext uri="{19B8F6BF-5375-455C-9EA6-DF929625EA0E}">
        <p15:presenceInfo xmlns:p15="http://schemas.microsoft.com/office/powerpoint/2012/main" userId="S::Bonga@wbcsd.org::5e24d649-f790-44c8-b336-b53f1207ffb2" providerId="AD"/>
      </p:ext>
    </p:extLst>
  </p:cmAuthor>
  <p:cmAuthor id="2" name="ryan@littleblueresearch.com" initials="ry" lastIdx="3" clrIdx="1">
    <p:extLst>
      <p:ext uri="{19B8F6BF-5375-455C-9EA6-DF929625EA0E}">
        <p15:presenceInfo xmlns:p15="http://schemas.microsoft.com/office/powerpoint/2012/main" userId="S::urn:spo:guest#ryan@littleblueresearch.com::" providerId="AD"/>
      </p:ext>
    </p:extLst>
  </p:cmAuthor>
  <p:cmAuthor id="3" name="Ryan Twyford" initials="RT" lastIdx="11" clrIdx="2">
    <p:extLst>
      <p:ext uri="{19B8F6BF-5375-455C-9EA6-DF929625EA0E}">
        <p15:presenceInfo xmlns:p15="http://schemas.microsoft.com/office/powerpoint/2012/main" userId="Ryan Twyford" providerId="None"/>
      </p:ext>
    </p:extLst>
  </p:cmAuthor>
  <p:cmAuthor id="4" name="Stephanie Hime" initials="SH" lastIdx="57" clrIdx="3">
    <p:extLst>
      <p:ext uri="{19B8F6BF-5375-455C-9EA6-DF929625EA0E}">
        <p15:presenceInfo xmlns:p15="http://schemas.microsoft.com/office/powerpoint/2012/main" userId="Stephanie Hime" providerId="None"/>
      </p:ext>
    </p:extLst>
  </p:cmAuthor>
  <p:cmAuthor id="5" name="Ryan Twyford" initials="RT [2]" lastIdx="5" clrIdx="4">
    <p:extLst>
      <p:ext uri="{19B8F6BF-5375-455C-9EA6-DF929625EA0E}">
        <p15:presenceInfo xmlns:p15="http://schemas.microsoft.com/office/powerpoint/2012/main" userId="S::ryan@littleblueresearch.com::a0f86ed4-abae-4b58-9d67-345235719c99" providerId="AD"/>
      </p:ext>
    </p:extLst>
  </p:cmAuthor>
  <p:cmAuthor id="6" name="Sabina Gordon" initials="SG" lastIdx="25" clrIdx="5">
    <p:extLst>
      <p:ext uri="{19B8F6BF-5375-455C-9EA6-DF929625EA0E}">
        <p15:presenceInfo xmlns:p15="http://schemas.microsoft.com/office/powerpoint/2012/main" userId="9d23d9ba962f27dc" providerId="Windows Live"/>
      </p:ext>
    </p:extLst>
  </p:cmAuthor>
  <p:cmAuthor id="7" name="Guest User" initials="GU" lastIdx="30" clrIdx="6">
    <p:extLst>
      <p:ext uri="{19B8F6BF-5375-455C-9EA6-DF929625EA0E}">
        <p15:presenceInfo xmlns:p15="http://schemas.microsoft.com/office/powerpoint/2012/main" userId="S::urn:spo:anon#9f056ed3e19f1a6b19d8151c5eb71744c59ba0a38a05305f43ff4535d7a09049::" providerId="AD"/>
      </p:ext>
    </p:extLst>
  </p:cmAuthor>
  <p:cmAuthor id="8" name="Helden, L.B.J. van (Lotte)" initials="HLv(" lastIdx="87" clrIdx="7">
    <p:extLst>
      <p:ext uri="{19B8F6BF-5375-455C-9EA6-DF929625EA0E}">
        <p15:presenceInfo xmlns:p15="http://schemas.microsoft.com/office/powerpoint/2012/main" userId="Helden, L.B.J. van (Lotte)" providerId="None"/>
      </p:ext>
    </p:extLst>
  </p:cmAuthor>
  <p:cmAuthor id="9" name="Iris Visser" initials="IV" lastIdx="12" clrIdx="8">
    <p:extLst>
      <p:ext uri="{19B8F6BF-5375-455C-9EA6-DF929625EA0E}">
        <p15:presenceInfo xmlns:p15="http://schemas.microsoft.com/office/powerpoint/2012/main" userId="b3b80e0e0de5c98e" providerId="Windows Live"/>
      </p:ext>
    </p:extLst>
  </p:cmAuthor>
  <p:cmAuthor id="10" name="Louise Amand" initials="LA [2]" lastIdx="140" clrIdx="9">
    <p:extLst>
      <p:ext uri="{19B8F6BF-5375-455C-9EA6-DF929625EA0E}">
        <p15:presenceInfo xmlns:p15="http://schemas.microsoft.com/office/powerpoint/2012/main" userId="Louise Amand" providerId="None"/>
      </p:ext>
    </p:extLst>
  </p:cmAuthor>
  <p:cmAuthor id="11" name="Isabel Hoffmann" initials="IH" lastIdx="148" clrIdx="10">
    <p:extLst>
      <p:ext uri="{19B8F6BF-5375-455C-9EA6-DF929625EA0E}">
        <p15:presenceInfo xmlns:p15="http://schemas.microsoft.com/office/powerpoint/2012/main" userId="S::isabel.hoffmann@capitalscoalition.org::c2405fd7-2932-4b55-94b3-c13902532598" providerId="AD"/>
      </p:ext>
    </p:extLst>
  </p:cmAuthor>
  <p:cmAuthor id="12" name="Guest User" initials="GU [2]" lastIdx="7" clrIdx="11">
    <p:extLst>
      <p:ext uri="{19B8F6BF-5375-455C-9EA6-DF929625EA0E}">
        <p15:presenceInfo xmlns:p15="http://schemas.microsoft.com/office/powerpoint/2012/main" userId="S::urn:spo:anon#bb09362be0f916736ac721a0a3071673f4fca2700aceb2c9c7186c0f62a0272a::" providerId="AD"/>
      </p:ext>
    </p:extLst>
  </p:cmAuthor>
  <p:cmAuthor id="13" name="Lotte  Van Helden" initials="LVH" lastIdx="32" clrIdx="12">
    <p:extLst>
      <p:ext uri="{19B8F6BF-5375-455C-9EA6-DF929625EA0E}">
        <p15:presenceInfo xmlns:p15="http://schemas.microsoft.com/office/powerpoint/2012/main" userId="Lotte  Van Helden" providerId="None"/>
      </p:ext>
    </p:extLst>
  </p:cmAuthor>
  <p:cmAuthor id="14" name="Iris Visser" initials="IV [2]" lastIdx="11" clrIdx="13">
    <p:extLst>
      <p:ext uri="{19B8F6BF-5375-455C-9EA6-DF929625EA0E}">
        <p15:presenceInfo xmlns:p15="http://schemas.microsoft.com/office/powerpoint/2012/main" userId="S::iris@natuurverdubbelaars.onmicrosoft.com::0f884832-f886-4163-a751-3c84f91db5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EAEA"/>
    <a:srgbClr val="FFFFFF"/>
    <a:srgbClr val="AFABAB"/>
    <a:srgbClr val="FCA904"/>
    <a:srgbClr val="23BAED"/>
    <a:srgbClr val="00BCF2"/>
    <a:srgbClr val="BBD151"/>
    <a:srgbClr val="4B97B0"/>
    <a:srgbClr val="EAEFF7"/>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Stijl, licht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Stijl, licht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41"/>
    <p:restoredTop sz="62887" autoAdjust="0"/>
  </p:normalViewPr>
  <p:slideViewPr>
    <p:cSldViewPr snapToGrid="0">
      <p:cViewPr varScale="1">
        <p:scale>
          <a:sx n="65" d="100"/>
          <a:sy n="65" d="100"/>
        </p:scale>
        <p:origin x="42" y="213"/>
      </p:cViewPr>
      <p:guideLst>
        <p:guide orient="horz" pos="2160"/>
        <p:guide pos="3840"/>
      </p:guideLst>
    </p:cSldViewPr>
  </p:slideViewPr>
  <p:notesTextViewPr>
    <p:cViewPr>
      <p:scale>
        <a:sx n="75" d="100"/>
        <a:sy n="75"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slide" Target="slides/slide163.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2.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slide" Target="slides/slide174.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openxmlformats.org/officeDocument/2006/relationships/slide" Target="slides/slide175.xml"/><Relationship Id="rId6" Type="http://schemas.openxmlformats.org/officeDocument/2006/relationships/slideMaster" Target="slideMasters/slideMaster3.xml"/><Relationship Id="rId23" Type="http://schemas.openxmlformats.org/officeDocument/2006/relationships/slide" Target="slides/slide16.xml"/><Relationship Id="rId119" Type="http://schemas.openxmlformats.org/officeDocument/2006/relationships/slide" Target="slides/slide112.xml"/><Relationship Id="rId44" Type="http://schemas.openxmlformats.org/officeDocument/2006/relationships/slide" Target="slides/slide37.xml"/><Relationship Id="rId65" Type="http://schemas.openxmlformats.org/officeDocument/2006/relationships/slide" Target="slides/slide58.xml"/><Relationship Id="rId86" Type="http://schemas.openxmlformats.org/officeDocument/2006/relationships/slide" Target="slides/slide79.xml"/><Relationship Id="rId130" Type="http://schemas.openxmlformats.org/officeDocument/2006/relationships/slide" Target="slides/slide123.xml"/><Relationship Id="rId151" Type="http://schemas.openxmlformats.org/officeDocument/2006/relationships/slide" Target="slides/slide144.xml"/><Relationship Id="rId172" Type="http://schemas.openxmlformats.org/officeDocument/2006/relationships/slide" Target="slides/slide165.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slide" Target="slides/slide155.xml"/><Relationship Id="rId183" Type="http://schemas.openxmlformats.org/officeDocument/2006/relationships/slide" Target="slides/slide176.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73" Type="http://schemas.openxmlformats.org/officeDocument/2006/relationships/slide" Target="slides/slide166.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189"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79" Type="http://schemas.openxmlformats.org/officeDocument/2006/relationships/slide" Target="slides/slide172.xml"/><Relationship Id="rId190" Type="http://schemas.openxmlformats.org/officeDocument/2006/relationships/tableStyles" Target="tableStyles.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18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80" Type="http://schemas.openxmlformats.org/officeDocument/2006/relationships/slide" Target="slides/slide173.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commentAuthors" Target="commentAuthors.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presProps" Target="presProps.xml"/><Relationship Id="rId1" Type="http://schemas.openxmlformats.org/officeDocument/2006/relationships/customXml" Target="../customXml/item1.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IMVis\Downloads\NCC%20CSDB%20highlights_adapted.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IMVis\Downloads\NCC%20CSDB%20highlights_adapted.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IMVis\Downloads\NCC%20CSDB%20highlights_adapted.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D98-4274-A3E8-9DAA6FD46E8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D98-4274-A3E8-9DAA6FD46E8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D98-4274-A3E8-9DAA6FD46E8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D98-4274-A3E8-9DAA6FD46E8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D98-4274-A3E8-9DAA6FD46E8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D98-4274-A3E8-9DAA6FD46E8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D98-4274-A3E8-9DAA6FD46E87}"/>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DD98-4274-A3E8-9DAA6FD46E87}"/>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DD98-4274-A3E8-9DAA6FD46E87}"/>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DD98-4274-A3E8-9DAA6FD46E87}"/>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DD98-4274-A3E8-9DAA6FD46E87}"/>
              </c:ext>
            </c:extLst>
          </c:dPt>
          <c:dLbls>
            <c:dLbl>
              <c:idx val="10"/>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DD98-4274-A3E8-9DAA6FD46E87}"/>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nl-NL"/>
              </a:p>
            </c:txPr>
            <c:dLblPos val="outEnd"/>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Sector!$B$2:$B$26</c:f>
              <c:strCache>
                <c:ptCount val="11"/>
                <c:pt idx="0">
                  <c:v>Apparel</c:v>
                </c:pt>
                <c:pt idx="1">
                  <c:v>Chemicals</c:v>
                </c:pt>
                <c:pt idx="2">
                  <c:v>Construction Materials </c:v>
                </c:pt>
                <c:pt idx="3">
                  <c:v>Consumer Products </c:v>
                </c:pt>
                <c:pt idx="4">
                  <c:v>Energy and Utilities</c:v>
                </c:pt>
                <c:pt idx="5">
                  <c:v>Food and Beverage</c:v>
                </c:pt>
                <c:pt idx="6">
                  <c:v>Forest Products</c:v>
                </c:pt>
                <c:pt idx="7">
                  <c:v>Multi-sector</c:v>
                </c:pt>
                <c:pt idx="8">
                  <c:v>Pharmaceuticals</c:v>
                </c:pt>
                <c:pt idx="9">
                  <c:v>Transport</c:v>
                </c:pt>
                <c:pt idx="10">
                  <c:v>Other</c:v>
                </c:pt>
              </c:strCache>
            </c:strRef>
          </c:cat>
          <c:val>
            <c:numRef>
              <c:f>Sector!$C$2:$C$26</c:f>
              <c:numCache>
                <c:formatCode>General</c:formatCode>
                <c:ptCount val="11"/>
                <c:pt idx="0">
                  <c:v>5</c:v>
                </c:pt>
                <c:pt idx="1">
                  <c:v>11</c:v>
                </c:pt>
                <c:pt idx="2">
                  <c:v>7</c:v>
                </c:pt>
                <c:pt idx="3">
                  <c:v>7</c:v>
                </c:pt>
                <c:pt idx="4">
                  <c:v>13</c:v>
                </c:pt>
                <c:pt idx="5">
                  <c:v>19</c:v>
                </c:pt>
                <c:pt idx="6">
                  <c:v>20</c:v>
                </c:pt>
                <c:pt idx="7">
                  <c:v>24</c:v>
                </c:pt>
                <c:pt idx="8">
                  <c:v>5</c:v>
                </c:pt>
                <c:pt idx="9">
                  <c:v>5</c:v>
                </c:pt>
                <c:pt idx="10">
                  <c:v>29</c:v>
                </c:pt>
              </c:numCache>
            </c:numRef>
          </c:val>
          <c:extLst>
            <c:ext xmlns:c16="http://schemas.microsoft.com/office/drawing/2014/chart" uri="{C3380CC4-5D6E-409C-BE32-E72D297353CC}">
              <c16:uniqueId val="{00000016-DD98-4274-A3E8-9DAA6FD46E87}"/>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A86-40ED-89C5-3B22DFE4E49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A86-40ED-89C5-3B22DFE4E49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A86-40ED-89C5-3B22DFE4E49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A86-40ED-89C5-3B22DFE4E49F}"/>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nl-NL"/>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'NC SHC'!$B$2:$B$5</c:f>
              <c:strCache>
                <c:ptCount val="4"/>
                <c:pt idx="0">
                  <c:v>Natural capital only</c:v>
                </c:pt>
                <c:pt idx="1">
                  <c:v>Natural, social and human</c:v>
                </c:pt>
                <c:pt idx="2">
                  <c:v>Social and human only</c:v>
                </c:pt>
                <c:pt idx="3">
                  <c:v>Unspecified</c:v>
                </c:pt>
              </c:strCache>
            </c:strRef>
          </c:cat>
          <c:val>
            <c:numRef>
              <c:f>'NC SHC'!$C$2:$C$5</c:f>
              <c:numCache>
                <c:formatCode>General</c:formatCode>
                <c:ptCount val="4"/>
                <c:pt idx="0">
                  <c:v>105</c:v>
                </c:pt>
                <c:pt idx="1">
                  <c:v>27</c:v>
                </c:pt>
                <c:pt idx="2">
                  <c:v>10</c:v>
                </c:pt>
                <c:pt idx="3">
                  <c:v>31</c:v>
                </c:pt>
              </c:numCache>
            </c:numRef>
          </c:val>
          <c:extLst>
            <c:ext xmlns:c16="http://schemas.microsoft.com/office/drawing/2014/chart" uri="{C3380CC4-5D6E-409C-BE32-E72D297353CC}">
              <c16:uniqueId val="{00000008-CA86-40ED-89C5-3B22DFE4E49F}"/>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AD3-4F8E-807E-C408EA4EF08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AD3-4F8E-807E-C408EA4EF08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AD3-4F8E-807E-C408EA4EF085}"/>
              </c:ext>
            </c:extLst>
          </c:dPt>
          <c:dLbls>
            <c:dLbl>
              <c:idx val="1"/>
              <c:dLblPos val="outEnd"/>
              <c:showLegendKey val="0"/>
              <c:showVal val="0"/>
              <c:showCatName val="1"/>
              <c:showSerName val="0"/>
              <c:showPercent val="1"/>
              <c:showBubbleSize val="0"/>
              <c:extLst>
                <c:ext xmlns:c15="http://schemas.microsoft.com/office/drawing/2012/chart" uri="{CE6537A1-D6FC-4f65-9D91-7224C49458BB}">
                  <c15:layout>
                    <c:manualLayout>
                      <c:w val="0.22532188163659492"/>
                      <c:h val="0.17591256994387461"/>
                    </c:manualLayout>
                  </c15:layout>
                </c:ext>
                <c:ext xmlns:c16="http://schemas.microsoft.com/office/drawing/2014/chart" uri="{C3380CC4-5D6E-409C-BE32-E72D297353CC}">
                  <c16:uniqueId val="{00000003-FAD3-4F8E-807E-C408EA4EF085}"/>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nl-NL"/>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'Company type'!$B$2:$B$4</c:f>
              <c:strCache>
                <c:ptCount val="3"/>
                <c:pt idx="0">
                  <c:v>Business </c:v>
                </c:pt>
                <c:pt idx="1">
                  <c:v>Government</c:v>
                </c:pt>
                <c:pt idx="2">
                  <c:v>Finance</c:v>
                </c:pt>
              </c:strCache>
            </c:strRef>
          </c:cat>
          <c:val>
            <c:numRef>
              <c:f>'Company type'!$C$2:$C$4</c:f>
              <c:numCache>
                <c:formatCode>General</c:formatCode>
                <c:ptCount val="3"/>
                <c:pt idx="0">
                  <c:v>112</c:v>
                </c:pt>
                <c:pt idx="1">
                  <c:v>43</c:v>
                </c:pt>
                <c:pt idx="2">
                  <c:v>17</c:v>
                </c:pt>
              </c:numCache>
            </c:numRef>
          </c:val>
          <c:extLst>
            <c:ext xmlns:c16="http://schemas.microsoft.com/office/drawing/2014/chart" uri="{C3380CC4-5D6E-409C-BE32-E72D297353CC}">
              <c16:uniqueId val="{00000006-FAD3-4F8E-807E-C408EA4EF085}"/>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776-4B97-A6B4-1A09082A81C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776-4B97-A6B4-1A09082A81C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776-4B97-A6B4-1A09082A81C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776-4B97-A6B4-1A09082A81CC}"/>
              </c:ext>
            </c:extLst>
          </c:dPt>
          <c:dLbls>
            <c:dLbl>
              <c:idx val="2"/>
              <c:layout>
                <c:manualLayout>
                  <c:x val="-4.5352646790824007E-2"/>
                  <c:y val="0.1385759062619831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776-4B97-A6B4-1A09082A81CC}"/>
                </c:ext>
              </c:extLst>
            </c:dLbl>
            <c:dLbl>
              <c:idx val="3"/>
              <c:layout>
                <c:manualLayout>
                  <c:x val="6.2808781286743283E-3"/>
                  <c:y val="0"/>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3153657782115017"/>
                      <c:h val="0.18629017356757999"/>
                    </c:manualLayout>
                  </c15:layout>
                </c:ext>
                <c:ext xmlns:c16="http://schemas.microsoft.com/office/drawing/2014/chart" uri="{C3380CC4-5D6E-409C-BE32-E72D297353CC}">
                  <c16:uniqueId val="{00000007-B776-4B97-A6B4-1A09082A81CC}"/>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nl-NL"/>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'NC SHC'!$B$2:$B$5</c:f>
              <c:strCache>
                <c:ptCount val="4"/>
                <c:pt idx="0">
                  <c:v>Natural capital only</c:v>
                </c:pt>
                <c:pt idx="1">
                  <c:v>Natural, social and human</c:v>
                </c:pt>
                <c:pt idx="2">
                  <c:v>Social and human only</c:v>
                </c:pt>
                <c:pt idx="3">
                  <c:v>Unspecified</c:v>
                </c:pt>
              </c:strCache>
            </c:strRef>
          </c:cat>
          <c:val>
            <c:numRef>
              <c:f>'NC SHC'!$C$2:$C$5</c:f>
              <c:numCache>
                <c:formatCode>General</c:formatCode>
                <c:ptCount val="4"/>
                <c:pt idx="0">
                  <c:v>12</c:v>
                </c:pt>
                <c:pt idx="1">
                  <c:v>4</c:v>
                </c:pt>
                <c:pt idx="2">
                  <c:v>2</c:v>
                </c:pt>
                <c:pt idx="3">
                  <c:v>2</c:v>
                </c:pt>
              </c:numCache>
            </c:numRef>
          </c:val>
          <c:extLst>
            <c:ext xmlns:c16="http://schemas.microsoft.com/office/drawing/2014/chart" uri="{C3380CC4-5D6E-409C-BE32-E72D297353CC}">
              <c16:uniqueId val="{00000008-B776-4B97-A6B4-1A09082A81CC}"/>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nl-N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44D-44E1-855E-71649135EDB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44D-44E1-855E-71649135EDBA}"/>
              </c:ext>
            </c:extLst>
          </c:dPt>
          <c:dLbls>
            <c:dLbl>
              <c:idx val="0"/>
              <c:layout>
                <c:manualLayout>
                  <c:x val="8.2016538338475178E-2"/>
                  <c:y val="-8.79326057737218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44D-44E1-855E-71649135EDBA}"/>
                </c:ext>
              </c:extLst>
            </c:dLbl>
            <c:dLbl>
              <c:idx val="1"/>
              <c:layout>
                <c:manualLayout>
                  <c:x val="-7.7480077753561624E-2"/>
                  <c:y val="8.3961633830588397E-2"/>
                </c:manualLayout>
              </c:layout>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nl-NL"/>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81549"/>
                        <a:gd name="adj2" fmla="val 67396"/>
                      </a:avLst>
                    </a:prstGeom>
                    <a:noFill/>
                    <a:ln>
                      <a:noFill/>
                    </a:ln>
                  </c15:spPr>
                </c:ext>
                <c:ext xmlns:c16="http://schemas.microsoft.com/office/drawing/2014/chart" uri="{C3380CC4-5D6E-409C-BE32-E72D297353CC}">
                  <c16:uniqueId val="{00000003-444D-44E1-855E-71649135EDBA}"/>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nl-NL"/>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'Company type'!$B$2:$B$3</c:f>
              <c:strCache>
                <c:ptCount val="2"/>
                <c:pt idx="0">
                  <c:v>Business </c:v>
                </c:pt>
                <c:pt idx="1">
                  <c:v>Finance</c:v>
                </c:pt>
              </c:strCache>
            </c:strRef>
          </c:cat>
          <c:val>
            <c:numRef>
              <c:f>'Company type'!$C$2:$C$3</c:f>
              <c:numCache>
                <c:formatCode>General</c:formatCode>
                <c:ptCount val="2"/>
                <c:pt idx="0">
                  <c:v>16</c:v>
                </c:pt>
                <c:pt idx="1">
                  <c:v>3</c:v>
                </c:pt>
              </c:numCache>
            </c:numRef>
          </c:val>
          <c:extLst>
            <c:ext xmlns:c16="http://schemas.microsoft.com/office/drawing/2014/chart" uri="{C3380CC4-5D6E-409C-BE32-E72D297353CC}">
              <c16:uniqueId val="{00000004-444D-44E1-855E-71649135EDBA}"/>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nl-N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436-4C4F-818C-627915D288A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436-4C4F-818C-627915D288A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436-4C4F-818C-627915D288A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436-4C4F-818C-627915D288A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436-4C4F-818C-627915D288A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436-4C4F-818C-627915D288A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F436-4C4F-818C-627915D288AB}"/>
              </c:ext>
            </c:extLst>
          </c:dPt>
          <c:dLbls>
            <c:dLbl>
              <c:idx val="6"/>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F436-4C4F-818C-627915D288AB}"/>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nl-NL"/>
              </a:p>
            </c:txPr>
            <c:dLblPos val="outEnd"/>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'Business apps'!$B$2:$B$11</c:f>
              <c:strCache>
                <c:ptCount val="7"/>
                <c:pt idx="0">
                  <c:v>Assess impacts on stakeholders</c:v>
                </c:pt>
                <c:pt idx="1">
                  <c:v>Assess risks and opportunities</c:v>
                </c:pt>
                <c:pt idx="2">
                  <c:v>Compare options</c:v>
                </c:pt>
                <c:pt idx="3">
                  <c:v>Create and support insights </c:v>
                </c:pt>
                <c:pt idx="4">
                  <c:v>Estimate total value and/or net impact</c:v>
                </c:pt>
                <c:pt idx="5">
                  <c:v>Integrate and mainstream natural capital into policy</c:v>
                </c:pt>
                <c:pt idx="6">
                  <c:v>Other</c:v>
                </c:pt>
              </c:strCache>
            </c:strRef>
          </c:cat>
          <c:val>
            <c:numRef>
              <c:f>'Business apps'!$C$2:$C$11</c:f>
              <c:numCache>
                <c:formatCode>General</c:formatCode>
                <c:ptCount val="7"/>
                <c:pt idx="0">
                  <c:v>17</c:v>
                </c:pt>
                <c:pt idx="1">
                  <c:v>37</c:v>
                </c:pt>
                <c:pt idx="2">
                  <c:v>7</c:v>
                </c:pt>
                <c:pt idx="3">
                  <c:v>7</c:v>
                </c:pt>
                <c:pt idx="4">
                  <c:v>46</c:v>
                </c:pt>
                <c:pt idx="5">
                  <c:v>10</c:v>
                </c:pt>
                <c:pt idx="6">
                  <c:v>12</c:v>
                </c:pt>
              </c:numCache>
            </c:numRef>
          </c:val>
          <c:extLst>
            <c:ext xmlns:c16="http://schemas.microsoft.com/office/drawing/2014/chart" uri="{C3380CC4-5D6E-409C-BE32-E72D297353CC}">
              <c16:uniqueId val="{0000000E-F436-4C4F-818C-627915D288AB}"/>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0A3-4553-AE73-9475E312F9C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0A3-4553-AE73-9475E312F9C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0A3-4553-AE73-9475E312F9C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0A3-4553-AE73-9475E312F9C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0A3-4553-AE73-9475E312F9C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0A3-4553-AE73-9475E312F9C0}"/>
              </c:ext>
            </c:extLst>
          </c:dPt>
          <c:dLbls>
            <c:dLbl>
              <c:idx val="0"/>
              <c:layout>
                <c:manualLayout>
                  <c:x val="0.10565013636185078"/>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0A3-4553-AE73-9475E312F9C0}"/>
                </c:ext>
              </c:extLst>
            </c:dLbl>
            <c:dLbl>
              <c:idx val="5"/>
              <c:layout>
                <c:manualLayout>
                  <c:x val="-6.5824117956819389E-2"/>
                  <c:y val="4.566210045662100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20A3-4553-AE73-9475E312F9C0}"/>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dk1">
                        <a:lumMod val="65000"/>
                        <a:lumOff val="35000"/>
                      </a:schemeClr>
                    </a:solidFill>
                    <a:latin typeface="+mn-lt"/>
                    <a:ea typeface="+mn-ea"/>
                    <a:cs typeface="+mn-cs"/>
                  </a:defRPr>
                </a:pPr>
                <a:endParaRPr lang="nl-NL"/>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'Business apps'!$B$2:$B$10</c:f>
              <c:strCache>
                <c:ptCount val="4"/>
                <c:pt idx="0">
                  <c:v>Assess impacts on stakeholders</c:v>
                </c:pt>
                <c:pt idx="1">
                  <c:v>Assess risks and opportunities</c:v>
                </c:pt>
                <c:pt idx="2">
                  <c:v>Estimate total value and/or net impact</c:v>
                </c:pt>
                <c:pt idx="3">
                  <c:v>Unspecified</c:v>
                </c:pt>
              </c:strCache>
            </c:strRef>
          </c:cat>
          <c:val>
            <c:numRef>
              <c:f>'Business apps'!$C$2:$C$10</c:f>
              <c:numCache>
                <c:formatCode>General</c:formatCode>
                <c:ptCount val="6"/>
                <c:pt idx="0">
                  <c:v>2</c:v>
                </c:pt>
                <c:pt idx="1">
                  <c:v>9</c:v>
                </c:pt>
                <c:pt idx="2">
                  <c:v>6</c:v>
                </c:pt>
                <c:pt idx="3">
                  <c:v>2</c:v>
                </c:pt>
              </c:numCache>
            </c:numRef>
          </c:val>
          <c:extLst>
            <c:ext xmlns:c16="http://schemas.microsoft.com/office/drawing/2014/chart" uri="{C3380CC4-5D6E-409C-BE32-E72D297353CC}">
              <c16:uniqueId val="{0000000C-20A3-4553-AE73-9475E312F9C0}"/>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DEEF02-94B0-468F-800E-4D3DB6DC7B99}" type="doc">
      <dgm:prSet loTypeId="urn:microsoft.com/office/officeart/2005/8/layout/process1" loCatId="process" qsTypeId="urn:microsoft.com/office/officeart/2005/8/quickstyle/simple1" qsCatId="simple" csTypeId="urn:microsoft.com/office/officeart/2005/8/colors/colorful5" csCatId="colorful" phldr="1"/>
      <dgm:spPr/>
    </dgm:pt>
    <dgm:pt modelId="{EF49CD9A-3372-408A-93C2-8866B26F4D44}">
      <dgm:prSet phldrT="[Text]" custT="1"/>
      <dgm:spPr>
        <a:solidFill>
          <a:srgbClr val="23BAED"/>
        </a:solidFill>
      </dgm:spPr>
      <dgm:t>
        <a:bodyPr/>
        <a:lstStyle/>
        <a:p>
          <a:pPr algn="ctr"/>
          <a:r>
            <a:rPr lang="en-GB" sz="1800" b="1" u="sng" kern="1200" dirty="0">
              <a:solidFill>
                <a:prstClr val="white"/>
              </a:solidFill>
              <a:latin typeface="Arial"/>
              <a:ea typeface="+mn-ea"/>
              <a:cs typeface="+mn-cs"/>
            </a:rPr>
            <a:t>Module 1</a:t>
          </a:r>
        </a:p>
        <a:p>
          <a:pPr algn="ctr"/>
          <a:r>
            <a:rPr lang="en-GB" sz="2000" b="0" kern="1200" dirty="0">
              <a:solidFill>
                <a:prstClr val="white"/>
              </a:solidFill>
              <a:latin typeface="+mn-lt"/>
              <a:ea typeface="+mn-ea"/>
              <a:cs typeface="+mn-cs"/>
            </a:rPr>
            <a:t>Understanding natural capital and the relationships with business decision-making &amp; risk management</a:t>
          </a:r>
          <a:endParaRPr lang="en-GB" sz="2000" kern="1200" dirty="0">
            <a:latin typeface="+mn-lt"/>
          </a:endParaRPr>
        </a:p>
      </dgm:t>
    </dgm:pt>
    <dgm:pt modelId="{4109B4CD-70AD-4982-8B39-404859283A24}" type="parTrans" cxnId="{700304F2-6802-4B7F-8C50-3E0C7759179C}">
      <dgm:prSet/>
      <dgm:spPr/>
      <dgm:t>
        <a:bodyPr/>
        <a:lstStyle/>
        <a:p>
          <a:endParaRPr lang="en-GB"/>
        </a:p>
      </dgm:t>
    </dgm:pt>
    <dgm:pt modelId="{791A1EDE-3759-4FF6-B31B-6F7F8BDAF7B7}" type="sibTrans" cxnId="{700304F2-6802-4B7F-8C50-3E0C7759179C}">
      <dgm:prSet/>
      <dgm:spPr>
        <a:solidFill>
          <a:srgbClr val="23BAED"/>
        </a:solidFill>
      </dgm:spPr>
      <dgm:t>
        <a:bodyPr/>
        <a:lstStyle/>
        <a:p>
          <a:endParaRPr lang="en-GB"/>
        </a:p>
      </dgm:t>
    </dgm:pt>
    <dgm:pt modelId="{977B6136-457B-4825-8B86-BFF2E38C9FFD}">
      <dgm:prSet phldrT="[Text]" custT="1"/>
      <dgm:spPr>
        <a:solidFill>
          <a:srgbClr val="92D050"/>
        </a:solidFill>
      </dgm:spPr>
      <dgm:t>
        <a:bodyPr/>
        <a:lstStyle/>
        <a:p>
          <a:pPr algn="ctr"/>
          <a:r>
            <a:rPr lang="en-GB" sz="2600" b="1" u="sng" dirty="0"/>
            <a:t>Module 2</a:t>
          </a:r>
        </a:p>
        <a:p>
          <a:pPr algn="ctr"/>
          <a:r>
            <a:rPr lang="en-GB" sz="2000" dirty="0"/>
            <a:t>Acquiring the resources &amp; understanding needed to scope a first natural capital assessment</a:t>
          </a:r>
        </a:p>
      </dgm:t>
    </dgm:pt>
    <dgm:pt modelId="{323A3055-57A1-44E1-AA0A-BDDA34358FA0}" type="parTrans" cxnId="{E661B3F4-A4D4-4576-B3B4-D6B90281EFF4}">
      <dgm:prSet/>
      <dgm:spPr/>
      <dgm:t>
        <a:bodyPr/>
        <a:lstStyle/>
        <a:p>
          <a:endParaRPr lang="en-GB"/>
        </a:p>
      </dgm:t>
    </dgm:pt>
    <dgm:pt modelId="{1980FBE3-2FE3-4867-9FBD-3E15270B0E75}" type="sibTrans" cxnId="{E661B3F4-A4D4-4576-B3B4-D6B90281EFF4}">
      <dgm:prSet/>
      <dgm:spPr>
        <a:solidFill>
          <a:srgbClr val="92D050"/>
        </a:solidFill>
      </dgm:spPr>
      <dgm:t>
        <a:bodyPr/>
        <a:lstStyle/>
        <a:p>
          <a:endParaRPr lang="en-GB"/>
        </a:p>
      </dgm:t>
    </dgm:pt>
    <dgm:pt modelId="{542E2CEF-BB60-45C2-B97D-DABFC65725BC}" type="pres">
      <dgm:prSet presAssocID="{E5DEEF02-94B0-468F-800E-4D3DB6DC7B99}" presName="Name0" presStyleCnt="0">
        <dgm:presLayoutVars>
          <dgm:dir/>
          <dgm:resizeHandles val="exact"/>
        </dgm:presLayoutVars>
      </dgm:prSet>
      <dgm:spPr/>
    </dgm:pt>
    <dgm:pt modelId="{A561E466-6C07-4FCD-B168-C21C9454CB3D}" type="pres">
      <dgm:prSet presAssocID="{EF49CD9A-3372-408A-93C2-8866B26F4D44}" presName="node" presStyleLbl="node1" presStyleIdx="0" presStyleCnt="2" custLinFactNeighborX="-19047" custLinFactNeighborY="-262">
        <dgm:presLayoutVars>
          <dgm:bulletEnabled val="1"/>
        </dgm:presLayoutVars>
      </dgm:prSet>
      <dgm:spPr/>
    </dgm:pt>
    <dgm:pt modelId="{B3051D62-54B2-454D-BBBC-213D255DA6F9}" type="pres">
      <dgm:prSet presAssocID="{791A1EDE-3759-4FF6-B31B-6F7F8BDAF7B7}" presName="sibTrans" presStyleLbl="sibTrans2D1" presStyleIdx="0" presStyleCnt="1"/>
      <dgm:spPr/>
    </dgm:pt>
    <dgm:pt modelId="{16D91A14-D01E-466B-92D4-0B69A222683A}" type="pres">
      <dgm:prSet presAssocID="{791A1EDE-3759-4FF6-B31B-6F7F8BDAF7B7}" presName="connectorText" presStyleLbl="sibTrans2D1" presStyleIdx="0" presStyleCnt="1"/>
      <dgm:spPr/>
    </dgm:pt>
    <dgm:pt modelId="{E121EC85-CF63-4342-9EA2-E629CB077C6F}" type="pres">
      <dgm:prSet presAssocID="{977B6136-457B-4825-8B86-BFF2E38C9FFD}" presName="node" presStyleLbl="node1" presStyleIdx="1" presStyleCnt="2" custLinFactNeighborX="42730" custLinFactNeighborY="-382">
        <dgm:presLayoutVars>
          <dgm:bulletEnabled val="1"/>
        </dgm:presLayoutVars>
      </dgm:prSet>
      <dgm:spPr/>
    </dgm:pt>
  </dgm:ptLst>
  <dgm:cxnLst>
    <dgm:cxn modelId="{133A114E-AF98-4F1D-B6D0-1EF1B7F42337}" type="presOf" srcId="{977B6136-457B-4825-8B86-BFF2E38C9FFD}" destId="{E121EC85-CF63-4342-9EA2-E629CB077C6F}" srcOrd="0" destOrd="0" presId="urn:microsoft.com/office/officeart/2005/8/layout/process1"/>
    <dgm:cxn modelId="{8F352777-880F-4DD6-8803-6201FBA876BE}" type="presOf" srcId="{791A1EDE-3759-4FF6-B31B-6F7F8BDAF7B7}" destId="{16D91A14-D01E-466B-92D4-0B69A222683A}" srcOrd="1" destOrd="0" presId="urn:microsoft.com/office/officeart/2005/8/layout/process1"/>
    <dgm:cxn modelId="{9DFD37D9-ACE6-4BA5-A51B-328E41768F63}" type="presOf" srcId="{EF49CD9A-3372-408A-93C2-8866B26F4D44}" destId="{A561E466-6C07-4FCD-B168-C21C9454CB3D}" srcOrd="0" destOrd="0" presId="urn:microsoft.com/office/officeart/2005/8/layout/process1"/>
    <dgm:cxn modelId="{700304F2-6802-4B7F-8C50-3E0C7759179C}" srcId="{E5DEEF02-94B0-468F-800E-4D3DB6DC7B99}" destId="{EF49CD9A-3372-408A-93C2-8866B26F4D44}" srcOrd="0" destOrd="0" parTransId="{4109B4CD-70AD-4982-8B39-404859283A24}" sibTransId="{791A1EDE-3759-4FF6-B31B-6F7F8BDAF7B7}"/>
    <dgm:cxn modelId="{411D98F3-DC3E-4B0B-95CF-EE6370147A44}" type="presOf" srcId="{E5DEEF02-94B0-468F-800E-4D3DB6DC7B99}" destId="{542E2CEF-BB60-45C2-B97D-DABFC65725BC}" srcOrd="0" destOrd="0" presId="urn:microsoft.com/office/officeart/2005/8/layout/process1"/>
    <dgm:cxn modelId="{E661B3F4-A4D4-4576-B3B4-D6B90281EFF4}" srcId="{E5DEEF02-94B0-468F-800E-4D3DB6DC7B99}" destId="{977B6136-457B-4825-8B86-BFF2E38C9FFD}" srcOrd="1" destOrd="0" parTransId="{323A3055-57A1-44E1-AA0A-BDDA34358FA0}" sibTransId="{1980FBE3-2FE3-4867-9FBD-3E15270B0E75}"/>
    <dgm:cxn modelId="{7DBDBBFC-8972-4318-9EEA-734C99F5DC1E}" type="presOf" srcId="{791A1EDE-3759-4FF6-B31B-6F7F8BDAF7B7}" destId="{B3051D62-54B2-454D-BBBC-213D255DA6F9}" srcOrd="0" destOrd="0" presId="urn:microsoft.com/office/officeart/2005/8/layout/process1"/>
    <dgm:cxn modelId="{5667D5E5-D352-4E41-9BA0-8411A368D432}" type="presParOf" srcId="{542E2CEF-BB60-45C2-B97D-DABFC65725BC}" destId="{A561E466-6C07-4FCD-B168-C21C9454CB3D}" srcOrd="0" destOrd="0" presId="urn:microsoft.com/office/officeart/2005/8/layout/process1"/>
    <dgm:cxn modelId="{3C802958-7B77-44CD-B239-909B65B3C29C}" type="presParOf" srcId="{542E2CEF-BB60-45C2-B97D-DABFC65725BC}" destId="{B3051D62-54B2-454D-BBBC-213D255DA6F9}" srcOrd="1" destOrd="0" presId="urn:microsoft.com/office/officeart/2005/8/layout/process1"/>
    <dgm:cxn modelId="{125712A2-57BD-4961-A886-76A1588B54E8}" type="presParOf" srcId="{B3051D62-54B2-454D-BBBC-213D255DA6F9}" destId="{16D91A14-D01E-466B-92D4-0B69A222683A}" srcOrd="0" destOrd="0" presId="urn:microsoft.com/office/officeart/2005/8/layout/process1"/>
    <dgm:cxn modelId="{466AD0B4-35AB-4398-A88C-CEC221A34A97}" type="presParOf" srcId="{542E2CEF-BB60-45C2-B97D-DABFC65725BC}" destId="{E121EC85-CF63-4342-9EA2-E629CB077C6F}"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1E466-6C07-4FCD-B168-C21C9454CB3D}">
      <dsp:nvSpPr>
        <dsp:cNvPr id="0" name=""/>
        <dsp:cNvSpPr/>
      </dsp:nvSpPr>
      <dsp:spPr>
        <a:xfrm>
          <a:off x="0" y="1358718"/>
          <a:ext cx="3982002" cy="2389201"/>
        </a:xfrm>
        <a:prstGeom prst="roundRect">
          <a:avLst>
            <a:gd name="adj" fmla="val 10000"/>
          </a:avLst>
        </a:prstGeom>
        <a:solidFill>
          <a:srgbClr val="23BAE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u="sng" kern="1200" dirty="0">
              <a:solidFill>
                <a:prstClr val="white"/>
              </a:solidFill>
              <a:latin typeface="Arial"/>
              <a:ea typeface="+mn-ea"/>
              <a:cs typeface="+mn-cs"/>
            </a:rPr>
            <a:t>Module 1</a:t>
          </a:r>
        </a:p>
        <a:p>
          <a:pPr marL="0" lvl="0" indent="0" algn="ctr" defTabSz="800100">
            <a:lnSpc>
              <a:spcPct val="90000"/>
            </a:lnSpc>
            <a:spcBef>
              <a:spcPct val="0"/>
            </a:spcBef>
            <a:spcAft>
              <a:spcPct val="35000"/>
            </a:spcAft>
            <a:buNone/>
          </a:pPr>
          <a:r>
            <a:rPr lang="en-GB" sz="2000" b="0" kern="1200" dirty="0">
              <a:solidFill>
                <a:prstClr val="white"/>
              </a:solidFill>
              <a:latin typeface="+mn-lt"/>
              <a:ea typeface="+mn-ea"/>
              <a:cs typeface="+mn-cs"/>
            </a:rPr>
            <a:t>Understanding natural capital and the relationships with business decision-making &amp; risk management</a:t>
          </a:r>
          <a:endParaRPr lang="en-GB" sz="2000" kern="1200" dirty="0">
            <a:latin typeface="+mn-lt"/>
          </a:endParaRPr>
        </a:p>
      </dsp:txBody>
      <dsp:txXfrm>
        <a:off x="69977" y="1428695"/>
        <a:ext cx="3842048" cy="2249247"/>
      </dsp:txXfrm>
    </dsp:sp>
    <dsp:sp modelId="{B3051D62-54B2-454D-BBBC-213D255DA6F9}">
      <dsp:nvSpPr>
        <dsp:cNvPr id="0" name=""/>
        <dsp:cNvSpPr/>
      </dsp:nvSpPr>
      <dsp:spPr>
        <a:xfrm rot="21598233">
          <a:off x="4381136" y="2058105"/>
          <a:ext cx="846164" cy="987536"/>
        </a:xfrm>
        <a:prstGeom prst="rightArrow">
          <a:avLst>
            <a:gd name="adj1" fmla="val 60000"/>
            <a:gd name="adj2" fmla="val 50000"/>
          </a:avLst>
        </a:prstGeom>
        <a:solidFill>
          <a:srgbClr val="23BAE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000250">
            <a:lnSpc>
              <a:spcPct val="90000"/>
            </a:lnSpc>
            <a:spcBef>
              <a:spcPct val="0"/>
            </a:spcBef>
            <a:spcAft>
              <a:spcPct val="35000"/>
            </a:spcAft>
            <a:buNone/>
          </a:pPr>
          <a:endParaRPr lang="en-GB" sz="4500" kern="1200"/>
        </a:p>
      </dsp:txBody>
      <dsp:txXfrm>
        <a:off x="4381136" y="2255677"/>
        <a:ext cx="592315" cy="592522"/>
      </dsp:txXfrm>
    </dsp:sp>
    <dsp:sp modelId="{E121EC85-CF63-4342-9EA2-E629CB077C6F}">
      <dsp:nvSpPr>
        <dsp:cNvPr id="0" name=""/>
        <dsp:cNvSpPr/>
      </dsp:nvSpPr>
      <dsp:spPr>
        <a:xfrm>
          <a:off x="5578538" y="1355851"/>
          <a:ext cx="3982002" cy="2389201"/>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1" u="sng" kern="1200" dirty="0"/>
            <a:t>Module 2</a:t>
          </a:r>
        </a:p>
        <a:p>
          <a:pPr marL="0" lvl="0" indent="0" algn="ctr" defTabSz="1155700">
            <a:lnSpc>
              <a:spcPct val="90000"/>
            </a:lnSpc>
            <a:spcBef>
              <a:spcPct val="0"/>
            </a:spcBef>
            <a:spcAft>
              <a:spcPct val="35000"/>
            </a:spcAft>
            <a:buNone/>
          </a:pPr>
          <a:r>
            <a:rPr lang="en-GB" sz="2000" kern="1200" dirty="0"/>
            <a:t>Acquiring the resources &amp; understanding needed to scope a first natural capital assessment</a:t>
          </a:r>
        </a:p>
      </dsp:txBody>
      <dsp:txXfrm>
        <a:off x="5648515" y="1425828"/>
        <a:ext cx="3842048" cy="224924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1" cy="458788"/>
          </a:xfrm>
          <a:prstGeom prst="rect">
            <a:avLst/>
          </a:prstGeom>
        </p:spPr>
        <p:txBody>
          <a:bodyPr vert="horz" lIns="91426" tIns="45713" rIns="91426" bIns="45713" rtlCol="0"/>
          <a:lstStyle>
            <a:lvl1pPr algn="l">
              <a:defRPr sz="1200"/>
            </a:lvl1pPr>
          </a:lstStyle>
          <a:p>
            <a:endParaRPr lang="en-US"/>
          </a:p>
        </p:txBody>
      </p:sp>
      <p:sp>
        <p:nvSpPr>
          <p:cNvPr id="3" name="Date Placeholder 2"/>
          <p:cNvSpPr>
            <a:spLocks noGrp="1"/>
          </p:cNvSpPr>
          <p:nvPr>
            <p:ph type="dt" idx="1"/>
          </p:nvPr>
        </p:nvSpPr>
        <p:spPr>
          <a:xfrm>
            <a:off x="3884614" y="1"/>
            <a:ext cx="2971801" cy="458788"/>
          </a:xfrm>
          <a:prstGeom prst="rect">
            <a:avLst/>
          </a:prstGeom>
        </p:spPr>
        <p:txBody>
          <a:bodyPr vert="horz" lIns="91426" tIns="45713" rIns="91426" bIns="45713" rtlCol="0"/>
          <a:lstStyle>
            <a:lvl1pPr algn="r">
              <a:defRPr sz="1200"/>
            </a:lvl1pPr>
          </a:lstStyle>
          <a:p>
            <a:fld id="{AD95666B-78E4-4B35-98F7-8C8B00695062}" type="datetimeFigureOut">
              <a:rPr lang="en-US" smtClean="0"/>
              <a:t>4/19/2021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26" tIns="45713" rIns="91426" bIns="45713" rtlCol="0" anchor="ctr"/>
          <a:lstStyle/>
          <a:p>
            <a:endParaRPr lang="en-US"/>
          </a:p>
        </p:txBody>
      </p:sp>
      <p:sp>
        <p:nvSpPr>
          <p:cNvPr id="5" name="Notes Placeholder 4"/>
          <p:cNvSpPr>
            <a:spLocks noGrp="1"/>
          </p:cNvSpPr>
          <p:nvPr>
            <p:ph type="body" sz="quarter" idx="3"/>
          </p:nvPr>
        </p:nvSpPr>
        <p:spPr>
          <a:xfrm>
            <a:off x="685801" y="4400551"/>
            <a:ext cx="5486400" cy="3600450"/>
          </a:xfrm>
          <a:prstGeom prst="rect">
            <a:avLst/>
          </a:prstGeom>
        </p:spPr>
        <p:txBody>
          <a:bodyPr vert="horz" lIns="91426" tIns="45713" rIns="91426" bIns="457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7"/>
            <a:ext cx="2971801" cy="458787"/>
          </a:xfrm>
          <a:prstGeom prst="rect">
            <a:avLst/>
          </a:prstGeom>
        </p:spPr>
        <p:txBody>
          <a:bodyPr vert="horz" lIns="91426" tIns="45713" rIns="91426"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685217"/>
            <a:ext cx="2971801" cy="458787"/>
          </a:xfrm>
          <a:prstGeom prst="rect">
            <a:avLst/>
          </a:prstGeom>
        </p:spPr>
        <p:txBody>
          <a:bodyPr vert="horz" lIns="91426" tIns="45713" rIns="91426" bIns="45713" rtlCol="0" anchor="b"/>
          <a:lstStyle>
            <a:lvl1pPr algn="r">
              <a:defRPr sz="1200"/>
            </a:lvl1pPr>
          </a:lstStyle>
          <a:p>
            <a:fld id="{3D8C6B78-E725-420E-9A4E-2F78CBAA16FC}" type="slidenum">
              <a:rPr lang="en-US" smtClean="0"/>
              <a:t>‹nr.›</a:t>
            </a:fld>
            <a:endParaRPr lang="en-US"/>
          </a:p>
        </p:txBody>
      </p:sp>
    </p:spTree>
    <p:extLst>
      <p:ext uri="{BB962C8B-B14F-4D97-AF65-F5344CB8AC3E}">
        <p14:creationId xmlns:p14="http://schemas.microsoft.com/office/powerpoint/2010/main" val="831569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3" Type="http://schemas.openxmlformats.org/officeDocument/2006/relationships/hyperlink" Target="http://www.wolfscompany.com/wp-content/uploads/2016/04/Business-dependence-on-ecosystem-services-Salmon-industry-Chile-Final....pdf" TargetMode="External"/><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3" Type="http://schemas.openxmlformats.org/officeDocument/2006/relationships/hyperlink" Target="https://naturalcapitalcoalition.org/natural-capital-protocol-food-and-beverage-sector-guide/" TargetMode="External"/><Relationship Id="rId2" Type="http://schemas.openxmlformats.org/officeDocument/2006/relationships/slide" Target="../slides/slide131.xml"/><Relationship Id="rId1" Type="http://schemas.openxmlformats.org/officeDocument/2006/relationships/notesMaster" Target="../notesMasters/notesMaster1.xml"/><Relationship Id="rId5" Type="http://schemas.openxmlformats.org/officeDocument/2006/relationships/hyperlink" Target="https://www.wbcsd.org/Programs/Redefining-Value/Business-Decision-Making/Assess-and-Manage-Performance/Resources/Guide-to-Corporate-Ecosystem-Valuation" TargetMode="External"/><Relationship Id="rId4" Type="http://schemas.openxmlformats.org/officeDocument/2006/relationships/hyperlink" Target="https://www.gistimpact.com/i360xn.php" TargetMode="External"/></Relationships>
</file>

<file path=ppt/notesSlides/_rels/notesSlide132.xml.rels><?xml version="1.0" encoding="UTF-8" standalone="yes"?>
<Relationships xmlns="http://schemas.openxmlformats.org/package/2006/relationships"><Relationship Id="rId3" Type="http://schemas.openxmlformats.org/officeDocument/2006/relationships/hyperlink" Target="http://shift.tools/iframe/1377?" TargetMode="External"/><Relationship Id="rId2" Type="http://schemas.openxmlformats.org/officeDocument/2006/relationships/slide" Target="../slides/slide132.xml"/><Relationship Id="rId1" Type="http://schemas.openxmlformats.org/officeDocument/2006/relationships/notesMaster" Target="../notesMasters/notesMaster1.xml"/><Relationship Id="rId6" Type="http://schemas.openxmlformats.org/officeDocument/2006/relationships/hyperlink" Target="https://bioscope.info/" TargetMode="External"/><Relationship Id="rId5" Type="http://schemas.openxmlformats.org/officeDocument/2006/relationships/hyperlink" Target="https://coolfarmtool.org/coolfarmtool/" TargetMode="External"/><Relationship Id="rId4" Type="http://schemas.openxmlformats.org/officeDocument/2006/relationships/hyperlink" Target="http://tessa.tools/" TargetMode="Externa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3" Type="http://schemas.openxmlformats.org/officeDocument/2006/relationships/hyperlink" Target="https://unsplash.com/@micheile?utm_source=unsplash&amp;utm_medium=referral&amp;utm_content=creditCopyText" TargetMode="External"/><Relationship Id="rId2" Type="http://schemas.openxmlformats.org/officeDocument/2006/relationships/slide" Target="../slides/slide144.xml"/><Relationship Id="rId1" Type="http://schemas.openxmlformats.org/officeDocument/2006/relationships/notesMaster" Target="../notesMasters/notesMaster1.xml"/><Relationship Id="rId4" Type="http://schemas.openxmlformats.org/officeDocument/2006/relationships/hyperlink" Target="https://unsplash.com/s/photos/money-plant?utm_source=unsplash&amp;utm_medium=referral&amp;utm_content=creditCopyText" TargetMode="Externa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3" Type="http://schemas.openxmlformats.org/officeDocument/2006/relationships/hyperlink" Target="http://www.socialvalueuk.org/report-database/" TargetMode="External"/><Relationship Id="rId2" Type="http://schemas.openxmlformats.org/officeDocument/2006/relationships/slide" Target="../slides/slide162.xml"/><Relationship Id="rId1" Type="http://schemas.openxmlformats.org/officeDocument/2006/relationships/notesMaster" Target="../notesMasters/notesMaster1.xml"/><Relationship Id="rId6" Type="http://schemas.openxmlformats.org/officeDocument/2006/relationships/hyperlink" Target="https://www.oecd.org/env/tools-evaluation/mortalityriskvaluationinenvironmenthealthandtransportpolicies.htm" TargetMode="External"/><Relationship Id="rId5" Type="http://schemas.openxmlformats.org/officeDocument/2006/relationships/hyperlink" Target="https://www.oecd.org/env/tools-evaluation/env-value-statistical-life.htm" TargetMode="External"/><Relationship Id="rId4" Type="http://schemas.openxmlformats.org/officeDocument/2006/relationships/hyperlink" Target="https://www.cedelft.eu/en/publications/2191/environmental-prices-handbook-eu28-version" TargetMode="Externa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3" Type="http://schemas.openxmlformats.org/officeDocument/2006/relationships/hyperlink" Target="http://www.nestle.com/csv/environmental-sustainability/natural-capital" TargetMode="External"/><Relationship Id="rId7" Type="http://schemas.openxmlformats.org/officeDocument/2006/relationships/hyperlink" Target="https://www.naturabrasil.fr/en/our-values/sustainable-development" TargetMode="External"/><Relationship Id="rId2" Type="http://schemas.openxmlformats.org/officeDocument/2006/relationships/slide" Target="../slides/slide170.xml"/><Relationship Id="rId1" Type="http://schemas.openxmlformats.org/officeDocument/2006/relationships/notesMaster" Target="../notesMasters/notesMaster1.xml"/><Relationship Id="rId6" Type="http://schemas.openxmlformats.org/officeDocument/2006/relationships/hyperlink" Target="http://www.kering.com/en/sustainability/epl" TargetMode="External"/><Relationship Id="rId5" Type="http://schemas.openxmlformats.org/officeDocument/2006/relationships/hyperlink" Target="http://www.dow.com/en-us/science-and-sustainability/2025-sustainability-goals/valuing-nature" TargetMode="External"/><Relationship Id="rId4" Type="http://schemas.openxmlformats.org/officeDocument/2006/relationships/hyperlink" Target="http://www.roche.com/"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8" Type="http://schemas.openxmlformats.org/officeDocument/2006/relationships/hyperlink" Target="https://www.beveragedaily.com/Article/2020/09/17/Nespresso-Every-cup-of-our-coffee-will-be-carbon-neutral-by-2022" TargetMode="External"/><Relationship Id="rId3" Type="http://schemas.openxmlformats.org/officeDocument/2006/relationships/hyperlink" Target="https://www.theguardian.com/environment/2018/jul/20/crop-failure-and-bankruptcy-threaten-farmers-as-drought-grips-europe" TargetMode="External"/><Relationship Id="rId7" Type="http://schemas.openxmlformats.org/officeDocument/2006/relationships/hyperlink" Target="https://www.bakeryandsnacks.com/Article/2020/01/31/General-Mills-ups-the-ante-on-its-regenerative-agriculture-push"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www.pwc.co.uk/assets/pdf/wef-biodiversity-and-business-risk.pdf" TargetMode="External"/><Relationship Id="rId5" Type="http://schemas.openxmlformats.org/officeDocument/2006/relationships/hyperlink" Target="https://www.grainmart.in/news/price-of-thai-rice-skyrocket-due-to-drought-in-thailand-buyers-lean-to-india/" TargetMode="External"/><Relationship Id="rId10" Type="http://schemas.openxmlformats.org/officeDocument/2006/relationships/hyperlink" Target="https://www.nytimes.com/2018/07/09/business/starbucks-plastic-straws.html" TargetMode="External"/><Relationship Id="rId4" Type="http://schemas.openxmlformats.org/officeDocument/2006/relationships/hyperlink" Target="https://www.bbc.com/news/10565838" TargetMode="External"/><Relationship Id="rId9" Type="http://schemas.openxmlformats.org/officeDocument/2006/relationships/hyperlink" Target="https://edition.cnn.com/2020/09/10/business/starbucks-straw-free-lids-plastic-straws-sustainability/index.html"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mckinsey.com/business-functions/sustainability/our-insights/starting-at-the-source-sustainability-in-supply-chains"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kering-group.opendatasoft.com/pages/report-2019/"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wbcsd.org/"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https://www.pexels.com/nl-nl/foto/akkerland-azie-boer-bouwland-235731/ </a:t>
            </a:r>
          </a:p>
          <a:p>
            <a:endParaRPr lang="en-US" b="1"/>
          </a:p>
          <a:p>
            <a:endParaRPr lang="en-US" b="1"/>
          </a:p>
        </p:txBody>
      </p:sp>
      <p:sp>
        <p:nvSpPr>
          <p:cNvPr id="4" name="Slide Number Placeholder 3"/>
          <p:cNvSpPr>
            <a:spLocks noGrp="1"/>
          </p:cNvSpPr>
          <p:nvPr>
            <p:ph type="sldNum" sz="quarter" idx="5"/>
          </p:nvPr>
        </p:nvSpPr>
        <p:spPr/>
        <p:txBody>
          <a:bodyPr/>
          <a:lstStyle/>
          <a:p>
            <a:fld id="{3D8C6B78-E725-420E-9A4E-2F78CBAA16FC}" type="slidenum">
              <a:rPr lang="en-US" smtClean="0"/>
              <a:t>1</a:t>
            </a:fld>
            <a:endParaRPr lang="en-US"/>
          </a:p>
        </p:txBody>
      </p:sp>
    </p:spTree>
    <p:extLst>
      <p:ext uri="{BB962C8B-B14F-4D97-AF65-F5344CB8AC3E}">
        <p14:creationId xmlns:p14="http://schemas.microsoft.com/office/powerpoint/2010/main" val="772725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Mention that they should all have a ‘Participant workbook’ and explain that its purpose is to use it throughout the training. We have included in there some of the slides from the training but also additional information. There is space for them to regularly take notes as well as write down their key learnings through each chapter. The aim is that at the end of the training they have a useful resource to look back to when wanting to get started on the natural capital journey.</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8BA301F5-20D8-456B-8F82-D08BC0ADD896}" type="slidenum">
              <a:rPr lang="en-CH" smtClean="0"/>
              <a:t>10</a:t>
            </a:fld>
            <a:endParaRPr lang="en-CH"/>
          </a:p>
        </p:txBody>
      </p:sp>
    </p:spTree>
    <p:extLst>
      <p:ext uri="{BB962C8B-B14F-4D97-AF65-F5344CB8AC3E}">
        <p14:creationId xmlns:p14="http://schemas.microsoft.com/office/powerpoint/2010/main" val="89821428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8C6B78-E725-420E-9A4E-2F78CBAA16FC}" type="slidenum">
              <a:rPr lang="en-US" smtClean="0"/>
              <a:t>100</a:t>
            </a:fld>
            <a:endParaRPr lang="en-US"/>
          </a:p>
        </p:txBody>
      </p:sp>
    </p:spTree>
    <p:extLst>
      <p:ext uri="{BB962C8B-B14F-4D97-AF65-F5344CB8AC3E}">
        <p14:creationId xmlns:p14="http://schemas.microsoft.com/office/powerpoint/2010/main" val="399815403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b="1"/>
          </a:p>
        </p:txBody>
      </p:sp>
      <p:sp>
        <p:nvSpPr>
          <p:cNvPr id="4" name="Slide Number Placeholder 3"/>
          <p:cNvSpPr>
            <a:spLocks noGrp="1"/>
          </p:cNvSpPr>
          <p:nvPr>
            <p:ph type="sldNum" sz="quarter" idx="5"/>
          </p:nvPr>
        </p:nvSpPr>
        <p:spPr/>
        <p:txBody>
          <a:bodyPr/>
          <a:lstStyle/>
          <a:p>
            <a:fld id="{7DBAF288-DB09-4B38-A774-AED1A4768F10}" type="slidenum">
              <a:rPr lang="en-GB" smtClean="0"/>
              <a:t>101</a:t>
            </a:fld>
            <a:endParaRPr lang="en-GB"/>
          </a:p>
        </p:txBody>
      </p:sp>
    </p:spTree>
    <p:extLst>
      <p:ext uri="{BB962C8B-B14F-4D97-AF65-F5344CB8AC3E}">
        <p14:creationId xmlns:p14="http://schemas.microsoft.com/office/powerpoint/2010/main" val="240128690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102</a:t>
            </a:fld>
            <a:endParaRPr lang="en-US"/>
          </a:p>
        </p:txBody>
      </p:sp>
    </p:spTree>
    <p:extLst>
      <p:ext uri="{BB962C8B-B14F-4D97-AF65-F5344CB8AC3E}">
        <p14:creationId xmlns:p14="http://schemas.microsoft.com/office/powerpoint/2010/main" val="275919366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3D8C6B78-E725-420E-9A4E-2F78CBAA16FC}" type="slidenum">
              <a:rPr lang="en-US" smtClean="0"/>
              <a:t>103</a:t>
            </a:fld>
            <a:endParaRPr lang="en-US"/>
          </a:p>
        </p:txBody>
      </p:sp>
    </p:spTree>
    <p:extLst>
      <p:ext uri="{BB962C8B-B14F-4D97-AF65-F5344CB8AC3E}">
        <p14:creationId xmlns:p14="http://schemas.microsoft.com/office/powerpoint/2010/main" val="69241073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US" dirty="0"/>
              <a:t>The following step is scoping an assessment. </a:t>
            </a:r>
            <a:r>
              <a:rPr lang="en-US" sz="1800" b="0" i="0" u="none" strike="noStrike" baseline="0" dirty="0">
                <a:solidFill>
                  <a:srgbClr val="262626"/>
                </a:solidFill>
                <a:latin typeface="Gotham-Book"/>
              </a:rPr>
              <a:t>Based upon the business application you have chosen, you may decide to have a broad and shallow approach (i.e., assessing multiple impacts across the entire company or value chain) or you may choose a narrow and deep approach (i.e., fewer issues and a tighter scope with more detailed analysis).</a:t>
            </a:r>
          </a:p>
          <a:p>
            <a:pPr algn="l"/>
            <a:endParaRPr lang="en-US" sz="1800" b="0" i="0" u="none" strike="noStrike" baseline="0" dirty="0">
              <a:solidFill>
                <a:srgbClr val="262626"/>
              </a:solidFill>
              <a:latin typeface="Gotham-Book"/>
            </a:endParaRPr>
          </a:p>
          <a:p>
            <a:pPr algn="l"/>
            <a:r>
              <a:rPr lang="en-US" sz="1800" b="0" i="0" u="none" strike="noStrike" baseline="0" dirty="0">
                <a:solidFill>
                  <a:srgbClr val="262626"/>
                </a:solidFill>
                <a:latin typeface="Gotham-Book"/>
              </a:rPr>
              <a:t>The resources and skills required, and the degree of stakeholder involvement depend on the scope of your assessment. </a:t>
            </a:r>
          </a:p>
        </p:txBody>
      </p:sp>
      <p:sp>
        <p:nvSpPr>
          <p:cNvPr id="4" name="Slide Number Placeholder 3"/>
          <p:cNvSpPr>
            <a:spLocks noGrp="1"/>
          </p:cNvSpPr>
          <p:nvPr>
            <p:ph type="sldNum" sz="quarter" idx="5"/>
          </p:nvPr>
        </p:nvSpPr>
        <p:spPr/>
        <p:txBody>
          <a:bodyPr/>
          <a:lstStyle/>
          <a:p>
            <a:fld id="{3D8C6B78-E725-420E-9A4E-2F78CBAA16FC}" type="slidenum">
              <a:rPr lang="en-US" smtClean="0"/>
              <a:t>104</a:t>
            </a:fld>
            <a:endParaRPr lang="en-US"/>
          </a:p>
        </p:txBody>
      </p:sp>
    </p:spTree>
    <p:extLst>
      <p:ext uri="{BB962C8B-B14F-4D97-AF65-F5344CB8AC3E}">
        <p14:creationId xmlns:p14="http://schemas.microsoft.com/office/powerpoint/2010/main" val="257600124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i="0" dirty="0">
                <a:cs typeface="Calibri"/>
              </a:rPr>
              <a:t>The table shows the different components within the step 'scoping an assessment’.</a:t>
            </a:r>
          </a:p>
          <a:p>
            <a:endParaRPr lang="en-US" b="0" i="0" dirty="0">
              <a:cs typeface="Calibri"/>
            </a:endParaRPr>
          </a:p>
          <a:p>
            <a:pPr algn="l">
              <a:lnSpc>
                <a:spcPct val="125000"/>
              </a:lnSpc>
              <a:spcAft>
                <a:spcPts val="200"/>
              </a:spcAft>
            </a:pPr>
            <a:r>
              <a:rPr lang="en-GB" sz="1800" b="1" dirty="0">
                <a:solidFill>
                  <a:srgbClr val="4A4A4A"/>
                </a:solidFill>
                <a:effectLst/>
                <a:latin typeface="Arial" panose="020B0604020202020204" pitchFamily="34" charset="0"/>
                <a:ea typeface="Calibri" panose="020F0502020204030204" pitchFamily="34" charset="0"/>
                <a:cs typeface="Arial" panose="020B0604020202020204" pitchFamily="34" charset="0"/>
              </a:rPr>
              <a:t>Organizational focus</a:t>
            </a:r>
            <a:r>
              <a:rPr lang="en-GB" sz="1800" dirty="0">
                <a:solidFill>
                  <a:srgbClr val="4A4A4A"/>
                </a:solidFill>
                <a:effectLst/>
                <a:latin typeface="Arial" panose="020B0604020202020204" pitchFamily="34" charset="0"/>
                <a:ea typeface="Calibri" panose="020F0502020204030204" pitchFamily="34" charset="0"/>
                <a:cs typeface="Arial" panose="020B0604020202020204" pitchFamily="34" charset="0"/>
              </a:rPr>
              <a:t>: the part or parts of the business to be assessed (e.g., the company as a whole, a business unit, or a product, project, process, site, or incident). For simplicity, these are grouped under three general levels as below:</a:t>
            </a:r>
            <a:endParaRPr lang="nl-NL" sz="18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endParaRPr>
          </a:p>
          <a:p>
            <a:pPr algn="l">
              <a:lnSpc>
                <a:spcPct val="125000"/>
              </a:lnSpc>
              <a:spcAft>
                <a:spcPts val="200"/>
              </a:spcAft>
            </a:pPr>
            <a:r>
              <a:rPr lang="en-GB" sz="1800" dirty="0">
                <a:solidFill>
                  <a:srgbClr val="4A4A4A"/>
                </a:solidFill>
                <a:effectLst/>
                <a:latin typeface="Arial" panose="020B0604020202020204" pitchFamily="34" charset="0"/>
                <a:ea typeface="Calibri" panose="020F0502020204030204" pitchFamily="34" charset="0"/>
                <a:cs typeface="Arial" panose="020B0604020202020204" pitchFamily="34" charset="0"/>
              </a:rPr>
              <a:t> </a:t>
            </a:r>
            <a:endParaRPr lang="nl-NL" sz="18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Aft>
                <a:spcPts val="800"/>
              </a:spcAft>
              <a:buFont typeface="Calibri" panose="020F0502020204030204" pitchFamily="34" charset="0"/>
              <a:buChar char="•"/>
            </a:pPr>
            <a:r>
              <a:rPr lang="en-GB" sz="1800" dirty="0">
                <a:solidFill>
                  <a:srgbClr val="4A4A4A"/>
                </a:solidFill>
                <a:effectLst/>
                <a:latin typeface="Arial" panose="020B0604020202020204" pitchFamily="34" charset="0"/>
                <a:ea typeface="Calibri" panose="020F0502020204030204" pitchFamily="34" charset="0"/>
                <a:cs typeface="Times New Roman" panose="02020603050405020304" pitchFamily="18" charset="0"/>
              </a:rPr>
              <a:t>Corporate: assessment of a corporation or group, including all subsidiaries, business units, divisions, different geographies or markets, etc. </a:t>
            </a:r>
            <a:endParaRPr lang="nl-N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800"/>
              </a:spcAft>
              <a:buFont typeface="Calibri" panose="020F0502020204030204" pitchFamily="34" charset="0"/>
              <a:buChar char="•"/>
            </a:pPr>
            <a:r>
              <a:rPr lang="en-GB" sz="1800" dirty="0">
                <a:solidFill>
                  <a:srgbClr val="4A4A4A"/>
                </a:solidFill>
                <a:effectLst/>
                <a:latin typeface="Arial" panose="020B0604020202020204" pitchFamily="34" charset="0"/>
                <a:ea typeface="Calibri" panose="020F0502020204030204" pitchFamily="34" charset="0"/>
                <a:cs typeface="Times New Roman" panose="02020603050405020304" pitchFamily="18" charset="0"/>
              </a:rPr>
              <a:t>Project: assessment of a planned undertaking or initiative for a specific purpose, and including all related sites, activities, processes, and incidents. </a:t>
            </a:r>
            <a:endParaRPr lang="nl-N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800"/>
              </a:spcAft>
              <a:buFont typeface="Calibri" panose="020F0502020204030204" pitchFamily="34" charset="0"/>
              <a:buChar char="•"/>
            </a:pPr>
            <a:r>
              <a:rPr lang="en-GB" sz="1800" dirty="0">
                <a:solidFill>
                  <a:srgbClr val="4A4A4A"/>
                </a:solidFill>
                <a:effectLst/>
                <a:latin typeface="Arial" panose="020B0604020202020204" pitchFamily="34" charset="0"/>
                <a:ea typeface="Calibri" panose="020F0502020204030204" pitchFamily="34" charset="0"/>
                <a:cs typeface="Times New Roman" panose="02020603050405020304" pitchFamily="18" charset="0"/>
              </a:rPr>
              <a:t>Product: assessment of particular goods and/or services, including the materials and services used in their production.</a:t>
            </a:r>
            <a:endParaRPr lang="nl-N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5000"/>
              </a:lnSpc>
              <a:spcAft>
                <a:spcPts val="200"/>
              </a:spcAft>
            </a:pPr>
            <a:endParaRPr lang="en-GB" sz="1800" b="1" dirty="0">
              <a:solidFill>
                <a:srgbClr val="4A4A4A"/>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25000"/>
              </a:lnSpc>
              <a:spcAft>
                <a:spcPts val="200"/>
              </a:spcAft>
            </a:pPr>
            <a:r>
              <a:rPr lang="en-GB" sz="1800" b="1" dirty="0">
                <a:solidFill>
                  <a:srgbClr val="4A4A4A"/>
                </a:solidFill>
                <a:effectLst/>
                <a:latin typeface="Arial" panose="020B0604020202020204" pitchFamily="34" charset="0"/>
                <a:ea typeface="Calibri" panose="020F0502020204030204" pitchFamily="34" charset="0"/>
                <a:cs typeface="Arial" panose="020B0604020202020204" pitchFamily="34" charset="0"/>
              </a:rPr>
              <a:t>Value-chain boundary</a:t>
            </a:r>
            <a:r>
              <a:rPr lang="en-GB" sz="1800" dirty="0">
                <a:solidFill>
                  <a:srgbClr val="4A4A4A"/>
                </a:solidFill>
                <a:effectLst/>
                <a:latin typeface="Arial" panose="020B0604020202020204" pitchFamily="34" charset="0"/>
                <a:ea typeface="Calibri" panose="020F0502020204030204" pitchFamily="34" charset="0"/>
                <a:cs typeface="Arial" panose="020B0604020202020204" pitchFamily="34" charset="0"/>
              </a:rPr>
              <a:t>: The part or parts of the business value chain to be included in a natural capital assessment. An assessment of the full lifecycle of a product would encompass all three parts. </a:t>
            </a:r>
            <a:endParaRPr lang="nl-NL" sz="18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25000"/>
              </a:lnSpc>
              <a:spcAft>
                <a:spcPts val="200"/>
              </a:spcAft>
            </a:pPr>
            <a:r>
              <a:rPr lang="en-GB" sz="1800" dirty="0">
                <a:solidFill>
                  <a:srgbClr val="4A4A4A"/>
                </a:solidFill>
                <a:effectLst/>
                <a:latin typeface="Arial" panose="020B0604020202020204" pitchFamily="34" charset="0"/>
                <a:ea typeface="Calibri" panose="020F0502020204030204" pitchFamily="34" charset="0"/>
                <a:cs typeface="Arial" panose="020B0604020202020204" pitchFamily="34" charset="0"/>
              </a:rPr>
              <a:t> </a:t>
            </a:r>
            <a:endParaRPr lang="nl-NL" sz="18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Aft>
                <a:spcPts val="800"/>
              </a:spcAft>
              <a:buFont typeface="Symbol" panose="05050102010706020507" pitchFamily="18" charset="2"/>
              <a:buChar char=""/>
            </a:pPr>
            <a:r>
              <a:rPr lang="en-GB" sz="1800" dirty="0">
                <a:solidFill>
                  <a:srgbClr val="4A4A4A"/>
                </a:solidFill>
                <a:effectLst/>
                <a:latin typeface="Arial" panose="020B0604020202020204" pitchFamily="34" charset="0"/>
                <a:ea typeface="Calibri" panose="020F0502020204030204" pitchFamily="34" charset="0"/>
              </a:rPr>
              <a:t>Upstream (cradle-to-gate): covers the activities of suppliers, including purchased energy.</a:t>
            </a:r>
            <a:endParaRPr lang="nl-NL" sz="1800" dirty="0">
              <a:effectLst/>
              <a:latin typeface="Times New Roman" panose="02020603050405020304" pitchFamily="18" charset="0"/>
              <a:ea typeface="Times New Roman" panose="02020603050405020304" pitchFamily="18" charset="0"/>
            </a:endParaRPr>
          </a:p>
          <a:p>
            <a:pPr marL="342900" lvl="0" indent="-342900">
              <a:spcAft>
                <a:spcPts val="800"/>
              </a:spcAft>
              <a:buFont typeface="Symbol" panose="05050102010706020507" pitchFamily="18" charset="2"/>
              <a:buChar char=""/>
            </a:pPr>
            <a:r>
              <a:rPr lang="en-GB" sz="1800" dirty="0">
                <a:solidFill>
                  <a:srgbClr val="4A4A4A"/>
                </a:solidFill>
                <a:effectLst/>
                <a:latin typeface="Arial" panose="020B0604020202020204" pitchFamily="34" charset="0"/>
                <a:ea typeface="Calibri" panose="020F0502020204030204" pitchFamily="34" charset="0"/>
              </a:rPr>
              <a:t>Direct operations (gate-to-gate): covers activities over which the business has direct operational control, including majority owned subsidiaries. </a:t>
            </a:r>
            <a:endParaRPr lang="nl-NL" sz="1800" dirty="0">
              <a:effectLst/>
              <a:latin typeface="Times New Roman" panose="02020603050405020304" pitchFamily="18" charset="0"/>
              <a:ea typeface="Times New Roman" panose="02020603050405020304" pitchFamily="18" charset="0"/>
            </a:endParaRPr>
          </a:p>
          <a:p>
            <a:pPr marL="342900" lvl="0" indent="-342900">
              <a:spcAft>
                <a:spcPts val="800"/>
              </a:spcAft>
              <a:buFont typeface="Symbol" panose="05050102010706020507" pitchFamily="18" charset="2"/>
              <a:buChar char=""/>
            </a:pPr>
            <a:r>
              <a:rPr lang="en-GB" sz="1800" dirty="0">
                <a:solidFill>
                  <a:srgbClr val="4A4A4A"/>
                </a:solidFill>
                <a:effectLst/>
                <a:latin typeface="Arial" panose="020B0604020202020204" pitchFamily="34" charset="0"/>
                <a:ea typeface="Calibri" panose="020F0502020204030204" pitchFamily="34" charset="0"/>
              </a:rPr>
              <a:t>Downstream (gate-to-grave): covers activities linked to the purchase, use, re-use, recovery, recycling, and final disposal of the business’ products and services.</a:t>
            </a:r>
            <a:endParaRPr lang="nl-NL" sz="1800" dirty="0">
              <a:effectLst/>
              <a:latin typeface="Times New Roman" panose="02020603050405020304" pitchFamily="18" charset="0"/>
              <a:ea typeface="Times New Roman" panose="02020603050405020304" pitchFamily="18" charset="0"/>
            </a:endParaRPr>
          </a:p>
          <a:p>
            <a:pPr algn="just">
              <a:lnSpc>
                <a:spcPct val="125000"/>
              </a:lnSpc>
              <a:spcAft>
                <a:spcPts val="200"/>
              </a:spcAft>
            </a:pPr>
            <a:endParaRPr lang="en-GB" sz="1800" b="1" dirty="0">
              <a:solidFill>
                <a:srgbClr val="4A4A4A"/>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25000"/>
              </a:lnSpc>
              <a:spcAft>
                <a:spcPts val="200"/>
              </a:spcAft>
            </a:pPr>
            <a:r>
              <a:rPr lang="en-GB" sz="1800" b="1" dirty="0">
                <a:solidFill>
                  <a:srgbClr val="4A4A4A"/>
                </a:solidFill>
                <a:effectLst/>
                <a:latin typeface="Arial" panose="020B0604020202020204" pitchFamily="34" charset="0"/>
                <a:ea typeface="Calibri" panose="020F0502020204030204" pitchFamily="34" charset="0"/>
                <a:cs typeface="Arial" panose="020B0604020202020204" pitchFamily="34" charset="0"/>
              </a:rPr>
              <a:t>Value perspectives</a:t>
            </a:r>
            <a:r>
              <a:rPr lang="en-GB" sz="1800" dirty="0">
                <a:solidFill>
                  <a:srgbClr val="4A4A4A"/>
                </a:solidFill>
                <a:effectLst/>
                <a:latin typeface="Arial" panose="020B0604020202020204" pitchFamily="34" charset="0"/>
                <a:ea typeface="Calibri" panose="020F0502020204030204" pitchFamily="34" charset="0"/>
                <a:cs typeface="Arial" panose="020B0604020202020204" pitchFamily="34" charset="0"/>
              </a:rPr>
              <a:t>: the perspective or point of view from which value is assessed; this determines which costs or benefits are included in an assessment.</a:t>
            </a:r>
            <a:endParaRPr lang="nl-NL" sz="18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25000"/>
              </a:lnSpc>
              <a:spcAft>
                <a:spcPts val="200"/>
              </a:spcAft>
            </a:pPr>
            <a:r>
              <a:rPr lang="en-GB" sz="1800" dirty="0">
                <a:solidFill>
                  <a:srgbClr val="4A4A4A"/>
                </a:solidFill>
                <a:effectLst/>
                <a:latin typeface="Arial" panose="020B0604020202020204" pitchFamily="34" charset="0"/>
                <a:ea typeface="Calibri" panose="020F0502020204030204" pitchFamily="34" charset="0"/>
                <a:cs typeface="Arial" panose="020B0604020202020204" pitchFamily="34" charset="0"/>
              </a:rPr>
              <a:t> </a:t>
            </a:r>
            <a:endParaRPr lang="nl-NL" sz="18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Aft>
                <a:spcPts val="800"/>
              </a:spcAft>
              <a:buFont typeface="Calibri" panose="020F0502020204030204" pitchFamily="34" charset="0"/>
              <a:buChar char="•"/>
            </a:pPr>
            <a:r>
              <a:rPr lang="en-GB" sz="1800" dirty="0">
                <a:solidFill>
                  <a:srgbClr val="4A4A4A"/>
                </a:solidFill>
                <a:effectLst/>
                <a:latin typeface="Arial" panose="020B0604020202020204" pitchFamily="34" charset="0"/>
                <a:ea typeface="Calibri" panose="020F0502020204030204" pitchFamily="34" charset="0"/>
                <a:cs typeface="Times New Roman" panose="02020603050405020304" pitchFamily="18" charset="0"/>
              </a:rPr>
              <a:t>Business value: The costs and benefits to the business, also referred to as internal, private, financial, or shareholder value. </a:t>
            </a:r>
            <a:endParaRPr lang="nl-N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800"/>
              </a:spcAft>
              <a:buFont typeface="Calibri" panose="020F0502020204030204" pitchFamily="34" charset="0"/>
              <a:buChar char="•"/>
            </a:pPr>
            <a:r>
              <a:rPr lang="en-GB" sz="1800" dirty="0">
                <a:solidFill>
                  <a:srgbClr val="4A4A4A"/>
                </a:solidFill>
                <a:effectLst/>
                <a:latin typeface="Arial" panose="020B0604020202020204" pitchFamily="34" charset="0"/>
                <a:ea typeface="Calibri" panose="020F0502020204030204" pitchFamily="34" charset="0"/>
                <a:cs typeface="Times New Roman" panose="02020603050405020304" pitchFamily="18" charset="0"/>
              </a:rPr>
              <a:t>Societal values: The costs and benefits to wider society, also referred to as external, public, or stakeholder value (or externalities).</a:t>
            </a:r>
            <a:br>
              <a:rPr lang="en-GB" sz="1800" dirty="0">
                <a:solidFill>
                  <a:srgbClr val="4A4A4A"/>
                </a:solidFill>
                <a:effectLst/>
                <a:latin typeface="Arial" panose="020B0604020202020204" pitchFamily="34" charset="0"/>
                <a:ea typeface="Calibri" panose="020F0502020204030204" pitchFamily="34" charset="0"/>
                <a:cs typeface="Times New Roman" panose="02020603050405020304" pitchFamily="18" charset="0"/>
              </a:rPr>
            </a:br>
            <a:endParaRPr lang="en-GB" sz="1800" dirty="0">
              <a:solidFill>
                <a:srgbClr val="4A4A4A"/>
              </a:solidFill>
              <a:effectLst/>
              <a:latin typeface="Arial" panose="020B0604020202020204" pitchFamily="34" charset="0"/>
              <a:ea typeface="Calibri" panose="020F0502020204030204" pitchFamily="34" charset="0"/>
              <a:cs typeface="Times New Roman" panose="02020603050405020304" pitchFamily="18" charset="0"/>
            </a:endParaRPr>
          </a:p>
          <a:p>
            <a:pPr marL="0" lvl="0" indent="0">
              <a:spcAft>
                <a:spcPts val="800"/>
              </a:spcAft>
              <a:buFont typeface="Calibri" panose="020F0502020204030204" pitchFamily="34" charset="0"/>
              <a:buNone/>
            </a:pPr>
            <a:r>
              <a:rPr lang="nl-NL" sz="1800" b="1" dirty="0">
                <a:solidFill>
                  <a:srgbClr val="4A4A4A"/>
                </a:solidFill>
                <a:effectLst/>
                <a:latin typeface="Arial" panose="020B0604020202020204" pitchFamily="34" charset="0"/>
                <a:ea typeface="Calibri" panose="020F0502020204030204" pitchFamily="34" charset="0"/>
                <a:cs typeface="Arial" panose="020B0604020202020204" pitchFamily="34" charset="0"/>
              </a:rPr>
              <a:t>Impacts </a:t>
            </a:r>
            <a:r>
              <a:rPr lang="nl-NL" sz="1800" b="1" dirty="0" err="1">
                <a:solidFill>
                  <a:srgbClr val="4A4A4A"/>
                </a:solidFill>
                <a:effectLst/>
                <a:latin typeface="Arial" panose="020B0604020202020204" pitchFamily="34" charset="0"/>
                <a:ea typeface="Calibri" panose="020F0502020204030204" pitchFamily="34" charset="0"/>
                <a:cs typeface="Arial" panose="020B0604020202020204" pitchFamily="34" charset="0"/>
              </a:rPr>
              <a:t>and</a:t>
            </a:r>
            <a:r>
              <a:rPr lang="nl-NL" sz="1800" b="1" dirty="0">
                <a:solidFill>
                  <a:srgbClr val="4A4A4A"/>
                </a:solidFill>
                <a:effectLst/>
                <a:latin typeface="Arial" panose="020B0604020202020204" pitchFamily="34" charset="0"/>
                <a:ea typeface="Calibri" panose="020F0502020204030204" pitchFamily="34" charset="0"/>
                <a:cs typeface="Arial" panose="020B0604020202020204" pitchFamily="34" charset="0"/>
              </a:rPr>
              <a:t>/or </a:t>
            </a:r>
            <a:r>
              <a:rPr lang="nl-NL" sz="1800" b="1" dirty="0" err="1">
                <a:solidFill>
                  <a:srgbClr val="4A4A4A"/>
                </a:solidFill>
                <a:effectLst/>
                <a:latin typeface="Arial" panose="020B0604020202020204" pitchFamily="34" charset="0"/>
                <a:ea typeface="Calibri" panose="020F0502020204030204" pitchFamily="34" charset="0"/>
                <a:cs typeface="Arial" panose="020B0604020202020204" pitchFamily="34" charset="0"/>
              </a:rPr>
              <a:t>dependencies</a:t>
            </a:r>
            <a:r>
              <a:rPr lang="nl-NL" sz="1800" b="1" dirty="0">
                <a:solidFill>
                  <a:srgbClr val="4A4A4A"/>
                </a:solidFill>
                <a:effectLst/>
                <a:latin typeface="Arial" panose="020B0604020202020204" pitchFamily="34" charset="0"/>
                <a:ea typeface="Calibri" panose="020F0502020204030204" pitchFamily="34" charset="0"/>
                <a:cs typeface="Arial" panose="020B0604020202020204" pitchFamily="34" charset="0"/>
              </a:rPr>
              <a:t>: </a:t>
            </a:r>
            <a:r>
              <a:rPr lang="nl-NL" sz="1800" b="0" dirty="0" err="1">
                <a:solidFill>
                  <a:srgbClr val="4A4A4A"/>
                </a:solidFill>
                <a:effectLst/>
                <a:latin typeface="Arial" panose="020B0604020202020204" pitchFamily="34" charset="0"/>
                <a:ea typeface="Calibri" panose="020F0502020204030204" pitchFamily="34" charset="0"/>
                <a:cs typeface="Arial" panose="020B0604020202020204" pitchFamily="34" charset="0"/>
              </a:rPr>
              <a:t>the</a:t>
            </a:r>
            <a:r>
              <a:rPr lang="nl-NL" sz="1800" b="0" dirty="0">
                <a:solidFill>
                  <a:srgbClr val="4A4A4A"/>
                </a:solidFill>
                <a:effectLst/>
                <a:latin typeface="Arial" panose="020B0604020202020204" pitchFamily="34" charset="0"/>
                <a:ea typeface="Calibri" panose="020F0502020204030204" pitchFamily="34" charset="0"/>
                <a:cs typeface="Arial" panose="020B0604020202020204" pitchFamily="34" charset="0"/>
              </a:rPr>
              <a:t> focus of </a:t>
            </a:r>
            <a:r>
              <a:rPr lang="nl-NL" sz="1800" b="0" dirty="0" err="1">
                <a:solidFill>
                  <a:srgbClr val="4A4A4A"/>
                </a:solidFill>
                <a:effectLst/>
                <a:latin typeface="Arial" panose="020B0604020202020204" pitchFamily="34" charset="0"/>
                <a:ea typeface="Calibri" panose="020F0502020204030204" pitchFamily="34" charset="0"/>
                <a:cs typeface="Arial" panose="020B0604020202020204" pitchFamily="34" charset="0"/>
              </a:rPr>
              <a:t>your</a:t>
            </a:r>
            <a:r>
              <a:rPr lang="nl-NL" sz="1800" b="0" dirty="0">
                <a:solidFill>
                  <a:srgbClr val="4A4A4A"/>
                </a:solidFill>
                <a:effectLst/>
                <a:latin typeface="Arial" panose="020B0604020202020204" pitchFamily="34" charset="0"/>
                <a:ea typeface="Calibri" panose="020F0502020204030204" pitchFamily="34" charset="0"/>
                <a:cs typeface="Arial" panose="020B0604020202020204" pitchFamily="34" charset="0"/>
              </a:rPr>
              <a:t> assessment; </a:t>
            </a:r>
            <a:r>
              <a:rPr lang="nl-NL" sz="1800" b="0" dirty="0" err="1">
                <a:solidFill>
                  <a:srgbClr val="4A4A4A"/>
                </a:solidFill>
                <a:effectLst/>
                <a:latin typeface="Arial" panose="020B0604020202020204" pitchFamily="34" charset="0"/>
                <a:ea typeface="Calibri" panose="020F0502020204030204" pitchFamily="34" charset="0"/>
                <a:cs typeface="Arial" panose="020B0604020202020204" pitchFamily="34" charset="0"/>
              </a:rPr>
              <a:t>will</a:t>
            </a:r>
            <a:r>
              <a:rPr lang="nl-NL" sz="1800" b="0" dirty="0">
                <a:solidFill>
                  <a:srgbClr val="4A4A4A"/>
                </a:solidFill>
                <a:effectLst/>
                <a:latin typeface="Arial" panose="020B0604020202020204" pitchFamily="34" charset="0"/>
                <a:ea typeface="Calibri" panose="020F0502020204030204" pitchFamily="34" charset="0"/>
                <a:cs typeface="Arial" panose="020B0604020202020204" pitchFamily="34" charset="0"/>
              </a:rPr>
              <a:t> </a:t>
            </a:r>
            <a:r>
              <a:rPr lang="nl-NL" sz="1800" b="0" dirty="0" err="1">
                <a:solidFill>
                  <a:srgbClr val="4A4A4A"/>
                </a:solidFill>
                <a:effectLst/>
                <a:latin typeface="Arial" panose="020B0604020202020204" pitchFamily="34" charset="0"/>
                <a:ea typeface="Calibri" panose="020F0502020204030204" pitchFamily="34" charset="0"/>
                <a:cs typeface="Arial" panose="020B0604020202020204" pitchFamily="34" charset="0"/>
              </a:rPr>
              <a:t>you</a:t>
            </a:r>
            <a:r>
              <a:rPr lang="nl-NL" sz="1800" b="0" dirty="0">
                <a:solidFill>
                  <a:srgbClr val="4A4A4A"/>
                </a:solidFill>
                <a:effectLst/>
                <a:latin typeface="Arial" panose="020B0604020202020204" pitchFamily="34" charset="0"/>
                <a:ea typeface="Calibri" panose="020F0502020204030204" pitchFamily="34" charset="0"/>
                <a:cs typeface="Arial" panose="020B0604020202020204" pitchFamily="34" charset="0"/>
              </a:rPr>
              <a:t> focus on </a:t>
            </a:r>
            <a:r>
              <a:rPr lang="nl-NL" sz="1800" b="0" dirty="0" err="1">
                <a:solidFill>
                  <a:srgbClr val="4A4A4A"/>
                </a:solidFill>
                <a:effectLst/>
                <a:latin typeface="Arial" panose="020B0604020202020204" pitchFamily="34" charset="0"/>
                <a:ea typeface="Calibri" panose="020F0502020204030204" pitchFamily="34" charset="0"/>
                <a:cs typeface="Arial" panose="020B0604020202020204" pitchFamily="34" charset="0"/>
              </a:rPr>
              <a:t>measuring</a:t>
            </a:r>
            <a:r>
              <a:rPr lang="nl-NL" sz="1800" b="0" dirty="0">
                <a:solidFill>
                  <a:srgbClr val="4A4A4A"/>
                </a:solidFill>
                <a:effectLst/>
                <a:latin typeface="Arial" panose="020B0604020202020204" pitchFamily="34" charset="0"/>
                <a:ea typeface="Calibri" panose="020F0502020204030204" pitchFamily="34" charset="0"/>
                <a:cs typeface="Arial" panose="020B0604020202020204" pitchFamily="34" charset="0"/>
              </a:rPr>
              <a:t> impacts </a:t>
            </a:r>
            <a:r>
              <a:rPr lang="nl-NL" sz="1800" b="0" dirty="0" err="1">
                <a:solidFill>
                  <a:srgbClr val="4A4A4A"/>
                </a:solidFill>
                <a:effectLst/>
                <a:latin typeface="Arial" panose="020B0604020202020204" pitchFamily="34" charset="0"/>
                <a:ea typeface="Calibri" panose="020F0502020204030204" pitchFamily="34" charset="0"/>
                <a:cs typeface="Arial" panose="020B0604020202020204" pitchFamily="34" charset="0"/>
              </a:rPr>
              <a:t>and</a:t>
            </a:r>
            <a:r>
              <a:rPr lang="nl-NL" sz="1800" b="0" dirty="0">
                <a:solidFill>
                  <a:srgbClr val="4A4A4A"/>
                </a:solidFill>
                <a:effectLst/>
                <a:latin typeface="Arial" panose="020B0604020202020204" pitchFamily="34" charset="0"/>
                <a:ea typeface="Calibri" panose="020F0502020204030204" pitchFamily="34" charset="0"/>
                <a:cs typeface="Arial" panose="020B0604020202020204" pitchFamily="34" charset="0"/>
              </a:rPr>
              <a:t>/or </a:t>
            </a:r>
            <a:r>
              <a:rPr lang="nl-NL" sz="1800" b="0" dirty="0" err="1">
                <a:solidFill>
                  <a:srgbClr val="4A4A4A"/>
                </a:solidFill>
                <a:effectLst/>
                <a:latin typeface="Arial" panose="020B0604020202020204" pitchFamily="34" charset="0"/>
                <a:ea typeface="Calibri" panose="020F0502020204030204" pitchFamily="34" charset="0"/>
                <a:cs typeface="Arial" panose="020B0604020202020204" pitchFamily="34" charset="0"/>
              </a:rPr>
              <a:t>dependencies</a:t>
            </a:r>
            <a:r>
              <a:rPr lang="nl-NL" sz="1800" b="0" dirty="0">
                <a:solidFill>
                  <a:srgbClr val="4A4A4A"/>
                </a:solidFill>
                <a:effectLst/>
                <a:latin typeface="Arial" panose="020B0604020202020204" pitchFamily="34" charset="0"/>
                <a:ea typeface="Calibri" panose="020F0502020204030204" pitchFamily="34" charset="0"/>
                <a:cs typeface="Arial" panose="020B0604020202020204" pitchFamily="34" charset="0"/>
              </a:rPr>
              <a:t>.</a:t>
            </a:r>
          </a:p>
          <a:p>
            <a:pPr marL="0" lvl="0" indent="0">
              <a:spcAft>
                <a:spcPts val="800"/>
              </a:spcAft>
              <a:buFont typeface="Calibri" panose="020F0502020204030204" pitchFamily="34" charset="0"/>
              <a:buNone/>
            </a:pPr>
            <a:endParaRPr lang="nl-NL" sz="1800" b="0" dirty="0">
              <a:solidFill>
                <a:srgbClr val="4A4A4A"/>
              </a:solidFill>
              <a:effectLst/>
              <a:latin typeface="Arial" panose="020B0604020202020204" pitchFamily="34" charset="0"/>
              <a:ea typeface="Calibri" panose="020F0502020204030204" pitchFamily="34" charset="0"/>
              <a:cs typeface="Arial" panose="020B0604020202020204" pitchFamily="34" charset="0"/>
            </a:endParaRPr>
          </a:p>
          <a:p>
            <a:pPr marL="285750" lvl="0" indent="-285750">
              <a:spcAft>
                <a:spcPts val="800"/>
              </a:spcAft>
              <a:buFont typeface="Arial" panose="020B0604020202020204" pitchFamily="34" charset="0"/>
              <a:buChar char="•"/>
            </a:pPr>
            <a:r>
              <a:rPr lang="nl-NL" sz="1800" b="0" dirty="0">
                <a:solidFill>
                  <a:srgbClr val="4A4A4A"/>
                </a:solidFill>
                <a:effectLst/>
                <a:latin typeface="Arial" panose="020B0604020202020204" pitchFamily="34" charset="0"/>
                <a:ea typeface="Calibri" panose="020F0502020204030204" pitchFamily="34" charset="0"/>
                <a:cs typeface="Arial" panose="020B0604020202020204" pitchFamily="34" charset="0"/>
              </a:rPr>
              <a:t>Impacts on </a:t>
            </a:r>
            <a:r>
              <a:rPr lang="nl-NL" sz="1800" b="0" dirty="0" err="1">
                <a:solidFill>
                  <a:srgbClr val="4A4A4A"/>
                </a:solidFill>
                <a:effectLst/>
                <a:latin typeface="Arial" panose="020B0604020202020204" pitchFamily="34" charset="0"/>
                <a:ea typeface="Calibri" panose="020F0502020204030204" pitchFamily="34" charset="0"/>
                <a:cs typeface="Arial" panose="020B0604020202020204" pitchFamily="34" charset="0"/>
              </a:rPr>
              <a:t>natural</a:t>
            </a:r>
            <a:r>
              <a:rPr lang="nl-NL" sz="1800" b="0" dirty="0">
                <a:solidFill>
                  <a:srgbClr val="4A4A4A"/>
                </a:solidFill>
                <a:effectLst/>
                <a:latin typeface="Arial" panose="020B0604020202020204" pitchFamily="34" charset="0"/>
                <a:ea typeface="Calibri" panose="020F0502020204030204" pitchFamily="34" charset="0"/>
                <a:cs typeface="Arial" panose="020B0604020202020204" pitchFamily="34" charset="0"/>
              </a:rPr>
              <a:t> </a:t>
            </a:r>
            <a:r>
              <a:rPr lang="nl-NL" sz="1800" b="0" dirty="0" err="1">
                <a:solidFill>
                  <a:srgbClr val="4A4A4A"/>
                </a:solidFill>
                <a:effectLst/>
                <a:latin typeface="Arial" panose="020B0604020202020204" pitchFamily="34" charset="0"/>
                <a:ea typeface="Calibri" panose="020F0502020204030204" pitchFamily="34" charset="0"/>
                <a:cs typeface="Arial" panose="020B0604020202020204" pitchFamily="34" charset="0"/>
              </a:rPr>
              <a:t>capital</a:t>
            </a:r>
            <a:endParaRPr lang="nl-NL" sz="1800" b="0" dirty="0">
              <a:solidFill>
                <a:srgbClr val="4A4A4A"/>
              </a:solidFill>
              <a:effectLst/>
              <a:latin typeface="Arial" panose="020B0604020202020204" pitchFamily="34" charset="0"/>
              <a:ea typeface="Calibri" panose="020F0502020204030204" pitchFamily="34" charset="0"/>
              <a:cs typeface="Arial" panose="020B0604020202020204" pitchFamily="34" charset="0"/>
            </a:endParaRPr>
          </a:p>
          <a:p>
            <a:pPr marL="285750" lvl="0" indent="-285750">
              <a:spcAft>
                <a:spcPts val="800"/>
              </a:spcAft>
              <a:buFont typeface="Arial" panose="020B0604020202020204" pitchFamily="34" charset="0"/>
              <a:buChar char="•"/>
            </a:pPr>
            <a:r>
              <a:rPr lang="nl-NL" sz="1800" b="0" dirty="0" err="1">
                <a:solidFill>
                  <a:srgbClr val="4A4A4A"/>
                </a:solidFill>
                <a:effectLst/>
                <a:latin typeface="Arial" panose="020B0604020202020204" pitchFamily="34" charset="0"/>
                <a:ea typeface="Calibri" panose="020F0502020204030204" pitchFamily="34" charset="0"/>
                <a:cs typeface="Arial" panose="020B0604020202020204" pitchFamily="34" charset="0"/>
              </a:rPr>
              <a:t>Dependencies</a:t>
            </a:r>
            <a:r>
              <a:rPr lang="nl-NL" sz="1800" b="0" dirty="0">
                <a:solidFill>
                  <a:srgbClr val="4A4A4A"/>
                </a:solidFill>
                <a:effectLst/>
                <a:latin typeface="Arial" panose="020B0604020202020204" pitchFamily="34" charset="0"/>
                <a:ea typeface="Calibri" panose="020F0502020204030204" pitchFamily="34" charset="0"/>
                <a:cs typeface="Arial" panose="020B0604020202020204" pitchFamily="34" charset="0"/>
              </a:rPr>
              <a:t> on </a:t>
            </a:r>
            <a:r>
              <a:rPr lang="nl-NL" sz="1800" b="0" dirty="0" err="1">
                <a:solidFill>
                  <a:srgbClr val="4A4A4A"/>
                </a:solidFill>
                <a:effectLst/>
                <a:latin typeface="Arial" panose="020B0604020202020204" pitchFamily="34" charset="0"/>
                <a:ea typeface="Calibri" panose="020F0502020204030204" pitchFamily="34" charset="0"/>
                <a:cs typeface="Arial" panose="020B0604020202020204" pitchFamily="34" charset="0"/>
              </a:rPr>
              <a:t>natural</a:t>
            </a:r>
            <a:r>
              <a:rPr lang="nl-NL" sz="1800" b="0" dirty="0">
                <a:solidFill>
                  <a:srgbClr val="4A4A4A"/>
                </a:solidFill>
                <a:effectLst/>
                <a:latin typeface="Arial" panose="020B0604020202020204" pitchFamily="34" charset="0"/>
                <a:ea typeface="Calibri" panose="020F0502020204030204" pitchFamily="34" charset="0"/>
                <a:cs typeface="Arial" panose="020B0604020202020204" pitchFamily="34" charset="0"/>
              </a:rPr>
              <a:t> </a:t>
            </a:r>
            <a:r>
              <a:rPr lang="nl-NL" sz="1800" b="0" dirty="0" err="1">
                <a:solidFill>
                  <a:srgbClr val="4A4A4A"/>
                </a:solidFill>
                <a:effectLst/>
                <a:latin typeface="Arial" panose="020B0604020202020204" pitchFamily="34" charset="0"/>
                <a:ea typeface="Calibri" panose="020F0502020204030204" pitchFamily="34" charset="0"/>
                <a:cs typeface="Arial" panose="020B0604020202020204" pitchFamily="34" charset="0"/>
              </a:rPr>
              <a:t>capital</a:t>
            </a:r>
            <a:endParaRPr lang="nl-NL" sz="1800" b="0" dirty="0">
              <a:solidFill>
                <a:srgbClr val="4A4A4A"/>
              </a:solidFill>
              <a:effectLst/>
              <a:latin typeface="Arial" panose="020B0604020202020204" pitchFamily="34" charset="0"/>
              <a:ea typeface="Calibri" panose="020F0502020204030204" pitchFamily="34" charset="0"/>
              <a:cs typeface="Arial" panose="020B0604020202020204" pitchFamily="34" charset="0"/>
            </a:endParaRPr>
          </a:p>
          <a:p>
            <a:pPr marL="285750" lvl="0" indent="-285750">
              <a:spcAft>
                <a:spcPts val="800"/>
              </a:spcAft>
              <a:buFont typeface="Arial" panose="020B0604020202020204" pitchFamily="34" charset="0"/>
              <a:buChar char="•"/>
            </a:pPr>
            <a:r>
              <a:rPr lang="nl-NL" sz="1800" b="0" dirty="0">
                <a:solidFill>
                  <a:srgbClr val="4A4A4A"/>
                </a:solidFill>
                <a:effectLst/>
                <a:latin typeface="Arial" panose="020B0604020202020204" pitchFamily="34" charset="0"/>
                <a:ea typeface="Calibri" panose="020F0502020204030204" pitchFamily="34" charset="0"/>
                <a:cs typeface="Arial" panose="020B0604020202020204" pitchFamily="34" charset="0"/>
              </a:rPr>
              <a:t>Both: </a:t>
            </a:r>
            <a:r>
              <a:rPr lang="nl-NL" sz="1800" b="0" dirty="0" err="1">
                <a:solidFill>
                  <a:srgbClr val="4A4A4A"/>
                </a:solidFill>
                <a:effectLst/>
                <a:latin typeface="Arial" panose="020B0604020202020204" pitchFamily="34" charset="0"/>
                <a:ea typeface="Calibri" panose="020F0502020204030204" pitchFamily="34" charset="0"/>
                <a:cs typeface="Arial" panose="020B0604020202020204" pitchFamily="34" charset="0"/>
              </a:rPr>
              <a:t>an</a:t>
            </a:r>
            <a:r>
              <a:rPr lang="nl-NL" sz="1800" b="0" dirty="0">
                <a:solidFill>
                  <a:srgbClr val="4A4A4A"/>
                </a:solidFill>
                <a:effectLst/>
                <a:latin typeface="Arial" panose="020B0604020202020204" pitchFamily="34" charset="0"/>
                <a:ea typeface="Calibri" panose="020F0502020204030204" pitchFamily="34" charset="0"/>
                <a:cs typeface="Arial" panose="020B0604020202020204" pitchFamily="34" charset="0"/>
              </a:rPr>
              <a:t> assessment </a:t>
            </a:r>
            <a:r>
              <a:rPr lang="nl-NL" sz="1800" b="0" dirty="0" err="1">
                <a:solidFill>
                  <a:srgbClr val="4A4A4A"/>
                </a:solidFill>
                <a:effectLst/>
                <a:latin typeface="Arial" panose="020B0604020202020204" pitchFamily="34" charset="0"/>
                <a:ea typeface="Calibri" panose="020F0502020204030204" pitchFamily="34" charset="0"/>
                <a:cs typeface="Arial" panose="020B0604020202020204" pitchFamily="34" charset="0"/>
              </a:rPr>
              <a:t>that</a:t>
            </a:r>
            <a:r>
              <a:rPr lang="nl-NL" sz="1800" b="0" dirty="0">
                <a:solidFill>
                  <a:srgbClr val="4A4A4A"/>
                </a:solidFill>
                <a:effectLst/>
                <a:latin typeface="Arial" panose="020B0604020202020204" pitchFamily="34" charset="0"/>
                <a:ea typeface="Calibri" panose="020F0502020204030204" pitchFamily="34" charset="0"/>
                <a:cs typeface="Arial" panose="020B0604020202020204" pitchFamily="34" charset="0"/>
              </a:rPr>
              <a:t> </a:t>
            </a:r>
            <a:r>
              <a:rPr lang="nl-NL" sz="1800" b="0" dirty="0" err="1">
                <a:solidFill>
                  <a:srgbClr val="4A4A4A"/>
                </a:solidFill>
                <a:effectLst/>
                <a:latin typeface="Arial" panose="020B0604020202020204" pitchFamily="34" charset="0"/>
                <a:ea typeface="Calibri" panose="020F0502020204030204" pitchFamily="34" charset="0"/>
                <a:cs typeface="Arial" panose="020B0604020202020204" pitchFamily="34" charset="0"/>
              </a:rPr>
              <a:t>focuses</a:t>
            </a:r>
            <a:r>
              <a:rPr lang="nl-NL" sz="1800" b="0" dirty="0">
                <a:solidFill>
                  <a:srgbClr val="4A4A4A"/>
                </a:solidFill>
                <a:effectLst/>
                <a:latin typeface="Arial" panose="020B0604020202020204" pitchFamily="34" charset="0"/>
                <a:ea typeface="Calibri" panose="020F0502020204030204" pitchFamily="34" charset="0"/>
                <a:cs typeface="Arial" panose="020B0604020202020204" pitchFamily="34" charset="0"/>
              </a:rPr>
              <a:t> </a:t>
            </a:r>
            <a:r>
              <a:rPr lang="nl-NL" sz="1800" b="0" dirty="0" err="1">
                <a:solidFill>
                  <a:srgbClr val="4A4A4A"/>
                </a:solidFill>
                <a:effectLst/>
                <a:latin typeface="Arial" panose="020B0604020202020204" pitchFamily="34" charset="0"/>
                <a:ea typeface="Calibri" panose="020F0502020204030204" pitchFamily="34" charset="0"/>
                <a:cs typeface="Arial" panose="020B0604020202020204" pitchFamily="34" charset="0"/>
              </a:rPr>
              <a:t>both</a:t>
            </a:r>
            <a:r>
              <a:rPr lang="nl-NL" sz="1800" b="0" dirty="0">
                <a:solidFill>
                  <a:srgbClr val="4A4A4A"/>
                </a:solidFill>
                <a:effectLst/>
                <a:latin typeface="Arial" panose="020B0604020202020204" pitchFamily="34" charset="0"/>
                <a:ea typeface="Calibri" panose="020F0502020204030204" pitchFamily="34" charset="0"/>
                <a:cs typeface="Arial" panose="020B0604020202020204" pitchFamily="34" charset="0"/>
              </a:rPr>
              <a:t> on </a:t>
            </a:r>
            <a:r>
              <a:rPr lang="nl-NL" sz="1800" b="0" dirty="0" err="1">
                <a:solidFill>
                  <a:srgbClr val="4A4A4A"/>
                </a:solidFill>
                <a:effectLst/>
                <a:latin typeface="Arial" panose="020B0604020202020204" pitchFamily="34" charset="0"/>
                <a:ea typeface="Calibri" panose="020F0502020204030204" pitchFamily="34" charset="0"/>
                <a:cs typeface="Arial" panose="020B0604020202020204" pitchFamily="34" charset="0"/>
              </a:rPr>
              <a:t>the</a:t>
            </a:r>
            <a:r>
              <a:rPr lang="nl-NL" sz="1800" b="0" dirty="0">
                <a:solidFill>
                  <a:srgbClr val="4A4A4A"/>
                </a:solidFill>
                <a:effectLst/>
                <a:latin typeface="Arial" panose="020B0604020202020204" pitchFamily="34" charset="0"/>
                <a:ea typeface="Calibri" panose="020F0502020204030204" pitchFamily="34" charset="0"/>
                <a:cs typeface="Arial" panose="020B0604020202020204" pitchFamily="34" charset="0"/>
              </a:rPr>
              <a:t> impacts </a:t>
            </a:r>
            <a:r>
              <a:rPr lang="nl-NL" sz="1800" b="0" dirty="0" err="1">
                <a:solidFill>
                  <a:srgbClr val="4A4A4A"/>
                </a:solidFill>
                <a:effectLst/>
                <a:latin typeface="Arial" panose="020B0604020202020204" pitchFamily="34" charset="0"/>
                <a:ea typeface="Calibri" panose="020F0502020204030204" pitchFamily="34" charset="0"/>
                <a:cs typeface="Arial" panose="020B0604020202020204" pitchFamily="34" charset="0"/>
              </a:rPr>
              <a:t>created</a:t>
            </a:r>
            <a:r>
              <a:rPr lang="nl-NL" sz="1800" b="0" dirty="0">
                <a:solidFill>
                  <a:srgbClr val="4A4A4A"/>
                </a:solidFill>
                <a:effectLst/>
                <a:latin typeface="Arial" panose="020B0604020202020204" pitchFamily="34" charset="0"/>
                <a:ea typeface="Calibri" panose="020F0502020204030204" pitchFamily="34" charset="0"/>
                <a:cs typeface="Arial" panose="020B0604020202020204" pitchFamily="34" charset="0"/>
              </a:rPr>
              <a:t> </a:t>
            </a:r>
            <a:r>
              <a:rPr lang="nl-NL" sz="1800" b="0" dirty="0" err="1">
                <a:solidFill>
                  <a:srgbClr val="4A4A4A"/>
                </a:solidFill>
                <a:effectLst/>
                <a:latin typeface="Arial" panose="020B0604020202020204" pitchFamily="34" charset="0"/>
                <a:ea typeface="Calibri" panose="020F0502020204030204" pitchFamily="34" charset="0"/>
                <a:cs typeface="Arial" panose="020B0604020202020204" pitchFamily="34" charset="0"/>
              </a:rPr>
              <a:t>by</a:t>
            </a:r>
            <a:r>
              <a:rPr lang="nl-NL" sz="1800" b="0" dirty="0">
                <a:solidFill>
                  <a:srgbClr val="4A4A4A"/>
                </a:solidFill>
                <a:effectLst/>
                <a:latin typeface="Arial" panose="020B0604020202020204" pitchFamily="34" charset="0"/>
                <a:ea typeface="Calibri" panose="020F0502020204030204" pitchFamily="34" charset="0"/>
                <a:cs typeface="Arial" panose="020B0604020202020204" pitchFamily="34" charset="0"/>
              </a:rPr>
              <a:t> business operations as well as </a:t>
            </a:r>
            <a:r>
              <a:rPr lang="nl-NL" sz="1800" b="0" dirty="0" err="1">
                <a:solidFill>
                  <a:srgbClr val="4A4A4A"/>
                </a:solidFill>
                <a:effectLst/>
                <a:latin typeface="Arial" panose="020B0604020202020204" pitchFamily="34" charset="0"/>
                <a:ea typeface="Calibri" panose="020F0502020204030204" pitchFamily="34" charset="0"/>
                <a:cs typeface="Arial" panose="020B0604020202020204" pitchFamily="34" charset="0"/>
              </a:rPr>
              <a:t>their</a:t>
            </a:r>
            <a:r>
              <a:rPr lang="nl-NL" sz="1800" b="0" dirty="0">
                <a:solidFill>
                  <a:srgbClr val="4A4A4A"/>
                </a:solidFill>
                <a:effectLst/>
                <a:latin typeface="Arial" panose="020B0604020202020204" pitchFamily="34" charset="0"/>
                <a:ea typeface="Calibri" panose="020F0502020204030204" pitchFamily="34" charset="0"/>
                <a:cs typeface="Arial" panose="020B0604020202020204" pitchFamily="34" charset="0"/>
              </a:rPr>
              <a:t> </a:t>
            </a:r>
            <a:r>
              <a:rPr lang="nl-NL" sz="1800" b="0" dirty="0" err="1">
                <a:solidFill>
                  <a:srgbClr val="4A4A4A"/>
                </a:solidFill>
                <a:effectLst/>
                <a:latin typeface="Arial" panose="020B0604020202020204" pitchFamily="34" charset="0"/>
                <a:ea typeface="Calibri" panose="020F0502020204030204" pitchFamily="34" charset="0"/>
                <a:cs typeface="Arial" panose="020B0604020202020204" pitchFamily="34" charset="0"/>
              </a:rPr>
              <a:t>dependencies</a:t>
            </a:r>
            <a:r>
              <a:rPr lang="nl-NL" sz="1800" b="0" dirty="0">
                <a:solidFill>
                  <a:srgbClr val="4A4A4A"/>
                </a:solidFill>
                <a:effectLst/>
                <a:latin typeface="Arial" panose="020B0604020202020204" pitchFamily="34" charset="0"/>
                <a:ea typeface="Calibri" panose="020F0502020204030204" pitchFamily="34" charset="0"/>
                <a:cs typeface="Arial" panose="020B0604020202020204" pitchFamily="34" charset="0"/>
              </a:rPr>
              <a:t> on </a:t>
            </a:r>
            <a:r>
              <a:rPr lang="nl-NL" sz="1800" b="0" dirty="0" err="1">
                <a:solidFill>
                  <a:srgbClr val="4A4A4A"/>
                </a:solidFill>
                <a:effectLst/>
                <a:latin typeface="Arial" panose="020B0604020202020204" pitchFamily="34" charset="0"/>
                <a:ea typeface="Calibri" panose="020F0502020204030204" pitchFamily="34" charset="0"/>
                <a:cs typeface="Arial" panose="020B0604020202020204" pitchFamily="34" charset="0"/>
              </a:rPr>
              <a:t>natural</a:t>
            </a:r>
            <a:r>
              <a:rPr lang="nl-NL" sz="1800" b="0" dirty="0">
                <a:solidFill>
                  <a:srgbClr val="4A4A4A"/>
                </a:solidFill>
                <a:effectLst/>
                <a:latin typeface="Arial" panose="020B0604020202020204" pitchFamily="34" charset="0"/>
                <a:ea typeface="Calibri" panose="020F0502020204030204" pitchFamily="34" charset="0"/>
                <a:cs typeface="Arial" panose="020B0604020202020204" pitchFamily="34" charset="0"/>
              </a:rPr>
              <a:t> </a:t>
            </a:r>
            <a:r>
              <a:rPr lang="nl-NL" sz="1800" b="0" dirty="0" err="1">
                <a:solidFill>
                  <a:srgbClr val="4A4A4A"/>
                </a:solidFill>
                <a:effectLst/>
                <a:latin typeface="Arial" panose="020B0604020202020204" pitchFamily="34" charset="0"/>
                <a:ea typeface="Calibri" panose="020F0502020204030204" pitchFamily="34" charset="0"/>
                <a:cs typeface="Arial" panose="020B0604020202020204" pitchFamily="34" charset="0"/>
              </a:rPr>
              <a:t>capital</a:t>
            </a:r>
            <a:endParaRPr lang="nl-NL" sz="1800" b="1" dirty="0">
              <a:solidFill>
                <a:srgbClr val="4A4A4A"/>
              </a:solidFill>
              <a:effectLst/>
              <a:latin typeface="Arial" panose="020B0604020202020204" pitchFamily="34" charset="0"/>
              <a:ea typeface="Calibri" panose="020F0502020204030204" pitchFamily="34" charset="0"/>
              <a:cs typeface="Arial" panose="020B0604020202020204" pitchFamily="34" charset="0"/>
            </a:endParaRPr>
          </a:p>
          <a:p>
            <a:pPr marL="0" lvl="0" indent="0">
              <a:spcAft>
                <a:spcPts val="800"/>
              </a:spcAft>
              <a:buFont typeface="Calibri" panose="020F0502020204030204" pitchFamily="34" charset="0"/>
              <a:buNone/>
            </a:pPr>
            <a:endParaRPr lang="nl-NL" sz="1800" b="1" dirty="0">
              <a:solidFill>
                <a:srgbClr val="4A4A4A"/>
              </a:solidFill>
              <a:effectLst/>
              <a:latin typeface="Arial" panose="020B0604020202020204" pitchFamily="34" charset="0"/>
              <a:ea typeface="Times New Roman" panose="02020603050405020304" pitchFamily="18" charset="0"/>
              <a:cs typeface="Arial" panose="020B0604020202020204" pitchFamily="34" charset="0"/>
            </a:endParaRPr>
          </a:p>
          <a:p>
            <a:pPr marL="0" lvl="0" indent="0">
              <a:spcAft>
                <a:spcPts val="800"/>
              </a:spcAft>
              <a:buFont typeface="Calibri" panose="020F0502020204030204" pitchFamily="34" charset="0"/>
              <a:buNone/>
            </a:pPr>
            <a:r>
              <a:rPr lang="nl-NL" sz="1800" b="1" dirty="0">
                <a:solidFill>
                  <a:srgbClr val="4A4A4A"/>
                </a:solidFill>
                <a:effectLst/>
                <a:latin typeface="Arial" panose="020B0604020202020204" pitchFamily="34" charset="0"/>
                <a:ea typeface="Times New Roman" panose="02020603050405020304" pitchFamily="18" charset="0"/>
                <a:cs typeface="Arial" panose="020B0604020202020204" pitchFamily="34" charset="0"/>
              </a:rPr>
              <a:t>Types of </a:t>
            </a:r>
            <a:r>
              <a:rPr lang="nl-NL" sz="1800" b="1" dirty="0" err="1">
                <a:solidFill>
                  <a:srgbClr val="4A4A4A"/>
                </a:solidFill>
                <a:effectLst/>
                <a:latin typeface="Arial" panose="020B0604020202020204" pitchFamily="34" charset="0"/>
                <a:ea typeface="Times New Roman" panose="02020603050405020304" pitchFamily="18" charset="0"/>
                <a:cs typeface="Arial" panose="020B0604020202020204" pitchFamily="34" charset="0"/>
              </a:rPr>
              <a:t>value</a:t>
            </a:r>
            <a:r>
              <a:rPr lang="nl-NL" sz="1800" b="1" dirty="0">
                <a:solidFill>
                  <a:srgbClr val="4A4A4A"/>
                </a:solidFill>
                <a:effectLst/>
                <a:latin typeface="Arial" panose="020B0604020202020204" pitchFamily="34" charset="0"/>
                <a:ea typeface="Times New Roman" panose="02020603050405020304" pitchFamily="18" charset="0"/>
                <a:cs typeface="Arial" panose="020B0604020202020204" pitchFamily="34" charset="0"/>
              </a:rPr>
              <a:t>: </a:t>
            </a:r>
            <a:r>
              <a:rPr lang="nl-NL" sz="1800" b="0" dirty="0">
                <a:solidFill>
                  <a:srgbClr val="4A4A4A"/>
                </a:solidFill>
                <a:effectLst/>
                <a:latin typeface="Arial" panose="020B0604020202020204" pitchFamily="34" charset="0"/>
                <a:ea typeface="Times New Roman" panose="02020603050405020304" pitchFamily="18" charset="0"/>
                <a:cs typeface="Arial" panose="020B0604020202020204" pitchFamily="34" charset="0"/>
              </a:rPr>
              <a:t>The type of </a:t>
            </a:r>
            <a:r>
              <a:rPr lang="nl-NL" sz="1800" b="0" dirty="0" err="1">
                <a:solidFill>
                  <a:srgbClr val="4A4A4A"/>
                </a:solidFill>
                <a:effectLst/>
                <a:latin typeface="Arial" panose="020B0604020202020204" pitchFamily="34" charset="0"/>
                <a:ea typeface="Times New Roman" panose="02020603050405020304" pitchFamily="18" charset="0"/>
                <a:cs typeface="Arial" panose="020B0604020202020204" pitchFamily="34" charset="0"/>
              </a:rPr>
              <a:t>value</a:t>
            </a:r>
            <a:r>
              <a:rPr lang="nl-NL" sz="1800" b="0" dirty="0">
                <a:solidFill>
                  <a:srgbClr val="4A4A4A"/>
                </a:solidFill>
                <a:effectLst/>
                <a:latin typeface="Arial" panose="020B0604020202020204" pitchFamily="34" charset="0"/>
                <a:ea typeface="Times New Roman" panose="02020603050405020304" pitchFamily="18" charset="0"/>
                <a:cs typeface="Arial" panose="020B0604020202020204" pitchFamily="34" charset="0"/>
              </a:rPr>
              <a:t> </a:t>
            </a:r>
            <a:r>
              <a:rPr lang="nl-NL" sz="1800" b="0" dirty="0" err="1">
                <a:solidFill>
                  <a:srgbClr val="4A4A4A"/>
                </a:solidFill>
                <a:effectLst/>
                <a:latin typeface="Arial" panose="020B0604020202020204" pitchFamily="34" charset="0"/>
                <a:ea typeface="Times New Roman" panose="02020603050405020304" pitchFamily="18" charset="0"/>
                <a:cs typeface="Arial" panose="020B0604020202020204" pitchFamily="34" charset="0"/>
              </a:rPr>
              <a:t>you’ll</a:t>
            </a:r>
            <a:r>
              <a:rPr lang="nl-NL" sz="1800" b="0" dirty="0">
                <a:solidFill>
                  <a:srgbClr val="4A4A4A"/>
                </a:solidFill>
                <a:effectLst/>
                <a:latin typeface="Arial" panose="020B0604020202020204" pitchFamily="34" charset="0"/>
                <a:ea typeface="Times New Roman" panose="02020603050405020304" pitchFamily="18" charset="0"/>
                <a:cs typeface="Arial" panose="020B0604020202020204" pitchFamily="34" charset="0"/>
              </a:rPr>
              <a:t> </a:t>
            </a:r>
            <a:r>
              <a:rPr lang="nl-NL" sz="1800" b="0" dirty="0" err="1">
                <a:solidFill>
                  <a:srgbClr val="4A4A4A"/>
                </a:solidFill>
                <a:effectLst/>
                <a:latin typeface="Arial" panose="020B0604020202020204" pitchFamily="34" charset="0"/>
                <a:ea typeface="Times New Roman" panose="02020603050405020304" pitchFamily="18" charset="0"/>
                <a:cs typeface="Arial" panose="020B0604020202020204" pitchFamily="34" charset="0"/>
              </a:rPr>
              <a:t>use</a:t>
            </a:r>
            <a:r>
              <a:rPr lang="nl-NL" sz="1800" b="0" dirty="0">
                <a:solidFill>
                  <a:srgbClr val="4A4A4A"/>
                </a:solidFill>
                <a:effectLst/>
                <a:latin typeface="Arial" panose="020B0604020202020204" pitchFamily="34" charset="0"/>
                <a:ea typeface="Times New Roman" panose="02020603050405020304" pitchFamily="18" charset="0"/>
                <a:cs typeface="Arial" panose="020B0604020202020204" pitchFamily="34" charset="0"/>
              </a:rPr>
              <a:t> </a:t>
            </a:r>
            <a:r>
              <a:rPr lang="nl-NL" sz="1800" b="0" dirty="0" err="1">
                <a:solidFill>
                  <a:srgbClr val="4A4A4A"/>
                </a:solidFill>
                <a:effectLst/>
                <a:latin typeface="Arial" panose="020B0604020202020204" pitchFamily="34" charset="0"/>
                <a:ea typeface="Times New Roman" panose="02020603050405020304" pitchFamily="18" charset="0"/>
                <a:cs typeface="Arial" panose="020B0604020202020204" pitchFamily="34" charset="0"/>
              </a:rPr>
              <a:t>when</a:t>
            </a:r>
            <a:r>
              <a:rPr lang="nl-NL" sz="1800" b="0" dirty="0">
                <a:solidFill>
                  <a:srgbClr val="4A4A4A"/>
                </a:solidFill>
                <a:effectLst/>
                <a:latin typeface="Arial" panose="020B0604020202020204" pitchFamily="34" charset="0"/>
                <a:ea typeface="Times New Roman" panose="02020603050405020304" pitchFamily="18" charset="0"/>
                <a:cs typeface="Arial" panose="020B0604020202020204" pitchFamily="34" charset="0"/>
              </a:rPr>
              <a:t> </a:t>
            </a:r>
            <a:r>
              <a:rPr lang="nl-NL" sz="1800" b="0" dirty="0" err="1">
                <a:solidFill>
                  <a:srgbClr val="4A4A4A"/>
                </a:solidFill>
                <a:effectLst/>
                <a:latin typeface="Arial" panose="020B0604020202020204" pitchFamily="34" charset="0"/>
                <a:ea typeface="Times New Roman" panose="02020603050405020304" pitchFamily="18" charset="0"/>
                <a:cs typeface="Arial" panose="020B0604020202020204" pitchFamily="34" charset="0"/>
              </a:rPr>
              <a:t>assessing</a:t>
            </a:r>
            <a:r>
              <a:rPr lang="nl-NL" sz="1800" b="0" dirty="0">
                <a:solidFill>
                  <a:srgbClr val="4A4A4A"/>
                </a:solidFill>
                <a:effectLst/>
                <a:latin typeface="Arial" panose="020B0604020202020204" pitchFamily="34" charset="0"/>
                <a:ea typeface="Times New Roman" panose="02020603050405020304" pitchFamily="18" charset="0"/>
                <a:cs typeface="Arial" panose="020B0604020202020204" pitchFamily="34" charset="0"/>
              </a:rPr>
              <a:t> </a:t>
            </a:r>
            <a:r>
              <a:rPr lang="nl-NL" sz="1800" b="0" dirty="0" err="1">
                <a:solidFill>
                  <a:srgbClr val="4A4A4A"/>
                </a:solidFill>
                <a:effectLst/>
                <a:latin typeface="Arial" panose="020B0604020202020204" pitchFamily="34" charset="0"/>
                <a:ea typeface="Times New Roman" panose="02020603050405020304" pitchFamily="18" charset="0"/>
                <a:cs typeface="Arial" panose="020B0604020202020204" pitchFamily="34" charset="0"/>
              </a:rPr>
              <a:t>your</a:t>
            </a:r>
            <a:r>
              <a:rPr lang="nl-NL" sz="1800" b="0" dirty="0">
                <a:solidFill>
                  <a:srgbClr val="4A4A4A"/>
                </a:solidFill>
                <a:effectLst/>
                <a:latin typeface="Arial" panose="020B0604020202020204" pitchFamily="34" charset="0"/>
                <a:ea typeface="Times New Roman" panose="02020603050405020304" pitchFamily="18" charset="0"/>
                <a:cs typeface="Arial" panose="020B0604020202020204" pitchFamily="34" charset="0"/>
              </a:rPr>
              <a:t> </a:t>
            </a:r>
            <a:r>
              <a:rPr lang="nl-NL" sz="1800" b="0" dirty="0" err="1">
                <a:solidFill>
                  <a:srgbClr val="4A4A4A"/>
                </a:solidFill>
                <a:effectLst/>
                <a:latin typeface="Arial" panose="020B0604020202020204" pitchFamily="34" charset="0"/>
                <a:ea typeface="Times New Roman" panose="02020603050405020304" pitchFamily="18" charset="0"/>
                <a:cs typeface="Arial" panose="020B0604020202020204" pitchFamily="34" charset="0"/>
              </a:rPr>
              <a:t>company’s</a:t>
            </a:r>
            <a:r>
              <a:rPr lang="nl-NL" sz="1800" b="0" dirty="0">
                <a:solidFill>
                  <a:srgbClr val="4A4A4A"/>
                </a:solidFill>
                <a:effectLst/>
                <a:latin typeface="Arial" panose="020B0604020202020204" pitchFamily="34" charset="0"/>
                <a:ea typeface="Times New Roman" panose="02020603050405020304" pitchFamily="18" charset="0"/>
                <a:cs typeface="Arial" panose="020B0604020202020204" pitchFamily="34" charset="0"/>
              </a:rPr>
              <a:t> impacts/</a:t>
            </a:r>
            <a:r>
              <a:rPr lang="nl-NL" sz="1800" b="0" dirty="0" err="1">
                <a:solidFill>
                  <a:srgbClr val="4A4A4A"/>
                </a:solidFill>
                <a:effectLst/>
                <a:latin typeface="Arial" panose="020B0604020202020204" pitchFamily="34" charset="0"/>
                <a:ea typeface="Times New Roman" panose="02020603050405020304" pitchFamily="18" charset="0"/>
                <a:cs typeface="Arial" panose="020B0604020202020204" pitchFamily="34" charset="0"/>
              </a:rPr>
              <a:t>dependencies</a:t>
            </a:r>
            <a:r>
              <a:rPr lang="nl-NL" sz="1800" b="0" dirty="0">
                <a:solidFill>
                  <a:srgbClr val="4A4A4A"/>
                </a:solidFill>
                <a:effectLst/>
                <a:latin typeface="Arial" panose="020B0604020202020204" pitchFamily="34" charset="0"/>
                <a:ea typeface="Times New Roman" panose="02020603050405020304" pitchFamily="18" charset="0"/>
                <a:cs typeface="Arial" panose="020B0604020202020204" pitchFamily="34" charset="0"/>
              </a:rPr>
              <a:t> on nature (</a:t>
            </a:r>
            <a:r>
              <a:rPr lang="nl-NL" sz="1800" b="0" dirty="0" err="1">
                <a:solidFill>
                  <a:srgbClr val="4A4A4A"/>
                </a:solidFill>
                <a:effectLst/>
                <a:latin typeface="Arial" panose="020B0604020202020204" pitchFamily="34" charset="0"/>
                <a:ea typeface="Times New Roman" panose="02020603050405020304" pitchFamily="18" charset="0"/>
                <a:cs typeface="Arial" panose="020B0604020202020204" pitchFamily="34" charset="0"/>
              </a:rPr>
              <a:t>see</a:t>
            </a:r>
            <a:r>
              <a:rPr lang="nl-NL" sz="1800" b="0" dirty="0">
                <a:solidFill>
                  <a:srgbClr val="4A4A4A"/>
                </a:solidFill>
                <a:effectLst/>
                <a:latin typeface="Arial" panose="020B0604020202020204" pitchFamily="34" charset="0"/>
                <a:ea typeface="Times New Roman" panose="02020603050405020304" pitchFamily="18" charset="0"/>
                <a:cs typeface="Arial" panose="020B0604020202020204" pitchFamily="34" charset="0"/>
              </a:rPr>
              <a:t> next slide).</a:t>
            </a:r>
            <a:endParaRPr lang="nl-NL" sz="1800" b="1" dirty="0">
              <a:solidFill>
                <a:srgbClr val="4A4A4A"/>
              </a:solidFill>
              <a:effectLst/>
              <a:latin typeface="Arial" panose="020B0604020202020204" pitchFamily="34" charset="0"/>
              <a:ea typeface="Times New Roman" panose="02020603050405020304" pitchFamily="18" charset="0"/>
              <a:cs typeface="Arial" panose="020B0604020202020204" pitchFamily="34" charset="0"/>
            </a:endParaRPr>
          </a:p>
          <a:p>
            <a:pPr marL="0" lvl="0" indent="0">
              <a:spcAft>
                <a:spcPts val="800"/>
              </a:spcAft>
              <a:buFont typeface="Calibri" panose="020F0502020204030204" pitchFamily="34" charset="0"/>
              <a:buNone/>
            </a:pPr>
            <a:endParaRPr lang="nl-NL" sz="1800" b="1" dirty="0">
              <a:solidFill>
                <a:srgbClr val="4A4A4A"/>
              </a:solidFill>
              <a:effectLst/>
              <a:latin typeface="Arial" panose="020B0604020202020204" pitchFamily="34" charset="0"/>
              <a:ea typeface="Times New Roman" panose="02020603050405020304" pitchFamily="18" charset="0"/>
              <a:cs typeface="Arial" panose="020B0604020202020204" pitchFamily="34" charset="0"/>
            </a:endParaRPr>
          </a:p>
          <a:p>
            <a:pPr marL="285750" lvl="0" indent="-285750">
              <a:spcAft>
                <a:spcPts val="800"/>
              </a:spcAft>
              <a:buFont typeface="Arial" panose="020B0604020202020204" pitchFamily="34" charset="0"/>
              <a:buChar char="•"/>
            </a:pPr>
            <a:r>
              <a:rPr lang="nl-NL" sz="1800" b="0" dirty="0" err="1">
                <a:solidFill>
                  <a:srgbClr val="4A4A4A"/>
                </a:solidFill>
                <a:effectLst/>
                <a:latin typeface="Arial" panose="020B0604020202020204" pitchFamily="34" charset="0"/>
                <a:ea typeface="Times New Roman" panose="02020603050405020304" pitchFamily="18" charset="0"/>
                <a:cs typeface="Arial" panose="020B0604020202020204" pitchFamily="34" charset="0"/>
              </a:rPr>
              <a:t>Qualitative</a:t>
            </a:r>
            <a:r>
              <a:rPr lang="nl-NL" sz="1800" b="0" dirty="0">
                <a:solidFill>
                  <a:srgbClr val="4A4A4A"/>
                </a:solidFill>
                <a:effectLst/>
                <a:latin typeface="Arial" panose="020B0604020202020204" pitchFamily="34" charset="0"/>
                <a:ea typeface="Times New Roman" panose="02020603050405020304" pitchFamily="18" charset="0"/>
                <a:cs typeface="Arial" panose="020B0604020202020204" pitchFamily="34" charset="0"/>
              </a:rPr>
              <a:t> </a:t>
            </a:r>
          </a:p>
          <a:p>
            <a:pPr marL="285750" lvl="0" indent="-285750">
              <a:spcAft>
                <a:spcPts val="800"/>
              </a:spcAft>
              <a:buFont typeface="Arial" panose="020B0604020202020204" pitchFamily="34" charset="0"/>
              <a:buChar char="•"/>
            </a:pPr>
            <a:r>
              <a:rPr lang="nl-NL" sz="1800" b="0" dirty="0" err="1">
                <a:solidFill>
                  <a:srgbClr val="4A4A4A"/>
                </a:solidFill>
                <a:effectLst/>
                <a:latin typeface="Arial" panose="020B0604020202020204" pitchFamily="34" charset="0"/>
                <a:ea typeface="Times New Roman" panose="02020603050405020304" pitchFamily="18" charset="0"/>
                <a:cs typeface="Arial" panose="020B0604020202020204" pitchFamily="34" charset="0"/>
              </a:rPr>
              <a:t>Quantitative</a:t>
            </a:r>
            <a:r>
              <a:rPr lang="nl-NL" sz="1800" b="0" dirty="0">
                <a:solidFill>
                  <a:srgbClr val="4A4A4A"/>
                </a:solidFill>
                <a:effectLst/>
                <a:latin typeface="Arial" panose="020B0604020202020204" pitchFamily="34" charset="0"/>
                <a:ea typeface="Times New Roman" panose="02020603050405020304" pitchFamily="18" charset="0"/>
                <a:cs typeface="Arial" panose="020B0604020202020204" pitchFamily="34" charset="0"/>
              </a:rPr>
              <a:t> </a:t>
            </a:r>
          </a:p>
          <a:p>
            <a:pPr marL="285750" lvl="0" indent="-285750">
              <a:spcAft>
                <a:spcPts val="800"/>
              </a:spcAft>
              <a:buFont typeface="Arial" panose="020B0604020202020204" pitchFamily="34" charset="0"/>
              <a:buChar char="•"/>
            </a:pPr>
            <a:r>
              <a:rPr lang="nl-NL" sz="1800" b="0" dirty="0" err="1">
                <a:solidFill>
                  <a:srgbClr val="4A4A4A"/>
                </a:solidFill>
                <a:effectLst/>
                <a:latin typeface="Arial" panose="020B0604020202020204" pitchFamily="34" charset="0"/>
                <a:ea typeface="Times New Roman" panose="02020603050405020304" pitchFamily="18" charset="0"/>
                <a:cs typeface="Arial" panose="020B0604020202020204" pitchFamily="34" charset="0"/>
              </a:rPr>
              <a:t>Monetary</a:t>
            </a:r>
            <a:endParaRPr lang="nl-NL"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b="0" i="0" dirty="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105</a:t>
            </a:fld>
            <a:endParaRPr lang="en-US"/>
          </a:p>
        </p:txBody>
      </p:sp>
    </p:spTree>
    <p:extLst>
      <p:ext uri="{BB962C8B-B14F-4D97-AF65-F5344CB8AC3E}">
        <p14:creationId xmlns:p14="http://schemas.microsoft.com/office/powerpoint/2010/main" val="205239994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different ways of valuing – could be qualitative, quantitative and monetary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Important to note that quantitative data and how it is calculated is similar to what companies are used to in sustainability reporting.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Important to note that monetary values without any context (i.e. accompanying quantification) are less meaningful!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The method you choose depends on which natural capital impact drivers or dependencies you wish to assess, the chosen value perspective (e.g. business, societal, or both), the ultimate objective of your assessment, and the time and resources available.</a:t>
            </a:r>
          </a:p>
          <a:p>
            <a:endParaRPr lang="en-GB" dirty="0"/>
          </a:p>
        </p:txBody>
      </p:sp>
      <p:sp>
        <p:nvSpPr>
          <p:cNvPr id="4" name="Slide Number Placeholder 3"/>
          <p:cNvSpPr>
            <a:spLocks noGrp="1"/>
          </p:cNvSpPr>
          <p:nvPr>
            <p:ph type="sldNum" sz="quarter" idx="5"/>
          </p:nvPr>
        </p:nvSpPr>
        <p:spPr/>
        <p:txBody>
          <a:bodyPr/>
          <a:lstStyle/>
          <a:p>
            <a:fld id="{7DBAF288-DB09-4B38-A774-AED1A4768F10}" type="slidenum">
              <a:rPr lang="en-GB" smtClean="0"/>
              <a:t>106</a:t>
            </a:fld>
            <a:endParaRPr lang="en-GB"/>
          </a:p>
        </p:txBody>
      </p:sp>
    </p:spTree>
    <p:extLst>
      <p:ext uri="{BB962C8B-B14F-4D97-AF65-F5344CB8AC3E}">
        <p14:creationId xmlns:p14="http://schemas.microsoft.com/office/powerpoint/2010/main" val="90701738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US" sz="1800" b="0" i="0" u="none" strike="noStrike" baseline="0" dirty="0">
                <a:solidFill>
                  <a:srgbClr val="262626"/>
                </a:solidFill>
                <a:latin typeface="Gotham-Book"/>
              </a:rPr>
              <a:t>Various stakeholders may contribute significant insights into the assessment and its results.</a:t>
            </a:r>
          </a:p>
          <a:p>
            <a:pPr algn="l"/>
            <a:endParaRPr lang="en-US" sz="1800" b="0" i="0" u="none" strike="noStrike" baseline="0" dirty="0">
              <a:solidFill>
                <a:srgbClr val="262626"/>
              </a:solidFill>
              <a:latin typeface="Gotham-Book"/>
            </a:endParaRPr>
          </a:p>
          <a:p>
            <a:pPr algn="l"/>
            <a:r>
              <a:rPr lang="en-US" sz="1800" b="0" i="0" u="none" strike="noStrike" baseline="0" dirty="0">
                <a:solidFill>
                  <a:srgbClr val="262626"/>
                </a:solidFill>
                <a:latin typeface="Gotham-Book"/>
              </a:rPr>
              <a:t>Internal stakeholders may be able to provide useful insights. E.g. colleagues from procurement have great knowledge of the supply chain.</a:t>
            </a:r>
          </a:p>
          <a:p>
            <a:pPr algn="l"/>
            <a:r>
              <a:rPr lang="en-US" sz="1800" b="0" i="0" u="none" strike="noStrike" baseline="0" dirty="0">
                <a:solidFill>
                  <a:srgbClr val="262626"/>
                </a:solidFill>
                <a:latin typeface="Gotham-Book"/>
              </a:rPr>
              <a:t>External stakeholder input can provide greater robustness and credibility to the results. Engaging with external stakeholders is certainly to be encouraged, bearing in mind that you may have to give some background on the basic concepts of a natural capital assessment.</a:t>
            </a: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107</a:t>
            </a:fld>
            <a:endParaRPr lang="en-US"/>
          </a:p>
        </p:txBody>
      </p:sp>
    </p:spTree>
    <p:extLst>
      <p:ext uri="{BB962C8B-B14F-4D97-AF65-F5344CB8AC3E}">
        <p14:creationId xmlns:p14="http://schemas.microsoft.com/office/powerpoint/2010/main" val="46262487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US" sz="1800" dirty="0">
                <a:solidFill>
                  <a:srgbClr val="262626"/>
                </a:solidFill>
                <a:latin typeface="Gotham-Book"/>
              </a:rPr>
              <a:t>Identifying the target audience and understanding what drives them is key in defining your objective as it will influence</a:t>
            </a:r>
            <a:r>
              <a:rPr lang="en-US" sz="1800" b="1" dirty="0">
                <a:solidFill>
                  <a:srgbClr val="262626"/>
                </a:solidFill>
                <a:latin typeface="Gotham-Book"/>
              </a:rPr>
              <a:t> the way the assessment is conducted, the type of outputs to be delivered, and the desired outcomes</a:t>
            </a:r>
            <a:r>
              <a:rPr lang="en-US" sz="1800" dirty="0">
                <a:solidFill>
                  <a:srgbClr val="262626"/>
                </a:solidFill>
                <a:latin typeface="Gotham-Book"/>
              </a:rPr>
              <a:t>.</a:t>
            </a:r>
          </a:p>
          <a:p>
            <a:pPr algn="l"/>
            <a:endParaRPr lang="en-US" sz="1800" dirty="0">
              <a:solidFill>
                <a:srgbClr val="262626"/>
              </a:solidFill>
              <a:highlight>
                <a:srgbClr val="00FF00"/>
              </a:highlight>
              <a:latin typeface="Gotham-Book"/>
            </a:endParaRPr>
          </a:p>
          <a:p>
            <a:pPr algn="l"/>
            <a:r>
              <a:rPr lang="en-US" sz="1800" b="1" dirty="0">
                <a:solidFill>
                  <a:srgbClr val="262626"/>
                </a:solidFill>
                <a:latin typeface="Gotham-Book"/>
              </a:rPr>
              <a:t>Support from key external stakeholders can also help to strengthen internal buy-in and improve the quality of the assessment. </a:t>
            </a:r>
            <a:endParaRPr lang="en-US" sz="1800" b="1" u="none" dirty="0">
              <a:highlight>
                <a:srgbClr val="00FF00"/>
              </a:highlight>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108</a:t>
            </a:fld>
            <a:endParaRPr lang="en-US"/>
          </a:p>
        </p:txBody>
      </p:sp>
    </p:spTree>
    <p:extLst>
      <p:ext uri="{BB962C8B-B14F-4D97-AF65-F5344CB8AC3E}">
        <p14:creationId xmlns:p14="http://schemas.microsoft.com/office/powerpoint/2010/main" val="332812878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https://www.pexels.com/photo/photo-of-person-holding-knife-3296280/</a:t>
            </a:r>
          </a:p>
        </p:txBody>
      </p:sp>
      <p:sp>
        <p:nvSpPr>
          <p:cNvPr id="4" name="Slide Number Placeholder 3"/>
          <p:cNvSpPr>
            <a:spLocks noGrp="1"/>
          </p:cNvSpPr>
          <p:nvPr>
            <p:ph type="sldNum" sz="quarter" idx="5"/>
          </p:nvPr>
        </p:nvSpPr>
        <p:spPr/>
        <p:txBody>
          <a:bodyPr/>
          <a:lstStyle/>
          <a:p>
            <a:fld id="{3D8C6B78-E725-420E-9A4E-2F78CBAA16FC}" type="slidenum">
              <a:rPr lang="en-US" smtClean="0"/>
              <a:t>109</a:t>
            </a:fld>
            <a:endParaRPr lang="en-US"/>
          </a:p>
        </p:txBody>
      </p:sp>
    </p:spTree>
    <p:extLst>
      <p:ext uri="{BB962C8B-B14F-4D97-AF65-F5344CB8AC3E}">
        <p14:creationId xmlns:p14="http://schemas.microsoft.com/office/powerpoint/2010/main" val="2667671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7DBAF288-DB09-4B38-A774-AED1A4768F10}" type="slidenum">
              <a:rPr lang="en-GB" smtClean="0"/>
              <a:t>11</a:t>
            </a:fld>
            <a:endParaRPr lang="en-GB"/>
          </a:p>
        </p:txBody>
      </p:sp>
    </p:spTree>
    <p:extLst>
      <p:ext uri="{BB962C8B-B14F-4D97-AF65-F5344CB8AC3E}">
        <p14:creationId xmlns:p14="http://schemas.microsoft.com/office/powerpoint/2010/main" val="273327140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3D8C6B78-E725-420E-9A4E-2F78CBAA16FC}" type="slidenum">
              <a:rPr lang="en-US" smtClean="0"/>
              <a:t>110</a:t>
            </a:fld>
            <a:endParaRPr lang="en-US"/>
          </a:p>
        </p:txBody>
      </p:sp>
    </p:spTree>
    <p:extLst>
      <p:ext uri="{BB962C8B-B14F-4D97-AF65-F5344CB8AC3E}">
        <p14:creationId xmlns:p14="http://schemas.microsoft.com/office/powerpoint/2010/main" val="407891177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258"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3D8C6B78-E725-420E-9A4E-2F78CBAA16FC}" type="slidenum">
              <a:rPr lang="en-US" smtClean="0"/>
              <a:t>111</a:t>
            </a:fld>
            <a:endParaRPr lang="en-US"/>
          </a:p>
        </p:txBody>
      </p:sp>
    </p:spTree>
    <p:extLst>
      <p:ext uri="{BB962C8B-B14F-4D97-AF65-F5344CB8AC3E}">
        <p14:creationId xmlns:p14="http://schemas.microsoft.com/office/powerpoint/2010/main" val="427587647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112</a:t>
            </a:fld>
            <a:endParaRPr lang="en-US"/>
          </a:p>
        </p:txBody>
      </p:sp>
    </p:spTree>
    <p:extLst>
      <p:ext uri="{BB962C8B-B14F-4D97-AF65-F5344CB8AC3E}">
        <p14:creationId xmlns:p14="http://schemas.microsoft.com/office/powerpoint/2010/main" val="341075260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lumMod val="65000"/>
                    <a:lumOff val="35000"/>
                  </a:prstClr>
                </a:solidFill>
                <a:latin typeface="Arial"/>
                <a:hlinkClick r:id="rId3"/>
              </a:rPr>
              <a:t>An Ecosystem Services Review on Salmon Aquaculture in Chile – Los </a:t>
            </a:r>
            <a:r>
              <a:rPr lang="en-US" sz="1200" err="1">
                <a:solidFill>
                  <a:prstClr val="black">
                    <a:lumMod val="65000"/>
                    <a:lumOff val="35000"/>
                  </a:prstClr>
                </a:solidFill>
                <a:latin typeface="Arial"/>
                <a:hlinkClick r:id="rId3"/>
              </a:rPr>
              <a:t>Fiordos</a:t>
            </a:r>
            <a:r>
              <a:rPr lang="en-US" sz="1200">
                <a:solidFill>
                  <a:prstClr val="black">
                    <a:lumMod val="65000"/>
                    <a:lumOff val="35000"/>
                  </a:prstClr>
                </a:solidFill>
                <a:latin typeface="Arial"/>
                <a:hlinkClick r:id="rId3"/>
              </a:rPr>
              <a:t> (2016)</a:t>
            </a:r>
            <a:endParaRPr lang="en-US"/>
          </a:p>
          <a:p>
            <a:endParaRPr lang="en-GB"/>
          </a:p>
        </p:txBody>
      </p:sp>
      <p:sp>
        <p:nvSpPr>
          <p:cNvPr id="4" name="Slide Number Placeholder 3"/>
          <p:cNvSpPr>
            <a:spLocks noGrp="1"/>
          </p:cNvSpPr>
          <p:nvPr>
            <p:ph type="sldNum" sz="quarter" idx="5"/>
          </p:nvPr>
        </p:nvSpPr>
        <p:spPr/>
        <p:txBody>
          <a:bodyPr/>
          <a:lstStyle/>
          <a:p>
            <a:fld id="{3D8C6B78-E725-420E-9A4E-2F78CBAA16FC}" type="slidenum">
              <a:rPr lang="en-US" smtClean="0"/>
              <a:t>113</a:t>
            </a:fld>
            <a:endParaRPr lang="en-US"/>
          </a:p>
        </p:txBody>
      </p:sp>
    </p:spTree>
    <p:extLst>
      <p:ext uri="{BB962C8B-B14F-4D97-AF65-F5344CB8AC3E}">
        <p14:creationId xmlns:p14="http://schemas.microsoft.com/office/powerpoint/2010/main" val="125858080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75" y="8021638"/>
            <a:ext cx="38498463" cy="216566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The Coca-Cola Company</a:t>
            </a:r>
            <a:r>
              <a:rPr lang="nl-NL" dirty="0"/>
              <a:t>: </a:t>
            </a:r>
            <a:r>
              <a:rPr lang="en-US" dirty="0"/>
              <a:t>The Coca-Cola Company (TCCC) quantified ecosystem services related to freshwater sources to better capture and communicate impacts of water community projects beyond replenishment.</a:t>
            </a:r>
            <a:br>
              <a:rPr lang="en-US" dirty="0"/>
            </a:br>
            <a:r>
              <a:rPr lang="en-US" sz="1200" b="0" i="0" u="none" strike="noStrike" baseline="0" dirty="0">
                <a:solidFill>
                  <a:srgbClr val="000000"/>
                </a:solidFill>
                <a:latin typeface="Proxima Soft"/>
              </a:rPr>
              <a:t>Having invested a lot in water replenishment projects, TCCC was driven to understand the variety of benefits that these projects provide to people and society beyond water volumes only. A natural capital assessment was initiated to monetize the ecosystem services in order to identify opportunities and maximize impact. Together with their partners, they developed and piloted a methodology in seven of their European projects. While monetizing impacts was not always easy, the results were clear: water restoration projects can enhance a range of other ecosystem services. If done right, these benefits outweigh the original project investment in a limited period of time. The assessment helped TCCC progress on their natural </a:t>
            </a:r>
            <a:r>
              <a:rPr lang="nl-NL" sz="1200" b="0" i="0" u="none" strike="noStrike" baseline="0" dirty="0" err="1">
                <a:solidFill>
                  <a:srgbClr val="000000"/>
                </a:solidFill>
                <a:latin typeface="Proxima Soft"/>
              </a:rPr>
              <a:t>journey</a:t>
            </a:r>
            <a:r>
              <a:rPr lang="nl-NL" sz="1200" b="0" i="0" u="none" strike="noStrike" baseline="0" dirty="0">
                <a:solidFill>
                  <a:srgbClr val="000000"/>
                </a:solidFill>
                <a:latin typeface="Proxima Soft"/>
              </a:rPr>
              <a:t>.</a:t>
            </a:r>
            <a:endParaRPr lang="nl-NL" dirty="0"/>
          </a:p>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114</a:t>
            </a:fld>
            <a:endParaRPr lang="en-US"/>
          </a:p>
        </p:txBody>
      </p:sp>
    </p:spTree>
    <p:extLst>
      <p:ext uri="{BB962C8B-B14F-4D97-AF65-F5344CB8AC3E}">
        <p14:creationId xmlns:p14="http://schemas.microsoft.com/office/powerpoint/2010/main" val="97075979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115</a:t>
            </a:fld>
            <a:endParaRPr lang="en-US"/>
          </a:p>
        </p:txBody>
      </p:sp>
    </p:spTree>
    <p:extLst>
      <p:ext uri="{BB962C8B-B14F-4D97-AF65-F5344CB8AC3E}">
        <p14:creationId xmlns:p14="http://schemas.microsoft.com/office/powerpoint/2010/main" val="308931621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3D8C6B78-E725-420E-9A4E-2F78CBAA16FC}" type="slidenum">
              <a:rPr lang="en-US" smtClean="0"/>
              <a:t>116</a:t>
            </a:fld>
            <a:endParaRPr lang="en-US"/>
          </a:p>
        </p:txBody>
      </p:sp>
    </p:spTree>
    <p:extLst>
      <p:ext uri="{BB962C8B-B14F-4D97-AF65-F5344CB8AC3E}">
        <p14:creationId xmlns:p14="http://schemas.microsoft.com/office/powerpoint/2010/main" val="332245353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8C6B78-E725-420E-9A4E-2F78CBAA16FC}" type="slidenum">
              <a:rPr lang="en-US" smtClean="0"/>
              <a:t>117</a:t>
            </a:fld>
            <a:endParaRPr lang="en-US"/>
          </a:p>
        </p:txBody>
      </p:sp>
    </p:spTree>
    <p:extLst>
      <p:ext uri="{BB962C8B-B14F-4D97-AF65-F5344CB8AC3E}">
        <p14:creationId xmlns:p14="http://schemas.microsoft.com/office/powerpoint/2010/main" val="130134933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118</a:t>
            </a:fld>
            <a:endParaRPr lang="en-US"/>
          </a:p>
        </p:txBody>
      </p:sp>
    </p:spTree>
    <p:extLst>
      <p:ext uri="{BB962C8B-B14F-4D97-AF65-F5344CB8AC3E}">
        <p14:creationId xmlns:p14="http://schemas.microsoft.com/office/powerpoint/2010/main" val="392132757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8C6B78-E725-420E-9A4E-2F78CBAA16FC}" type="slidenum">
              <a:rPr lang="en-US" smtClean="0"/>
              <a:t>119</a:t>
            </a:fld>
            <a:endParaRPr lang="en-US"/>
          </a:p>
        </p:txBody>
      </p:sp>
    </p:spTree>
    <p:extLst>
      <p:ext uri="{BB962C8B-B14F-4D97-AF65-F5344CB8AC3E}">
        <p14:creationId xmlns:p14="http://schemas.microsoft.com/office/powerpoint/2010/main" val="1294406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1">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12</a:t>
            </a:fld>
            <a:endParaRPr lang="en-US"/>
          </a:p>
        </p:txBody>
      </p:sp>
    </p:spTree>
    <p:extLst>
      <p:ext uri="{BB962C8B-B14F-4D97-AF65-F5344CB8AC3E}">
        <p14:creationId xmlns:p14="http://schemas.microsoft.com/office/powerpoint/2010/main" val="6222062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8C6B78-E725-420E-9A4E-2F78CBAA16FC}" type="slidenum">
              <a:rPr lang="en-US" smtClean="0"/>
              <a:t>120</a:t>
            </a:fld>
            <a:endParaRPr lang="en-US"/>
          </a:p>
        </p:txBody>
      </p:sp>
    </p:spTree>
    <p:extLst>
      <p:ext uri="{BB962C8B-B14F-4D97-AF65-F5344CB8AC3E}">
        <p14:creationId xmlns:p14="http://schemas.microsoft.com/office/powerpoint/2010/main" val="75072146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882" indent="-342882">
              <a:buFont typeface="Arial" panose="020B0604020202020204" pitchFamily="34" charset="0"/>
              <a:buChar char="•"/>
            </a:pPr>
            <a:r>
              <a:rPr lang="en-GB" sz="1200" dirty="0">
                <a:solidFill>
                  <a:srgbClr val="595959"/>
                </a:solidFill>
              </a:rPr>
              <a:t>What would the </a:t>
            </a:r>
            <a:r>
              <a:rPr lang="en-GB" sz="1200" b="1" dirty="0">
                <a:solidFill>
                  <a:srgbClr val="23BAED"/>
                </a:solidFill>
              </a:rPr>
              <a:t>value-chain boundary </a:t>
            </a:r>
            <a:r>
              <a:rPr lang="en-GB" sz="1200" dirty="0">
                <a:solidFill>
                  <a:srgbClr val="595959"/>
                </a:solidFill>
              </a:rPr>
              <a:t>be?</a:t>
            </a:r>
          </a:p>
          <a:p>
            <a:pPr marL="800082" lvl="1" indent="-342882">
              <a:buFont typeface="Arial" panose="020B0604020202020204" pitchFamily="34" charset="0"/>
              <a:buChar char="•"/>
            </a:pPr>
            <a:r>
              <a:rPr lang="en-GB" sz="1200" dirty="0">
                <a:solidFill>
                  <a:srgbClr val="595959"/>
                </a:solidFill>
              </a:rPr>
              <a:t>Upstream</a:t>
            </a:r>
          </a:p>
          <a:p>
            <a:pPr marL="800082" lvl="1" indent="-342882">
              <a:buFont typeface="Arial" panose="020B0604020202020204" pitchFamily="34" charset="0"/>
              <a:buChar char="•"/>
            </a:pPr>
            <a:r>
              <a:rPr lang="en-GB" sz="1200" dirty="0">
                <a:solidFill>
                  <a:srgbClr val="595959"/>
                </a:solidFill>
              </a:rPr>
              <a:t>Direct operations</a:t>
            </a:r>
          </a:p>
          <a:p>
            <a:pPr marL="800082" lvl="1" indent="-342882">
              <a:buFont typeface="Arial" panose="020B0604020202020204" pitchFamily="34" charset="0"/>
              <a:buChar char="•"/>
            </a:pPr>
            <a:r>
              <a:rPr lang="en-GB" sz="1200" dirty="0">
                <a:solidFill>
                  <a:srgbClr val="595959"/>
                </a:solidFill>
              </a:rPr>
              <a:t>Downstream</a:t>
            </a:r>
          </a:p>
          <a:p>
            <a:pPr marL="342882" indent="-342882">
              <a:buFont typeface="Arial" panose="020B0604020202020204" pitchFamily="34" charset="0"/>
              <a:buChar char="•"/>
            </a:pPr>
            <a:r>
              <a:rPr lang="en-GB" sz="1200" dirty="0">
                <a:solidFill>
                  <a:srgbClr val="595959"/>
                </a:solidFill>
              </a:rPr>
              <a:t>Would you assess </a:t>
            </a:r>
            <a:r>
              <a:rPr lang="en-GB" sz="1200" b="1" dirty="0">
                <a:solidFill>
                  <a:srgbClr val="23BAED"/>
                </a:solidFill>
              </a:rPr>
              <a:t>impacts and/or dependencies</a:t>
            </a:r>
            <a:r>
              <a:rPr lang="en-GB" sz="1200" dirty="0">
                <a:solidFill>
                  <a:srgbClr val="595959"/>
                </a:solidFill>
              </a:rPr>
              <a:t>?</a:t>
            </a:r>
          </a:p>
          <a:p>
            <a:pPr marL="800082" lvl="1" indent="-342882">
              <a:buFont typeface="Arial" panose="020B0604020202020204" pitchFamily="34" charset="0"/>
              <a:buChar char="•"/>
            </a:pPr>
            <a:r>
              <a:rPr lang="en-US" sz="1800" b="1" i="0" u="none" strike="noStrike" baseline="0" dirty="0">
                <a:solidFill>
                  <a:srgbClr val="262626"/>
                </a:solidFill>
                <a:latin typeface="Gotham-Bold"/>
              </a:rPr>
              <a:t>Impacts on your business </a:t>
            </a:r>
            <a:r>
              <a:rPr lang="en-US" sz="1800" b="0" i="0" u="none" strike="noStrike" baseline="0" dirty="0">
                <a:solidFill>
                  <a:srgbClr val="262626"/>
                </a:solidFill>
                <a:latin typeface="Gotham-Book"/>
              </a:rPr>
              <a:t>(as a result of your impacts on natural capital)</a:t>
            </a:r>
          </a:p>
          <a:p>
            <a:pPr marL="800082" lvl="1" indent="-342882">
              <a:buFont typeface="Arial" panose="020B0604020202020204" pitchFamily="34" charset="0"/>
              <a:buChar char="•"/>
            </a:pPr>
            <a:r>
              <a:rPr lang="en-US" sz="1800" b="1" i="0" u="none" strike="noStrike" baseline="0" dirty="0">
                <a:solidFill>
                  <a:srgbClr val="262626"/>
                </a:solidFill>
                <a:latin typeface="Gotham-Bold"/>
              </a:rPr>
              <a:t>Your impacts on society </a:t>
            </a:r>
            <a:r>
              <a:rPr lang="en-US" sz="1800" b="0" i="0" u="none" strike="noStrike" baseline="0" dirty="0">
                <a:solidFill>
                  <a:srgbClr val="262626"/>
                </a:solidFill>
                <a:latin typeface="Gotham-Book"/>
              </a:rPr>
              <a:t>(as a result of your impacts on natural capital)</a:t>
            </a:r>
          </a:p>
          <a:p>
            <a:pPr marL="800082" lvl="1" indent="-342882">
              <a:buFont typeface="Arial" panose="020B0604020202020204" pitchFamily="34" charset="0"/>
              <a:buChar char="•"/>
            </a:pPr>
            <a:r>
              <a:rPr lang="en-US" sz="1800" b="1" i="0" u="none" strike="noStrike" baseline="0" dirty="0">
                <a:solidFill>
                  <a:srgbClr val="262626"/>
                </a:solidFill>
                <a:latin typeface="Gotham-Bold"/>
              </a:rPr>
              <a:t>Your business dependencies </a:t>
            </a:r>
            <a:r>
              <a:rPr lang="en-US" sz="1800" b="0" i="0" u="none" strike="noStrike" baseline="0" dirty="0">
                <a:solidFill>
                  <a:srgbClr val="262626"/>
                </a:solidFill>
                <a:latin typeface="Gotham-Book"/>
              </a:rPr>
              <a:t>(benefits that your business receives from natural capital)</a:t>
            </a:r>
            <a:endParaRPr lang="en-GB" sz="1200" dirty="0">
              <a:solidFill>
                <a:srgbClr val="595959"/>
              </a:solidFill>
            </a:endParaRPr>
          </a:p>
          <a:p>
            <a:pPr marL="342882" indent="-342882">
              <a:buFont typeface="Arial" panose="020B0604020202020204" pitchFamily="34" charset="0"/>
              <a:buChar char="•"/>
            </a:pPr>
            <a:r>
              <a:rPr lang="en-GB" sz="1200" dirty="0">
                <a:solidFill>
                  <a:srgbClr val="595959"/>
                </a:solidFill>
              </a:rPr>
              <a:t>Which </a:t>
            </a:r>
            <a:r>
              <a:rPr lang="en-GB" sz="1200" b="1" dirty="0">
                <a:solidFill>
                  <a:srgbClr val="23BAED"/>
                </a:solidFill>
              </a:rPr>
              <a:t>types of value </a:t>
            </a:r>
            <a:r>
              <a:rPr lang="en-GB" sz="1200" dirty="0">
                <a:solidFill>
                  <a:srgbClr val="595959"/>
                </a:solidFill>
              </a:rPr>
              <a:t>would you consider?</a:t>
            </a:r>
          </a:p>
          <a:p>
            <a:pPr marL="800082" lvl="1" indent="-342882">
              <a:buFont typeface="Arial" panose="020B0604020202020204" pitchFamily="34" charset="0"/>
              <a:buChar char="•"/>
            </a:pPr>
            <a:r>
              <a:rPr lang="en-GB" sz="1200" dirty="0">
                <a:solidFill>
                  <a:srgbClr val="595959"/>
                </a:solidFill>
              </a:rPr>
              <a:t>Qualitative</a:t>
            </a:r>
          </a:p>
          <a:p>
            <a:pPr marL="800082" lvl="1" indent="-342882">
              <a:buFont typeface="Arial" panose="020B0604020202020204" pitchFamily="34" charset="0"/>
              <a:buChar char="•"/>
            </a:pPr>
            <a:r>
              <a:rPr lang="en-GB" sz="1200" dirty="0">
                <a:solidFill>
                  <a:srgbClr val="595959"/>
                </a:solidFill>
              </a:rPr>
              <a:t>Quantitative</a:t>
            </a:r>
          </a:p>
          <a:p>
            <a:pPr marL="800082" lvl="1" indent="-342882">
              <a:buFont typeface="Arial" panose="020B0604020202020204" pitchFamily="34" charset="0"/>
              <a:buChar char="•"/>
            </a:pPr>
            <a:r>
              <a:rPr lang="en-GB" sz="1200" dirty="0">
                <a:solidFill>
                  <a:srgbClr val="595959"/>
                </a:solidFill>
              </a:rPr>
              <a:t>Monetary</a:t>
            </a:r>
          </a:p>
        </p:txBody>
      </p:sp>
      <p:sp>
        <p:nvSpPr>
          <p:cNvPr id="4" name="Slide Number Placeholder 3"/>
          <p:cNvSpPr>
            <a:spLocks noGrp="1"/>
          </p:cNvSpPr>
          <p:nvPr>
            <p:ph type="sldNum" sz="quarter" idx="5"/>
          </p:nvPr>
        </p:nvSpPr>
        <p:spPr/>
        <p:txBody>
          <a:bodyPr/>
          <a:lstStyle/>
          <a:p>
            <a:fld id="{3D8C6B78-E725-420E-9A4E-2F78CBAA16FC}" type="slidenum">
              <a:rPr lang="en-US" smtClean="0"/>
              <a:t>121</a:t>
            </a:fld>
            <a:endParaRPr lang="en-US"/>
          </a:p>
        </p:txBody>
      </p:sp>
    </p:spTree>
    <p:extLst>
      <p:ext uri="{BB962C8B-B14F-4D97-AF65-F5344CB8AC3E}">
        <p14:creationId xmlns:p14="http://schemas.microsoft.com/office/powerpoint/2010/main" val="320119972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0"/>
        <p:cNvGrpSpPr/>
        <p:nvPr/>
      </p:nvGrpSpPr>
      <p:grpSpPr>
        <a:xfrm>
          <a:off x="0" y="0"/>
          <a:ext cx="0" cy="0"/>
          <a:chOff x="0" y="0"/>
          <a:chExt cx="0" cy="0"/>
        </a:xfrm>
      </p:grpSpPr>
      <p:sp>
        <p:nvSpPr>
          <p:cNvPr id="1681" name="Google Shape;1681;p81:notes"/>
          <p:cNvSpPr txBox="1">
            <a:spLocks noGrp="1"/>
          </p:cNvSpPr>
          <p:nvPr>
            <p:ph type="body" idx="1"/>
          </p:nvPr>
        </p:nvSpPr>
        <p:spPr>
          <a:xfrm>
            <a:off x="189548" y="15921588"/>
            <a:ext cx="1516380" cy="13026754"/>
          </a:xfrm>
          <a:prstGeom prst="rect">
            <a:avLst/>
          </a:prstGeom>
        </p:spPr>
        <p:txBody>
          <a:bodyPr spcFirstLastPara="1" wrap="square" lIns="91425" tIns="45700" rIns="91425" bIns="45700" anchor="t" anchorCtr="0">
            <a:noAutofit/>
          </a:bodyPr>
          <a:lstStyle/>
          <a:p>
            <a:pPr algn="l"/>
            <a:r>
              <a:rPr lang="nl-NL" b="1" dirty="0"/>
              <a:t>Presenter </a:t>
            </a:r>
            <a:r>
              <a:rPr lang="nl-NL" b="1" dirty="0" err="1"/>
              <a:t>to</a:t>
            </a:r>
            <a:r>
              <a:rPr lang="nl-NL" b="1" dirty="0"/>
              <a:t> </a:t>
            </a:r>
            <a:r>
              <a:rPr lang="nl-NL" b="1" dirty="0" err="1"/>
              <a:t>explain</a:t>
            </a:r>
            <a:r>
              <a:rPr lang="nl-NL" b="1" dirty="0"/>
              <a:t> </a:t>
            </a:r>
            <a:r>
              <a:rPr lang="nl-NL" b="1" dirty="0" err="1"/>
              <a:t>that</a:t>
            </a:r>
            <a:r>
              <a:rPr lang="nl-NL" b="1" dirty="0"/>
              <a:t> companies are </a:t>
            </a:r>
            <a:r>
              <a:rPr lang="nl-NL" b="1" dirty="0" err="1"/>
              <a:t>experimenting</a:t>
            </a:r>
            <a:r>
              <a:rPr lang="nl-NL" b="1" dirty="0"/>
              <a:t> </a:t>
            </a:r>
            <a:r>
              <a:rPr lang="nl-NL" b="1" dirty="0" err="1"/>
              <a:t>and</a:t>
            </a:r>
            <a:r>
              <a:rPr lang="nl-NL" b="1" dirty="0"/>
              <a:t> </a:t>
            </a:r>
            <a:r>
              <a:rPr lang="nl-NL" b="1" dirty="0" err="1"/>
              <a:t>learning</a:t>
            </a:r>
            <a:r>
              <a:rPr lang="nl-NL" b="1" dirty="0"/>
              <a:t>. On </a:t>
            </a:r>
            <a:r>
              <a:rPr lang="nl-NL" b="1" dirty="0" err="1"/>
              <a:t>the</a:t>
            </a:r>
            <a:r>
              <a:rPr lang="nl-NL" b="1" dirty="0"/>
              <a:t> We Value Nature Media </a:t>
            </a:r>
            <a:r>
              <a:rPr lang="nl-NL" b="1" dirty="0" err="1"/>
              <a:t>library</a:t>
            </a:r>
            <a:r>
              <a:rPr lang="nl-NL" b="1" dirty="0"/>
              <a:t>, </a:t>
            </a:r>
            <a:r>
              <a:rPr lang="nl-NL" b="1" dirty="0" err="1"/>
              <a:t>you</a:t>
            </a:r>
            <a:r>
              <a:rPr lang="nl-NL" b="1" dirty="0"/>
              <a:t> </a:t>
            </a:r>
            <a:r>
              <a:rPr lang="nl-NL" b="1" dirty="0" err="1"/>
              <a:t>can</a:t>
            </a:r>
            <a:r>
              <a:rPr lang="nl-NL" b="1" dirty="0"/>
              <a:t> </a:t>
            </a:r>
            <a:r>
              <a:rPr lang="nl-NL" b="1" dirty="0" err="1"/>
              <a:t>find</a:t>
            </a:r>
            <a:r>
              <a:rPr lang="nl-NL" b="1" dirty="0"/>
              <a:t> </a:t>
            </a:r>
            <a:r>
              <a:rPr lang="nl-NL" b="1" dirty="0" err="1"/>
              <a:t>inspiring</a:t>
            </a:r>
            <a:r>
              <a:rPr lang="nl-NL" b="1" dirty="0"/>
              <a:t> </a:t>
            </a:r>
            <a:r>
              <a:rPr lang="nl-NL" b="1" dirty="0" err="1"/>
              <a:t>examples</a:t>
            </a:r>
            <a:r>
              <a:rPr lang="nl-NL" b="1" dirty="0"/>
              <a:t> of (F&amp;B) companies </a:t>
            </a:r>
            <a:r>
              <a:rPr lang="nl-NL" b="1" dirty="0" err="1"/>
              <a:t>who</a:t>
            </a:r>
            <a:r>
              <a:rPr lang="nl-NL" b="1" dirty="0"/>
              <a:t> have </a:t>
            </a:r>
            <a:r>
              <a:rPr lang="nl-NL" b="1" dirty="0" err="1"/>
              <a:t>undertaken</a:t>
            </a:r>
            <a:r>
              <a:rPr lang="nl-NL" b="1" dirty="0"/>
              <a:t> a </a:t>
            </a:r>
            <a:r>
              <a:rPr lang="nl-NL" b="1" dirty="0" err="1"/>
              <a:t>natural</a:t>
            </a:r>
            <a:r>
              <a:rPr lang="nl-NL" b="1" dirty="0"/>
              <a:t> </a:t>
            </a:r>
            <a:r>
              <a:rPr lang="nl-NL" b="1" dirty="0" err="1"/>
              <a:t>capital</a:t>
            </a:r>
            <a:r>
              <a:rPr lang="nl-NL" b="1" dirty="0"/>
              <a:t> assessment, </a:t>
            </a:r>
            <a:r>
              <a:rPr lang="nl-NL" b="1" dirty="0" err="1"/>
              <a:t>including</a:t>
            </a:r>
            <a:r>
              <a:rPr lang="nl-NL" b="1" dirty="0"/>
              <a:t> practical information </a:t>
            </a:r>
            <a:r>
              <a:rPr lang="nl-NL" b="1" dirty="0" err="1"/>
              <a:t>and</a:t>
            </a:r>
            <a:r>
              <a:rPr lang="nl-NL" b="1" dirty="0"/>
              <a:t> tips </a:t>
            </a:r>
            <a:r>
              <a:rPr lang="nl-NL" b="1" dirty="0" err="1"/>
              <a:t>and</a:t>
            </a:r>
            <a:r>
              <a:rPr lang="nl-NL" b="1" dirty="0"/>
              <a:t> </a:t>
            </a:r>
            <a:r>
              <a:rPr lang="nl-NL" b="1" dirty="0" err="1"/>
              <a:t>key</a:t>
            </a:r>
            <a:r>
              <a:rPr lang="nl-NL" b="1" dirty="0"/>
              <a:t> </a:t>
            </a:r>
            <a:r>
              <a:rPr lang="nl-NL" b="1" dirty="0" err="1"/>
              <a:t>lessons</a:t>
            </a:r>
            <a:r>
              <a:rPr lang="nl-NL" b="1" dirty="0"/>
              <a:t> </a:t>
            </a:r>
            <a:r>
              <a:rPr lang="nl-NL" b="1" dirty="0" err="1"/>
              <a:t>learned</a:t>
            </a:r>
            <a:r>
              <a:rPr lang="nl-NL" b="1" dirty="0"/>
              <a:t>.</a:t>
            </a:r>
            <a:br>
              <a:rPr lang="nl-NL" b="1" dirty="0"/>
            </a:br>
            <a:br>
              <a:rPr lang="nl-NL" b="1" dirty="0"/>
            </a:br>
            <a:br>
              <a:rPr lang="nl-NL" b="1" dirty="0"/>
            </a:br>
            <a:r>
              <a:rPr lang="nl-NL" b="1" dirty="0" err="1"/>
              <a:t>Eosta</a:t>
            </a:r>
            <a:r>
              <a:rPr lang="nl-NL" b="1" dirty="0"/>
              <a:t>: </a:t>
            </a:r>
            <a:r>
              <a:rPr lang="nl-NL" dirty="0"/>
              <a:t>a NL </a:t>
            </a:r>
            <a:r>
              <a:rPr lang="nl-NL" dirty="0" err="1"/>
              <a:t>based</a:t>
            </a:r>
            <a:r>
              <a:rPr lang="nl-NL" dirty="0"/>
              <a:t>, </a:t>
            </a:r>
            <a:r>
              <a:rPr lang="en-US" sz="1200" b="0" i="0" u="none" strike="noStrike" baseline="0" dirty="0">
                <a:solidFill>
                  <a:srgbClr val="000000"/>
                </a:solidFill>
                <a:latin typeface="Proxima Soft"/>
              </a:rPr>
              <a:t>international distributor of organic fruits and vegetables. </a:t>
            </a:r>
            <a:r>
              <a:rPr lang="en-US" sz="1200" b="0" i="0" u="none" strike="noStrike" baseline="0" dirty="0" err="1">
                <a:solidFill>
                  <a:srgbClr val="000000"/>
                </a:solidFill>
                <a:latin typeface="Proxima Soft"/>
              </a:rPr>
              <a:t>Eosta</a:t>
            </a:r>
            <a:r>
              <a:rPr lang="en-US" sz="1200" b="0" i="0" u="none" strike="noStrike" baseline="0" dirty="0">
                <a:solidFill>
                  <a:srgbClr val="000000"/>
                </a:solidFill>
                <a:latin typeface="Proxima Soft"/>
              </a:rPr>
              <a:t> valued the true cost of various fruits and vegetables through developing an integrated profit and loss account of these products based on true cost accounting. It was the first Small and Medium sized enterprise (SME) in the food &amp; agribusiness to do so.</a:t>
            </a:r>
            <a:br>
              <a:rPr lang="en-US" sz="1200" b="0" i="0" u="none" strike="noStrike" baseline="0" dirty="0">
                <a:solidFill>
                  <a:srgbClr val="000000"/>
                </a:solidFill>
                <a:latin typeface="Proxima Soft"/>
              </a:rPr>
            </a:br>
            <a:r>
              <a:rPr lang="en-US" sz="1200" b="0" i="0" u="none" strike="noStrike" baseline="0" dirty="0">
                <a:solidFill>
                  <a:srgbClr val="000000"/>
                </a:solidFill>
                <a:latin typeface="Proxima Soft"/>
              </a:rPr>
              <a:t>To inform better and more sustainable decision-making, EOSTA decided to develop a practical tool for True Cost Accounting in the Financial, Food and Farming Sectors (TCA-TFFF) that includes environmental and social values for a range of products. By monetizing their impacts, EOSTA moved up along their natural capital journey towards full integration of natural capital into business decision making. </a:t>
            </a:r>
            <a:r>
              <a:rPr lang="nl-NL" sz="1200" b="1" i="0" u="none" strike="noStrike" baseline="0" dirty="0">
                <a:latin typeface="Proxima Soft"/>
              </a:rPr>
              <a:t> </a:t>
            </a:r>
            <a:endParaRPr lang="nl-NL" dirty="0"/>
          </a:p>
          <a:p>
            <a:endParaRPr lang="nl-NL" dirty="0"/>
          </a:p>
          <a:p>
            <a:r>
              <a:rPr lang="nl-NL" b="1" dirty="0"/>
              <a:t>Metro</a:t>
            </a:r>
            <a:r>
              <a:rPr lang="nl-NL" dirty="0"/>
              <a:t>: a </a:t>
            </a:r>
            <a:r>
              <a:rPr lang="en-US" dirty="0"/>
              <a:t>leading international specialist in food wholesale. METRO AG compared the hidden costs and benefits of METRO’s Food Service Distribution (FSD) business model with those of its traditional wholesale stores by monetizing their impacts on the society and the environment. In 2015, METRO started rolling out their Food Service Distribution model next to their traditional model of direct buying (Cash &amp; Carry). To understand whether this was a positive development, METRO initiated an assessment to assess how these different business models impact the society and the environment. With the support of </a:t>
            </a:r>
            <a:r>
              <a:rPr lang="en-US" dirty="0" err="1"/>
              <a:t>Denkstatt</a:t>
            </a:r>
            <a:r>
              <a:rPr lang="en-US" dirty="0"/>
              <a:t>, METRO conducted sustainability accounting and found that the new FSD model was inherently more sustainable, offering additional benefits for customers, the society and the environment, valued at € 60 per € 1000 of sales.</a:t>
            </a:r>
            <a:endParaRPr lang="nl-NL" dirty="0"/>
          </a:p>
          <a:p>
            <a:endParaRPr lang="nl-NL" dirty="0"/>
          </a:p>
          <a:p>
            <a:pPr algn="l"/>
            <a:r>
              <a:rPr lang="nl-NL" b="1" dirty="0"/>
              <a:t>The Coca-Cola Company</a:t>
            </a:r>
            <a:r>
              <a:rPr lang="nl-NL" dirty="0"/>
              <a:t>: </a:t>
            </a:r>
            <a:r>
              <a:rPr lang="en-US" dirty="0"/>
              <a:t>The Coca-Cola Company (TCCC) quantified ecosystem services related to freshwater sources to better capture and communicate impacts of water community projects beyond replenishment.</a:t>
            </a:r>
            <a:br>
              <a:rPr lang="en-US" dirty="0"/>
            </a:br>
            <a:r>
              <a:rPr lang="en-US" sz="1200" b="0" i="0" u="none" strike="noStrike" baseline="0" dirty="0">
                <a:solidFill>
                  <a:srgbClr val="000000"/>
                </a:solidFill>
                <a:latin typeface="Proxima Soft"/>
              </a:rPr>
              <a:t>Having invested a lot in water replenishment projects, TCCC was driven to understand the variety of benefits that these projects provide to people and society beyond water volumes only. A natural capital assessment was initiated to monetize the ecosystem services in order to identify opportunities and maximize impact. Together with their partners, they developed and piloted a methodology in seven of their European projects. While monetizing impacts was not always easy, the results were clear: water restoration projects can enhance a range of other ecosystem services. If done right, these benefits outweigh the original project investment in a limited period of time. The assessment helped TCCC progress on their natural </a:t>
            </a:r>
            <a:r>
              <a:rPr lang="nl-NL" sz="1200" b="0" i="0" u="none" strike="noStrike" baseline="0" dirty="0" err="1">
                <a:solidFill>
                  <a:srgbClr val="000000"/>
                </a:solidFill>
                <a:latin typeface="Proxima Soft"/>
              </a:rPr>
              <a:t>journey</a:t>
            </a:r>
            <a:r>
              <a:rPr lang="nl-NL" sz="1200" b="0" i="0" u="none" strike="noStrike" baseline="0" dirty="0">
                <a:solidFill>
                  <a:srgbClr val="000000"/>
                </a:solidFill>
                <a:latin typeface="Proxima Soft"/>
              </a:rPr>
              <a:t>.</a:t>
            </a:r>
            <a:endParaRPr lang="nl-NL" dirty="0"/>
          </a:p>
          <a:p>
            <a:endParaRPr lang="nl-NL" dirty="0"/>
          </a:p>
          <a:p>
            <a:pPr algn="l"/>
            <a:r>
              <a:rPr lang="nl-NL" b="1" dirty="0" err="1"/>
              <a:t>Jeronimo</a:t>
            </a:r>
            <a:r>
              <a:rPr lang="nl-NL" b="1" dirty="0"/>
              <a:t> Martins</a:t>
            </a:r>
            <a:r>
              <a:rPr lang="nl-NL" dirty="0"/>
              <a:t>: </a:t>
            </a:r>
            <a:r>
              <a:rPr lang="en-US" dirty="0"/>
              <a:t>a Portugal-based international group operating in the Food Distribution and Specialized Retail sectors. </a:t>
            </a:r>
            <a:r>
              <a:rPr lang="en-US" dirty="0" err="1"/>
              <a:t>Jerónimo</a:t>
            </a:r>
            <a:r>
              <a:rPr lang="en-US" dirty="0"/>
              <a:t> Martins applied the Natural Capital Protocol to measure and value the comparative life cycle societal impacts of PVC use and alternative plastic materials in packaging components. </a:t>
            </a:r>
            <a:endParaRPr lang="nl-NL" sz="1200" b="0" i="0" u="none" strike="noStrike" baseline="0" dirty="0">
              <a:solidFill>
                <a:srgbClr val="000000"/>
              </a:solidFill>
              <a:latin typeface="Proxima Soft"/>
            </a:endParaRPr>
          </a:p>
          <a:p>
            <a:pPr algn="just"/>
            <a:r>
              <a:rPr lang="en-US" sz="1200" b="0" i="0" u="none" strike="noStrike" baseline="0" dirty="0">
                <a:solidFill>
                  <a:srgbClr val="000000"/>
                </a:solidFill>
                <a:latin typeface="Proxima Soft"/>
              </a:rPr>
              <a:t>The environmental performance of PVC in packaging was highlighted as a key issue which triggered </a:t>
            </a:r>
            <a:r>
              <a:rPr lang="en-US" sz="1200" b="0" i="0" u="none" strike="noStrike" baseline="0" dirty="0" err="1">
                <a:solidFill>
                  <a:srgbClr val="000000"/>
                </a:solidFill>
                <a:latin typeface="Proxima Soft"/>
              </a:rPr>
              <a:t>Jerónimo</a:t>
            </a:r>
            <a:r>
              <a:rPr lang="en-US" sz="1200" b="0" i="0" u="none" strike="noStrike" baseline="0" dirty="0">
                <a:solidFill>
                  <a:srgbClr val="000000"/>
                </a:solidFill>
                <a:latin typeface="Proxima Soft"/>
              </a:rPr>
              <a:t> Martins to further research its effects and their options for sustainable packaging. </a:t>
            </a:r>
            <a:r>
              <a:rPr lang="en-US" sz="1200" b="0" i="0" u="none" strike="noStrike" baseline="0" dirty="0" err="1">
                <a:solidFill>
                  <a:srgbClr val="000000"/>
                </a:solidFill>
                <a:latin typeface="Proxima Soft"/>
              </a:rPr>
              <a:t>Jerónimo</a:t>
            </a:r>
            <a:r>
              <a:rPr lang="en-US" sz="1200" b="0" i="0" u="none" strike="noStrike" baseline="0" dirty="0">
                <a:solidFill>
                  <a:srgbClr val="000000"/>
                </a:solidFill>
                <a:latin typeface="Proxima Soft"/>
              </a:rPr>
              <a:t> Martins carried out an in-house natural capital assessment. While challenged by the lack of data, the assessment helped build in-depth knowledge on the societal impacts of the use of PVC, and prepared the company for comprehensive future assessments. </a:t>
            </a:r>
            <a:r>
              <a:rPr lang="en-US" dirty="0"/>
              <a:t>In 2019, a roadmap on eliminating PVC from Private Brand packaging was defined.</a:t>
            </a:r>
            <a:endParaRPr lang="nl-NL" dirty="0"/>
          </a:p>
          <a:p>
            <a:pPr marL="0" lvl="0" indent="0" algn="l" rtl="0">
              <a:spcBef>
                <a:spcPts val="0"/>
              </a:spcBef>
              <a:spcAft>
                <a:spcPts val="0"/>
              </a:spcAft>
              <a:buNone/>
            </a:pPr>
            <a:endParaRPr dirty="0"/>
          </a:p>
        </p:txBody>
      </p:sp>
      <p:sp>
        <p:nvSpPr>
          <p:cNvPr id="1682" name="Google Shape;1682;p81: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123</a:t>
            </a:fld>
            <a:endParaRPr lang="en-US">
              <a:solidFill>
                <a:prstClr val="black"/>
              </a:solidFill>
              <a:latin typeface="Calibri" panose="020F0502020204030204"/>
            </a:endParaRPr>
          </a:p>
        </p:txBody>
      </p:sp>
    </p:spTree>
    <p:extLst>
      <p:ext uri="{BB962C8B-B14F-4D97-AF65-F5344CB8AC3E}">
        <p14:creationId xmlns:p14="http://schemas.microsoft.com/office/powerpoint/2010/main" val="266365555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following step is practicalities, which addresses technical issues and key planning issues. </a:t>
            </a:r>
          </a:p>
        </p:txBody>
      </p:sp>
      <p:sp>
        <p:nvSpPr>
          <p:cNvPr id="4" name="Slide Number Placeholder 3"/>
          <p:cNvSpPr>
            <a:spLocks noGrp="1"/>
          </p:cNvSpPr>
          <p:nvPr>
            <p:ph type="sldNum" sz="quarter" idx="5"/>
          </p:nvPr>
        </p:nvSpPr>
        <p:spPr/>
        <p:txBody>
          <a:bodyPr/>
          <a:lstStyle/>
          <a:p>
            <a:fld id="{3D8C6B78-E725-420E-9A4E-2F78CBAA16FC}" type="slidenum">
              <a:rPr lang="en-US" smtClean="0"/>
              <a:t>124</a:t>
            </a:fld>
            <a:endParaRPr lang="en-US"/>
          </a:p>
        </p:txBody>
      </p:sp>
    </p:spTree>
    <p:extLst>
      <p:ext uri="{BB962C8B-B14F-4D97-AF65-F5344CB8AC3E}">
        <p14:creationId xmlns:p14="http://schemas.microsoft.com/office/powerpoint/2010/main" val="332997244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125</a:t>
            </a:fld>
            <a:endParaRPr lang="en-US"/>
          </a:p>
        </p:txBody>
      </p:sp>
    </p:spTree>
    <p:extLst>
      <p:ext uri="{BB962C8B-B14F-4D97-AF65-F5344CB8AC3E}">
        <p14:creationId xmlns:p14="http://schemas.microsoft.com/office/powerpoint/2010/main" val="379064032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US" sz="1800" b="0" i="0" u="none" strike="noStrike" baseline="0" dirty="0">
                <a:solidFill>
                  <a:srgbClr val="262626"/>
                </a:solidFill>
                <a:latin typeface="Gotham-Book"/>
              </a:rPr>
              <a:t>Your answers to the scoping questions outlined in the slides before may need to be adjusted in light of planning and resource constraints, which will determine what scope is actually achievable. These constraints may also be considered as “critical success factors”:</a:t>
            </a:r>
          </a:p>
          <a:p>
            <a:pPr marL="171450" indent="-171450" algn="l">
              <a:buFont typeface="Arial" panose="020B0604020202020204" pitchFamily="34" charset="0"/>
              <a:buChar char="•"/>
            </a:pPr>
            <a:r>
              <a:rPr lang="en-US" sz="1800" b="0" i="0" u="none" strike="noStrike" baseline="0" dirty="0">
                <a:solidFill>
                  <a:srgbClr val="262626"/>
                </a:solidFill>
                <a:latin typeface="Gotham-Book"/>
                <a:cs typeface="Calibri" panose="020F0502020204030204"/>
              </a:rPr>
              <a:t>Timescale</a:t>
            </a:r>
          </a:p>
          <a:p>
            <a:pPr marL="171450" indent="-171450" algn="l">
              <a:buFont typeface="Arial" panose="020B0604020202020204" pitchFamily="34" charset="0"/>
              <a:buChar char="•"/>
            </a:pPr>
            <a:r>
              <a:rPr lang="en-US" sz="1800" b="0" i="0" u="none" strike="noStrike" baseline="0" dirty="0">
                <a:solidFill>
                  <a:srgbClr val="262626"/>
                </a:solidFill>
                <a:latin typeface="Gotham-Book"/>
                <a:cs typeface="Calibri" panose="020F0502020204030204"/>
              </a:rPr>
              <a:t>Funding/resources</a:t>
            </a:r>
          </a:p>
          <a:p>
            <a:pPr marL="171450" indent="-171450" algn="l">
              <a:buFont typeface="Arial" panose="020B0604020202020204" pitchFamily="34" charset="0"/>
              <a:buChar char="•"/>
            </a:pPr>
            <a:r>
              <a:rPr lang="en-US" sz="1800" b="0" i="0" u="none" strike="noStrike" baseline="0" dirty="0">
                <a:solidFill>
                  <a:srgbClr val="262626"/>
                </a:solidFill>
                <a:latin typeface="Gotham-Book"/>
                <a:cs typeface="Calibri" panose="020F0502020204030204"/>
              </a:rPr>
              <a:t>Capacity</a:t>
            </a:r>
          </a:p>
          <a:p>
            <a:pPr marL="171450" indent="-171450" algn="l">
              <a:buFont typeface="Arial" panose="020B0604020202020204" pitchFamily="34" charset="0"/>
              <a:buChar char="•"/>
            </a:pPr>
            <a:r>
              <a:rPr lang="en-US" sz="1800" b="0" i="0" u="none" strike="noStrike" baseline="0" dirty="0">
                <a:solidFill>
                  <a:srgbClr val="262626"/>
                </a:solidFill>
                <a:latin typeface="Gotham-Book"/>
                <a:cs typeface="Calibri" panose="020F0502020204030204"/>
              </a:rPr>
              <a:t>Data availability and accessibility</a:t>
            </a:r>
          </a:p>
          <a:p>
            <a:pPr marL="171450" indent="-171450" algn="l">
              <a:buFont typeface="Arial" panose="020B0604020202020204" pitchFamily="34" charset="0"/>
              <a:buChar char="•"/>
            </a:pPr>
            <a:r>
              <a:rPr lang="en-US" sz="1800" b="0" i="0" u="none" strike="noStrike" baseline="0" dirty="0">
                <a:solidFill>
                  <a:srgbClr val="262626"/>
                </a:solidFill>
                <a:latin typeface="Gotham-Book"/>
                <a:cs typeface="Calibri" panose="020F0502020204030204"/>
              </a:rPr>
              <a:t>Stakeholder relationships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126</a:t>
            </a:fld>
            <a:endParaRPr lang="en-US"/>
          </a:p>
        </p:txBody>
      </p:sp>
    </p:spTree>
    <p:extLst>
      <p:ext uri="{BB962C8B-B14F-4D97-AF65-F5344CB8AC3E}">
        <p14:creationId xmlns:p14="http://schemas.microsoft.com/office/powerpoint/2010/main" val="151061360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Baseline: is the starting point or benchmark against which changes in natural capital can be compared. </a:t>
            </a:r>
          </a:p>
          <a:p>
            <a:pPr marL="171450" indent="-171450">
              <a:buFont typeface="Arial" panose="020B0604020202020204" pitchFamily="34" charset="0"/>
              <a:buChar char="•"/>
            </a:pPr>
            <a:r>
              <a:rPr lang="en-US"/>
              <a:t>Scenario: </a:t>
            </a:r>
            <a:r>
              <a:rPr lang="en-US" sz="1200" b="0" i="0" u="none" strike="noStrike" baseline="0">
                <a:solidFill>
                  <a:srgbClr val="262626"/>
                </a:solidFill>
                <a:latin typeface="Gotham-Book"/>
              </a:rPr>
              <a:t>The concept of valuation is based on being able to compare outcomes and impacts across at least two scenarios: the baseline discussed above, and a chosen scenario that is being </a:t>
            </a:r>
            <a:r>
              <a:rPr lang="nl-NL" sz="1200" b="0" i="0" u="none" strike="noStrike" baseline="0">
                <a:solidFill>
                  <a:srgbClr val="262626"/>
                </a:solidFill>
                <a:latin typeface="Gotham-Book"/>
              </a:rPr>
              <a:t>“</a:t>
            </a:r>
            <a:r>
              <a:rPr lang="nl-NL" sz="1200" b="0" i="0" u="none" strike="noStrike" baseline="0" err="1">
                <a:solidFill>
                  <a:srgbClr val="262626"/>
                </a:solidFill>
                <a:latin typeface="Gotham-Book"/>
              </a:rPr>
              <a:t>valued</a:t>
            </a:r>
            <a:r>
              <a:rPr lang="nl-NL" sz="1200" b="0" i="0" u="none" strike="noStrike" baseline="0">
                <a:solidFill>
                  <a:srgbClr val="262626"/>
                </a:solidFill>
                <a:latin typeface="Gotham-Book"/>
              </a:rPr>
              <a:t>”.</a:t>
            </a:r>
          </a:p>
          <a:p>
            <a:pPr marL="171450" indent="-171450">
              <a:buFont typeface="Arial" panose="020B0604020202020204" pitchFamily="34" charset="0"/>
              <a:buChar char="•"/>
            </a:pPr>
            <a:r>
              <a:rPr lang="nl-NL" sz="1200" b="0" i="0" u="none" strike="noStrike" baseline="0" err="1">
                <a:solidFill>
                  <a:srgbClr val="262626"/>
                </a:solidFill>
                <a:latin typeface="Gotham-Book"/>
              </a:rPr>
              <a:t>Spatial</a:t>
            </a:r>
            <a:r>
              <a:rPr lang="nl-NL" sz="1200" b="0" i="0" u="none" strike="noStrike" baseline="0">
                <a:solidFill>
                  <a:srgbClr val="262626"/>
                </a:solidFill>
                <a:latin typeface="Gotham-Book"/>
              </a:rPr>
              <a:t> </a:t>
            </a:r>
            <a:r>
              <a:rPr lang="nl-NL" sz="1200" b="0" i="0" u="none" strike="noStrike" baseline="0" err="1">
                <a:solidFill>
                  <a:srgbClr val="262626"/>
                </a:solidFill>
                <a:latin typeface="Gotham-Book"/>
              </a:rPr>
              <a:t>boundary</a:t>
            </a:r>
            <a:r>
              <a:rPr lang="nl-NL" sz="1200" b="0" i="0" u="none" strike="noStrike" baseline="0">
                <a:solidFill>
                  <a:srgbClr val="262626"/>
                </a:solidFill>
                <a:latin typeface="Gotham-Book"/>
              </a:rPr>
              <a:t>: </a:t>
            </a:r>
            <a:r>
              <a:rPr lang="en-US" sz="1200" b="0" i="0" u="none" strike="noStrike" baseline="0">
                <a:solidFill>
                  <a:srgbClr val="262626"/>
                </a:solidFill>
                <a:latin typeface="Gotham-Book"/>
              </a:rPr>
              <a:t>Establishing the spatial boundary means deciding what geographic area the assessment will consider. The answer depends on various factors, including the organizational focus, value-chain boundary, and chosen value perspective, which you will have already decided </a:t>
            </a:r>
            <a:r>
              <a:rPr lang="nl-NL" sz="1200" b="0" i="0" u="none" strike="noStrike" baseline="0" err="1">
                <a:solidFill>
                  <a:srgbClr val="262626"/>
                </a:solidFill>
                <a:latin typeface="Gotham-Book"/>
              </a:rPr>
              <a:t>earlier</a:t>
            </a:r>
            <a:r>
              <a:rPr lang="nl-NL" sz="1200" b="0" i="0" u="none" strike="noStrike" baseline="0">
                <a:solidFill>
                  <a:srgbClr val="262626"/>
                </a:solidFill>
                <a:latin typeface="Gotham-Book"/>
              </a:rPr>
              <a:t>.</a:t>
            </a:r>
          </a:p>
          <a:p>
            <a:pPr marL="171450" indent="-171450">
              <a:buFont typeface="Arial" panose="020B0604020202020204" pitchFamily="34" charset="0"/>
              <a:buChar char="•"/>
            </a:pPr>
            <a:r>
              <a:rPr lang="nl-NL" sz="1200" b="0" i="0" u="none" strike="noStrike" baseline="0" err="1">
                <a:solidFill>
                  <a:srgbClr val="262626"/>
                </a:solidFill>
                <a:latin typeface="Gotham-Book"/>
              </a:rPr>
              <a:t>Temporal</a:t>
            </a:r>
            <a:r>
              <a:rPr lang="nl-NL" sz="1200" b="0" i="0" u="none" strike="noStrike" baseline="0">
                <a:solidFill>
                  <a:srgbClr val="262626"/>
                </a:solidFill>
                <a:latin typeface="Gotham-Book"/>
              </a:rPr>
              <a:t> </a:t>
            </a:r>
            <a:r>
              <a:rPr lang="nl-NL" sz="1200" b="0" i="0" u="none" strike="noStrike" baseline="0" err="1">
                <a:solidFill>
                  <a:srgbClr val="262626"/>
                </a:solidFill>
                <a:latin typeface="Gotham-Book"/>
              </a:rPr>
              <a:t>boundary</a:t>
            </a:r>
            <a:r>
              <a:rPr lang="nl-NL" sz="1200" b="0" i="0" u="none" strike="noStrike" baseline="0">
                <a:solidFill>
                  <a:srgbClr val="262626"/>
                </a:solidFill>
                <a:latin typeface="Gotham-Book"/>
              </a:rPr>
              <a:t>: </a:t>
            </a:r>
            <a:r>
              <a:rPr lang="en-US" sz="1200" b="0" i="0" u="none" strike="noStrike" baseline="0">
                <a:solidFill>
                  <a:srgbClr val="262626"/>
                </a:solidFill>
                <a:latin typeface="Gotham-Book"/>
              </a:rPr>
              <a:t>Identifying a temporal boundary means determining an appropriate time frame for the assessment (i.e., over how many days, months, or years should impacts and/or dependencies be assessed and compared?). The assessment period should relate to your objective and correspond to the organizational focus and material impacts and/or </a:t>
            </a:r>
            <a:r>
              <a:rPr lang="nl-NL" sz="1200" b="0" i="0" u="none" strike="noStrike" baseline="0" err="1">
                <a:solidFill>
                  <a:srgbClr val="262626"/>
                </a:solidFill>
                <a:latin typeface="Gotham-Book"/>
              </a:rPr>
              <a:t>dependencies</a:t>
            </a:r>
            <a:r>
              <a:rPr lang="nl-NL" sz="1200" b="0" i="0" u="none" strike="noStrike" baseline="0">
                <a:solidFill>
                  <a:srgbClr val="262626"/>
                </a:solidFill>
                <a:latin typeface="Gotham-Book"/>
              </a:rPr>
              <a:t> </a:t>
            </a:r>
            <a:r>
              <a:rPr lang="nl-NL" sz="1200" b="0" i="0" u="none" strike="noStrike" baseline="0" err="1">
                <a:solidFill>
                  <a:srgbClr val="262626"/>
                </a:solidFill>
                <a:latin typeface="Gotham-Book"/>
              </a:rPr>
              <a:t>under</a:t>
            </a:r>
            <a:r>
              <a:rPr lang="nl-NL" sz="1200" b="0" i="0" u="none" strike="noStrike" baseline="0">
                <a:solidFill>
                  <a:srgbClr val="262626"/>
                </a:solidFill>
                <a:latin typeface="Gotham-Book"/>
              </a:rPr>
              <a:t> </a:t>
            </a:r>
            <a:r>
              <a:rPr lang="nl-NL" sz="1200" b="0" i="0" u="none" strike="noStrike" baseline="0" err="1">
                <a:solidFill>
                  <a:srgbClr val="262626"/>
                </a:solidFill>
                <a:latin typeface="Gotham-Book"/>
              </a:rPr>
              <a:t>consideration</a:t>
            </a:r>
            <a:r>
              <a:rPr lang="nl-NL" sz="1200" b="0" i="0" u="none" strike="noStrike" baseline="0">
                <a:solidFill>
                  <a:srgbClr val="262626"/>
                </a:solidFill>
                <a:latin typeface="Gotham-Book"/>
              </a:rPr>
              <a:t>.</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127</a:t>
            </a:fld>
            <a:endParaRPr lang="en-US"/>
          </a:p>
        </p:txBody>
      </p:sp>
    </p:spTree>
    <p:extLst>
      <p:ext uri="{BB962C8B-B14F-4D97-AF65-F5344CB8AC3E}">
        <p14:creationId xmlns:p14="http://schemas.microsoft.com/office/powerpoint/2010/main" val="370090751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Some extra practical tips &amp; success factors are..</a:t>
            </a:r>
          </a:p>
        </p:txBody>
      </p:sp>
      <p:sp>
        <p:nvSpPr>
          <p:cNvPr id="4" name="Slide Number Placeholder 3"/>
          <p:cNvSpPr>
            <a:spLocks noGrp="1"/>
          </p:cNvSpPr>
          <p:nvPr>
            <p:ph type="sldNum" sz="quarter" idx="5"/>
          </p:nvPr>
        </p:nvSpPr>
        <p:spPr/>
        <p:txBody>
          <a:bodyPr/>
          <a:lstStyle/>
          <a:p>
            <a:fld id="{3D8C6B78-E725-420E-9A4E-2F78CBAA16FC}" type="slidenum">
              <a:rPr lang="en-US" smtClean="0"/>
              <a:t>128</a:t>
            </a:fld>
            <a:endParaRPr lang="en-US"/>
          </a:p>
        </p:txBody>
      </p:sp>
    </p:spTree>
    <p:extLst>
      <p:ext uri="{BB962C8B-B14F-4D97-AF65-F5344CB8AC3E}">
        <p14:creationId xmlns:p14="http://schemas.microsoft.com/office/powerpoint/2010/main" val="98797602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r>
              <a:rPr lang="en-US" sz="1200" b="1" kern="1200" baseline="0" dirty="0">
                <a:solidFill>
                  <a:schemeClr val="tx1"/>
                </a:solidFill>
                <a:latin typeface="+mn-lt"/>
                <a:ea typeface="+mn-ea"/>
                <a:cs typeface="+mn-cs"/>
              </a:rPr>
              <a:t>The slide shows that there are many tools out there, many of which are freely accessible and readily available for companies to use and start assessing their natural capital impacts and dependencies.</a:t>
            </a:r>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endParaRPr lang="en-US" sz="1200" kern="1200" baseline="0" dirty="0">
              <a:solidFill>
                <a:schemeClr val="tx1"/>
              </a:solidFill>
              <a:latin typeface="+mn-lt"/>
              <a:ea typeface="+mn-ea"/>
              <a:cs typeface="+mn-cs"/>
            </a:endParaRPr>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r>
              <a:rPr lang="en-US" sz="1200" kern="1200" baseline="0" dirty="0">
                <a:solidFill>
                  <a:schemeClr val="tx1"/>
                </a:solidFill>
                <a:latin typeface="+mn-lt"/>
                <a:ea typeface="+mn-ea"/>
                <a:cs typeface="+mn-cs"/>
              </a:rPr>
              <a:t>Briefly explain SHIFT platform, that it is a searchable repository of tools. It is an interactive database for businesses to find the right tools(s) to assess their relationship with nature or ‘’natural capital’’. The SHIFT platform includes the Natural Capital Toolkit . Can give further background on the reason why this toolkit was transferred onto the SHIFT platform – to encourage standardization &amp; harmonization of tools.</a:t>
            </a:r>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endParaRPr lang="en-US" sz="1200" kern="1200" baseline="0" dirty="0">
              <a:solidFill>
                <a:schemeClr val="tx1"/>
              </a:solidFill>
              <a:latin typeface="+mn-lt"/>
              <a:ea typeface="+mn-ea"/>
              <a:cs typeface="+mn-cs"/>
            </a:endParaRPr>
          </a:p>
          <a:p>
            <a:pPr algn="just"/>
            <a:r>
              <a:rPr lang="en-US" sz="1200" dirty="0"/>
              <a:t>The </a:t>
            </a:r>
            <a:r>
              <a:rPr lang="en-US" sz="1200" dirty="0" err="1"/>
              <a:t>TEEBagrifood</a:t>
            </a:r>
            <a:r>
              <a:rPr lang="en-US" sz="1200" dirty="0"/>
              <a:t> Operational Guidelines for Business brings together the </a:t>
            </a:r>
            <a:r>
              <a:rPr lang="en-US" sz="1200" dirty="0" err="1"/>
              <a:t>TEEBAgrifood</a:t>
            </a:r>
            <a:r>
              <a:rPr lang="en-US" sz="1200" dirty="0"/>
              <a:t> Evaluation Framework and the Capitals Protocol. The guidelines:</a:t>
            </a:r>
          </a:p>
          <a:p>
            <a:pPr algn="just"/>
            <a:r>
              <a:rPr lang="en-US" dirty="0"/>
              <a:t>• Provide context on why capitals are relevant to any business in the food system and how businesses benefit from them. </a:t>
            </a:r>
          </a:p>
          <a:p>
            <a:pPr algn="just"/>
            <a:r>
              <a:rPr lang="en-US" dirty="0"/>
              <a:t>• Develop the business case for integrated capitals assessments in the food sector. </a:t>
            </a:r>
          </a:p>
          <a:p>
            <a:pPr algn="just"/>
            <a:r>
              <a:rPr lang="en-US" dirty="0"/>
              <a:t>• Identify material impacts and dependencies on different capitals relevant to businesses across the value chain of the food sector. </a:t>
            </a:r>
          </a:p>
          <a:p>
            <a:pPr algn="just"/>
            <a:r>
              <a:rPr lang="en-US" dirty="0"/>
              <a:t>• Use practical examples to demonstrate sector-specific business applications.</a:t>
            </a:r>
            <a:endParaRPr lang="en-US" sz="1200"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7DBAF288-DB09-4B38-A774-AED1A4768F10}" type="slidenum">
              <a:rPr lang="en-GB" smtClean="0"/>
              <a:t>129</a:t>
            </a:fld>
            <a:endParaRPr lang="en-GB"/>
          </a:p>
        </p:txBody>
      </p:sp>
    </p:spTree>
    <p:extLst>
      <p:ext uri="{BB962C8B-B14F-4D97-AF65-F5344CB8AC3E}">
        <p14:creationId xmlns:p14="http://schemas.microsoft.com/office/powerpoint/2010/main" val="3999142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2B641253-FB2F-49D0-ADB9-2038AA856BCA}" type="slidenum">
              <a:rPr lang="en-CH" smtClean="0"/>
              <a:t>13</a:t>
            </a:fld>
            <a:endParaRPr lang="en-CH"/>
          </a:p>
        </p:txBody>
      </p:sp>
    </p:spTree>
    <p:extLst>
      <p:ext uri="{BB962C8B-B14F-4D97-AF65-F5344CB8AC3E}">
        <p14:creationId xmlns:p14="http://schemas.microsoft.com/office/powerpoint/2010/main" val="359819583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An example of how the platform works, providing a fictional scenario.</a:t>
            </a:r>
          </a:p>
          <a:p>
            <a:r>
              <a:rPr lang="en-US" sz="1200" kern="1200" dirty="0">
                <a:solidFill>
                  <a:schemeClr val="tx1"/>
                </a:solidFill>
                <a:effectLst/>
                <a:latin typeface="+mn-lt"/>
                <a:ea typeface="+mn-ea"/>
                <a:cs typeface="+mn-cs"/>
              </a:rPr>
              <a:t>Conclusion is that:</a:t>
            </a:r>
            <a:endParaRPr lang="en-CH"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There are no perfect answers!</a:t>
            </a:r>
            <a:endParaRPr lang="en-CH"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choice of tool will depend on various factors:</a:t>
            </a:r>
            <a:endParaRPr lang="en-CH"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What is the objective / what are you trying to achieve? / What decision are you trying to inform? – Is it to inform business strategy? Business management? Or operating decision?</a:t>
            </a:r>
            <a:endParaRPr lang="en-CH"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What is the scope? Are you looking at product, corporate level?</a:t>
            </a:r>
            <a:endParaRPr lang="en-CH"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What perspective are you looking at? Business? Societal? Both?</a:t>
            </a:r>
            <a:endParaRPr lang="en-CH"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How much resources do you have available to conduct the assessment?</a:t>
            </a:r>
            <a:endParaRPr lang="en-CH"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How much information / data do you already have?</a:t>
            </a:r>
            <a:endParaRPr lang="en-CH"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Will you need external help?</a:t>
            </a:r>
            <a:endParaRPr lang="en-CH"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Etc.</a:t>
            </a:r>
            <a:endParaRPr lang="en-CH"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BA301F5-20D8-456B-8F82-D08BC0ADD896}" type="slidenum">
              <a:rPr lang="en-CH" smtClean="0"/>
              <a:t>130</a:t>
            </a:fld>
            <a:endParaRPr lang="en-CH"/>
          </a:p>
        </p:txBody>
      </p:sp>
    </p:spTree>
    <p:extLst>
      <p:ext uri="{BB962C8B-B14F-4D97-AF65-F5344CB8AC3E}">
        <p14:creationId xmlns:p14="http://schemas.microsoft.com/office/powerpoint/2010/main" val="337371711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to point out that there are a lot of useful tools out there that businesses can use to determine their impacts and dependencies. The tools differ in their focus: impacts/dependencies or both, the types of natural capital they include (only water, biodiversity?), and the method of valuation (qualitative, quantitative, monetary). Qualitative valuation is often considered to be very important at the start of an assessment as it can give businesses a good understanding of where their main impacts and dependencies are and where additional information may be needed to inform decision-making. The black dots mark the tools that require more technical knowledge and that are more difficult to implement.</a:t>
            </a:r>
          </a:p>
          <a:p>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solidFill>
                  <a:srgbClr val="23BAED"/>
                </a:solidFill>
              </a:rPr>
              <a:t>ENCORE (Natural Capital Finance Alliance)</a:t>
            </a:r>
            <a:r>
              <a:rPr lang="en-US" b="1" dirty="0"/>
              <a:t>: </a:t>
            </a:r>
            <a:r>
              <a:rPr lang="en-US" b="0" dirty="0"/>
              <a:t>The aim of the project is to help financial institutions to better understand, assess and integrate natural capital risks in their activities. It helps measure impacts and dependencies in a qualitative way.</a:t>
            </a:r>
            <a:br>
              <a:rPr lang="en-US" b="0" dirty="0"/>
            </a:br>
            <a:r>
              <a:rPr lang="en-US" b="0" dirty="0"/>
              <a:t>https://encore.naturalcapital.finance/en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u="none" dirty="0">
                <a:solidFill>
                  <a:srgbClr val="23BAED"/>
                </a:solidFill>
              </a:rPr>
              <a:t>SASB (Sustainability Accounting Standards Board): </a:t>
            </a:r>
            <a:r>
              <a:rPr lang="en-US" b="0" i="0" dirty="0">
                <a:solidFill>
                  <a:srgbClr val="222222"/>
                </a:solidFill>
                <a:effectLst/>
                <a:latin typeface="Frutiger LT"/>
              </a:rPr>
              <a:t>Focus on financially material information on environmental and social topics and the governance of those topics. By focusing on financially material issues, SASB aims to help companies around the world to report on sustainability topics that matter most to investors. </a:t>
            </a:r>
            <a:br>
              <a:rPr lang="en-US" b="0" i="0" dirty="0">
                <a:solidFill>
                  <a:srgbClr val="222222"/>
                </a:solidFill>
                <a:effectLst/>
                <a:latin typeface="Frutiger LT"/>
              </a:rPr>
            </a:br>
            <a:r>
              <a:rPr lang="en-US" b="0" i="0" dirty="0">
                <a:solidFill>
                  <a:srgbClr val="222222"/>
                </a:solidFill>
                <a:effectLst/>
                <a:latin typeface="Frutiger LT"/>
              </a:rPr>
              <a:t>https://www.sasb.org/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u="none" dirty="0">
                <a:solidFill>
                  <a:srgbClr val="23BAED"/>
                </a:solidFill>
                <a:hlinkClick r:id="rId3">
                  <a:extLst>
                    <a:ext uri="{A12FA001-AC4F-418D-AE19-62706E023703}">
                      <ahyp:hlinkClr xmlns:ahyp="http://schemas.microsoft.com/office/drawing/2018/hyperlinkcolor" val="tx"/>
                    </a:ext>
                  </a:extLst>
                </a:hlinkClick>
              </a:rPr>
              <a:t>Natural Capital Protocol: Food and Beverage Sector Guide</a:t>
            </a:r>
            <a:r>
              <a:rPr lang="en-GB" sz="1200" b="1" u="none" dirty="0">
                <a:solidFill>
                  <a:srgbClr val="23BAED"/>
                </a:solidFill>
              </a:rPr>
              <a:t>: </a:t>
            </a:r>
            <a:r>
              <a:rPr lang="en-GB" sz="1200" b="0" u="none" dirty="0">
                <a:solidFill>
                  <a:srgbClr val="23BAED"/>
                </a:solidFill>
              </a:rPr>
              <a:t>Guide specified to the Food &amp; Beverage sector. Through a stepwise approach, the Guide helps F&amp;B companies to determine their main impacts and dependencies.</a:t>
            </a:r>
            <a:br>
              <a:rPr lang="en-GB" sz="1200" b="0" u="none" dirty="0">
                <a:solidFill>
                  <a:srgbClr val="23BAED"/>
                </a:solidFill>
              </a:rPr>
            </a:br>
            <a:r>
              <a:rPr lang="en-GB" sz="1200" b="0" u="none" dirty="0">
                <a:solidFill>
                  <a:srgbClr val="23BAED"/>
                </a:solidFill>
              </a:rPr>
              <a:t>https://naturalcapitalcoalition.org/natural-capital-protocol-food-and-beverage-sector-guide/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u="none" dirty="0">
                <a:solidFill>
                  <a:srgbClr val="23BAED"/>
                </a:solidFill>
              </a:rPr>
              <a:t>TEEB </a:t>
            </a:r>
            <a:r>
              <a:rPr lang="en-GB" sz="1200" b="1" u="none" dirty="0" err="1">
                <a:solidFill>
                  <a:srgbClr val="23BAED"/>
                </a:solidFill>
              </a:rPr>
              <a:t>AgriFood</a:t>
            </a:r>
            <a:r>
              <a:rPr lang="en-GB" sz="1200" b="1" u="none" dirty="0">
                <a:solidFill>
                  <a:srgbClr val="23BAED"/>
                </a:solidFill>
              </a:rPr>
              <a:t> Operational Guidelines for Business: </a:t>
            </a:r>
            <a:r>
              <a:rPr lang="en-US" sz="1200" b="0" u="none" dirty="0">
                <a:solidFill>
                  <a:srgbClr val="23BAED"/>
                </a:solidFill>
              </a:rPr>
              <a:t>Developed to support businesses in implementing the </a:t>
            </a:r>
            <a:r>
              <a:rPr lang="en-US" sz="1200" b="0" u="none" dirty="0" err="1">
                <a:solidFill>
                  <a:srgbClr val="23BAED"/>
                </a:solidFill>
              </a:rPr>
              <a:t>TEEBAgriFood</a:t>
            </a:r>
            <a:r>
              <a:rPr lang="en-US" sz="1200" b="0" u="none" dirty="0">
                <a:solidFill>
                  <a:srgbClr val="23BAED"/>
                </a:solidFill>
              </a:rPr>
              <a:t> Evaluation Framework, these Guidelines provide a practical way for businesses to understand and act upon their impact and dependency on natural, human, social, and produced capital.</a:t>
            </a:r>
            <a:br>
              <a:rPr lang="en-GB" sz="1200" b="1" u="none" dirty="0">
                <a:solidFill>
                  <a:srgbClr val="23BAED"/>
                </a:solidFill>
              </a:rPr>
            </a:br>
            <a:r>
              <a:rPr lang="en-GB" sz="1200" b="0" u="none" dirty="0">
                <a:solidFill>
                  <a:srgbClr val="23BAED"/>
                </a:solidFill>
              </a:rPr>
              <a:t>https://naturalcapitalcoalition.org/wp-content/uploads/2020/08/DRAFT-TEEBAgriFood-Operational-Guidelines.pdf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u="sng" dirty="0">
                <a:solidFill>
                  <a:srgbClr val="23BAED"/>
                </a:solidFill>
                <a:hlinkClick r:id="rId4">
                  <a:extLst>
                    <a:ext uri="{A12FA001-AC4F-418D-AE19-62706E023703}">
                      <ahyp:hlinkClr xmlns:ahyp="http://schemas.microsoft.com/office/drawing/2018/hyperlinkcolor" val="tx"/>
                    </a:ext>
                  </a:extLst>
                </a:hlinkClick>
              </a:rPr>
              <a:t>I360X (Impact 360)</a:t>
            </a:r>
            <a:r>
              <a:rPr lang="en-GB" sz="1200" b="1" u="sng" dirty="0">
                <a:solidFill>
                  <a:srgbClr val="23BAED"/>
                </a:solidFill>
              </a:rPr>
              <a:t>: </a:t>
            </a:r>
            <a:r>
              <a:rPr lang="en-GB" sz="1200" b="0" u="none" dirty="0">
                <a:solidFill>
                  <a:srgbClr val="23BAED"/>
                </a:solidFill>
              </a:rPr>
              <a:t>The tool can be used to make a qualitative and quantitative assessment of the sustainability impacts on a range of capitals, including natural, social and human capital. </a:t>
            </a:r>
            <a:br>
              <a:rPr lang="en-GB" sz="1200" b="1" u="sng" dirty="0">
                <a:solidFill>
                  <a:srgbClr val="23BAED"/>
                </a:solidFill>
              </a:rPr>
            </a:br>
            <a:r>
              <a:rPr lang="en-GB" sz="1200" b="0" u="none" dirty="0">
                <a:solidFill>
                  <a:srgbClr val="23BAED"/>
                </a:solidFill>
              </a:rPr>
              <a:t>https://www.gistimpact.com/i360xn.php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solidFill>
                  <a:srgbClr val="23BAED"/>
                </a:solidFill>
                <a:hlinkClick r:id="rId5">
                  <a:extLst>
                    <a:ext uri="{A12FA001-AC4F-418D-AE19-62706E023703}">
                      <ahyp:hlinkClr xmlns:ahyp="http://schemas.microsoft.com/office/drawing/2018/hyperlinkcolor" val="tx"/>
                    </a:ext>
                  </a:extLst>
                </a:hlinkClick>
              </a:rPr>
              <a:t>Corporate Ecosystem Valuation (CEV)</a:t>
            </a:r>
            <a:r>
              <a:rPr lang="en-US" dirty="0">
                <a:cs typeface="Calibri"/>
              </a:rPr>
              <a:t>: </a:t>
            </a:r>
            <a:r>
              <a:rPr lang="en-US" b="0" i="0" dirty="0">
                <a:solidFill>
                  <a:srgbClr val="373A3C"/>
                </a:solidFill>
                <a:effectLst/>
                <a:latin typeface="freight-sans-pro"/>
              </a:rPr>
              <a:t>This first-of-its-kind framework enables companies to consider the actual benefits and value of the ecosystem services they depend upon and impact, giving them new information and insights to include in business planning and financial analysis. </a:t>
            </a:r>
            <a:br>
              <a:rPr lang="en-US" b="0" i="0" dirty="0">
                <a:solidFill>
                  <a:srgbClr val="373A3C"/>
                </a:solidFill>
                <a:effectLst/>
                <a:latin typeface="freight-sans-pro"/>
              </a:rPr>
            </a:br>
            <a:r>
              <a:rPr lang="en-US" b="0" i="0" dirty="0">
                <a:solidFill>
                  <a:srgbClr val="373A3C"/>
                </a:solidFill>
                <a:effectLst/>
                <a:latin typeface="freight-sans-pro"/>
              </a:rPr>
              <a:t>https://www.wbcsd.org/Programs/Redefining-Value/Business-Decision-Making/Assess-and-Manage-Performance/Resources/Guide-to-Corporate-Ecosystem-Valuation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err="1">
                <a:solidFill>
                  <a:srgbClr val="23BAED"/>
                </a:solidFill>
                <a:latin typeface="+mn-lt"/>
                <a:ea typeface="+mn-ea"/>
                <a:cs typeface="+mn-cs"/>
              </a:rPr>
              <a:t>InVEST</a:t>
            </a:r>
            <a:r>
              <a:rPr lang="en-US" sz="1200" b="1" kern="1200" dirty="0">
                <a:solidFill>
                  <a:srgbClr val="23BAED"/>
                </a:solidFill>
                <a:latin typeface="+mn-lt"/>
                <a:ea typeface="+mn-ea"/>
                <a:cs typeface="+mn-cs"/>
              </a:rPr>
              <a:t>: </a:t>
            </a:r>
            <a:r>
              <a:rPr lang="en-US" b="0" i="0" dirty="0" err="1">
                <a:solidFill>
                  <a:srgbClr val="373A3C"/>
                </a:solidFill>
                <a:effectLst/>
                <a:latin typeface="freight-sans-pro"/>
              </a:rPr>
              <a:t>InVEST</a:t>
            </a:r>
            <a:r>
              <a:rPr lang="en-US" b="0" i="0" dirty="0">
                <a:solidFill>
                  <a:srgbClr val="373A3C"/>
                </a:solidFill>
                <a:effectLst/>
                <a:latin typeface="freight-sans-pro"/>
              </a:rPr>
              <a:t> is a suite of free, open-source software models used to map and value the goods and services from nature that sustain and fulfill human life.  If properly managed, ecosystems yield a flow of services that are vital to humanity, including the production of goods (e.g., food), life-support processes (e.g., water purification), and life-fulfilling conditions (e.g., beauty, opportunities for recreation), and the conservation of options (e.g., genetic diversity for future use). </a:t>
            </a:r>
            <a:br>
              <a:rPr lang="en-US" b="0" i="0" dirty="0">
                <a:solidFill>
                  <a:srgbClr val="373A3C"/>
                </a:solidFill>
                <a:effectLst/>
                <a:latin typeface="freight-sans-pro"/>
              </a:rPr>
            </a:br>
            <a:r>
              <a:rPr lang="en-US" b="0" i="0" dirty="0">
                <a:solidFill>
                  <a:srgbClr val="373A3C"/>
                </a:solidFill>
                <a:effectLst/>
                <a:latin typeface="freight-sans-pro"/>
              </a:rPr>
              <a:t>https://naturalcapitalproject.stanford.edu/software/invest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u="none" dirty="0">
              <a:solidFill>
                <a:srgbClr val="23BAED"/>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99848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to point out that there are a lot of useful tools out there that businesses can use to determine their impacts and dependencies. The tools differ in their focus: impacts/dependencies or both, the types of natural capital they include (only water, biodiversity?), and the method of valuation (qualitative, quantitative, monetary). Qualitative valuation is often considered to be very important at the start of an assessment as it can give businesses a good understanding of where their main impacts and dependencies are and where additional information may be needed to inform decision-making. The black dots mark the tools that require more technical knowledge and that are more difficult to implement.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u="none" dirty="0">
              <a:solidFill>
                <a:srgbClr val="23BAED"/>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ARIES: </a:t>
            </a:r>
            <a:r>
              <a:rPr lang="en-US" b="0" i="0" dirty="0">
                <a:solidFill>
                  <a:srgbClr val="373A3C"/>
                </a:solidFill>
                <a:effectLst/>
                <a:latin typeface="freight-sans-pro"/>
              </a:rPr>
              <a:t>ARIES redefines ecosystem services assessment and valuation in decision-making. The ARIES approach to mapping benefits, beneficiaries, and service flows is a powerful new way to visualize, value, and manage the ecosystems on which the human economy and well-being depend. </a:t>
            </a:r>
            <a:br>
              <a:rPr lang="en-US" b="0" i="0" dirty="0">
                <a:solidFill>
                  <a:srgbClr val="373A3C"/>
                </a:solidFill>
                <a:effectLst/>
                <a:latin typeface="freight-sans-pro"/>
              </a:rPr>
            </a:br>
            <a:r>
              <a:rPr lang="nl-NL" dirty="0">
                <a:hlinkClick r:id="rId3"/>
              </a:rPr>
              <a:t>http://shift.tools/iframe/1377?</a:t>
            </a:r>
            <a:r>
              <a:rPr lang="nl-NL"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1" dirty="0">
                <a:solidFill>
                  <a:srgbClr val="23BAED"/>
                </a:solidFill>
                <a:latin typeface="Arial"/>
                <a:hlinkClick r:id="rId4">
                  <a:extLst>
                    <a:ext uri="{A12FA001-AC4F-418D-AE19-62706E023703}">
                      <ahyp:hlinkClr xmlns:ahyp="http://schemas.microsoft.com/office/drawing/2018/hyperlinkcolor" val="tx"/>
                    </a:ext>
                  </a:extLst>
                </a:hlinkClick>
              </a:rPr>
              <a:t>Toolkit for Ecosystem Service Site-Based Assessment (TESSA)</a:t>
            </a:r>
            <a:r>
              <a:rPr lang="en-GB" sz="1800" b="1" dirty="0">
                <a:solidFill>
                  <a:srgbClr val="23BAED"/>
                </a:solidFill>
                <a:latin typeface="Arial"/>
              </a:rPr>
              <a:t>: </a:t>
            </a:r>
            <a:r>
              <a:rPr lang="en-US" sz="2800" b="0" i="0" dirty="0">
                <a:solidFill>
                  <a:srgbClr val="333333"/>
                </a:solidFill>
                <a:effectLst/>
                <a:latin typeface="Helvetica Neue"/>
              </a:rPr>
              <a:t>Understanding the impacts on natural capital and ecosystem services of actual and potential changes in state at individual sites to promote better planning decisions and support biodiversity conservation and ecosystem service delivery. This toolkit is designed to provide practical guidance on how to identify which services may be significant at a site of interest, what data are needed to measure them, what methods or sources can be used to obtain the data and how to communicate the results.</a:t>
            </a:r>
            <a:br>
              <a:rPr lang="en-US" sz="2800" b="0" i="0" dirty="0">
                <a:solidFill>
                  <a:srgbClr val="333333"/>
                </a:solidFill>
                <a:effectLst/>
                <a:latin typeface="Helvetica Neue"/>
              </a:rPr>
            </a:br>
            <a:r>
              <a:rPr lang="en-US" sz="2800" b="0" i="0" dirty="0">
                <a:solidFill>
                  <a:srgbClr val="333333"/>
                </a:solidFill>
                <a:effectLst/>
                <a:latin typeface="Helvetica Neue"/>
              </a:rPr>
              <a:t>http://tessa.tools/</a:t>
            </a:r>
            <a:endParaRPr lang="en-US" sz="1800" b="1" dirty="0">
              <a:latin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latin typeface="Segoe UI" panose="020B0502040204020203" pitchFamily="34" charset="0"/>
              </a:rPr>
              <a:t>Farm Sustainability Assessment (FSA): </a:t>
            </a:r>
            <a:r>
              <a:rPr lang="en-US" sz="1800" dirty="0">
                <a:latin typeface="Segoe UI" panose="020B0502040204020203" pitchFamily="34" charset="0"/>
              </a:rPr>
              <a:t>is a set of tools for food and drink businesses that want to assess, improve and validate on-farm sustainability in their supply chains. The tools enable effective and efficient supply chain collaboration right down to the level of the farmer.</a:t>
            </a:r>
            <a:br>
              <a:rPr lang="en-US" sz="1800" dirty="0">
                <a:latin typeface="Segoe UI" panose="020B0502040204020203" pitchFamily="34" charset="0"/>
              </a:rPr>
            </a:br>
            <a:r>
              <a:rPr lang="en-GB" sz="1800" dirty="0">
                <a:latin typeface="Segoe UI" panose="020B0502040204020203" pitchFamily="34" charset="0"/>
              </a:rPr>
              <a:t>https://saiplatform.org/our-value/what-we-do/#Programmes_and_Tools: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b="1" dirty="0"/>
              <a:t>The Cool Farm Tool: </a:t>
            </a:r>
            <a:r>
              <a:rPr lang="nl-NL" sz="1800" b="0" dirty="0"/>
              <a:t>An online </a:t>
            </a:r>
            <a:r>
              <a:rPr lang="nl-NL" sz="1800" b="0" dirty="0" err="1"/>
              <a:t>greenhouse</a:t>
            </a:r>
            <a:r>
              <a:rPr lang="nl-NL" sz="1800" b="0" dirty="0"/>
              <a:t> gas, water, </a:t>
            </a:r>
            <a:r>
              <a:rPr lang="nl-NL" sz="1800" b="0" dirty="0" err="1"/>
              <a:t>and</a:t>
            </a:r>
            <a:r>
              <a:rPr lang="nl-NL" sz="1800" b="0" dirty="0"/>
              <a:t> </a:t>
            </a:r>
            <a:r>
              <a:rPr lang="nl-NL" sz="1800" b="0" dirty="0" err="1"/>
              <a:t>biodiversity</a:t>
            </a:r>
            <a:r>
              <a:rPr lang="nl-NL" sz="1800" b="0" dirty="0"/>
              <a:t> calculator </a:t>
            </a:r>
            <a:r>
              <a:rPr lang="nl-NL" sz="1800" b="0" dirty="0" err="1"/>
              <a:t>for</a:t>
            </a:r>
            <a:r>
              <a:rPr lang="nl-NL" sz="1800" b="0" dirty="0"/>
              <a:t> </a:t>
            </a:r>
            <a:r>
              <a:rPr lang="nl-NL" sz="1800" b="0" dirty="0" err="1"/>
              <a:t>farming</a:t>
            </a:r>
            <a:r>
              <a:rPr lang="nl-NL" sz="1800" b="0" dirty="0"/>
              <a:t> (free </a:t>
            </a:r>
            <a:r>
              <a:rPr lang="nl-NL" sz="1800" b="0" dirty="0" err="1"/>
              <a:t>for</a:t>
            </a:r>
            <a:r>
              <a:rPr lang="nl-NL" sz="1800" b="0" dirty="0"/>
              <a:t> farmers)</a:t>
            </a:r>
            <a:r>
              <a:rPr lang="nl-NL" sz="1800" b="1" dirty="0"/>
              <a:t> </a:t>
            </a:r>
            <a:br>
              <a:rPr lang="nl-NL" sz="1800" b="1" dirty="0"/>
            </a:br>
            <a:r>
              <a:rPr lang="nl-NL" sz="1800" dirty="0">
                <a:hlinkClick r:id="rId5"/>
              </a:rPr>
              <a:t>https://coolfarmtool.org/coolfarmtool/</a:t>
            </a:r>
            <a:r>
              <a:rPr lang="nl-NL" sz="1800" dirty="0"/>
              <a:t> </a:t>
            </a:r>
            <a:endParaRPr lang="en-GB" sz="1800" dirty="0">
              <a:latin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b="1" dirty="0"/>
              <a:t>CROPWAT: </a:t>
            </a:r>
            <a:r>
              <a:rPr lang="en-US" sz="1800" dirty="0"/>
              <a:t>CROPWAT is a decision support tool developed by the Land and Water Development Division of FAO. It facilitates the calculation of crop water requirements and irrigation requirements based on soil, climate and crop data. CROPWAT informs the development of irrigation schedules for different management conditions and the calculation of required water supply for varying crop patterns. </a:t>
            </a:r>
            <a:br>
              <a:rPr lang="en-US" sz="1800" dirty="0"/>
            </a:br>
            <a:r>
              <a:rPr lang="en-US" sz="1800" dirty="0"/>
              <a:t>http://teebweb.org/wp-content/uploads/2018/11/Ch7.pdf</a:t>
            </a:r>
            <a:endParaRPr lang="en-GB" sz="1800" b="0" u="none" dirty="0">
              <a:solidFill>
                <a:srgbClr val="23BAED"/>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err="1"/>
              <a:t>BioScope</a:t>
            </a:r>
            <a:r>
              <a:rPr lang="en-US" b="1" dirty="0"/>
              <a:t>: </a:t>
            </a:r>
            <a:r>
              <a:rPr lang="en-US" b="0" i="0" dirty="0">
                <a:solidFill>
                  <a:srgbClr val="373A3C"/>
                </a:solidFill>
                <a:effectLst/>
                <a:latin typeface="freight-sans-pro"/>
              </a:rPr>
              <a:t>Platform BEE's </a:t>
            </a:r>
            <a:r>
              <a:rPr lang="en-US" b="0" i="0" dirty="0" err="1">
                <a:solidFill>
                  <a:srgbClr val="373A3C"/>
                </a:solidFill>
                <a:effectLst/>
                <a:latin typeface="freight-sans-pro"/>
              </a:rPr>
              <a:t>BioScope</a:t>
            </a:r>
            <a:r>
              <a:rPr lang="en-US" b="0" i="0" dirty="0">
                <a:solidFill>
                  <a:srgbClr val="373A3C"/>
                </a:solidFill>
                <a:effectLst/>
                <a:latin typeface="freight-sans-pro"/>
              </a:rPr>
              <a:t> provides businesses with a simple and fast indication of the most important impacts on biodiversity arising from their supply chain. The focus is on climate change and agricultural land occupation as these are the two main impact drivers on biodiversity.</a:t>
            </a:r>
            <a:br>
              <a:rPr lang="en-US" b="0" i="0" dirty="0">
                <a:solidFill>
                  <a:srgbClr val="373A3C"/>
                </a:solidFill>
                <a:effectLst/>
                <a:latin typeface="freight-sans-pro"/>
              </a:rPr>
            </a:br>
            <a:r>
              <a:rPr lang="nl-NL" dirty="0">
                <a:hlinkClick r:id="rId6"/>
              </a:rPr>
              <a:t>https://bioscope.info/</a:t>
            </a:r>
            <a:r>
              <a:rPr lang="en-US" b="1" dirty="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85152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US" b="1" u="none"/>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133</a:t>
            </a:fld>
            <a:endParaRPr lang="en-US">
              <a:solidFill>
                <a:prstClr val="black"/>
              </a:solidFill>
              <a:latin typeface="Calibri" panose="020F0502020204030204"/>
            </a:endParaRPr>
          </a:p>
        </p:txBody>
      </p:sp>
    </p:spTree>
    <p:extLst>
      <p:ext uri="{BB962C8B-B14F-4D97-AF65-F5344CB8AC3E}">
        <p14:creationId xmlns:p14="http://schemas.microsoft.com/office/powerpoint/2010/main" val="98291869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134</a:t>
            </a:fld>
            <a:endParaRPr lang="en-US"/>
          </a:p>
        </p:txBody>
      </p:sp>
    </p:spTree>
    <p:extLst>
      <p:ext uri="{BB962C8B-B14F-4D97-AF65-F5344CB8AC3E}">
        <p14:creationId xmlns:p14="http://schemas.microsoft.com/office/powerpoint/2010/main" val="128228064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b="1"/>
          </a:p>
        </p:txBody>
      </p:sp>
      <p:sp>
        <p:nvSpPr>
          <p:cNvPr id="4" name="Slide Number Placeholder 3"/>
          <p:cNvSpPr>
            <a:spLocks noGrp="1"/>
          </p:cNvSpPr>
          <p:nvPr>
            <p:ph type="sldNum" sz="quarter" idx="5"/>
          </p:nvPr>
        </p:nvSpPr>
        <p:spPr/>
        <p:txBody>
          <a:bodyPr/>
          <a:lstStyle/>
          <a:p>
            <a:fld id="{8BA301F5-20D8-456B-8F82-D08BC0ADD896}" type="slidenum">
              <a:rPr lang="en-CH" smtClean="0"/>
              <a:t>135</a:t>
            </a:fld>
            <a:endParaRPr lang="en-CH"/>
          </a:p>
        </p:txBody>
      </p:sp>
    </p:spTree>
    <p:extLst>
      <p:ext uri="{BB962C8B-B14F-4D97-AF65-F5344CB8AC3E}">
        <p14:creationId xmlns:p14="http://schemas.microsoft.com/office/powerpoint/2010/main" val="14653616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following step is Measure and Value. This step consists of materiality assessments, identifying changes in natural capital, assessing trends, selecting valuation techniques and ecosystem valuation tools. </a:t>
            </a:r>
          </a:p>
        </p:txBody>
      </p:sp>
      <p:sp>
        <p:nvSpPr>
          <p:cNvPr id="4" name="Slide Number Placeholder 3"/>
          <p:cNvSpPr>
            <a:spLocks noGrp="1"/>
          </p:cNvSpPr>
          <p:nvPr>
            <p:ph type="sldNum" sz="quarter" idx="5"/>
          </p:nvPr>
        </p:nvSpPr>
        <p:spPr/>
        <p:txBody>
          <a:bodyPr/>
          <a:lstStyle/>
          <a:p>
            <a:fld id="{3D8C6B78-E725-420E-9A4E-2F78CBAA16FC}" type="slidenum">
              <a:rPr lang="en-US" smtClean="0"/>
              <a:t>136</a:t>
            </a:fld>
            <a:endParaRPr lang="en-US"/>
          </a:p>
        </p:txBody>
      </p:sp>
    </p:spTree>
    <p:extLst>
      <p:ext uri="{BB962C8B-B14F-4D97-AF65-F5344CB8AC3E}">
        <p14:creationId xmlns:p14="http://schemas.microsoft.com/office/powerpoint/2010/main" val="232441812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US" sz="1800" b="0" i="0" u="none" strike="noStrike" baseline="0">
                <a:solidFill>
                  <a:srgbClr val="805A0D"/>
                </a:solidFill>
                <a:latin typeface="Gotham-Book"/>
              </a:rPr>
              <a:t>In the Protocol, an impact or dependency on natural capital is </a:t>
            </a:r>
            <a:r>
              <a:rPr lang="en-US" sz="1800" b="1" i="0" u="none" strike="noStrike" baseline="0">
                <a:solidFill>
                  <a:srgbClr val="805A0D"/>
                </a:solidFill>
                <a:latin typeface="Gotham-Book"/>
              </a:rPr>
              <a:t>material</a:t>
            </a:r>
            <a:r>
              <a:rPr lang="en-US" sz="1800" b="0" i="0" u="none" strike="noStrike" baseline="0">
                <a:solidFill>
                  <a:srgbClr val="805A0D"/>
                </a:solidFill>
                <a:latin typeface="Gotham-Book"/>
              </a:rPr>
              <a:t> if consideration of its value, as part of the set of information used for decision making, has the potential to alter that decision.</a:t>
            </a:r>
            <a:endParaRPr lang="en-US"/>
          </a:p>
          <a:p>
            <a:endParaRPr lang="en-US"/>
          </a:p>
          <a:p>
            <a:r>
              <a:rPr lang="en-US"/>
              <a:t>A </a:t>
            </a:r>
            <a:r>
              <a:rPr lang="en-US" b="1"/>
              <a:t>materiality assessment </a:t>
            </a:r>
            <a:r>
              <a:rPr lang="en-US"/>
              <a:t>is the process that involves identifying what is (or is potentially) material in relation to the assessment’s objective and application.</a:t>
            </a:r>
            <a:endParaRPr lang="en-GB"/>
          </a:p>
        </p:txBody>
      </p:sp>
      <p:sp>
        <p:nvSpPr>
          <p:cNvPr id="4" name="Slide Number Placeholder 3"/>
          <p:cNvSpPr>
            <a:spLocks noGrp="1"/>
          </p:cNvSpPr>
          <p:nvPr>
            <p:ph type="sldNum" sz="quarter" idx="5"/>
          </p:nvPr>
        </p:nvSpPr>
        <p:spPr/>
        <p:txBody>
          <a:bodyPr/>
          <a:lstStyle/>
          <a:p>
            <a:fld id="{3D8C6B78-E725-420E-9A4E-2F78CBAA16FC}" type="slidenum">
              <a:rPr lang="en-US" smtClean="0"/>
              <a:t>137</a:t>
            </a:fld>
            <a:endParaRPr lang="en-US"/>
          </a:p>
        </p:txBody>
      </p:sp>
    </p:spTree>
    <p:extLst>
      <p:ext uri="{BB962C8B-B14F-4D97-AF65-F5344CB8AC3E}">
        <p14:creationId xmlns:p14="http://schemas.microsoft.com/office/powerpoint/2010/main" val="391213631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US" sz="1800" b="0" i="0" u="none" strike="noStrike" baseline="0">
                <a:solidFill>
                  <a:srgbClr val="262626"/>
                </a:solidFill>
                <a:latin typeface="Gotham-Book"/>
              </a:rPr>
              <a:t>Once you have compiled a short list of potentially material issues, you will need to identify criteria to judge which impacts and dependencies are most significant.</a:t>
            </a:r>
          </a:p>
          <a:p>
            <a:pPr algn="l"/>
            <a:r>
              <a:rPr lang="en-US" sz="1800" b="0" i="0" u="none" strike="noStrike" baseline="0">
                <a:solidFill>
                  <a:srgbClr val="262626"/>
                </a:solidFill>
                <a:latin typeface="Gotham-Book"/>
              </a:rPr>
              <a:t>Before you identify the criteria though you will need to identify who the impacts and dependencies are most significant for. </a:t>
            </a:r>
          </a:p>
          <a:p>
            <a:pPr algn="l"/>
            <a:endParaRPr lang="en-US" sz="1800" b="0" i="0" u="none" strike="noStrike" baseline="0">
              <a:solidFill>
                <a:srgbClr val="262626"/>
              </a:solidFill>
              <a:latin typeface="Gotham-Book"/>
            </a:endParaRPr>
          </a:p>
          <a:p>
            <a:pPr algn="l"/>
            <a:r>
              <a:rPr lang="nl-NL" sz="1800" b="0" i="0" u="none" strike="noStrike" baseline="0" err="1">
                <a:solidFill>
                  <a:srgbClr val="262626"/>
                </a:solidFill>
                <a:latin typeface="Gotham-Book"/>
              </a:rPr>
              <a:t>Potential</a:t>
            </a:r>
            <a:r>
              <a:rPr lang="nl-NL" sz="1800" b="0" i="0" u="none" strike="noStrike" baseline="0">
                <a:solidFill>
                  <a:srgbClr val="262626"/>
                </a:solidFill>
                <a:latin typeface="Gotham-Book"/>
              </a:rPr>
              <a:t> criteria </a:t>
            </a:r>
            <a:r>
              <a:rPr lang="nl-NL" sz="1800" b="0" i="0" u="none" strike="noStrike" baseline="0" err="1">
                <a:solidFill>
                  <a:srgbClr val="262626"/>
                </a:solidFill>
                <a:latin typeface="Gotham-Book"/>
              </a:rPr>
              <a:t>may</a:t>
            </a:r>
            <a:r>
              <a:rPr lang="nl-NL" sz="1800" b="0" i="0" u="none" strike="noStrike" baseline="0">
                <a:solidFill>
                  <a:srgbClr val="262626"/>
                </a:solidFill>
                <a:latin typeface="Gotham-Book"/>
              </a:rPr>
              <a:t> </a:t>
            </a:r>
            <a:r>
              <a:rPr lang="nl-NL" sz="1800" b="0" i="0" u="none" strike="noStrike" baseline="0" err="1">
                <a:solidFill>
                  <a:srgbClr val="262626"/>
                </a:solidFill>
                <a:latin typeface="Gotham-Book"/>
              </a:rPr>
              <a:t>include</a:t>
            </a:r>
            <a:r>
              <a:rPr lang="nl-NL" sz="1800" b="0" i="0" u="none" strike="noStrike" baseline="0">
                <a:solidFill>
                  <a:srgbClr val="262626"/>
                </a:solidFill>
                <a:latin typeface="Gotham-Book"/>
              </a:rPr>
              <a:t>:</a:t>
            </a:r>
          </a:p>
          <a:p>
            <a:pPr algn="l"/>
            <a:r>
              <a:rPr lang="en-US" sz="1800" b="0" i="0" u="none" strike="noStrike" baseline="0">
                <a:solidFill>
                  <a:srgbClr val="262626"/>
                </a:solidFill>
                <a:latin typeface="Gotham-Book"/>
              </a:rPr>
              <a:t>• </a:t>
            </a:r>
            <a:r>
              <a:rPr lang="en-US" sz="1800" b="1" i="0" u="none" strike="noStrike" baseline="0">
                <a:solidFill>
                  <a:srgbClr val="262626"/>
                </a:solidFill>
                <a:latin typeface="Gotham-Bold"/>
              </a:rPr>
              <a:t>Operational: </a:t>
            </a:r>
            <a:r>
              <a:rPr lang="en-US" sz="1800" b="0" i="0" u="none" strike="noStrike" baseline="0">
                <a:solidFill>
                  <a:srgbClr val="262626"/>
                </a:solidFill>
                <a:latin typeface="Gotham-Book"/>
              </a:rPr>
              <a:t>the extent to which the natural capital impact or dependency may significantly affect business operations, project implementation, or the value of existing </a:t>
            </a:r>
            <a:r>
              <a:rPr lang="nl-NL" sz="1800" b="0" i="0" u="none" strike="noStrike" baseline="0">
                <a:solidFill>
                  <a:srgbClr val="262626"/>
                </a:solidFill>
                <a:latin typeface="Gotham-Book"/>
              </a:rPr>
              <a:t>or new product(s).</a:t>
            </a:r>
          </a:p>
          <a:p>
            <a:pPr algn="l"/>
            <a:r>
              <a:rPr lang="en-US" sz="1800" b="0" i="0" u="none" strike="noStrike" baseline="0">
                <a:solidFill>
                  <a:srgbClr val="262626"/>
                </a:solidFill>
                <a:latin typeface="Gotham-Book"/>
              </a:rPr>
              <a:t>• </a:t>
            </a:r>
            <a:r>
              <a:rPr lang="en-US" sz="1800" b="1" i="0" u="none" strike="noStrike" baseline="0">
                <a:solidFill>
                  <a:srgbClr val="262626"/>
                </a:solidFill>
                <a:latin typeface="Gotham-Bold"/>
              </a:rPr>
              <a:t>Legal and regulatory: </a:t>
            </a:r>
            <a:r>
              <a:rPr lang="en-US" sz="1800" b="0" i="0" u="none" strike="noStrike" baseline="0">
                <a:solidFill>
                  <a:srgbClr val="262626"/>
                </a:solidFill>
                <a:latin typeface="Gotham-Book"/>
              </a:rPr>
              <a:t>the extent to which the natural capital impact or dependency may trigger a legal process or liability (e.g., emission fees or extraction quotas, </a:t>
            </a:r>
            <a:r>
              <a:rPr lang="nl-NL" sz="1800" b="0" i="0" u="none" strike="noStrike" baseline="0" err="1">
                <a:solidFill>
                  <a:srgbClr val="262626"/>
                </a:solidFill>
                <a:latin typeface="Gotham-Book"/>
              </a:rPr>
              <a:t>environmental</a:t>
            </a:r>
            <a:r>
              <a:rPr lang="nl-NL" sz="1800" b="0" i="0" u="none" strike="noStrike" baseline="0">
                <a:solidFill>
                  <a:srgbClr val="262626"/>
                </a:solidFill>
                <a:latin typeface="Gotham-Book"/>
              </a:rPr>
              <a:t> impact </a:t>
            </a:r>
            <a:r>
              <a:rPr lang="nl-NL" sz="1800" b="0" i="0" u="none" strike="noStrike" baseline="0" err="1">
                <a:solidFill>
                  <a:srgbClr val="262626"/>
                </a:solidFill>
                <a:latin typeface="Gotham-Book"/>
              </a:rPr>
              <a:t>mitigation</a:t>
            </a:r>
            <a:r>
              <a:rPr lang="nl-NL" sz="1800" b="0" i="0" u="none" strike="noStrike" baseline="0">
                <a:solidFill>
                  <a:srgbClr val="262626"/>
                </a:solidFill>
                <a:latin typeface="Gotham-Book"/>
              </a:rPr>
              <a:t> </a:t>
            </a:r>
            <a:r>
              <a:rPr lang="nl-NL" sz="1800" b="0" i="0" u="none" strike="noStrike" baseline="0" err="1">
                <a:solidFill>
                  <a:srgbClr val="262626"/>
                </a:solidFill>
                <a:latin typeface="Gotham-Book"/>
              </a:rPr>
              <a:t>requirements</a:t>
            </a:r>
            <a:r>
              <a:rPr lang="nl-NL" sz="1800" b="0" i="0" u="none" strike="noStrike" baseline="0">
                <a:solidFill>
                  <a:srgbClr val="262626"/>
                </a:solidFill>
                <a:latin typeface="Gotham-Book"/>
              </a:rPr>
              <a:t>).</a:t>
            </a:r>
          </a:p>
          <a:p>
            <a:pPr algn="l"/>
            <a:r>
              <a:rPr lang="en-US" sz="1800" b="0" i="0" u="none" strike="noStrike" baseline="0">
                <a:solidFill>
                  <a:srgbClr val="262626"/>
                </a:solidFill>
                <a:latin typeface="Gotham-Book"/>
              </a:rPr>
              <a:t>• </a:t>
            </a:r>
            <a:r>
              <a:rPr lang="en-US" sz="1800" b="1" i="0" u="none" strike="noStrike" baseline="0">
                <a:solidFill>
                  <a:srgbClr val="262626"/>
                </a:solidFill>
                <a:latin typeface="Gotham-Bold"/>
              </a:rPr>
              <a:t>Financing: </a:t>
            </a:r>
            <a:r>
              <a:rPr lang="en-US" sz="1800" b="0" i="0" u="none" strike="noStrike" baseline="0">
                <a:solidFill>
                  <a:srgbClr val="262626"/>
                </a:solidFill>
                <a:latin typeface="Gotham-Book"/>
              </a:rPr>
              <a:t>the extent to which the natural capital impact or dependency may influence “cost of capital” or your access to capital, investor interest, or insurance conditions.</a:t>
            </a:r>
          </a:p>
          <a:p>
            <a:pPr algn="l"/>
            <a:r>
              <a:rPr lang="en-US" sz="1800" b="0" i="0" u="none" strike="noStrike" baseline="0">
                <a:solidFill>
                  <a:srgbClr val="262626"/>
                </a:solidFill>
                <a:latin typeface="Gotham-Book"/>
              </a:rPr>
              <a:t>• </a:t>
            </a:r>
            <a:r>
              <a:rPr lang="en-US" sz="1800" b="1" i="0" u="none" strike="noStrike" baseline="0">
                <a:solidFill>
                  <a:srgbClr val="262626"/>
                </a:solidFill>
                <a:latin typeface="Gotham-Bold"/>
              </a:rPr>
              <a:t>Reputational and marketing: </a:t>
            </a:r>
            <a:r>
              <a:rPr lang="en-US" sz="1800" b="0" i="0" u="none" strike="noStrike" baseline="0">
                <a:solidFill>
                  <a:srgbClr val="262626"/>
                </a:solidFill>
                <a:latin typeface="Gotham-Book"/>
              </a:rPr>
              <a:t>the extent to which the natural capital impact or dependency may affect the product portfolio, company image, or relationship with customers and other stakeholders (e.g., changing customer preferences).</a:t>
            </a:r>
          </a:p>
          <a:p>
            <a:pPr algn="l"/>
            <a:r>
              <a:rPr lang="en-US" sz="1800" b="0" i="0" u="none" strike="noStrike" baseline="0">
                <a:solidFill>
                  <a:srgbClr val="262626"/>
                </a:solidFill>
                <a:latin typeface="Gotham-Book"/>
              </a:rPr>
              <a:t>• </a:t>
            </a:r>
            <a:r>
              <a:rPr lang="en-US" sz="1800" b="1" i="0" u="none" strike="noStrike" baseline="0">
                <a:solidFill>
                  <a:srgbClr val="262626"/>
                </a:solidFill>
                <a:latin typeface="Gotham-Bold"/>
              </a:rPr>
              <a:t>Societal: </a:t>
            </a:r>
            <a:r>
              <a:rPr lang="en-US" sz="1800" b="0" i="0" u="none" strike="noStrike" baseline="0">
                <a:solidFill>
                  <a:srgbClr val="262626"/>
                </a:solidFill>
                <a:latin typeface="Gotham-Book"/>
              </a:rPr>
              <a:t>the extent to which the natural capital impact or dependency may generate </a:t>
            </a:r>
            <a:r>
              <a:rPr lang="nl-NL" sz="1800" b="0" i="0" u="none" strike="noStrike" baseline="0">
                <a:solidFill>
                  <a:srgbClr val="262626"/>
                </a:solidFill>
                <a:latin typeface="Gotham-Book"/>
              </a:rPr>
              <a:t>significant impacts </a:t>
            </a:r>
            <a:r>
              <a:rPr lang="nl-NL" sz="1800" b="0" i="0" u="none" strike="noStrike" baseline="0" err="1">
                <a:solidFill>
                  <a:srgbClr val="262626"/>
                </a:solidFill>
                <a:latin typeface="Gotham-Book"/>
              </a:rPr>
              <a:t>to</a:t>
            </a:r>
            <a:r>
              <a:rPr lang="nl-NL" sz="1800" b="0" i="0" u="none" strike="noStrike" baseline="0">
                <a:solidFill>
                  <a:srgbClr val="262626"/>
                </a:solidFill>
                <a:latin typeface="Gotham-Book"/>
              </a:rPr>
              <a:t> society.</a:t>
            </a:r>
          </a:p>
          <a:p>
            <a:pPr algn="l"/>
            <a:endParaRPr lang="nl-NL" sz="1800" b="0" i="0" u="none" strike="noStrike" baseline="0">
              <a:solidFill>
                <a:srgbClr val="262626"/>
              </a:solidFill>
              <a:latin typeface="Gotham-Book"/>
            </a:endParaRPr>
          </a:p>
          <a:p>
            <a:pPr algn="l"/>
            <a:r>
              <a:rPr lang="en-US" sz="1800" b="0" i="0" u="none" strike="noStrike" baseline="0">
                <a:solidFill>
                  <a:srgbClr val="262626"/>
                </a:solidFill>
                <a:latin typeface="Gotham-Book"/>
              </a:rPr>
              <a:t>Based on the materiality criteria you have selected, you should next gather the necessary information to assess the potential material significance of each natural capital impact </a:t>
            </a:r>
            <a:r>
              <a:rPr lang="nl-NL" sz="1800" b="0" i="0" u="none" strike="noStrike" baseline="0" err="1">
                <a:solidFill>
                  <a:srgbClr val="262626"/>
                </a:solidFill>
                <a:latin typeface="Gotham-Book"/>
              </a:rPr>
              <a:t>and</a:t>
            </a:r>
            <a:r>
              <a:rPr lang="nl-NL" sz="1800" b="0" i="0" u="none" strike="noStrike" baseline="0">
                <a:solidFill>
                  <a:srgbClr val="262626"/>
                </a:solidFill>
                <a:latin typeface="Gotham-Book"/>
              </a:rPr>
              <a:t>/or </a:t>
            </a:r>
            <a:r>
              <a:rPr lang="nl-NL" sz="1800" b="0" i="0" u="none" strike="noStrike" baseline="0" err="1">
                <a:solidFill>
                  <a:srgbClr val="262626"/>
                </a:solidFill>
                <a:latin typeface="Gotham-Book"/>
              </a:rPr>
              <a:t>dependency</a:t>
            </a:r>
            <a:r>
              <a:rPr lang="nl-NL" sz="1800" b="0" i="0" u="none" strike="noStrike" baseline="0">
                <a:solidFill>
                  <a:srgbClr val="262626"/>
                </a:solidFill>
                <a:latin typeface="Gotham-Book"/>
              </a:rPr>
              <a:t>.</a:t>
            </a:r>
          </a:p>
          <a:p>
            <a:pPr algn="l"/>
            <a:r>
              <a:rPr lang="en-US" sz="1800" b="0" i="0" u="none" strike="noStrike" baseline="0">
                <a:solidFill>
                  <a:srgbClr val="262626"/>
                </a:solidFill>
                <a:latin typeface="Gotham-Book"/>
              </a:rPr>
              <a:t>The type of information you collect might include:</a:t>
            </a:r>
          </a:p>
          <a:p>
            <a:pPr algn="l"/>
            <a:r>
              <a:rPr lang="en-US" sz="1800" b="0" i="0" u="none" strike="noStrike" baseline="0">
                <a:solidFill>
                  <a:srgbClr val="262626"/>
                </a:solidFill>
                <a:latin typeface="Gotham-Book"/>
              </a:rPr>
              <a:t>• Type of impact and/or dependency</a:t>
            </a:r>
          </a:p>
          <a:p>
            <a:pPr algn="l"/>
            <a:r>
              <a:rPr lang="en-US" sz="1800" b="0" i="0" u="none" strike="noStrike" baseline="0">
                <a:solidFill>
                  <a:srgbClr val="262626"/>
                </a:solidFill>
                <a:latin typeface="Gotham-Book"/>
              </a:rPr>
              <a:t>• Scale of impact and/or dependency</a:t>
            </a:r>
          </a:p>
          <a:p>
            <a:pPr algn="l"/>
            <a:r>
              <a:rPr lang="en-US" sz="1800" b="0" i="0" u="none" strike="noStrike" baseline="0">
                <a:solidFill>
                  <a:srgbClr val="262626"/>
                </a:solidFill>
                <a:latin typeface="Gotham-Book"/>
              </a:rPr>
              <a:t>• Consequence of impact and/or dependency (on business, society, or both)</a:t>
            </a:r>
          </a:p>
          <a:p>
            <a:pPr algn="l"/>
            <a:r>
              <a:rPr lang="en-US" sz="1800" b="0" i="0" u="none" strike="noStrike" baseline="0">
                <a:solidFill>
                  <a:srgbClr val="262626"/>
                </a:solidFill>
                <a:latin typeface="Gotham-Book"/>
              </a:rPr>
              <a:t>• Time scale (short, medium, and long-term)</a:t>
            </a:r>
          </a:p>
        </p:txBody>
      </p:sp>
      <p:sp>
        <p:nvSpPr>
          <p:cNvPr id="4" name="Slide Number Placeholder 3"/>
          <p:cNvSpPr>
            <a:spLocks noGrp="1"/>
          </p:cNvSpPr>
          <p:nvPr>
            <p:ph type="sldNum" sz="quarter" idx="5"/>
          </p:nvPr>
        </p:nvSpPr>
        <p:spPr/>
        <p:txBody>
          <a:bodyPr/>
          <a:lstStyle/>
          <a:p>
            <a:fld id="{3D8C6B78-E725-420E-9A4E-2F78CBAA16FC}" type="slidenum">
              <a:rPr lang="en-US" smtClean="0"/>
              <a:t>138</a:t>
            </a:fld>
            <a:endParaRPr lang="en-US"/>
          </a:p>
        </p:txBody>
      </p:sp>
    </p:spTree>
    <p:extLst>
      <p:ext uri="{BB962C8B-B14F-4D97-AF65-F5344CB8AC3E}">
        <p14:creationId xmlns:p14="http://schemas.microsoft.com/office/powerpoint/2010/main" val="185208914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GB" b="1" dirty="0">
                <a:solidFill>
                  <a:srgbClr val="23BAED"/>
                </a:solidFill>
              </a:rPr>
              <a:t>Presenter to point out that this is an example of a Dutch SME company in the seafood industry who has undertaken a qualitative natural capital assessment.</a:t>
            </a:r>
          </a:p>
          <a:p>
            <a:pPr marL="0" indent="0">
              <a:buNone/>
            </a:pPr>
            <a:endParaRPr lang="en-GB" b="1" dirty="0">
              <a:solidFill>
                <a:srgbClr val="23BAED"/>
              </a:solidFill>
            </a:endParaRPr>
          </a:p>
          <a:p>
            <a:pPr marL="0" indent="0">
              <a:buNone/>
            </a:pPr>
            <a:r>
              <a:rPr lang="en-GB" b="1" dirty="0">
                <a:solidFill>
                  <a:srgbClr val="23BAED"/>
                </a:solidFill>
              </a:rPr>
              <a:t>Materiality – </a:t>
            </a:r>
            <a:r>
              <a:rPr lang="en-GB" dirty="0">
                <a:solidFill>
                  <a:srgbClr val="595959"/>
                </a:solidFill>
              </a:rPr>
              <a:t>an impact or dependency on natural capital is material if consideration of its value, as part of the set of information used for decision making, has the potential to alter that decision. </a:t>
            </a:r>
          </a:p>
          <a:p>
            <a:endParaRPr lang="en-US" dirty="0">
              <a:solidFill>
                <a:schemeClr val="tx1"/>
              </a:solidFill>
            </a:endParaRPr>
          </a:p>
          <a:p>
            <a:pPr marL="0" indent="0">
              <a:buNone/>
            </a:pPr>
            <a:r>
              <a:rPr lang="en-US" b="1" dirty="0">
                <a:solidFill>
                  <a:srgbClr val="23BAED"/>
                </a:solidFill>
              </a:rPr>
              <a:t>Materiality assessment – </a:t>
            </a:r>
            <a:r>
              <a:rPr lang="en-US" dirty="0">
                <a:solidFill>
                  <a:srgbClr val="595959"/>
                </a:solidFill>
              </a:rPr>
              <a:t>the process that involves identifying what is (or is potentially) material in relation to the natural capital assessment’s objective and application.</a:t>
            </a:r>
          </a:p>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139</a:t>
            </a:fld>
            <a:endParaRPr lang="en-US"/>
          </a:p>
        </p:txBody>
      </p:sp>
    </p:spTree>
    <p:extLst>
      <p:ext uri="{BB962C8B-B14F-4D97-AF65-F5344CB8AC3E}">
        <p14:creationId xmlns:p14="http://schemas.microsoft.com/office/powerpoint/2010/main" val="2240570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2B641253-FB2F-49D0-ADB9-2038AA856BCA}" type="slidenum">
              <a:rPr lang="en-CH" smtClean="0"/>
              <a:t>14</a:t>
            </a:fld>
            <a:endParaRPr lang="en-CH"/>
          </a:p>
        </p:txBody>
      </p:sp>
    </p:spTree>
    <p:extLst>
      <p:ext uri="{BB962C8B-B14F-4D97-AF65-F5344CB8AC3E}">
        <p14:creationId xmlns:p14="http://schemas.microsoft.com/office/powerpoint/2010/main" val="306553732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8C6B78-E725-420E-9A4E-2F78CBAA16FC}" type="slidenum">
              <a:rPr lang="en-US" smtClean="0"/>
              <a:t>140</a:t>
            </a:fld>
            <a:endParaRPr lang="en-US"/>
          </a:p>
        </p:txBody>
      </p:sp>
    </p:spTree>
    <p:extLst>
      <p:ext uri="{BB962C8B-B14F-4D97-AF65-F5344CB8AC3E}">
        <p14:creationId xmlns:p14="http://schemas.microsoft.com/office/powerpoint/2010/main" val="286719983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is an example of how you can conduct a qualitative assessment of your natural capital impacts and dependencies and how this can already translate into concrete actions. </a:t>
            </a:r>
            <a:r>
              <a:rPr lang="en-GB" sz="1200" kern="1200" dirty="0">
                <a:solidFill>
                  <a:schemeClr val="tx1"/>
                </a:solidFill>
                <a:effectLst/>
                <a:latin typeface="+mn-lt"/>
                <a:ea typeface="+mn-ea"/>
                <a:cs typeface="+mn-cs"/>
              </a:rPr>
              <a:t>This slide only displays the impacts, but the same exercise was undertaken for dependencies too. </a:t>
            </a:r>
            <a:endParaRPr lang="en-CH"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To complete the work, they discussed relative importance with different stakeholders and simply provided relative orders of magnitude, based on resources but also on influence on the issue.</a:t>
            </a:r>
            <a:endParaRPr lang="en-CH"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From this, they were able to identify most material elements of their practices and then prioritise which actions to take.</a:t>
            </a:r>
            <a:endParaRPr lang="en-CH"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One of the surprising insights for this company, a seafood producer, producing soups and burgers, was that they had a blind spot on the sourcing of vegetables, although they used a higher share of vegetables than actual seafood in many of their products.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exercise can be repeated in consultation with your own employees and stakeholders. </a:t>
            </a:r>
            <a:r>
              <a:rPr lang="en-US" dirty="0"/>
              <a:t>You don’t necessarily need to measure and value your impacts. This type of assessment can already be very informative without taking up a lot of time, expertise or budget. Again, it depends on what the objective is.</a:t>
            </a:r>
            <a:endParaRPr lang="en-CH" dirty="0"/>
          </a:p>
          <a:p>
            <a:endParaRPr lang="en-US" dirty="0"/>
          </a:p>
          <a:p>
            <a:r>
              <a:rPr lang="en-US" dirty="0"/>
              <a:t>Most material practices:</a:t>
            </a:r>
          </a:p>
          <a:p>
            <a:pPr marL="171450" indent="-171450">
              <a:buFontTx/>
              <a:buChar char="-"/>
            </a:pPr>
            <a:r>
              <a:rPr lang="en-US" dirty="0"/>
              <a:t>Fishing</a:t>
            </a:r>
          </a:p>
          <a:p>
            <a:pPr marL="171450" indent="-171450">
              <a:buFontTx/>
              <a:buChar char="-"/>
            </a:pPr>
            <a:r>
              <a:rPr lang="en-US" dirty="0"/>
              <a:t>Growing vegetables &amp; herbs</a:t>
            </a:r>
          </a:p>
          <a:p>
            <a:pPr marL="171450" indent="-171450">
              <a:buFontTx/>
              <a:buChar char="-"/>
            </a:pPr>
            <a:r>
              <a:rPr lang="en-US" dirty="0"/>
              <a:t>Packaging</a:t>
            </a:r>
          </a:p>
          <a:p>
            <a:pPr marL="171450" indent="-171450">
              <a:buFontTx/>
              <a:buChar char="-"/>
            </a:pPr>
            <a:r>
              <a:rPr lang="en-US" dirty="0"/>
              <a:t>Outbound logistics &amp; sales</a:t>
            </a:r>
          </a:p>
          <a:p>
            <a:pPr marL="171450" indent="-171450">
              <a:buFontTx/>
              <a:buChar char="-"/>
            </a:pPr>
            <a:r>
              <a:rPr lang="en-US" dirty="0"/>
              <a:t>Product development</a:t>
            </a:r>
          </a:p>
        </p:txBody>
      </p:sp>
      <p:sp>
        <p:nvSpPr>
          <p:cNvPr id="4" name="Slide Number Placeholder 3"/>
          <p:cNvSpPr>
            <a:spLocks noGrp="1"/>
          </p:cNvSpPr>
          <p:nvPr>
            <p:ph type="sldNum" sz="quarter" idx="5"/>
          </p:nvPr>
        </p:nvSpPr>
        <p:spPr/>
        <p:txBody>
          <a:bodyPr/>
          <a:lstStyle/>
          <a:p>
            <a:fld id="{3D8C6B78-E725-420E-9A4E-2F78CBAA16FC}" type="slidenum">
              <a:rPr lang="en-US" smtClean="0"/>
              <a:t>141</a:t>
            </a:fld>
            <a:endParaRPr lang="en-US"/>
          </a:p>
        </p:txBody>
      </p:sp>
    </p:spTree>
    <p:extLst>
      <p:ext uri="{BB962C8B-B14F-4D97-AF65-F5344CB8AC3E}">
        <p14:creationId xmlns:p14="http://schemas.microsoft.com/office/powerpoint/2010/main" val="157879609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US" b="1" u="none"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142</a:t>
            </a:fld>
            <a:endParaRPr lang="en-US">
              <a:solidFill>
                <a:prstClr val="black"/>
              </a:solidFill>
              <a:latin typeface="Calibri" panose="020F0502020204030204"/>
            </a:endParaRPr>
          </a:p>
        </p:txBody>
      </p:sp>
    </p:spTree>
    <p:extLst>
      <p:ext uri="{BB962C8B-B14F-4D97-AF65-F5344CB8AC3E}">
        <p14:creationId xmlns:p14="http://schemas.microsoft.com/office/powerpoint/2010/main" val="316150725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143</a:t>
            </a:fld>
            <a:endParaRPr lang="en-US"/>
          </a:p>
        </p:txBody>
      </p:sp>
    </p:spTree>
    <p:extLst>
      <p:ext uri="{BB962C8B-B14F-4D97-AF65-F5344CB8AC3E}">
        <p14:creationId xmlns:p14="http://schemas.microsoft.com/office/powerpoint/2010/main" val="274627995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nl-NL" dirty="0"/>
              <a:t>Photo </a:t>
            </a:r>
            <a:r>
              <a:rPr lang="nl-NL" dirty="0" err="1"/>
              <a:t>by</a:t>
            </a:r>
            <a:r>
              <a:rPr lang="nl-NL" dirty="0"/>
              <a:t> </a:t>
            </a:r>
            <a:r>
              <a:rPr lang="nl-NL" dirty="0">
                <a:hlinkClick r:id="rId3"/>
              </a:rPr>
              <a:t>Micheile Henderson</a:t>
            </a:r>
            <a:r>
              <a:rPr lang="nl-NL" dirty="0"/>
              <a:t> on </a:t>
            </a:r>
            <a:r>
              <a:rPr lang="nl-NL" dirty="0">
                <a:hlinkClick r:id="rId4"/>
              </a:rPr>
              <a:t>Unsplash</a:t>
            </a:r>
            <a:r>
              <a:rPr lang="nl-NL" dirty="0"/>
              <a:t> </a:t>
            </a:r>
            <a:endParaRPr lang="en-CH" b="1"/>
          </a:p>
        </p:txBody>
      </p:sp>
      <p:sp>
        <p:nvSpPr>
          <p:cNvPr id="4" name="Slide Number Placeholder 3"/>
          <p:cNvSpPr>
            <a:spLocks noGrp="1"/>
          </p:cNvSpPr>
          <p:nvPr>
            <p:ph type="sldNum" sz="quarter" idx="5"/>
          </p:nvPr>
        </p:nvSpPr>
        <p:spPr/>
        <p:txBody>
          <a:bodyPr/>
          <a:lstStyle/>
          <a:p>
            <a:fld id="{8BA301F5-20D8-456B-8F82-D08BC0ADD896}" type="slidenum">
              <a:rPr lang="en-CH" smtClean="0"/>
              <a:t>144</a:t>
            </a:fld>
            <a:endParaRPr lang="en-CH"/>
          </a:p>
        </p:txBody>
      </p:sp>
    </p:spTree>
    <p:extLst>
      <p:ext uri="{BB962C8B-B14F-4D97-AF65-F5344CB8AC3E}">
        <p14:creationId xmlns:p14="http://schemas.microsoft.com/office/powerpoint/2010/main" val="126284963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The following step is Measure and Value. This step consists of materiality assessments, identifying changes in natural capital, assessing trends, selecting valuation techniques and ecosystem valuation tools. </a:t>
            </a:r>
          </a:p>
        </p:txBody>
      </p:sp>
      <p:sp>
        <p:nvSpPr>
          <p:cNvPr id="4" name="Slide Number Placeholder 3"/>
          <p:cNvSpPr>
            <a:spLocks noGrp="1"/>
          </p:cNvSpPr>
          <p:nvPr>
            <p:ph type="sldNum" sz="quarter" idx="5"/>
          </p:nvPr>
        </p:nvSpPr>
        <p:spPr/>
        <p:txBody>
          <a:bodyPr/>
          <a:lstStyle/>
          <a:p>
            <a:fld id="{3D8C6B78-E725-420E-9A4E-2F78CBAA16FC}" type="slidenum">
              <a:rPr lang="en-US" smtClean="0"/>
              <a:t>145</a:t>
            </a:fld>
            <a:endParaRPr lang="en-US"/>
          </a:p>
        </p:txBody>
      </p:sp>
    </p:spTree>
    <p:extLst>
      <p:ext uri="{BB962C8B-B14F-4D97-AF65-F5344CB8AC3E}">
        <p14:creationId xmlns:p14="http://schemas.microsoft.com/office/powerpoint/2010/main" val="222660512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6"/>
        <p:cNvGrpSpPr/>
        <p:nvPr/>
      </p:nvGrpSpPr>
      <p:grpSpPr>
        <a:xfrm>
          <a:off x="0" y="0"/>
          <a:ext cx="0" cy="0"/>
          <a:chOff x="0" y="0"/>
          <a:chExt cx="0" cy="0"/>
        </a:xfrm>
      </p:grpSpPr>
      <p:sp>
        <p:nvSpPr>
          <p:cNvPr id="1777" name="Google Shape;1777;p87: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8" name="Google Shape;1778;p87:notes"/>
          <p:cNvSpPr txBox="1">
            <a:spLocks noGrp="1"/>
          </p:cNvSpPr>
          <p:nvPr>
            <p:ph type="body" idx="1"/>
          </p:nvPr>
        </p:nvSpPr>
        <p:spPr>
          <a:xfrm>
            <a:off x="189548" y="15921588"/>
            <a:ext cx="1516380" cy="130267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There are different ways of valuing – could be qualitative, quantitative and monetary</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dirty="0"/>
              <a:t>Important to note that monetary values without any context (i.e. accompanying quantification) are less meaningful!</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r>
              <a:rPr lang="en-GB" dirty="0"/>
              <a:t>The method you chose depends on which natural capital impact drivers or dependencies you wish to assess, the chosen value perspective (e.g. business, societal, or both), the ultimate objective of your assessment, and the time and resources available.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Monetary valuation: some find it difficult to accept or interpret monetary valuation of certain benefits (e.g. spiritual values). In such situations, special efforts may be required to explain the advantages and also to acknowledge the limitations of monetary valuation.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Advocates of natural capital are sometimes accused of ‘putting a price on nature’ or ‘pricing the priceless’, but in fact  our core assertion is that prices have failed to reflect the </a:t>
            </a:r>
            <a:r>
              <a:rPr lang="en-GB" sz="1200" b="1" i="0" dirty="0">
                <a:solidFill>
                  <a:schemeClr val="dk1"/>
                </a:solidFill>
                <a:latin typeface="Calibri"/>
                <a:ea typeface="Calibri"/>
                <a:cs typeface="Calibri"/>
                <a:sym typeface="Calibri"/>
              </a:rPr>
              <a:t>true value</a:t>
            </a:r>
            <a:r>
              <a:rPr lang="en-GB" sz="1200" b="0" i="0" dirty="0">
                <a:solidFill>
                  <a:schemeClr val="dk1"/>
                </a:solidFill>
                <a:latin typeface="Calibri"/>
                <a:ea typeface="Calibri"/>
                <a:cs typeface="Calibri"/>
                <a:sym typeface="Calibri"/>
              </a:rPr>
              <a:t> of the natural world, and that the economic systems that we are using are broken.</a:t>
            </a:r>
            <a:endParaRPr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We use the common definitions of price and value: Where price is ‘the quantity of one thing that is exchanged or demanded in barter or sale for another/the amount of money given or set as consideration for the sale of a specified thing’ and value as ‘The regard that something is held to deserve; the importance, worth, or usefulness of something i.e. “your support is of great value”. If something is not for sale, we do not describe it as having a ‘price’, but we may nevertheless recognise the value that it holds, and make decisions on this basis.</a:t>
            </a:r>
            <a:endParaRPr dirty="0"/>
          </a:p>
        </p:txBody>
      </p:sp>
      <p:sp>
        <p:nvSpPr>
          <p:cNvPr id="1779" name="Google Shape;1779;p87:notes"/>
          <p:cNvSpPr txBox="1">
            <a:spLocks noGrp="1"/>
          </p:cNvSpPr>
          <p:nvPr>
            <p:ph type="sldNum" idx="12"/>
          </p:nvPr>
        </p:nvSpPr>
        <p:spPr>
          <a:xfrm>
            <a:off x="1073664" y="31423888"/>
            <a:ext cx="821373" cy="165993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l-NL" dirty="0" err="1">
                <a:cs typeface="Calibri" panose="020F0502020204030204"/>
              </a:rPr>
              <a:t>Before</a:t>
            </a:r>
            <a:r>
              <a:rPr lang="nl-NL" dirty="0">
                <a:cs typeface="Calibri" panose="020F0502020204030204"/>
              </a:rPr>
              <a:t> </a:t>
            </a:r>
            <a:r>
              <a:rPr lang="nl-NL" dirty="0" err="1">
                <a:cs typeface="Calibri" panose="020F0502020204030204"/>
              </a:rPr>
              <a:t>monetary</a:t>
            </a:r>
            <a:r>
              <a:rPr lang="nl-NL" dirty="0">
                <a:cs typeface="Calibri" panose="020F0502020204030204"/>
              </a:rPr>
              <a:t> </a:t>
            </a:r>
            <a:r>
              <a:rPr lang="nl-NL" dirty="0" err="1">
                <a:cs typeface="Calibri" panose="020F0502020204030204"/>
              </a:rPr>
              <a:t>valuation</a:t>
            </a:r>
            <a:r>
              <a:rPr lang="nl-NL" dirty="0">
                <a:cs typeface="Calibri" panose="020F0502020204030204"/>
              </a:rPr>
              <a:t> </a:t>
            </a:r>
            <a:r>
              <a:rPr lang="nl-NL" dirty="0" err="1">
                <a:cs typeface="Calibri" panose="020F0502020204030204"/>
              </a:rPr>
              <a:t>can</a:t>
            </a:r>
            <a:r>
              <a:rPr lang="nl-NL" dirty="0">
                <a:cs typeface="Calibri" panose="020F0502020204030204"/>
              </a:rPr>
              <a:t> </a:t>
            </a:r>
            <a:r>
              <a:rPr lang="nl-NL" dirty="0" err="1">
                <a:cs typeface="Calibri" panose="020F0502020204030204"/>
              </a:rPr>
              <a:t>occur</a:t>
            </a:r>
            <a:r>
              <a:rPr lang="nl-NL" dirty="0">
                <a:cs typeface="Calibri" panose="020F0502020204030204"/>
              </a:rPr>
              <a:t>, impacts </a:t>
            </a:r>
            <a:r>
              <a:rPr lang="nl-NL" dirty="0" err="1">
                <a:cs typeface="Calibri" panose="020F0502020204030204"/>
              </a:rPr>
              <a:t>and</a:t>
            </a:r>
            <a:r>
              <a:rPr lang="nl-NL" dirty="0">
                <a:cs typeface="Calibri" panose="020F0502020204030204"/>
              </a:rPr>
              <a:t>/or </a:t>
            </a:r>
            <a:r>
              <a:rPr lang="nl-NL" dirty="0" err="1">
                <a:cs typeface="Calibri" panose="020F0502020204030204"/>
              </a:rPr>
              <a:t>dependencies</a:t>
            </a:r>
            <a:r>
              <a:rPr lang="nl-NL" dirty="0">
                <a:cs typeface="Calibri" panose="020F0502020204030204"/>
              </a:rPr>
              <a:t> must </a:t>
            </a:r>
            <a:r>
              <a:rPr lang="nl-NL" dirty="0" err="1">
                <a:cs typeface="Calibri" panose="020F0502020204030204"/>
              </a:rPr>
              <a:t>be</a:t>
            </a:r>
            <a:r>
              <a:rPr lang="nl-NL" dirty="0">
                <a:cs typeface="Calibri" panose="020F0502020204030204"/>
              </a:rPr>
              <a:t> </a:t>
            </a:r>
            <a:r>
              <a:rPr lang="nl-NL" dirty="0" err="1">
                <a:cs typeface="Calibri" panose="020F0502020204030204"/>
              </a:rPr>
              <a:t>measured</a:t>
            </a:r>
            <a:r>
              <a:rPr lang="nl-NL" dirty="0">
                <a:cs typeface="Calibri" panose="020F0502020204030204"/>
              </a:rPr>
              <a:t>. </a:t>
            </a:r>
          </a:p>
          <a:p>
            <a:pPr>
              <a:defRPr/>
            </a:pPr>
            <a:r>
              <a:rPr lang="nl-NL" dirty="0">
                <a:cs typeface="Calibri" panose="020F0502020204030204"/>
              </a:rPr>
              <a:t>The </a:t>
            </a:r>
            <a:r>
              <a:rPr lang="nl-NL" dirty="0" err="1">
                <a:cs typeface="Calibri" panose="020F0502020204030204"/>
              </a:rPr>
              <a:t>following</a:t>
            </a:r>
            <a:r>
              <a:rPr lang="nl-NL" dirty="0">
                <a:cs typeface="Calibri" panose="020F0502020204030204"/>
              </a:rPr>
              <a:t> slides </a:t>
            </a:r>
            <a:r>
              <a:rPr lang="nl-NL" dirty="0" err="1">
                <a:cs typeface="Calibri" panose="020F0502020204030204"/>
              </a:rPr>
              <a:t>provide</a:t>
            </a:r>
            <a:r>
              <a:rPr lang="nl-NL" dirty="0">
                <a:cs typeface="Calibri" panose="020F0502020204030204"/>
              </a:rPr>
              <a:t> an </a:t>
            </a:r>
            <a:r>
              <a:rPr lang="nl-NL" dirty="0" err="1">
                <a:cs typeface="Calibri" panose="020F0502020204030204"/>
              </a:rPr>
              <a:t>introduction</a:t>
            </a:r>
            <a:r>
              <a:rPr lang="nl-NL" dirty="0">
                <a:cs typeface="Calibri" panose="020F0502020204030204"/>
              </a:rPr>
              <a:t> </a:t>
            </a:r>
            <a:r>
              <a:rPr lang="nl-NL" dirty="0" err="1">
                <a:cs typeface="Calibri" panose="020F0502020204030204"/>
              </a:rPr>
              <a:t>to</a:t>
            </a:r>
            <a:r>
              <a:rPr lang="nl-NL" dirty="0">
                <a:cs typeface="Calibri" panose="020F0502020204030204"/>
              </a:rPr>
              <a:t> </a:t>
            </a:r>
            <a:r>
              <a:rPr lang="nl-NL" dirty="0" err="1">
                <a:cs typeface="Calibri" panose="020F0502020204030204"/>
              </a:rPr>
              <a:t>monetary</a:t>
            </a:r>
            <a:r>
              <a:rPr lang="nl-NL" dirty="0">
                <a:cs typeface="Calibri" panose="020F0502020204030204"/>
              </a:rPr>
              <a:t> </a:t>
            </a:r>
            <a:r>
              <a:rPr lang="nl-NL" dirty="0" err="1">
                <a:cs typeface="Calibri" panose="020F0502020204030204"/>
              </a:rPr>
              <a:t>valuation</a:t>
            </a:r>
            <a:r>
              <a:rPr lang="nl-NL" dirty="0">
                <a:cs typeface="Calibri" panose="020F0502020204030204"/>
              </a:rPr>
              <a:t> </a:t>
            </a:r>
            <a:r>
              <a:rPr lang="en-GB" sz="1200" dirty="0"/>
              <a:t>so that those considering an assessment may consider whether they want to include this approach as part of their project ambition.</a:t>
            </a:r>
          </a:p>
          <a:p>
            <a:pPr>
              <a:defRPr/>
            </a:pPr>
            <a:endParaRPr lang="en-GB" sz="1200" dirty="0">
              <a:cs typeface="Calibri" panose="020F0502020204030204"/>
            </a:endParaRPr>
          </a:p>
          <a:p>
            <a:r>
              <a:rPr lang="en-GB" dirty="0"/>
              <a:t>Monetary valuation: some find it difficult to accept or interpret monetary valuation of certain benefits (e.g. spiritual values). In such situations, special efforts may be required to explain the advantages and also to acknowledge the limitations of monetary valuation.</a:t>
            </a:r>
          </a:p>
          <a:p>
            <a:endParaRPr lang="en-GB" dirty="0"/>
          </a:p>
          <a:p>
            <a:r>
              <a:rPr lang="en-US" sz="1200" b="0" i="0" kern="1200" dirty="0">
                <a:solidFill>
                  <a:schemeClr val="tx1"/>
                </a:solidFill>
                <a:effectLst/>
                <a:latin typeface="+mn-lt"/>
                <a:ea typeface="+mn-ea"/>
                <a:cs typeface="+mn-cs"/>
              </a:rPr>
              <a:t>Advocates of natural capital are sometimes accused of ‘putting a price on nature’ or ‘pricing the priceless’, but in fact  our core assertion is that prices have failed to reflect the </a:t>
            </a:r>
            <a:r>
              <a:rPr lang="en-US" sz="1200" b="1" i="0" kern="1200" dirty="0">
                <a:solidFill>
                  <a:schemeClr val="tx1"/>
                </a:solidFill>
                <a:effectLst/>
                <a:latin typeface="+mn-lt"/>
                <a:ea typeface="+mn-ea"/>
                <a:cs typeface="+mn-cs"/>
              </a:rPr>
              <a:t>true value</a:t>
            </a:r>
            <a:r>
              <a:rPr lang="en-US" sz="1200" b="0" i="0" kern="1200" dirty="0">
                <a:solidFill>
                  <a:schemeClr val="tx1"/>
                </a:solidFill>
                <a:effectLst/>
                <a:latin typeface="+mn-lt"/>
                <a:ea typeface="+mn-ea"/>
                <a:cs typeface="+mn-cs"/>
              </a:rPr>
              <a:t> of the natural world, and that the economic systems that we are using are broken.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use the common definitions of price and value: Where price is ‘the quantity of one thing that is exchanged or demanded in barter or sale for another/the amount of money given or set as consideration for the sale of a specified thing’ and value as ‘The regard that something is held to deserve; the importance, worth, or usefulness of something i.e. “your support is of great value”. If something is not for sale, we do not describe it as having a ‘price’, but we may nevertheless </a:t>
            </a:r>
            <a:r>
              <a:rPr lang="en-US" sz="1200" b="0" i="0" kern="1200" dirty="0" err="1">
                <a:solidFill>
                  <a:schemeClr val="tx1"/>
                </a:solidFill>
                <a:effectLst/>
                <a:latin typeface="+mn-lt"/>
                <a:ea typeface="+mn-ea"/>
                <a:cs typeface="+mn-cs"/>
              </a:rPr>
              <a:t>recognise</a:t>
            </a:r>
            <a:r>
              <a:rPr lang="en-US" sz="1200" b="0" i="0" kern="1200" dirty="0">
                <a:solidFill>
                  <a:schemeClr val="tx1"/>
                </a:solidFill>
                <a:effectLst/>
                <a:latin typeface="+mn-lt"/>
                <a:ea typeface="+mn-ea"/>
                <a:cs typeface="+mn-cs"/>
              </a:rPr>
              <a:t> the value that it holds, and make decisions on this basis.</a:t>
            </a:r>
          </a:p>
          <a:p>
            <a:pPr>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7DBAF288-DB09-4B38-A774-AED1A4768F10}" type="slidenum">
              <a:rPr lang="en-GB" smtClean="0"/>
              <a:t>147</a:t>
            </a:fld>
            <a:endParaRPr lang="en-GB"/>
          </a:p>
        </p:txBody>
      </p:sp>
    </p:spTree>
    <p:extLst>
      <p:ext uri="{BB962C8B-B14F-4D97-AF65-F5344CB8AC3E}">
        <p14:creationId xmlns:p14="http://schemas.microsoft.com/office/powerpoint/2010/main" val="266432074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262626"/>
                </a:solidFill>
                <a:latin typeface="Gotham-Bold"/>
              </a:rPr>
              <a:t>Three examples of qualitative, quantitative and monetary valuation</a:t>
            </a:r>
          </a:p>
        </p:txBody>
      </p:sp>
      <p:sp>
        <p:nvSpPr>
          <p:cNvPr id="4" name="Slide Number Placeholder 3"/>
          <p:cNvSpPr>
            <a:spLocks noGrp="1"/>
          </p:cNvSpPr>
          <p:nvPr>
            <p:ph type="sldNum" sz="quarter" idx="5"/>
          </p:nvPr>
        </p:nvSpPr>
        <p:spPr/>
        <p:txBody>
          <a:bodyPr/>
          <a:lstStyle/>
          <a:p>
            <a:fld id="{7DBAF288-DB09-4B38-A774-AED1A4768F10}" type="slidenum">
              <a:rPr lang="en-GB" smtClean="0"/>
              <a:t>148</a:t>
            </a:fld>
            <a:endParaRPr lang="en-GB"/>
          </a:p>
        </p:txBody>
      </p:sp>
    </p:spTree>
    <p:extLst>
      <p:ext uri="{BB962C8B-B14F-4D97-AF65-F5344CB8AC3E}">
        <p14:creationId xmlns:p14="http://schemas.microsoft.com/office/powerpoint/2010/main" val="321923364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3900" dirty="0">
                <a:solidFill>
                  <a:srgbClr val="262626"/>
                </a:solidFill>
                <a:latin typeface="Gotham-Book"/>
              </a:rPr>
              <a:t>• </a:t>
            </a:r>
            <a:r>
              <a:rPr lang="en-US" sz="3900" b="1" dirty="0">
                <a:solidFill>
                  <a:srgbClr val="262626"/>
                </a:solidFill>
                <a:latin typeface="Gotham-Bold"/>
              </a:rPr>
              <a:t>Qualitative valuation techniques</a:t>
            </a:r>
          </a:p>
          <a:p>
            <a:r>
              <a:rPr lang="en-GB" sz="3900" b="1" dirty="0">
                <a:solidFill>
                  <a:srgbClr val="23BAED"/>
                </a:solidFill>
                <a:ea typeface="Verdana" panose="020B0604030504040204" pitchFamily="34" charset="0"/>
                <a:cs typeface="Verdana" panose="020B0604030504040204" pitchFamily="34" charset="0"/>
              </a:rPr>
              <a:t>Step 05: Measure impact drivers and dependencies</a:t>
            </a:r>
          </a:p>
          <a:p>
            <a:endParaRPr lang="en-GB" sz="3900" b="1" dirty="0">
              <a:solidFill>
                <a:srgbClr val="23BAED"/>
              </a:solidFill>
              <a:ea typeface="Verdana" panose="020B0604030504040204" pitchFamily="34" charset="0"/>
              <a:cs typeface="Verdana" panose="020B0604030504040204" pitchFamily="34" charset="0"/>
            </a:endParaRPr>
          </a:p>
          <a:p>
            <a:pPr defTabSz="1971721">
              <a:defRPr/>
            </a:pPr>
            <a:r>
              <a:rPr lang="en-GB" sz="3900" b="1" dirty="0">
                <a:solidFill>
                  <a:srgbClr val="333234"/>
                </a:solidFill>
                <a:ea typeface="Verdana" panose="020B0604030504040204" pitchFamily="34" charset="0"/>
                <a:cs typeface="Verdana" panose="020B0604030504040204" pitchFamily="34" charset="0"/>
              </a:rPr>
              <a:t>What? </a:t>
            </a:r>
            <a:r>
              <a:rPr lang="en-GB" sz="3900" dirty="0">
                <a:solidFill>
                  <a:srgbClr val="333234"/>
                </a:solidFill>
                <a:ea typeface="Verdana" panose="020B0604030504040204" pitchFamily="34" charset="0"/>
                <a:cs typeface="Verdana" panose="020B0604030504040204" pitchFamily="34" charset="0"/>
              </a:rPr>
              <a:t>Pollination by bees</a:t>
            </a:r>
            <a:br>
              <a:rPr lang="en-GB" sz="3900" b="1" dirty="0">
                <a:solidFill>
                  <a:srgbClr val="333234"/>
                </a:solidFill>
                <a:ea typeface="Verdana" panose="020B0604030504040204" pitchFamily="34" charset="0"/>
                <a:cs typeface="Verdana" panose="020B0604030504040204" pitchFamily="34" charset="0"/>
              </a:rPr>
            </a:br>
            <a:endParaRPr lang="en-GB" sz="3900" dirty="0">
              <a:solidFill>
                <a:srgbClr val="333234"/>
              </a:solidFill>
              <a:ea typeface="Verdana" panose="020B0604030504040204" pitchFamily="34" charset="0"/>
              <a:cs typeface="Verdana" panose="020B0604030504040204" pitchFamily="34" charset="0"/>
            </a:endParaRPr>
          </a:p>
          <a:p>
            <a:pPr defTabSz="1971721">
              <a:defRPr/>
            </a:pPr>
            <a:r>
              <a:rPr lang="en-GB" sz="3900" b="1" dirty="0">
                <a:solidFill>
                  <a:srgbClr val="333234"/>
                </a:solidFill>
                <a:ea typeface="Verdana" panose="020B0604030504040204" pitchFamily="34" charset="0"/>
                <a:cs typeface="Verdana" panose="020B0604030504040204" pitchFamily="34" charset="0"/>
              </a:rPr>
              <a:t>How? </a:t>
            </a:r>
            <a:r>
              <a:rPr lang="en-GB" sz="3900" dirty="0">
                <a:solidFill>
                  <a:srgbClr val="333234"/>
                </a:solidFill>
                <a:ea typeface="Verdana" panose="020B0604030504040204" pitchFamily="34" charset="0"/>
                <a:cs typeface="Verdana" panose="020B0604030504040204" pitchFamily="34" charset="0"/>
              </a:rPr>
              <a:t>Workshop</a:t>
            </a:r>
            <a:endParaRPr lang="en-US" sz="3900" dirty="0">
              <a:solidFill>
                <a:srgbClr val="333234"/>
              </a:solidFill>
              <a:ea typeface="Verdana" panose="020B0604030504040204" pitchFamily="34" charset="0"/>
              <a:cs typeface="Verdana" panose="020B0604030504040204" pitchFamily="34" charset="0"/>
            </a:endParaRPr>
          </a:p>
          <a:p>
            <a:pPr defTabSz="1971721">
              <a:defRPr/>
            </a:pPr>
            <a:endParaRPr lang="en-US" sz="3900" b="1" dirty="0">
              <a:solidFill>
                <a:srgbClr val="333234"/>
              </a:solidFill>
              <a:ea typeface="Verdana" panose="020B0604030504040204" pitchFamily="34" charset="0"/>
              <a:cs typeface="Verdana" panose="020B0604030504040204" pitchFamily="34" charset="0"/>
            </a:endParaRPr>
          </a:p>
          <a:p>
            <a:pPr>
              <a:defRPr/>
            </a:pPr>
            <a:r>
              <a:rPr lang="en-GB" sz="3900" b="1" dirty="0">
                <a:solidFill>
                  <a:srgbClr val="23BAED"/>
                </a:solidFill>
                <a:ea typeface="Verdana" panose="020B0604030504040204" pitchFamily="34" charset="0"/>
                <a:cs typeface="Verdana" panose="020B0604030504040204" pitchFamily="34" charset="0"/>
              </a:rPr>
              <a:t>Step 06: Measure changes in the state of natural capital </a:t>
            </a:r>
            <a:endParaRPr lang="en-US" sz="3900" b="1" dirty="0">
              <a:solidFill>
                <a:srgbClr val="23BAED"/>
              </a:solidFill>
              <a:ea typeface="Verdana" panose="020B0604030504040204" pitchFamily="34" charset="0"/>
              <a:cs typeface="Verdana" panose="020B0604030504040204" pitchFamily="34" charset="0"/>
            </a:endParaRPr>
          </a:p>
          <a:p>
            <a:pPr defTabSz="1971721">
              <a:defRPr/>
            </a:pPr>
            <a:endParaRPr lang="en-US" sz="3900" b="1" dirty="0">
              <a:solidFill>
                <a:srgbClr val="333234"/>
              </a:solidFill>
              <a:ea typeface="Verdana" panose="020B0604030504040204" pitchFamily="34" charset="0"/>
              <a:cs typeface="Verdana" panose="020B0604030504040204" pitchFamily="34" charset="0"/>
            </a:endParaRPr>
          </a:p>
          <a:p>
            <a:pPr defTabSz="1971721">
              <a:defRPr/>
            </a:pPr>
            <a:r>
              <a:rPr lang="en-GB" sz="3900" b="1" dirty="0">
                <a:solidFill>
                  <a:srgbClr val="333234"/>
                </a:solidFill>
                <a:ea typeface="Verdana" panose="020B0604030504040204" pitchFamily="34" charset="0"/>
                <a:cs typeface="Verdana" panose="020B0604030504040204" pitchFamily="34" charset="0"/>
              </a:rPr>
              <a:t>What? </a:t>
            </a:r>
            <a:r>
              <a:rPr lang="en-GB" sz="3900" dirty="0">
                <a:solidFill>
                  <a:srgbClr val="333234"/>
                </a:solidFill>
                <a:ea typeface="Verdana" panose="020B0604030504040204" pitchFamily="34" charset="0"/>
                <a:cs typeface="Verdana" panose="020B0604030504040204" pitchFamily="34" charset="0"/>
              </a:rPr>
              <a:t>Effectiveness of pollination</a:t>
            </a:r>
            <a:endParaRPr lang="en-GB" sz="3900" b="1" dirty="0">
              <a:solidFill>
                <a:srgbClr val="333234"/>
              </a:solidFill>
              <a:ea typeface="Verdana" panose="020B0604030504040204" pitchFamily="34" charset="0"/>
              <a:cs typeface="Verdana" panose="020B0604030504040204" pitchFamily="34" charset="0"/>
            </a:endParaRPr>
          </a:p>
          <a:p>
            <a:pPr defTabSz="1971721">
              <a:defRPr/>
            </a:pPr>
            <a:endParaRPr lang="en-GB" sz="3900" dirty="0">
              <a:solidFill>
                <a:srgbClr val="333234"/>
              </a:solidFill>
              <a:ea typeface="Verdana" panose="020B0604030504040204" pitchFamily="34" charset="0"/>
              <a:cs typeface="Verdana" panose="020B0604030504040204" pitchFamily="34" charset="0"/>
            </a:endParaRPr>
          </a:p>
          <a:p>
            <a:pPr defTabSz="1971721">
              <a:defRPr/>
            </a:pPr>
            <a:r>
              <a:rPr lang="en-GB" sz="3900" b="1" dirty="0">
                <a:solidFill>
                  <a:srgbClr val="333234"/>
                </a:solidFill>
                <a:ea typeface="Verdana" panose="020B0604030504040204" pitchFamily="34" charset="0"/>
                <a:cs typeface="Verdana" panose="020B0604030504040204" pitchFamily="34" charset="0"/>
              </a:rPr>
              <a:t>How? </a:t>
            </a:r>
            <a:r>
              <a:rPr lang="en-GB" sz="3900" dirty="0">
                <a:solidFill>
                  <a:srgbClr val="333234"/>
                </a:solidFill>
                <a:ea typeface="Verdana" panose="020B0604030504040204" pitchFamily="34" charset="0"/>
                <a:cs typeface="Verdana" panose="020B0604030504040204" pitchFamily="34" charset="0"/>
              </a:rPr>
              <a:t>Expert judgement</a:t>
            </a:r>
          </a:p>
          <a:p>
            <a:pPr defTabSz="1971721">
              <a:defRPr/>
            </a:pPr>
            <a:endParaRPr lang="en-GB" sz="3900" b="1" dirty="0">
              <a:solidFill>
                <a:srgbClr val="23BAED"/>
              </a:solidFill>
              <a:ea typeface="Verdana" panose="020B0604030504040204" pitchFamily="34" charset="0"/>
              <a:cs typeface="Verdana" panose="020B0604030504040204" pitchFamily="34" charset="0"/>
            </a:endParaRPr>
          </a:p>
          <a:p>
            <a:pPr>
              <a:defRPr/>
            </a:pPr>
            <a:r>
              <a:rPr lang="en-GB" sz="3900" b="1" dirty="0">
                <a:solidFill>
                  <a:srgbClr val="23BAED"/>
                </a:solidFill>
                <a:ea typeface="Verdana" panose="020B0604030504040204" pitchFamily="34" charset="0"/>
                <a:cs typeface="Verdana" panose="020B0604030504040204" pitchFamily="34" charset="0"/>
              </a:rPr>
              <a:t>Step 07: Value impacts and dependencies</a:t>
            </a:r>
          </a:p>
          <a:p>
            <a:pPr defTabSz="1971721">
              <a:defRPr/>
            </a:pPr>
            <a:endParaRPr lang="en-GB" sz="3900" dirty="0">
              <a:solidFill>
                <a:srgbClr val="333234"/>
              </a:solidFill>
              <a:ea typeface="Verdana" panose="020B0604030504040204" pitchFamily="34" charset="0"/>
              <a:cs typeface="Verdana" panose="020B0604030504040204" pitchFamily="34" charset="0"/>
            </a:endParaRPr>
          </a:p>
          <a:p>
            <a:pPr>
              <a:defRPr/>
            </a:pPr>
            <a:r>
              <a:rPr lang="en-GB" sz="3900" b="1" dirty="0">
                <a:solidFill>
                  <a:srgbClr val="333234"/>
                </a:solidFill>
                <a:ea typeface="Verdana" panose="020B0604030504040204" pitchFamily="34" charset="0"/>
                <a:cs typeface="Verdana" panose="020B0604030504040204" pitchFamily="34" charset="0"/>
              </a:rPr>
              <a:t>What? </a:t>
            </a:r>
            <a:r>
              <a:rPr lang="en-GB" sz="3900" dirty="0">
                <a:solidFill>
                  <a:srgbClr val="333234"/>
                </a:solidFill>
                <a:ea typeface="Verdana" panose="020B0604030504040204" pitchFamily="34" charset="0"/>
                <a:cs typeface="Verdana" panose="020B0604030504040204" pitchFamily="34" charset="0"/>
              </a:rPr>
              <a:t>Effectiveness of pollination</a:t>
            </a:r>
            <a:endParaRPr lang="en-GB" sz="3900" b="1" dirty="0">
              <a:solidFill>
                <a:srgbClr val="333234"/>
              </a:solidFill>
              <a:ea typeface="Verdana" panose="020B0604030504040204" pitchFamily="34" charset="0"/>
              <a:cs typeface="Verdana" panose="020B0604030504040204" pitchFamily="34" charset="0"/>
            </a:endParaRPr>
          </a:p>
          <a:p>
            <a:pPr defTabSz="1971721">
              <a:defRPr/>
            </a:pPr>
            <a:endParaRPr lang="en-GB" sz="3900" dirty="0">
              <a:solidFill>
                <a:srgbClr val="333234"/>
              </a:solidFill>
              <a:ea typeface="Verdana" panose="020B0604030504040204" pitchFamily="34" charset="0"/>
              <a:cs typeface="Verdana" panose="020B0604030504040204" pitchFamily="34" charset="0"/>
            </a:endParaRPr>
          </a:p>
          <a:p>
            <a:pPr defTabSz="1971721">
              <a:defRPr/>
            </a:pPr>
            <a:r>
              <a:rPr lang="en-GB" sz="3900" b="1" dirty="0">
                <a:solidFill>
                  <a:srgbClr val="333234"/>
                </a:solidFill>
                <a:ea typeface="Verdana" panose="020B0604030504040204" pitchFamily="34" charset="0"/>
                <a:cs typeface="Verdana" panose="020B0604030504040204" pitchFamily="34" charset="0"/>
              </a:rPr>
              <a:t>How? </a:t>
            </a:r>
            <a:r>
              <a:rPr lang="en-GB" sz="3900" dirty="0">
                <a:solidFill>
                  <a:srgbClr val="333234"/>
                </a:solidFill>
                <a:ea typeface="Verdana" panose="020B0604030504040204" pitchFamily="34" charset="0"/>
                <a:cs typeface="Verdana" panose="020B0604030504040204" pitchFamily="34" charset="0"/>
              </a:rPr>
              <a:t>Relative valuation (low, medium, high)</a:t>
            </a:r>
            <a:endParaRPr lang="en-US" sz="3900" b="1" dirty="0">
              <a:solidFill>
                <a:srgbClr val="23BAED"/>
              </a:solidFill>
              <a:ea typeface="Verdana" panose="020B0604030504040204" pitchFamily="34" charset="0"/>
              <a:cs typeface="Verdana" panose="020B0604030504040204" pitchFamily="34" charset="0"/>
            </a:endParaRPr>
          </a:p>
          <a:p>
            <a:pPr algn="l"/>
            <a:endParaRPr lang="en-US" sz="3900" dirty="0">
              <a:solidFill>
                <a:srgbClr val="262626"/>
              </a:solidFill>
              <a:latin typeface="Gotham-Book"/>
            </a:endParaRPr>
          </a:p>
          <a:p>
            <a:pPr algn="l"/>
            <a:r>
              <a:rPr lang="en-US" sz="3900" dirty="0">
                <a:solidFill>
                  <a:srgbClr val="262626"/>
                </a:solidFill>
                <a:latin typeface="Gotham-Book"/>
              </a:rPr>
              <a:t>• </a:t>
            </a:r>
            <a:r>
              <a:rPr lang="en-US" sz="3900" b="1" dirty="0">
                <a:solidFill>
                  <a:srgbClr val="262626"/>
                </a:solidFill>
                <a:latin typeface="Gotham-Bold"/>
              </a:rPr>
              <a:t>Quantitative valuation techniques</a:t>
            </a:r>
          </a:p>
          <a:p>
            <a:r>
              <a:rPr lang="en-US" sz="3900" b="1" dirty="0">
                <a:solidFill>
                  <a:srgbClr val="333234"/>
                </a:solidFill>
                <a:ea typeface="Verdana" panose="020B0604030504040204" pitchFamily="34" charset="0"/>
                <a:cs typeface="Verdana" panose="020B0604030504040204" pitchFamily="34" charset="0"/>
              </a:rPr>
              <a:t>Valuation of water consumption in rice production</a:t>
            </a:r>
          </a:p>
          <a:p>
            <a:pPr defTabSz="1971721">
              <a:defRPr/>
            </a:pPr>
            <a:endParaRPr lang="en-GB" sz="3900" dirty="0">
              <a:solidFill>
                <a:srgbClr val="333234"/>
              </a:solidFill>
              <a:ea typeface="Verdana" panose="020B0604030504040204" pitchFamily="34" charset="0"/>
              <a:cs typeface="Verdana" panose="020B0604030504040204" pitchFamily="34" charset="0"/>
            </a:endParaRPr>
          </a:p>
          <a:p>
            <a:pPr defTabSz="1971721">
              <a:defRPr/>
            </a:pPr>
            <a:r>
              <a:rPr lang="en-GB" sz="3900" b="1" dirty="0">
                <a:solidFill>
                  <a:srgbClr val="23BAED"/>
                </a:solidFill>
                <a:ea typeface="Verdana" panose="020B0604030504040204" pitchFamily="34" charset="0"/>
                <a:cs typeface="Verdana" panose="020B0604030504040204" pitchFamily="34" charset="0"/>
              </a:rPr>
              <a:t>Step 05: Measure impact drivers </a:t>
            </a:r>
            <a:endParaRPr lang="en-US" sz="3900" b="1" dirty="0">
              <a:solidFill>
                <a:srgbClr val="23BAED"/>
              </a:solidFill>
              <a:ea typeface="Verdana" panose="020B0604030504040204" pitchFamily="34" charset="0"/>
              <a:cs typeface="Verdana" panose="020B0604030504040204" pitchFamily="34" charset="0"/>
            </a:endParaRPr>
          </a:p>
          <a:p>
            <a:endParaRPr lang="en-US" sz="3900" b="1" dirty="0">
              <a:solidFill>
                <a:srgbClr val="333234"/>
              </a:solidFill>
              <a:ea typeface="Verdana" panose="020B0604030504040204" pitchFamily="34" charset="0"/>
              <a:cs typeface="Verdana" panose="020B0604030504040204" pitchFamily="34" charset="0"/>
            </a:endParaRPr>
          </a:p>
          <a:p>
            <a:pPr defTabSz="1971721">
              <a:defRPr/>
            </a:pPr>
            <a:r>
              <a:rPr lang="en-GB" sz="3900" b="1" dirty="0">
                <a:solidFill>
                  <a:srgbClr val="333234"/>
                </a:solidFill>
                <a:ea typeface="Verdana" panose="020B0604030504040204" pitchFamily="34" charset="0"/>
                <a:cs typeface="Verdana" panose="020B0604030504040204" pitchFamily="34" charset="0"/>
              </a:rPr>
              <a:t>What? </a:t>
            </a:r>
            <a:r>
              <a:rPr lang="en-GB" sz="3900" dirty="0">
                <a:solidFill>
                  <a:srgbClr val="333234"/>
                </a:solidFill>
                <a:ea typeface="Verdana" panose="020B0604030504040204" pitchFamily="34" charset="0"/>
                <a:cs typeface="Verdana" panose="020B0604030504040204" pitchFamily="34" charset="0"/>
              </a:rPr>
              <a:t>Water use</a:t>
            </a:r>
          </a:p>
          <a:p>
            <a:pPr defTabSz="1971721">
              <a:defRPr/>
            </a:pPr>
            <a:endParaRPr lang="en-GB" sz="3900" dirty="0">
              <a:solidFill>
                <a:srgbClr val="333234"/>
              </a:solidFill>
              <a:ea typeface="Verdana" panose="020B0604030504040204" pitchFamily="34" charset="0"/>
              <a:cs typeface="Verdana" panose="020B0604030504040204" pitchFamily="34" charset="0"/>
            </a:endParaRPr>
          </a:p>
          <a:p>
            <a:pPr defTabSz="1971721">
              <a:defRPr/>
            </a:pPr>
            <a:r>
              <a:rPr lang="en-GB" sz="3900" b="1" dirty="0">
                <a:solidFill>
                  <a:srgbClr val="333234"/>
                </a:solidFill>
                <a:ea typeface="Verdana" panose="020B0604030504040204" pitchFamily="34" charset="0"/>
                <a:cs typeface="Verdana" panose="020B0604030504040204" pitchFamily="34" charset="0"/>
              </a:rPr>
              <a:t>How? </a:t>
            </a:r>
            <a:r>
              <a:rPr lang="en-GB" sz="3900" dirty="0">
                <a:solidFill>
                  <a:srgbClr val="333234"/>
                </a:solidFill>
                <a:ea typeface="Verdana" panose="020B0604030504040204" pitchFamily="34" charset="0"/>
                <a:cs typeface="Verdana" panose="020B0604030504040204" pitchFamily="34" charset="0"/>
              </a:rPr>
              <a:t>m</a:t>
            </a:r>
            <a:r>
              <a:rPr lang="en-GB" sz="3900" baseline="30000" dirty="0">
                <a:solidFill>
                  <a:srgbClr val="333234"/>
                </a:solidFill>
                <a:ea typeface="Verdana" panose="020B0604030504040204" pitchFamily="34" charset="0"/>
                <a:cs typeface="Verdana" panose="020B0604030504040204" pitchFamily="34" charset="0"/>
              </a:rPr>
              <a:t>3  </a:t>
            </a:r>
            <a:r>
              <a:rPr lang="en-GB" sz="3900" dirty="0">
                <a:solidFill>
                  <a:srgbClr val="333234"/>
                </a:solidFill>
                <a:ea typeface="Verdana" panose="020B0604030504040204" pitchFamily="34" charset="0"/>
                <a:cs typeface="Verdana" panose="020B0604030504040204" pitchFamily="34" charset="0"/>
              </a:rPr>
              <a:t>water used</a:t>
            </a:r>
          </a:p>
          <a:p>
            <a:endParaRPr lang="en-US" sz="3900" b="1" dirty="0">
              <a:solidFill>
                <a:srgbClr val="333234"/>
              </a:solidFill>
              <a:ea typeface="Verdana" panose="020B0604030504040204" pitchFamily="34" charset="0"/>
              <a:cs typeface="Verdana" panose="020B0604030504040204" pitchFamily="34" charset="0"/>
            </a:endParaRPr>
          </a:p>
          <a:p>
            <a:pPr defTabSz="1971721">
              <a:defRPr/>
            </a:pPr>
            <a:r>
              <a:rPr lang="en-GB" sz="3900" b="1" dirty="0">
                <a:solidFill>
                  <a:srgbClr val="23BAED"/>
                </a:solidFill>
                <a:ea typeface="Verdana" panose="020B0604030504040204" pitchFamily="34" charset="0"/>
                <a:cs typeface="Verdana" panose="020B0604030504040204" pitchFamily="34" charset="0"/>
              </a:rPr>
              <a:t>Step 06: Measure change in capital </a:t>
            </a:r>
            <a:endParaRPr lang="en-US" sz="3900" b="1" dirty="0">
              <a:solidFill>
                <a:srgbClr val="23BAED"/>
              </a:solidFill>
              <a:ea typeface="Verdana" panose="020B0604030504040204" pitchFamily="34" charset="0"/>
              <a:cs typeface="Verdana" panose="020B0604030504040204" pitchFamily="34" charset="0"/>
            </a:endParaRPr>
          </a:p>
          <a:p>
            <a:endParaRPr lang="en-US" sz="3900" b="1" dirty="0">
              <a:solidFill>
                <a:srgbClr val="333234"/>
              </a:solidFill>
              <a:ea typeface="Verdana" panose="020B0604030504040204" pitchFamily="34" charset="0"/>
              <a:cs typeface="Verdana" panose="020B0604030504040204" pitchFamily="34" charset="0"/>
            </a:endParaRPr>
          </a:p>
          <a:p>
            <a:pPr defTabSz="1971721">
              <a:defRPr/>
            </a:pPr>
            <a:r>
              <a:rPr lang="en-GB" sz="3900" b="1" dirty="0">
                <a:solidFill>
                  <a:srgbClr val="333234"/>
                </a:solidFill>
                <a:ea typeface="Verdana" panose="020B0604030504040204" pitchFamily="34" charset="0"/>
                <a:cs typeface="Verdana" panose="020B0604030504040204" pitchFamily="34" charset="0"/>
              </a:rPr>
              <a:t>What? </a:t>
            </a:r>
            <a:r>
              <a:rPr lang="en-GB" sz="3900" dirty="0">
                <a:solidFill>
                  <a:srgbClr val="333234"/>
                </a:solidFill>
                <a:ea typeface="Verdana" panose="020B0604030504040204" pitchFamily="34" charset="0"/>
                <a:cs typeface="Verdana" panose="020B0604030504040204" pitchFamily="34" charset="0"/>
              </a:rPr>
              <a:t>Reduced water availability</a:t>
            </a:r>
          </a:p>
          <a:p>
            <a:pPr defTabSz="1971721">
              <a:defRPr/>
            </a:pPr>
            <a:r>
              <a:rPr lang="en-GB" sz="3900" dirty="0">
                <a:solidFill>
                  <a:srgbClr val="333234"/>
                </a:solidFill>
                <a:ea typeface="Verdana" panose="020B0604030504040204" pitchFamily="34" charset="0"/>
                <a:cs typeface="Verdana" panose="020B0604030504040204" pitchFamily="34" charset="0"/>
              </a:rPr>
              <a:t> </a:t>
            </a:r>
          </a:p>
          <a:p>
            <a:pPr defTabSz="1971721">
              <a:defRPr/>
            </a:pPr>
            <a:r>
              <a:rPr lang="en-GB" sz="3900" b="1" dirty="0">
                <a:solidFill>
                  <a:srgbClr val="333234"/>
                </a:solidFill>
                <a:ea typeface="Verdana" panose="020B0604030504040204" pitchFamily="34" charset="0"/>
                <a:cs typeface="Verdana" panose="020B0604030504040204" pitchFamily="34" charset="0"/>
              </a:rPr>
              <a:t>How? </a:t>
            </a:r>
            <a:r>
              <a:rPr lang="en-GB" sz="3900" dirty="0">
                <a:solidFill>
                  <a:srgbClr val="333234"/>
                </a:solidFill>
                <a:ea typeface="Verdana" panose="020B0604030504040204" pitchFamily="34" charset="0"/>
                <a:cs typeface="Verdana" panose="020B0604030504040204" pitchFamily="34" charset="0"/>
              </a:rPr>
              <a:t>Life Cycle Impact Assessment</a:t>
            </a:r>
          </a:p>
          <a:p>
            <a:pPr>
              <a:defRPr/>
            </a:pPr>
            <a:endParaRPr lang="en-GB" sz="3900" b="1" dirty="0">
              <a:solidFill>
                <a:srgbClr val="23BAED"/>
              </a:solidFill>
              <a:ea typeface="Verdana" panose="020B0604030504040204" pitchFamily="34" charset="0"/>
              <a:cs typeface="Verdana" panose="020B0604030504040204" pitchFamily="34" charset="0"/>
            </a:endParaRPr>
          </a:p>
          <a:p>
            <a:pPr>
              <a:defRPr/>
            </a:pPr>
            <a:r>
              <a:rPr lang="en-GB" sz="3900" b="1" dirty="0">
                <a:solidFill>
                  <a:srgbClr val="23BAED"/>
                </a:solidFill>
                <a:ea typeface="Verdana" panose="020B0604030504040204" pitchFamily="34" charset="0"/>
                <a:cs typeface="Verdana" panose="020B0604030504040204" pitchFamily="34" charset="0"/>
              </a:rPr>
              <a:t>Step 07: Value impacts </a:t>
            </a:r>
          </a:p>
          <a:p>
            <a:pPr defTabSz="1971721">
              <a:defRPr/>
            </a:pPr>
            <a:endParaRPr lang="en-GB" sz="3900" dirty="0">
              <a:solidFill>
                <a:srgbClr val="333234"/>
              </a:solidFill>
              <a:ea typeface="Verdana" panose="020B0604030504040204" pitchFamily="34" charset="0"/>
              <a:cs typeface="Verdana" panose="020B0604030504040204" pitchFamily="34" charset="0"/>
            </a:endParaRPr>
          </a:p>
          <a:p>
            <a:pPr defTabSz="1971721">
              <a:defRPr/>
            </a:pPr>
            <a:r>
              <a:rPr lang="en-GB" sz="3900" b="1" dirty="0">
                <a:solidFill>
                  <a:srgbClr val="333234"/>
                </a:solidFill>
                <a:ea typeface="Verdana" panose="020B0604030504040204" pitchFamily="34" charset="0"/>
                <a:cs typeface="Verdana" panose="020B0604030504040204" pitchFamily="34" charset="0"/>
              </a:rPr>
              <a:t>What? </a:t>
            </a:r>
            <a:r>
              <a:rPr lang="en-GB" sz="3900" dirty="0">
                <a:solidFill>
                  <a:srgbClr val="333234"/>
                </a:solidFill>
                <a:ea typeface="Verdana" panose="020B0604030504040204" pitchFamily="34" charset="0"/>
                <a:cs typeface="Verdana" panose="020B0604030504040204" pitchFamily="34" charset="0"/>
              </a:rPr>
              <a:t>Impact of water consumption </a:t>
            </a:r>
          </a:p>
          <a:p>
            <a:pPr defTabSz="1971721">
              <a:defRPr/>
            </a:pPr>
            <a:r>
              <a:rPr lang="en-GB" sz="3900" dirty="0">
                <a:solidFill>
                  <a:srgbClr val="333234"/>
                </a:solidFill>
                <a:ea typeface="Verdana" panose="020B0604030504040204" pitchFamily="34" charset="0"/>
                <a:cs typeface="Verdana" panose="020B0604030504040204" pitchFamily="34" charset="0"/>
              </a:rPr>
              <a:t> </a:t>
            </a:r>
          </a:p>
          <a:p>
            <a:pPr defTabSz="1971721">
              <a:defRPr/>
            </a:pPr>
            <a:r>
              <a:rPr lang="en-GB" sz="3900" b="1" dirty="0">
                <a:solidFill>
                  <a:srgbClr val="333234"/>
                </a:solidFill>
                <a:ea typeface="Verdana" panose="020B0604030504040204" pitchFamily="34" charset="0"/>
                <a:cs typeface="Verdana" panose="020B0604030504040204" pitchFamily="34" charset="0"/>
              </a:rPr>
              <a:t>How? </a:t>
            </a:r>
            <a:r>
              <a:rPr lang="en-GB" sz="3900" dirty="0">
                <a:solidFill>
                  <a:srgbClr val="333234"/>
                </a:solidFill>
                <a:ea typeface="Verdana" panose="020B0604030504040204" pitchFamily="34" charset="0"/>
                <a:cs typeface="Verdana" panose="020B0604030504040204" pitchFamily="34" charset="0"/>
              </a:rPr>
              <a:t>Quantitative – </a:t>
            </a:r>
            <a:r>
              <a:rPr lang="nl-NL" sz="3900" dirty="0">
                <a:solidFill>
                  <a:srgbClr val="333234"/>
                </a:solidFill>
                <a:ea typeface="Verdana" panose="020B0604030504040204" pitchFamily="34" charset="0"/>
                <a:cs typeface="Verdana" panose="020B0604030504040204" pitchFamily="34" charset="0"/>
              </a:rPr>
              <a:t>human health impact of water </a:t>
            </a:r>
            <a:r>
              <a:rPr lang="nl-NL" sz="3900" dirty="0" err="1">
                <a:solidFill>
                  <a:srgbClr val="333234"/>
                </a:solidFill>
                <a:ea typeface="Verdana" panose="020B0604030504040204" pitchFamily="34" charset="0"/>
                <a:cs typeface="Verdana" panose="020B0604030504040204" pitchFamily="34" charset="0"/>
              </a:rPr>
              <a:t>scarcity</a:t>
            </a:r>
            <a:r>
              <a:rPr lang="nl-NL" sz="3900" dirty="0">
                <a:solidFill>
                  <a:srgbClr val="333234"/>
                </a:solidFill>
                <a:ea typeface="Verdana" panose="020B0604030504040204" pitchFamily="34" charset="0"/>
                <a:cs typeface="Verdana" panose="020B0604030504040204" pitchFamily="34" charset="0"/>
              </a:rPr>
              <a:t> </a:t>
            </a:r>
            <a:r>
              <a:rPr lang="nl-NL" sz="3900" dirty="0" err="1">
                <a:solidFill>
                  <a:srgbClr val="333234"/>
                </a:solidFill>
                <a:ea typeface="Verdana" panose="020B0604030504040204" pitchFamily="34" charset="0"/>
                <a:cs typeface="Verdana" panose="020B0604030504040204" pitchFamily="34" charset="0"/>
              </a:rPr>
              <a:t>using</a:t>
            </a:r>
            <a:r>
              <a:rPr lang="nl-NL" sz="3900" dirty="0">
                <a:solidFill>
                  <a:srgbClr val="333234"/>
                </a:solidFill>
                <a:ea typeface="Verdana" panose="020B0604030504040204" pitchFamily="34" charset="0"/>
                <a:cs typeface="Verdana" panose="020B0604030504040204" pitchFamily="34" charset="0"/>
              </a:rPr>
              <a:t> </a:t>
            </a:r>
            <a:r>
              <a:rPr lang="nl-NL" sz="3900" dirty="0" err="1">
                <a:solidFill>
                  <a:srgbClr val="333234"/>
                </a:solidFill>
                <a:ea typeface="Verdana" panose="020B0604030504040204" pitchFamily="34" charset="0"/>
                <a:cs typeface="Verdana" panose="020B0604030504040204" pitchFamily="34" charset="0"/>
              </a:rPr>
              <a:t>DALYs</a:t>
            </a:r>
            <a:r>
              <a:rPr lang="nl-NL" sz="3900" dirty="0">
                <a:solidFill>
                  <a:srgbClr val="333234"/>
                </a:solidFill>
                <a:ea typeface="Verdana" panose="020B0604030504040204" pitchFamily="34" charset="0"/>
                <a:cs typeface="Verdana" panose="020B0604030504040204" pitchFamily="34" charset="0"/>
              </a:rPr>
              <a:t> per unit of water </a:t>
            </a:r>
            <a:r>
              <a:rPr lang="nl-NL" sz="3900" dirty="0" err="1">
                <a:solidFill>
                  <a:srgbClr val="333234"/>
                </a:solidFill>
                <a:ea typeface="Verdana" panose="020B0604030504040204" pitchFamily="34" charset="0"/>
                <a:cs typeface="Verdana" panose="020B0604030504040204" pitchFamily="34" charset="0"/>
              </a:rPr>
              <a:t>consumed</a:t>
            </a:r>
            <a:endParaRPr lang="en-GB" sz="3900" dirty="0">
              <a:solidFill>
                <a:srgbClr val="333234"/>
              </a:solidFill>
              <a:ea typeface="Verdana" panose="020B0604030504040204" pitchFamily="34" charset="0"/>
              <a:cs typeface="Verdana" panose="020B0604030504040204" pitchFamily="34" charset="0"/>
            </a:endParaRPr>
          </a:p>
          <a:p>
            <a:endParaRPr lang="en-GB" sz="3900" dirty="0"/>
          </a:p>
          <a:p>
            <a:endParaRPr lang="en-US" sz="3900" dirty="0">
              <a:solidFill>
                <a:srgbClr val="262626"/>
              </a:solidFill>
              <a:latin typeface="Gotham-Book"/>
            </a:endParaRPr>
          </a:p>
          <a:p>
            <a:pPr algn="l"/>
            <a:r>
              <a:rPr lang="en-US" sz="3900" dirty="0">
                <a:solidFill>
                  <a:srgbClr val="262626"/>
                </a:solidFill>
                <a:latin typeface="Gotham-Book"/>
              </a:rPr>
              <a:t>• </a:t>
            </a:r>
            <a:r>
              <a:rPr lang="en-US" sz="3900" b="1" dirty="0">
                <a:solidFill>
                  <a:srgbClr val="262626"/>
                </a:solidFill>
                <a:latin typeface="Gotham-Bold"/>
              </a:rPr>
              <a:t>Monetary valuation techniques </a:t>
            </a:r>
          </a:p>
          <a:p>
            <a:r>
              <a:rPr lang="en-US" sz="3900" b="1" dirty="0">
                <a:ea typeface="Verdana" panose="020B0604030504040204" pitchFamily="34" charset="0"/>
              </a:rPr>
              <a:t>Valuation of fish stock losses due to fertilizer use</a:t>
            </a:r>
          </a:p>
          <a:p>
            <a:endParaRPr lang="pt-BR" sz="3900" b="1" dirty="0">
              <a:solidFill>
                <a:srgbClr val="00B0F0"/>
              </a:solidFill>
              <a:ea typeface="Verdana" panose="020B0604030504040204" pitchFamily="34" charset="0"/>
            </a:endParaRPr>
          </a:p>
          <a:p>
            <a:r>
              <a:rPr lang="pt-BR" sz="3900" b="1" dirty="0">
                <a:solidFill>
                  <a:srgbClr val="00B0F0"/>
                </a:solidFill>
                <a:ea typeface="Verdana" panose="020B0604030504040204" pitchFamily="34" charset="0"/>
              </a:rPr>
              <a:t>Step 05: Measure impact drivers</a:t>
            </a:r>
          </a:p>
          <a:p>
            <a:endParaRPr lang="pt-BR" sz="3900" b="1" dirty="0">
              <a:ea typeface="Verdana" panose="020B0604030504040204" pitchFamily="34" charset="0"/>
            </a:endParaRPr>
          </a:p>
          <a:p>
            <a:r>
              <a:rPr lang="pt-BR" sz="3900" b="1" dirty="0">
                <a:ea typeface="Verdana" panose="020B0604030504040204" pitchFamily="34" charset="0"/>
              </a:rPr>
              <a:t>What? </a:t>
            </a:r>
            <a:r>
              <a:rPr lang="pt-BR" sz="3900" dirty="0">
                <a:ea typeface="Verdana" panose="020B0604030504040204" pitchFamily="34" charset="0"/>
              </a:rPr>
              <a:t>Kilograms of Phosphorus in fertilizers applied</a:t>
            </a:r>
          </a:p>
          <a:p>
            <a:endParaRPr lang="pt-BR" sz="3900" dirty="0">
              <a:ea typeface="Verdana" panose="020B0604030504040204" pitchFamily="34" charset="0"/>
            </a:endParaRPr>
          </a:p>
          <a:p>
            <a:r>
              <a:rPr lang="pt-BR" sz="3900" b="1" dirty="0">
                <a:ea typeface="Verdana" panose="020B0604030504040204" pitchFamily="34" charset="0"/>
              </a:rPr>
              <a:t>How? </a:t>
            </a:r>
            <a:r>
              <a:rPr lang="pt-BR" sz="3900" dirty="0">
                <a:ea typeface="Verdana" panose="020B0604030504040204" pitchFamily="34" charset="0"/>
              </a:rPr>
              <a:t>On farm data</a:t>
            </a:r>
          </a:p>
          <a:p>
            <a:endParaRPr lang="pt-BR" sz="3900" dirty="0">
              <a:ea typeface="Verdana" panose="020B0604030504040204" pitchFamily="34" charset="0"/>
            </a:endParaRPr>
          </a:p>
          <a:p>
            <a:r>
              <a:rPr lang="pt-BR" sz="3900" b="1" dirty="0">
                <a:solidFill>
                  <a:srgbClr val="00B0F0"/>
                </a:solidFill>
                <a:ea typeface="Verdana" panose="020B0604030504040204" pitchFamily="34" charset="0"/>
              </a:rPr>
              <a:t>Step 06: Measure changes in capitals</a:t>
            </a:r>
            <a:endParaRPr lang="pt-BR" sz="3900" dirty="0">
              <a:ea typeface="Verdana" panose="020B0604030504040204" pitchFamily="34" charset="0"/>
            </a:endParaRPr>
          </a:p>
          <a:p>
            <a:endParaRPr lang="pt-BR" sz="3900" dirty="0">
              <a:ea typeface="Verdana" panose="020B0604030504040204" pitchFamily="34" charset="0"/>
            </a:endParaRPr>
          </a:p>
          <a:p>
            <a:r>
              <a:rPr lang="pt-BR" sz="3900" b="1" dirty="0">
                <a:ea typeface="Verdana" panose="020B0604030504040204" pitchFamily="34" charset="0"/>
              </a:rPr>
              <a:t>What? </a:t>
            </a:r>
            <a:r>
              <a:rPr lang="pt-BR" sz="3900" dirty="0">
                <a:ea typeface="Verdana" panose="020B0604030504040204" pitchFamily="34" charset="0"/>
              </a:rPr>
              <a:t>Change in number of species in water ecosystems due to changes in nutrient level in water (eutrophication)</a:t>
            </a:r>
          </a:p>
          <a:p>
            <a:endParaRPr lang="pt-BR" sz="3900" dirty="0">
              <a:ea typeface="Verdana" panose="020B0604030504040204" pitchFamily="34" charset="0"/>
            </a:endParaRPr>
          </a:p>
          <a:p>
            <a:r>
              <a:rPr lang="pt-BR" sz="3900" b="1" dirty="0">
                <a:ea typeface="Verdana" panose="020B0604030504040204" pitchFamily="34" charset="0"/>
              </a:rPr>
              <a:t>How? </a:t>
            </a:r>
            <a:r>
              <a:rPr lang="pt-BR" sz="3900" dirty="0">
                <a:ea typeface="Verdana" panose="020B0604030504040204" pitchFamily="34" charset="0"/>
              </a:rPr>
              <a:t>Life Cycle Impact assessment (characterization factors)</a:t>
            </a:r>
          </a:p>
          <a:p>
            <a:endParaRPr lang="pt-BR" sz="3900" dirty="0">
              <a:ea typeface="Verdana" panose="020B0604030504040204" pitchFamily="34" charset="0"/>
            </a:endParaRPr>
          </a:p>
          <a:p>
            <a:r>
              <a:rPr lang="pt-BR" sz="3900" b="1" dirty="0">
                <a:solidFill>
                  <a:srgbClr val="00B0F0"/>
                </a:solidFill>
                <a:ea typeface="Verdana" panose="020B0604030504040204" pitchFamily="34" charset="0"/>
              </a:rPr>
              <a:t>Step 07: Value impacts</a:t>
            </a:r>
            <a:endParaRPr lang="pt-BR" sz="3900" dirty="0">
              <a:ea typeface="Verdana" panose="020B0604030504040204" pitchFamily="34" charset="0"/>
            </a:endParaRPr>
          </a:p>
          <a:p>
            <a:endParaRPr lang="pt-BR" sz="3900" dirty="0">
              <a:ea typeface="Verdana" panose="020B0604030504040204" pitchFamily="34" charset="0"/>
            </a:endParaRPr>
          </a:p>
          <a:p>
            <a:r>
              <a:rPr lang="pt-BR" sz="3900" b="1" dirty="0">
                <a:ea typeface="Verdana" panose="020B0604030504040204" pitchFamily="34" charset="0"/>
              </a:rPr>
              <a:t>What? </a:t>
            </a:r>
            <a:r>
              <a:rPr lang="pt-BR" sz="3900" dirty="0">
                <a:ea typeface="Verdana" panose="020B0604030504040204" pitchFamily="34" charset="0"/>
              </a:rPr>
              <a:t>Loss of fish stocks</a:t>
            </a:r>
          </a:p>
          <a:p>
            <a:endParaRPr lang="pt-BR" sz="3900" dirty="0">
              <a:ea typeface="Verdana" panose="020B0604030504040204" pitchFamily="34" charset="0"/>
            </a:endParaRPr>
          </a:p>
          <a:p>
            <a:r>
              <a:rPr lang="pt-BR" sz="3900" b="1" dirty="0">
                <a:ea typeface="Verdana" panose="020B0604030504040204" pitchFamily="34" charset="0"/>
              </a:rPr>
              <a:t>How? </a:t>
            </a:r>
            <a:r>
              <a:rPr lang="pt-BR" sz="3900" dirty="0">
                <a:ea typeface="Verdana" panose="020B0604030504040204" pitchFamily="34" charset="0"/>
              </a:rPr>
              <a:t>Market valuation</a:t>
            </a:r>
          </a:p>
          <a:p>
            <a:endParaRPr lang="pt-BR" sz="3900" dirty="0">
              <a:ea typeface="Verdana" panose="020B0604030504040204" pitchFamily="34" charset="0"/>
            </a:endParaRPr>
          </a:p>
          <a:p>
            <a:r>
              <a:rPr lang="pt-BR" sz="3900" dirty="0">
                <a:ea typeface="Verdana" panose="020B0604030504040204" pitchFamily="34" charset="0"/>
              </a:rPr>
              <a:t>Note: </a:t>
            </a:r>
            <a:r>
              <a:rPr lang="en-US" sz="3900" dirty="0">
                <a:ea typeface="Verdana" panose="020B0604030504040204" pitchFamily="34" charset="0"/>
              </a:rPr>
              <a:t>If the monetary valuation is used, it should be clear whether the value used was market price only, as this can make a difference. </a:t>
            </a:r>
            <a:endParaRPr lang="en-US" sz="3900" b="1" dirty="0">
              <a:solidFill>
                <a:srgbClr val="262626"/>
              </a:solidFill>
              <a:latin typeface="Gotham-Bold"/>
            </a:endParaRPr>
          </a:p>
        </p:txBody>
      </p:sp>
      <p:sp>
        <p:nvSpPr>
          <p:cNvPr id="4" name="Slide Number Placeholder 3"/>
          <p:cNvSpPr>
            <a:spLocks noGrp="1"/>
          </p:cNvSpPr>
          <p:nvPr>
            <p:ph type="sldNum" sz="quarter" idx="5"/>
          </p:nvPr>
        </p:nvSpPr>
        <p:spPr/>
        <p:txBody>
          <a:bodyPr/>
          <a:lstStyle/>
          <a:p>
            <a:fld id="{7DBAF288-DB09-4B38-A774-AED1A4768F10}" type="slidenum">
              <a:rPr lang="en-GB" smtClean="0"/>
              <a:t>149</a:t>
            </a:fld>
            <a:endParaRPr lang="en-GB"/>
          </a:p>
        </p:txBody>
      </p:sp>
    </p:spTree>
    <p:extLst>
      <p:ext uri="{BB962C8B-B14F-4D97-AF65-F5344CB8AC3E}">
        <p14:creationId xmlns:p14="http://schemas.microsoft.com/office/powerpoint/2010/main" val="247794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3D8C6B78-E725-420E-9A4E-2F78CBAA16FC}" type="slidenum">
              <a:rPr lang="en-US" smtClean="0"/>
              <a:t>15</a:t>
            </a:fld>
            <a:endParaRPr lang="en-US"/>
          </a:p>
        </p:txBody>
      </p:sp>
    </p:spTree>
    <p:extLst>
      <p:ext uri="{BB962C8B-B14F-4D97-AF65-F5344CB8AC3E}">
        <p14:creationId xmlns:p14="http://schemas.microsoft.com/office/powerpoint/2010/main" val="316055498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150</a:t>
            </a:fld>
            <a:endParaRPr lang="en-US"/>
          </a:p>
        </p:txBody>
      </p:sp>
    </p:spTree>
    <p:extLst>
      <p:ext uri="{BB962C8B-B14F-4D97-AF65-F5344CB8AC3E}">
        <p14:creationId xmlns:p14="http://schemas.microsoft.com/office/powerpoint/2010/main" val="171522460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US" sz="1800" b="0" i="0" u="none" strike="noStrike" baseline="0">
                <a:solidFill>
                  <a:srgbClr val="262626"/>
                </a:solidFill>
                <a:latin typeface="Gotham-Book"/>
              </a:rPr>
              <a:t>The total economic value of </a:t>
            </a:r>
            <a:r>
              <a:rPr lang="en-US" sz="1800" b="1" i="0" u="none" strike="noStrike" baseline="0">
                <a:solidFill>
                  <a:srgbClr val="262626"/>
                </a:solidFill>
                <a:latin typeface="Gotham-Book"/>
              </a:rPr>
              <a:t>biodiversity</a:t>
            </a:r>
            <a:r>
              <a:rPr lang="en-US" sz="1800" b="0" i="0" u="none" strike="noStrike" baseline="0">
                <a:solidFill>
                  <a:srgbClr val="262626"/>
                </a:solidFill>
                <a:latin typeface="Gotham-Book"/>
              </a:rPr>
              <a:t> includes what economists refer to as </a:t>
            </a:r>
            <a:r>
              <a:rPr lang="en-US" sz="1800" b="1" i="0" u="none" strike="noStrike" baseline="0">
                <a:solidFill>
                  <a:srgbClr val="262626"/>
                </a:solidFill>
                <a:latin typeface="Gotham-Book"/>
              </a:rPr>
              <a:t>“existence value”: </a:t>
            </a:r>
            <a:r>
              <a:rPr lang="en-US" sz="1800" b="0" i="0" u="none" strike="noStrike" baseline="0">
                <a:solidFill>
                  <a:srgbClr val="262626"/>
                </a:solidFill>
                <a:latin typeface="Gotham-Book"/>
              </a:rPr>
              <a:t>the value that people place on the continued existence of species or ecosystems, regardless of whether they themselves will ever encounter the species or experience the ecosystem. </a:t>
            </a:r>
            <a:endParaRPr lang="en-US" b="0" u="none"/>
          </a:p>
        </p:txBody>
      </p:sp>
      <p:sp>
        <p:nvSpPr>
          <p:cNvPr id="4" name="Slide Number Placeholder 3"/>
          <p:cNvSpPr>
            <a:spLocks noGrp="1"/>
          </p:cNvSpPr>
          <p:nvPr>
            <p:ph type="sldNum" sz="quarter" idx="5"/>
          </p:nvPr>
        </p:nvSpPr>
        <p:spPr/>
        <p:txBody>
          <a:bodyPr/>
          <a:lstStyle/>
          <a:p>
            <a:fld id="{3D8C6B78-E725-420E-9A4E-2F78CBAA16FC}" type="slidenum">
              <a:rPr lang="en-US" smtClean="0"/>
              <a:t>151</a:t>
            </a:fld>
            <a:endParaRPr lang="en-US"/>
          </a:p>
        </p:txBody>
      </p:sp>
    </p:spTree>
    <p:extLst>
      <p:ext uri="{BB962C8B-B14F-4D97-AF65-F5344CB8AC3E}">
        <p14:creationId xmlns:p14="http://schemas.microsoft.com/office/powerpoint/2010/main" val="322681062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r>
              <a:rPr lang="en-GB" b="1" dirty="0"/>
              <a:t>Presenter to read the question and the definitions on the slide. Once reflection is complete, presenter should explain that the type of value your business extracts from ecosystem goods and services is dependent on many factors.</a:t>
            </a:r>
          </a:p>
          <a:p>
            <a:pPr defTabSz="914258">
              <a:defRPr/>
            </a:pPr>
            <a:endParaRPr lang="en-GB" b="1" dirty="0"/>
          </a:p>
          <a:p>
            <a:pPr defTabSz="914258">
              <a:defRPr/>
            </a:pPr>
            <a:r>
              <a:rPr lang="en-GB" b="1" dirty="0"/>
              <a:t>Direct value: </a:t>
            </a:r>
            <a:r>
              <a:rPr lang="en-GB" sz="1200" dirty="0">
                <a:solidFill>
                  <a:srgbClr val="414042"/>
                </a:solidFill>
              </a:rPr>
              <a:t>Outputs that can be consumed directly, such as fish, medicines, wild foods, recreation </a:t>
            </a:r>
          </a:p>
          <a:p>
            <a:pPr defTabSz="914258">
              <a:defRPr/>
            </a:pPr>
            <a:r>
              <a:rPr lang="en-GB" sz="1200" b="1" dirty="0">
                <a:solidFill>
                  <a:srgbClr val="414042"/>
                </a:solidFill>
              </a:rPr>
              <a:t>Indirect value: </a:t>
            </a:r>
            <a:r>
              <a:rPr lang="en-GB" sz="1200" dirty="0">
                <a:solidFill>
                  <a:srgbClr val="414042"/>
                </a:solidFill>
              </a:rPr>
              <a:t>Ecological services, such as catchment protection, flood control, carbon sequestration, climatic control, aesthetics, etc.</a:t>
            </a:r>
            <a:endParaRPr lang="en-GB" b="1" dirty="0"/>
          </a:p>
          <a:p>
            <a:pPr marL="628552" lvl="1" indent="-171424">
              <a:buFont typeface="Arial" panose="020B0604020202020204" pitchFamily="34" charset="0"/>
              <a:buChar char="•"/>
            </a:pPr>
            <a:endParaRPr lang="en-GB" dirty="0">
              <a:highlight>
                <a:srgbClr val="00FF00"/>
              </a:highlight>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152</a:t>
            </a:fld>
            <a:endParaRPr lang="en-US"/>
          </a:p>
        </p:txBody>
      </p:sp>
    </p:spTree>
    <p:extLst>
      <p:ext uri="{BB962C8B-B14F-4D97-AF65-F5344CB8AC3E}">
        <p14:creationId xmlns:p14="http://schemas.microsoft.com/office/powerpoint/2010/main" val="159613523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24" indent="-171424">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3D8C6B78-E725-420E-9A4E-2F78CBAA16FC}" type="slidenum">
              <a:rPr lang="en-US" smtClean="0"/>
              <a:t>153</a:t>
            </a:fld>
            <a:endParaRPr lang="en-US"/>
          </a:p>
        </p:txBody>
      </p:sp>
    </p:spTree>
    <p:extLst>
      <p:ext uri="{BB962C8B-B14F-4D97-AF65-F5344CB8AC3E}">
        <p14:creationId xmlns:p14="http://schemas.microsoft.com/office/powerpoint/2010/main" val="391922037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24" indent="-171424">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3D8C6B78-E725-420E-9A4E-2F78CBAA16FC}" type="slidenum">
              <a:rPr lang="en-US" smtClean="0"/>
              <a:t>154</a:t>
            </a:fld>
            <a:endParaRPr lang="en-US"/>
          </a:p>
        </p:txBody>
      </p:sp>
    </p:spTree>
    <p:extLst>
      <p:ext uri="{BB962C8B-B14F-4D97-AF65-F5344CB8AC3E}">
        <p14:creationId xmlns:p14="http://schemas.microsoft.com/office/powerpoint/2010/main" val="315772264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24" indent="-171424" defTabSz="914258">
              <a:buFont typeface="Arial" panose="020B0604020202020204" pitchFamily="34" charset="0"/>
              <a:buChar char="•"/>
              <a:defRPr/>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155</a:t>
            </a:fld>
            <a:endParaRPr lang="en-US"/>
          </a:p>
        </p:txBody>
      </p:sp>
    </p:spTree>
    <p:extLst>
      <p:ext uri="{BB962C8B-B14F-4D97-AF65-F5344CB8AC3E}">
        <p14:creationId xmlns:p14="http://schemas.microsoft.com/office/powerpoint/2010/main" val="347770947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24" indent="-171424" defTabSz="914258">
              <a:buFont typeface="Arial" panose="020B0604020202020204" pitchFamily="34" charset="0"/>
              <a:buChar char="•"/>
              <a:defRPr/>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156</a:t>
            </a:fld>
            <a:endParaRPr lang="en-US"/>
          </a:p>
        </p:txBody>
      </p:sp>
    </p:spTree>
    <p:extLst>
      <p:ext uri="{BB962C8B-B14F-4D97-AF65-F5344CB8AC3E}">
        <p14:creationId xmlns:p14="http://schemas.microsoft.com/office/powerpoint/2010/main" val="159914593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128" marR="0" lvl="1" indent="0" algn="l" defTabSz="914258" rtl="0" eaLnBrk="1" fontAlgn="auto" latinLnBrk="0" hangingPunct="1">
              <a:lnSpc>
                <a:spcPct val="100000"/>
              </a:lnSpc>
              <a:spcBef>
                <a:spcPts val="0"/>
              </a:spcBef>
              <a:spcAft>
                <a:spcPts val="0"/>
              </a:spcAft>
              <a:buClrTx/>
              <a:buSzTx/>
              <a:buFontTx/>
              <a:buNone/>
              <a:tabLst/>
              <a:defRPr/>
            </a:pPr>
            <a:r>
              <a:rPr lang="en-US" sz="1800" dirty="0">
                <a:latin typeface="Segoe UI" panose="020B0502040204020203" pitchFamily="34" charset="0"/>
              </a:rPr>
              <a:t>Two hypothetical case studies:</a:t>
            </a:r>
          </a:p>
          <a:p>
            <a:pPr marL="800028" marR="0" lvl="1" indent="-342900" algn="l" defTabSz="914258" rtl="0" eaLnBrk="1" fontAlgn="auto" latinLnBrk="0" hangingPunct="1">
              <a:lnSpc>
                <a:spcPct val="100000"/>
              </a:lnSpc>
              <a:spcBef>
                <a:spcPts val="0"/>
              </a:spcBef>
              <a:spcAft>
                <a:spcPts val="0"/>
              </a:spcAft>
              <a:buClrTx/>
              <a:buSzTx/>
              <a:buFont typeface="+mj-lt"/>
              <a:buAutoNum type="arabicPeriod"/>
              <a:tabLst/>
              <a:defRPr/>
            </a:pPr>
            <a:r>
              <a:rPr lang="en-US" sz="1800" dirty="0">
                <a:latin typeface="Segoe UI" panose="020B0502040204020203" pitchFamily="34" charset="0"/>
              </a:rPr>
              <a:t>Vegetarian products (soy-based)</a:t>
            </a:r>
          </a:p>
          <a:p>
            <a:pPr marL="800028" marR="0" lvl="1" indent="-342900" algn="l" defTabSz="914258" rtl="0" eaLnBrk="1" fontAlgn="auto" latinLnBrk="0" hangingPunct="1">
              <a:lnSpc>
                <a:spcPct val="100000"/>
              </a:lnSpc>
              <a:spcBef>
                <a:spcPts val="0"/>
              </a:spcBef>
              <a:spcAft>
                <a:spcPts val="0"/>
              </a:spcAft>
              <a:buClrTx/>
              <a:buSzTx/>
              <a:buFont typeface="+mj-lt"/>
              <a:buAutoNum type="arabicPeriod"/>
              <a:tabLst/>
              <a:defRPr/>
            </a:pPr>
            <a:r>
              <a:rPr lang="en-US" sz="1800" dirty="0">
                <a:latin typeface="Segoe UI" panose="020B0502040204020203" pitchFamily="34" charset="0"/>
              </a:rPr>
              <a:t>Dairy company</a:t>
            </a:r>
          </a:p>
          <a:p>
            <a:pPr marL="457128" marR="0" lvl="1" indent="0" algn="l" defTabSz="914258" rtl="0" eaLnBrk="1" fontAlgn="auto" latinLnBrk="0" hangingPunct="1">
              <a:lnSpc>
                <a:spcPct val="100000"/>
              </a:lnSpc>
              <a:spcBef>
                <a:spcPts val="0"/>
              </a:spcBef>
              <a:spcAft>
                <a:spcPts val="0"/>
              </a:spcAft>
              <a:buClrTx/>
              <a:buSzTx/>
              <a:buFontTx/>
              <a:buNone/>
              <a:tabLst/>
              <a:defRPr/>
            </a:pPr>
            <a:endParaRPr lang="en-US" sz="1800" dirty="0">
              <a:latin typeface="Segoe UI" panose="020B0502040204020203" pitchFamily="34" charset="0"/>
            </a:endParaRPr>
          </a:p>
          <a:p>
            <a:pPr marL="457128" marR="0" lvl="1" indent="0" algn="l" defTabSz="914258" rtl="0" eaLnBrk="1" fontAlgn="auto" latinLnBrk="0" hangingPunct="1">
              <a:lnSpc>
                <a:spcPct val="100000"/>
              </a:lnSpc>
              <a:spcBef>
                <a:spcPts val="0"/>
              </a:spcBef>
              <a:spcAft>
                <a:spcPts val="0"/>
              </a:spcAft>
              <a:buClrTx/>
              <a:buSzTx/>
              <a:buFontTx/>
              <a:buNone/>
              <a:tabLst/>
              <a:defRPr/>
            </a:pPr>
            <a:r>
              <a:rPr lang="en-US" sz="1800" dirty="0">
                <a:latin typeface="Segoe UI" panose="020B0502040204020203" pitchFamily="34" charset="0"/>
              </a:rPr>
              <a:t>The idea here is that the participants must choose a valuation approach or technique for each hypothetical case study example. They can choose an approach from the next slide. </a:t>
            </a:r>
          </a:p>
          <a:p>
            <a:pPr marL="457128" lvl="1" indent="0" defTabSz="914258">
              <a:buFontTx/>
              <a:buNone/>
              <a:defRPr/>
            </a:pPr>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157</a:t>
            </a:fld>
            <a:endParaRPr lang="en-US"/>
          </a:p>
        </p:txBody>
      </p:sp>
    </p:spTree>
    <p:extLst>
      <p:ext uri="{BB962C8B-B14F-4D97-AF65-F5344CB8AC3E}">
        <p14:creationId xmlns:p14="http://schemas.microsoft.com/office/powerpoint/2010/main" val="355445110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One page 84-87 of the NCP, an overview of different valuation techniques can be found. The participants have to choose which technique fits the case study best.</a:t>
            </a:r>
          </a:p>
        </p:txBody>
      </p:sp>
      <p:sp>
        <p:nvSpPr>
          <p:cNvPr id="4" name="Slide Number Placeholder 3"/>
          <p:cNvSpPr>
            <a:spLocks noGrp="1"/>
          </p:cNvSpPr>
          <p:nvPr>
            <p:ph type="sldNum" sz="quarter" idx="5"/>
          </p:nvPr>
        </p:nvSpPr>
        <p:spPr/>
        <p:txBody>
          <a:bodyPr/>
          <a:lstStyle/>
          <a:p>
            <a:fld id="{3D8C6B78-E725-420E-9A4E-2F78CBAA16FC}" type="slidenum">
              <a:rPr lang="en-US" smtClean="0"/>
              <a:t>158</a:t>
            </a:fld>
            <a:endParaRPr lang="en-US"/>
          </a:p>
        </p:txBody>
      </p:sp>
    </p:spTree>
    <p:extLst>
      <p:ext uri="{BB962C8B-B14F-4D97-AF65-F5344CB8AC3E}">
        <p14:creationId xmlns:p14="http://schemas.microsoft.com/office/powerpoint/2010/main" val="289861079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r>
              <a:rPr lang="en-US" b="0" dirty="0"/>
              <a:t>Hypothetical example: Vegetarian products</a:t>
            </a:r>
          </a:p>
          <a:p>
            <a:pPr marL="171450" indent="-171450" defTabSz="914258">
              <a:buFont typeface="Arial" panose="020B0604020202020204" pitchFamily="34" charset="0"/>
              <a:buChar char="•"/>
              <a:defRPr/>
            </a:pPr>
            <a:r>
              <a:rPr lang="en-US" b="0" dirty="0"/>
              <a:t>Raw materials: water</a:t>
            </a:r>
          </a:p>
          <a:p>
            <a:pPr marL="628650" lvl="1" indent="-171450" defTabSz="914258">
              <a:buFont typeface="Arial" panose="020B0604020202020204" pitchFamily="34" charset="0"/>
              <a:buChar char="•"/>
              <a:defRPr/>
            </a:pPr>
            <a:r>
              <a:rPr lang="en-US" b="0" dirty="0"/>
              <a:t>Cost based approach: cost or value transfer approach using contingent valuation (days – weeks, low budget)</a:t>
            </a:r>
          </a:p>
          <a:p>
            <a:pPr marL="171450" indent="-171450" defTabSz="914258">
              <a:buFont typeface="Arial" panose="020B0604020202020204" pitchFamily="34" charset="0"/>
              <a:buChar char="•"/>
              <a:defRPr/>
            </a:pPr>
            <a:r>
              <a:rPr lang="en-US" b="0" dirty="0"/>
              <a:t>Raw materials: soil and crops</a:t>
            </a:r>
          </a:p>
          <a:p>
            <a:pPr marL="628650" lvl="1" indent="-171450" defTabSz="914258">
              <a:buFont typeface="Arial" panose="020B0604020202020204" pitchFamily="34" charset="0"/>
              <a:buChar char="•"/>
              <a:defRPr/>
            </a:pPr>
            <a:r>
              <a:rPr lang="en-US" b="0" dirty="0"/>
              <a:t>Market price approach: linked to effect on production (days, low budget)</a:t>
            </a:r>
          </a:p>
          <a:p>
            <a:pPr defTabSz="914258">
              <a:defRPr/>
            </a:pPr>
            <a:endParaRPr lang="en-US" b="0" dirty="0"/>
          </a:p>
          <a:p>
            <a:pPr defTabSz="914258">
              <a:defRPr/>
            </a:pPr>
            <a:r>
              <a:rPr lang="en-US" b="0" dirty="0"/>
              <a:t>Figure: https://keringcorporate.dam.kering.com/m/788c4d5588730055/original/Kering-EP-L-report-2019.pdf </a:t>
            </a:r>
          </a:p>
        </p:txBody>
      </p:sp>
      <p:sp>
        <p:nvSpPr>
          <p:cNvPr id="4" name="Slide Number Placeholder 3"/>
          <p:cNvSpPr>
            <a:spLocks noGrp="1"/>
          </p:cNvSpPr>
          <p:nvPr>
            <p:ph type="sldNum" sz="quarter" idx="5"/>
          </p:nvPr>
        </p:nvSpPr>
        <p:spPr/>
        <p:txBody>
          <a:bodyPr/>
          <a:lstStyle/>
          <a:p>
            <a:fld id="{3D8C6B78-E725-420E-9A4E-2F78CBAA16FC}" type="slidenum">
              <a:rPr lang="en-US" smtClean="0"/>
              <a:t>159</a:t>
            </a:fld>
            <a:endParaRPr lang="en-US"/>
          </a:p>
        </p:txBody>
      </p:sp>
    </p:spTree>
    <p:extLst>
      <p:ext uri="{BB962C8B-B14F-4D97-AF65-F5344CB8AC3E}">
        <p14:creationId xmlns:p14="http://schemas.microsoft.com/office/powerpoint/2010/main" val="3793301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2B641253-FB2F-49D0-ADB9-2038AA856BCA}" type="slidenum">
              <a:rPr lang="en-CH" smtClean="0"/>
              <a:t>16</a:t>
            </a:fld>
            <a:endParaRPr lang="en-CH"/>
          </a:p>
        </p:txBody>
      </p:sp>
    </p:spTree>
    <p:extLst>
      <p:ext uri="{BB962C8B-B14F-4D97-AF65-F5344CB8AC3E}">
        <p14:creationId xmlns:p14="http://schemas.microsoft.com/office/powerpoint/2010/main" val="209513738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r>
              <a:rPr lang="en-US" b="0" dirty="0"/>
              <a:t>Hypothetical example: Dairy company</a:t>
            </a:r>
          </a:p>
          <a:p>
            <a:pPr marL="171450" indent="-171450" defTabSz="914258">
              <a:buFont typeface="Arial" panose="020B0604020202020204" pitchFamily="34" charset="0"/>
              <a:buChar char="•"/>
              <a:defRPr/>
            </a:pPr>
            <a:r>
              <a:rPr lang="en-US" b="0" dirty="0"/>
              <a:t>Water use across entire company</a:t>
            </a:r>
          </a:p>
          <a:p>
            <a:pPr marL="628650" lvl="1" indent="-171450" defTabSz="914258">
              <a:buFont typeface="Arial" panose="020B0604020202020204" pitchFamily="34" charset="0"/>
              <a:buChar char="•"/>
              <a:defRPr/>
            </a:pPr>
            <a:r>
              <a:rPr lang="en-US" b="0" dirty="0"/>
              <a:t>Cost based approach: replacement cost or applying shadow prices for water (days-weeks, low budget)</a:t>
            </a:r>
          </a:p>
          <a:p>
            <a:pPr marL="171450" indent="-171450" defTabSz="914258">
              <a:buFont typeface="Arial" panose="020B0604020202020204" pitchFamily="34" charset="0"/>
              <a:buChar char="•"/>
              <a:defRPr/>
            </a:pPr>
            <a:r>
              <a:rPr lang="en-US" b="0" dirty="0"/>
              <a:t>Biodiversity lost as a result of company operations</a:t>
            </a:r>
          </a:p>
          <a:p>
            <a:pPr marL="628650" lvl="1" indent="-171450" defTabSz="914258">
              <a:buFont typeface="Arial" panose="020B0604020202020204" pitchFamily="34" charset="0"/>
              <a:buChar char="•"/>
              <a:defRPr/>
            </a:pPr>
            <a:r>
              <a:rPr lang="en-US" b="0" dirty="0"/>
              <a:t>Stated preference approach: contingent valuation</a:t>
            </a:r>
          </a:p>
          <a:p>
            <a:pPr marL="628650" lvl="1" indent="-171450" defTabSz="914258">
              <a:buFont typeface="Arial" panose="020B0604020202020204" pitchFamily="34" charset="0"/>
              <a:buChar char="•"/>
              <a:defRPr/>
            </a:pPr>
            <a:r>
              <a:rPr lang="en-US" b="0" dirty="0"/>
              <a:t>Value transfer: using data on fragmented habitats</a:t>
            </a:r>
          </a:p>
          <a:p>
            <a:pPr marL="628650" lvl="1" indent="-171450" defTabSz="914258">
              <a:buFont typeface="Arial" panose="020B0604020202020204" pitchFamily="34" charset="0"/>
              <a:buChar char="•"/>
              <a:defRPr/>
            </a:pPr>
            <a:r>
              <a:rPr lang="en-US" b="0" dirty="0"/>
              <a:t>Weeks – months, high budget</a:t>
            </a:r>
          </a:p>
          <a:p>
            <a:endParaRPr lang="en-US" b="0" dirty="0"/>
          </a:p>
        </p:txBody>
      </p:sp>
      <p:sp>
        <p:nvSpPr>
          <p:cNvPr id="4" name="Slide Number Placeholder 3"/>
          <p:cNvSpPr>
            <a:spLocks noGrp="1"/>
          </p:cNvSpPr>
          <p:nvPr>
            <p:ph type="sldNum" sz="quarter" idx="5"/>
          </p:nvPr>
        </p:nvSpPr>
        <p:spPr/>
        <p:txBody>
          <a:bodyPr/>
          <a:lstStyle/>
          <a:p>
            <a:fld id="{3D8C6B78-E725-420E-9A4E-2F78CBAA16FC}" type="slidenum">
              <a:rPr lang="en-US" smtClean="0"/>
              <a:t>160</a:t>
            </a:fld>
            <a:endParaRPr lang="en-US"/>
          </a:p>
        </p:txBody>
      </p:sp>
    </p:spTree>
    <p:extLst>
      <p:ext uri="{BB962C8B-B14F-4D97-AF65-F5344CB8AC3E}">
        <p14:creationId xmlns:p14="http://schemas.microsoft.com/office/powerpoint/2010/main" val="401999010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dirty="0" err="1">
                <a:solidFill>
                  <a:srgbClr val="373A3C"/>
                </a:solidFill>
                <a:effectLst/>
                <a:latin typeface="freight-sans-pro"/>
              </a:rPr>
              <a:t>Ecoinvent</a:t>
            </a:r>
            <a:r>
              <a:rPr lang="en-US" b="0" i="0" dirty="0">
                <a:solidFill>
                  <a:srgbClr val="373A3C"/>
                </a:solidFill>
                <a:effectLst/>
                <a:latin typeface="freight-sans-pro"/>
              </a:rPr>
              <a:t>: a life cycle inventory database. </a:t>
            </a:r>
            <a:r>
              <a:rPr lang="en-US" b="0" i="0" dirty="0">
                <a:solidFill>
                  <a:srgbClr val="282828"/>
                </a:solidFill>
                <a:effectLst/>
                <a:latin typeface="foco"/>
              </a:rPr>
              <a:t>The </a:t>
            </a:r>
            <a:r>
              <a:rPr lang="en-US" b="0" i="0" dirty="0" err="1">
                <a:solidFill>
                  <a:srgbClr val="282828"/>
                </a:solidFill>
                <a:effectLst/>
                <a:latin typeface="foco"/>
              </a:rPr>
              <a:t>ecoinvent</a:t>
            </a:r>
            <a:r>
              <a:rPr lang="en-US" b="0" i="0" dirty="0">
                <a:solidFill>
                  <a:srgbClr val="282828"/>
                </a:solidFill>
                <a:effectLst/>
                <a:latin typeface="foco"/>
              </a:rPr>
              <a:t> database provides process data for thousands of products, helping you make truly informed choices about their environmental impact.</a:t>
            </a:r>
          </a:p>
          <a:p>
            <a:pPr marL="171450" indent="-171450" algn="l">
              <a:buFont typeface="Arial" panose="020B0604020202020204" pitchFamily="34" charset="0"/>
              <a:buChar char="•"/>
            </a:pPr>
            <a:r>
              <a:rPr lang="nl-NL" sz="1200" b="0" i="0" u="sng" kern="1200" dirty="0" err="1">
                <a:solidFill>
                  <a:srgbClr val="373A3C"/>
                </a:solidFill>
                <a:effectLst/>
                <a:latin typeface="freight-sans-pro"/>
                <a:ea typeface="+mn-ea"/>
                <a:cs typeface="+mn-cs"/>
              </a:rPr>
              <a:t>Agribalyse</a:t>
            </a:r>
            <a:r>
              <a:rPr lang="nl-NL" sz="1200" b="0" i="0" u="sng" kern="1200" dirty="0">
                <a:solidFill>
                  <a:srgbClr val="373A3C"/>
                </a:solidFill>
                <a:effectLst/>
                <a:latin typeface="freight-sans-pro"/>
                <a:ea typeface="+mn-ea"/>
                <a:cs typeface="+mn-cs"/>
              </a:rPr>
              <a:t> program: </a:t>
            </a:r>
            <a:r>
              <a:rPr lang="en-US" b="0" i="0" dirty="0">
                <a:solidFill>
                  <a:srgbClr val="4D5156"/>
                </a:solidFill>
                <a:effectLst/>
                <a:latin typeface="arial" panose="020B0604020202020204" pitchFamily="34" charset="0"/>
              </a:rPr>
              <a:t>The </a:t>
            </a:r>
            <a:r>
              <a:rPr lang="en-US" b="0" i="0" dirty="0">
                <a:solidFill>
                  <a:srgbClr val="5F6368"/>
                </a:solidFill>
                <a:effectLst/>
                <a:latin typeface="arial" panose="020B0604020202020204" pitchFamily="34" charset="0"/>
              </a:rPr>
              <a:t>AGRIBALYSE</a:t>
            </a:r>
            <a:r>
              <a:rPr lang="en-US" b="0" i="0" dirty="0">
                <a:solidFill>
                  <a:srgbClr val="4D5156"/>
                </a:solidFill>
                <a:effectLst/>
                <a:latin typeface="arial" panose="020B0604020202020204" pitchFamily="34" charset="0"/>
              </a:rPr>
              <a:t>® </a:t>
            </a:r>
            <a:r>
              <a:rPr lang="en-US" b="0" i="0" dirty="0">
                <a:solidFill>
                  <a:srgbClr val="5F6368"/>
                </a:solidFill>
                <a:effectLst/>
                <a:latin typeface="arial" panose="020B0604020202020204" pitchFamily="34" charset="0"/>
              </a:rPr>
              <a:t>program</a:t>
            </a:r>
            <a:r>
              <a:rPr lang="en-US" b="0" i="0" dirty="0">
                <a:solidFill>
                  <a:srgbClr val="4D5156"/>
                </a:solidFill>
                <a:effectLst/>
                <a:latin typeface="arial" panose="020B0604020202020204" pitchFamily="34" charset="0"/>
              </a:rPr>
              <a:t> consisted in elaborating a database of Life Cycle Inventories (LCI) of the main French agricultural products at the farm gate.</a:t>
            </a:r>
            <a:endParaRPr lang="en-US" sz="1200" b="0" i="0" u="sng" kern="1200" dirty="0">
              <a:solidFill>
                <a:srgbClr val="373A3C"/>
              </a:solidFill>
              <a:effectLst/>
              <a:latin typeface="freight-sans-pro"/>
              <a:ea typeface="+mn-ea"/>
              <a:cs typeface="+mn-cs"/>
            </a:endParaRPr>
          </a:p>
          <a:p>
            <a:pPr marL="171450" indent="-171450" algn="l">
              <a:buFont typeface="Arial" panose="020B0604020202020204" pitchFamily="34" charset="0"/>
              <a:buChar char="•"/>
            </a:pPr>
            <a:r>
              <a:rPr lang="en-US" b="0" i="0" dirty="0">
                <a:solidFill>
                  <a:srgbClr val="333333"/>
                </a:solidFill>
                <a:effectLst/>
                <a:latin typeface="Roboto" panose="020B0604020202020204" charset="0"/>
              </a:rPr>
              <a:t>World Food LCA Database: </a:t>
            </a:r>
            <a:r>
              <a:rPr lang="en-US" b="0" i="0" dirty="0">
                <a:solidFill>
                  <a:srgbClr val="585858"/>
                </a:solidFill>
                <a:effectLst/>
                <a:latin typeface="Source Sans Pro" panose="020B0503030403020204" pitchFamily="34" charset="0"/>
              </a:rPr>
              <a:t>. The World Food LCA Database provides players across the agri-food value chain with high-quality emissions factors and environmental footprint data (including carbon, water, and land) to help them better understand the impacts of their products and bolster decision-making.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73A3C"/>
                </a:solidFill>
                <a:effectLst/>
                <a:latin typeface="freight-sans-pro"/>
              </a:rPr>
              <a:t>EFSA Comprehensive European Food Consumption Database: </a:t>
            </a:r>
            <a:r>
              <a:rPr lang="en-US" b="0" i="0" dirty="0">
                <a:solidFill>
                  <a:srgbClr val="333333"/>
                </a:solidFill>
                <a:effectLst/>
                <a:latin typeface="Roboto" panose="020B0604020202020204" charset="0"/>
              </a:rPr>
              <a:t>a source of information on food consumption across the European Union (EU). </a:t>
            </a:r>
            <a:r>
              <a:rPr lang="en-US" b="0" i="0" dirty="0">
                <a:solidFill>
                  <a:srgbClr val="373A3C"/>
                </a:solidFill>
                <a:effectLst/>
                <a:latin typeface="freight-sans-pro"/>
              </a:rPr>
              <a:t>It contains detailed data for a number of EU countries. </a:t>
            </a:r>
            <a:r>
              <a:rPr lang="en-US" b="0" i="0" dirty="0">
                <a:solidFill>
                  <a:srgbClr val="333333"/>
                </a:solidFill>
                <a:effectLst/>
                <a:latin typeface="Roboto" panose="020B0604020202020204" charset="0"/>
              </a:rPr>
              <a:t>The database plays a key role in the evaluation of the risks related to possible hazards in food in the EU and allows estimates of consumers’ exposure to such hazards. </a:t>
            </a:r>
            <a:endParaRPr lang="en-US" b="0" i="0" dirty="0">
              <a:solidFill>
                <a:srgbClr val="373A3C"/>
              </a:solidFill>
              <a:effectLst/>
              <a:latin typeface="freight-sans-pro"/>
            </a:endParaRPr>
          </a:p>
          <a:p>
            <a:pPr marL="171450" indent="-171450">
              <a:buFont typeface="Arial" panose="020B0604020202020204" pitchFamily="34" charset="0"/>
              <a:buChar char="•"/>
            </a:pPr>
            <a:r>
              <a:rPr lang="en-US" b="0" i="0" dirty="0">
                <a:solidFill>
                  <a:srgbClr val="373A3C"/>
                </a:solidFill>
                <a:effectLst/>
                <a:latin typeface="freight-sans-pro"/>
              </a:rPr>
              <a:t>IUCN Red list: The International Union for Conservation of Nature’s Red List of Threatened Species is the world’s most comprehensive information source on the global conservation status of animal, fungi and plant species.</a:t>
            </a:r>
          </a:p>
          <a:p>
            <a:pPr marL="171450" indent="-171450">
              <a:buFont typeface="Arial" panose="020B0604020202020204" pitchFamily="34" charset="0"/>
              <a:buChar char="•"/>
            </a:pPr>
            <a:r>
              <a:rPr lang="en-US" b="0" i="0" dirty="0">
                <a:solidFill>
                  <a:srgbClr val="373A3C"/>
                </a:solidFill>
                <a:effectLst/>
                <a:latin typeface="freight-sans-pro"/>
              </a:rPr>
              <a:t>WWF Living Planet Report (2020): The Living Planet Report documents the state of the planet—including biodiversity, ecosystems, and demand on natural resources—and what it means for humans and wildlife. </a:t>
            </a:r>
          </a:p>
          <a:p>
            <a:pPr marL="171450" indent="-171450">
              <a:buFont typeface="Arial" panose="020B0604020202020204" pitchFamily="34" charset="0"/>
              <a:buChar char="•"/>
            </a:pPr>
            <a:r>
              <a:rPr lang="en-US" b="0" i="0" dirty="0">
                <a:solidFill>
                  <a:srgbClr val="373A3C"/>
                </a:solidFill>
                <a:effectLst/>
                <a:latin typeface="freight-sans-pro"/>
              </a:rPr>
              <a:t>Eurostat – waste: </a:t>
            </a:r>
            <a:r>
              <a:rPr lang="en-US" b="0" i="0" dirty="0">
                <a:solidFill>
                  <a:srgbClr val="000000"/>
                </a:solidFill>
                <a:effectLst/>
                <a:latin typeface="open_sansregular"/>
              </a:rPr>
              <a:t>Eurostat produces regular statistics on waste generation and treatment for the whole economy and on specific waste streams.</a:t>
            </a:r>
          </a:p>
          <a:p>
            <a:pPr marL="171450" indent="-171450">
              <a:buFont typeface="Arial" panose="020B0604020202020204" pitchFamily="34" charset="0"/>
              <a:buChar char="•"/>
            </a:pPr>
            <a:r>
              <a:rPr lang="en-US" b="0" i="0" dirty="0">
                <a:solidFill>
                  <a:srgbClr val="000000"/>
                </a:solidFill>
                <a:effectLst/>
                <a:latin typeface="open_sansregular"/>
              </a:rPr>
              <a:t>The Marine Plastic Footprint: </a:t>
            </a:r>
            <a:r>
              <a:rPr lang="en-US" b="0" i="0" dirty="0">
                <a:solidFill>
                  <a:srgbClr val="454545"/>
                </a:solidFill>
                <a:effectLst/>
                <a:latin typeface="Helvetica Neue"/>
              </a:rPr>
              <a:t>a comprehensive framework to measure the inventory of marine plastic leakage, step-by-step and using a life-cycle perspective. It also offers generic data that can be used to calculate marine plastic leakage for a defined list of identified sources, including plastic waste, textile </a:t>
            </a:r>
            <a:r>
              <a:rPr lang="en-US" b="0" i="0" dirty="0" err="1">
                <a:solidFill>
                  <a:srgbClr val="454545"/>
                </a:solidFill>
                <a:effectLst/>
                <a:latin typeface="Helvetica Neue"/>
              </a:rPr>
              <a:t>fibres</a:t>
            </a:r>
            <a:r>
              <a:rPr lang="en-US" b="0" i="0" dirty="0">
                <a:solidFill>
                  <a:srgbClr val="454545"/>
                </a:solidFill>
                <a:effectLst/>
                <a:latin typeface="Helvetica Neue"/>
              </a:rPr>
              <a:t>, </a:t>
            </a:r>
            <a:r>
              <a:rPr lang="en-US" b="0" i="0" dirty="0" err="1">
                <a:solidFill>
                  <a:srgbClr val="454545"/>
                </a:solidFill>
                <a:effectLst/>
                <a:latin typeface="Helvetica Neue"/>
              </a:rPr>
              <a:t>tyre</a:t>
            </a:r>
            <a:r>
              <a:rPr lang="en-US" b="0" i="0" dirty="0">
                <a:solidFill>
                  <a:srgbClr val="454545"/>
                </a:solidFill>
                <a:effectLst/>
                <a:latin typeface="Helvetica Neue"/>
              </a:rPr>
              <a:t> dust, micro beads in cosmetics, and fishing nets. </a:t>
            </a:r>
            <a:endParaRPr lang="en-US" b="0" i="0" dirty="0">
              <a:solidFill>
                <a:srgbClr val="373A3C"/>
              </a:solidFill>
              <a:effectLst/>
              <a:latin typeface="freight-sans-pro"/>
            </a:endParaRPr>
          </a:p>
          <a:p>
            <a:pPr marL="171450" indent="-171450">
              <a:buFont typeface="Arial" panose="020B0604020202020204" pitchFamily="34" charset="0"/>
              <a:buChar char="•"/>
            </a:pPr>
            <a:r>
              <a:rPr lang="en-US" b="0" i="0" dirty="0">
                <a:solidFill>
                  <a:srgbClr val="373A3C"/>
                </a:solidFill>
                <a:effectLst/>
                <a:latin typeface="freight-sans-pro"/>
              </a:rPr>
              <a:t>EPA – air emissions: Emissions factors are tools for building emissions inventories, guiding air quality management decisions and developing emissions control strategies.  This website provides current information on these tools and provides support for using them. </a:t>
            </a:r>
          </a:p>
          <a:p>
            <a:pPr marL="171450" indent="-171450">
              <a:buFont typeface="Arial" panose="020B0604020202020204" pitchFamily="34" charset="0"/>
              <a:buChar char="•"/>
            </a:pPr>
            <a:r>
              <a:rPr lang="en-US" b="0" i="0" dirty="0">
                <a:solidFill>
                  <a:srgbClr val="373A3C"/>
                </a:solidFill>
                <a:effectLst/>
                <a:latin typeface="freight-sans-pro"/>
              </a:rPr>
              <a:t>EMEP/EEA: </a:t>
            </a:r>
            <a:r>
              <a:rPr lang="en-US" b="0" i="0" dirty="0">
                <a:solidFill>
                  <a:srgbClr val="333333"/>
                </a:solidFill>
                <a:effectLst/>
                <a:latin typeface="Open Sans" panose="020B0604020202020204" charset="0"/>
              </a:rPr>
              <a:t>The EMEP/EEA air pollutant emission inventory guidebook is prepared by the UNECE/EMEP Task Force on Emissions Inventories and Projections (TFEIP) and published by EEA. The Guidebook provides a guide to European atmospheric emissions inventory methodologies and emission factors</a:t>
            </a:r>
            <a:endParaRPr lang="en-US" b="0" i="0" dirty="0">
              <a:solidFill>
                <a:srgbClr val="373A3C"/>
              </a:solidFill>
              <a:effectLst/>
              <a:latin typeface="freight-sans-pro"/>
            </a:endParaRPr>
          </a:p>
          <a:p>
            <a:pPr marL="171450" indent="-171450">
              <a:buFont typeface="Arial" panose="020B0604020202020204" pitchFamily="34" charset="0"/>
              <a:buChar char="•"/>
            </a:pPr>
            <a:r>
              <a:rPr lang="en-US" b="0" i="0" dirty="0" err="1">
                <a:solidFill>
                  <a:srgbClr val="373A3C"/>
                </a:solidFill>
                <a:effectLst/>
                <a:latin typeface="freight-sans-pro"/>
              </a:rPr>
              <a:t>WaterStat</a:t>
            </a:r>
            <a:r>
              <a:rPr lang="en-US" b="0" i="0" dirty="0">
                <a:solidFill>
                  <a:srgbClr val="373A3C"/>
                </a:solidFill>
                <a:effectLst/>
                <a:latin typeface="freight-sans-pro"/>
              </a:rPr>
              <a:t>: statistics on the water footprint. Part of the Water </a:t>
            </a:r>
            <a:r>
              <a:rPr lang="en-US" b="0" i="0" dirty="0" err="1">
                <a:solidFill>
                  <a:srgbClr val="373A3C"/>
                </a:solidFill>
                <a:effectLst/>
                <a:latin typeface="freight-sans-pro"/>
              </a:rPr>
              <a:t>Footprinting</a:t>
            </a:r>
            <a:r>
              <a:rPr lang="en-US" b="0" i="0" dirty="0">
                <a:solidFill>
                  <a:srgbClr val="373A3C"/>
                </a:solidFill>
                <a:effectLst/>
                <a:latin typeface="freight-sans-pro"/>
              </a:rPr>
              <a:t> - </a:t>
            </a:r>
            <a:r>
              <a:rPr lang="en-US" sz="1200" dirty="0">
                <a:effectLst/>
                <a:latin typeface="Calibri" panose="020F0502020204030204" pitchFamily="34" charset="0"/>
                <a:ea typeface="Calibri" panose="020F0502020204030204" pitchFamily="34" charset="0"/>
                <a:cs typeface="Times New Roman" panose="02020603050405020304" pitchFamily="18" charset="0"/>
              </a:rPr>
              <a:t>the Global Water Footprint Assessment Standard lays out the internationally accepted methodology for conducting a Water Footprint Assessment. </a:t>
            </a:r>
            <a:endParaRPr lang="en-US" b="0" i="0" dirty="0">
              <a:solidFill>
                <a:srgbClr val="373A3C"/>
              </a:solidFill>
              <a:effectLst/>
              <a:latin typeface="freight-sans-pro"/>
            </a:endParaRPr>
          </a:p>
          <a:p>
            <a:pPr marL="171450" indent="-171450">
              <a:buFont typeface="Arial" panose="020B0604020202020204" pitchFamily="34" charset="0"/>
              <a:buChar char="•"/>
            </a:pPr>
            <a:r>
              <a:rPr lang="en-US" b="0" i="0" dirty="0">
                <a:solidFill>
                  <a:srgbClr val="373A3C"/>
                </a:solidFill>
                <a:effectLst/>
                <a:latin typeface="freight-sans-pro"/>
              </a:rPr>
              <a:t>Greenhouse Gas Protocol: </a:t>
            </a:r>
            <a:r>
              <a:rPr lang="en-US" sz="1800" dirty="0">
                <a:effectLst/>
                <a:latin typeface="Calibri" panose="020F0502020204030204" pitchFamily="34" charset="0"/>
                <a:ea typeface="Calibri" panose="020F0502020204030204" pitchFamily="34" charset="0"/>
                <a:cs typeface="Times New Roman" panose="02020603050405020304" pitchFamily="18" charset="0"/>
              </a:rPr>
              <a:t>Greenhouse Gas Protocol provides the world's most widely used greenhouse gas accounting standards for companies.</a:t>
            </a:r>
            <a:endParaRPr lang="en-US" b="0" i="0" dirty="0">
              <a:solidFill>
                <a:srgbClr val="373A3C"/>
              </a:solidFill>
              <a:effectLst/>
              <a:latin typeface="freight-sans-pro"/>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7113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73A3C"/>
                </a:solidFill>
                <a:effectLst/>
                <a:latin typeface="freight-sans-pro"/>
              </a:rPr>
              <a:t>EVL: The Environmental Value Look-Up (EVL) Tool is a searchable database which contains indicative monetary values for a range of environmental impacts.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73A3C"/>
                </a:solidFill>
                <a:effectLst/>
                <a:latin typeface="freight-sans-pro"/>
              </a:rPr>
              <a:t>EU KIP-INCA: </a:t>
            </a:r>
            <a:r>
              <a:rPr lang="en-US" b="0" i="0" dirty="0">
                <a:solidFill>
                  <a:srgbClr val="000000"/>
                </a:solidFill>
                <a:effectLst/>
                <a:latin typeface="Arial" panose="020B0604020202020204" pitchFamily="34" charset="0"/>
              </a:rPr>
              <a:t>An integrated natural accounting system for ecosystems and their services and associated data sets is being developed by the Knowledge Innovation Project (KIP INCA).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73A3C"/>
                </a:solidFill>
                <a:effectLst/>
                <a:latin typeface="freight-sans-pro"/>
              </a:rPr>
              <a:t>De Groot et al. (2012): </a:t>
            </a:r>
            <a:r>
              <a:rPr lang="en-US" b="0" i="0" dirty="0">
                <a:solidFill>
                  <a:srgbClr val="2E2E2E"/>
                </a:solidFill>
                <a:effectLst/>
                <a:latin typeface="NexusSerif"/>
              </a:rPr>
              <a:t>This paper gives an overview of the value of ecosystem services of 10 main </a:t>
            </a:r>
            <a:r>
              <a:rPr lang="en-US" b="0" i="0" u="none" strike="noStrike" dirty="0">
                <a:solidFill>
                  <a:srgbClr val="0C7DBB"/>
                </a:solidFill>
                <a:effectLst/>
                <a:latin typeface="NexusSerif"/>
              </a:rPr>
              <a:t>biomes </a:t>
            </a:r>
            <a:r>
              <a:rPr lang="en-US" b="0" i="0" dirty="0">
                <a:solidFill>
                  <a:srgbClr val="2E2E2E"/>
                </a:solidFill>
                <a:effectLst/>
                <a:latin typeface="NexusSerif"/>
              </a:rPr>
              <a:t>expressed in monetary units.</a:t>
            </a:r>
            <a:endParaRPr lang="en-US" dirty="0">
              <a:cs typeface="Calibri"/>
            </a:endParaRPr>
          </a:p>
          <a:p>
            <a:pPr marL="171450" indent="-171450">
              <a:buFont typeface="Arial" panose="020B0604020202020204" pitchFamily="34" charset="0"/>
              <a:buChar char="•"/>
            </a:pPr>
            <a:r>
              <a:rPr lang="en-US" b="0" i="0" dirty="0">
                <a:solidFill>
                  <a:srgbClr val="373A3C"/>
                </a:solidFill>
                <a:effectLst/>
                <a:latin typeface="freight-sans-pro"/>
              </a:rPr>
              <a:t>TEEB: The aim of TEEB is to assess the economic impacts of biodiversity loss and to offer practical responses to ecosystem decline </a:t>
            </a:r>
          </a:p>
          <a:p>
            <a:pPr marL="171450" indent="-171450">
              <a:buFont typeface="Arial" panose="020B0604020202020204" pitchFamily="34" charset="0"/>
              <a:buChar char="•"/>
            </a:pPr>
            <a:r>
              <a:rPr lang="en-US" b="0" i="0" dirty="0">
                <a:solidFill>
                  <a:srgbClr val="373A3C"/>
                </a:solidFill>
                <a:effectLst/>
                <a:latin typeface="freight-sans-pro"/>
              </a:rPr>
              <a:t>ESVD: </a:t>
            </a:r>
            <a:r>
              <a:rPr lang="en-US" sz="1800" dirty="0">
                <a:effectLst/>
                <a:latin typeface="Segoe UI" panose="020B0502040204020203" pitchFamily="34" charset="0"/>
              </a:rPr>
              <a:t>The Ecosystem Services Valuation Database (ESVD) is a follow-up to the “The Economics of Ecosystems and Biodiversity” (TEEB) database which contained over 1,300 data points from 267 case studies on monetary values of ecosystem services across all biomes.</a:t>
            </a:r>
          </a:p>
          <a:p>
            <a:pPr marL="171450" indent="-171450">
              <a:buFont typeface="Arial" panose="020B0604020202020204" pitchFamily="34" charset="0"/>
              <a:buChar char="•"/>
            </a:pPr>
            <a:r>
              <a:rPr lang="en-US" b="0" i="0" dirty="0">
                <a:solidFill>
                  <a:srgbClr val="373A3C"/>
                </a:solidFill>
                <a:effectLst/>
                <a:latin typeface="freight-sans-pro"/>
              </a:rPr>
              <a:t>Social Costs of Carbon: The SCC is a tool that estimates, in dollars, the economic damages that would result from emitting one additional ton of greenhouse gases into the atmosphere</a:t>
            </a:r>
          </a:p>
          <a:p>
            <a:pPr marL="171450" indent="-171450">
              <a:buFont typeface="Arial" panose="020B0604020202020204" pitchFamily="34" charset="0"/>
              <a:buChar char="•"/>
            </a:pPr>
            <a:r>
              <a:rPr lang="en-US" b="0" i="0" dirty="0">
                <a:solidFill>
                  <a:srgbClr val="373A3C"/>
                </a:solidFill>
                <a:effectLst/>
                <a:latin typeface="freight-sans-pro"/>
              </a:rPr>
              <a:t>Social Value UK: </a:t>
            </a:r>
            <a:r>
              <a:rPr lang="en-US" b="0" i="0" u="none" strike="noStrike" dirty="0">
                <a:solidFill>
                  <a:srgbClr val="FDC533"/>
                </a:solidFill>
                <a:effectLst/>
                <a:latin typeface="Open Sans" panose="020B0604020202020204" charset="0"/>
                <a:hlinkClick r:id="rId3"/>
              </a:rPr>
              <a:t>database</a:t>
            </a:r>
            <a:r>
              <a:rPr lang="en-US" b="0" i="0" dirty="0">
                <a:solidFill>
                  <a:srgbClr val="5A5A5A"/>
                </a:solidFill>
                <a:effectLst/>
                <a:latin typeface="Open Sans" panose="020B0604020202020204" charset="0"/>
              </a:rPr>
              <a:t> of over 800 social value, SROI and cost benefit analysis report</a:t>
            </a:r>
            <a:r>
              <a:rPr lang="en-US" b="0" i="0" dirty="0">
                <a:solidFill>
                  <a:srgbClr val="373A3C"/>
                </a:solidFill>
                <a:effectLst/>
                <a:latin typeface="freight-sans-pro"/>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u="sng" dirty="0" err="1">
                <a:solidFill>
                  <a:srgbClr val="00BCF2"/>
                </a:solidFill>
                <a:latin typeface="Arial"/>
                <a:hlinkClick r:id="rId4">
                  <a:extLst>
                    <a:ext uri="{A12FA001-AC4F-418D-AE19-62706E023703}">
                      <ahyp:hlinkClr xmlns:ahyp="http://schemas.microsoft.com/office/drawing/2018/hyperlinkcolor" val="tx"/>
                    </a:ext>
                  </a:extLst>
                </a:hlinkClick>
              </a:rPr>
              <a:t>Environmental</a:t>
            </a:r>
            <a:r>
              <a:rPr lang="fr-FR" sz="1200" b="0" u="sng" dirty="0">
                <a:solidFill>
                  <a:srgbClr val="00BCF2"/>
                </a:solidFill>
                <a:latin typeface="Arial"/>
                <a:hlinkClick r:id="rId4">
                  <a:extLst>
                    <a:ext uri="{A12FA001-AC4F-418D-AE19-62706E023703}">
                      <ahyp:hlinkClr xmlns:ahyp="http://schemas.microsoft.com/office/drawing/2018/hyperlinkcolor" val="tx"/>
                    </a:ext>
                  </a:extLst>
                </a:hlinkClick>
              </a:rPr>
              <a:t> </a:t>
            </a:r>
            <a:r>
              <a:rPr lang="fr-FR" sz="1200" b="0" u="sng" dirty="0" err="1">
                <a:solidFill>
                  <a:srgbClr val="00BCF2"/>
                </a:solidFill>
                <a:latin typeface="Arial"/>
                <a:hlinkClick r:id="rId4">
                  <a:extLst>
                    <a:ext uri="{A12FA001-AC4F-418D-AE19-62706E023703}">
                      <ahyp:hlinkClr xmlns:ahyp="http://schemas.microsoft.com/office/drawing/2018/hyperlinkcolor" val="tx"/>
                    </a:ext>
                  </a:extLst>
                </a:hlinkClick>
              </a:rPr>
              <a:t>Prices</a:t>
            </a:r>
            <a:r>
              <a:rPr lang="fr-FR" sz="1200" b="0" u="sng" dirty="0">
                <a:solidFill>
                  <a:srgbClr val="00BCF2"/>
                </a:solidFill>
                <a:latin typeface="Arial"/>
                <a:hlinkClick r:id="rId4">
                  <a:extLst>
                    <a:ext uri="{A12FA001-AC4F-418D-AE19-62706E023703}">
                      <ahyp:hlinkClr xmlns:ahyp="http://schemas.microsoft.com/office/drawing/2018/hyperlinkcolor" val="tx"/>
                    </a:ext>
                  </a:extLst>
                </a:hlinkClick>
              </a:rPr>
              <a:t> </a:t>
            </a:r>
            <a:r>
              <a:rPr lang="fr-FR" sz="1200" b="0" u="sng" dirty="0" err="1">
                <a:solidFill>
                  <a:srgbClr val="00BCF2"/>
                </a:solidFill>
                <a:latin typeface="Arial"/>
                <a:hlinkClick r:id="rId4">
                  <a:extLst>
                    <a:ext uri="{A12FA001-AC4F-418D-AE19-62706E023703}">
                      <ahyp:hlinkClr xmlns:ahyp="http://schemas.microsoft.com/office/drawing/2018/hyperlinkcolor" val="tx"/>
                    </a:ext>
                  </a:extLst>
                </a:hlinkClick>
              </a:rPr>
              <a:t>Handbook</a:t>
            </a:r>
            <a:r>
              <a:rPr lang="fr-FR" sz="1200" b="0" u="sng" dirty="0">
                <a:solidFill>
                  <a:srgbClr val="00BCF2"/>
                </a:solidFill>
                <a:latin typeface="Arial"/>
                <a:hlinkClick r:id="rId4">
                  <a:extLst>
                    <a:ext uri="{A12FA001-AC4F-418D-AE19-62706E023703}">
                      <ahyp:hlinkClr xmlns:ahyp="http://schemas.microsoft.com/office/drawing/2018/hyperlinkcolor" val="tx"/>
                    </a:ext>
                  </a:extLst>
                </a:hlinkClick>
              </a:rPr>
              <a:t> EU28 version</a:t>
            </a:r>
            <a:r>
              <a:rPr lang="fr-FR" sz="1200" b="0" u="sng" dirty="0">
                <a:solidFill>
                  <a:srgbClr val="00BCF2"/>
                </a:solidFill>
                <a:latin typeface="Arial"/>
              </a:rPr>
              <a:t> </a:t>
            </a:r>
            <a:r>
              <a:rPr lang="en-US" sz="1200" dirty="0">
                <a:solidFill>
                  <a:srgbClr val="23BAED"/>
                </a:solidFill>
                <a:latin typeface="+mj-lt"/>
                <a:ea typeface="Calibri" panose="020F0502020204030204" pitchFamily="34" charset="0"/>
                <a:cs typeface="Times New Roman" panose="02020603050405020304" pitchFamily="18" charset="0"/>
              </a:rPr>
              <a:t>– </a:t>
            </a:r>
            <a:r>
              <a:rPr lang="en-US" b="0" i="0" dirty="0">
                <a:solidFill>
                  <a:srgbClr val="7F7F7F"/>
                </a:solidFill>
                <a:effectLst/>
                <a:latin typeface="Source Sans Pro" panose="020B0503030403020204" pitchFamily="34" charset="0"/>
              </a:rPr>
              <a:t>Environmental prices are prices for the social cost of pollution, expressed in Euros per kilogram pollutant. Environmental prices indicate the loss of economic welfare that occurs when one additional kilogram of the pollutant finds its way into the environment. Captured in a single monetary unit.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rgbClr val="00BCF2"/>
                </a:solidFill>
                <a:latin typeface="Arial"/>
                <a:hlinkClick r:id="rId5">
                  <a:extLst>
                    <a:ext uri="{A12FA001-AC4F-418D-AE19-62706E023703}">
                      <ahyp:hlinkClr xmlns:ahyp="http://schemas.microsoft.com/office/drawing/2018/hyperlinkcolor" val="tx"/>
                    </a:ext>
                  </a:extLst>
                </a:hlinkClick>
              </a:rPr>
              <a:t>OECD Meta-analysis of Value of Statistical Life estimates</a:t>
            </a:r>
            <a:r>
              <a:rPr lang="en-US" sz="1200" b="0" dirty="0">
                <a:solidFill>
                  <a:srgbClr val="00BCF2"/>
                </a:solidFill>
                <a:latin typeface="Arial"/>
              </a:rPr>
              <a:t> - </a:t>
            </a:r>
            <a:r>
              <a:rPr lang="en-US" b="0" i="0" dirty="0">
                <a:solidFill>
                  <a:srgbClr val="333333"/>
                </a:solidFill>
                <a:effectLst/>
                <a:latin typeface="Helvetica Neue"/>
              </a:rPr>
              <a:t>It is increasingly common to include estimates of value of statistical life (VSL) in analyses of proposed policies that affect people’s mortality </a:t>
            </a:r>
            <a:r>
              <a:rPr lang="en-US" b="0" i="0" dirty="0" err="1">
                <a:solidFill>
                  <a:srgbClr val="333333"/>
                </a:solidFill>
                <a:effectLst/>
                <a:latin typeface="Helvetica Neue"/>
              </a:rPr>
              <a:t>risks.The</a:t>
            </a:r>
            <a:r>
              <a:rPr lang="en-US" b="0" i="0" dirty="0">
                <a:solidFill>
                  <a:srgbClr val="333333"/>
                </a:solidFill>
                <a:effectLst/>
                <a:latin typeface="Helvetica Neue"/>
              </a:rPr>
              <a:t> analysis is presented in the publication </a:t>
            </a:r>
            <a:r>
              <a:rPr lang="en-US" b="0" i="0" u="sng" dirty="0">
                <a:solidFill>
                  <a:srgbClr val="2973BD"/>
                </a:solidFill>
                <a:effectLst/>
                <a:latin typeface="Helvetica Neue"/>
                <a:hlinkClick r:id="rId6"/>
              </a:rPr>
              <a:t>Mortality Risk Valuation in Environment, Health and Transport Policies</a:t>
            </a:r>
            <a:r>
              <a:rPr lang="en-US" b="0" i="0" dirty="0">
                <a:solidFill>
                  <a:srgbClr val="333333"/>
                </a:solidFill>
                <a:effectLst/>
                <a:latin typeface="Helvetica Neue"/>
              </a:rPr>
              <a:t>.</a:t>
            </a:r>
            <a:endParaRPr lang="en-US" b="0" i="0" dirty="0">
              <a:solidFill>
                <a:srgbClr val="373A3C"/>
              </a:solidFill>
              <a:effectLst/>
              <a:latin typeface="freight-sans-pro"/>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68314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US" dirty="0">
                <a:cs typeface="Calibri"/>
              </a:rPr>
              <a:t>ENCORE: </a:t>
            </a:r>
            <a:r>
              <a:rPr lang="en-US" b="0" dirty="0"/>
              <a:t>The aim of the project is to help financial institutions to better understand, assess and integrate natural capital risks in their activities. It helps measure impacts and dependencies in a qualitative way.</a:t>
            </a:r>
            <a:endParaRPr lang="en-US" b="0" dirty="0">
              <a:cs typeface="Calibri"/>
            </a:endParaRPr>
          </a:p>
          <a:p>
            <a:pPr>
              <a:defRPr/>
            </a:pPr>
            <a:r>
              <a:rPr lang="en-US" b="0" dirty="0" err="1">
                <a:cs typeface="Calibri"/>
              </a:rPr>
              <a:t>NatCap</a:t>
            </a:r>
            <a:r>
              <a:rPr lang="en-US" b="0" dirty="0">
                <a:cs typeface="Calibri"/>
              </a:rPr>
              <a:t> checker: </a:t>
            </a:r>
            <a:r>
              <a:rPr lang="en-US" dirty="0"/>
              <a:t>The Natural Capital Checker (</a:t>
            </a:r>
            <a:r>
              <a:rPr lang="en-US" dirty="0" err="1"/>
              <a:t>NatCap</a:t>
            </a:r>
            <a:r>
              <a:rPr lang="en-US" dirty="0"/>
              <a:t> Checker) provides a self-assessment tool to enable users to assess, communicate and improve the level of confidence in their natural capital assessment. </a:t>
            </a:r>
            <a:endParaRPr lang="en-US" dirty="0">
              <a:cs typeface="Calibri"/>
            </a:endParaRPr>
          </a:p>
          <a:p>
            <a:pPr>
              <a:defRPr/>
            </a:pPr>
            <a:r>
              <a:rPr lang="en-US" dirty="0">
                <a:cs typeface="Calibri"/>
              </a:rPr>
              <a:t>TESSA: </a:t>
            </a:r>
            <a:r>
              <a:rPr lang="en-US" b="0" i="0" dirty="0">
                <a:solidFill>
                  <a:srgbClr val="373A3C"/>
                </a:solidFill>
                <a:effectLst/>
                <a:latin typeface="freight-sans-pro"/>
              </a:rPr>
              <a:t>The Toolkit for Ecosystem Service Site-based Assessment (TESSA) is a rapid, low-cost, participatory valuation tool designed to be used by non-experts for assessing the benefits that people get from nature (ecosystem services).</a:t>
            </a:r>
            <a:endParaRPr lang="en-US" dirty="0">
              <a:cs typeface="Calibri"/>
            </a:endParaRPr>
          </a:p>
          <a:p>
            <a:pPr>
              <a:defRPr/>
            </a:pPr>
            <a:r>
              <a:rPr lang="en-US" dirty="0">
                <a:cs typeface="Calibri"/>
              </a:rPr>
              <a:t>CEV: </a:t>
            </a:r>
            <a:r>
              <a:rPr lang="en-US" b="0" i="0" dirty="0">
                <a:solidFill>
                  <a:srgbClr val="373A3C"/>
                </a:solidFill>
                <a:effectLst/>
                <a:latin typeface="freight-sans-pro"/>
              </a:rPr>
              <a:t>This first-of-its-kind framework enables companies to consider the actual benefits and value of the ecosystem services they depend upon and impact, giving them new information and insights to include in business planning and financial analysis.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ARIES: </a:t>
            </a:r>
            <a:r>
              <a:rPr lang="en-US" b="0" i="0" dirty="0">
                <a:solidFill>
                  <a:srgbClr val="373A3C"/>
                </a:solidFill>
                <a:effectLst/>
                <a:latin typeface="freight-sans-pro"/>
              </a:rPr>
              <a:t>ARIES redefines ecosystem services assessment and valuation in decision-making. The ARIES approach to mapping benefits, beneficiaries, and service flows is a powerful new way to visualize, value, and manage the ecosystems on which the human economy and well-being depend.</a:t>
            </a:r>
            <a:endParaRPr lang="en-US" dirty="0">
              <a:cs typeface="Calibri"/>
            </a:endParaRPr>
          </a:p>
          <a:p>
            <a:pPr>
              <a:defRPr/>
            </a:pPr>
            <a:r>
              <a:rPr lang="en-US" dirty="0" err="1">
                <a:cs typeface="Calibri"/>
              </a:rPr>
              <a:t>InVEST</a:t>
            </a:r>
            <a:r>
              <a:rPr lang="en-US" dirty="0">
                <a:cs typeface="Calibri"/>
              </a:rPr>
              <a:t>: </a:t>
            </a:r>
            <a:r>
              <a:rPr lang="en-US" b="0" i="0" dirty="0" err="1">
                <a:solidFill>
                  <a:srgbClr val="373A3C"/>
                </a:solidFill>
                <a:effectLst/>
                <a:latin typeface="freight-sans-pro"/>
              </a:rPr>
              <a:t>InVEST</a:t>
            </a:r>
            <a:r>
              <a:rPr lang="en-US" b="0" i="0" dirty="0">
                <a:solidFill>
                  <a:srgbClr val="373A3C"/>
                </a:solidFill>
                <a:effectLst/>
                <a:latin typeface="freight-sans-pro"/>
              </a:rPr>
              <a:t> is a suite of free, open-source software models used to map and value the goods and services from nature that sustain and fulfill human life. </a:t>
            </a:r>
          </a:p>
          <a:p>
            <a:pPr>
              <a:defRPr/>
            </a:pPr>
            <a:endParaRPr lang="en-US" b="0" i="0" dirty="0">
              <a:solidFill>
                <a:srgbClr val="373A3C"/>
              </a:solidFill>
              <a:effectLst/>
              <a:latin typeface="freight-sans-pro"/>
            </a:endParaRPr>
          </a:p>
          <a:p>
            <a:pPr>
              <a:defRPr/>
            </a:pPr>
            <a:r>
              <a:rPr lang="en-US" b="0" i="0" dirty="0">
                <a:solidFill>
                  <a:srgbClr val="373A3C"/>
                </a:solidFill>
                <a:effectLst/>
                <a:latin typeface="freight-sans-pro"/>
              </a:rPr>
              <a:t>Note: some of these tools (e.g. ARIES and </a:t>
            </a:r>
            <a:r>
              <a:rPr lang="en-US" b="0" i="0" dirty="0" err="1">
                <a:solidFill>
                  <a:srgbClr val="373A3C"/>
                </a:solidFill>
                <a:effectLst/>
                <a:latin typeface="freight-sans-pro"/>
              </a:rPr>
              <a:t>InVEST</a:t>
            </a:r>
            <a:r>
              <a:rPr lang="en-US" b="0" i="0" dirty="0">
                <a:solidFill>
                  <a:srgbClr val="373A3C"/>
                </a:solidFill>
                <a:effectLst/>
                <a:latin typeface="freight-sans-pro"/>
              </a:rPr>
              <a:t>) require a lot of data and effort. But there are also less complicated tools (e.g. Encore and </a:t>
            </a:r>
            <a:r>
              <a:rPr lang="en-US" b="0" i="0" dirty="0" err="1">
                <a:solidFill>
                  <a:srgbClr val="373A3C"/>
                </a:solidFill>
                <a:effectLst/>
                <a:latin typeface="freight-sans-pro"/>
              </a:rPr>
              <a:t>NatCap</a:t>
            </a:r>
            <a:r>
              <a:rPr lang="en-US" b="0" i="0" dirty="0">
                <a:solidFill>
                  <a:srgbClr val="373A3C"/>
                </a:solidFill>
                <a:effectLst/>
                <a:latin typeface="freight-sans-pro"/>
              </a:rPr>
              <a:t> checker – but these are not monetary valuation tools)</a:t>
            </a:r>
          </a:p>
        </p:txBody>
      </p:sp>
      <p:sp>
        <p:nvSpPr>
          <p:cNvPr id="4" name="Slide Number Placeholder 3"/>
          <p:cNvSpPr>
            <a:spLocks noGrp="1"/>
          </p:cNvSpPr>
          <p:nvPr>
            <p:ph type="sldNum" sz="quarter" idx="5"/>
          </p:nvPr>
        </p:nvSpPr>
        <p:spPr/>
        <p:txBody>
          <a:bodyPr/>
          <a:lstStyle/>
          <a:p>
            <a:fld id="{3D8C6B78-E725-420E-9A4E-2F78CBAA16FC}" type="slidenum">
              <a:rPr lang="en-US" smtClean="0"/>
              <a:t>163</a:t>
            </a:fld>
            <a:endParaRPr lang="en-US"/>
          </a:p>
        </p:txBody>
      </p:sp>
    </p:spTree>
    <p:extLst>
      <p:ext uri="{BB962C8B-B14F-4D97-AF65-F5344CB8AC3E}">
        <p14:creationId xmlns:p14="http://schemas.microsoft.com/office/powerpoint/2010/main" val="260193519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Several tips for valuation are… </a:t>
            </a:r>
          </a:p>
        </p:txBody>
      </p:sp>
      <p:sp>
        <p:nvSpPr>
          <p:cNvPr id="4" name="Slide Number Placeholder 3"/>
          <p:cNvSpPr>
            <a:spLocks noGrp="1"/>
          </p:cNvSpPr>
          <p:nvPr>
            <p:ph type="sldNum" sz="quarter" idx="5"/>
          </p:nvPr>
        </p:nvSpPr>
        <p:spPr/>
        <p:txBody>
          <a:bodyPr/>
          <a:lstStyle/>
          <a:p>
            <a:fld id="{3D8C6B78-E725-420E-9A4E-2F78CBAA16FC}" type="slidenum">
              <a:rPr lang="en-US" smtClean="0"/>
              <a:t>164</a:t>
            </a:fld>
            <a:endParaRPr lang="en-US"/>
          </a:p>
        </p:txBody>
      </p:sp>
    </p:spTree>
    <p:extLst>
      <p:ext uri="{BB962C8B-B14F-4D97-AF65-F5344CB8AC3E}">
        <p14:creationId xmlns:p14="http://schemas.microsoft.com/office/powerpoint/2010/main" val="302253032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US"/>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165</a:t>
            </a:fld>
            <a:endParaRPr lang="en-US">
              <a:solidFill>
                <a:prstClr val="black"/>
              </a:solidFill>
              <a:latin typeface="Calibri" panose="020F0502020204030204"/>
            </a:endParaRPr>
          </a:p>
        </p:txBody>
      </p:sp>
    </p:spTree>
    <p:extLst>
      <p:ext uri="{BB962C8B-B14F-4D97-AF65-F5344CB8AC3E}">
        <p14:creationId xmlns:p14="http://schemas.microsoft.com/office/powerpoint/2010/main" val="66913104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166</a:t>
            </a:fld>
            <a:endParaRPr lang="en-US"/>
          </a:p>
        </p:txBody>
      </p:sp>
    </p:spTree>
    <p:extLst>
      <p:ext uri="{BB962C8B-B14F-4D97-AF65-F5344CB8AC3E}">
        <p14:creationId xmlns:p14="http://schemas.microsoft.com/office/powerpoint/2010/main" val="384549809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speakers from 3 different companies will be invited to the training to share their experience in integrating natural capital into their business decision-making processes.</a:t>
            </a:r>
          </a:p>
          <a:p>
            <a:endParaRPr lang="en-US" dirty="0"/>
          </a:p>
          <a:p>
            <a:r>
              <a:rPr lang="en-US" dirty="0"/>
              <a:t>Speakers will be encouraged to share:</a:t>
            </a:r>
          </a:p>
          <a:p>
            <a:pPr marL="171450" indent="-171450">
              <a:buFontTx/>
              <a:buChar char="-"/>
            </a:pPr>
            <a:r>
              <a:rPr lang="en-US" dirty="0"/>
              <a:t>Their experience</a:t>
            </a:r>
          </a:p>
          <a:p>
            <a:pPr marL="171450" indent="-171450">
              <a:buFontTx/>
              <a:buChar char="-"/>
            </a:pPr>
            <a:r>
              <a:rPr lang="en-US" dirty="0"/>
              <a:t>The solutions put in place</a:t>
            </a:r>
          </a:p>
          <a:p>
            <a:pPr marL="171450" indent="-171450">
              <a:buFontTx/>
              <a:buChar char="-"/>
            </a:pPr>
            <a:r>
              <a:rPr lang="en-US" dirty="0"/>
              <a:t>Challenges/barriers faced, how these were overcome and what would they do differently looking back</a:t>
            </a:r>
          </a:p>
          <a:p>
            <a:pPr marL="171450" indent="-171450">
              <a:buFontTx/>
              <a:buChar char="-"/>
            </a:pPr>
            <a:r>
              <a:rPr lang="en-US" dirty="0"/>
              <a:t>Collaboration with stakeholders involved in the process – who was key in supporting the solution, making it happen and perhaps also discussion around communications, how do you have to communicate differently e.g. if trying to convince risk management vs </a:t>
            </a:r>
          </a:p>
          <a:p>
            <a:pPr marL="0" indent="0">
              <a:buFontTx/>
              <a:buNone/>
            </a:pPr>
            <a:endParaRPr lang="en-US" dirty="0"/>
          </a:p>
          <a:p>
            <a:pPr marL="0" indent="0">
              <a:buFontTx/>
              <a:buNone/>
            </a:pPr>
            <a:r>
              <a:rPr lang="en-US" dirty="0"/>
              <a:t>During presentation of case studies, participants will be encouraged to take note of:</a:t>
            </a:r>
          </a:p>
          <a:p>
            <a:pPr marL="171450" indent="-171450">
              <a:buFontTx/>
              <a:buChar char="-"/>
            </a:pPr>
            <a:r>
              <a:rPr lang="en-US" dirty="0"/>
              <a:t>Challenges &amp; barriers</a:t>
            </a:r>
          </a:p>
          <a:p>
            <a:pPr marL="171450" indent="-171450">
              <a:buFontTx/>
              <a:buChar char="-"/>
            </a:pPr>
            <a:r>
              <a:rPr lang="en-US" dirty="0"/>
              <a:t>Solutions, activities</a:t>
            </a:r>
          </a:p>
          <a:p>
            <a:pPr marL="171450" indent="-171450">
              <a:buFontTx/>
              <a:buChar char="-"/>
            </a:pPr>
            <a:r>
              <a:rPr lang="en-US" dirty="0"/>
              <a:t>Key stakeholders / enablers in the process </a:t>
            </a:r>
          </a:p>
          <a:p>
            <a:pPr marL="0" indent="0">
              <a:buFontTx/>
              <a:buNone/>
            </a:pPr>
            <a:endParaRPr lang="en-US" dirty="0"/>
          </a:p>
          <a:p>
            <a:r>
              <a:rPr lang="en-US" dirty="0"/>
              <a:t>Encourage case studies speakers to also discuss how they would have done things differently.</a:t>
            </a:r>
            <a:endParaRPr lang="en-CH" dirty="0"/>
          </a:p>
        </p:txBody>
      </p:sp>
      <p:sp>
        <p:nvSpPr>
          <p:cNvPr id="4" name="Slide Number Placeholder 3"/>
          <p:cNvSpPr>
            <a:spLocks noGrp="1"/>
          </p:cNvSpPr>
          <p:nvPr>
            <p:ph type="sldNum" sz="quarter" idx="5"/>
          </p:nvPr>
        </p:nvSpPr>
        <p:spPr/>
        <p:txBody>
          <a:bodyPr/>
          <a:lstStyle/>
          <a:p>
            <a:fld id="{7DBAF288-DB09-4B38-A774-AED1A4768F10}" type="slidenum">
              <a:rPr lang="en-GB" smtClean="0"/>
              <a:t>167</a:t>
            </a:fld>
            <a:endParaRPr lang="en-GB"/>
          </a:p>
        </p:txBody>
      </p:sp>
    </p:spTree>
    <p:extLst>
      <p:ext uri="{BB962C8B-B14F-4D97-AF65-F5344CB8AC3E}">
        <p14:creationId xmlns:p14="http://schemas.microsoft.com/office/powerpoint/2010/main" val="29241979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b="1"/>
          </a:p>
        </p:txBody>
      </p:sp>
      <p:sp>
        <p:nvSpPr>
          <p:cNvPr id="4" name="Slide Number Placeholder 3"/>
          <p:cNvSpPr>
            <a:spLocks noGrp="1"/>
          </p:cNvSpPr>
          <p:nvPr>
            <p:ph type="sldNum" sz="quarter" idx="5"/>
          </p:nvPr>
        </p:nvSpPr>
        <p:spPr/>
        <p:txBody>
          <a:bodyPr/>
          <a:lstStyle/>
          <a:p>
            <a:fld id="{8BA301F5-20D8-456B-8F82-D08BC0ADD896}" type="slidenum">
              <a:rPr lang="en-CH" smtClean="0"/>
              <a:t>169</a:t>
            </a:fld>
            <a:endParaRPr lang="en-CH"/>
          </a:p>
        </p:txBody>
      </p:sp>
    </p:spTree>
    <p:extLst>
      <p:ext uri="{BB962C8B-B14F-4D97-AF65-F5344CB8AC3E}">
        <p14:creationId xmlns:p14="http://schemas.microsoft.com/office/powerpoint/2010/main" val="99221252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2"/>
        <p:cNvGrpSpPr/>
        <p:nvPr/>
      </p:nvGrpSpPr>
      <p:grpSpPr>
        <a:xfrm>
          <a:off x="0" y="0"/>
          <a:ext cx="0" cy="0"/>
          <a:chOff x="0" y="0"/>
          <a:chExt cx="0" cy="0"/>
        </a:xfrm>
      </p:grpSpPr>
      <p:sp>
        <p:nvSpPr>
          <p:cNvPr id="2173" name="Google Shape;2173;p114: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4" name="Google Shape;2174;p114:notes"/>
          <p:cNvSpPr txBox="1">
            <a:spLocks noGrp="1"/>
          </p:cNvSpPr>
          <p:nvPr>
            <p:ph type="body" idx="1"/>
          </p:nvPr>
        </p:nvSpPr>
        <p:spPr>
          <a:xfrm>
            <a:off x="189548" y="15921588"/>
            <a:ext cx="1516380" cy="13026754"/>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Clr>
                <a:schemeClr val="dk1"/>
              </a:buClr>
              <a:buSzPts val="1200"/>
              <a:buFont typeface="Calibri"/>
              <a:buAutoNum type="arabicPeriod"/>
            </a:pPr>
            <a:r>
              <a:rPr lang="en-GB" sz="1200" b="1"/>
              <a:t>Business impacts and depends on nature </a:t>
            </a:r>
            <a:r>
              <a:rPr lang="en-GB" sz="1200"/>
              <a:t>– the NCP provides the framework to identify and assess impacts and dependencies,</a:t>
            </a:r>
            <a:endParaRPr/>
          </a:p>
          <a:p>
            <a:pPr marL="457200" lvl="0" indent="-457200" algn="l" rtl="0">
              <a:lnSpc>
                <a:spcPct val="100000"/>
              </a:lnSpc>
              <a:spcBef>
                <a:spcPts val="0"/>
              </a:spcBef>
              <a:spcAft>
                <a:spcPts val="0"/>
              </a:spcAft>
              <a:buClr>
                <a:schemeClr val="dk1"/>
              </a:buClr>
              <a:buSzPts val="1200"/>
              <a:buFont typeface="Calibri"/>
              <a:buAutoNum type="arabicPeriod"/>
            </a:pPr>
            <a:r>
              <a:rPr lang="en-GB" sz="1200"/>
              <a:t>Understanding, measuring and valuing natural capital (i.e. taking into account) will help business </a:t>
            </a:r>
            <a:r>
              <a:rPr lang="en-GB" sz="1200" b="1"/>
              <a:t>make better decisions</a:t>
            </a:r>
            <a:r>
              <a:rPr lang="en-GB" sz="1200"/>
              <a:t>, </a:t>
            </a:r>
            <a:endParaRPr/>
          </a:p>
          <a:p>
            <a:pPr marL="457200" lvl="0" indent="-457200" algn="l" rtl="0">
              <a:lnSpc>
                <a:spcPct val="100000"/>
              </a:lnSpc>
              <a:spcBef>
                <a:spcPts val="0"/>
              </a:spcBef>
              <a:spcAft>
                <a:spcPts val="0"/>
              </a:spcAft>
              <a:buClr>
                <a:schemeClr val="dk1"/>
              </a:buClr>
              <a:buSzPts val="1200"/>
              <a:buFont typeface="Calibri"/>
              <a:buAutoNum type="arabicPeriod"/>
            </a:pPr>
            <a:r>
              <a:rPr lang="en-GB" sz="1200" b="1"/>
              <a:t>There are many existing tools &amp; resources</a:t>
            </a:r>
            <a:r>
              <a:rPr lang="en-GB" sz="1200"/>
              <a:t> to measure and value impacts and dependencies. The one you chose depends on the information you are aiming to get or the decision you are trying to inform,</a:t>
            </a:r>
            <a:endParaRPr/>
          </a:p>
          <a:p>
            <a:pPr marL="457200" lvl="0" indent="-457200" algn="l" rtl="0">
              <a:lnSpc>
                <a:spcPct val="100000"/>
              </a:lnSpc>
              <a:spcBef>
                <a:spcPts val="0"/>
              </a:spcBef>
              <a:spcAft>
                <a:spcPts val="0"/>
              </a:spcAft>
              <a:buClr>
                <a:schemeClr val="dk1"/>
              </a:buClr>
              <a:buSzPts val="1200"/>
              <a:buFont typeface="Calibri"/>
              <a:buAutoNum type="arabicPeriod"/>
            </a:pPr>
            <a:r>
              <a:rPr lang="en-GB" sz="1200" b="1"/>
              <a:t>Companies can start to conduct an assessment themselves </a:t>
            </a:r>
            <a:r>
              <a:rPr lang="en-GB" sz="1200"/>
              <a:t>by getting the project going, scoping the assessment and integrating natural capital considerations into internal processes,</a:t>
            </a:r>
            <a:endParaRPr/>
          </a:p>
          <a:p>
            <a:pPr marL="457200" lvl="0" indent="-457200" algn="l" rtl="0">
              <a:lnSpc>
                <a:spcPct val="100000"/>
              </a:lnSpc>
              <a:spcBef>
                <a:spcPts val="0"/>
              </a:spcBef>
              <a:spcAft>
                <a:spcPts val="0"/>
              </a:spcAft>
              <a:buClr>
                <a:schemeClr val="dk1"/>
              </a:buClr>
              <a:buSzPts val="1200"/>
              <a:buFont typeface="Calibri"/>
              <a:buAutoNum type="arabicPeriod"/>
            </a:pPr>
            <a:r>
              <a:rPr lang="en-GB" sz="1200"/>
              <a:t>For natural capital to become strategically important, </a:t>
            </a:r>
            <a:r>
              <a:rPr lang="en-GB" sz="1200" b="1"/>
              <a:t>buy-in must extend beyond the sustainability team.</a:t>
            </a:r>
            <a:endParaRPr/>
          </a:p>
          <a:p>
            <a:pPr marL="0" lvl="0" indent="0" algn="l" rtl="0">
              <a:spcBef>
                <a:spcPts val="0"/>
              </a:spcBef>
              <a:spcAft>
                <a:spcPts val="0"/>
              </a:spcAft>
              <a:buNone/>
            </a:pPr>
            <a:endParaRPr b="1"/>
          </a:p>
          <a:p>
            <a:pPr marL="0" lvl="0" indent="0" algn="l" rtl="0">
              <a:spcBef>
                <a:spcPts val="0"/>
              </a:spcBef>
              <a:spcAft>
                <a:spcPts val="0"/>
              </a:spcAft>
              <a:buNone/>
            </a:pPr>
            <a:r>
              <a:rPr lang="en-GB" b="0" i="1"/>
              <a:t>ADDITIONAL BACKGROUND INFORMATION</a:t>
            </a:r>
            <a:endParaRPr/>
          </a:p>
          <a:p>
            <a:pPr marL="0" lvl="0" indent="0" algn="l" rtl="0">
              <a:spcBef>
                <a:spcPts val="0"/>
              </a:spcBef>
              <a:spcAft>
                <a:spcPts val="0"/>
              </a:spcAft>
              <a:buNone/>
            </a:pPr>
            <a:r>
              <a:rPr lang="en-GB" b="1"/>
              <a:t>How much will an assessment cost?</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Some of the Protocol pilot testers - like our members </a:t>
            </a:r>
            <a:r>
              <a:rPr lang="en-GB" sz="1200" b="0" i="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Nestlé</a:t>
            </a:r>
            <a:r>
              <a:rPr lang="en-GB" sz="1200" b="0" i="0">
                <a:solidFill>
                  <a:schemeClr val="dk1"/>
                </a:solidFill>
                <a:latin typeface="Calibri"/>
                <a:ea typeface="Calibri"/>
                <a:cs typeface="Calibri"/>
                <a:sym typeface="Calibri"/>
              </a:rPr>
              <a:t> and </a:t>
            </a:r>
            <a:r>
              <a:rPr lang="en-GB" sz="1200" b="0" i="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Roche</a:t>
            </a:r>
            <a:r>
              <a:rPr lang="en-GB" sz="1200" b="0" i="0">
                <a:solidFill>
                  <a:schemeClr val="dk1"/>
                </a:solidFill>
                <a:latin typeface="Calibri"/>
                <a:ea typeface="Calibri"/>
                <a:cs typeface="Calibri"/>
                <a:sym typeface="Calibri"/>
              </a:rPr>
              <a:t> - estimated they spent about USD $50,000 on consulting services for their assessments over a six-month period. Some companies spend less, others spend more.</a:t>
            </a:r>
            <a:endParaRPr/>
          </a:p>
          <a:p>
            <a:pPr marL="0" lvl="0" indent="0" algn="l" rtl="0">
              <a:spcBef>
                <a:spcPts val="0"/>
              </a:spcBef>
              <a:spcAft>
                <a:spcPts val="0"/>
              </a:spcAft>
              <a:buNone/>
            </a:pPr>
            <a:r>
              <a:rPr lang="en-GB" sz="1200" b="0" i="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Dow</a:t>
            </a:r>
            <a:r>
              <a:rPr lang="en-GB" sz="1200" b="0" i="0">
                <a:solidFill>
                  <a:schemeClr val="dk1"/>
                </a:solidFill>
                <a:latin typeface="Calibri"/>
                <a:ea typeface="Calibri"/>
                <a:cs typeface="Calibri"/>
                <a:sym typeface="Calibri"/>
              </a:rPr>
              <a:t>, </a:t>
            </a:r>
            <a:r>
              <a:rPr lang="en-GB" sz="1200" b="0" i="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Kering</a:t>
            </a:r>
            <a:r>
              <a:rPr lang="en-GB" sz="1200" b="0" i="0">
                <a:solidFill>
                  <a:schemeClr val="dk1"/>
                </a:solidFill>
                <a:latin typeface="Calibri"/>
                <a:ea typeface="Calibri"/>
                <a:cs typeface="Calibri"/>
                <a:sym typeface="Calibri"/>
              </a:rPr>
              <a:t> and </a:t>
            </a:r>
            <a:r>
              <a:rPr lang="en-GB" sz="1200" b="0" i="0" u="sng">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Natura</a:t>
            </a:r>
            <a:r>
              <a:rPr lang="en-GB" sz="1200" b="0" i="0">
                <a:solidFill>
                  <a:schemeClr val="dk1"/>
                </a:solidFill>
                <a:latin typeface="Calibri"/>
                <a:ea typeface="Calibri"/>
                <a:cs typeface="Calibri"/>
                <a:sym typeface="Calibri"/>
              </a:rPr>
              <a:t> have invested significantly more over a longer term, for in-depth assessments that contribute to their multi-year strategic ambitions</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The Protocol can help companies navigate these kinds of situations by making sure the services required align with the assessment's objective.</a:t>
            </a:r>
            <a:endParaRPr/>
          </a:p>
          <a:p>
            <a:pPr marL="0" lvl="0" indent="0" algn="l" rtl="0">
              <a:spcBef>
                <a:spcPts val="0"/>
              </a:spcBef>
              <a:spcAft>
                <a:spcPts val="0"/>
              </a:spcAft>
              <a:buNone/>
            </a:pPr>
            <a:endParaRPr/>
          </a:p>
          <a:p>
            <a:pPr marL="0" lvl="0" indent="0" algn="l" rtl="0">
              <a:spcBef>
                <a:spcPts val="0"/>
              </a:spcBef>
              <a:spcAft>
                <a:spcPts val="0"/>
              </a:spcAft>
              <a:buNone/>
            </a:pPr>
            <a:r>
              <a:rPr lang="en-GB" b="1"/>
              <a:t>Skills &amp; data needed:</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It's usually much more efficient to build on existing data that's readily available in-house, and the Protocol provides guidance on gathering and using that data too.</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For example, many companies have data on their own GHG emissions, water, waste, and some also have results of product Life Cycle Assessments - this existing information can provide a really good starting point for a natural capital assessment. How applicable it is will depend on the objectives and scope of the assessment though, so it's important to find the balance between getting perfect data (e.g. from monitoring in the field) and using proxies that are not as accurate but can be more practical and still lead to better decisions.</a:t>
            </a:r>
            <a:endParaRPr/>
          </a:p>
          <a:p>
            <a:pPr marL="0" lvl="0" indent="0" algn="l" rtl="0">
              <a:spcBef>
                <a:spcPts val="0"/>
              </a:spcBef>
              <a:spcAft>
                <a:spcPts val="0"/>
              </a:spcAft>
              <a:buNone/>
            </a:pPr>
            <a:endParaRPr/>
          </a:p>
          <a:p>
            <a:pPr marL="0" lvl="0" indent="0" algn="l" rtl="0">
              <a:spcBef>
                <a:spcPts val="0"/>
              </a:spcBef>
              <a:spcAft>
                <a:spcPts val="0"/>
              </a:spcAft>
              <a:buNone/>
            </a:pPr>
            <a:r>
              <a:rPr lang="en-GB" b="1"/>
              <a:t>Internal buy-in:</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In many cases, natural capital assessments can be a bottom-up effort. Trying to drive natural capital assessments from sustainability, environment or health and safety departments is sometimes difficult, but nevertheless, the Protocol provides guidance on integrating the assessment into the business itself.</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One way to facilitate engagement internally can be to show that "many companies are already doing natural capital assessments; they're just using different terminology and steps. </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To support this engagement, it is important to look beyond those benefits that can be valued through the natural capital assessment itself, and acknowledge how a natural capital approach can motivate organizational change in support of broader business goals." This means that there will be more leadership from the top to better measure, value and then integrate natural capital into business.</a:t>
            </a:r>
            <a:endParaRPr/>
          </a:p>
          <a:p>
            <a:pPr marL="0" lvl="0" indent="0" algn="l" rtl="0">
              <a:spcBef>
                <a:spcPts val="0"/>
              </a:spcBef>
              <a:spcAft>
                <a:spcPts val="0"/>
              </a:spcAft>
              <a:buNone/>
            </a:pP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GB" sz="1200" b="1" i="0" u="sng">
                <a:solidFill>
                  <a:schemeClr val="dk1"/>
                </a:solidFill>
                <a:latin typeface="Calibri"/>
                <a:ea typeface="Calibri"/>
                <a:cs typeface="Calibri"/>
                <a:sym typeface="Calibri"/>
              </a:rPr>
              <a:t>The bottom line is</a:t>
            </a:r>
            <a:r>
              <a:rPr lang="en-GB" sz="1200" b="0" i="0">
                <a:solidFill>
                  <a:schemeClr val="dk1"/>
                </a:solidFill>
                <a:latin typeface="Calibri"/>
                <a:ea typeface="Calibri"/>
                <a:cs typeface="Calibri"/>
                <a:sym typeface="Calibri"/>
              </a:rPr>
              <a:t> that although carrying out a natural capital assessment is technical, it's also achievable. Not every assessment has to be a huge undertaking, so companies should start off with a scope that makes most sense to their situation. The Protocol will help you do this.</a:t>
            </a:r>
            <a:endParaRPr/>
          </a:p>
          <a:p>
            <a:pPr marL="0" lvl="0" indent="0" algn="l" rtl="0">
              <a:spcBef>
                <a:spcPts val="0"/>
              </a:spcBef>
              <a:spcAft>
                <a:spcPts val="0"/>
              </a:spcAft>
              <a:buNone/>
            </a:pPr>
            <a:r>
              <a:rPr lang="en-GB" sz="1200" b="0" i="0">
                <a:solidFill>
                  <a:schemeClr val="dk1"/>
                </a:solidFill>
                <a:latin typeface="Calibri"/>
                <a:ea typeface="Calibri"/>
                <a:cs typeface="Calibri"/>
                <a:sym typeface="Calibri"/>
              </a:rPr>
              <a:t>Finally, we must make sure the information obtained from the assessment is included in core business decision-making. This will ensure you have the best possible impact on your business, and on the environment.</a:t>
            </a:r>
            <a:endParaRPr/>
          </a:p>
        </p:txBody>
      </p:sp>
      <p:sp>
        <p:nvSpPr>
          <p:cNvPr id="2175" name="Google Shape;2175;p114:notes"/>
          <p:cNvSpPr txBox="1">
            <a:spLocks noGrp="1"/>
          </p:cNvSpPr>
          <p:nvPr>
            <p:ph type="sldNum" idx="12"/>
          </p:nvPr>
        </p:nvSpPr>
        <p:spPr>
          <a:xfrm>
            <a:off x="1073664" y="31423888"/>
            <a:ext cx="821373" cy="16599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170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2B641253-FB2F-49D0-ADB9-2038AA856BCA}" type="slidenum">
              <a:rPr lang="en-CH" smtClean="0"/>
              <a:t>17</a:t>
            </a:fld>
            <a:endParaRPr lang="en-CH"/>
          </a:p>
        </p:txBody>
      </p:sp>
    </p:spTree>
    <p:extLst>
      <p:ext uri="{BB962C8B-B14F-4D97-AF65-F5344CB8AC3E}">
        <p14:creationId xmlns:p14="http://schemas.microsoft.com/office/powerpoint/2010/main" val="124444493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nSpc>
                <a:spcPct val="100000"/>
              </a:lnSpc>
              <a:buNone/>
            </a:pPr>
            <a:r>
              <a:rPr lang="en-US" dirty="0"/>
              <a:t>Through </a:t>
            </a:r>
            <a:r>
              <a:rPr lang="en-US" dirty="0" err="1"/>
              <a:t>Mentimeter</a:t>
            </a:r>
            <a:r>
              <a:rPr lang="en-US" dirty="0"/>
              <a:t>, we will ask you to share:</a:t>
            </a:r>
          </a:p>
          <a:p>
            <a:pPr marL="0" indent="0">
              <a:lnSpc>
                <a:spcPct val="100000"/>
              </a:lnSpc>
              <a:buNone/>
            </a:pPr>
            <a:endParaRPr lang="en-GB" sz="100" dirty="0"/>
          </a:p>
          <a:p>
            <a:pPr>
              <a:lnSpc>
                <a:spcPct val="100000"/>
              </a:lnSpc>
            </a:pPr>
            <a:r>
              <a:rPr lang="en-US" b="1" dirty="0"/>
              <a:t>2</a:t>
            </a:r>
            <a:r>
              <a:rPr lang="en-US" dirty="0"/>
              <a:t> </a:t>
            </a:r>
            <a:r>
              <a:rPr lang="en-US" b="1" dirty="0"/>
              <a:t>key learnings </a:t>
            </a:r>
            <a:r>
              <a:rPr lang="en-US" dirty="0"/>
              <a:t>that were most useful to you today,</a:t>
            </a:r>
          </a:p>
          <a:p>
            <a:pPr marL="0" indent="0">
              <a:lnSpc>
                <a:spcPct val="100000"/>
              </a:lnSpc>
              <a:buNone/>
            </a:pPr>
            <a:endParaRPr lang="en-US" sz="300" dirty="0"/>
          </a:p>
          <a:p>
            <a:pPr>
              <a:lnSpc>
                <a:spcPct val="100000"/>
              </a:lnSpc>
            </a:pPr>
            <a:r>
              <a:rPr lang="en-GB" b="1" dirty="0"/>
              <a:t>1</a:t>
            </a:r>
            <a:r>
              <a:rPr lang="en-GB" dirty="0"/>
              <a:t> </a:t>
            </a:r>
            <a:r>
              <a:rPr lang="en-GB" b="1" dirty="0"/>
              <a:t>concrete next step / activity </a:t>
            </a:r>
            <a:r>
              <a:rPr lang="en-GB" dirty="0"/>
              <a:t>you could take to move your company forward in the natural capital journey? </a:t>
            </a:r>
            <a:endParaRPr lang="en-US" dirty="0"/>
          </a:p>
          <a:p>
            <a:endParaRPr lang="nl-NL" dirty="0"/>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171</a:t>
            </a:fld>
            <a:endParaRPr lang="en-GB"/>
          </a:p>
        </p:txBody>
      </p:sp>
    </p:spTree>
    <p:extLst>
      <p:ext uri="{BB962C8B-B14F-4D97-AF65-F5344CB8AC3E}">
        <p14:creationId xmlns:p14="http://schemas.microsoft.com/office/powerpoint/2010/main" val="9951354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8C6B78-E725-420E-9A4E-2F78CBAA16FC}" type="slidenum">
              <a:rPr lang="en-US" smtClean="0"/>
              <a:t>172</a:t>
            </a:fld>
            <a:endParaRPr lang="en-US"/>
          </a:p>
        </p:txBody>
      </p:sp>
    </p:spTree>
    <p:extLst>
      <p:ext uri="{BB962C8B-B14F-4D97-AF65-F5344CB8AC3E}">
        <p14:creationId xmlns:p14="http://schemas.microsoft.com/office/powerpoint/2010/main" val="367047164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1752723">
              <a:defRPr/>
            </a:pPr>
            <a:fld id="{7DBAF288-DB09-4B38-A774-AED1A4768F10}" type="slidenum">
              <a:rPr lang="en-GB">
                <a:solidFill>
                  <a:prstClr val="black"/>
                </a:solidFill>
                <a:latin typeface="Calibri" panose="020F0502020204030204"/>
              </a:rPr>
              <a:pPr defTabSz="1752723">
                <a:defRPr/>
              </a:pPr>
              <a:t>173</a:t>
            </a:fld>
            <a:endParaRPr lang="en-GB">
              <a:solidFill>
                <a:prstClr val="black"/>
              </a:solidFill>
              <a:latin typeface="Calibri" panose="020F0502020204030204"/>
            </a:endParaRPr>
          </a:p>
        </p:txBody>
      </p:sp>
    </p:spTree>
    <p:extLst>
      <p:ext uri="{BB962C8B-B14F-4D97-AF65-F5344CB8AC3E}">
        <p14:creationId xmlns:p14="http://schemas.microsoft.com/office/powerpoint/2010/main" val="150826385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WHAT ELSE would you need? What support would you need?</a:t>
            </a:r>
          </a:p>
          <a:p>
            <a:pPr lvl="1"/>
            <a:r>
              <a:rPr lang="en-US"/>
              <a:t>Sign-up for in-person day training, t-t-t</a:t>
            </a:r>
          </a:p>
          <a:p>
            <a:pPr lvl="1"/>
            <a:r>
              <a:rPr lang="en-US"/>
              <a:t>If want support, need to fill out survey (Google form survey)</a:t>
            </a:r>
          </a:p>
          <a:p>
            <a:pPr lvl="1"/>
            <a:r>
              <a:rPr lang="en-US"/>
              <a:t>Refining training further, keen to know how have used this training and catch-up via call (if don’t want to, let us know)</a:t>
            </a:r>
          </a:p>
          <a:p>
            <a:endParaRPr lang="en-CH"/>
          </a:p>
        </p:txBody>
      </p:sp>
      <p:sp>
        <p:nvSpPr>
          <p:cNvPr id="4" name="Slide Number Placeholder 3"/>
          <p:cNvSpPr>
            <a:spLocks noGrp="1"/>
          </p:cNvSpPr>
          <p:nvPr>
            <p:ph type="sldNum" sz="quarter" idx="5"/>
          </p:nvPr>
        </p:nvSpPr>
        <p:spPr/>
        <p:txBody>
          <a:bodyPr/>
          <a:lstStyle/>
          <a:p>
            <a:pPr defTabSz="1752996">
              <a:defRPr/>
            </a:pPr>
            <a:fld id="{8BA301F5-20D8-456B-8F82-D08BC0ADD896}" type="slidenum">
              <a:rPr lang="en-CH">
                <a:solidFill>
                  <a:prstClr val="black"/>
                </a:solidFill>
                <a:latin typeface="Calibri" panose="020F0502020204030204"/>
              </a:rPr>
              <a:pPr defTabSz="1752996">
                <a:defRPr/>
              </a:pPr>
              <a:t>175</a:t>
            </a:fld>
            <a:endParaRPr lang="en-CH">
              <a:solidFill>
                <a:prstClr val="black"/>
              </a:solidFill>
              <a:latin typeface="Calibri" panose="020F0502020204030204"/>
            </a:endParaRPr>
          </a:p>
        </p:txBody>
      </p:sp>
    </p:spTree>
    <p:extLst>
      <p:ext uri="{BB962C8B-B14F-4D97-AF65-F5344CB8AC3E}">
        <p14:creationId xmlns:p14="http://schemas.microsoft.com/office/powerpoint/2010/main" val="428514744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63C681CC-C11B-3645-8C41-4F5A9A85CA91}" type="slidenum">
              <a:rPr lang="en-US" smtClean="0"/>
              <a:t>177</a:t>
            </a:fld>
            <a:endParaRPr lang="en-US"/>
          </a:p>
        </p:txBody>
      </p:sp>
    </p:spTree>
    <p:extLst>
      <p:ext uri="{BB962C8B-B14F-4D97-AF65-F5344CB8AC3E}">
        <p14:creationId xmlns:p14="http://schemas.microsoft.com/office/powerpoint/2010/main" val="3711440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18</a:t>
            </a:fld>
            <a:endParaRPr lang="en-US"/>
          </a:p>
        </p:txBody>
      </p:sp>
    </p:spTree>
    <p:extLst>
      <p:ext uri="{BB962C8B-B14F-4D97-AF65-F5344CB8AC3E}">
        <p14:creationId xmlns:p14="http://schemas.microsoft.com/office/powerpoint/2010/main" val="1120685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3D8C6B78-E725-420E-9A4E-2F78CBAA16FC}" type="slidenum">
              <a:rPr lang="en-US" smtClean="0"/>
              <a:t>19</a:t>
            </a:fld>
            <a:endParaRPr lang="en-US"/>
          </a:p>
        </p:txBody>
      </p:sp>
    </p:spTree>
    <p:extLst>
      <p:ext uri="{BB962C8B-B14F-4D97-AF65-F5344CB8AC3E}">
        <p14:creationId xmlns:p14="http://schemas.microsoft.com/office/powerpoint/2010/main" val="3123220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Before kicking-off the training, introduce that this training is being given as part of the We Value Nature Campaign and explain what it is, its purpose, objectives and partners involved:</a:t>
            </a:r>
          </a:p>
          <a:p>
            <a:endParaRPr lang="en-GB" dirty="0"/>
          </a:p>
          <a:p>
            <a:r>
              <a:rPr lang="en-GB" dirty="0"/>
              <a:t>The We Value Nature Campaign is a €2 million EU-funded campaign supporting </a:t>
            </a:r>
            <a:r>
              <a:rPr lang="en-US" dirty="0"/>
              <a:t>businesses and the natural capital community across Europe</a:t>
            </a:r>
            <a:r>
              <a:rPr lang="en-GB" dirty="0"/>
              <a:t> with the aim of making valuing nature the new normal for business. As we will have a chance to explore during today’s training, </a:t>
            </a:r>
            <a:r>
              <a:rPr lang="en-US" dirty="0"/>
              <a:t>by valuing nature, businesses can make smarter decisions that benefit themselves, society and the planet as a whole. </a:t>
            </a:r>
          </a:p>
          <a:p>
            <a:endParaRPr lang="en-US" dirty="0"/>
          </a:p>
          <a:p>
            <a:r>
              <a:rPr lang="en-US" dirty="0"/>
              <a:t>The campaign is coordinated by the Institute of Chartered Accountants in England and Wales (ICAEW), World Business Council for Sustainable Development (WBCSD), The International Union for Conservation of Nature (IUCN) and </a:t>
            </a:r>
            <a:r>
              <a:rPr lang="en-US" dirty="0" err="1"/>
              <a:t>Oppla</a:t>
            </a:r>
            <a:r>
              <a:rPr lang="en-US" dirty="0"/>
              <a:t>. And it is supporting the Natural Capital Coalition, which has recently merged with the Social &amp; Human Capital Coalition to become now the ‘Capitals Coalition’.</a:t>
            </a:r>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campaign will aim to increase the uptake of the natural capital approach (</a:t>
            </a:r>
            <a:r>
              <a:rPr kumimoji="0" lang="en-GB"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including: natural capital assessment, natural capital accounting, nature-based solutions and green infrastructure</a:t>
            </a:r>
            <a:r>
              <a:rPr lang="en-US" dirty="0"/>
              <a:t>) by identifying barriers and opportunities, providing practical support to business through activities (such as webinars, helpdesk calls, etc.) and training such as this one, as well as by inspiring businesses to adopt the NCP.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effectLst/>
                <a:latin typeface="+mn-lt"/>
                <a:ea typeface="+mn-ea"/>
                <a:cs typeface="+mn-cs"/>
              </a:rPr>
              <a:t>Take this opportunity to also thank the different stakeholders that supported the training (if relevant).</a:t>
            </a:r>
            <a:endParaRPr lang="en-CH" sz="1200" kern="1200" dirty="0">
              <a:solidFill>
                <a:schemeClr val="tx1"/>
              </a:solidFill>
              <a:effectLst/>
              <a:latin typeface="+mn-lt"/>
              <a:ea typeface="+mn-ea"/>
              <a:cs typeface="+mn-cs"/>
            </a:endParaRPr>
          </a:p>
          <a:p>
            <a:pPr defTabSz="914258">
              <a:defRPr/>
            </a:pPr>
            <a:endParaRPr lang="en-GB" dirty="0"/>
          </a:p>
        </p:txBody>
      </p:sp>
      <p:sp>
        <p:nvSpPr>
          <p:cNvPr id="4" name="Slide Number Placeholder 3"/>
          <p:cNvSpPr>
            <a:spLocks noGrp="1"/>
          </p:cNvSpPr>
          <p:nvPr>
            <p:ph type="sldNum" sz="quarter" idx="5"/>
          </p:nvPr>
        </p:nvSpPr>
        <p:spPr/>
        <p:txBody>
          <a:bodyPr/>
          <a:lstStyle/>
          <a:p>
            <a:pPr defTabSz="914258">
              <a:defRPr/>
            </a:pPr>
            <a:fld id="{7DBAF288-DB09-4B38-A774-AED1A4768F10}" type="slidenum">
              <a:rPr lang="en-GB">
                <a:solidFill>
                  <a:prstClr val="black"/>
                </a:solidFill>
                <a:latin typeface="Calibri" panose="020F0502020204030204"/>
              </a:rPr>
              <a:pPr defTabSz="914258">
                <a:defRPr/>
              </a:pPr>
              <a:t>2</a:t>
            </a:fld>
            <a:endParaRPr lang="en-GB">
              <a:solidFill>
                <a:prstClr val="black"/>
              </a:solidFill>
              <a:latin typeface="Calibri" panose="020F0502020204030204"/>
            </a:endParaRPr>
          </a:p>
        </p:txBody>
      </p:sp>
    </p:spTree>
    <p:extLst>
      <p:ext uri="{BB962C8B-B14F-4D97-AF65-F5344CB8AC3E}">
        <p14:creationId xmlns:p14="http://schemas.microsoft.com/office/powerpoint/2010/main" val="926799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4005256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592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3D8C6B78-E725-420E-9A4E-2F78CBAA16FC}" type="slidenum">
              <a:rPr lang="en-US" smtClean="0"/>
              <a:t>22</a:t>
            </a:fld>
            <a:endParaRPr lang="en-US"/>
          </a:p>
        </p:txBody>
      </p:sp>
    </p:spTree>
    <p:extLst>
      <p:ext uri="{BB962C8B-B14F-4D97-AF65-F5344CB8AC3E}">
        <p14:creationId xmlns:p14="http://schemas.microsoft.com/office/powerpoint/2010/main" val="1165192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8C6B78-E725-420E-9A4E-2F78CBAA16FC}" type="slidenum">
              <a:rPr lang="en-US" smtClean="0"/>
              <a:t>23</a:t>
            </a:fld>
            <a:endParaRPr lang="en-US"/>
          </a:p>
        </p:txBody>
      </p:sp>
    </p:spTree>
    <p:extLst>
      <p:ext uri="{BB962C8B-B14F-4D97-AF65-F5344CB8AC3E}">
        <p14:creationId xmlns:p14="http://schemas.microsoft.com/office/powerpoint/2010/main" val="23922180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1" i="1"/>
          </a:p>
        </p:txBody>
      </p:sp>
      <p:sp>
        <p:nvSpPr>
          <p:cNvPr id="4" name="Slide Number Placeholder 3"/>
          <p:cNvSpPr>
            <a:spLocks noGrp="1"/>
          </p:cNvSpPr>
          <p:nvPr>
            <p:ph type="sldNum" sz="quarter" idx="5"/>
          </p:nvPr>
        </p:nvSpPr>
        <p:spPr/>
        <p:txBody>
          <a:bodyPr/>
          <a:lstStyle/>
          <a:p>
            <a:fld id="{3D8C6B78-E725-420E-9A4E-2F78CBAA16FC}" type="slidenum">
              <a:rPr lang="en-US" smtClean="0"/>
              <a:t>24</a:t>
            </a:fld>
            <a:endParaRPr lang="en-US"/>
          </a:p>
        </p:txBody>
      </p:sp>
    </p:spTree>
    <p:extLst>
      <p:ext uri="{BB962C8B-B14F-4D97-AF65-F5344CB8AC3E}">
        <p14:creationId xmlns:p14="http://schemas.microsoft.com/office/powerpoint/2010/main" val="8056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Biodiversity: </a:t>
            </a:r>
            <a:r>
              <a:rPr lang="en-US" b="1" i="0" dirty="0">
                <a:solidFill>
                  <a:srgbClr val="222222"/>
                </a:solidFill>
                <a:effectLst/>
                <a:latin typeface="arial" panose="020B0604020202020204" pitchFamily="34" charset="0"/>
              </a:rPr>
              <a:t>the variety of plant and animal life in the world or in a particular habitat, a high level of which is usually considered to be important and desirable.</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started thinking about natural resources an agricultural producer relies and impacts on but what do we mean when we talk about natural capital?</a:t>
            </a:r>
            <a:endParaRPr lang="en-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Well in fact, everything you have discussed through the previous example is natural capital is some form or another. Whether it is the assets/resources it represents (such as water and soil you have identified as needed for the farm) or the services it brings. </a:t>
            </a:r>
            <a:endParaRPr lang="en-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climate adaptation to ecosystem services, the environmental jargon is everywhere. What is important, is not to remember all the terminology used, but rather that these are all connected to the value of nature and that people have different entry points and priorities and will use one or another terminology based on that. But fundamentally, we are all speaking about the same things, just in different ways.</a:t>
            </a:r>
            <a:endParaRPr lang="en-CH"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is the definition according to the Natural Capital Protocol. Refer to p. 12 of Natural Capital Protocol.</a:t>
            </a:r>
          </a:p>
          <a:p>
            <a:endParaRPr lang="en-CH"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t>
            </a:r>
            <a:r>
              <a:rPr lang="en-GB" sz="1200" b="1" kern="1200" dirty="0">
                <a:solidFill>
                  <a:schemeClr val="tx1"/>
                </a:solidFill>
                <a:effectLst/>
                <a:latin typeface="+mn-lt"/>
                <a:ea typeface="+mn-ea"/>
                <a:cs typeface="+mn-cs"/>
              </a:rPr>
              <a:t>stocks </a:t>
            </a:r>
            <a:r>
              <a:rPr lang="en-GB" sz="1200" kern="1200" dirty="0">
                <a:solidFill>
                  <a:schemeClr val="tx1"/>
                </a:solidFill>
                <a:effectLst/>
                <a:latin typeface="+mn-lt"/>
                <a:ea typeface="+mn-ea"/>
                <a:cs typeface="+mn-cs"/>
              </a:rPr>
              <a:t>refer to the natural resources available to us (</a:t>
            </a:r>
            <a:r>
              <a:rPr lang="en-US" b="1" dirty="0">
                <a:solidFill>
                  <a:srgbClr val="FFFF00"/>
                </a:solidFill>
                <a:cs typeface="Calibri"/>
              </a:rPr>
              <a:t>biodiversity, plants, animals, water, soils and minerals</a:t>
            </a:r>
            <a:r>
              <a:rPr lang="en-US" b="0" dirty="0">
                <a:solidFill>
                  <a:srgbClr val="FFFF00"/>
                </a:solidFill>
                <a:cs typeface="Calibri"/>
              </a:rPr>
              <a:t>) </a:t>
            </a:r>
            <a:r>
              <a:rPr lang="en-GB" sz="1200" kern="1200" dirty="0">
                <a:solidFill>
                  <a:schemeClr val="tx1"/>
                </a:solidFill>
                <a:effectLst/>
                <a:latin typeface="+mn-lt"/>
                <a:ea typeface="+mn-ea"/>
                <a:cs typeface="+mn-cs"/>
              </a:rPr>
              <a:t>while the </a:t>
            </a:r>
            <a:r>
              <a:rPr lang="en-GB" sz="1200" b="1" kern="1200" dirty="0">
                <a:solidFill>
                  <a:schemeClr val="tx1"/>
                </a:solidFill>
                <a:effectLst/>
                <a:latin typeface="+mn-lt"/>
                <a:ea typeface="+mn-ea"/>
                <a:cs typeface="+mn-cs"/>
              </a:rPr>
              <a:t>flows</a:t>
            </a:r>
            <a:r>
              <a:rPr lang="en-GB" sz="1200" kern="1200" dirty="0">
                <a:solidFill>
                  <a:schemeClr val="tx1"/>
                </a:solidFill>
                <a:effectLst/>
                <a:latin typeface="+mn-lt"/>
                <a:ea typeface="+mn-ea"/>
                <a:cs typeface="+mn-cs"/>
              </a:rPr>
              <a:t> refer to the different benefits people receive from ecosystems such as:</a:t>
            </a:r>
            <a:endParaRPr lang="en-CH" sz="1200" kern="1200" dirty="0">
              <a:solidFill>
                <a:schemeClr val="tx1"/>
              </a:solidFill>
              <a:effectLst/>
              <a:latin typeface="+mn-lt"/>
              <a:ea typeface="+mn-ea"/>
              <a:cs typeface="+mn-cs"/>
            </a:endParaRPr>
          </a:p>
          <a:p>
            <a:pPr marL="171450" lvl="0" indent="-171450">
              <a:buFontTx/>
              <a:buChar char="-"/>
            </a:pPr>
            <a:r>
              <a:rPr lang="en-US" b="0" dirty="0">
                <a:solidFill>
                  <a:srgbClr val="FFFF00"/>
                </a:solidFill>
                <a:cs typeface="Calibri"/>
              </a:rPr>
              <a:t>Pollination</a:t>
            </a:r>
          </a:p>
          <a:p>
            <a:pPr marL="171450" lvl="0" indent="-171450">
              <a:buFontTx/>
              <a:buChar char="-"/>
            </a:pPr>
            <a:r>
              <a:rPr lang="en-US" b="0" dirty="0">
                <a:solidFill>
                  <a:srgbClr val="FFFF00"/>
                </a:solidFill>
                <a:cs typeface="Calibri"/>
              </a:rPr>
              <a:t>Water regulation &amp; purification</a:t>
            </a:r>
          </a:p>
          <a:p>
            <a:pPr marL="171450" lvl="0" indent="-171450">
              <a:buFontTx/>
              <a:buChar char="-"/>
            </a:pPr>
            <a:r>
              <a:rPr lang="en-US" b="0" dirty="0">
                <a:solidFill>
                  <a:srgbClr val="FFFF00"/>
                </a:solidFill>
                <a:cs typeface="Calibri"/>
              </a:rPr>
              <a:t>Pest control</a:t>
            </a:r>
          </a:p>
          <a:p>
            <a:pPr marL="171450" lvl="0" indent="-171450">
              <a:buFontTx/>
              <a:buChar char="-"/>
            </a:pPr>
            <a:r>
              <a:rPr lang="en-US" b="0" dirty="0">
                <a:solidFill>
                  <a:srgbClr val="FFFF00"/>
                </a:solidFill>
                <a:cs typeface="Calibri"/>
              </a:rPr>
              <a:t>Climate regulation </a:t>
            </a:r>
          </a:p>
          <a:p>
            <a:pPr marL="171450" lvl="0" indent="-171450">
              <a:buFontTx/>
              <a:buChar char="-"/>
            </a:pPr>
            <a:r>
              <a:rPr lang="en-US" b="0" dirty="0">
                <a:solidFill>
                  <a:srgbClr val="FFFF00"/>
                </a:solidFill>
                <a:cs typeface="Calibri"/>
              </a:rPr>
              <a:t>Erosion regulation</a:t>
            </a:r>
          </a:p>
          <a:p>
            <a:pPr marL="171450" lvl="0" indent="-171450">
              <a:buFontTx/>
              <a:buChar char="-"/>
            </a:pPr>
            <a:r>
              <a:rPr lang="en-US" b="0" dirty="0">
                <a:solidFill>
                  <a:srgbClr val="FFFF00"/>
                </a:solidFill>
                <a:cs typeface="Calibri"/>
              </a:rPr>
              <a:t>Nutrient retention</a:t>
            </a:r>
          </a:p>
          <a:p>
            <a:pPr marL="171450" lvl="0" indent="-171450">
              <a:buFontTx/>
              <a:buChar char="-"/>
            </a:pPr>
            <a:r>
              <a:rPr lang="en-US" b="0" dirty="0">
                <a:solidFill>
                  <a:srgbClr val="FFFF00"/>
                </a:solidFill>
                <a:cs typeface="Calibri"/>
              </a:rPr>
              <a:t>Ecotourism</a:t>
            </a:r>
          </a:p>
          <a:p>
            <a:pPr marL="171450" lvl="0" indent="-171450">
              <a:buFontTx/>
              <a:buChar char="-"/>
            </a:pPr>
            <a:endParaRPr lang="en-US" b="1" dirty="0">
              <a:solidFill>
                <a:srgbClr val="FFFF00"/>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Abiotic services are benefits to people that do not depend on ecological processes but arise from fundamental geological processes e.g. – supply of minerals, metals and oil and gas, as well as geothermal heat, wind, tides,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Protocol biodiversity (part of stocks) is considered to be critical to the health and also the stability of natural capital in so much that it provides resilience to shocks like:</a:t>
            </a:r>
            <a:endParaRPr lang="en-CH" sz="1200" kern="1200" dirty="0">
              <a:solidFill>
                <a:schemeClr val="tx1"/>
              </a:solidFill>
              <a:effectLst/>
              <a:latin typeface="+mn-lt"/>
              <a:ea typeface="+mn-ea"/>
              <a:cs typeface="+mn-cs"/>
            </a:endParaRPr>
          </a:p>
          <a:p>
            <a:pPr marL="171450" lvl="0" indent="-171450">
              <a:buFontTx/>
              <a:buChar char="-"/>
            </a:pPr>
            <a:r>
              <a:rPr lang="en-GB" sz="1200" kern="1200" dirty="0">
                <a:solidFill>
                  <a:schemeClr val="tx1"/>
                </a:solidFill>
                <a:effectLst/>
                <a:latin typeface="+mn-lt"/>
                <a:ea typeface="+mn-ea"/>
                <a:cs typeface="+mn-cs"/>
              </a:rPr>
              <a:t>Floods</a:t>
            </a:r>
          </a:p>
          <a:p>
            <a:pPr marL="171450" lvl="0" indent="-171450">
              <a:buFontTx/>
              <a:buChar char="-"/>
            </a:pPr>
            <a:r>
              <a:rPr lang="en-GB" sz="1200" kern="1200" dirty="0">
                <a:solidFill>
                  <a:schemeClr val="tx1"/>
                </a:solidFill>
                <a:effectLst/>
                <a:latin typeface="+mn-lt"/>
                <a:ea typeface="+mn-ea"/>
                <a:cs typeface="+mn-cs"/>
              </a:rPr>
              <a:t>Droughts</a:t>
            </a:r>
          </a:p>
          <a:p>
            <a:pPr marL="0" lvl="0" indent="0">
              <a:buFontTx/>
              <a:buNone/>
            </a:pPr>
            <a:r>
              <a:rPr lang="en-GB" sz="1200" kern="1200" dirty="0">
                <a:solidFill>
                  <a:schemeClr val="tx1"/>
                </a:solidFill>
                <a:effectLst/>
                <a:latin typeface="+mn-lt"/>
                <a:ea typeface="+mn-ea"/>
                <a:cs typeface="+mn-cs"/>
              </a:rPr>
              <a:t>As well as supports fundamental processes such as:</a:t>
            </a:r>
            <a:endParaRPr lang="en-CH" sz="1200" kern="1200" dirty="0">
              <a:solidFill>
                <a:schemeClr val="tx1"/>
              </a:solidFill>
              <a:effectLst/>
              <a:latin typeface="+mn-lt"/>
              <a:ea typeface="+mn-ea"/>
              <a:cs typeface="+mn-cs"/>
            </a:endParaRPr>
          </a:p>
          <a:p>
            <a:pPr marL="171450" lvl="0" indent="-171450">
              <a:buFontTx/>
              <a:buChar char="-"/>
            </a:pPr>
            <a:r>
              <a:rPr lang="en-GB" sz="1200" kern="1200" dirty="0">
                <a:solidFill>
                  <a:schemeClr val="tx1"/>
                </a:solidFill>
                <a:effectLst/>
                <a:latin typeface="+mn-lt"/>
                <a:ea typeface="+mn-ea"/>
                <a:cs typeface="+mn-cs"/>
              </a:rPr>
              <a:t>carbon and water cycles</a:t>
            </a:r>
          </a:p>
          <a:p>
            <a:pPr marL="171450" lvl="0" indent="-171450">
              <a:buFontTx/>
              <a:buChar char="-"/>
            </a:pPr>
            <a:r>
              <a:rPr lang="en-GB" sz="1200" kern="1200" dirty="0">
                <a:solidFill>
                  <a:schemeClr val="tx1"/>
                </a:solidFill>
                <a:effectLst/>
                <a:latin typeface="+mn-lt"/>
                <a:ea typeface="+mn-ea"/>
                <a:cs typeface="+mn-cs"/>
              </a:rPr>
              <a:t>soil formation</a:t>
            </a:r>
            <a:endParaRPr lang="en-CH" sz="1200" kern="1200" dirty="0">
              <a:solidFill>
                <a:schemeClr val="tx1"/>
              </a:solidFill>
              <a:effectLst/>
              <a:latin typeface="+mn-lt"/>
              <a:ea typeface="+mn-ea"/>
              <a:cs typeface="+mn-cs"/>
            </a:endParaRPr>
          </a:p>
          <a:p>
            <a:pPr marL="0" lvl="0" indent="0">
              <a:buFontTx/>
              <a:buNone/>
            </a:pPr>
            <a:endParaRPr lang="en-US" b="1" dirty="0">
              <a:solidFill>
                <a:srgbClr val="FFFF00"/>
              </a:solidFill>
              <a:cs typeface="Calibri"/>
            </a:endParaRPr>
          </a:p>
          <a:p>
            <a:r>
              <a:rPr lang="en-US" b="0" dirty="0">
                <a:solidFill>
                  <a:srgbClr val="FFFF00"/>
                </a:solidFill>
                <a:cs typeface="Calibri"/>
              </a:rPr>
              <a:t>Examples of </a:t>
            </a:r>
            <a:r>
              <a:rPr lang="en-US" b="1" dirty="0">
                <a:solidFill>
                  <a:srgbClr val="FFFF00"/>
                </a:solidFill>
                <a:cs typeface="Calibri"/>
              </a:rPr>
              <a:t>values </a:t>
            </a:r>
            <a:r>
              <a:rPr lang="en-US" b="0" dirty="0">
                <a:solidFill>
                  <a:srgbClr val="FFFF00"/>
                </a:solidFill>
                <a:cs typeface="Calibri"/>
              </a:rPr>
              <a:t>are </a:t>
            </a:r>
            <a:r>
              <a:rPr lang="en-US" b="1" dirty="0">
                <a:solidFill>
                  <a:srgbClr val="FFFF00"/>
                </a:solidFill>
                <a:cs typeface="Calibri"/>
              </a:rPr>
              <a:t>fresh water and agriculture (food).</a:t>
            </a:r>
            <a:endParaRPr lang="en-GB" sz="1200" kern="1200" dirty="0">
              <a:solidFill>
                <a:schemeClr val="tx1"/>
              </a:solidFill>
              <a:effectLst/>
              <a:latin typeface="+mn-lt"/>
              <a:ea typeface="+mn-ea"/>
              <a:cs typeface="+mn-cs"/>
            </a:endParaRPr>
          </a:p>
          <a:p>
            <a:pPr lvl="0"/>
            <a:endParaRPr lang="en-CH"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Bee example:</a:t>
            </a:r>
            <a:br>
              <a:rPr lang="en-GB" sz="1200" kern="1200" dirty="0">
                <a:solidFill>
                  <a:schemeClr val="tx1"/>
                </a:solidFill>
                <a:effectLst/>
                <a:latin typeface="+mn-lt"/>
                <a:ea typeface="+mn-ea"/>
                <a:cs typeface="+mn-cs"/>
              </a:rPr>
            </a:br>
            <a:r>
              <a:rPr lang="en-GB" sz="1200" dirty="0"/>
              <a:t>Bees pollinate 87 of the leading food crops worldwide. Insect pollination can increase crop yield by a quarter.</a:t>
            </a:r>
            <a:r>
              <a:rPr lang="nl-NL" sz="1200" dirty="0"/>
              <a:t> </a:t>
            </a:r>
            <a:r>
              <a:rPr lang="nl-NL" sz="1200" kern="1200" dirty="0">
                <a:solidFill>
                  <a:schemeClr val="tx1"/>
                </a:solidFill>
                <a:effectLst/>
                <a:latin typeface="+mn-lt"/>
                <a:ea typeface="+mn-ea"/>
                <a:cs typeface="+mn-cs"/>
              </a:rPr>
              <a:t>(FAO, 2018)</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http://www.fao.org/3/i9527en/i9527en.pdf</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5116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u="none" dirty="0">
                <a:cs typeface="Calibri"/>
              </a:rPr>
              <a:t>Provide examples of ecosystem services that are relevant to F&amp;B sector (water purification, soil biodiversity, pollination). Provide examples for provisioning, regulating, supporting, and cultural services</a:t>
            </a:r>
            <a:r>
              <a:rPr lang="en-US" u="none" dirty="0">
                <a:cs typeface="Calibri"/>
              </a:rPr>
              <a:t>.</a:t>
            </a:r>
          </a:p>
          <a:p>
            <a:endParaRPr lang="en-US" u="none" dirty="0">
              <a:cs typeface="Calibri"/>
            </a:endParaRPr>
          </a:p>
          <a:p>
            <a:r>
              <a:rPr lang="en-US" b="0" u="none" dirty="0"/>
              <a:t>Presenter to explain ecosystem services using the notes below and referring to p. 12 /111 of the Natural Capital Protocol:</a:t>
            </a:r>
          </a:p>
          <a:p>
            <a:endParaRPr lang="en-US" u="none" dirty="0"/>
          </a:p>
          <a:p>
            <a:pPr marL="171450" indent="-171450">
              <a:buFont typeface="Arial" panose="020B0604020202020204" pitchFamily="34" charset="0"/>
              <a:buChar char="•"/>
            </a:pPr>
            <a:r>
              <a:rPr lang="en-US" u="none" dirty="0"/>
              <a:t>Ecosystems services are the benefits to people from ecosystems, where an ecosystem is defined as the interaction between complex plants, animals and microorganisms and their non-living environment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Examples of ecosystem services </a:t>
            </a:r>
            <a:r>
              <a:rPr lang="en-US" b="1" u="none" dirty="0"/>
              <a:t>include pollination, water regulation &amp; purification, soil biodiversity, </a:t>
            </a:r>
            <a:r>
              <a:rPr lang="en-US" b="1" dirty="0">
                <a:cs typeface="Calibri"/>
              </a:rPr>
              <a:t>pest control, climate regulation, erosion regulation, nutrient retention</a:t>
            </a:r>
            <a:endParaRPr lang="en-US" b="1" u="none" dirty="0"/>
          </a:p>
          <a:p>
            <a:pPr marL="171450" indent="-171450">
              <a:buFont typeface="Arial" panose="020B0604020202020204" pitchFamily="34" charset="0"/>
              <a:buChar char="•"/>
            </a:pPr>
            <a:r>
              <a:rPr lang="en-US" u="none" dirty="0"/>
              <a:t>Ecosystem services can be classified into provisioning, regulating, cultural and supporting services </a:t>
            </a:r>
          </a:p>
          <a:p>
            <a:pPr marL="628650" lvl="1" indent="-171450">
              <a:buFont typeface="Arial" panose="020B0604020202020204" pitchFamily="34" charset="0"/>
              <a:buChar char="•"/>
            </a:pPr>
            <a:r>
              <a:rPr lang="en-US" u="none" dirty="0"/>
              <a:t>Provisioning: material outputs from nature (</a:t>
            </a:r>
            <a:r>
              <a:rPr lang="en-US" b="1" u="none" dirty="0"/>
              <a:t>e.g. fresh water, food) </a:t>
            </a:r>
            <a:r>
              <a:rPr lang="en-US" b="0" u="none" dirty="0"/>
              <a:t>– the F&amp;B sector is highly dependent on water and food to produce their final products.</a:t>
            </a:r>
            <a:endParaRPr lang="en-US" b="1" u="none" dirty="0"/>
          </a:p>
          <a:p>
            <a:pPr marL="628650" lvl="1" indent="-171450">
              <a:buFont typeface="Arial" panose="020B0604020202020204" pitchFamily="34" charset="0"/>
              <a:buChar char="•"/>
            </a:pPr>
            <a:r>
              <a:rPr lang="en-US" u="none" dirty="0"/>
              <a:t>Regulating: indirect benefits from nature generated through regulation of ecosystem processes (</a:t>
            </a:r>
            <a:r>
              <a:rPr lang="en-US" b="1" u="none" dirty="0"/>
              <a:t>e.g. Erosion prevention and maintenance of soil fertility, pollination, biological control) </a:t>
            </a:r>
            <a:r>
              <a:rPr lang="en-US" b="0" u="none" dirty="0"/>
              <a:t>– processes such as pollination and prevention of erosion improve soil fertility and can positively impact crop quality and yield.</a:t>
            </a:r>
            <a:endParaRPr lang="en-US" b="1" u="none" dirty="0"/>
          </a:p>
          <a:p>
            <a:pPr marL="628650" lvl="1" indent="-171450">
              <a:buFont typeface="Arial" panose="020B0604020202020204" pitchFamily="34" charset="0"/>
              <a:buChar char="•"/>
            </a:pPr>
            <a:r>
              <a:rPr lang="en-US" u="none" dirty="0"/>
              <a:t>Cultural: non-material benefits from nature (e.g. </a:t>
            </a:r>
            <a:r>
              <a:rPr lang="en-US" b="1" u="none" dirty="0"/>
              <a:t>recreational, ecotourism, educational, </a:t>
            </a:r>
            <a:r>
              <a:rPr lang="en-US" u="none" dirty="0"/>
              <a:t>spiritual, </a:t>
            </a:r>
            <a:r>
              <a:rPr lang="en-US" b="1" u="none" dirty="0"/>
              <a:t>ethical</a:t>
            </a:r>
            <a:r>
              <a:rPr lang="en-US" u="none" dirty="0"/>
              <a:t>) – while the benefits of cultural ecosystem services may not always be directly visible, they are part of the larger system around food &amp; beverage production. While these benefits are strongly interlinked, we have provided a dotted line for the services that are most discussed in the F&amp;B sector.</a:t>
            </a:r>
          </a:p>
          <a:p>
            <a:pPr marL="628650" lvl="1" indent="-171450">
              <a:buFont typeface="Arial" panose="020B0604020202020204" pitchFamily="34" charset="0"/>
              <a:buChar char="•"/>
            </a:pPr>
            <a:r>
              <a:rPr lang="en-US" u="none" dirty="0"/>
              <a:t>Supporting: fundamental ecosystem processes that support the delivery of other ecosystem services (e.g. </a:t>
            </a:r>
            <a:r>
              <a:rPr lang="en-US" b="1" u="none" dirty="0"/>
              <a:t>nutrient cycling, water cycling</a:t>
            </a:r>
            <a:r>
              <a:rPr lang="en-US" u="none" dirty="0"/>
              <a:t>) – without these services, the F&amp;B sector would not benefit from the other services provided by the ecosystem such as pollination and fresh water.</a:t>
            </a:r>
          </a:p>
          <a:p>
            <a:pPr marL="628650" lvl="1" indent="-171450">
              <a:buFont typeface="Arial" panose="020B0604020202020204" pitchFamily="34" charset="0"/>
              <a:buChar char="•"/>
            </a:pPr>
            <a:endParaRPr lang="en-US" u="none" dirty="0"/>
          </a:p>
          <a:p>
            <a:r>
              <a:rPr lang="en-GB" sz="1200" kern="1200" dirty="0">
                <a:solidFill>
                  <a:schemeClr val="tx1"/>
                </a:solidFill>
                <a:effectLst/>
                <a:latin typeface="+mn-lt"/>
                <a:ea typeface="+mn-ea"/>
                <a:cs typeface="+mn-cs"/>
              </a:rPr>
              <a:t>Ecosystem services – key distinction between:</a:t>
            </a:r>
            <a:endParaRPr lang="en-CH"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Supporting services: fundamental ecological processes that support the delivery of our ecosystem services</a:t>
            </a:r>
            <a:endParaRPr lang="en-CH"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Regulating services: indirect benefits from nature generated through regulation of ecosystem processes e.g. – mitigation of climate change through carbon sequestration, water filtration by wetlands, erosion control and protection from storms</a:t>
            </a:r>
            <a:endParaRPr lang="nl-NL" sz="1200" u="none" kern="1200" dirty="0">
              <a:solidFill>
                <a:schemeClr val="tx1"/>
              </a:solidFill>
              <a:effectLst/>
              <a:latin typeface="+mn-lt"/>
              <a:ea typeface="+mn-ea"/>
              <a:cs typeface="+mn-cs"/>
            </a:endParaRPr>
          </a:p>
          <a:p>
            <a:pPr lvl="0"/>
            <a:endParaRPr lang="en-US" u="none" dirty="0"/>
          </a:p>
          <a:p>
            <a:pPr marL="171450" indent="-171450">
              <a:buFont typeface="Arial" panose="020B0604020202020204" pitchFamily="34" charset="0"/>
              <a:buChar char="•"/>
            </a:pPr>
            <a:r>
              <a:rPr lang="en-US" u="none" dirty="0"/>
              <a:t>There are many classification schemes for ecosystem services including the CICES and the FEGS-CS which measure ecosystem outputs that are directly consumed or used by beneficiaries </a:t>
            </a:r>
          </a:p>
          <a:p>
            <a:endParaRPr lang="en-US" u="none" dirty="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26</a:t>
            </a:fld>
            <a:endParaRPr lang="en-US"/>
          </a:p>
        </p:txBody>
      </p:sp>
    </p:spTree>
    <p:extLst>
      <p:ext uri="{BB962C8B-B14F-4D97-AF65-F5344CB8AC3E}">
        <p14:creationId xmlns:p14="http://schemas.microsoft.com/office/powerpoint/2010/main" val="3808532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err="1"/>
              <a:t>This</a:t>
            </a:r>
            <a:r>
              <a:rPr lang="nl-NL" b="1" dirty="0"/>
              <a:t> slide </a:t>
            </a:r>
            <a:r>
              <a:rPr lang="nl-NL" b="1" dirty="0" err="1"/>
              <a:t>describes</a:t>
            </a:r>
            <a:r>
              <a:rPr lang="nl-NL" b="1" dirty="0"/>
              <a:t> </a:t>
            </a:r>
            <a:r>
              <a:rPr lang="nl-NL" b="1" dirty="0" err="1"/>
              <a:t>the</a:t>
            </a:r>
            <a:r>
              <a:rPr lang="nl-NL" b="1" dirty="0"/>
              <a:t> </a:t>
            </a:r>
            <a:r>
              <a:rPr lang="nl-NL" b="1" dirty="0" err="1"/>
              <a:t>four</a:t>
            </a:r>
            <a:r>
              <a:rPr lang="nl-NL" b="1" dirty="0"/>
              <a:t> </a:t>
            </a:r>
            <a:r>
              <a:rPr lang="nl-NL" b="1" dirty="0" err="1"/>
              <a:t>categories</a:t>
            </a:r>
            <a:r>
              <a:rPr lang="nl-NL" b="1" dirty="0"/>
              <a:t> of </a:t>
            </a:r>
            <a:r>
              <a:rPr lang="nl-NL" b="1" dirty="0" err="1"/>
              <a:t>ecosystem</a:t>
            </a:r>
            <a:r>
              <a:rPr lang="nl-NL" b="1" dirty="0"/>
              <a:t> services </a:t>
            </a:r>
            <a:r>
              <a:rPr lang="nl-NL" b="1" dirty="0" err="1"/>
              <a:t>and</a:t>
            </a:r>
            <a:r>
              <a:rPr lang="nl-NL" b="1" dirty="0"/>
              <a:t> </a:t>
            </a:r>
            <a:r>
              <a:rPr lang="nl-NL" b="1" dirty="0" err="1"/>
              <a:t>provides</a:t>
            </a:r>
            <a:r>
              <a:rPr lang="nl-NL" b="1" dirty="0"/>
              <a:t> </a:t>
            </a:r>
            <a:r>
              <a:rPr lang="nl-NL" b="1" dirty="0" err="1"/>
              <a:t>examples</a:t>
            </a:r>
            <a:r>
              <a:rPr lang="nl-NL" b="1" dirty="0"/>
              <a:t> </a:t>
            </a:r>
            <a:r>
              <a:rPr lang="nl-NL" b="1" dirty="0" err="1"/>
              <a:t>for</a:t>
            </a:r>
            <a:r>
              <a:rPr lang="nl-NL" b="1" dirty="0"/>
              <a:t> </a:t>
            </a:r>
            <a:r>
              <a:rPr lang="nl-NL" b="1" dirty="0" err="1"/>
              <a:t>each</a:t>
            </a:r>
            <a:r>
              <a:rPr lang="nl-NL" b="1" dirty="0"/>
              <a:t> of </a:t>
            </a:r>
            <a:r>
              <a:rPr lang="nl-NL" b="1" dirty="0" err="1"/>
              <a:t>the</a:t>
            </a:r>
            <a:r>
              <a:rPr lang="nl-NL" b="1" dirty="0"/>
              <a:t> </a:t>
            </a:r>
            <a:r>
              <a:rPr lang="nl-NL" b="1" dirty="0" err="1"/>
              <a:t>categories</a:t>
            </a:r>
            <a:r>
              <a:rPr lang="nl-NL" b="1" dirty="0"/>
              <a:t>. The green line </a:t>
            </a:r>
            <a:r>
              <a:rPr lang="nl-NL" b="1" dirty="0" err="1"/>
              <a:t>highlights</a:t>
            </a:r>
            <a:r>
              <a:rPr lang="nl-NL" b="1" dirty="0"/>
              <a:t> </a:t>
            </a:r>
            <a:r>
              <a:rPr lang="nl-NL" b="1" dirty="0" err="1"/>
              <a:t>the</a:t>
            </a:r>
            <a:r>
              <a:rPr lang="nl-NL" b="1" dirty="0"/>
              <a:t> </a:t>
            </a:r>
            <a:r>
              <a:rPr lang="nl-NL" b="1" dirty="0" err="1"/>
              <a:t>ecosystem</a:t>
            </a:r>
            <a:r>
              <a:rPr lang="nl-NL" b="1" dirty="0"/>
              <a:t> services </a:t>
            </a:r>
            <a:r>
              <a:rPr lang="nl-NL" b="1" dirty="0" err="1"/>
              <a:t>that</a:t>
            </a:r>
            <a:r>
              <a:rPr lang="nl-NL" b="1" dirty="0"/>
              <a:t> are </a:t>
            </a:r>
            <a:r>
              <a:rPr lang="nl-NL" b="1" dirty="0" err="1"/>
              <a:t>particularly</a:t>
            </a:r>
            <a:r>
              <a:rPr lang="nl-NL" b="1" dirty="0"/>
              <a:t> relevant </a:t>
            </a:r>
            <a:r>
              <a:rPr lang="nl-NL" b="1" dirty="0" err="1"/>
              <a:t>for</a:t>
            </a:r>
            <a:r>
              <a:rPr lang="nl-NL" b="1" dirty="0"/>
              <a:t> </a:t>
            </a:r>
            <a:r>
              <a:rPr lang="nl-NL" b="1" dirty="0" err="1"/>
              <a:t>the</a:t>
            </a:r>
            <a:r>
              <a:rPr lang="nl-NL" b="1" dirty="0"/>
              <a:t> F&amp;B sector.</a:t>
            </a:r>
            <a:endParaRPr lang="en-US" b="1" u="none" dirty="0"/>
          </a:p>
          <a:p>
            <a:endParaRPr lang="en-US" u="none" dirty="0"/>
          </a:p>
          <a:p>
            <a:pPr marL="171450" indent="-171450">
              <a:buFont typeface="Arial" panose="020B0604020202020204" pitchFamily="34" charset="0"/>
              <a:buChar char="•"/>
            </a:pPr>
            <a:r>
              <a:rPr lang="en-US" u="none" dirty="0"/>
              <a:t>Ecosystems services are the benefits to people from ecosystems, where an ecosystem is defined as the interaction between complex plants, animals and microorganisms and their non-living environment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Examples of ecosystem services </a:t>
            </a:r>
            <a:r>
              <a:rPr lang="en-US" b="1" u="none" dirty="0"/>
              <a:t>include pollination, water regulation &amp; purification, soil biodiversity, </a:t>
            </a:r>
            <a:r>
              <a:rPr lang="en-US" b="1" dirty="0">
                <a:cs typeface="Calibri"/>
              </a:rPr>
              <a:t>pest control, climate regulation, erosion regulation, nutrient retention</a:t>
            </a:r>
            <a:endParaRPr lang="en-US" b="1" u="none" dirty="0"/>
          </a:p>
          <a:p>
            <a:pPr marL="171450" indent="-171450">
              <a:buFont typeface="Arial" panose="020B0604020202020204" pitchFamily="34" charset="0"/>
              <a:buChar char="•"/>
            </a:pPr>
            <a:r>
              <a:rPr lang="en-US" u="none" dirty="0"/>
              <a:t>Ecosystem services can be classified into provisioning, regulating, cultural and supporting services </a:t>
            </a:r>
          </a:p>
          <a:p>
            <a:pPr marL="628650" lvl="1" indent="-171450">
              <a:buFont typeface="Arial" panose="020B0604020202020204" pitchFamily="34" charset="0"/>
              <a:buChar char="•"/>
            </a:pPr>
            <a:r>
              <a:rPr lang="en-US" u="none" dirty="0"/>
              <a:t>Provisioning: material outputs from nature (</a:t>
            </a:r>
            <a:r>
              <a:rPr lang="en-US" b="1" u="none" dirty="0"/>
              <a:t>e.g. fresh water, food) </a:t>
            </a:r>
            <a:r>
              <a:rPr lang="en-US" b="0" u="none" dirty="0"/>
              <a:t>– the F&amp;B sector is highly dependent on water and food to produce their final products.</a:t>
            </a:r>
            <a:endParaRPr lang="en-US" b="1" u="none" dirty="0"/>
          </a:p>
          <a:p>
            <a:pPr marL="628650" lvl="1" indent="-171450">
              <a:buFont typeface="Arial" panose="020B0604020202020204" pitchFamily="34" charset="0"/>
              <a:buChar char="•"/>
            </a:pPr>
            <a:r>
              <a:rPr lang="en-US" u="none" dirty="0"/>
              <a:t>Regulating: indirect benefits from nature generated through regulation of ecosystem processes (</a:t>
            </a:r>
            <a:r>
              <a:rPr lang="en-US" b="1" u="none" dirty="0"/>
              <a:t>e.g. Erosion prevention and maintenance of soil fertility, pollination, biological control) </a:t>
            </a:r>
            <a:r>
              <a:rPr lang="en-US" b="0" u="none" dirty="0"/>
              <a:t>– processes such as pollination and prevention of erosion improve soil fertility and can positively impact crop quality and yield.</a:t>
            </a:r>
            <a:endParaRPr lang="en-US" b="1" u="none" dirty="0"/>
          </a:p>
          <a:p>
            <a:pPr marL="628650" lvl="1" indent="-171450">
              <a:buFont typeface="Arial" panose="020B0604020202020204" pitchFamily="34" charset="0"/>
              <a:buChar char="•"/>
            </a:pPr>
            <a:r>
              <a:rPr lang="en-US" u="none" dirty="0"/>
              <a:t>Cultural: non-material benefits from nature (e.g. </a:t>
            </a:r>
            <a:r>
              <a:rPr lang="en-US" b="1" u="none" dirty="0"/>
              <a:t>recreational, ecotourism, educational, </a:t>
            </a:r>
            <a:r>
              <a:rPr lang="en-US" u="none" dirty="0"/>
              <a:t>spiritual, </a:t>
            </a:r>
            <a:r>
              <a:rPr lang="en-US" b="1" u="none" dirty="0"/>
              <a:t>ethical</a:t>
            </a:r>
            <a:r>
              <a:rPr lang="en-US" u="none" dirty="0"/>
              <a:t>) – while the benefits of cultural ecosystem services may not always be directly visible, they are part of the larger system around food &amp; beverage production. While these benefits are strongly interlinked, we have provided a dotted line for the services that are most discussed in the F&amp;B sector.</a:t>
            </a:r>
          </a:p>
          <a:p>
            <a:pPr marL="628650" lvl="1" indent="-171450">
              <a:buFont typeface="Arial" panose="020B0604020202020204" pitchFamily="34" charset="0"/>
              <a:buChar char="•"/>
            </a:pPr>
            <a:r>
              <a:rPr lang="en-US" u="none" dirty="0"/>
              <a:t>Supporting: fundamental ecosystem processes that support the delivery of other ecosystem services (e.g. </a:t>
            </a:r>
            <a:r>
              <a:rPr lang="en-US" b="1" u="none" dirty="0"/>
              <a:t>nutrient cycling, water cycling</a:t>
            </a:r>
            <a:r>
              <a:rPr lang="en-US" u="none" dirty="0"/>
              <a:t>) – without these services, the F&amp;B sector would not benefit from the other services provided by the ecosystem such as pollination and fresh water.</a:t>
            </a:r>
          </a:p>
          <a:p>
            <a:pPr marL="171450" indent="-171450">
              <a:buFont typeface="Arial" panose="020B0604020202020204" pitchFamily="34" charset="0"/>
              <a:buChar char="•"/>
            </a:pPr>
            <a:r>
              <a:rPr lang="en-US" u="none" dirty="0"/>
              <a:t>There are many classification schemes for ecosystem services including the CICES and the FEGS-CS which measure ecosystem outputs that are directly consumed or used by beneficiaries </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335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chemeClr val="tx1">
                    <a:lumMod val="50000"/>
                    <a:lumOff val="50000"/>
                  </a:schemeClr>
                </a:solidFill>
              </a:rPr>
              <a:t>All businesses </a:t>
            </a:r>
            <a:r>
              <a:rPr lang="en-US" sz="1200" b="1" dirty="0">
                <a:solidFill>
                  <a:schemeClr val="tx1">
                    <a:lumMod val="50000"/>
                    <a:lumOff val="50000"/>
                  </a:schemeClr>
                </a:solidFill>
              </a:rPr>
              <a:t>impact and depend </a:t>
            </a:r>
            <a:r>
              <a:rPr lang="en-US" sz="1200" dirty="0">
                <a:solidFill>
                  <a:schemeClr val="tx1">
                    <a:lumMod val="50000"/>
                    <a:lumOff val="50000"/>
                  </a:schemeClr>
                </a:solidFill>
              </a:rPr>
              <a:t>upon natural capital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rPr>
              <a:t>Example impacts: harmful substances used in packaging (waste, greenhouse gas emissions, discharges to soil and water, water extraction)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rPr>
              <a:t>Example dependencies: health of workers (energy, climate regulation, pollination, materials, erosion and soil regulation,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US" sz="1200" dirty="0">
                <a:solidFill>
                  <a:schemeClr val="tx1">
                    <a:lumMod val="50000"/>
                    <a:lumOff val="50000"/>
                  </a:schemeClr>
                </a:solidFill>
              </a:rPr>
              <a:t>This relationship delivers </a:t>
            </a:r>
            <a:r>
              <a:rPr lang="en-US" sz="1200" b="1" dirty="0">
                <a:solidFill>
                  <a:schemeClr val="tx1">
                    <a:lumMod val="50000"/>
                    <a:lumOff val="50000"/>
                  </a:schemeClr>
                </a:solidFill>
              </a:rPr>
              <a:t>costs and benefits </a:t>
            </a:r>
            <a:r>
              <a:rPr lang="en-US" sz="1200" dirty="0">
                <a:solidFill>
                  <a:schemeClr val="tx1">
                    <a:lumMod val="50000"/>
                    <a:lumOff val="50000"/>
                  </a:schemeClr>
                </a:solidFill>
              </a:rPr>
              <a:t>back to themselves and to society.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rPr>
              <a:t>Example costs: consumers get ill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rPr>
              <a:t>Examples benefits: increased productivity due to a program of health checks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US" sz="1200" dirty="0">
                <a:solidFill>
                  <a:schemeClr val="tx1">
                    <a:lumMod val="50000"/>
                    <a:lumOff val="50000"/>
                  </a:schemeClr>
                </a:solidFill>
              </a:rPr>
              <a:t>These in turn lead to </a:t>
            </a:r>
            <a:r>
              <a:rPr lang="en-US" sz="1200" b="1" dirty="0">
                <a:solidFill>
                  <a:schemeClr val="tx1">
                    <a:lumMod val="50000"/>
                    <a:lumOff val="50000"/>
                  </a:schemeClr>
                </a:solidFill>
              </a:rPr>
              <a:t>risks and opportunities </a:t>
            </a:r>
            <a:r>
              <a:rPr lang="en-US" sz="1200" dirty="0">
                <a:solidFill>
                  <a:schemeClr val="tx1">
                    <a:lumMod val="50000"/>
                    <a:lumOff val="50000"/>
                  </a:schemeClr>
                </a:solidFill>
              </a:rPr>
              <a:t>to the business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rPr>
              <a:t>Example risks: operational, reputational and financial risk (</a:t>
            </a:r>
            <a:r>
              <a:rPr lang="en-US" sz="1800" b="0" i="0" u="none" strike="noStrike" baseline="0" dirty="0">
                <a:solidFill>
                  <a:srgbClr val="262626"/>
                </a:solidFill>
                <a:latin typeface="Gotham-Book"/>
              </a:rPr>
              <a:t>Increased raw material or resource costs, New regulations or license fees, </a:t>
            </a:r>
            <a:r>
              <a:rPr lang="nl-NL" sz="1800" b="0" i="0" u="none" strike="noStrike" baseline="0" dirty="0" err="1">
                <a:solidFill>
                  <a:srgbClr val="262626"/>
                </a:solidFill>
                <a:latin typeface="Gotham-Book"/>
              </a:rPr>
              <a:t>Changing</a:t>
            </a:r>
            <a:r>
              <a:rPr lang="nl-NL" sz="1800" b="0" i="0" u="none" strike="noStrike" baseline="0" dirty="0">
                <a:solidFill>
                  <a:srgbClr val="262626"/>
                </a:solidFill>
                <a:latin typeface="Gotham-Book"/>
              </a:rPr>
              <a:t> customer </a:t>
            </a:r>
            <a:r>
              <a:rPr lang="nl-NL" sz="1800" b="0" i="0" u="none" strike="noStrike" baseline="0" dirty="0" err="1">
                <a:solidFill>
                  <a:srgbClr val="262626"/>
                </a:solidFill>
                <a:latin typeface="Gotham-Book"/>
              </a:rPr>
              <a:t>values</a:t>
            </a:r>
            <a:r>
              <a:rPr lang="nl-NL" sz="1800" b="0" i="0" u="none" strike="noStrike" baseline="0" dirty="0">
                <a:solidFill>
                  <a:srgbClr val="262626"/>
                </a:solidFill>
                <a:latin typeface="Gotham-Book"/>
              </a:rPr>
              <a:t>)</a:t>
            </a:r>
            <a:endParaRPr lang="en-US" sz="1200" dirty="0">
              <a:solidFill>
                <a:schemeClr val="tx1">
                  <a:lumMod val="50000"/>
                  <a:lumOff val="50000"/>
                </a:schemeClr>
              </a:solidFill>
            </a:endParaRPr>
          </a:p>
          <a:p>
            <a:pPr algn="l"/>
            <a:r>
              <a:rPr lang="en-US" sz="1200" dirty="0">
                <a:solidFill>
                  <a:schemeClr val="tx1">
                    <a:lumMod val="50000"/>
                    <a:lumOff val="50000"/>
                  </a:schemeClr>
                </a:solidFill>
              </a:rPr>
              <a:t>Example opportunities: operational opportunity (</a:t>
            </a:r>
            <a:r>
              <a:rPr lang="en-US" sz="1800" b="0" i="0" u="none" strike="noStrike" baseline="0" dirty="0">
                <a:solidFill>
                  <a:srgbClr val="262626"/>
                </a:solidFill>
                <a:latin typeface="Gotham-Book"/>
              </a:rPr>
              <a:t>Reduce the costs of resource inputs (e.g. through efficiency gains or switching </a:t>
            </a:r>
            <a:r>
              <a:rPr lang="nl-NL" sz="1800" b="0" i="0" u="none" strike="noStrike" baseline="0" dirty="0" err="1">
                <a:solidFill>
                  <a:srgbClr val="262626"/>
                </a:solidFill>
                <a:latin typeface="Gotham-Book"/>
              </a:rPr>
              <a:t>suppliers</a:t>
            </a:r>
            <a:r>
              <a:rPr lang="nl-NL" sz="1800" b="0" i="0" u="none" strike="noStrike" baseline="0" dirty="0">
                <a:solidFill>
                  <a:srgbClr val="262626"/>
                </a:solidFill>
                <a:latin typeface="Gotham-Book"/>
              </a:rPr>
              <a:t>), </a:t>
            </a:r>
            <a:r>
              <a:rPr lang="en-US" sz="1800" b="0" i="0" u="none" strike="noStrike" baseline="0" dirty="0">
                <a:solidFill>
                  <a:srgbClr val="262626"/>
                </a:solidFill>
                <a:latin typeface="Gotham-Book"/>
              </a:rPr>
              <a:t>Reduce environmental fees and charges, Growing demand for credibly certified </a:t>
            </a:r>
            <a:r>
              <a:rPr lang="nl-NL" sz="1800" b="0" i="0" u="none" strike="noStrike" baseline="0" dirty="0" err="1">
                <a:solidFill>
                  <a:srgbClr val="262626"/>
                </a:solidFill>
                <a:latin typeface="Gotham-Book"/>
              </a:rPr>
              <a:t>products</a:t>
            </a:r>
            <a:r>
              <a:rPr lang="nl-NL" sz="1800" b="0" i="0" u="none" strike="noStrike" baseline="0" dirty="0">
                <a:solidFill>
                  <a:srgbClr val="262626"/>
                </a:solidFill>
                <a:latin typeface="Gotham-Book"/>
              </a:rPr>
              <a:t>)</a:t>
            </a:r>
            <a:endParaRPr lang="en-US" sz="1200" dirty="0">
              <a:solidFill>
                <a:schemeClr val="tx1">
                  <a:lumMod val="50000"/>
                  <a:lumOff val="50000"/>
                </a:schemeClr>
              </a:solidFill>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the examples show (rice example below)</a:t>
            </a:r>
            <a:r>
              <a:rPr lang="en-GB" b="1" i="1" dirty="0">
                <a:highlight>
                  <a:srgbClr val="FFFF00"/>
                </a:highlight>
              </a:rPr>
              <a:t> </a:t>
            </a:r>
            <a:r>
              <a:rPr lang="en-GB" dirty="0"/>
              <a:t>is that </a:t>
            </a:r>
            <a:r>
              <a:rPr lang="en-US" sz="1200" dirty="0">
                <a:solidFill>
                  <a:schemeClr val="tx1">
                    <a:lumMod val="65000"/>
                    <a:lumOff val="35000"/>
                  </a:schemeClr>
                </a:solidFill>
                <a:latin typeface="Verdana" panose="020B0604030504040204" pitchFamily="34" charset="0"/>
                <a:ea typeface="Verdana" panose="020B0604030504040204" pitchFamily="34" charset="0"/>
              </a:rPr>
              <a:t>n</a:t>
            </a:r>
            <a:r>
              <a:rPr lang="en-US" sz="12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atural, social and economic issues are fundamentally interconnected and cannot be separated from one another. It also illustrates how natural capital underpins all the other capitals and without it we would not have social and human or financial capital.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Example: rice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50000"/>
                    <a:lumOff val="50000"/>
                  </a:schemeClr>
                </a:solidFill>
              </a:rPr>
              <a:t>1. All businesses </a:t>
            </a:r>
            <a:r>
              <a:rPr lang="en-US" sz="1200" b="1" dirty="0">
                <a:solidFill>
                  <a:schemeClr val="tx1">
                    <a:lumMod val="50000"/>
                    <a:lumOff val="50000"/>
                  </a:schemeClr>
                </a:solidFill>
              </a:rPr>
              <a:t>impact and depend </a:t>
            </a:r>
            <a:r>
              <a:rPr lang="en-US" sz="1200" b="0" dirty="0">
                <a:solidFill>
                  <a:schemeClr val="tx1">
                    <a:lumMod val="50000"/>
                    <a:lumOff val="50000"/>
                  </a:schemeClr>
                </a:solidFill>
              </a:rPr>
              <a:t>upon natural capital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50000"/>
                    <a:lumOff val="50000"/>
                  </a:schemeClr>
                </a:solidFill>
              </a:rPr>
              <a:t>Example impacts: </a:t>
            </a:r>
            <a:r>
              <a:rPr lang="nl-NL" sz="1200" b="0" i="0" u="none" strike="noStrike" baseline="0" dirty="0">
                <a:solidFill>
                  <a:srgbClr val="262626"/>
                </a:solidFill>
                <a:latin typeface="Gotham-Book"/>
              </a:rPr>
              <a:t>water </a:t>
            </a:r>
            <a:r>
              <a:rPr lang="nl-NL" sz="1200" b="0" i="0" u="none" strike="noStrike" baseline="0" dirty="0" err="1">
                <a:solidFill>
                  <a:srgbClr val="262626"/>
                </a:solidFill>
                <a:latin typeface="Gotham-Book"/>
              </a:rPr>
              <a:t>pollutants</a:t>
            </a:r>
            <a:endParaRPr lang="en-US" sz="1200" b="0"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50000"/>
                    <a:lumOff val="50000"/>
                  </a:schemeClr>
                </a:solidFill>
              </a:rPr>
              <a:t>Example dependencies: water to flood the rice fields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lang="en-US" sz="1200" b="0" dirty="0">
                <a:solidFill>
                  <a:schemeClr val="tx1">
                    <a:lumMod val="50000"/>
                    <a:lumOff val="50000"/>
                  </a:schemeClr>
                </a:solidFill>
              </a:rPr>
              <a:t>This relationship delivers </a:t>
            </a:r>
            <a:r>
              <a:rPr lang="en-US" sz="1200" b="1" dirty="0">
                <a:solidFill>
                  <a:schemeClr val="tx1">
                    <a:lumMod val="50000"/>
                    <a:lumOff val="50000"/>
                  </a:schemeClr>
                </a:solidFill>
              </a:rPr>
              <a:t>costs and benefits </a:t>
            </a:r>
            <a:r>
              <a:rPr lang="en-US" sz="1200" b="0" dirty="0">
                <a:solidFill>
                  <a:schemeClr val="tx1">
                    <a:lumMod val="50000"/>
                    <a:lumOff val="50000"/>
                  </a:schemeClr>
                </a:solidFill>
              </a:rPr>
              <a:t>back to themselves and to society.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50000"/>
                    <a:lumOff val="50000"/>
                  </a:schemeClr>
                </a:solidFill>
              </a:rPr>
              <a:t>Example costs: poor water quality can affect the quality of the rice produced / poor water quality can impact the health of downstream water users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50000"/>
                    <a:lumOff val="50000"/>
                  </a:schemeClr>
                </a:solidFill>
              </a:rPr>
              <a:t>Example benefits: higher quality rice/less absence of employees due to an improved wastewater treatment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a:t>
            </a:r>
            <a:r>
              <a:rPr lang="en-US" sz="1200" b="0" dirty="0">
                <a:solidFill>
                  <a:schemeClr val="tx1">
                    <a:lumMod val="50000"/>
                    <a:lumOff val="50000"/>
                  </a:schemeClr>
                </a:solidFill>
              </a:rPr>
              <a:t>These in turn lead </a:t>
            </a:r>
            <a:r>
              <a:rPr lang="en-US" sz="1200" b="1" dirty="0">
                <a:solidFill>
                  <a:schemeClr val="tx1">
                    <a:lumMod val="50000"/>
                    <a:lumOff val="50000"/>
                  </a:schemeClr>
                </a:solidFill>
              </a:rPr>
              <a:t>to risks and opportunities </a:t>
            </a:r>
            <a:r>
              <a:rPr lang="en-US" sz="1200" b="0" dirty="0">
                <a:solidFill>
                  <a:schemeClr val="tx1">
                    <a:lumMod val="50000"/>
                    <a:lumOff val="50000"/>
                  </a:schemeClr>
                </a:solidFill>
              </a:rPr>
              <a:t>to the business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50000"/>
                    <a:lumOff val="50000"/>
                  </a:schemeClr>
                </a:solidFill>
              </a:rPr>
              <a:t>Example risks: This may pose operational risks if social conflict over polluted water adds to security costs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50000"/>
                    <a:lumOff val="50000"/>
                  </a:schemeClr>
                </a:solidFill>
              </a:rPr>
              <a:t>Example opportunities: </a:t>
            </a:r>
            <a:r>
              <a:rPr lang="en-GB" b="0" dirty="0"/>
              <a:t>This may also pose societal opportunities if businesses use managed water catchments to improve water quality for local communities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515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GB" b="1" dirty="0"/>
              <a:t>Presenter to explain that natural capital should not be approached in isolation and that it is closely interlinked with other capitals (incl. social and human capital).</a:t>
            </a:r>
            <a:br>
              <a:rPr lang="en-GB" b="0" dirty="0"/>
            </a:br>
            <a:endParaRPr lang="en-GB" b="0" dirty="0"/>
          </a:p>
          <a:p>
            <a:pPr fontAlgn="base"/>
            <a:r>
              <a:rPr lang="en-US" dirty="0"/>
              <a:t>The </a:t>
            </a:r>
            <a:r>
              <a:rPr lang="en-US" b="1" dirty="0"/>
              <a:t>International Integrated Reporting Council’s (IIRC) </a:t>
            </a:r>
            <a:r>
              <a:rPr lang="en-US" dirty="0"/>
              <a:t>categorization of </a:t>
            </a:r>
            <a:r>
              <a:rPr lang="en-US" b="1" dirty="0"/>
              <a:t>six capitals</a:t>
            </a:r>
            <a:r>
              <a:rPr lang="en-US" dirty="0"/>
              <a:t>. </a:t>
            </a:r>
          </a:p>
          <a:p>
            <a:pPr fontAlgn="base"/>
            <a:endParaRPr lang="en-US" dirty="0"/>
          </a:p>
          <a:p>
            <a:pPr fontAlgn="base"/>
            <a:r>
              <a:rPr lang="en-GB" dirty="0"/>
              <a:t>Sustainable development is composed of different ‘’spheres’’ including the </a:t>
            </a:r>
            <a:r>
              <a:rPr lang="en-GB" b="1" dirty="0"/>
              <a:t>natural environment, society and economy</a:t>
            </a:r>
            <a:r>
              <a:rPr lang="en-GB" dirty="0"/>
              <a:t>. The Stockholm Resilience Institute (2016) </a:t>
            </a:r>
            <a:r>
              <a:rPr lang="en-GB" b="1" dirty="0"/>
              <a:t>represents nature – and natural capital – as the basis of the other development goals. Without a strong natural base, we will not be able to contribute to a resilient economy and just society. </a:t>
            </a:r>
            <a:br>
              <a:rPr lang="en-GB" dirty="0"/>
            </a:br>
            <a:r>
              <a:rPr lang="en-GB" dirty="0"/>
              <a:t>https://www.stockholmresilience.org/research/research-news/2016-06-14-how-food-connects-all-the-sdgs.html</a:t>
            </a:r>
            <a:br>
              <a:rPr lang="en-GB" dirty="0"/>
            </a:br>
            <a:endParaRPr lang="en-GB" dirty="0"/>
          </a:p>
          <a:p>
            <a:pPr fontAlgn="base"/>
            <a:r>
              <a:rPr lang="en-GB" dirty="0"/>
              <a:t>The Natural Capital and Social &amp; Human Capitals Coalition recognized the important linkages between social, human and natural capital, and united their efforts under the </a:t>
            </a:r>
            <a:r>
              <a:rPr lang="en-GB" b="1" dirty="0"/>
              <a:t>Capitals Coalition (2020). </a:t>
            </a:r>
            <a:r>
              <a:rPr lang="en-GB" b="0" dirty="0"/>
              <a:t>The Capitals Coalition works towards transforming the way decisions are made by including the value provided by nature, people &amp; society.</a:t>
            </a:r>
            <a:endParaRPr lang="en-GB" b="1" dirty="0"/>
          </a:p>
        </p:txBody>
      </p:sp>
      <p:sp>
        <p:nvSpPr>
          <p:cNvPr id="4" name="Slide Number Placeholder 3"/>
          <p:cNvSpPr>
            <a:spLocks noGrp="1"/>
          </p:cNvSpPr>
          <p:nvPr>
            <p:ph type="sldNum" sz="quarter" idx="5"/>
          </p:nvPr>
        </p:nvSpPr>
        <p:spPr/>
        <p:txBody>
          <a:bodyPr/>
          <a:lstStyle/>
          <a:p>
            <a:fld id="{3D8C6B78-E725-420E-9A4E-2F78CBAA16FC}" type="slidenum">
              <a:rPr lang="en-US" smtClean="0"/>
              <a:t>29</a:t>
            </a:fld>
            <a:endParaRPr lang="en-US"/>
          </a:p>
        </p:txBody>
      </p:sp>
    </p:spTree>
    <p:extLst>
      <p:ext uri="{BB962C8B-B14F-4D97-AF65-F5344CB8AC3E}">
        <p14:creationId xmlns:p14="http://schemas.microsoft.com/office/powerpoint/2010/main" val="4125138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3D8C6B78-E725-420E-9A4E-2F78CBAA16FC}" type="slidenum">
              <a:rPr lang="en-US" smtClean="0"/>
              <a:t>3</a:t>
            </a:fld>
            <a:endParaRPr lang="en-US"/>
          </a:p>
        </p:txBody>
      </p:sp>
    </p:spTree>
    <p:extLst>
      <p:ext uri="{BB962C8B-B14F-4D97-AF65-F5344CB8AC3E}">
        <p14:creationId xmlns:p14="http://schemas.microsoft.com/office/powerpoint/2010/main" val="4202465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UNDERSTANDING NATURAL CAPITAL</a:t>
            </a:r>
          </a:p>
          <a:p>
            <a:r>
              <a:rPr lang="en-GB" sz="1200" b="0" kern="1200" dirty="0">
                <a:solidFill>
                  <a:schemeClr val="tx1"/>
                </a:solidFill>
                <a:effectLst/>
                <a:latin typeface="+mn-lt"/>
                <a:ea typeface="+mn-ea"/>
                <a:cs typeface="+mn-cs"/>
              </a:rPr>
              <a:t>A lot is happening on sustainability and that can be overwhelming. Luckily, a lot of synergy exists between various concepts and efforts can often be aligned to contribute to several goals. In this infographic we aim to illustrate how natural capital is linked to many sustainability concepts that your company may already be working on. </a:t>
            </a:r>
            <a:br>
              <a:rPr lang="en-GB" sz="1200" b="0" kern="1200" dirty="0">
                <a:solidFill>
                  <a:schemeClr val="tx1"/>
                </a:solidFill>
                <a:effectLst/>
                <a:latin typeface="+mn-lt"/>
                <a:ea typeface="+mn-ea"/>
                <a:cs typeface="+mn-cs"/>
              </a:rPr>
            </a:br>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Even if natural capital is a relative new concept to you or your organizations, you will find it is closely linked to other things you are already familiar with. Natural capital can be seen as an additional lens which allows you to uncover important issues for your organizations sustainability journey and connect the dots between various ongoing sustainability efforts. This infographic explains for each concept, goal, methodology, scheme or framework what it is and how it is linked to natural capital.</a:t>
            </a:r>
          </a:p>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301F5-20D8-456B-8F82-D08BC0ADD896}"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7707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three examples of concepts. All key concepts can be found via this link (will be added later). </a:t>
            </a:r>
          </a:p>
          <a:p>
            <a:endParaRPr lang="en-US"/>
          </a:p>
          <a:p>
            <a:r>
              <a:rPr lang="en-US"/>
              <a:t>Planetary Boundaries: Planetary boundaries are a concept developed by </a:t>
            </a:r>
            <a:r>
              <a:rPr lang="en-US" err="1"/>
              <a:t>Rockström</a:t>
            </a:r>
            <a:r>
              <a:rPr lang="en-US"/>
              <a:t> of the Stockholm Resilience Centre, stating that earth has natural boundaries within we must operate. Crossing these boundaries may be catastrophic because this may cause abrupt environmental change within continental-scale to planetary-scale systems. The largest overshoot of these boundaries is currently occurring on the nutrient cycle, biodiversity and climate change. Natural capital assessments provide insight into how your company is performing against these ecological ceilings. If you are already reporting against indicators for the planetary boundaries, you already have performed at least a partial natural capital assessment.</a:t>
            </a:r>
          </a:p>
          <a:p>
            <a:endParaRPr lang="en-US"/>
          </a:p>
          <a:p>
            <a:r>
              <a:rPr lang="en-US"/>
              <a:t>Sustainable Development Goals: The Wedding Cake Model orders the Sustainable Development Goals (SDGs) across three layers: the biosphere, the </a:t>
            </a:r>
            <a:r>
              <a:rPr lang="en-US" err="1"/>
              <a:t>sociosphere</a:t>
            </a:r>
            <a:r>
              <a:rPr lang="en-US"/>
              <a:t> and the economic sphere. This model indicates the conditionality and hierarchy between the goals. The bottom layer (biosphere), consisting of Clear Water (6), Climate Action (13), Life Below Water (14) and Life on Land (15), forms a foundation for the layers above. If your company is already committed to the SDGs, securing goals 6, 13, 14 and 15 is essential to achieve the other goals. By working on natural capital, you are contributing to these goals and the SDGs as a whole.</a:t>
            </a:r>
          </a:p>
          <a:p>
            <a:endParaRPr lang="en-US"/>
          </a:p>
          <a:p>
            <a:r>
              <a:rPr lang="en-US"/>
              <a:t>Integrated Reporting / SASB: Integrated Reporting is a reporting standard that considers several (financial, manufactured, human, intellectual, natural and social) capitals, and aims to provide an integrated overview of how companies create value. The SASB reporting standard connects businesses and investors on the financial impacts of sustainability. These frameworks will be merged into the new Value Reporting Foundation in the foreseeable future. Within this framework, Natural Capital is one of the key capitals to report on. Performing a natural capital assessment is a way to implement this framework on the element of natural capital.</a:t>
            </a:r>
          </a:p>
          <a:p>
            <a:endParaRPr lang="en-US"/>
          </a:p>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301F5-20D8-456B-8F82-D08BC0ADD896}"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882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301F5-20D8-456B-8F82-D08BC0ADD896}"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0954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38B6F6-72D7-4A1C-99FF-18950054F23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405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3D8C6B78-E725-420E-9A4E-2F78CBAA16FC}" type="slidenum">
              <a:rPr lang="en-US" smtClean="0"/>
              <a:t>34</a:t>
            </a:fld>
            <a:endParaRPr lang="en-US"/>
          </a:p>
        </p:txBody>
      </p:sp>
    </p:spTree>
    <p:extLst>
      <p:ext uri="{BB962C8B-B14F-4D97-AF65-F5344CB8AC3E}">
        <p14:creationId xmlns:p14="http://schemas.microsoft.com/office/powerpoint/2010/main" val="3216962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1" i="1"/>
          </a:p>
        </p:txBody>
      </p:sp>
      <p:sp>
        <p:nvSpPr>
          <p:cNvPr id="4" name="Slide Number Placeholder 3"/>
          <p:cNvSpPr>
            <a:spLocks noGrp="1"/>
          </p:cNvSpPr>
          <p:nvPr>
            <p:ph type="sldNum" sz="quarter" idx="5"/>
          </p:nvPr>
        </p:nvSpPr>
        <p:spPr/>
        <p:txBody>
          <a:bodyPr/>
          <a:lstStyle/>
          <a:p>
            <a:fld id="{3D8C6B78-E725-420E-9A4E-2F78CBAA16FC}" type="slidenum">
              <a:rPr lang="en-US" smtClean="0"/>
              <a:t>35</a:t>
            </a:fld>
            <a:endParaRPr lang="en-US"/>
          </a:p>
        </p:txBody>
      </p:sp>
    </p:spTree>
    <p:extLst>
      <p:ext uri="{BB962C8B-B14F-4D97-AF65-F5344CB8AC3E}">
        <p14:creationId xmlns:p14="http://schemas.microsoft.com/office/powerpoint/2010/main" val="27253010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lgn="l" defTabSz="914400" rtl="0" eaLnBrk="1" latinLnBrk="0" hangingPunct="1">
              <a:lnSpc>
                <a:spcPct val="110000"/>
              </a:lnSpc>
              <a:spcAft>
                <a:spcPts val="600"/>
              </a:spcAft>
            </a:pPr>
            <a:r>
              <a:rPr lang="en-US" sz="1200" b="0" i="0" u="none" strike="noStrike" kern="1200" baseline="0" dirty="0">
                <a:solidFill>
                  <a:schemeClr val="tx1"/>
                </a:solidFill>
                <a:latin typeface="+mn-lt"/>
                <a:ea typeface="+mn-ea"/>
                <a:cs typeface="+mn-cs"/>
              </a:rPr>
              <a:t>The </a:t>
            </a:r>
            <a:r>
              <a:rPr lang="en-US" sz="1200" b="1" i="0" u="none" strike="noStrike" kern="1200" baseline="0" dirty="0">
                <a:solidFill>
                  <a:schemeClr val="tx1"/>
                </a:solidFill>
                <a:latin typeface="+mn-lt"/>
                <a:ea typeface="+mn-ea"/>
                <a:cs typeface="+mn-cs"/>
              </a:rPr>
              <a:t>Natural Capital Coalition </a:t>
            </a:r>
            <a:r>
              <a:rPr lang="en-US" sz="1200" b="0" i="0" u="none" strike="noStrike" kern="1200" baseline="0" dirty="0">
                <a:solidFill>
                  <a:schemeClr val="tx1"/>
                </a:solidFill>
                <a:latin typeface="+mn-lt"/>
                <a:ea typeface="+mn-ea"/>
                <a:cs typeface="+mn-cs"/>
              </a:rPr>
              <a:t>is a collaborative space to </a:t>
            </a:r>
            <a:r>
              <a:rPr lang="en-US" sz="1200" b="1" i="0" u="none" strike="noStrike" kern="1200" baseline="0" dirty="0">
                <a:solidFill>
                  <a:schemeClr val="tx1"/>
                </a:solidFill>
                <a:latin typeface="+mn-lt"/>
                <a:ea typeface="+mn-ea"/>
                <a:cs typeface="+mn-cs"/>
              </a:rPr>
              <a:t>harmonize approaches to natural capital.</a:t>
            </a:r>
          </a:p>
          <a:p>
            <a:pPr marL="0" algn="l" defTabSz="914400" rtl="0" eaLnBrk="1" latinLnBrk="0" hangingPunct="1">
              <a:lnSpc>
                <a:spcPct val="110000"/>
              </a:lnSpc>
              <a:spcAft>
                <a:spcPts val="600"/>
              </a:spcAft>
            </a:pPr>
            <a:r>
              <a:rPr lang="en-US" sz="1200" b="0" i="0" u="none" strike="noStrike" kern="1200" baseline="0" dirty="0">
                <a:solidFill>
                  <a:schemeClr val="tx1"/>
                </a:solidFill>
                <a:latin typeface="+mn-lt"/>
                <a:ea typeface="+mn-ea"/>
                <a:cs typeface="+mn-cs"/>
              </a:rPr>
              <a:t>The network represents over 300 organizations across all parts of society and around the world.</a:t>
            </a:r>
          </a:p>
          <a:p>
            <a:pPr defTabSz="736264">
              <a:lnSpc>
                <a:spcPct val="114000"/>
              </a:lnSpc>
              <a:buClr>
                <a:srgbClr val="FF6F49"/>
              </a:buClr>
            </a:pPr>
            <a:r>
              <a:rPr lang="en-GB" sz="12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Purpose: </a:t>
            </a:r>
            <a:r>
              <a:rPr lang="en-US" sz="12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To mainstream</a:t>
            </a:r>
            <a:r>
              <a:rPr lang="en-US" sz="12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the inclusion of natural capital in decision making, </a:t>
            </a:r>
            <a:r>
              <a:rPr lang="en-US" sz="12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harmonizing approaches and getting them to scale, quickly.</a:t>
            </a:r>
            <a:endParaRPr lang="en-GB" sz="1200" b="1"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a:t>
            </a:r>
            <a:r>
              <a:rPr lang="en-GB" sz="1200" b="1" i="0" u="none" strike="noStrike" kern="1200" baseline="0" dirty="0">
                <a:solidFill>
                  <a:schemeClr val="tx1"/>
                </a:solidFill>
                <a:latin typeface="+mn-lt"/>
                <a:ea typeface="+mn-ea"/>
                <a:cs typeface="+mn-cs"/>
              </a:rPr>
              <a:t>Protocol</a:t>
            </a:r>
            <a:r>
              <a:rPr lang="en-GB" sz="1200" b="0" i="0" u="none" strike="noStrike" kern="1200" baseline="0" dirty="0">
                <a:solidFill>
                  <a:schemeClr val="tx1"/>
                </a:solidFill>
                <a:latin typeface="+mn-lt"/>
                <a:ea typeface="+mn-ea"/>
                <a:cs typeface="+mn-cs"/>
              </a:rPr>
              <a:t> aims to </a:t>
            </a:r>
            <a:r>
              <a:rPr lang="en-GB" sz="1200" b="1" i="0" u="none" strike="noStrike" kern="1200" baseline="0" dirty="0">
                <a:solidFill>
                  <a:schemeClr val="tx1"/>
                </a:solidFill>
                <a:latin typeface="+mn-lt"/>
                <a:ea typeface="+mn-ea"/>
                <a:cs typeface="+mn-cs"/>
              </a:rPr>
              <a:t>support better decisions </a:t>
            </a:r>
            <a:r>
              <a:rPr lang="en-GB" sz="1200" b="0" i="0" u="none" strike="noStrike" kern="1200" baseline="0" dirty="0">
                <a:solidFill>
                  <a:schemeClr val="tx1"/>
                </a:solidFill>
                <a:latin typeface="+mn-lt"/>
                <a:ea typeface="+mn-ea"/>
                <a:cs typeface="+mn-cs"/>
              </a:rPr>
              <a:t>by taking into account how business interacts with natural capital in decision making. Until now, natural capital has for the most part and still is, being excluded from decisions. </a:t>
            </a:r>
          </a:p>
          <a:p>
            <a:r>
              <a:rPr lang="en-GB" sz="1200" b="0" i="0" u="none" strike="noStrike" kern="1200" baseline="0" dirty="0">
                <a:solidFill>
                  <a:schemeClr val="tx1"/>
                </a:solidFill>
                <a:latin typeface="+mn-lt"/>
                <a:ea typeface="+mn-ea"/>
                <a:cs typeface="+mn-cs"/>
              </a:rPr>
              <a:t>So it is to be understood as a Framework that was really designed to help </a:t>
            </a:r>
            <a:r>
              <a:rPr lang="en-GB" sz="1200" b="1" i="0" u="none" strike="noStrike" kern="1200" baseline="0" dirty="0">
                <a:solidFill>
                  <a:schemeClr val="tx1"/>
                </a:solidFill>
                <a:latin typeface="+mn-lt"/>
                <a:ea typeface="+mn-ea"/>
                <a:cs typeface="+mn-cs"/>
              </a:rPr>
              <a:t>generate trusted, credible and actionable information </a:t>
            </a:r>
            <a:r>
              <a:rPr lang="en-GB" sz="1200" b="0" i="0" u="none" strike="noStrike" kern="1200" baseline="0" dirty="0">
                <a:solidFill>
                  <a:schemeClr val="tx1"/>
                </a:solidFill>
                <a:latin typeface="+mn-lt"/>
                <a:ea typeface="+mn-ea"/>
                <a:cs typeface="+mn-cs"/>
              </a:rPr>
              <a:t>that business managers need to inform decisions by identifying, measuring and valuing impacts and dependencies on natural capital. </a:t>
            </a:r>
          </a:p>
          <a:p>
            <a:endParaRPr lang="en-GB" sz="1200" b="0" i="0" u="none" strike="noStrike" kern="1200" baseline="0" dirty="0">
              <a:solidFill>
                <a:schemeClr val="tx1"/>
              </a:solidFill>
              <a:latin typeface="+mn-lt"/>
              <a:ea typeface="+mn-ea"/>
              <a:cs typeface="+mn-cs"/>
            </a:endParaRPr>
          </a:p>
          <a:p>
            <a:r>
              <a:rPr lang="en-US" sz="1200" dirty="0">
                <a:solidFill>
                  <a:schemeClr val="tx1">
                    <a:lumMod val="65000"/>
                    <a:lumOff val="35000"/>
                  </a:schemeClr>
                </a:solidFill>
              </a:rPr>
              <a:t>The Protocol </a:t>
            </a:r>
            <a:r>
              <a:rPr lang="en-US" sz="1200" b="1" dirty="0">
                <a:solidFill>
                  <a:srgbClr val="23BAED"/>
                </a:solidFill>
              </a:rPr>
              <a:t>builds upon many approaches </a:t>
            </a:r>
            <a:r>
              <a:rPr lang="en-US" sz="1200" dirty="0">
                <a:solidFill>
                  <a:schemeClr val="tx1">
                    <a:lumMod val="65000"/>
                    <a:lumOff val="35000"/>
                  </a:schemeClr>
                </a:solidFill>
              </a:rPr>
              <a:t>already used within business. </a:t>
            </a:r>
          </a:p>
          <a:p>
            <a:r>
              <a:rPr lang="en-US" sz="1200" dirty="0">
                <a:solidFill>
                  <a:schemeClr val="tx1">
                    <a:lumMod val="65000"/>
                    <a:lumOff val="35000"/>
                  </a:schemeClr>
                </a:solidFill>
              </a:rPr>
              <a:t>It acts as an </a:t>
            </a:r>
            <a:r>
              <a:rPr lang="en-US" sz="1200" b="1" dirty="0">
                <a:solidFill>
                  <a:srgbClr val="23BAED"/>
                </a:solidFill>
              </a:rPr>
              <a:t>overarching globally accepted framework </a:t>
            </a:r>
            <a:r>
              <a:rPr lang="en-US" sz="1200" dirty="0">
                <a:solidFill>
                  <a:schemeClr val="tx1">
                    <a:lumMod val="65000"/>
                    <a:lumOff val="35000"/>
                  </a:schemeClr>
                </a:solidFill>
              </a:rPr>
              <a:t>to build and expand this information into robust natural capital assessments.</a:t>
            </a:r>
          </a:p>
          <a:p>
            <a:endParaRPr lang="en-US" sz="1200" dirty="0">
              <a:solidFill>
                <a:schemeClr val="tx1">
                  <a:lumMod val="65000"/>
                  <a:lumOff val="35000"/>
                </a:schemeClr>
              </a:solidFill>
            </a:endParaRPr>
          </a:p>
          <a:p>
            <a:r>
              <a:rPr lang="en-GB" sz="1200" b="0" i="0" u="none" strike="noStrike" kern="1200" baseline="0" dirty="0">
                <a:solidFill>
                  <a:schemeClr val="tx1"/>
                </a:solidFill>
                <a:latin typeface="+mn-lt"/>
                <a:ea typeface="+mn-ea"/>
                <a:cs typeface="+mn-cs"/>
              </a:rPr>
              <a:t>STRUCTURE of the Protocol:</a:t>
            </a:r>
          </a:p>
          <a:p>
            <a:r>
              <a:rPr lang="en-GB" sz="1200" b="1" i="0" u="none" strike="noStrike" kern="1200" baseline="0" dirty="0">
                <a:solidFill>
                  <a:schemeClr val="tx1"/>
                </a:solidFill>
                <a:latin typeface="+mn-lt"/>
                <a:ea typeface="+mn-ea"/>
                <a:cs typeface="+mn-cs"/>
              </a:rPr>
              <a:t>4 overarching stages</a:t>
            </a:r>
            <a:r>
              <a:rPr lang="en-GB" sz="1200" b="0" i="0" u="none" strike="noStrike" kern="1200" baseline="0" dirty="0">
                <a:solidFill>
                  <a:schemeClr val="tx1"/>
                </a:solidFill>
                <a:latin typeface="+mn-lt"/>
                <a:ea typeface="+mn-ea"/>
                <a:cs typeface="+mn-cs"/>
              </a:rPr>
              <a:t> of frame (why), scope (what), measure and value (how) and apply (so what) and </a:t>
            </a:r>
            <a:r>
              <a:rPr lang="en-GB" sz="1200" b="1" i="0" u="none" strike="noStrike" kern="1200" baseline="0" dirty="0">
                <a:solidFill>
                  <a:schemeClr val="tx1"/>
                </a:solidFill>
                <a:latin typeface="+mn-lt"/>
                <a:ea typeface="+mn-ea"/>
                <a:cs typeface="+mn-cs"/>
              </a:rPr>
              <a:t>9 logical steps</a:t>
            </a:r>
            <a:r>
              <a:rPr lang="en-GB" sz="1200" b="0" i="0" u="none" strike="noStrike" kern="1200" baseline="0" dirty="0">
                <a:solidFill>
                  <a:schemeClr val="tx1"/>
                </a:solidFill>
                <a:latin typeface="+mn-lt"/>
                <a:ea typeface="+mn-ea"/>
                <a:cs typeface="+mn-cs"/>
              </a:rPr>
              <a:t>. It should be easy to follow and should be suitable for any business across any sector or geography. </a:t>
            </a:r>
          </a:p>
          <a:p>
            <a:r>
              <a:rPr lang="en-GB" sz="1200" b="0" i="0" u="none" strike="noStrike" kern="1200" baseline="0" dirty="0">
                <a:solidFill>
                  <a:schemeClr val="tx1"/>
                </a:solidFill>
                <a:latin typeface="+mn-lt"/>
                <a:ea typeface="+mn-ea"/>
                <a:cs typeface="+mn-cs"/>
              </a:rPr>
              <a:t>The stages and steps are </a:t>
            </a:r>
            <a:r>
              <a:rPr lang="en-GB" sz="1200" b="1" i="0" u="none" strike="noStrike" kern="1200" baseline="0" dirty="0">
                <a:solidFill>
                  <a:schemeClr val="tx1"/>
                </a:solidFill>
                <a:latin typeface="+mn-lt"/>
                <a:ea typeface="+mn-ea"/>
                <a:cs typeface="+mn-cs"/>
              </a:rPr>
              <a:t>iterative </a:t>
            </a:r>
            <a:r>
              <a:rPr lang="en-GB" sz="1200" b="0" i="0" u="none" strike="noStrike" kern="1200" baseline="0" dirty="0">
                <a:solidFill>
                  <a:schemeClr val="tx1"/>
                </a:solidFill>
                <a:latin typeface="+mn-lt"/>
                <a:ea typeface="+mn-ea"/>
                <a:cs typeface="+mn-cs"/>
              </a:rPr>
              <a:t>so expect that you may need to revisit a previous step. </a:t>
            </a:r>
          </a:p>
          <a:p>
            <a:endParaRPr lang="en-GB" sz="1200" b="0" i="0" u="none" strike="noStrike" kern="1200" baseline="0" dirty="0">
              <a:solidFill>
                <a:schemeClr val="tx1"/>
              </a:solidFill>
              <a:latin typeface="+mn-lt"/>
              <a:ea typeface="+mn-ea"/>
              <a:cs typeface="+mn-cs"/>
            </a:endParaRPr>
          </a:p>
          <a:p>
            <a:r>
              <a:rPr lang="en-US" b="1" dirty="0"/>
              <a:t>4 principles:</a:t>
            </a:r>
          </a:p>
          <a:p>
            <a:r>
              <a:rPr lang="en-US" b="1" dirty="0"/>
              <a:t>Relevance</a:t>
            </a:r>
            <a:r>
              <a:rPr lang="en-US" dirty="0"/>
              <a:t>: Ensure that you consider the most relevant issues throughout your natural capital assessment including the impacts and/or dependencies that are most material for the business and its stakeholders (adapted from CDSB 2015 and WRI and WBCSD 2004). </a:t>
            </a:r>
            <a:br>
              <a:rPr lang="en-US" dirty="0"/>
            </a:br>
            <a:r>
              <a:rPr lang="en-US" b="1" dirty="0"/>
              <a:t>Rigor:</a:t>
            </a:r>
            <a:r>
              <a:rPr lang="en-US" dirty="0"/>
              <a:t> Use technically robust (from a scientific and economic perspective) information, data, and methods that are also fit for purpose. </a:t>
            </a:r>
            <a:br>
              <a:rPr lang="en-US" dirty="0"/>
            </a:br>
            <a:r>
              <a:rPr lang="en-US" b="1" dirty="0"/>
              <a:t>Replicability:</a:t>
            </a:r>
            <a:r>
              <a:rPr lang="en-US" dirty="0"/>
              <a:t> Ensure that all assumptions, data, caveats, and methods used are transparent, traceable, fully documented, and repeatable. This allows for eventual verification or audit, as required (adapted from GRI 2013). </a:t>
            </a:r>
            <a:br>
              <a:rPr lang="en-US" dirty="0"/>
            </a:br>
            <a:r>
              <a:rPr lang="en-US" b="1" dirty="0"/>
              <a:t>Consistency:</a:t>
            </a:r>
            <a:r>
              <a:rPr lang="en-US" dirty="0"/>
              <a:t> Ensure the data and methods used for an assessment are compatible with each other and with the scope of analysis, which depends on the overall objective and expected application (adapted from WRI and WBCSD 2004 and IIRC 2013).</a:t>
            </a:r>
          </a:p>
          <a:p>
            <a:endParaRPr lang="en-US"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36</a:t>
            </a:fld>
            <a:endParaRPr lang="en-US"/>
          </a:p>
        </p:txBody>
      </p:sp>
    </p:spTree>
    <p:extLst>
      <p:ext uri="{BB962C8B-B14F-4D97-AF65-F5344CB8AC3E}">
        <p14:creationId xmlns:p14="http://schemas.microsoft.com/office/powerpoint/2010/main" val="36130965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rPr>
              <a:t>Important to note that the NCP as an overarching framework, won’t give you actual results and need to therefore use the Nat Cap toolkit to get tools.</a:t>
            </a:r>
            <a:br>
              <a:rPr lang="en-US" sz="1200" b="1" dirty="0">
                <a:solidFill>
                  <a:schemeClr val="tx1">
                    <a:lumMod val="65000"/>
                    <a:lumOff val="35000"/>
                  </a:schemeClr>
                </a:solidFill>
              </a:rPr>
            </a:br>
            <a:r>
              <a:rPr lang="en-US" sz="1200" b="0" dirty="0">
                <a:solidFill>
                  <a:schemeClr val="tx1">
                    <a:lumMod val="65000"/>
                    <a:lumOff val="35000"/>
                  </a:schemeClr>
                </a:solidFill>
              </a:rPr>
              <a:t>https://naturalcapitalcoalition.org/wp-content/uploads/2016/07/NCC_Primer_WEB_2016-07-08.pdf</a:t>
            </a:r>
          </a:p>
          <a:p>
            <a:pPr marL="0" indent="0">
              <a:buFont typeface="Arial" panose="020B0604020202020204" pitchFamily="34" charset="0"/>
              <a:buNone/>
            </a:pPr>
            <a:endParaRPr lang="en-US" dirty="0"/>
          </a:p>
          <a:p>
            <a:pPr marL="342900" indent="-342900">
              <a:lnSpc>
                <a:spcPct val="150000"/>
              </a:lnSpc>
              <a:buClr>
                <a:srgbClr val="23BAED"/>
              </a:buClr>
              <a:buSzPts val="2400"/>
              <a:buFont typeface="Noto Sans Symbols"/>
              <a:buChar char="❖"/>
            </a:pPr>
            <a:r>
              <a:rPr lang="en-US" sz="1200" b="1" dirty="0">
                <a:solidFill>
                  <a:srgbClr val="595959"/>
                </a:solidFill>
                <a:latin typeface="Arial"/>
                <a:cs typeface="Arial"/>
              </a:rPr>
              <a:t>Principle 1 </a:t>
            </a:r>
            <a:r>
              <a:rPr lang="en-GB" sz="1600" dirty="0">
                <a:solidFill>
                  <a:srgbClr val="00B0F0"/>
                </a:solidFill>
              </a:rPr>
              <a:t>—</a:t>
            </a:r>
            <a:r>
              <a:rPr lang="en-GB" sz="1600" dirty="0"/>
              <a:t> </a:t>
            </a:r>
            <a:r>
              <a:rPr lang="en-US" sz="1200" dirty="0">
                <a:solidFill>
                  <a:srgbClr val="595959"/>
                </a:solidFill>
                <a:latin typeface="Arial"/>
                <a:cs typeface="Arial"/>
              </a:rPr>
              <a:t>Consider </a:t>
            </a:r>
            <a:r>
              <a:rPr lang="en-US" sz="1200" b="1" dirty="0">
                <a:solidFill>
                  <a:srgbClr val="23BAED"/>
                </a:solidFill>
                <a:latin typeface="Arial"/>
                <a:cs typeface="Arial"/>
              </a:rPr>
              <a:t>all forms of capital</a:t>
            </a:r>
            <a:r>
              <a:rPr lang="en-US" sz="1200" dirty="0">
                <a:solidFill>
                  <a:srgbClr val="595959"/>
                </a:solidFill>
                <a:latin typeface="Arial"/>
                <a:cs typeface="Arial"/>
              </a:rPr>
              <a:t> and include all relevant capitals </a:t>
            </a:r>
          </a:p>
          <a:p>
            <a:pPr marL="0" indent="0">
              <a:lnSpc>
                <a:spcPct val="150000"/>
              </a:lnSpc>
              <a:buClr>
                <a:srgbClr val="23BAED"/>
              </a:buClr>
              <a:buSzPts val="2400"/>
              <a:buFont typeface="Noto Sans Symbols"/>
              <a:buNone/>
            </a:pPr>
            <a:r>
              <a:rPr lang="en-US" dirty="0"/>
              <a:t>You should take into account all potentially relevant capitals, based on your organization’s business model, and where any are deemed not relevant, you should state that they are not relevant, and why. This evaluation of relevance should be achieved through undertaking some form of </a:t>
            </a:r>
            <a:r>
              <a:rPr lang="en-US" i="1" dirty="0"/>
              <a:t>materiality assessment </a:t>
            </a:r>
            <a:r>
              <a:rPr lang="en-US" dirty="0"/>
              <a:t>that considers the significance of an issue to your organization and its stakeholders.</a:t>
            </a:r>
            <a:br>
              <a:rPr lang="en-US" dirty="0"/>
            </a:br>
            <a:endParaRPr lang="en-US" sz="1200" dirty="0">
              <a:solidFill>
                <a:srgbClr val="595959"/>
              </a:solidFill>
              <a:latin typeface="Arial"/>
              <a:cs typeface="Arial"/>
            </a:endParaRPr>
          </a:p>
          <a:p>
            <a:pPr marL="342900" indent="-342900">
              <a:lnSpc>
                <a:spcPct val="150000"/>
              </a:lnSpc>
              <a:buClr>
                <a:srgbClr val="23BAED"/>
              </a:buClr>
              <a:buSzPts val="2400"/>
              <a:buFont typeface="Noto Sans Symbols"/>
              <a:buChar char="❖"/>
            </a:pPr>
            <a:r>
              <a:rPr lang="en-US" sz="1200" b="1" dirty="0">
                <a:solidFill>
                  <a:srgbClr val="595959"/>
                </a:solidFill>
                <a:latin typeface="Arial"/>
                <a:cs typeface="Arial"/>
              </a:rPr>
              <a:t>Principle 2</a:t>
            </a:r>
            <a:r>
              <a:rPr lang="en-GB" sz="1200" b="1" dirty="0">
                <a:solidFill>
                  <a:srgbClr val="00B0F0"/>
                </a:solidFill>
              </a:rPr>
              <a:t> </a:t>
            </a:r>
            <a:r>
              <a:rPr lang="en-GB" sz="1200" dirty="0">
                <a:solidFill>
                  <a:srgbClr val="00B0F0"/>
                </a:solidFill>
              </a:rPr>
              <a:t>—</a:t>
            </a:r>
            <a:r>
              <a:rPr lang="en-US" sz="1200" dirty="0">
                <a:solidFill>
                  <a:srgbClr val="595959"/>
                </a:solidFill>
                <a:latin typeface="Arial"/>
                <a:cs typeface="Arial"/>
              </a:rPr>
              <a:t> Take into account the </a:t>
            </a:r>
            <a:r>
              <a:rPr lang="en-US" sz="1200" b="1" dirty="0">
                <a:solidFill>
                  <a:srgbClr val="23BAED"/>
                </a:solidFill>
                <a:latin typeface="Arial"/>
                <a:cs typeface="Arial"/>
              </a:rPr>
              <a:t>surrounding system </a:t>
            </a:r>
            <a:r>
              <a:rPr lang="en-US" sz="1200" dirty="0">
                <a:solidFill>
                  <a:srgbClr val="595959"/>
                </a:solidFill>
                <a:latin typeface="Arial"/>
                <a:cs typeface="Arial"/>
              </a:rPr>
              <a:t>and its inter-connections </a:t>
            </a:r>
          </a:p>
          <a:p>
            <a:pPr marL="0" indent="0">
              <a:lnSpc>
                <a:spcPct val="150000"/>
              </a:lnSpc>
              <a:buClr>
                <a:srgbClr val="23BAED"/>
              </a:buClr>
              <a:buSzPts val="2400"/>
              <a:buFont typeface="Noto Sans Symbols"/>
              <a:buNone/>
            </a:pPr>
            <a:r>
              <a:rPr lang="en-US" dirty="0"/>
              <a:t>To be recognized as an integrated capitals assessment, adopting a systems-based approach is essential. The relevant system(s) should be considered, in particular the material </a:t>
            </a:r>
            <a:r>
              <a:rPr lang="en-US" i="1" dirty="0"/>
              <a:t>inter-connections within, and between, the different capitals</a:t>
            </a:r>
            <a:r>
              <a:rPr lang="en-US" dirty="0"/>
              <a:t>. This exercise should be initiated in </a:t>
            </a:r>
            <a:r>
              <a:rPr lang="en-US" i="1" dirty="0"/>
              <a:t>the Frame and Scope Stages of a capitals assessment</a:t>
            </a:r>
            <a:r>
              <a:rPr lang="en-US" dirty="0"/>
              <a:t>. Systems in this context include for example landscapes, river basin catchments, the broader working conditions within countries of operation, the networks and stakeholders that may be able to help devise or deliver a solution and the inter-connections between nature, people and organizations within these boundaries.</a:t>
            </a:r>
            <a:br>
              <a:rPr lang="en-US" dirty="0"/>
            </a:br>
            <a:r>
              <a:rPr lang="en-US" dirty="0"/>
              <a:t> </a:t>
            </a:r>
          </a:p>
          <a:p>
            <a:pPr marL="342900" indent="-342900">
              <a:lnSpc>
                <a:spcPct val="150000"/>
              </a:lnSpc>
              <a:buClr>
                <a:srgbClr val="23BAED"/>
              </a:buClr>
              <a:buSzPts val="2400"/>
              <a:buFont typeface="Noto Sans Symbols"/>
              <a:buChar char="❖"/>
            </a:pPr>
            <a:r>
              <a:rPr lang="en-US" sz="1200" b="1" dirty="0">
                <a:solidFill>
                  <a:srgbClr val="595959"/>
                </a:solidFill>
                <a:latin typeface="Arial"/>
                <a:cs typeface="Arial"/>
              </a:rPr>
              <a:t>Principle 3 </a:t>
            </a:r>
            <a:r>
              <a:rPr lang="en-GB" sz="1200" dirty="0">
                <a:solidFill>
                  <a:srgbClr val="00B0F0"/>
                </a:solidFill>
              </a:rPr>
              <a:t>— </a:t>
            </a:r>
            <a:r>
              <a:rPr lang="en-US" sz="1200" dirty="0">
                <a:solidFill>
                  <a:srgbClr val="595959"/>
                </a:solidFill>
                <a:latin typeface="Arial"/>
                <a:cs typeface="Arial"/>
              </a:rPr>
              <a:t>Apply an appropriate level of attribution based on your </a:t>
            </a:r>
            <a:r>
              <a:rPr lang="en-US" sz="1200" b="1" dirty="0">
                <a:solidFill>
                  <a:srgbClr val="23BAED"/>
                </a:solidFill>
                <a:latin typeface="Arial"/>
                <a:cs typeface="Arial"/>
              </a:rPr>
              <a:t>degree of influence </a:t>
            </a:r>
          </a:p>
          <a:p>
            <a:pPr marL="0" indent="0">
              <a:lnSpc>
                <a:spcPct val="150000"/>
              </a:lnSpc>
              <a:buClr>
                <a:srgbClr val="23BAED"/>
              </a:buClr>
              <a:buSzPts val="2400"/>
              <a:buFont typeface="Noto Sans Symbols"/>
              <a:buNone/>
            </a:pPr>
            <a:r>
              <a:rPr lang="en-US" dirty="0"/>
              <a:t>Identifying what you are </a:t>
            </a:r>
            <a:r>
              <a:rPr lang="en-US" i="1" dirty="0"/>
              <a:t>fully or partially responsible for and the correct level of attribution</a:t>
            </a:r>
            <a:r>
              <a:rPr lang="en-US" dirty="0"/>
              <a:t> is challenging but extremely important. There will be some impacts and dependencies that you are clearly responsible for and others where you may only have a limited degree of influence</a:t>
            </a:r>
            <a:r>
              <a:rPr lang="en-US" sz="1200" b="1" dirty="0">
                <a:solidFill>
                  <a:srgbClr val="23BAED"/>
                </a:solidFill>
                <a:latin typeface="Arial"/>
                <a:cs typeface="Arial"/>
              </a:rPr>
              <a:t>. </a:t>
            </a:r>
            <a:r>
              <a:rPr lang="en-US" dirty="0"/>
              <a:t>To understand the extent to which your organization has actually contributed to a particular impact you should consider </a:t>
            </a:r>
            <a:r>
              <a:rPr lang="en-US" i="1" dirty="0"/>
              <a:t>what would have happened anyway in the absence of your activity (i.e. a counterfactual scenario). </a:t>
            </a:r>
            <a:br>
              <a:rPr lang="en-US" sz="1200" b="1" dirty="0">
                <a:solidFill>
                  <a:srgbClr val="23BAED"/>
                </a:solidFill>
                <a:latin typeface="Arial"/>
                <a:cs typeface="Arial"/>
              </a:rPr>
            </a:br>
            <a:r>
              <a:rPr lang="en-US" sz="1200" b="0" dirty="0">
                <a:solidFill>
                  <a:srgbClr val="23BAED"/>
                </a:solidFill>
                <a:latin typeface="Arial"/>
                <a:cs typeface="Arial"/>
              </a:rPr>
              <a:t>Levels of attribution: direct, partial direct, indirect, enabling</a:t>
            </a:r>
            <a:br>
              <a:rPr lang="en-US" sz="1200" b="0" dirty="0">
                <a:solidFill>
                  <a:srgbClr val="23BAED"/>
                </a:solidFill>
                <a:latin typeface="Arial"/>
                <a:cs typeface="Arial"/>
              </a:rPr>
            </a:br>
            <a:endParaRPr lang="en-US" sz="1200" b="1" dirty="0">
              <a:solidFill>
                <a:srgbClr val="23BAED"/>
              </a:solidFill>
              <a:latin typeface="Arial"/>
              <a:cs typeface="Arial"/>
            </a:endParaRPr>
          </a:p>
          <a:p>
            <a:pPr marL="342900" indent="-342900">
              <a:lnSpc>
                <a:spcPct val="150000"/>
              </a:lnSpc>
              <a:buClr>
                <a:srgbClr val="23BAED"/>
              </a:buClr>
              <a:buSzPts val="2400"/>
              <a:buFont typeface="Noto Sans Symbols"/>
              <a:buChar char="❖"/>
            </a:pPr>
            <a:r>
              <a:rPr lang="en-US" sz="1200" b="1" dirty="0">
                <a:solidFill>
                  <a:srgbClr val="595959"/>
                </a:solidFill>
                <a:latin typeface="Arial"/>
                <a:cs typeface="Arial"/>
              </a:rPr>
              <a:t>Principle 4 </a:t>
            </a:r>
            <a:r>
              <a:rPr lang="en-GB" sz="1200" dirty="0">
                <a:solidFill>
                  <a:srgbClr val="00B0F0"/>
                </a:solidFill>
              </a:rPr>
              <a:t>— </a:t>
            </a:r>
            <a:r>
              <a:rPr lang="en-US" sz="1200" dirty="0">
                <a:solidFill>
                  <a:srgbClr val="595959"/>
                </a:solidFill>
                <a:latin typeface="Arial"/>
                <a:cs typeface="Arial"/>
              </a:rPr>
              <a:t>Present values at an </a:t>
            </a:r>
            <a:r>
              <a:rPr lang="en-US" sz="1200" b="1" dirty="0">
                <a:solidFill>
                  <a:srgbClr val="23BAED"/>
                </a:solidFill>
                <a:latin typeface="Arial"/>
                <a:cs typeface="Arial"/>
              </a:rPr>
              <a:t>appropriately granular level </a:t>
            </a:r>
            <a:r>
              <a:rPr lang="en-US" sz="1200" dirty="0">
                <a:solidFill>
                  <a:srgbClr val="595959"/>
                </a:solidFill>
                <a:latin typeface="Arial"/>
                <a:cs typeface="Arial"/>
              </a:rPr>
              <a:t>for the decision being made </a:t>
            </a:r>
          </a:p>
          <a:p>
            <a:pPr marL="0" indent="0">
              <a:lnSpc>
                <a:spcPct val="150000"/>
              </a:lnSpc>
              <a:buClr>
                <a:srgbClr val="23BAED"/>
              </a:buClr>
              <a:buSzPts val="2400"/>
              <a:buFont typeface="Noto Sans Symbols"/>
              <a:buNone/>
            </a:pPr>
            <a:r>
              <a:rPr lang="en-US" dirty="0"/>
              <a:t>The aim of this principle is to ensure that information provided through an assessment is </a:t>
            </a:r>
            <a:r>
              <a:rPr lang="en-US" i="1" dirty="0"/>
              <a:t>presented at the right level of detail to be useful </a:t>
            </a:r>
            <a:r>
              <a:rPr lang="en-US" dirty="0"/>
              <a:t>in decision making. This means showing positive and negative values both for each capital, and within each capital, at a suitably granular level. </a:t>
            </a:r>
            <a:br>
              <a:rPr lang="en-US" dirty="0"/>
            </a:br>
            <a:endParaRPr lang="en-US" sz="1200" dirty="0">
              <a:solidFill>
                <a:srgbClr val="595959"/>
              </a:solidFill>
              <a:latin typeface="Arial"/>
              <a:cs typeface="Arial"/>
            </a:endParaRPr>
          </a:p>
          <a:p>
            <a:pPr marL="342900" indent="-342900">
              <a:lnSpc>
                <a:spcPct val="150000"/>
              </a:lnSpc>
              <a:buClr>
                <a:srgbClr val="23BAED"/>
              </a:buClr>
              <a:buSzPts val="2400"/>
              <a:buFont typeface="Noto Sans Symbols"/>
              <a:buChar char="❖"/>
            </a:pPr>
            <a:r>
              <a:rPr lang="en-US" sz="1200" b="1" dirty="0">
                <a:solidFill>
                  <a:srgbClr val="595959"/>
                </a:solidFill>
                <a:latin typeface="Arial"/>
                <a:cs typeface="Arial"/>
              </a:rPr>
              <a:t>Principle 5 </a:t>
            </a:r>
            <a:r>
              <a:rPr lang="en-GB" sz="1200" dirty="0">
                <a:solidFill>
                  <a:srgbClr val="00B0F0"/>
                </a:solidFill>
              </a:rPr>
              <a:t>— </a:t>
            </a:r>
            <a:r>
              <a:rPr lang="en-US" sz="1200" dirty="0">
                <a:solidFill>
                  <a:srgbClr val="595959"/>
                </a:solidFill>
                <a:latin typeface="Arial"/>
                <a:cs typeface="Arial"/>
              </a:rPr>
              <a:t>Specify and address </a:t>
            </a:r>
            <a:r>
              <a:rPr lang="en-US" sz="1200" b="1" dirty="0">
                <a:solidFill>
                  <a:srgbClr val="23BAED"/>
                </a:solidFill>
                <a:latin typeface="Arial"/>
                <a:cs typeface="Arial"/>
              </a:rPr>
              <a:t>key differences in impacts and dependencies</a:t>
            </a:r>
            <a:r>
              <a:rPr lang="en-US" sz="1200" dirty="0">
                <a:solidFill>
                  <a:srgbClr val="595959"/>
                </a:solidFill>
                <a:latin typeface="Arial"/>
                <a:cs typeface="Arial"/>
              </a:rPr>
              <a:t> amongst all stakeholders</a:t>
            </a:r>
          </a:p>
          <a:p>
            <a:pPr marL="0" indent="0">
              <a:lnSpc>
                <a:spcPct val="150000"/>
              </a:lnSpc>
              <a:buClr>
                <a:srgbClr val="23BAED"/>
              </a:buClr>
              <a:buSzPts val="2400"/>
              <a:buFont typeface="Noto Sans Symbols"/>
              <a:buNone/>
            </a:pPr>
            <a:r>
              <a:rPr lang="en-US" dirty="0"/>
              <a:t>When deciding alternative courses of action, there will inevitably be some form of </a:t>
            </a:r>
            <a:r>
              <a:rPr lang="en-US" i="1" dirty="0"/>
              <a:t>trade-off between and within the different capitals</a:t>
            </a:r>
            <a:r>
              <a:rPr lang="en-US" dirty="0"/>
              <a:t>. The extent of relevant stakeholder groups becomes broader when more than one capital is part of an assessment, so a </a:t>
            </a:r>
            <a:r>
              <a:rPr lang="en-US" i="1" dirty="0"/>
              <a:t>more comprehensive stakeholder mapping </a:t>
            </a:r>
            <a:r>
              <a:rPr lang="en-US" dirty="0"/>
              <a:t>across all capitals is needed.</a:t>
            </a:r>
            <a:endParaRPr lang="en-US" sz="1200" dirty="0">
              <a:solidFill>
                <a:srgbClr val="595959"/>
              </a:solidFill>
              <a:latin typeface="Arial"/>
              <a:cs typeface="Arial"/>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37</a:t>
            </a:fld>
            <a:endParaRPr lang="en-US"/>
          </a:p>
        </p:txBody>
      </p:sp>
    </p:spTree>
    <p:extLst>
      <p:ext uri="{BB962C8B-B14F-4D97-AF65-F5344CB8AC3E}">
        <p14:creationId xmlns:p14="http://schemas.microsoft.com/office/powerpoint/2010/main" val="26756736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mn-lt"/>
                <a:ea typeface="+mn-ea"/>
                <a:cs typeface="+mn-cs"/>
              </a:rPr>
              <a:t>Highlight that the aim of the training will focus on the second and third stage of the Protocol: going into measurement and valuation technical details.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38</a:t>
            </a:fld>
            <a:endParaRPr lang="en-US"/>
          </a:p>
        </p:txBody>
      </p:sp>
    </p:spTree>
    <p:extLst>
      <p:ext uri="{BB962C8B-B14F-4D97-AF65-F5344CB8AC3E}">
        <p14:creationId xmlns:p14="http://schemas.microsoft.com/office/powerpoint/2010/main" val="24132370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39</a:t>
            </a:fld>
            <a:endParaRPr lang="en-US"/>
          </a:p>
        </p:txBody>
      </p:sp>
    </p:spTree>
    <p:extLst>
      <p:ext uri="{BB962C8B-B14F-4D97-AF65-F5344CB8AC3E}">
        <p14:creationId xmlns:p14="http://schemas.microsoft.com/office/powerpoint/2010/main" val="1703805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684CAF3-BBC6-41FB-9A43-C6631CFA1EE0}" type="slidenum">
              <a:rPr lang="en-GB" smtClean="0"/>
              <a:t>4</a:t>
            </a:fld>
            <a:endParaRPr lang="en-GB"/>
          </a:p>
        </p:txBody>
      </p:sp>
    </p:spTree>
    <p:extLst>
      <p:ext uri="{BB962C8B-B14F-4D97-AF65-F5344CB8AC3E}">
        <p14:creationId xmlns:p14="http://schemas.microsoft.com/office/powerpoint/2010/main" val="42818680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Picture source: https://www.pexels.com/nl-nl/foto/banaan-bananenblad-bananenboom-bladeren-2168838/ </a:t>
            </a:r>
          </a:p>
        </p:txBody>
      </p:sp>
      <p:sp>
        <p:nvSpPr>
          <p:cNvPr id="4" name="Slide Number Placeholder 3"/>
          <p:cNvSpPr>
            <a:spLocks noGrp="1"/>
          </p:cNvSpPr>
          <p:nvPr>
            <p:ph type="sldNum" sz="quarter" idx="5"/>
          </p:nvPr>
        </p:nvSpPr>
        <p:spPr/>
        <p:txBody>
          <a:bodyPr/>
          <a:lstStyle/>
          <a:p>
            <a:fld id="{3D8C6B78-E725-420E-9A4E-2F78CBAA16FC}" type="slidenum">
              <a:rPr lang="en-US" smtClean="0"/>
              <a:t>40</a:t>
            </a:fld>
            <a:endParaRPr lang="en-US"/>
          </a:p>
        </p:txBody>
      </p:sp>
    </p:spTree>
    <p:extLst>
      <p:ext uri="{BB962C8B-B14F-4D97-AF65-F5344CB8AC3E}">
        <p14:creationId xmlns:p14="http://schemas.microsoft.com/office/powerpoint/2010/main" val="19376223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Some you might be familiar with this graphic, this is the WEF Global Risk Report. This puts the world’s risk every year into a global context, look how much it has changed since 2010. Aside from the obvious addition of Infectious disease from COVID-19 which has changed the world’s priorities drastically. But the Environment risk are still very significant in terms of likelihood and impact.</a:t>
            </a:r>
          </a:p>
          <a:p>
            <a:r>
              <a:rPr lang="en-US" dirty="0"/>
              <a:t>This shows the real crisis that  we are in and that we need to act now</a:t>
            </a:r>
            <a:endParaRPr lang="en-CH" dirty="0"/>
          </a:p>
          <a:p>
            <a:endParaRPr lang="nl-NL" dirty="0"/>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41</a:t>
            </a:fld>
            <a:endParaRPr lang="en-GB"/>
          </a:p>
        </p:txBody>
      </p:sp>
    </p:spTree>
    <p:extLst>
      <p:ext uri="{BB962C8B-B14F-4D97-AF65-F5344CB8AC3E}">
        <p14:creationId xmlns:p14="http://schemas.microsoft.com/office/powerpoint/2010/main" val="1601281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100" b="0" dirty="0"/>
              <a:t>The Protocol highlights key types / categories of risks and opportunities – Refer to p. 18 of the Protocol.</a:t>
            </a:r>
          </a:p>
          <a:p>
            <a:pPr marL="0" indent="0">
              <a:buFont typeface="Arial" panose="020B0604020202020204" pitchFamily="34" charset="0"/>
              <a:buNone/>
            </a:pPr>
            <a:endParaRPr lang="en-GB" sz="1100" b="0" dirty="0"/>
          </a:p>
          <a:p>
            <a:pPr marL="0" indent="0">
              <a:buFont typeface="Arial" panose="020B0604020202020204" pitchFamily="34" charset="0"/>
              <a:buNone/>
            </a:pPr>
            <a:r>
              <a:rPr lang="en-GB" sz="1100" b="0" dirty="0"/>
              <a:t>In years gone by, sustainability issues have sometimes taken business by surprise and companies have paid the cost. Companies are increasingly being impacted by the changing risk landscape discussed earlier (WEF report slide).</a:t>
            </a:r>
          </a:p>
          <a:p>
            <a:pPr marL="0" indent="0">
              <a:buFont typeface="Arial" panose="020B0604020202020204" pitchFamily="34" charset="0"/>
              <a:buNone/>
            </a:pPr>
            <a:endParaRPr lang="en-GB" sz="1100" b="0" dirty="0"/>
          </a:p>
          <a:p>
            <a:pPr marL="0" indent="0">
              <a:buFont typeface="Arial" panose="020B0604020202020204" pitchFamily="34" charset="0"/>
              <a:buNone/>
            </a:pPr>
            <a:r>
              <a:rPr lang="en-GB" sz="1100" b="1" dirty="0"/>
              <a:t>Operational risk </a:t>
            </a:r>
            <a:r>
              <a:rPr lang="en-GB" sz="1100" b="0" dirty="0"/>
              <a:t>–</a:t>
            </a:r>
            <a:r>
              <a:rPr lang="en-GB" sz="1100" b="0" dirty="0">
                <a:sym typeface="Wingdings" panose="05000000000000000000" pitchFamily="2" charset="2"/>
              </a:rPr>
              <a:t> </a:t>
            </a:r>
            <a:r>
              <a:rPr lang="en-US" sz="1600" b="0" i="0" dirty="0">
                <a:solidFill>
                  <a:srgbClr val="121212"/>
                </a:solidFill>
                <a:effectLst/>
                <a:latin typeface="GH Guardian Headline"/>
              </a:rPr>
              <a:t>Crop failure and bankruptcy threaten farmers as drought grips Europe</a:t>
            </a:r>
          </a:p>
          <a:p>
            <a:pPr marL="0" indent="0">
              <a:buFont typeface="Arial" panose="020B0604020202020204" pitchFamily="34" charset="0"/>
              <a:buNone/>
            </a:pPr>
            <a:r>
              <a:rPr lang="nl-NL" sz="1600" dirty="0">
                <a:hlinkClick r:id="rId3"/>
              </a:rPr>
              <a:t>https://www.theguardian.com/environment/2018/jul/20/crop-failure-and-bankruptcy-threaten-farmers-as-drought-grips-Europe</a:t>
            </a:r>
            <a:r>
              <a:rPr lang="en-GB" sz="1100" b="1" dirty="0">
                <a:sym typeface="Wingdings" panose="05000000000000000000" pitchFamily="2" charset="2"/>
              </a:rPr>
              <a:t> </a:t>
            </a:r>
          </a:p>
          <a:p>
            <a:pPr marL="0" indent="0">
              <a:buFont typeface="Arial" panose="020B0604020202020204" pitchFamily="34" charset="0"/>
              <a:buNone/>
            </a:pPr>
            <a:r>
              <a:rPr lang="en-GB" sz="1100" b="0" dirty="0">
                <a:sym typeface="Wingdings" panose="05000000000000000000" pitchFamily="2" charset="2"/>
              </a:rPr>
              <a:t>Image source: https://pixabay.com/nl/photos/korenveld-ma%C3%AFs-veld-akkerbouw-4240209/ </a:t>
            </a:r>
          </a:p>
          <a:p>
            <a:pPr marL="0" indent="0">
              <a:buFont typeface="Arial" panose="020B0604020202020204" pitchFamily="34" charset="0"/>
              <a:buNone/>
            </a:pPr>
            <a:endParaRPr lang="en-GB" sz="1100" b="0" dirty="0"/>
          </a:p>
          <a:p>
            <a:pPr marL="0" indent="0">
              <a:buFont typeface="Arial" panose="020B0604020202020204" pitchFamily="34" charset="0"/>
              <a:buNone/>
            </a:pPr>
            <a:r>
              <a:rPr lang="en-GB" sz="1100" b="1" dirty="0"/>
              <a:t>Reputational risk </a:t>
            </a:r>
            <a:r>
              <a:rPr lang="en-GB" sz="1100" b="0" dirty="0"/>
              <a:t>– increased public &amp; consumer awareness of environmental and social damages + </a:t>
            </a:r>
            <a:r>
              <a:rPr lang="en-GB" sz="1200" b="0" i="0" kern="1200" dirty="0">
                <a:solidFill>
                  <a:schemeClr val="tx1"/>
                </a:solidFill>
                <a:effectLst/>
                <a:latin typeface="+mn-lt"/>
                <a:ea typeface="+mn-ea"/>
                <a:cs typeface="+mn-cs"/>
              </a:rPr>
              <a:t>consumers are increasingly demanding assurance that the products they buy are produced in way that protect our environment and respect human rights – link with SOCIETAL risks – health impacts on local communities, social license to operate</a:t>
            </a:r>
          </a:p>
          <a:p>
            <a:pPr marL="0" indent="0">
              <a:buFont typeface="Arial" panose="020B0604020202020204" pitchFamily="34" charset="0"/>
              <a:buNone/>
            </a:pPr>
            <a:r>
              <a:rPr lang="en-GB" sz="1200" b="0" i="0" kern="1200" dirty="0">
                <a:solidFill>
                  <a:schemeClr val="tx1"/>
                </a:solidFill>
                <a:effectLst/>
                <a:latin typeface="+mn-lt"/>
                <a:ea typeface="+mn-ea"/>
                <a:cs typeface="+mn-cs"/>
              </a:rPr>
              <a:t>Image source: https://unsplash.com/photos/ycW4YxhrWHM</a:t>
            </a:r>
          </a:p>
          <a:p>
            <a:pPr marL="0" indent="0">
              <a:buFont typeface="Arial" panose="020B0604020202020204" pitchFamily="34" charset="0"/>
              <a:buNone/>
            </a:pPr>
            <a:endParaRPr lang="en-GB" sz="1100" b="0" dirty="0"/>
          </a:p>
          <a:p>
            <a:pPr marL="0" indent="0">
              <a:buFont typeface="Arial" panose="020B0604020202020204" pitchFamily="34" charset="0"/>
              <a:buNone/>
            </a:pPr>
            <a:r>
              <a:rPr lang="en-GB" sz="1100" b="1" dirty="0"/>
              <a:t>Legal risk </a:t>
            </a:r>
            <a:r>
              <a:rPr lang="en-GB" sz="1100" b="0" dirty="0"/>
              <a:t>– </a:t>
            </a:r>
            <a:r>
              <a:rPr lang="en-GB" sz="1200" b="0" i="0" kern="1200" dirty="0">
                <a:solidFill>
                  <a:schemeClr val="tx1"/>
                </a:solidFill>
                <a:effectLst/>
                <a:latin typeface="+mn-lt"/>
                <a:ea typeface="+mn-ea"/>
                <a:cs typeface="+mn-cs"/>
              </a:rPr>
              <a:t> </a:t>
            </a:r>
            <a:r>
              <a:rPr lang="en-GB" sz="1100" b="0" dirty="0"/>
              <a:t>baby milk scandal China: </a:t>
            </a:r>
            <a:r>
              <a:rPr lang="nl-NL" sz="1600" dirty="0">
                <a:hlinkClick r:id="rId4"/>
              </a:rPr>
              <a:t>https://www.bbc.com/news/10565838</a:t>
            </a:r>
            <a:endParaRPr lang="nl-NL" sz="1600" dirty="0"/>
          </a:p>
          <a:p>
            <a:pPr marL="0" indent="0">
              <a:buFont typeface="Wingdings" panose="05000000000000000000" pitchFamily="2" charset="2"/>
              <a:buNone/>
            </a:pPr>
            <a:r>
              <a:rPr lang="nl-NL" sz="1600" dirty="0"/>
              <a:t>Image source: https://unsplash.com/photos/OXGhu60NwxU </a:t>
            </a:r>
            <a:endParaRPr lang="en-GB" sz="1100" dirty="0"/>
          </a:p>
          <a:p>
            <a:pPr marL="0" indent="0">
              <a:buFont typeface="Arial" panose="020B0604020202020204" pitchFamily="34" charset="0"/>
              <a:buNone/>
            </a:pPr>
            <a:endParaRPr lang="en-GB" sz="1100" b="0" dirty="0"/>
          </a:p>
          <a:p>
            <a:pPr>
              <a:spcBef>
                <a:spcPts val="0"/>
              </a:spcBef>
              <a:spcAft>
                <a:spcPts val="0"/>
              </a:spcAft>
            </a:pPr>
            <a:r>
              <a:rPr lang="en-GB" sz="1100" b="1" dirty="0"/>
              <a:t>Financial risk </a:t>
            </a:r>
            <a:r>
              <a:rPr lang="en-GB" sz="1100" b="0" dirty="0"/>
              <a:t>– Underlying all of these risks &amp; opportunities are financial ones! As we have seen, these risks imply important financial costs. </a:t>
            </a:r>
            <a:r>
              <a:rPr lang="en-US" sz="1600" b="0" i="0" dirty="0">
                <a:solidFill>
                  <a:srgbClr val="333333"/>
                </a:solidFill>
                <a:effectLst/>
                <a:latin typeface="Roboto"/>
              </a:rPr>
              <a:t>Price of Thai Rice Skyrocket due to Drought in Thailand, Buyers Lean to India</a:t>
            </a:r>
          </a:p>
          <a:p>
            <a:pPr defTabSz="924916">
              <a:spcBef>
                <a:spcPts val="0"/>
              </a:spcBef>
              <a:spcAft>
                <a:spcPts val="0"/>
              </a:spcAft>
              <a:defRPr/>
            </a:pPr>
            <a:r>
              <a:rPr lang="nl-NL" sz="1600" dirty="0">
                <a:hlinkClick r:id="rId5"/>
              </a:rPr>
              <a:t>https://www.grainmart.in/news/price-of-thai-rice-skyrocket-due-to-drought-in-thailand-buyers-lean-to-india/</a:t>
            </a:r>
            <a:r>
              <a:rPr lang="en-US" sz="1100" b="0" dirty="0">
                <a:solidFill>
                  <a:schemeClr val="tx1">
                    <a:lumMod val="50000"/>
                  </a:schemeClr>
                </a:solidFill>
                <a:latin typeface="+mn-lt"/>
                <a:cs typeface="Arial" pitchFamily="34" charset="0"/>
              </a:rPr>
              <a:t> </a:t>
            </a:r>
          </a:p>
          <a:p>
            <a:pPr defTabSz="924916">
              <a:spcBef>
                <a:spcPts val="0"/>
              </a:spcBef>
              <a:spcAft>
                <a:spcPts val="0"/>
              </a:spcAft>
              <a:defRPr/>
            </a:pPr>
            <a:r>
              <a:rPr lang="en-US" sz="1100" b="0" dirty="0">
                <a:solidFill>
                  <a:schemeClr val="tx1">
                    <a:lumMod val="50000"/>
                  </a:schemeClr>
                </a:solidFill>
                <a:latin typeface="+mn-lt"/>
                <a:cs typeface="Arial" pitchFamily="34" charset="0"/>
              </a:rPr>
              <a:t>Image source: https://unsplash.com/photos/5gGcn2PRrtc </a:t>
            </a:r>
            <a:endParaRPr lang="en-US" sz="1100" b="1" dirty="0">
              <a:solidFill>
                <a:schemeClr val="tx1">
                  <a:lumMod val="50000"/>
                </a:schemeClr>
              </a:solidFill>
              <a:latin typeface="+mn-lt"/>
              <a:cs typeface="Arial" pitchFamily="34" charset="0"/>
            </a:endParaRPr>
          </a:p>
          <a:p>
            <a:pPr defTabSz="924916">
              <a:spcBef>
                <a:spcPts val="0"/>
              </a:spcBef>
              <a:spcAft>
                <a:spcPts val="0"/>
              </a:spcAft>
              <a:defRPr/>
            </a:pPr>
            <a:endParaRPr lang="en-US" sz="1100" dirty="0">
              <a:solidFill>
                <a:schemeClr val="tx1">
                  <a:lumMod val="50000"/>
                </a:schemeClr>
              </a:solidFill>
              <a:latin typeface="+mn-lt"/>
              <a:cs typeface="Arial" pitchFamily="34" charset="0"/>
            </a:endParaRPr>
          </a:p>
          <a:p>
            <a:pPr defTabSz="924916">
              <a:spcBef>
                <a:spcPts val="0"/>
              </a:spcBef>
              <a:spcAft>
                <a:spcPts val="0"/>
              </a:spcAft>
              <a:defRPr/>
            </a:pPr>
            <a:r>
              <a:rPr lang="en-US" sz="1100" dirty="0">
                <a:solidFill>
                  <a:schemeClr val="tx1">
                    <a:lumMod val="50000"/>
                  </a:schemeClr>
                </a:solidFill>
                <a:latin typeface="+mn-lt"/>
                <a:cs typeface="Arial" pitchFamily="34" charset="0"/>
              </a:rPr>
              <a:t>Biodiversity loss risk: Biodiversity loss comes at the nexus of many other business risks. E.g. through decreasing food security (which itself has economic ramifications) or increasing the likelihood of coastal flooding. Biodiversity loss can be felt through physical risks (increased cost of resources, disruption of operations due to natural disasters unmitigated by appropriate ecosystems), associated regulatory and legal risk, market risk from changing consumer preference as consumers become more aware &amp; discerning RE biodiversity, and supply chain risks. </a:t>
            </a:r>
          </a:p>
          <a:p>
            <a:pPr defTabSz="924916">
              <a:spcBef>
                <a:spcPts val="0"/>
              </a:spcBef>
              <a:spcAft>
                <a:spcPts val="0"/>
              </a:spcAft>
              <a:defRPr/>
            </a:pPr>
            <a:r>
              <a:rPr lang="en-US" sz="1100" dirty="0">
                <a:solidFill>
                  <a:schemeClr val="tx1">
                    <a:lumMod val="50000"/>
                  </a:schemeClr>
                </a:solidFill>
                <a:latin typeface="+mn-lt"/>
                <a:cs typeface="Arial" pitchFamily="34" charset="0"/>
              </a:rPr>
              <a:t>Examples: </a:t>
            </a:r>
          </a:p>
          <a:p>
            <a:pPr defTabSz="924916">
              <a:spcBef>
                <a:spcPts val="0"/>
              </a:spcBef>
              <a:spcAft>
                <a:spcPts val="0"/>
              </a:spcAft>
              <a:defRPr/>
            </a:pPr>
            <a:r>
              <a:rPr lang="en-US" sz="1100" b="1" dirty="0">
                <a:solidFill>
                  <a:schemeClr val="tx1">
                    <a:lumMod val="50000"/>
                  </a:schemeClr>
                </a:solidFill>
                <a:latin typeface="+mn-lt"/>
                <a:cs typeface="Arial" pitchFamily="34" charset="0"/>
                <a:sym typeface="Wingdings" panose="05000000000000000000" pitchFamily="2" charset="2"/>
              </a:rPr>
              <a:t> For example, a 28% reduction in mangrove cover between 1980 and 2000 in South East Asia to make way for commercial shrimp farming has contributed to a loss of natural protection against tsunamis and cyclones. This was tragically demonstrated during the 2004 South Asian Tsunami, when coastal areas still covered by mangroves were relatively less affected, with mangroves acting as a natural defense. </a:t>
            </a:r>
            <a:br>
              <a:rPr lang="en-US" sz="1100" b="1" dirty="0">
                <a:solidFill>
                  <a:schemeClr val="tx1">
                    <a:lumMod val="50000"/>
                  </a:schemeClr>
                </a:solidFill>
                <a:latin typeface="+mn-lt"/>
                <a:cs typeface="Arial" pitchFamily="34" charset="0"/>
                <a:sym typeface="Wingdings" panose="05000000000000000000" pitchFamily="2" charset="2"/>
              </a:rPr>
            </a:br>
            <a:r>
              <a:rPr lang="en-US" sz="1600" b="1" dirty="0"/>
              <a:t>In addition to their vital role in coastal protection, these coastal features are critical for many marine food chains, comprising vital nursery areas and habitats for commercially valuable fish and shellfish species. As we look to the future, with the prevalence of denser populations in coastal areas, the human and economic costs of damage to coastal ecosystems are set to grow.</a:t>
            </a:r>
          </a:p>
          <a:p>
            <a:pPr marL="171450" indent="-171450" defTabSz="924916">
              <a:spcBef>
                <a:spcPts val="0"/>
              </a:spcBef>
              <a:spcAft>
                <a:spcPts val="0"/>
              </a:spcAft>
              <a:buFont typeface="Wingdings" panose="05000000000000000000" pitchFamily="2" charset="2"/>
              <a:buChar char="à"/>
              <a:defRPr/>
            </a:pPr>
            <a:r>
              <a:rPr lang="en-US" sz="1600" b="1" dirty="0"/>
              <a:t>For example, in Guangdong province in China, deforestation and land conversion have led to encroaching desertification. Exacerbated by severe drought, this not only threatens further biodiversity loss but also agricultural productivity and community health.</a:t>
            </a:r>
          </a:p>
          <a:p>
            <a:pPr marL="171450" indent="-171450" defTabSz="924916">
              <a:spcBef>
                <a:spcPts val="0"/>
              </a:spcBef>
              <a:spcAft>
                <a:spcPts val="0"/>
              </a:spcAft>
              <a:buFont typeface="Wingdings" panose="05000000000000000000" pitchFamily="2" charset="2"/>
              <a:buChar char="à"/>
              <a:defRPr/>
            </a:pPr>
            <a:r>
              <a:rPr lang="en-US" sz="1600" b="1" dirty="0"/>
              <a:t>Measures to control deforestation and conversion to soy and palm oil production may significantly increase the prices of these commodities which form key inputs for many producers of food and household goods.</a:t>
            </a:r>
            <a:endParaRPr lang="en-US" sz="1100" dirty="0">
              <a:solidFill>
                <a:schemeClr val="tx1">
                  <a:lumMod val="50000"/>
                </a:schemeClr>
              </a:solidFill>
              <a:latin typeface="+mn-lt"/>
              <a:cs typeface="Arial" pitchFamily="34" charset="0"/>
            </a:endParaRPr>
          </a:p>
          <a:p>
            <a:pPr defTabSz="924916">
              <a:spcBef>
                <a:spcPts val="0"/>
              </a:spcBef>
              <a:spcAft>
                <a:spcPts val="0"/>
              </a:spcAft>
              <a:defRPr/>
            </a:pPr>
            <a:r>
              <a:rPr lang="en-US" sz="1100" dirty="0">
                <a:hlinkClick r:id="rId6"/>
              </a:rPr>
              <a:t>https://www.pwc.co.uk/assets/pdf/wef-biodiversity-and-business-risk.pdf</a:t>
            </a:r>
            <a:r>
              <a:rPr lang="en-US" sz="1100" dirty="0">
                <a:solidFill>
                  <a:schemeClr val="tx1">
                    <a:lumMod val="50000"/>
                  </a:schemeClr>
                </a:solidFill>
                <a:latin typeface="+mn-lt"/>
                <a:cs typeface="Arial" pitchFamily="34" charset="0"/>
              </a:rPr>
              <a:t> </a:t>
            </a:r>
          </a:p>
          <a:p>
            <a:pPr marL="0" indent="0">
              <a:buFont typeface="Arial" panose="020B0604020202020204" pitchFamily="34" charset="0"/>
              <a:buNone/>
            </a:pPr>
            <a:endParaRPr lang="en-GB" sz="1100" b="0" dirty="0"/>
          </a:p>
          <a:p>
            <a:pPr marL="0" indent="0" defTabSz="914377">
              <a:lnSpc>
                <a:spcPct val="120000"/>
              </a:lnSpc>
              <a:buFont typeface="Arial" panose="020B0604020202020204" pitchFamily="34" charset="0"/>
              <a:buNone/>
            </a:pPr>
            <a:r>
              <a:rPr lang="en-GB" sz="1100" b="0" dirty="0"/>
              <a:t>But good news is that, where there is risk, there is opportunity to:</a:t>
            </a:r>
          </a:p>
          <a:p>
            <a:pPr marL="171450" indent="-171450" defTabSz="914377">
              <a:lnSpc>
                <a:spcPct val="120000"/>
              </a:lnSpc>
              <a:buFont typeface="Arial" panose="020B0604020202020204" pitchFamily="34" charset="0"/>
              <a:buChar char="•"/>
            </a:pPr>
            <a:r>
              <a:rPr lang="en-US" sz="1100" dirty="0"/>
              <a:t>Secure natural resources</a:t>
            </a:r>
          </a:p>
          <a:p>
            <a:pPr marL="171450" indent="-171450" defTabSz="914377">
              <a:lnSpc>
                <a:spcPct val="120000"/>
              </a:lnSpc>
              <a:buFont typeface="Arial" panose="020B0604020202020204" pitchFamily="34" charset="0"/>
              <a:buChar char="•"/>
            </a:pPr>
            <a:r>
              <a:rPr lang="en-US" sz="1100" dirty="0"/>
              <a:t>Save costs</a:t>
            </a:r>
          </a:p>
          <a:p>
            <a:pPr marL="171450" indent="-171450" defTabSz="914377">
              <a:lnSpc>
                <a:spcPct val="120000"/>
              </a:lnSpc>
              <a:buFont typeface="Arial" panose="020B0604020202020204" pitchFamily="34" charset="0"/>
              <a:buChar char="•"/>
            </a:pPr>
            <a:r>
              <a:rPr lang="en-US" sz="1100" dirty="0"/>
              <a:t>Manage future risks</a:t>
            </a:r>
          </a:p>
          <a:p>
            <a:pPr marL="171450" indent="-171450" defTabSz="914377">
              <a:lnSpc>
                <a:spcPct val="120000"/>
              </a:lnSpc>
              <a:buFont typeface="Arial" panose="020B0604020202020204" pitchFamily="34" charset="0"/>
              <a:buChar char="•"/>
            </a:pPr>
            <a:r>
              <a:rPr lang="en-US" sz="1100" dirty="0"/>
              <a:t>Engage stakeholders</a:t>
            </a:r>
            <a:endParaRPr lang="en-GB" sz="1100" b="0" i="0" kern="1200" dirty="0">
              <a:solidFill>
                <a:schemeClr val="tx1"/>
              </a:solidFill>
              <a:effectLst/>
              <a:latin typeface="+mn-lt"/>
              <a:ea typeface="+mn-ea"/>
              <a:cs typeface="+mn-cs"/>
            </a:endParaRPr>
          </a:p>
          <a:p>
            <a:pPr marL="0" indent="0">
              <a:buFont typeface="Arial" panose="020B0604020202020204" pitchFamily="34" charset="0"/>
              <a:buNone/>
            </a:pPr>
            <a:endParaRPr lang="en-GB" sz="1100" b="0" dirty="0"/>
          </a:p>
          <a:p>
            <a:pPr marL="0" indent="0">
              <a:buFont typeface="Arial" panose="020B0604020202020204" pitchFamily="34" charset="0"/>
              <a:buNone/>
            </a:pPr>
            <a:r>
              <a:rPr lang="en-GB" sz="1100" b="1" dirty="0"/>
              <a:t>Operational opportunity </a:t>
            </a:r>
            <a:r>
              <a:rPr lang="en-GB" sz="1100" b="0" dirty="0"/>
              <a:t>– </a:t>
            </a:r>
            <a:r>
              <a:rPr lang="en-US" sz="1100" b="0" dirty="0">
                <a:sym typeface="Wingdings" panose="05000000000000000000" pitchFamily="2" charset="2"/>
              </a:rPr>
              <a:t>General Mills ups the ante on its regenerative agriculture push</a:t>
            </a:r>
            <a:r>
              <a:rPr lang="en-GB" sz="1100" b="1" dirty="0">
                <a:sym typeface="Wingdings" panose="05000000000000000000" pitchFamily="2" charset="2"/>
              </a:rPr>
              <a:t> </a:t>
            </a:r>
            <a:r>
              <a:rPr lang="nl-NL" sz="1600" dirty="0">
                <a:hlinkClick r:id="rId7"/>
              </a:rPr>
              <a:t>https://www.bakeryandsnacks.com/Article/2020/01/31/General-Mills-ups-the-ante-on-its-regenerative-agriculture-push</a:t>
            </a:r>
            <a:r>
              <a:rPr lang="nl-NL" sz="1600" dirty="0"/>
              <a:t> </a:t>
            </a:r>
            <a:br>
              <a:rPr lang="nl-NL" sz="1600" dirty="0"/>
            </a:br>
            <a:r>
              <a:rPr lang="nl-NL" sz="1600" dirty="0"/>
              <a:t>Image source: https://pixabay.com/nl/photos/tarwe-veld-lente-zomer-frankrijk-3241114/ </a:t>
            </a:r>
            <a:endParaRPr lang="en-GB" sz="1100" dirty="0"/>
          </a:p>
          <a:p>
            <a:pPr marL="0" indent="0">
              <a:buFont typeface="Arial" panose="020B0604020202020204" pitchFamily="34" charset="0"/>
              <a:buNone/>
            </a:pPr>
            <a:endParaRPr lang="en-GB" sz="11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dirty="0"/>
              <a:t>Reputational opportunity </a:t>
            </a:r>
            <a:r>
              <a:rPr lang="en-GB" sz="1100" b="0" dirty="0"/>
              <a:t>– Nespresso: every cup of coffee will be carbon neutral by 2022 </a:t>
            </a:r>
            <a:r>
              <a:rPr lang="nl-NL" sz="1600" dirty="0">
                <a:hlinkClick r:id="rId8"/>
              </a:rPr>
              <a:t>https://www.beveragedaily.com/Article/2020/09/17/Nespresso-Every-cup-of-our-coffee-will-be-carbon-neutral-by-2022</a:t>
            </a:r>
            <a:endParaRPr lang="nl-NL" sz="1600"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nl-NL" sz="1600" b="0" dirty="0"/>
              <a:t>Image source: https://pixabay.com/nl/photos/nespresso-cupjes-koffie-cupjes-586664/ </a:t>
            </a:r>
            <a:endParaRPr lang="en-GB" sz="11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1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dirty="0"/>
              <a:t>Legal opportunity</a:t>
            </a:r>
            <a:r>
              <a:rPr lang="en-GB" sz="1100" b="0" dirty="0"/>
              <a:t> – Starbucks introduces straw free lids</a:t>
            </a:r>
            <a:r>
              <a:rPr lang="en-GB" sz="1100" b="0" dirty="0">
                <a:sym typeface="Wingdings" panose="05000000000000000000" pitchFamily="2" charset="2"/>
              </a:rPr>
              <a:t>: </a:t>
            </a:r>
            <a:r>
              <a:rPr lang="nl-NL" sz="2400" dirty="0">
                <a:hlinkClick r:id="rId9"/>
              </a:rPr>
              <a:t>https://edition.cnn.com/2020/09/10/business/starbucks-straw-free-lids-plastic-straws-sustainability/index.html</a:t>
            </a:r>
            <a:r>
              <a:rPr lang="nl-NL" sz="2400" dirty="0"/>
              <a:t> (2020) OR </a:t>
            </a:r>
            <a:r>
              <a:rPr lang="nl-NL" sz="2400" dirty="0">
                <a:hlinkClick r:id="rId10"/>
              </a:rPr>
              <a:t>https://www.nytimes.com/2018/07/09/business/starbucks-plastic-straws.html</a:t>
            </a:r>
            <a:r>
              <a:rPr lang="nl-NL" sz="2400" dirty="0"/>
              <a:t> (2018)</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nl-NL" sz="2400" b="0" dirty="0">
                <a:sym typeface="Wingdings" panose="05000000000000000000" pitchFamily="2" charset="2"/>
              </a:rPr>
              <a:t>Image source: https://pixabay.com/nl/photos/milieuvriendelijke-stro-rietjes-3562628/ </a:t>
            </a:r>
            <a:endParaRPr lang="nl-NL" sz="1600" b="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1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dirty="0"/>
              <a:t>Financial opportunity </a:t>
            </a:r>
            <a:r>
              <a:rPr lang="en-GB" sz="1100" b="0" dirty="0"/>
              <a:t>– But when these risks are taken into account, we have seen how it can also lead to reduced financial costs, or improved access to finance. Companies like those you can see here have managed to secure substantial billion-dollar loan facilities where the interest rate of repayments is linked to ESG performance. That is to say if the company has string environmental and social performance they pay back less on the loan.</a:t>
            </a:r>
          </a:p>
          <a:p>
            <a:pPr marL="0" indent="0">
              <a:buFont typeface="Arial" panose="020B0604020202020204" pitchFamily="34" charset="0"/>
              <a:buNone/>
            </a:pPr>
            <a:endParaRPr lang="en-GB" sz="11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8BFF-C65F-4F22-AAF5-D55010A077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0251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628552" lvl="1" indent="-171424">
              <a:buFont typeface="Arial" panose="020B0604020202020204" pitchFamily="34" charset="0"/>
              <a:buChar char="•"/>
            </a:pPr>
            <a:r>
              <a:rPr lang="en-GB" dirty="0">
                <a:highlight>
                  <a:srgbClr val="00FF00"/>
                </a:highlight>
              </a:rPr>
              <a:t>Soil regulation: </a:t>
            </a:r>
          </a:p>
          <a:p>
            <a:pPr marL="1085752" lvl="2" indent="-171424">
              <a:buFont typeface="Arial" panose="020B0604020202020204" pitchFamily="34" charset="0"/>
              <a:buChar char="•"/>
            </a:pPr>
            <a:r>
              <a:rPr lang="en-GB" dirty="0">
                <a:highlight>
                  <a:srgbClr val="00FF00"/>
                </a:highlight>
              </a:rPr>
              <a:t>Risk: </a:t>
            </a:r>
            <a:r>
              <a:rPr lang="en-US" dirty="0">
                <a:highlight>
                  <a:srgbClr val="00FF00"/>
                </a:highlight>
              </a:rPr>
              <a:t>Leaving land sparsely will give wind and rain free rein, which can cause erosion. This can lead to land degradation. </a:t>
            </a:r>
          </a:p>
          <a:p>
            <a:pPr marL="1085752" lvl="2" indent="-171424">
              <a:buFont typeface="Arial" panose="020B0604020202020204" pitchFamily="34" charset="0"/>
              <a:buChar char="•"/>
            </a:pPr>
            <a:r>
              <a:rPr lang="en-US" dirty="0">
                <a:highlight>
                  <a:srgbClr val="00FF00"/>
                </a:highlight>
              </a:rPr>
              <a:t>Risk: In addition, the regular cultivation of land and the use of chemical fertilizers can affect the land to such an extent that the natural process of soil regulation is disturbed. </a:t>
            </a:r>
            <a:endParaRPr lang="en-GB" dirty="0">
              <a:highlight>
                <a:srgbClr val="00FF00"/>
              </a:highlight>
            </a:endParaRPr>
          </a:p>
          <a:p>
            <a:pPr marL="1085752" lvl="2" indent="-171424">
              <a:buFont typeface="Arial" panose="020B0604020202020204" pitchFamily="34" charset="0"/>
              <a:buChar char="•"/>
            </a:pPr>
            <a:r>
              <a:rPr lang="en-GB" dirty="0">
                <a:highlight>
                  <a:srgbClr val="00FF00"/>
                </a:highlight>
              </a:rPr>
              <a:t>Opportunity: Reduce input costs (chemical fertilizers)</a:t>
            </a:r>
          </a:p>
          <a:p>
            <a:pPr marL="628552" lvl="1" indent="-171424">
              <a:buFont typeface="Arial" panose="020B0604020202020204" pitchFamily="34" charset="0"/>
              <a:buChar char="•"/>
            </a:pPr>
            <a:r>
              <a:rPr lang="en-GB" dirty="0">
                <a:highlight>
                  <a:srgbClr val="00FF00"/>
                </a:highlight>
              </a:rPr>
              <a:t>Pollination</a:t>
            </a:r>
          </a:p>
          <a:p>
            <a:pPr marL="1085752" lvl="2" indent="-171424">
              <a:buFont typeface="Arial" panose="020B0604020202020204" pitchFamily="34" charset="0"/>
              <a:buChar char="•"/>
            </a:pPr>
            <a:r>
              <a:rPr lang="en-GB" dirty="0">
                <a:highlight>
                  <a:srgbClr val="00FF00"/>
                </a:highlight>
              </a:rPr>
              <a:t>Risk: </a:t>
            </a:r>
            <a:r>
              <a:rPr lang="en-US" dirty="0">
                <a:highlight>
                  <a:srgbClr val="00FF00"/>
                </a:highlight>
              </a:rPr>
              <a:t>The use of pesticides endangers pollinators.</a:t>
            </a:r>
          </a:p>
          <a:p>
            <a:pPr marL="1085752" lvl="2" indent="-171424">
              <a:buFont typeface="Arial" panose="020B0604020202020204" pitchFamily="34" charset="0"/>
              <a:buChar char="•"/>
            </a:pPr>
            <a:r>
              <a:rPr lang="en-US" dirty="0">
                <a:highlight>
                  <a:srgbClr val="00FF00"/>
                </a:highlight>
              </a:rPr>
              <a:t>Risk: 75% of our crops need insects for pollination. Commercial value of the pollination contribution is 153 billion euro/year. Pollination losses therefore cost money.</a:t>
            </a:r>
            <a:endParaRPr lang="en-GB" dirty="0">
              <a:highlight>
                <a:srgbClr val="00FF00"/>
              </a:highlight>
            </a:endParaRPr>
          </a:p>
          <a:p>
            <a:pPr marL="1085752" lvl="2" indent="-171424">
              <a:buFont typeface="Arial" panose="020B0604020202020204" pitchFamily="34" charset="0"/>
              <a:buChar char="•"/>
            </a:pPr>
            <a:r>
              <a:rPr lang="en-GB" dirty="0">
                <a:highlight>
                  <a:srgbClr val="00FF00"/>
                </a:highlight>
              </a:rPr>
              <a:t>Opportunity: </a:t>
            </a:r>
            <a:r>
              <a:rPr lang="en-US" dirty="0">
                <a:highlight>
                  <a:srgbClr val="00FF00"/>
                </a:highlight>
              </a:rPr>
              <a:t>A favorable environment for pollinators can therefore also offer opportunities and reduce costs.</a:t>
            </a:r>
            <a:endParaRPr lang="en-GB" dirty="0">
              <a:highlight>
                <a:srgbClr val="00FF00"/>
              </a:highlight>
            </a:endParaRPr>
          </a:p>
          <a:p>
            <a:pPr marL="628552" lvl="1" indent="-171424">
              <a:buFont typeface="Arial" panose="020B0604020202020204" pitchFamily="34" charset="0"/>
              <a:buChar char="•"/>
            </a:pPr>
            <a:r>
              <a:rPr lang="en-GB" dirty="0">
                <a:highlight>
                  <a:srgbClr val="00FF00"/>
                </a:highlight>
              </a:rPr>
              <a:t>Water extraction: </a:t>
            </a:r>
          </a:p>
          <a:p>
            <a:pPr marL="1085752" lvl="2" indent="-171424">
              <a:buFont typeface="Arial" panose="020B0604020202020204" pitchFamily="34" charset="0"/>
              <a:buChar char="•"/>
            </a:pPr>
            <a:r>
              <a:rPr lang="en-GB" dirty="0">
                <a:highlight>
                  <a:srgbClr val="00FF00"/>
                </a:highlight>
              </a:rPr>
              <a:t>Risk: increased resource costs, new regulations or license fees.</a:t>
            </a:r>
          </a:p>
          <a:p>
            <a:pPr marL="1085752" lvl="2" indent="-171424">
              <a:buFont typeface="Arial" panose="020B0604020202020204" pitchFamily="34" charset="0"/>
              <a:buChar char="•"/>
            </a:pPr>
            <a:r>
              <a:rPr lang="en-GB" dirty="0">
                <a:highlight>
                  <a:srgbClr val="00FF00"/>
                </a:highlight>
              </a:rPr>
              <a:t>Opportunity: r</a:t>
            </a:r>
            <a:r>
              <a:rPr lang="en-US" dirty="0">
                <a:highlight>
                  <a:srgbClr val="00FF00"/>
                </a:highlight>
              </a:rPr>
              <a:t>educe the costs of resource inputs (e.g., through efficiency gains or switching suppliers).</a:t>
            </a:r>
            <a:endParaRPr lang="en-GB" dirty="0">
              <a:highlight>
                <a:srgbClr val="00FF00"/>
              </a:highlight>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43</a:t>
            </a:fld>
            <a:endParaRPr lang="en-US"/>
          </a:p>
        </p:txBody>
      </p:sp>
    </p:spTree>
    <p:extLst>
      <p:ext uri="{BB962C8B-B14F-4D97-AF65-F5344CB8AC3E}">
        <p14:creationId xmlns:p14="http://schemas.microsoft.com/office/powerpoint/2010/main" val="39311444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evidently a lot of pertinent risks around nature and the environment facing businesses today. Where does natural capital come into this - how can it help you manage these risks? </a:t>
            </a:r>
          </a:p>
          <a:p>
            <a:endParaRPr lang="en-US" dirty="0"/>
          </a:p>
          <a:p>
            <a:r>
              <a:rPr lang="en-US" b="1" dirty="0"/>
              <a:t>To assess natural capital is to assess your company’s impacts and dependencies on nature. </a:t>
            </a:r>
          </a:p>
          <a:p>
            <a:r>
              <a:rPr lang="en-US" dirty="0"/>
              <a:t>It provides information that will help you to understand your relationship with nature. By focusing on impacts and dependencies, natural capital provides structure to this understanding. </a:t>
            </a:r>
          </a:p>
          <a:p>
            <a:r>
              <a:rPr lang="en-US" dirty="0"/>
              <a:t>Once you have a better understanding of your relationship with nature, you can use this to challenge your business model, mitigate risks and create opportunities. Natural capital can also be a valuable tool for broadening the conversation to include all parts of your business, including the finance team. </a:t>
            </a:r>
          </a:p>
          <a:p>
            <a:endParaRPr lang="en-GB" dirty="0"/>
          </a:p>
        </p:txBody>
      </p:sp>
      <p:sp>
        <p:nvSpPr>
          <p:cNvPr id="4" name="Slide Number Placeholder 3"/>
          <p:cNvSpPr>
            <a:spLocks noGrp="1"/>
          </p:cNvSpPr>
          <p:nvPr>
            <p:ph type="sldNum" sz="quarter" idx="5"/>
          </p:nvPr>
        </p:nvSpPr>
        <p:spPr/>
        <p:txBody>
          <a:bodyPr/>
          <a:lstStyle/>
          <a:p>
            <a:fld id="{7DBAF288-DB09-4B38-A774-AED1A4768F10}" type="slidenum">
              <a:rPr lang="en-GB" smtClean="0"/>
              <a:t>44</a:t>
            </a:fld>
            <a:endParaRPr lang="en-GB"/>
          </a:p>
        </p:txBody>
      </p:sp>
    </p:spTree>
    <p:extLst>
      <p:ext uri="{BB962C8B-B14F-4D97-AF65-F5344CB8AC3E}">
        <p14:creationId xmlns:p14="http://schemas.microsoft.com/office/powerpoint/2010/main" val="41679405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natural capital assessment provides information. Whilst this can be valuable in its own right, this means there are also numerous ways to use this information for further purposes. </a:t>
            </a:r>
          </a:p>
          <a:p>
            <a:r>
              <a:rPr lang="en-US" dirty="0"/>
              <a:t>The NCP focuses on using natural capital for decision-making, measurement and valuation, but it can also be used for disclosure and communication, or to help formulate strategy. </a:t>
            </a:r>
          </a:p>
          <a:p>
            <a:r>
              <a:rPr lang="en-US" dirty="0"/>
              <a:t>The best way for your company to use natural capital information is highly individual – think back to the challenges and risks you identified earlier in the training and consider how exactly how more information could help you meet these challenges. </a:t>
            </a:r>
          </a:p>
        </p:txBody>
      </p:sp>
      <p:sp>
        <p:nvSpPr>
          <p:cNvPr id="4" name="Slide Number Placeholder 3"/>
          <p:cNvSpPr>
            <a:spLocks noGrp="1"/>
          </p:cNvSpPr>
          <p:nvPr>
            <p:ph type="sldNum" sz="quarter" idx="5"/>
          </p:nvPr>
        </p:nvSpPr>
        <p:spPr/>
        <p:txBody>
          <a:bodyPr/>
          <a:lstStyle/>
          <a:p>
            <a:fld id="{7DBAF288-DB09-4B38-A774-AED1A4768F10}" type="slidenum">
              <a:rPr lang="en-GB" smtClean="0"/>
              <a:t>45</a:t>
            </a:fld>
            <a:endParaRPr lang="en-GB"/>
          </a:p>
        </p:txBody>
      </p:sp>
    </p:spTree>
    <p:extLst>
      <p:ext uri="{BB962C8B-B14F-4D97-AF65-F5344CB8AC3E}">
        <p14:creationId xmlns:p14="http://schemas.microsoft.com/office/powerpoint/2010/main" val="36670987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Data from the Natural Capital Coalition Case Study Database</a:t>
            </a:r>
          </a:p>
          <a:p>
            <a:endParaRPr lang="en-GB" dirty="0"/>
          </a:p>
          <a:p>
            <a:r>
              <a:rPr lang="en-GB" b="1" dirty="0"/>
              <a:t>Presenter to give an </a:t>
            </a:r>
            <a:r>
              <a:rPr lang="en-GB" sz="1200" b="1" kern="1200" dirty="0">
                <a:solidFill>
                  <a:schemeClr val="tx1"/>
                </a:solidFill>
                <a:latin typeface="+mn-lt"/>
                <a:ea typeface="+mn-ea"/>
                <a:cs typeface="+mn-cs"/>
              </a:rPr>
              <a:t>overview of the pie chart presented on the slide. Presenter to explain that natural capital assessments have been undertaking in a variety of sectors, including forest products, food &amp; beverage, energy and utilities, and chemicals. Next to Forest products, the Food &amp; Beverage sector is the largest sector in terms of assessments.</a:t>
            </a:r>
          </a:p>
          <a:p>
            <a:endParaRPr lang="en-GB" sz="1200" b="1" kern="120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46</a:t>
            </a:fld>
            <a:endParaRPr lang="en-US"/>
          </a:p>
        </p:txBody>
      </p:sp>
    </p:spTree>
    <p:extLst>
      <p:ext uri="{BB962C8B-B14F-4D97-AF65-F5344CB8AC3E}">
        <p14:creationId xmlns:p14="http://schemas.microsoft.com/office/powerpoint/2010/main" val="40368749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Data from the Natural Capital Coalition Case Study Database</a:t>
            </a:r>
          </a:p>
          <a:p>
            <a:endParaRPr lang="en-GB" dirty="0"/>
          </a:p>
          <a:p>
            <a:r>
              <a:rPr lang="en-GB" b="1" dirty="0"/>
              <a:t>Presenter to give an overview of the pie charts presented on the slide. Presenter to explain that the majority of assessments carried out include only natural capital, and that very few assessments measure social and human capital without also measuring natural capital. Presenter to explain that the majority of companies carrying out assessments are businesses, with governments carrying out ¼ of all assessments and finance carrying out the fewest.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8934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Data from the Natural Capital Coalition Case Study Database</a:t>
            </a:r>
          </a:p>
          <a:p>
            <a:endParaRPr lang="en-GB" dirty="0"/>
          </a:p>
          <a:p>
            <a:r>
              <a:rPr lang="en-GB" b="1" dirty="0"/>
              <a:t>Presenter to give an overview of the pie chart presented on the slide. Presenter to explain that the main purpose for carrying out assessments are to estimate total value/or net impact of/on natural, or social and human, capital. The next greatest application is to assess risks and opportunities for the companies carrying out the assessment, and the third biggest reason is to assess company impacts on stakeholders.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9478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https://www.pexels.com/photo/crop-ethnic-woman-with-basket-of-apples-5529527/</a:t>
            </a:r>
          </a:p>
        </p:txBody>
      </p:sp>
      <p:sp>
        <p:nvSpPr>
          <p:cNvPr id="4" name="Slide Number Placeholder 3"/>
          <p:cNvSpPr>
            <a:spLocks noGrp="1"/>
          </p:cNvSpPr>
          <p:nvPr>
            <p:ph type="sldNum" sz="quarter" idx="5"/>
          </p:nvPr>
        </p:nvSpPr>
        <p:spPr/>
        <p:txBody>
          <a:bodyPr/>
          <a:lstStyle/>
          <a:p>
            <a:fld id="{7DBAF288-DB09-4B38-A774-AED1A4768F10}" type="slidenum">
              <a:rPr lang="en-GB" smtClean="0"/>
              <a:t>49</a:t>
            </a:fld>
            <a:endParaRPr lang="en-GB"/>
          </a:p>
        </p:txBody>
      </p:sp>
    </p:spTree>
    <p:extLst>
      <p:ext uri="{BB962C8B-B14F-4D97-AF65-F5344CB8AC3E}">
        <p14:creationId xmlns:p14="http://schemas.microsoft.com/office/powerpoint/2010/main" val="2947405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Point 1: Explain that for now are all muted but will unmute when open floor for Qs &amp; discussion – will be flexible with time</a:t>
            </a:r>
          </a:p>
          <a:p>
            <a:r>
              <a:rPr lang="en-US"/>
              <a:t>Point 2: Encourage to participate – the more discussions, the more beneficial the VO</a:t>
            </a:r>
          </a:p>
          <a:p>
            <a:r>
              <a:rPr lang="en-US"/>
              <a:t>Point 3: Make sure to explain that will be able to write down their Qs directly in the google document</a:t>
            </a:r>
          </a:p>
          <a:p>
            <a:r>
              <a:rPr lang="en-US"/>
              <a:t>NOT FORGET to mention that we will then share with them the live document, as well as recording</a:t>
            </a:r>
            <a:endParaRPr lang="en-CH"/>
          </a:p>
        </p:txBody>
      </p:sp>
      <p:sp>
        <p:nvSpPr>
          <p:cNvPr id="4" name="Slide Number Placeholder 3"/>
          <p:cNvSpPr>
            <a:spLocks noGrp="1"/>
          </p:cNvSpPr>
          <p:nvPr>
            <p:ph type="sldNum" sz="quarter" idx="5"/>
          </p:nvPr>
        </p:nvSpPr>
        <p:spPr/>
        <p:txBody>
          <a:bodyPr/>
          <a:lstStyle/>
          <a:p>
            <a:fld id="{9E447784-F7B0-422E-AF2C-2EF2220A930A}" type="slidenum">
              <a:rPr lang="en-CH" smtClean="0"/>
              <a:t>5</a:t>
            </a:fld>
            <a:endParaRPr lang="en-CH"/>
          </a:p>
        </p:txBody>
      </p:sp>
    </p:spTree>
    <p:extLst>
      <p:ext uri="{BB962C8B-B14F-4D97-AF65-F5344CB8AC3E}">
        <p14:creationId xmlns:p14="http://schemas.microsoft.com/office/powerpoint/2010/main" val="6780128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Like in many other sectors, supply chains in the food &amp; beverage sector can be </a:t>
            </a:r>
            <a:r>
              <a:rPr lang="en-GB" b="1">
                <a:solidFill>
                  <a:srgbClr val="23BAED"/>
                </a:solidFill>
              </a:rPr>
              <a:t>complex.</a:t>
            </a:r>
          </a:p>
          <a:p>
            <a:pPr marL="171450" indent="-171450">
              <a:buFontTx/>
              <a:buChar char="-"/>
            </a:pPr>
            <a:r>
              <a:rPr lang="en-GB"/>
              <a:t>Most supply chains are composed of a variety of actors, including input companies, farmers, traders, manufacturers, retailers and consumers.</a:t>
            </a:r>
          </a:p>
          <a:p>
            <a:pPr marL="171450" indent="-171450">
              <a:buFontTx/>
              <a:buChar cha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23BAED"/>
                </a:solidFill>
              </a:rPr>
              <a:t>Every actor in the supply chain has a role to play </a:t>
            </a:r>
            <a:r>
              <a:rPr lang="en-GB"/>
              <a:t>in realising a sustainable food &amp; beverage sector.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a:t>E.g. farmers produce the raw materials which are consequently transformed into final products. On the end of the chain – downstream – are the consumers who buy the final products.</a:t>
            </a:r>
            <a:br>
              <a:rPr lang="en-GB"/>
            </a:b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Businesses in different parts of the supply chain do not operate independently from each other – they are </a:t>
            </a:r>
            <a:r>
              <a:rPr lang="en-GB" b="1">
                <a:solidFill>
                  <a:srgbClr val="23BAED"/>
                </a:solidFill>
              </a:rPr>
              <a:t>strongly </a:t>
            </a:r>
            <a:r>
              <a:rPr lang="en-GB" b="1">
                <a:solidFill>
                  <a:srgbClr val="00B0F0"/>
                </a:solidFill>
              </a:rPr>
              <a:t>interlinked.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a:t>Most supply chains are highly efficient: different actors along the supply chain work closely together, moving the product down through the chain up to the consumer.</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a:t>For most companies, engaging with </a:t>
            </a:r>
            <a:r>
              <a:rPr lang="en-GB" sz="1200" b="1">
                <a:solidFill>
                  <a:srgbClr val="23BAED"/>
                </a:solidFill>
              </a:rPr>
              <a:t>farmers and consumers</a:t>
            </a:r>
            <a:r>
              <a:rPr lang="en-GB"/>
              <a:t> is key as they are </a:t>
            </a:r>
            <a:r>
              <a:rPr lang="en-GB" sz="1200" b="1">
                <a:solidFill>
                  <a:srgbClr val="23BAED"/>
                </a:solidFill>
              </a:rPr>
              <a:t>important leverage points </a:t>
            </a:r>
            <a:r>
              <a:rPr lang="en-GB"/>
              <a:t>for becoming more sustainable.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 Mouse click to make the blue arrows appear.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indent="0">
              <a:buFontTx/>
              <a:buNone/>
            </a:pPr>
            <a:endParaRPr lang="en-GB"/>
          </a:p>
        </p:txBody>
      </p:sp>
      <p:sp>
        <p:nvSpPr>
          <p:cNvPr id="4" name="Slide Number Placeholder 3"/>
          <p:cNvSpPr>
            <a:spLocks noGrp="1"/>
          </p:cNvSpPr>
          <p:nvPr>
            <p:ph type="sldNum" sz="quarter" idx="5"/>
          </p:nvPr>
        </p:nvSpPr>
        <p:spPr/>
        <p:txBody>
          <a:bodyPr/>
          <a:lstStyle/>
          <a:p>
            <a:fld id="{BA38B6F6-72D7-4A1C-99FF-18950054F23C}" type="slidenum">
              <a:rPr lang="nl-NL" smtClean="0"/>
              <a:t>50</a:t>
            </a:fld>
            <a:endParaRPr lang="nl-NL"/>
          </a:p>
        </p:txBody>
      </p:sp>
    </p:spTree>
    <p:extLst>
      <p:ext uri="{BB962C8B-B14F-4D97-AF65-F5344CB8AC3E}">
        <p14:creationId xmlns:p14="http://schemas.microsoft.com/office/powerpoint/2010/main" val="19240875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food and beverage sector is </a:t>
            </a:r>
            <a:r>
              <a:rPr lang="en-US" sz="1200" b="1" dirty="0">
                <a:solidFill>
                  <a:srgbClr val="23BAED"/>
                </a:solidFill>
              </a:rPr>
              <a:t>highly dependent </a:t>
            </a:r>
            <a:r>
              <a:rPr lang="en-US" sz="1200" dirty="0"/>
              <a:t>on healthy and productive farmlands </a:t>
            </a:r>
            <a:r>
              <a:rPr lang="en-US" sz="1200" b="1" dirty="0">
                <a:solidFill>
                  <a:srgbClr val="23BAED"/>
                </a:solidFill>
              </a:rPr>
              <a:t>for the continuity of supply</a:t>
            </a:r>
            <a:r>
              <a:rPr lang="en-US" sz="1200" dirty="0"/>
              <a:t>.</a:t>
            </a:r>
          </a:p>
          <a:p>
            <a:r>
              <a:rPr lang="en-US" b="0" i="0" dirty="0">
                <a:solidFill>
                  <a:srgbClr val="4D4C4C"/>
                </a:solidFill>
                <a:effectLst/>
                <a:latin typeface="Helvetica" panose="020B0604020202020204" pitchFamily="34" charset="0"/>
              </a:rPr>
              <a:t>- McKinsey &amp; Company, 2016: </a:t>
            </a:r>
            <a:r>
              <a:rPr lang="nl-NL" dirty="0">
                <a:hlinkClick r:id="rId3"/>
              </a:rPr>
              <a:t>https://www.mckinsey.com/business-functions/sustainability/our-insights/starting-at-the-source-sustainability-in-supply-chains</a:t>
            </a:r>
            <a:r>
              <a:rPr lang="en-US" b="0" i="0" dirty="0">
                <a:solidFill>
                  <a:srgbClr val="4D4C4C"/>
                </a:solidFill>
                <a:effectLst/>
                <a:latin typeface="Helvetica" panose="020B0604020202020204" pitchFamily="34" charset="0"/>
              </a:rPr>
              <a:t> </a:t>
            </a:r>
          </a:p>
          <a:p>
            <a:r>
              <a:rPr lang="en-US" b="0" i="0" dirty="0">
                <a:solidFill>
                  <a:srgbClr val="333333"/>
                </a:solidFill>
                <a:effectLst/>
                <a:latin typeface="McKinsey Sans"/>
              </a:rPr>
              <a:t>GrainCorp, a large Australian agriculture business, reported that a drought cut its grain deliveries by 23%, leading to a 64% drop in 2014 profits. Unilever estimates that it loses some €300 million per year as worsening water scarcity and declining agricultural productivity lead to higher food costs.</a:t>
            </a:r>
            <a:endParaRPr lang="en-US" b="0" i="0" dirty="0">
              <a:solidFill>
                <a:srgbClr val="4D4C4C"/>
              </a:solidFill>
              <a:effectLst/>
              <a:latin typeface="Helvetica" panose="020B0604020202020204" pitchFamily="34" charset="0"/>
            </a:endParaRPr>
          </a:p>
          <a:p>
            <a:endParaRPr lang="en-US" b="0" i="0" dirty="0">
              <a:solidFill>
                <a:srgbClr val="4D4C4C"/>
              </a:solidFill>
              <a:effectLst/>
              <a:latin typeface="Helvetica" panose="020B0604020202020204" pitchFamily="34" charset="0"/>
            </a:endParaRPr>
          </a:p>
          <a:p>
            <a:br>
              <a:rPr lang="en-US" b="0" i="0" dirty="0">
                <a:solidFill>
                  <a:srgbClr val="4D4C4C"/>
                </a:solidFill>
                <a:effectLst/>
                <a:latin typeface="Helvetica" panose="020B0604020202020204" pitchFamily="34" charset="0"/>
              </a:rPr>
            </a:br>
            <a:r>
              <a:rPr lang="en-US" b="0" i="0" dirty="0">
                <a:solidFill>
                  <a:srgbClr val="4D4C4C"/>
                </a:solidFill>
                <a:effectLst/>
                <a:latin typeface="Helvetica" panose="020B0604020202020204" pitchFamily="34" charset="0"/>
              </a:rPr>
              <a:t>- </a:t>
            </a:r>
            <a:r>
              <a:rPr lang="en-US" b="0" i="0" dirty="0" err="1">
                <a:solidFill>
                  <a:srgbClr val="4D4C4C"/>
                </a:solidFill>
                <a:effectLst/>
                <a:latin typeface="Helvetica" panose="020B0604020202020204" pitchFamily="34" charset="0"/>
              </a:rPr>
              <a:t>Kering</a:t>
            </a:r>
            <a:r>
              <a:rPr lang="en-US" b="0" i="0" dirty="0">
                <a:solidFill>
                  <a:srgbClr val="4D4C4C"/>
                </a:solidFill>
                <a:effectLst/>
                <a:latin typeface="Helvetica" panose="020B0604020202020204" pitchFamily="34" charset="0"/>
              </a:rPr>
              <a:t> report 2019: </a:t>
            </a:r>
            <a:r>
              <a:rPr lang="nl-NL" dirty="0">
                <a:hlinkClick r:id="rId4"/>
              </a:rPr>
              <a:t>https://kering-group.opendatasoft.com/pages/report-2019/</a:t>
            </a:r>
            <a:endParaRPr lang="en-US" b="0" i="0" dirty="0">
              <a:solidFill>
                <a:srgbClr val="4D4C4C"/>
              </a:solidFill>
              <a:effectLst/>
              <a:latin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D4C4C"/>
                </a:solidFill>
                <a:effectLst/>
                <a:latin typeface="Helvetica" panose="020B0604020202020204" pitchFamily="34" charset="0"/>
              </a:rPr>
              <a:t>The figure shows how the Group's environmental impacts across the supply chain are distributed. We see that the Group's most significant impacts are generated in the supply chain (92%), and in particular from the production and processing of raw materials that together represent 76% of the total environmental impacts. </a:t>
            </a:r>
            <a:r>
              <a:rPr lang="en-US" b="0" i="0" dirty="0" err="1">
                <a:solidFill>
                  <a:srgbClr val="4D4C4C"/>
                </a:solidFill>
                <a:effectLst/>
                <a:latin typeface="Helvetica" panose="020B0604020202020204" pitchFamily="34" charset="0"/>
              </a:rPr>
              <a:t>Kering's</a:t>
            </a:r>
            <a:r>
              <a:rPr lang="en-US" b="0" i="0" dirty="0">
                <a:solidFill>
                  <a:srgbClr val="4D4C4C"/>
                </a:solidFill>
                <a:effectLst/>
                <a:latin typeface="Helvetica" panose="020B0604020202020204" pitchFamily="34" charset="0"/>
              </a:rPr>
              <a:t> own operations represent only 8% of the impacts.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D4C4C"/>
              </a:solidFill>
              <a:effectLst/>
              <a:latin typeface="Helvetica" panose="020B0604020202020204" pitchFamily="34" charset="0"/>
            </a:endParaRPr>
          </a:p>
          <a:p>
            <a:endParaRPr lang="en-US" b="0" i="0" dirty="0">
              <a:solidFill>
                <a:srgbClr val="4D4C4C"/>
              </a:solidFill>
              <a:effectLst/>
              <a:latin typeface="Helvetica" panose="020B0604020202020204" pitchFamily="34" charset="0"/>
            </a:endParaRPr>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41253-FB2F-49D0-ADB9-2038AA856BC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2888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b="0" i="0">
                <a:solidFill>
                  <a:srgbClr val="4D4C4C"/>
                </a:solidFill>
                <a:effectLst/>
                <a:latin typeface="Helvetica" panose="020B0604020202020204" pitchFamily="34" charset="0"/>
              </a:rPr>
              <a:t>The story is not very different for the Food &amp; Beverage sector. Environmental impacts are unequally distributed along the food chain with a high concentration at the level of agricultural production. This is the case for almost all food products (e.g. Beef, rice, coffee).</a:t>
            </a:r>
            <a:endParaRPr lang="en-US" sz="1800" b="0" i="0">
              <a:solidFill>
                <a:srgbClr val="4D4C4C"/>
              </a:solidFill>
              <a:effectLst/>
              <a:latin typeface="Helvetica" panose="020B0604020202020204" pitchFamily="34" charset="0"/>
            </a:endParaRPr>
          </a:p>
          <a:p>
            <a:pPr marL="0" indent="0">
              <a:lnSpc>
                <a:spcPct val="150000"/>
              </a:lnSpc>
              <a:buFontTx/>
              <a:buNone/>
            </a:pPr>
            <a:r>
              <a:rPr lang="en-US" b="0" i="0">
                <a:solidFill>
                  <a:srgbClr val="4D4C4C"/>
                </a:solidFill>
                <a:effectLst/>
                <a:latin typeface="Helvetica" panose="020B0604020202020204" pitchFamily="34" charset="0"/>
              </a:rPr>
              <a:t>https://www.adelphi.de/en/system/files/mediathek/bilder/Umweltatlas%20Lieferkette%20-%20adelphi-Systain-englisch.pdf</a:t>
            </a:r>
          </a:p>
          <a:p>
            <a:pPr marL="0" marR="0" lvl="0" indent="0" algn="l" defTabSz="914400" rtl="0" eaLnBrk="1" fontAlgn="auto" latinLnBrk="0" hangingPunct="1">
              <a:lnSpc>
                <a:spcPct val="150000"/>
              </a:lnSpc>
              <a:spcBef>
                <a:spcPts val="0"/>
              </a:spcBef>
              <a:spcAft>
                <a:spcPts val="0"/>
              </a:spcAft>
              <a:buClrTx/>
              <a:buSzTx/>
              <a:buFontTx/>
              <a:buNone/>
              <a:tabLst/>
              <a:defRPr/>
            </a:pPr>
            <a:r>
              <a:rPr lang="en-US" b="0" i="0" err="1">
                <a:solidFill>
                  <a:srgbClr val="4D4C4C"/>
                </a:solidFill>
                <a:effectLst/>
                <a:latin typeface="Helvetica" panose="020B0604020202020204" pitchFamily="34" charset="0"/>
              </a:rPr>
              <a:t>Ourworldindata</a:t>
            </a:r>
            <a:r>
              <a:rPr lang="en-US" b="0" i="0">
                <a:solidFill>
                  <a:srgbClr val="4D4C4C"/>
                </a:solidFill>
                <a:effectLst/>
                <a:latin typeface="Helvetica" panose="020B0604020202020204" pitchFamily="34" charset="0"/>
              </a:rPr>
              <a:t>, 2020: </a:t>
            </a:r>
            <a:r>
              <a:rPr lang="nl-NL"/>
              <a:t>https://ourworldindata.org/environmental-impacts-of-food</a:t>
            </a:r>
          </a:p>
          <a:p>
            <a:pPr marL="0" indent="0">
              <a:lnSpc>
                <a:spcPct val="150000"/>
              </a:lnSpc>
              <a:buFontTx/>
              <a:buNone/>
            </a:pPr>
            <a:endParaRPr lang="nl-NL" b="0" i="0">
              <a:solidFill>
                <a:srgbClr val="4D4C4C"/>
              </a:solidFill>
              <a:effectLst/>
              <a:latin typeface="Helvetica" panose="020B0604020202020204" pitchFamily="34" charset="0"/>
            </a:endParaRPr>
          </a:p>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41253-FB2F-49D0-ADB9-2038AA856BC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9619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food and beverage sector is </a:t>
            </a:r>
            <a:r>
              <a:rPr lang="en-US" sz="1200" b="1">
                <a:solidFill>
                  <a:srgbClr val="23BAED"/>
                </a:solidFill>
              </a:rPr>
              <a:t>highly dependent </a:t>
            </a:r>
            <a:r>
              <a:rPr lang="en-US" sz="1200"/>
              <a:t>on healthy and productive farmlands </a:t>
            </a:r>
            <a:r>
              <a:rPr lang="en-US" sz="1200" b="1">
                <a:solidFill>
                  <a:srgbClr val="23BAED"/>
                </a:solidFill>
              </a:rPr>
              <a:t>for the continuity of supply</a:t>
            </a:r>
            <a:r>
              <a:rPr lang="en-US" sz="120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The report </a:t>
            </a:r>
            <a:r>
              <a:rPr lang="en-US" b="0" i="1">
                <a:solidFill>
                  <a:srgbClr val="1F1868"/>
                </a:solidFill>
                <a:effectLst/>
                <a:latin typeface="aktiv-grotesk"/>
              </a:rPr>
              <a:t>An enhanced assessment of risks impacting the Food &amp; Agriculture sector</a:t>
            </a:r>
            <a:r>
              <a:rPr lang="en-US" b="0" i="0">
                <a:solidFill>
                  <a:srgbClr val="1F1868"/>
                </a:solidFill>
                <a:effectLst/>
                <a:latin typeface="aktiv-grotesk"/>
              </a:rPr>
              <a:t> by WBCSD/KPMG (2020) provides a holistic assessment of companies’ exposure to food system challenges. The report shows how the different risks are interrelated and categorizes them into: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1F1868"/>
              </a:solidFill>
              <a:effectLst/>
              <a:latin typeface="aktiv-grotes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F1868"/>
                </a:solidFill>
                <a:effectLst/>
                <a:latin typeface="aktiv-grotesk"/>
              </a:rPr>
              <a:t>Top influential risks: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a:solidFill>
                  <a:srgbClr val="1F1868"/>
                </a:solidFill>
                <a:effectLst/>
                <a:latin typeface="aktiv-grotesk"/>
              </a:rPr>
              <a:t>Understanding agricultural practices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a:solidFill>
                  <a:srgbClr val="1F1868"/>
                </a:solidFill>
                <a:effectLst/>
                <a:latin typeface="aktiv-grotesk"/>
              </a:rPr>
              <a:t>Regulation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a:solidFill>
                  <a:srgbClr val="1F1868"/>
                </a:solidFill>
                <a:effectLst/>
                <a:latin typeface="aktiv-grotesk"/>
              </a:rPr>
              <a:t>Inefficient production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1F1868"/>
              </a:solidFill>
              <a:effectLst/>
              <a:latin typeface="aktiv-grotes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F1868"/>
                </a:solidFill>
                <a:effectLst/>
                <a:latin typeface="aktiv-grotesk"/>
              </a:rPr>
              <a:t>Top influenced risks: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a:solidFill>
                  <a:srgbClr val="1F1868"/>
                </a:solidFill>
                <a:effectLst/>
                <a:latin typeface="aktiv-grotesk"/>
              </a:rPr>
              <a:t>Inefficient production practices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a:solidFill>
                  <a:srgbClr val="1F1868"/>
                </a:solidFill>
                <a:effectLst/>
                <a:latin typeface="aktiv-grotesk"/>
              </a:rPr>
              <a:t>Regulation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a:solidFill>
                  <a:srgbClr val="1F1868"/>
                </a:solidFill>
                <a:effectLst/>
                <a:latin typeface="aktiv-grotesk"/>
              </a:rPr>
              <a:t>Land degradation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i="1">
              <a:solidFill>
                <a:srgbClr val="1F1868"/>
              </a:solidFill>
              <a:effectLst/>
              <a:latin typeface="aktiv-grotes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F1868"/>
                </a:solidFill>
                <a:effectLst/>
                <a:latin typeface="aktiv-grotesk"/>
              </a:rPr>
              <a:t>This tells us that the top (influential and influenced) risks are related to primary production – and hence engaging with farmers should be a priority for companies in the food &amp; beverage sector. Supporting farmers with improving agricultural practices is thereby the foremost important risk mitigation strategy.</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a:br>
            <a:r>
              <a:rPr lang="en-US" sz="1200"/>
              <a:t>https://www.wbcsd.org/Programs/Redefining-Value/Business-Decision-Making/Enterprise-Risk-Management/Resources/An-enhanced-assessment-of-risks-impacting-the-Food-Agriculture-sector</a:t>
            </a:r>
            <a:br>
              <a:rPr lang="en-US" sz="1200"/>
            </a:br>
            <a:br>
              <a:rPr lang="en-US" sz="1200"/>
            </a:br>
            <a:endParaRPr lang="en-US" b="0" i="0">
              <a:solidFill>
                <a:srgbClr val="4D4C4C"/>
              </a:solidFill>
              <a:effectLst/>
              <a:latin typeface="Helvetica" panose="020B0604020202020204" pitchFamily="34" charset="0"/>
            </a:endParaRPr>
          </a:p>
          <a:p>
            <a:br>
              <a:rPr lang="en-US" b="0" i="0">
                <a:solidFill>
                  <a:srgbClr val="4D4C4C"/>
                </a:solidFill>
                <a:effectLst/>
                <a:latin typeface="Helvetica" panose="020B0604020202020204" pitchFamily="34" charset="0"/>
              </a:rPr>
            </a:br>
            <a:endParaRPr lang="en-US" b="0" i="0">
              <a:solidFill>
                <a:srgbClr val="4D4C4C"/>
              </a:solidFill>
              <a:effectLst/>
              <a:latin typeface="Helvetica" panose="020B0604020202020204" pitchFamily="34" charset="0"/>
            </a:endParaRPr>
          </a:p>
          <a:p>
            <a:endParaRPr lang="en-US" b="0" i="0">
              <a:solidFill>
                <a:srgbClr val="4D4C4C"/>
              </a:solidFill>
              <a:effectLst/>
              <a:latin typeface="Helvetica" panose="020B0604020202020204" pitchFamily="34" charset="0"/>
            </a:endParaRPr>
          </a:p>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41253-FB2F-49D0-ADB9-2038AA856BC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1958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food and beverage sector is </a:t>
            </a:r>
            <a:r>
              <a:rPr lang="en-US" sz="1200" b="1">
                <a:solidFill>
                  <a:srgbClr val="23BAED"/>
                </a:solidFill>
              </a:rPr>
              <a:t>highly dependent </a:t>
            </a:r>
            <a:r>
              <a:rPr lang="en-US" sz="1200"/>
              <a:t>on healthy and productive farmlands </a:t>
            </a:r>
            <a:r>
              <a:rPr lang="en-US" sz="1200" b="1">
                <a:solidFill>
                  <a:srgbClr val="23BAED"/>
                </a:solidFill>
              </a:rPr>
              <a:t>for the continuity of supply</a:t>
            </a:r>
            <a:r>
              <a:rPr lang="en-US" sz="120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The report </a:t>
            </a:r>
            <a:r>
              <a:rPr lang="en-US" b="0" i="1">
                <a:solidFill>
                  <a:srgbClr val="1F1868"/>
                </a:solidFill>
                <a:effectLst/>
                <a:latin typeface="aktiv-grotesk"/>
              </a:rPr>
              <a:t>An enhanced assessment of risks impacting the Food &amp; Agriculture sector</a:t>
            </a:r>
            <a:r>
              <a:rPr lang="en-US" b="0" i="0">
                <a:solidFill>
                  <a:srgbClr val="1F1868"/>
                </a:solidFill>
                <a:effectLst/>
                <a:latin typeface="aktiv-grotesk"/>
              </a:rPr>
              <a:t> by WBCSD/KPMG (2020) provides a holistic assessment of companies’ exposure to food system challenges. The report shows how the different risks are interrelated and categorizes them into: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1F1868"/>
              </a:solidFill>
              <a:effectLst/>
              <a:latin typeface="aktiv-grotes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F1868"/>
                </a:solidFill>
                <a:effectLst/>
                <a:latin typeface="aktiv-grotesk"/>
              </a:rPr>
              <a:t>Top influential risks: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a:solidFill>
                  <a:srgbClr val="1F1868"/>
                </a:solidFill>
                <a:effectLst/>
                <a:latin typeface="aktiv-grotesk"/>
              </a:rPr>
              <a:t>Understanding agricultural practices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a:solidFill>
                  <a:srgbClr val="1F1868"/>
                </a:solidFill>
                <a:effectLst/>
                <a:latin typeface="aktiv-grotesk"/>
              </a:rPr>
              <a:t>Regulation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a:solidFill>
                  <a:srgbClr val="1F1868"/>
                </a:solidFill>
                <a:effectLst/>
                <a:latin typeface="aktiv-grotesk"/>
              </a:rPr>
              <a:t>Inefficient production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1F1868"/>
              </a:solidFill>
              <a:effectLst/>
              <a:latin typeface="aktiv-grotes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F1868"/>
                </a:solidFill>
                <a:effectLst/>
                <a:latin typeface="aktiv-grotesk"/>
              </a:rPr>
              <a:t>Top influenced risks: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a:solidFill>
                  <a:srgbClr val="1F1868"/>
                </a:solidFill>
                <a:effectLst/>
                <a:latin typeface="aktiv-grotesk"/>
              </a:rPr>
              <a:t>Inefficient production practices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a:solidFill>
                  <a:srgbClr val="1F1868"/>
                </a:solidFill>
                <a:effectLst/>
                <a:latin typeface="aktiv-grotesk"/>
              </a:rPr>
              <a:t>Regulation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a:solidFill>
                  <a:srgbClr val="1F1868"/>
                </a:solidFill>
                <a:effectLst/>
                <a:latin typeface="aktiv-grotesk"/>
              </a:rPr>
              <a:t>Land degradation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i="1">
              <a:solidFill>
                <a:srgbClr val="1F1868"/>
              </a:solidFill>
              <a:effectLst/>
              <a:latin typeface="aktiv-grotes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F1868"/>
                </a:solidFill>
                <a:effectLst/>
                <a:latin typeface="aktiv-grotesk"/>
              </a:rPr>
              <a:t>This tells us that the top (influential and influenced) risks are related to primary production – and hence engaging with farmers should be a priority for companies in the food &amp; beverage sector. Supporting farmers with improving agricultural practices is thereby the foremost important risk mitigation strategy.</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a:br>
            <a:r>
              <a:rPr lang="en-US" sz="1200"/>
              <a:t>https://www.wbcsd.org/Programs/Redefining-Value/Business-Decision-Making/Enterprise-Risk-Management/Resources/An-enhanced-assessment-of-risks-impacting-the-Food-Agriculture-sector</a:t>
            </a:r>
            <a:br>
              <a:rPr lang="en-US" sz="1200"/>
            </a:br>
            <a:br>
              <a:rPr lang="en-US" sz="1200"/>
            </a:br>
            <a:endParaRPr lang="en-US" b="0" i="0">
              <a:solidFill>
                <a:srgbClr val="4D4C4C"/>
              </a:solidFill>
              <a:effectLst/>
              <a:latin typeface="Helvetica" panose="020B0604020202020204" pitchFamily="34" charset="0"/>
            </a:endParaRPr>
          </a:p>
          <a:p>
            <a:br>
              <a:rPr lang="en-US" b="0" i="0">
                <a:solidFill>
                  <a:srgbClr val="4D4C4C"/>
                </a:solidFill>
                <a:effectLst/>
                <a:latin typeface="Helvetica" panose="020B0604020202020204" pitchFamily="34" charset="0"/>
              </a:rPr>
            </a:br>
            <a:endParaRPr lang="en-US" b="0" i="0">
              <a:solidFill>
                <a:srgbClr val="4D4C4C"/>
              </a:solidFill>
              <a:effectLst/>
              <a:latin typeface="Helvetica" panose="020B0604020202020204" pitchFamily="34" charset="0"/>
            </a:endParaRPr>
          </a:p>
          <a:p>
            <a:endParaRPr lang="en-US" b="0" i="0">
              <a:solidFill>
                <a:srgbClr val="4D4C4C"/>
              </a:solidFill>
              <a:effectLst/>
              <a:latin typeface="Helvetica" panose="020B0604020202020204" pitchFamily="34" charset="0"/>
            </a:endParaRPr>
          </a:p>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41253-FB2F-49D0-ADB9-2038AA856BC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490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food and beverage sector is </a:t>
            </a:r>
            <a:r>
              <a:rPr lang="en-US" sz="1200" b="1">
                <a:solidFill>
                  <a:srgbClr val="23BAED"/>
                </a:solidFill>
              </a:rPr>
              <a:t>highly dependent </a:t>
            </a:r>
            <a:r>
              <a:rPr lang="en-US" sz="1200"/>
              <a:t>on healthy and productive farmlands </a:t>
            </a:r>
            <a:r>
              <a:rPr lang="en-US" sz="1200" b="1">
                <a:solidFill>
                  <a:srgbClr val="23BAED"/>
                </a:solidFill>
              </a:rPr>
              <a:t>for the continuity of supply</a:t>
            </a:r>
            <a:r>
              <a:rPr lang="en-US" sz="120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The report </a:t>
            </a:r>
            <a:r>
              <a:rPr lang="en-US" b="0" i="1">
                <a:solidFill>
                  <a:srgbClr val="1F1868"/>
                </a:solidFill>
                <a:effectLst/>
                <a:latin typeface="aktiv-grotesk"/>
              </a:rPr>
              <a:t>An enhanced assessment of risks impacting the Food &amp; Agriculture sector</a:t>
            </a:r>
            <a:r>
              <a:rPr lang="en-US" b="0" i="0">
                <a:solidFill>
                  <a:srgbClr val="1F1868"/>
                </a:solidFill>
                <a:effectLst/>
                <a:latin typeface="aktiv-grotesk"/>
              </a:rPr>
              <a:t> by WBCSD/KPMG (2020) provides a holistic assessment of companies’ exposure to food system challenges. The report shows how the different risks are interrelated and categorizes them into: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1F1868"/>
              </a:solidFill>
              <a:effectLst/>
              <a:latin typeface="aktiv-grotes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F1868"/>
                </a:solidFill>
                <a:effectLst/>
                <a:latin typeface="aktiv-grotesk"/>
              </a:rPr>
              <a:t>Top influential risks: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a:solidFill>
                  <a:srgbClr val="1F1868"/>
                </a:solidFill>
                <a:effectLst/>
                <a:latin typeface="aktiv-grotesk"/>
              </a:rPr>
              <a:t>Understanding agricultural practices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a:solidFill>
                  <a:srgbClr val="1F1868"/>
                </a:solidFill>
                <a:effectLst/>
                <a:latin typeface="aktiv-grotesk"/>
              </a:rPr>
              <a:t>Regulation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a:solidFill>
                  <a:srgbClr val="1F1868"/>
                </a:solidFill>
                <a:effectLst/>
                <a:latin typeface="aktiv-grotesk"/>
              </a:rPr>
              <a:t>Inefficient production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1F1868"/>
              </a:solidFill>
              <a:effectLst/>
              <a:latin typeface="aktiv-grotes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F1868"/>
                </a:solidFill>
                <a:effectLst/>
                <a:latin typeface="aktiv-grotesk"/>
              </a:rPr>
              <a:t>Top influenced risks: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a:solidFill>
                  <a:srgbClr val="1F1868"/>
                </a:solidFill>
                <a:effectLst/>
                <a:latin typeface="aktiv-grotesk"/>
              </a:rPr>
              <a:t>Inefficient production practices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a:solidFill>
                  <a:srgbClr val="1F1868"/>
                </a:solidFill>
                <a:effectLst/>
                <a:latin typeface="aktiv-grotesk"/>
              </a:rPr>
              <a:t>Regulation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a:solidFill>
                  <a:srgbClr val="1F1868"/>
                </a:solidFill>
                <a:effectLst/>
                <a:latin typeface="aktiv-grotesk"/>
              </a:rPr>
              <a:t>Land degradation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i="1">
              <a:solidFill>
                <a:srgbClr val="1F1868"/>
              </a:solidFill>
              <a:effectLst/>
              <a:latin typeface="aktiv-grotes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F1868"/>
                </a:solidFill>
                <a:effectLst/>
                <a:latin typeface="aktiv-grotesk"/>
              </a:rPr>
              <a:t>This tells us that the top (influential and influenced) risks are related to primary production – and hence engaging with farmers should be a priority for companies in the food &amp; beverage sector. Supporting farmers with improving agricultural practices is thereby the foremost important risk mitigation strategy.</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a:br>
            <a:r>
              <a:rPr lang="en-US" sz="1200"/>
              <a:t>https://www.wbcsd.org/Programs/Redefining-Value/Business-Decision-Making/Enterprise-Risk-Management/Resources/An-enhanced-assessment-of-risks-impacting-the-Food-Agriculture-sector</a:t>
            </a:r>
            <a:br>
              <a:rPr lang="en-US" sz="1200"/>
            </a:br>
            <a:br>
              <a:rPr lang="en-US" sz="1200"/>
            </a:br>
            <a:endParaRPr lang="en-US" b="0" i="0">
              <a:solidFill>
                <a:srgbClr val="4D4C4C"/>
              </a:solidFill>
              <a:effectLst/>
              <a:latin typeface="Helvetica" panose="020B0604020202020204" pitchFamily="34" charset="0"/>
            </a:endParaRPr>
          </a:p>
          <a:p>
            <a:br>
              <a:rPr lang="en-US" b="0" i="0">
                <a:solidFill>
                  <a:srgbClr val="4D4C4C"/>
                </a:solidFill>
                <a:effectLst/>
                <a:latin typeface="Helvetica" panose="020B0604020202020204" pitchFamily="34" charset="0"/>
              </a:rPr>
            </a:br>
            <a:endParaRPr lang="en-US" b="0" i="0">
              <a:solidFill>
                <a:srgbClr val="4D4C4C"/>
              </a:solidFill>
              <a:effectLst/>
              <a:latin typeface="Helvetica" panose="020B0604020202020204" pitchFamily="34" charset="0"/>
            </a:endParaRPr>
          </a:p>
          <a:p>
            <a:endParaRPr lang="en-US" b="0" i="0">
              <a:solidFill>
                <a:srgbClr val="4D4C4C"/>
              </a:solidFill>
              <a:effectLst/>
              <a:latin typeface="Helvetica" panose="020B0604020202020204" pitchFamily="34" charset="0"/>
            </a:endParaRPr>
          </a:p>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41253-FB2F-49D0-ADB9-2038AA856BC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9468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Categorisation based on SAI report (2015) </a:t>
            </a:r>
            <a:r>
              <a:rPr lang="nl-NL" i="1"/>
              <a:t>Sustainable Sourcing of Agricultural Raw Materials: a Practitioner’s guide</a:t>
            </a:r>
            <a:r>
              <a:rPr lang="nl-NL"/>
              <a:t>: </a:t>
            </a:r>
            <a:br>
              <a:rPr lang="nl-NL"/>
            </a:br>
            <a:r>
              <a:rPr lang="nl-NL"/>
              <a:t>“</a:t>
            </a:r>
            <a:r>
              <a:rPr lang="en-US" b="0" i="0">
                <a:solidFill>
                  <a:srgbClr val="4D4C4C"/>
                </a:solidFill>
                <a:effectLst/>
                <a:latin typeface="Helvetica" panose="020B0604020202020204" pitchFamily="34" charset="0"/>
              </a:rPr>
              <a:t>https://saiplatform.org/wp-content/uploads/2019/04/sai-sustainable-sourcing-guide-_june-2015.pdf</a:t>
            </a:r>
          </a:p>
          <a:p>
            <a:endParaRPr lang="nl-NL"/>
          </a:p>
          <a:p>
            <a:r>
              <a:rPr lang="nl-NL"/>
              <a:t>The report is produced in collaboration with IMD, CSL, International Trade Centre, IDH the Sustainable Initiative with support from BSR, Sedex and the Sustainable Food </a:t>
            </a:r>
            <a:r>
              <a:rPr lang="nl-NL" err="1"/>
              <a:t>Laboratory</a:t>
            </a:r>
            <a:r>
              <a:rPr lang="nl-NL"/>
              <a:t>.</a:t>
            </a:r>
          </a:p>
          <a:p>
            <a:endParaRPr lang="nl-NL"/>
          </a:p>
          <a:p>
            <a:r>
              <a:rPr lang="nl-NL" err="1"/>
              <a:t>Strategies</a:t>
            </a:r>
            <a:r>
              <a:rPr lang="nl-NL"/>
              <a:t> </a:t>
            </a:r>
            <a:r>
              <a:rPr lang="nl-NL" err="1"/>
              <a:t>can</a:t>
            </a:r>
            <a:r>
              <a:rPr lang="nl-NL"/>
              <a:t> </a:t>
            </a:r>
            <a:r>
              <a:rPr lang="nl-NL" err="1"/>
              <a:t>also</a:t>
            </a:r>
            <a:r>
              <a:rPr lang="nl-NL"/>
              <a:t> </a:t>
            </a:r>
            <a:r>
              <a:rPr lang="nl-NL" err="1"/>
              <a:t>be</a:t>
            </a:r>
            <a:r>
              <a:rPr lang="nl-NL"/>
              <a:t> </a:t>
            </a:r>
            <a:r>
              <a:rPr lang="nl-NL" err="1"/>
              <a:t>combined</a:t>
            </a:r>
            <a:r>
              <a:rPr lang="nl-NL"/>
              <a:t>.</a:t>
            </a:r>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41253-FB2F-49D0-ADB9-2038AA856BC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2273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err="1"/>
              <a:t>Industry-wide</a:t>
            </a:r>
            <a:r>
              <a:rPr lang="nl-NL" b="1" dirty="0"/>
              <a:t> cooperation:</a:t>
            </a:r>
          </a:p>
          <a:p>
            <a:pPr marL="171450" indent="-171450" algn="l" fontAlgn="base">
              <a:buFontTx/>
              <a:buChar char="-"/>
            </a:pPr>
            <a:r>
              <a:rPr lang="nl-NL" b="1" dirty="0"/>
              <a:t>OP2B: </a:t>
            </a:r>
            <a:r>
              <a:rPr lang="nl-NL" dirty="0" err="1"/>
              <a:t>One</a:t>
            </a:r>
            <a:r>
              <a:rPr lang="nl-NL" dirty="0"/>
              <a:t> </a:t>
            </a:r>
            <a:r>
              <a:rPr lang="nl-NL" dirty="0" err="1"/>
              <a:t>Planet</a:t>
            </a:r>
            <a:r>
              <a:rPr lang="nl-NL" dirty="0"/>
              <a:t> </a:t>
            </a:r>
            <a:r>
              <a:rPr lang="nl-NL" dirty="0" err="1"/>
              <a:t>for</a:t>
            </a:r>
            <a:r>
              <a:rPr lang="nl-NL" dirty="0"/>
              <a:t> Business </a:t>
            </a:r>
            <a:r>
              <a:rPr lang="nl-NL" dirty="0" err="1"/>
              <a:t>and</a:t>
            </a:r>
            <a:r>
              <a:rPr lang="nl-NL" dirty="0"/>
              <a:t> </a:t>
            </a:r>
            <a:r>
              <a:rPr lang="nl-NL" dirty="0" err="1"/>
              <a:t>Biodiversity</a:t>
            </a:r>
            <a:r>
              <a:rPr lang="nl-NL" dirty="0"/>
              <a:t>. An </a:t>
            </a:r>
            <a:r>
              <a:rPr lang="nl-NL" dirty="0" err="1"/>
              <a:t>international</a:t>
            </a:r>
            <a:r>
              <a:rPr lang="nl-NL" dirty="0"/>
              <a:t> cross-</a:t>
            </a:r>
            <a:r>
              <a:rPr lang="nl-NL" dirty="0" err="1"/>
              <a:t>sectoral</a:t>
            </a:r>
            <a:r>
              <a:rPr lang="nl-NL" dirty="0"/>
              <a:t>, action-</a:t>
            </a:r>
            <a:r>
              <a:rPr lang="nl-NL" dirty="0" err="1"/>
              <a:t>oriented</a:t>
            </a:r>
            <a:r>
              <a:rPr lang="nl-NL" dirty="0"/>
              <a:t> business </a:t>
            </a:r>
            <a:r>
              <a:rPr lang="nl-NL" dirty="0" err="1"/>
              <a:t>coalition</a:t>
            </a:r>
            <a:r>
              <a:rPr lang="nl-NL" dirty="0"/>
              <a:t> on </a:t>
            </a:r>
            <a:r>
              <a:rPr lang="nl-NL" dirty="0" err="1"/>
              <a:t>biodiversity</a:t>
            </a:r>
            <a:r>
              <a:rPr lang="nl-NL" dirty="0"/>
              <a:t> </a:t>
            </a:r>
            <a:r>
              <a:rPr lang="nl-NL" dirty="0" err="1"/>
              <a:t>with</a:t>
            </a:r>
            <a:r>
              <a:rPr lang="nl-NL" dirty="0"/>
              <a:t> a </a:t>
            </a:r>
            <a:r>
              <a:rPr lang="nl-NL" dirty="0" err="1"/>
              <a:t>specific</a:t>
            </a:r>
            <a:r>
              <a:rPr lang="nl-NL" dirty="0"/>
              <a:t> focus on </a:t>
            </a:r>
            <a:r>
              <a:rPr lang="nl-NL" dirty="0" err="1"/>
              <a:t>agriculture</a:t>
            </a:r>
            <a:r>
              <a:rPr lang="nl-NL" dirty="0"/>
              <a:t>. I</a:t>
            </a:r>
            <a:r>
              <a:rPr lang="en-US" b="0" i="0" dirty="0">
                <a:solidFill>
                  <a:srgbClr val="000000"/>
                </a:solidFill>
                <a:effectLst/>
                <a:latin typeface="Lato"/>
              </a:rPr>
              <a:t>initiated within French President Macron’s One Planet Lab framework, launched at the United Nations Climate Action Summit in New York on 23 September 2019. Hosted by the </a:t>
            </a:r>
            <a:r>
              <a:rPr lang="en-US" b="0" i="0" u="none" strike="noStrike" dirty="0">
                <a:solidFill>
                  <a:srgbClr val="0095C6"/>
                </a:solidFill>
                <a:effectLst/>
                <a:latin typeface="Lato"/>
                <a:hlinkClick r:id="rId3"/>
              </a:rPr>
              <a:t>World Business Council for Sustainable Development (WBCSD)</a:t>
            </a:r>
            <a:r>
              <a:rPr lang="en-US" b="0" i="0" u="none" strike="noStrike" dirty="0">
                <a:solidFill>
                  <a:srgbClr val="000000"/>
                </a:solidFill>
                <a:effectLst/>
                <a:latin typeface="Lato"/>
              </a:rPr>
              <a:t>. </a:t>
            </a:r>
            <a:br>
              <a:rPr lang="en-US" b="0" i="0" u="none" strike="noStrike" dirty="0">
                <a:solidFill>
                  <a:srgbClr val="000000"/>
                </a:solidFill>
                <a:effectLst/>
                <a:latin typeface="Lato"/>
              </a:rPr>
            </a:br>
            <a:r>
              <a:rPr lang="en-US" b="0" i="0" u="none" strike="noStrike" dirty="0">
                <a:solidFill>
                  <a:srgbClr val="000000"/>
                </a:solidFill>
                <a:effectLst/>
                <a:latin typeface="Lato"/>
              </a:rPr>
              <a:t>https://op2b.org/</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nl-NL" b="1" dirty="0"/>
              <a:t>BIER: </a:t>
            </a:r>
            <a:r>
              <a:rPr lang="nl-NL" dirty="0" err="1"/>
              <a:t>Beverage</a:t>
            </a:r>
            <a:r>
              <a:rPr lang="nl-NL" dirty="0"/>
              <a:t> </a:t>
            </a:r>
            <a:r>
              <a:rPr lang="nl-NL" dirty="0" err="1"/>
              <a:t>Industry</a:t>
            </a:r>
            <a:r>
              <a:rPr lang="nl-NL" dirty="0"/>
              <a:t> </a:t>
            </a:r>
            <a:r>
              <a:rPr lang="nl-NL" dirty="0" err="1"/>
              <a:t>Environmental</a:t>
            </a:r>
            <a:r>
              <a:rPr lang="nl-NL" dirty="0"/>
              <a:t> </a:t>
            </a:r>
            <a:r>
              <a:rPr lang="nl-NL" dirty="0" err="1"/>
              <a:t>Roundtable</a:t>
            </a:r>
            <a:r>
              <a:rPr lang="nl-NL" dirty="0"/>
              <a:t>. A</a:t>
            </a:r>
            <a:r>
              <a:rPr lang="en-US" b="0" i="0" dirty="0">
                <a:solidFill>
                  <a:srgbClr val="FFFFFF"/>
                </a:solidFill>
                <a:effectLst/>
                <a:latin typeface="Arial" panose="020B0604020202020204" pitchFamily="34" charset="0"/>
              </a:rPr>
              <a:t> technical coalition of leading global beverage companies working together to advance environmental sustainability within the beverage sector. </a:t>
            </a:r>
            <a:r>
              <a:rPr lang="en-US" b="0" i="0" dirty="0">
                <a:solidFill>
                  <a:srgbClr val="000000"/>
                </a:solidFill>
                <a:effectLst/>
                <a:latin typeface="Lato"/>
              </a:rPr>
              <a:t>Hosted by the </a:t>
            </a:r>
            <a:r>
              <a:rPr lang="en-US" b="0" i="0" u="none" strike="noStrike" dirty="0">
                <a:solidFill>
                  <a:srgbClr val="0095C6"/>
                </a:solidFill>
                <a:effectLst/>
                <a:latin typeface="Lato"/>
                <a:hlinkClick r:id="rId3"/>
              </a:rPr>
              <a:t>World Business Council for Sustainable Development (WBCSD)</a:t>
            </a:r>
            <a:r>
              <a:rPr lang="en-US" b="0" i="0" u="none" strike="noStrike" dirty="0">
                <a:solidFill>
                  <a:srgbClr val="000000"/>
                </a:solidFill>
                <a:effectLst/>
                <a:latin typeface="Lato"/>
              </a:rPr>
              <a:t>. </a:t>
            </a:r>
            <a:br>
              <a:rPr lang="en-US" b="0" i="0" u="none" strike="noStrike" dirty="0">
                <a:solidFill>
                  <a:srgbClr val="000000"/>
                </a:solidFill>
                <a:effectLst/>
                <a:latin typeface="Lato"/>
              </a:rPr>
            </a:br>
            <a:r>
              <a:rPr lang="en-US" b="0" i="0" u="none" strike="noStrike" dirty="0">
                <a:solidFill>
                  <a:srgbClr val="000000"/>
                </a:solidFill>
                <a:effectLst/>
                <a:latin typeface="Lato"/>
              </a:rPr>
              <a:t>https://www.bieroundtable.com/</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1" i="0" u="none" strike="noStrike" dirty="0">
                <a:solidFill>
                  <a:srgbClr val="000000"/>
                </a:solidFill>
                <a:effectLst/>
                <a:latin typeface="Lato"/>
              </a:rPr>
              <a:t>SAI platform: </a:t>
            </a:r>
            <a:r>
              <a:rPr lang="en-US" b="0" i="0" dirty="0">
                <a:solidFill>
                  <a:srgbClr val="FFFFFF"/>
                </a:solidFill>
                <a:effectLst/>
                <a:latin typeface="Gotham A"/>
              </a:rPr>
              <a:t>SAI Platform is one of the primary global food &amp; drink value chain initiatives for sustainable agriculture. Non-profit network.</a:t>
            </a:r>
            <a:br>
              <a:rPr lang="en-US" b="0" i="0" dirty="0">
                <a:solidFill>
                  <a:srgbClr val="FFFFFF"/>
                </a:solidFill>
                <a:effectLst/>
                <a:latin typeface="Gotham A"/>
              </a:rPr>
            </a:br>
            <a:r>
              <a:rPr lang="en-US" b="0" i="0" dirty="0">
                <a:solidFill>
                  <a:srgbClr val="FFFFFF"/>
                </a:solidFill>
                <a:effectLst/>
                <a:latin typeface="Gotham A"/>
              </a:rPr>
              <a:t>https://saiplatform.org/</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u="none" strike="noStrike" dirty="0">
              <a:solidFill>
                <a:srgbClr val="FFFFFF"/>
              </a:solidFill>
              <a:effectLst/>
              <a:latin typeface="Gotham A"/>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1" i="0" u="none" strike="noStrike" dirty="0">
                <a:solidFill>
                  <a:srgbClr val="FFFFFF"/>
                </a:solidFill>
                <a:effectLst/>
                <a:latin typeface="Gotham A"/>
              </a:rPr>
              <a:t>Sector/commodity-led roundtables:</a:t>
            </a:r>
            <a:br>
              <a:rPr lang="en-US" b="0" i="0" u="none" strike="noStrike" dirty="0">
                <a:solidFill>
                  <a:srgbClr val="FFFFFF"/>
                </a:solidFill>
                <a:effectLst/>
                <a:latin typeface="Gotham A"/>
              </a:rPr>
            </a:br>
            <a:r>
              <a:rPr lang="en-US" b="0" i="0" u="none" strike="noStrike" dirty="0">
                <a:solidFill>
                  <a:srgbClr val="FFFFFF"/>
                </a:solidFill>
                <a:effectLst/>
                <a:latin typeface="Gotham A"/>
              </a:rPr>
              <a:t>- A variety of roundtables around specific commodities have come into being, including among others the World Cocoa Foundation, the Ethical Tea Partnership, the Global Roundtable for Sustainable Beef, the Roundtable on Responsible Soy association.</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u="none" strike="noStrike" dirty="0">
              <a:solidFill>
                <a:srgbClr val="FFFFFF"/>
              </a:solidFill>
              <a:effectLst/>
              <a:latin typeface="Gotham A"/>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1" i="0" u="none" strike="noStrike" dirty="0">
                <a:solidFill>
                  <a:srgbClr val="FFFFFF"/>
                </a:solidFill>
                <a:effectLst/>
                <a:latin typeface="Gotham A"/>
              </a:rPr>
              <a:t>Project-led partnerships: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Lato"/>
              </a:rPr>
              <a:t>- Collaborative initiative between Rabobank, WWF and Friesland Campina (Dutch dairy producer) on the creation of a biodiversity monitor for the dairy farming sector: http://biodiversiteitsmonitormelkveehouderij.nl/docs/Biodiversiteitsmonitor_engels.pdf</a:t>
            </a:r>
          </a:p>
          <a:p>
            <a:pPr marL="171450" indent="-171450" algn="l" fontAlgn="base">
              <a:buFontTx/>
              <a:buChar char="-"/>
            </a:pPr>
            <a:endParaRPr lang="en-US" b="0" i="0" dirty="0">
              <a:solidFill>
                <a:srgbClr val="FFFFFF"/>
              </a:solidFill>
              <a:effectLst/>
              <a:latin typeface="Arial" panose="020B0604020202020204" pitchFamily="34" charset="0"/>
            </a:endParaRPr>
          </a:p>
          <a:p>
            <a:br>
              <a:rPr lang="en-US" dirty="0"/>
            </a:b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41253-FB2F-49D0-ADB9-2038AA856BC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9983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Examples</a:t>
            </a:r>
            <a:r>
              <a:rPr lang="nl-NL" dirty="0"/>
              <a:t> of cross-</a:t>
            </a:r>
            <a:r>
              <a:rPr lang="nl-NL" dirty="0" err="1"/>
              <a:t>sectoral</a:t>
            </a:r>
            <a:r>
              <a:rPr lang="nl-NL" dirty="0"/>
              <a:t> </a:t>
            </a:r>
            <a:r>
              <a:rPr lang="nl-NL" dirty="0" err="1"/>
              <a:t>certifications</a:t>
            </a:r>
            <a:r>
              <a:rPr lang="nl-NL" dirty="0"/>
              <a:t> in </a:t>
            </a:r>
            <a:r>
              <a:rPr lang="nl-NL" dirty="0" err="1"/>
              <a:t>the</a:t>
            </a:r>
            <a:r>
              <a:rPr lang="nl-NL" dirty="0"/>
              <a:t> food &amp; </a:t>
            </a:r>
            <a:r>
              <a:rPr lang="nl-NL" dirty="0" err="1"/>
              <a:t>beverage</a:t>
            </a:r>
            <a:r>
              <a:rPr lang="nl-NL" dirty="0"/>
              <a:t> sector:</a:t>
            </a:r>
          </a:p>
          <a:p>
            <a:pPr marL="171450" indent="-171450">
              <a:buFontTx/>
              <a:buChar char="-"/>
            </a:pPr>
            <a:r>
              <a:rPr lang="nl-NL" dirty="0" err="1"/>
              <a:t>Fairtrade</a:t>
            </a:r>
            <a:r>
              <a:rPr lang="nl-NL" dirty="0"/>
              <a:t> - </a:t>
            </a:r>
            <a:r>
              <a:rPr lang="nl-NL" sz="1200" b="0" i="0" u="none" strike="noStrike" kern="1200" dirty="0">
                <a:solidFill>
                  <a:srgbClr val="0095C6"/>
                </a:solidFill>
                <a:effectLst/>
                <a:latin typeface="Lato"/>
                <a:ea typeface="+mn-ea"/>
                <a:cs typeface="+mn-cs"/>
              </a:rPr>
              <a:t>https://www.fairtrade.net/</a:t>
            </a:r>
          </a:p>
          <a:p>
            <a:pPr marL="171450" indent="-171450">
              <a:buFontTx/>
              <a:buChar char="-"/>
            </a:pPr>
            <a:r>
              <a:rPr lang="nl-NL" dirty="0" err="1"/>
              <a:t>Organic</a:t>
            </a:r>
            <a:r>
              <a:rPr lang="nl-NL" dirty="0"/>
              <a:t> </a:t>
            </a:r>
          </a:p>
          <a:p>
            <a:pPr marL="171450" indent="-171450">
              <a:buFontTx/>
              <a:buChar char="-"/>
            </a:pPr>
            <a:r>
              <a:rPr lang="nl-NL" dirty="0"/>
              <a:t>Rainforest Alliance - https://www.rainforest-alliance.org/</a:t>
            </a:r>
          </a:p>
          <a:p>
            <a:pPr marL="171450" indent="-171450">
              <a:buFontTx/>
              <a:buChar char="-"/>
            </a:pPr>
            <a:endParaRPr lang="nl-NL" dirty="0"/>
          </a:p>
          <a:p>
            <a:pPr marL="0" indent="0">
              <a:buFontTx/>
              <a:buNone/>
            </a:pPr>
            <a:r>
              <a:rPr lang="nl-NL" dirty="0" err="1"/>
              <a:t>Examples</a:t>
            </a:r>
            <a:r>
              <a:rPr lang="nl-NL" dirty="0"/>
              <a:t> of </a:t>
            </a:r>
            <a:r>
              <a:rPr lang="nl-NL" dirty="0" err="1"/>
              <a:t>certifications</a:t>
            </a:r>
            <a:r>
              <a:rPr lang="nl-NL" dirty="0"/>
              <a:t>/</a:t>
            </a:r>
            <a:r>
              <a:rPr lang="nl-NL" dirty="0" err="1"/>
              <a:t>standards</a:t>
            </a:r>
            <a:r>
              <a:rPr lang="nl-NL" dirty="0"/>
              <a:t> </a:t>
            </a:r>
            <a:r>
              <a:rPr lang="nl-NL" dirty="0" err="1"/>
              <a:t>for</a:t>
            </a:r>
            <a:r>
              <a:rPr lang="nl-NL" dirty="0"/>
              <a:t> </a:t>
            </a:r>
            <a:r>
              <a:rPr lang="nl-NL" dirty="0" err="1"/>
              <a:t>specific</a:t>
            </a:r>
            <a:r>
              <a:rPr lang="nl-NL" dirty="0"/>
              <a:t> </a:t>
            </a:r>
            <a:r>
              <a:rPr lang="nl-NL" dirty="0" err="1"/>
              <a:t>commodities</a:t>
            </a:r>
            <a:r>
              <a:rPr lang="nl-NL" dirty="0"/>
              <a:t>:</a:t>
            </a:r>
          </a:p>
          <a:p>
            <a:pPr marL="0" indent="0">
              <a:buFontTx/>
              <a:buNone/>
            </a:pPr>
            <a:r>
              <a:rPr lang="nl-NL" dirty="0"/>
              <a:t>- RSPO: </a:t>
            </a:r>
            <a:r>
              <a:rPr lang="nl-NL" dirty="0" err="1"/>
              <a:t>Roundtable</a:t>
            </a:r>
            <a:r>
              <a:rPr lang="nl-NL" dirty="0"/>
              <a:t> </a:t>
            </a:r>
            <a:r>
              <a:rPr lang="nl-NL" dirty="0" err="1"/>
              <a:t>for</a:t>
            </a:r>
            <a:r>
              <a:rPr lang="nl-NL" dirty="0"/>
              <a:t> </a:t>
            </a:r>
            <a:r>
              <a:rPr lang="nl-NL" dirty="0" err="1"/>
              <a:t>Sustainable</a:t>
            </a:r>
            <a:r>
              <a:rPr lang="nl-NL" dirty="0"/>
              <a:t> Palm Oil - https://rspo.org/</a:t>
            </a:r>
            <a:br>
              <a:rPr lang="nl-NL" dirty="0"/>
            </a:br>
            <a:r>
              <a:rPr lang="nl-NL" dirty="0"/>
              <a:t>- RTRS: </a:t>
            </a:r>
            <a:r>
              <a:rPr lang="nl-NL" dirty="0" err="1"/>
              <a:t>Roundtable</a:t>
            </a:r>
            <a:r>
              <a:rPr lang="nl-NL" dirty="0"/>
              <a:t> </a:t>
            </a:r>
            <a:r>
              <a:rPr lang="nl-NL" dirty="0" err="1"/>
              <a:t>for</a:t>
            </a:r>
            <a:r>
              <a:rPr lang="nl-NL" dirty="0"/>
              <a:t> </a:t>
            </a:r>
            <a:r>
              <a:rPr lang="nl-NL" dirty="0" err="1"/>
              <a:t>Responsible</a:t>
            </a:r>
            <a:r>
              <a:rPr lang="nl-NL" dirty="0"/>
              <a:t> </a:t>
            </a:r>
            <a:r>
              <a:rPr lang="nl-NL" dirty="0" err="1"/>
              <a:t>Soy</a:t>
            </a:r>
            <a:r>
              <a:rPr lang="nl-NL" dirty="0"/>
              <a:t> - https://responsiblesoy.org/</a:t>
            </a:r>
          </a:p>
          <a:p>
            <a:pPr marL="0" indent="0">
              <a:buFontTx/>
              <a:buNone/>
            </a:pPr>
            <a:r>
              <a:rPr lang="nl-NL" dirty="0"/>
              <a:t>- </a:t>
            </a:r>
            <a:r>
              <a:rPr lang="nl-NL" dirty="0" err="1"/>
              <a:t>Bunsucro</a:t>
            </a:r>
            <a:r>
              <a:rPr lang="nl-NL" dirty="0"/>
              <a:t>: </a:t>
            </a:r>
            <a:r>
              <a:rPr lang="nl-NL" dirty="0" err="1"/>
              <a:t>multi</a:t>
            </a:r>
            <a:r>
              <a:rPr lang="nl-NL" dirty="0"/>
              <a:t>-stakeholder non-profit </a:t>
            </a:r>
            <a:r>
              <a:rPr lang="nl-NL" dirty="0" err="1"/>
              <a:t>organization</a:t>
            </a:r>
            <a:r>
              <a:rPr lang="nl-NL" dirty="0"/>
              <a:t> promoting </a:t>
            </a:r>
            <a:r>
              <a:rPr lang="nl-NL" dirty="0" err="1"/>
              <a:t>sustainable</a:t>
            </a:r>
            <a:r>
              <a:rPr lang="nl-NL" dirty="0"/>
              <a:t> </a:t>
            </a:r>
            <a:r>
              <a:rPr lang="nl-NL" dirty="0" err="1"/>
              <a:t>sugarcane</a:t>
            </a:r>
            <a:r>
              <a:rPr lang="nl-NL" dirty="0"/>
              <a:t> - https://www.bonsucro.com/</a:t>
            </a:r>
          </a:p>
          <a:p>
            <a:pPr marL="0" indent="0">
              <a:buFontTx/>
              <a:buNone/>
            </a:pPr>
            <a:r>
              <a:rPr lang="nl-NL" dirty="0"/>
              <a:t>- MSC: Marine </a:t>
            </a:r>
            <a:r>
              <a:rPr lang="nl-NL" dirty="0" err="1"/>
              <a:t>Stewardship</a:t>
            </a:r>
            <a:r>
              <a:rPr lang="nl-NL" dirty="0"/>
              <a:t> Council. </a:t>
            </a:r>
            <a:r>
              <a:rPr lang="nl-NL" dirty="0" err="1"/>
              <a:t>Certified</a:t>
            </a:r>
            <a:r>
              <a:rPr lang="nl-NL" dirty="0"/>
              <a:t> </a:t>
            </a:r>
            <a:r>
              <a:rPr lang="nl-NL" dirty="0" err="1"/>
              <a:t>sustainable</a:t>
            </a:r>
            <a:r>
              <a:rPr lang="nl-NL" dirty="0"/>
              <a:t> </a:t>
            </a:r>
            <a:r>
              <a:rPr lang="nl-NL" dirty="0" err="1"/>
              <a:t>seafood</a:t>
            </a:r>
            <a:r>
              <a:rPr lang="nl-NL" dirty="0"/>
              <a:t> - https://www.msc.org/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41253-FB2F-49D0-ADB9-2038AA856BC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8683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a range of different </a:t>
            </a:r>
            <a:r>
              <a:rPr lang="en-US" dirty="0" err="1"/>
              <a:t>CoC</a:t>
            </a:r>
            <a:r>
              <a:rPr lang="en-US" dirty="0"/>
              <a:t> models that describe the systems used to track the movement of products and their associated claims through a supply chain.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https://www.isealalliance.org/sites/default/files/resource/2017-11/ISEAL_Chain_of_Custody_Models_Guidance_September_2016.pdf</a:t>
            </a:r>
            <a:br>
              <a:rPr lang="en-US" b="1" dirty="0"/>
            </a:br>
            <a:br>
              <a:rPr lang="en-US" b="1" dirty="0"/>
            </a:br>
            <a:r>
              <a:rPr lang="en-US" b="1" dirty="0"/>
              <a:t>Four chain of custody systems </a:t>
            </a:r>
            <a:r>
              <a:rPr lang="en-US" dirty="0"/>
              <a:t>can be identified (from a high level of traceability to a low level of traceability):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dirty="0"/>
              <a:t>Identity preserved </a:t>
            </a:r>
            <a:r>
              <a:rPr lang="en-US" dirty="0"/>
              <a:t>– this system ensures that the certified product delivered to consumer is uniquely identifiable and can be related to the identity of the producer (farmer). Thus, you know which farmer produced the coffee beans for your cup of coffee. The system results in high costs due to the complex logistics, monitoring, reporting and verification.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dirty="0"/>
              <a:t>Segregation</a:t>
            </a:r>
            <a:r>
              <a:rPr lang="en-US" dirty="0"/>
              <a:t> – this system ensures the consumer that the product has been developed in a way that meets all the requirements of a certification scheme. The difference with identity preserved is that the final product cannot be traced back to individual producers. Thus, while you can be certain that your coffee is produced according to the sustainability requirements, you don’t know who actually farmed the green beans. Due to economies of scale and increased competition, this model is less costly than identity preserved.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dirty="0"/>
              <a:t>Mass balance </a:t>
            </a:r>
            <a:r>
              <a:rPr lang="en-US" dirty="0"/>
              <a:t>– this system ensures that the volume of certified products downstream equal the volume of certified products upstream. The system allows mixing of certified and non-certified produce along the value chain, as long as the volume of  certified produce being bought and sold is the same. This means that your sustainable cup of coffee is likely to contain both beans that are certified and beans that are non-certified. As no separate storage, transportation and production processes are needed and less monitoring is required, costs are lower compared to the first two systems.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dirty="0"/>
              <a:t>Book and Claim </a:t>
            </a:r>
            <a:r>
              <a:rPr lang="en-US" dirty="0"/>
              <a:t>– this system moves away from any physical link between the certified crop and the final certified product. Producers under this model can register their sustainable produce at a trading platform and receive a tradable certificate. Companies further down the supply chain can in turn buy these certificates and use these to sell certified sustainable products to their consumers. The price for these certificates is dependent on demand and supply and may vary widely. The major advantage of this system is that no segregation, monitoring and registration is needed, allowing for easy trade of larger volumes of sustainable products. </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Arthur P.J. Mol and Peter J.M. </a:t>
            </a:r>
            <a:r>
              <a:rPr lang="en-US" dirty="0" err="1"/>
              <a:t>Oosterveer</a:t>
            </a:r>
            <a:r>
              <a:rPr lang="en-US" dirty="0"/>
              <a:t>, </a:t>
            </a:r>
            <a:r>
              <a:rPr lang="en-US" i="1" dirty="0"/>
              <a:t>certification of markets, markets of certificates: tracing sustainability in global </a:t>
            </a:r>
            <a:r>
              <a:rPr lang="en-US" i="1" dirty="0" err="1"/>
              <a:t>agro</a:t>
            </a:r>
            <a:r>
              <a:rPr lang="en-US" i="1" dirty="0"/>
              <a:t>-food value chains, </a:t>
            </a:r>
            <a:r>
              <a:rPr lang="en-US" i="0" dirty="0"/>
              <a:t>2015. </a:t>
            </a:r>
            <a:r>
              <a:rPr lang="en-US" dirty="0"/>
              <a:t> </a:t>
            </a:r>
            <a:br>
              <a:rPr lang="en-US" dirty="0"/>
            </a:br>
            <a:br>
              <a:rPr lang="en-US" dirty="0"/>
            </a:br>
            <a:r>
              <a:rPr lang="en-US" dirty="0"/>
              <a:t>The blue circles indicate which chains of custody are most commonly used for the certification in question. </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41253-FB2F-49D0-ADB9-2038AA856BC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917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b="1"/>
          </a:p>
        </p:txBody>
      </p:sp>
      <p:sp>
        <p:nvSpPr>
          <p:cNvPr id="4" name="Slide Number Placeholder 3"/>
          <p:cNvSpPr>
            <a:spLocks noGrp="1"/>
          </p:cNvSpPr>
          <p:nvPr>
            <p:ph type="sldNum" sz="quarter" idx="5"/>
          </p:nvPr>
        </p:nvSpPr>
        <p:spPr/>
        <p:txBody>
          <a:bodyPr/>
          <a:lstStyle/>
          <a:p>
            <a:fld id="{9E447784-F7B0-422E-AF2C-2EF2220A930A}" type="slidenum">
              <a:rPr lang="en-CH" smtClean="0"/>
              <a:t>6</a:t>
            </a:fld>
            <a:endParaRPr lang="en-CH"/>
          </a:p>
        </p:txBody>
      </p:sp>
    </p:spTree>
    <p:extLst>
      <p:ext uri="{BB962C8B-B14F-4D97-AF65-F5344CB8AC3E}">
        <p14:creationId xmlns:p14="http://schemas.microsoft.com/office/powerpoint/2010/main" val="19382337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SAI report (2015) </a:t>
            </a:r>
            <a:r>
              <a:rPr lang="nl-NL" i="1"/>
              <a:t>Sustainable Sourcing of Agricultural Raw Materials: a Practitioner’s guide</a:t>
            </a:r>
            <a:r>
              <a:rPr lang="nl-NL"/>
              <a:t>: </a:t>
            </a:r>
            <a:br>
              <a:rPr lang="nl-NL"/>
            </a:br>
            <a:r>
              <a:rPr lang="nl-NL"/>
              <a:t>“</a:t>
            </a:r>
            <a:r>
              <a:rPr lang="en-US" b="0" i="0">
                <a:solidFill>
                  <a:srgbClr val="4D4C4C"/>
                </a:solidFill>
                <a:effectLst/>
                <a:latin typeface="Helvetica" panose="020B0604020202020204" pitchFamily="34" charset="0"/>
              </a:rPr>
              <a:t>https://saiplatform.org/wp-content/uploads/2019/04/sai-sustainable-sourcing-guide-_june-2015.pdf</a:t>
            </a:r>
          </a:p>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41253-FB2F-49D0-ADB9-2038AA856BC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457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41253-FB2F-49D0-ADB9-2038AA856BC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0873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41253-FB2F-49D0-ADB9-2038AA856BC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8959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0" dirty="0"/>
              <a:t>First </a:t>
            </a:r>
            <a:r>
              <a:rPr lang="nl-NL" b="0" dirty="0" err="1"/>
              <a:t>ask</a:t>
            </a:r>
            <a:r>
              <a:rPr lang="nl-NL" b="0" dirty="0"/>
              <a:t> </a:t>
            </a:r>
            <a:r>
              <a:rPr lang="nl-NL" b="0" dirty="0" err="1"/>
              <a:t>respondents</a:t>
            </a:r>
            <a:r>
              <a:rPr lang="nl-NL" b="0" dirty="0"/>
              <a:t> </a:t>
            </a:r>
            <a:r>
              <a:rPr lang="nl-NL" b="0" dirty="0" err="1"/>
              <a:t>about</a:t>
            </a:r>
            <a:r>
              <a:rPr lang="nl-NL" b="0" dirty="0"/>
              <a:t> </a:t>
            </a:r>
            <a:r>
              <a:rPr lang="nl-NL" b="0" dirty="0" err="1"/>
              <a:t>the</a:t>
            </a:r>
            <a:r>
              <a:rPr lang="nl-NL" b="0" dirty="0"/>
              <a:t> top 2 </a:t>
            </a:r>
            <a:r>
              <a:rPr lang="nl-NL" b="0" dirty="0" err="1"/>
              <a:t>risks</a:t>
            </a:r>
            <a:r>
              <a:rPr lang="nl-NL" b="0" dirty="0"/>
              <a:t> </a:t>
            </a:r>
            <a:r>
              <a:rPr lang="nl-NL" b="0" dirty="0" err="1"/>
              <a:t>that</a:t>
            </a:r>
            <a:r>
              <a:rPr lang="nl-NL" b="0" dirty="0"/>
              <a:t> </a:t>
            </a:r>
            <a:r>
              <a:rPr lang="nl-NL" b="0" dirty="0" err="1"/>
              <a:t>they</a:t>
            </a:r>
            <a:r>
              <a:rPr lang="nl-NL" b="0" dirty="0"/>
              <a:t> </a:t>
            </a:r>
            <a:r>
              <a:rPr lang="nl-NL" b="0" dirty="0" err="1"/>
              <a:t>see</a:t>
            </a:r>
            <a:r>
              <a:rPr lang="nl-NL" b="0" dirty="0"/>
              <a:t> </a:t>
            </a:r>
            <a:r>
              <a:rPr lang="nl-NL" b="0" dirty="0" err="1"/>
              <a:t>for</a:t>
            </a:r>
            <a:r>
              <a:rPr lang="nl-NL" b="0" dirty="0"/>
              <a:t> </a:t>
            </a:r>
            <a:r>
              <a:rPr lang="nl-NL" b="0" dirty="0" err="1"/>
              <a:t>their</a:t>
            </a:r>
            <a:r>
              <a:rPr lang="nl-NL" b="0" dirty="0"/>
              <a:t> company at farm level?</a:t>
            </a:r>
          </a:p>
          <a:p>
            <a:r>
              <a:rPr lang="nl-NL" b="0" dirty="0"/>
              <a:t>The next question </a:t>
            </a:r>
            <a:r>
              <a:rPr lang="nl-NL" b="0" dirty="0" err="1"/>
              <a:t>revolves</a:t>
            </a:r>
            <a:r>
              <a:rPr lang="nl-NL" b="0" dirty="0"/>
              <a:t> </a:t>
            </a:r>
            <a:r>
              <a:rPr lang="nl-NL" b="0" dirty="0" err="1"/>
              <a:t>around</a:t>
            </a:r>
            <a:r>
              <a:rPr lang="nl-NL" b="0" dirty="0"/>
              <a:t> </a:t>
            </a:r>
            <a:r>
              <a:rPr lang="nl-NL" b="0" dirty="0" err="1"/>
              <a:t>how</a:t>
            </a:r>
            <a:r>
              <a:rPr lang="nl-NL" b="0" dirty="0"/>
              <a:t> </a:t>
            </a:r>
            <a:r>
              <a:rPr lang="nl-NL" b="0" dirty="0" err="1"/>
              <a:t>they</a:t>
            </a:r>
            <a:r>
              <a:rPr lang="nl-NL" b="0" dirty="0"/>
              <a:t> </a:t>
            </a:r>
            <a:r>
              <a:rPr lang="nl-NL" b="0" dirty="0" err="1"/>
              <a:t>organize</a:t>
            </a:r>
            <a:r>
              <a:rPr lang="nl-NL" b="0" dirty="0"/>
              <a:t> </a:t>
            </a:r>
            <a:r>
              <a:rPr lang="nl-NL" b="0" dirty="0" err="1"/>
              <a:t>sustainable</a:t>
            </a:r>
            <a:r>
              <a:rPr lang="nl-NL" b="0" dirty="0"/>
              <a:t> change at farm level, </a:t>
            </a:r>
            <a:r>
              <a:rPr lang="nl-NL" b="0" dirty="0" err="1"/>
              <a:t>using</a:t>
            </a:r>
            <a:r>
              <a:rPr lang="nl-NL" b="0" dirty="0"/>
              <a:t> </a:t>
            </a:r>
            <a:r>
              <a:rPr lang="nl-NL" b="0" dirty="0" err="1"/>
              <a:t>the</a:t>
            </a:r>
            <a:r>
              <a:rPr lang="nl-NL" b="0" dirty="0"/>
              <a:t> </a:t>
            </a:r>
            <a:r>
              <a:rPr lang="nl-NL" b="0" dirty="0" err="1"/>
              <a:t>categories</a:t>
            </a:r>
            <a:r>
              <a:rPr lang="nl-NL" b="0" dirty="0"/>
              <a:t> as </a:t>
            </a:r>
            <a:r>
              <a:rPr lang="nl-NL" b="0" dirty="0" err="1"/>
              <a:t>explained</a:t>
            </a:r>
            <a:r>
              <a:rPr lang="nl-NL" b="0" dirty="0"/>
              <a:t> in </a:t>
            </a:r>
            <a:r>
              <a:rPr lang="nl-NL" b="0" dirty="0" err="1"/>
              <a:t>the</a:t>
            </a:r>
            <a:r>
              <a:rPr lang="nl-NL" b="0" dirty="0"/>
              <a:t> </a:t>
            </a:r>
            <a:r>
              <a:rPr lang="nl-NL" b="0" dirty="0" err="1"/>
              <a:t>previous</a:t>
            </a:r>
            <a:r>
              <a:rPr lang="nl-NL" b="0" dirty="0"/>
              <a:t> slides:</a:t>
            </a:r>
          </a:p>
          <a:p>
            <a:endParaRPr lang="nl-NL" b="0" dirty="0"/>
          </a:p>
          <a:p>
            <a:r>
              <a:rPr lang="nl-NL" dirty="0"/>
              <a:t>- </a:t>
            </a:r>
            <a:r>
              <a:rPr lang="nl-NL" dirty="0" err="1"/>
              <a:t>Industry</a:t>
            </a:r>
            <a:r>
              <a:rPr lang="nl-NL" dirty="0"/>
              <a:t> </a:t>
            </a:r>
            <a:r>
              <a:rPr lang="nl-NL" dirty="0" err="1"/>
              <a:t>wide</a:t>
            </a:r>
            <a:r>
              <a:rPr lang="nl-NL" dirty="0"/>
              <a:t> cooperation &amp; partnerships</a:t>
            </a:r>
          </a:p>
          <a:p>
            <a:pPr marL="0" indent="0">
              <a:buFontTx/>
              <a:buNone/>
            </a:pPr>
            <a:r>
              <a:rPr lang="nl-NL" dirty="0"/>
              <a:t>- Standards </a:t>
            </a:r>
            <a:r>
              <a:rPr lang="nl-NL" dirty="0" err="1"/>
              <a:t>and</a:t>
            </a:r>
            <a:r>
              <a:rPr lang="nl-NL" dirty="0"/>
              <a:t> </a:t>
            </a:r>
            <a:r>
              <a:rPr lang="nl-NL" dirty="0" err="1"/>
              <a:t>certification</a:t>
            </a:r>
            <a:endParaRPr lang="nl-NL" dirty="0"/>
          </a:p>
          <a:p>
            <a:r>
              <a:rPr lang="nl-NL" dirty="0"/>
              <a:t>- </a:t>
            </a:r>
            <a:r>
              <a:rPr lang="nl-NL" dirty="0" err="1"/>
              <a:t>Implementing</a:t>
            </a:r>
            <a:r>
              <a:rPr lang="nl-NL" dirty="0"/>
              <a:t> </a:t>
            </a:r>
            <a:r>
              <a:rPr lang="nl-NL" dirty="0" err="1"/>
              <a:t>sustainability</a:t>
            </a:r>
            <a:r>
              <a:rPr lang="nl-NL" dirty="0"/>
              <a:t> </a:t>
            </a:r>
            <a:r>
              <a:rPr lang="nl-NL" dirty="0" err="1"/>
              <a:t>requirements</a:t>
            </a:r>
            <a:r>
              <a:rPr lang="nl-NL" dirty="0"/>
              <a:t> in </a:t>
            </a:r>
            <a:r>
              <a:rPr lang="nl-NL" dirty="0" err="1"/>
              <a:t>company’s</a:t>
            </a:r>
            <a:r>
              <a:rPr lang="nl-NL" dirty="0"/>
              <a:t> </a:t>
            </a:r>
            <a:r>
              <a:rPr lang="nl-NL" dirty="0" err="1"/>
              <a:t>supply</a:t>
            </a:r>
            <a:r>
              <a:rPr lang="nl-NL" dirty="0"/>
              <a:t> chain</a:t>
            </a:r>
          </a:p>
          <a:p>
            <a:r>
              <a:rPr lang="nl-NL" dirty="0"/>
              <a:t>- </a:t>
            </a:r>
            <a:r>
              <a:rPr lang="nl-NL" dirty="0" err="1"/>
              <a:t>Other</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41253-FB2F-49D0-ADB9-2038AA856BC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5620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Presenter to explain why businesses should engage with consumers on the topic of natural capital. </a:t>
            </a:r>
          </a:p>
          <a:p>
            <a:pPr marL="171450" indent="-171450">
              <a:buFontTx/>
              <a:buChar char="-"/>
            </a:pPr>
            <a:r>
              <a:rPr lang="en-GB" dirty="0"/>
              <a:t>Consumers are the actors in the supply chain who eventually buy the F&amp;B products. </a:t>
            </a:r>
          </a:p>
          <a:p>
            <a:pPr marL="0" indent="0">
              <a:buFontTx/>
              <a:buNone/>
            </a:pPr>
            <a:endParaRPr lang="en-GB" dirty="0"/>
          </a:p>
          <a:p>
            <a:pPr marL="0" indent="0">
              <a:buFontTx/>
              <a:buNone/>
            </a:pPr>
            <a:r>
              <a:rPr lang="en-GB" dirty="0"/>
              <a:t>Finding a market for sustainably produced products is important for your business. It is therefore key to engage consumers on the topic of natural capital.</a:t>
            </a:r>
          </a:p>
          <a:p>
            <a:pPr marL="0" indent="0">
              <a:buFontTx/>
              <a:buNone/>
            </a:pPr>
            <a:endParaRPr lang="en-GB" dirty="0"/>
          </a:p>
          <a:p>
            <a:pPr marL="0" indent="0">
              <a:buFontTx/>
              <a:buNone/>
            </a:pPr>
            <a:r>
              <a:rPr lang="en-US" dirty="0"/>
              <a:t>TEEB FOR AGRICULTURE AND FOOD: OPERATIONAL GUIDELINES FOR BUSINESS</a:t>
            </a:r>
            <a:endParaRPr lang="en-GB" dirty="0"/>
          </a:p>
        </p:txBody>
      </p:sp>
      <p:sp>
        <p:nvSpPr>
          <p:cNvPr id="4" name="Slide Number Placeholder 3"/>
          <p:cNvSpPr>
            <a:spLocks noGrp="1"/>
          </p:cNvSpPr>
          <p:nvPr>
            <p:ph type="sldNum" sz="quarter" idx="5"/>
          </p:nvPr>
        </p:nvSpPr>
        <p:spPr/>
        <p:txBody>
          <a:bodyPr/>
          <a:lstStyle/>
          <a:p>
            <a:fld id="{BA38B6F6-72D7-4A1C-99FF-18950054F23C}" type="slidenum">
              <a:rPr lang="nl-NL" smtClean="0"/>
              <a:t>64</a:t>
            </a:fld>
            <a:endParaRPr lang="nl-NL"/>
          </a:p>
        </p:txBody>
      </p:sp>
    </p:spTree>
    <p:extLst>
      <p:ext uri="{BB962C8B-B14F-4D97-AF65-F5344CB8AC3E}">
        <p14:creationId xmlns:p14="http://schemas.microsoft.com/office/powerpoint/2010/main" val="980405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Presenter to explain that there are positive consumer trends on natural capital.</a:t>
            </a:r>
          </a:p>
          <a:p>
            <a:r>
              <a:rPr lang="en-US" sz="1200" b="0" dirty="0"/>
              <a:t>Consumers find it increasingly important to buy products that are produced sustainably. The market for sustainable products is now growing faster than the market for conventional products.</a:t>
            </a:r>
          </a:p>
          <a:p>
            <a:endParaRPr lang="en-US" sz="1200" b="0" dirty="0"/>
          </a:p>
          <a:p>
            <a:r>
              <a:rPr lang="en-US" sz="1200" b="0" dirty="0"/>
              <a:t>However, we still see a mismatch in what people say and how they act (in the supermarket). </a:t>
            </a:r>
          </a:p>
          <a:p>
            <a:endParaRPr lang="en-US" sz="1200" b="0" dirty="0"/>
          </a:p>
          <a:p>
            <a:endParaRPr lang="en-US" sz="1200" dirty="0"/>
          </a:p>
          <a:p>
            <a:r>
              <a:rPr lang="en-US" sz="1200" dirty="0"/>
              <a:t>Harvard Business review 2019 survey </a:t>
            </a:r>
          </a:p>
          <a:p>
            <a:r>
              <a:rPr lang="en-GB" dirty="0"/>
              <a:t>https://hbr.org/2019/07/the-elusive-green-consumer#:~:text=In%20one%20rec</a:t>
            </a:r>
          </a:p>
          <a:p>
            <a:br>
              <a:rPr lang="en-US" dirty="0"/>
            </a:br>
            <a:r>
              <a:rPr lang="en-US" b="0" i="0" dirty="0">
                <a:solidFill>
                  <a:srgbClr val="002B54"/>
                </a:solidFill>
                <a:effectLst/>
                <a:latin typeface="Helvetica Neue"/>
              </a:rPr>
              <a:t>The European Union market for sustainable products (2019)</a:t>
            </a:r>
            <a:br>
              <a:rPr lang="en-GB" b="0" i="0" dirty="0">
                <a:solidFill>
                  <a:srgbClr val="002B54"/>
                </a:solidFill>
                <a:effectLst/>
                <a:latin typeface="Helvetica Neue"/>
              </a:rPr>
            </a:br>
            <a:r>
              <a:rPr lang="en-GB" b="0" i="0" dirty="0">
                <a:solidFill>
                  <a:srgbClr val="002B54"/>
                </a:solidFill>
                <a:effectLst/>
                <a:latin typeface="Helvetica Neue"/>
              </a:rPr>
              <a:t>https://www.intracen.org/publication/The-European-Union-market-for-sustainable-products/</a:t>
            </a:r>
            <a:endParaRPr lang="en-GB" b="0" dirty="0"/>
          </a:p>
          <a:p>
            <a:endParaRPr lang="en-GB" dirty="0"/>
          </a:p>
          <a:p>
            <a:r>
              <a:rPr lang="en-US" b="0" i="0" dirty="0">
                <a:solidFill>
                  <a:srgbClr val="222222"/>
                </a:solidFill>
                <a:effectLst/>
                <a:latin typeface="Georgia" panose="02040502050405020303" pitchFamily="18" charset="0"/>
              </a:rPr>
              <a:t>FMI-Label Insight (2018):</a:t>
            </a:r>
            <a:br>
              <a:rPr lang="en-US" b="0" i="0" dirty="0">
                <a:solidFill>
                  <a:srgbClr val="222222"/>
                </a:solidFill>
                <a:effectLst/>
                <a:latin typeface="Georgia" panose="02040502050405020303" pitchFamily="18" charset="0"/>
              </a:rPr>
            </a:br>
            <a:r>
              <a:rPr lang="en-US" b="0" i="0" dirty="0">
                <a:solidFill>
                  <a:srgbClr val="222222"/>
                </a:solidFill>
                <a:effectLst/>
                <a:latin typeface="Georgia" panose="02040502050405020303" pitchFamily="18" charset="0"/>
              </a:rPr>
              <a:t>https://www.fmi.org/blog/view/fmi-blog/2018/09/21/transparency-can-impact-the-bottom-line</a:t>
            </a:r>
            <a:endParaRPr lang="en-GB" dirty="0"/>
          </a:p>
          <a:p>
            <a:endParaRPr lang="en-GB" dirty="0"/>
          </a:p>
          <a:p>
            <a:r>
              <a:rPr lang="en-GB" dirty="0" err="1"/>
              <a:t>Unillever</a:t>
            </a:r>
            <a:r>
              <a:rPr lang="en-GB" dirty="0"/>
              <a:t> (2020) – Consumers and sustainability</a:t>
            </a:r>
          </a:p>
          <a:p>
            <a:r>
              <a:rPr lang="en-GB" dirty="0"/>
              <a:t>https://www.unilever.com/sustainable-living/our-strategy/consumers-and-sustainability/ent%20survey%2065,about%2026%25%20actually%20do%20so.&amp;text=We%20have%20been%20studying%20how,marketing%2C%20economics%2C%20and%20psychology.</a:t>
            </a:r>
          </a:p>
          <a:p>
            <a:endParaRPr lang="en-GB" dirty="0"/>
          </a:p>
          <a:p>
            <a:r>
              <a:rPr lang="en-GB" dirty="0"/>
              <a:t>2020 Global Buying Green Report</a:t>
            </a:r>
          </a:p>
          <a:p>
            <a:r>
              <a:rPr lang="en-GB" dirty="0"/>
              <a:t>https://triviumpackaging.com/sustainability/2020BuyingGreenReport.pdf</a:t>
            </a:r>
          </a:p>
        </p:txBody>
      </p:sp>
      <p:sp>
        <p:nvSpPr>
          <p:cNvPr id="4" name="Slide Number Placeholder 3"/>
          <p:cNvSpPr>
            <a:spLocks noGrp="1"/>
          </p:cNvSpPr>
          <p:nvPr>
            <p:ph type="sldNum" sz="quarter" idx="5"/>
          </p:nvPr>
        </p:nvSpPr>
        <p:spPr/>
        <p:txBody>
          <a:bodyPr/>
          <a:lstStyle/>
          <a:p>
            <a:fld id="{BA38B6F6-72D7-4A1C-99FF-18950054F23C}" type="slidenum">
              <a:rPr lang="nl-NL" smtClean="0"/>
              <a:t>65</a:t>
            </a:fld>
            <a:endParaRPr lang="nl-NL"/>
          </a:p>
        </p:txBody>
      </p:sp>
    </p:spTree>
    <p:extLst>
      <p:ext uri="{BB962C8B-B14F-4D97-AF65-F5344CB8AC3E}">
        <p14:creationId xmlns:p14="http://schemas.microsoft.com/office/powerpoint/2010/main" val="17452911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38B6F6-72D7-4A1C-99FF-18950054F23C}" type="slidenum">
              <a:rPr lang="nl-NL" smtClean="0"/>
              <a:t>66</a:t>
            </a:fld>
            <a:endParaRPr lang="nl-NL"/>
          </a:p>
        </p:txBody>
      </p:sp>
    </p:spTree>
    <p:extLst>
      <p:ext uri="{BB962C8B-B14F-4D97-AF65-F5344CB8AC3E}">
        <p14:creationId xmlns:p14="http://schemas.microsoft.com/office/powerpoint/2010/main" val="23773835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BA38B6F6-72D7-4A1C-99FF-18950054F23C}" type="slidenum">
              <a:rPr lang="nl-NL" smtClean="0"/>
              <a:t>67</a:t>
            </a:fld>
            <a:endParaRPr lang="nl-NL"/>
          </a:p>
        </p:txBody>
      </p:sp>
    </p:spTree>
    <p:extLst>
      <p:ext uri="{BB962C8B-B14F-4D97-AF65-F5344CB8AC3E}">
        <p14:creationId xmlns:p14="http://schemas.microsoft.com/office/powerpoint/2010/main" val="13891182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BA38B6F6-72D7-4A1C-99FF-18950054F23C}" type="slidenum">
              <a:rPr lang="nl-NL" smtClean="0"/>
              <a:t>68</a:t>
            </a:fld>
            <a:endParaRPr lang="nl-NL"/>
          </a:p>
        </p:txBody>
      </p:sp>
    </p:spTree>
    <p:extLst>
      <p:ext uri="{BB962C8B-B14F-4D97-AF65-F5344CB8AC3E}">
        <p14:creationId xmlns:p14="http://schemas.microsoft.com/office/powerpoint/2010/main" val="23279456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BA38B6F6-72D7-4A1C-99FF-18950054F23C}" type="slidenum">
              <a:rPr lang="nl-NL" smtClean="0"/>
              <a:t>69</a:t>
            </a:fld>
            <a:endParaRPr lang="nl-NL"/>
          </a:p>
        </p:txBody>
      </p:sp>
    </p:spTree>
    <p:extLst>
      <p:ext uri="{BB962C8B-B14F-4D97-AF65-F5344CB8AC3E}">
        <p14:creationId xmlns:p14="http://schemas.microsoft.com/office/powerpoint/2010/main" val="696190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128" lvl="1" indent="0">
              <a:buFont typeface="Arial" panose="020B0604020202020204" pitchFamily="34" charset="0"/>
              <a:buNone/>
            </a:pPr>
            <a:r>
              <a:rPr lang="en-GB" u="none" dirty="0">
                <a:solidFill>
                  <a:srgbClr val="FF0000"/>
                </a:solidFill>
              </a:rPr>
              <a:t>Module 1 focused on understanding natural capital and the relations with decision-making &amp; risk management. </a:t>
            </a:r>
          </a:p>
          <a:p>
            <a:pPr marL="457128" lvl="1" indent="0">
              <a:buFont typeface="Arial" panose="020B0604020202020204" pitchFamily="34" charset="0"/>
              <a:buNone/>
            </a:pPr>
            <a:endParaRPr lang="en-GB" u="none" dirty="0">
              <a:solidFill>
                <a:srgbClr val="FF0000"/>
              </a:solidFill>
            </a:endParaRPr>
          </a:p>
          <a:p>
            <a:pPr marL="457128" lvl="1" indent="0">
              <a:buFont typeface="Arial" panose="020B0604020202020204" pitchFamily="34" charset="0"/>
              <a:buNone/>
            </a:pPr>
            <a:r>
              <a:rPr lang="en-GB" u="none" dirty="0">
                <a:solidFill>
                  <a:srgbClr val="FF0000"/>
                </a:solidFill>
              </a:rPr>
              <a:t>Module 2 will focus on acquiring the resources &amp; understanding needed to scope a first natural capital assessment. An introduction to valuation techniques is also included in this training. </a:t>
            </a:r>
          </a:p>
        </p:txBody>
      </p:sp>
      <p:sp>
        <p:nvSpPr>
          <p:cNvPr id="4" name="Slide Number Placeholder 3"/>
          <p:cNvSpPr>
            <a:spLocks noGrp="1"/>
          </p:cNvSpPr>
          <p:nvPr>
            <p:ph type="sldNum" sz="quarter" idx="5"/>
          </p:nvPr>
        </p:nvSpPr>
        <p:spPr/>
        <p:txBody>
          <a:bodyPr/>
          <a:lstStyle/>
          <a:p>
            <a:fld id="{3D8C6B78-E725-420E-9A4E-2F78CBAA16FC}" type="slidenum">
              <a:rPr lang="en-US" smtClean="0"/>
              <a:t>7</a:t>
            </a:fld>
            <a:endParaRPr lang="en-US"/>
          </a:p>
        </p:txBody>
      </p:sp>
    </p:spTree>
    <p:extLst>
      <p:ext uri="{BB962C8B-B14F-4D97-AF65-F5344CB8AC3E}">
        <p14:creationId xmlns:p14="http://schemas.microsoft.com/office/powerpoint/2010/main" val="16288279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endParaRPr lang="nl-NL"/>
          </a:p>
        </p:txBody>
      </p:sp>
      <p:sp>
        <p:nvSpPr>
          <p:cNvPr id="4" name="Tijdelijke aanduiding voor dianummer 3"/>
          <p:cNvSpPr>
            <a:spLocks noGrp="1"/>
          </p:cNvSpPr>
          <p:nvPr>
            <p:ph type="sldNum" sz="quarter" idx="5"/>
          </p:nvPr>
        </p:nvSpPr>
        <p:spPr/>
        <p:txBody>
          <a:bodyPr/>
          <a:lstStyle/>
          <a:p>
            <a:fld id="{BA38B6F6-72D7-4A1C-99FF-18950054F23C}" type="slidenum">
              <a:rPr lang="nl-NL" smtClean="0"/>
              <a:t>70</a:t>
            </a:fld>
            <a:endParaRPr lang="nl-NL"/>
          </a:p>
        </p:txBody>
      </p:sp>
    </p:spTree>
    <p:extLst>
      <p:ext uri="{BB962C8B-B14F-4D97-AF65-F5344CB8AC3E}">
        <p14:creationId xmlns:p14="http://schemas.microsoft.com/office/powerpoint/2010/main" val="5541605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38B6F6-72D7-4A1C-99FF-18950054F23C}" type="slidenum">
              <a:rPr lang="nl-NL" smtClean="0"/>
              <a:t>71</a:t>
            </a:fld>
            <a:endParaRPr lang="nl-NL"/>
          </a:p>
        </p:txBody>
      </p:sp>
    </p:spTree>
    <p:extLst>
      <p:ext uri="{BB962C8B-B14F-4D97-AF65-F5344CB8AC3E}">
        <p14:creationId xmlns:p14="http://schemas.microsoft.com/office/powerpoint/2010/main" val="12057500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38B6F6-72D7-4A1C-99FF-18950054F23C}" type="slidenum">
              <a:rPr lang="nl-NL" smtClean="0"/>
              <a:t>72</a:t>
            </a:fld>
            <a:endParaRPr lang="nl-NL"/>
          </a:p>
        </p:txBody>
      </p:sp>
    </p:spTree>
    <p:extLst>
      <p:ext uri="{BB962C8B-B14F-4D97-AF65-F5344CB8AC3E}">
        <p14:creationId xmlns:p14="http://schemas.microsoft.com/office/powerpoint/2010/main" val="17060936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Companies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need</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to</a:t>
            </a:r>
            <a:r>
              <a:rPr lang="nl-NL" sz="1200" dirty="0">
                <a:effectLst/>
                <a:latin typeface="Calibri" panose="020F0502020204030204" pitchFamily="34" charset="0"/>
                <a:ea typeface="Calibri" panose="020F0502020204030204" pitchFamily="34" charset="0"/>
                <a:cs typeface="Times New Roman" panose="02020603050405020304" pitchFamily="18" charset="0"/>
              </a:rPr>
              <a:t> secure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internal</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buy</a:t>
            </a:r>
            <a:r>
              <a:rPr lang="nl-NL" sz="1200" dirty="0">
                <a:effectLst/>
                <a:latin typeface="Calibri" panose="020F0502020204030204" pitchFamily="34" charset="0"/>
                <a:ea typeface="Calibri" panose="020F0502020204030204" pitchFamily="34" charset="0"/>
                <a:cs typeface="Times New Roman" panose="02020603050405020304" pitchFamily="18" charset="0"/>
              </a:rPr>
              <a:t>-in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to</a:t>
            </a:r>
            <a:r>
              <a:rPr lang="nl-NL" sz="1200" dirty="0">
                <a:effectLst/>
                <a:latin typeface="Calibri" panose="020F0502020204030204" pitchFamily="34" charset="0"/>
                <a:ea typeface="Calibri" panose="020F0502020204030204" pitchFamily="34" charset="0"/>
                <a:cs typeface="Times New Roman" panose="02020603050405020304" pitchFamily="18" charset="0"/>
              </a:rPr>
              <a:t> get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nl-NL" sz="1200" dirty="0">
                <a:effectLst/>
                <a:latin typeface="Calibri" panose="020F0502020204030204" pitchFamily="34" charset="0"/>
                <a:ea typeface="Calibri" panose="020F0502020204030204" pitchFamily="34" charset="0"/>
                <a:cs typeface="Times New Roman" panose="02020603050405020304" pitchFamily="18" charset="0"/>
              </a:rPr>
              <a:t> green light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for</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starting</a:t>
            </a:r>
            <a:r>
              <a:rPr lang="nl-NL" sz="1200" dirty="0">
                <a:effectLst/>
                <a:latin typeface="Calibri" panose="020F0502020204030204" pitchFamily="34" charset="0"/>
                <a:ea typeface="Calibri" panose="020F0502020204030204" pitchFamily="34" charset="0"/>
                <a:cs typeface="Times New Roman" panose="02020603050405020304" pitchFamily="18" charset="0"/>
              </a:rPr>
              <a:t> a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natural</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capital</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assessement</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and</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to</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ensure</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that</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results</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will</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be</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used</a:t>
            </a:r>
            <a:r>
              <a:rPr lang="nl-NL" sz="1200" dirty="0">
                <a:effectLst/>
                <a:latin typeface="Calibri" panose="020F0502020204030204" pitchFamily="34" charset="0"/>
                <a:ea typeface="Calibri" panose="020F0502020204030204" pitchFamily="34" charset="0"/>
                <a:cs typeface="Times New Roman" panose="02020603050405020304" pitchFamily="18" charset="0"/>
              </a:rPr>
              <a:t> in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future</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decision</a:t>
            </a:r>
            <a:r>
              <a:rPr lang="nl-NL" sz="1200" dirty="0">
                <a:effectLst/>
                <a:latin typeface="Calibri" panose="020F0502020204030204" pitchFamily="34" charset="0"/>
                <a:ea typeface="Calibri" panose="020F0502020204030204" pitchFamily="34" charset="0"/>
                <a:cs typeface="Times New Roman" panose="02020603050405020304" pitchFamily="18" charset="0"/>
              </a:rPr>
              <a:t>-making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proceses</a:t>
            </a:r>
            <a:r>
              <a:rPr lang="nl-NL" sz="1200" dirty="0">
                <a:effectLst/>
                <a:latin typeface="Calibri" panose="020F0502020204030204" pitchFamily="34" charset="0"/>
                <a:ea typeface="Calibri" panose="020F0502020204030204" pitchFamily="34" charset="0"/>
                <a:cs typeface="Times New Roman" panose="02020603050405020304" pitchFamily="18" charset="0"/>
              </a:rPr>
              <a:t>. Point out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that</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under</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WeValueNature’s</a:t>
            </a:r>
            <a:r>
              <a:rPr lang="nl-NL" sz="1200" dirty="0">
                <a:effectLst/>
                <a:latin typeface="Calibri" panose="020F0502020204030204" pitchFamily="34" charset="0"/>
                <a:ea typeface="Calibri" panose="020F0502020204030204" pitchFamily="34" charset="0"/>
                <a:cs typeface="Times New Roman" panose="02020603050405020304" pitchFamily="18" charset="0"/>
              </a:rPr>
              <a:t> media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library</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participants</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can</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find</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b="1" dirty="0">
                <a:effectLst/>
                <a:latin typeface="Calibri" panose="020F0502020204030204" pitchFamily="34" charset="0"/>
                <a:ea typeface="Calibri" panose="020F0502020204030204" pitchFamily="34" charset="0"/>
                <a:cs typeface="Times New Roman" panose="02020603050405020304" pitchFamily="18" charset="0"/>
              </a:rPr>
              <a:t>persona actions cards</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for</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key</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roles</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within</a:t>
            </a:r>
            <a:r>
              <a:rPr lang="nl-NL" sz="1200" dirty="0">
                <a:effectLst/>
                <a:latin typeface="Calibri" panose="020F0502020204030204" pitchFamily="34" charset="0"/>
                <a:ea typeface="Calibri" panose="020F0502020204030204" pitchFamily="34" charset="0"/>
                <a:cs typeface="Times New Roman" panose="02020603050405020304" pitchFamily="18" charset="0"/>
              </a:rPr>
              <a:t> a company (e.g. CEO, CFO,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sustainability</a:t>
            </a:r>
            <a:r>
              <a:rPr lang="nl-NL" sz="1200" dirty="0">
                <a:effectLst/>
                <a:latin typeface="Calibri" panose="020F0502020204030204" pitchFamily="34" charset="0"/>
                <a:ea typeface="Calibri" panose="020F0502020204030204" pitchFamily="34" charset="0"/>
                <a:cs typeface="Times New Roman" panose="02020603050405020304" pitchFamily="18" charset="0"/>
              </a:rPr>
              <a:t> manager,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procurement</a:t>
            </a:r>
            <a:r>
              <a:rPr lang="nl-NL" sz="1200" dirty="0">
                <a:effectLst/>
                <a:latin typeface="Calibri" panose="020F0502020204030204" pitchFamily="34" charset="0"/>
                <a:ea typeface="Calibri" panose="020F0502020204030204" pitchFamily="34" charset="0"/>
                <a:cs typeface="Times New Roman" panose="02020603050405020304" pitchFamily="18" charset="0"/>
              </a:rPr>
              <a:t> manager, marketing manager, farmer),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describing</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useful</a:t>
            </a:r>
            <a:r>
              <a:rPr lang="nl-NL" sz="1200" dirty="0">
                <a:effectLst/>
                <a:latin typeface="Calibri" panose="020F0502020204030204" pitchFamily="34" charset="0"/>
                <a:ea typeface="Calibri" panose="020F0502020204030204" pitchFamily="34" charset="0"/>
                <a:cs typeface="Times New Roman" panose="02020603050405020304" pitchFamily="18" charset="0"/>
              </a:rPr>
              <a:t> actions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that</a:t>
            </a:r>
            <a:r>
              <a:rPr lang="nl-NL" sz="1200" dirty="0">
                <a:effectLst/>
                <a:latin typeface="Calibri" panose="020F0502020204030204" pitchFamily="34" charset="0"/>
                <a:ea typeface="Calibri" panose="020F0502020204030204" pitchFamily="34" charset="0"/>
                <a:cs typeface="Times New Roman" panose="02020603050405020304" pitchFamily="18" charset="0"/>
              </a:rPr>
              <a:t> he/</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she</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can</a:t>
            </a:r>
            <a:r>
              <a:rPr lang="nl-NL" sz="1200" dirty="0">
                <a:effectLst/>
                <a:latin typeface="Calibri" panose="020F0502020204030204" pitchFamily="34" charset="0"/>
                <a:ea typeface="Calibri" panose="020F0502020204030204" pitchFamily="34" charset="0"/>
                <a:cs typeface="Times New Roman" panose="02020603050405020304" pitchFamily="18" charset="0"/>
              </a:rPr>
              <a:t> take,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challenges</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and</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needs</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and</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guidance</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for</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effectively</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engaging</a:t>
            </a:r>
            <a:r>
              <a:rPr lang="nl-NL" sz="1200" dirty="0">
                <a:effectLst/>
                <a:latin typeface="Calibri" panose="020F0502020204030204" pitchFamily="34" charset="0"/>
                <a:ea typeface="Calibri" panose="020F0502020204030204" pitchFamily="34" charset="0"/>
                <a:cs typeface="Times New Roman" panose="02020603050405020304" pitchFamily="18" charset="0"/>
              </a:rPr>
              <a:t> on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nl-NL" sz="1200" dirty="0">
                <a:effectLst/>
                <a:latin typeface="Calibri" panose="020F0502020204030204" pitchFamily="34" charset="0"/>
                <a:ea typeface="Calibri" panose="020F0502020204030204" pitchFamily="34" charset="0"/>
                <a:cs typeface="Times New Roman" panose="02020603050405020304" pitchFamily="18" charset="0"/>
              </a:rPr>
              <a:t> topic of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natural</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capital</a:t>
            </a:r>
            <a:r>
              <a:rPr lang="nl-NL" sz="12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38B6F6-72D7-4A1C-99FF-18950054F23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2201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0" dirty="0"/>
              <a:t>First </a:t>
            </a:r>
            <a:r>
              <a:rPr lang="nl-NL" b="0" dirty="0" err="1"/>
              <a:t>ask</a:t>
            </a:r>
            <a:r>
              <a:rPr lang="nl-NL" b="0" dirty="0"/>
              <a:t> </a:t>
            </a:r>
            <a:r>
              <a:rPr lang="nl-NL" b="0" dirty="0" err="1"/>
              <a:t>respondents</a:t>
            </a:r>
            <a:r>
              <a:rPr lang="nl-NL" b="0" dirty="0"/>
              <a:t> </a:t>
            </a:r>
            <a:r>
              <a:rPr lang="nl-NL" b="0" dirty="0" err="1"/>
              <a:t>about</a:t>
            </a:r>
            <a:r>
              <a:rPr lang="nl-NL" b="0" dirty="0"/>
              <a:t> </a:t>
            </a:r>
            <a:r>
              <a:rPr lang="nl-NL" b="0" dirty="0" err="1"/>
              <a:t>the</a:t>
            </a:r>
            <a:r>
              <a:rPr lang="nl-NL" b="0" dirty="0"/>
              <a:t> top 2 </a:t>
            </a:r>
            <a:r>
              <a:rPr lang="nl-NL" b="0" dirty="0" err="1"/>
              <a:t>risks</a:t>
            </a:r>
            <a:r>
              <a:rPr lang="nl-NL" b="0" dirty="0"/>
              <a:t> </a:t>
            </a:r>
            <a:r>
              <a:rPr lang="nl-NL" b="0" dirty="0" err="1"/>
              <a:t>that</a:t>
            </a:r>
            <a:r>
              <a:rPr lang="nl-NL" b="0" dirty="0"/>
              <a:t> </a:t>
            </a:r>
            <a:r>
              <a:rPr lang="nl-NL" b="0" dirty="0" err="1"/>
              <a:t>they</a:t>
            </a:r>
            <a:r>
              <a:rPr lang="nl-NL" b="0" dirty="0"/>
              <a:t> face in marketing </a:t>
            </a:r>
            <a:r>
              <a:rPr lang="nl-NL" b="0" dirty="0" err="1"/>
              <a:t>their</a:t>
            </a:r>
            <a:r>
              <a:rPr lang="nl-NL" b="0" dirty="0"/>
              <a:t> </a:t>
            </a:r>
            <a:r>
              <a:rPr lang="nl-NL" b="0" dirty="0" err="1"/>
              <a:t>sustainability</a:t>
            </a:r>
            <a:r>
              <a:rPr lang="nl-NL" b="0" dirty="0"/>
              <a:t> </a:t>
            </a:r>
            <a:r>
              <a:rPr lang="nl-NL" b="0" dirty="0" err="1"/>
              <a:t>efforts</a:t>
            </a:r>
            <a:r>
              <a:rPr lang="nl-NL" b="0" dirty="0"/>
              <a:t>.</a:t>
            </a:r>
          </a:p>
          <a:p>
            <a:r>
              <a:rPr lang="nl-NL" b="0" dirty="0"/>
              <a:t>The next question </a:t>
            </a:r>
            <a:r>
              <a:rPr lang="nl-NL" b="0" dirty="0" err="1"/>
              <a:t>revolves</a:t>
            </a:r>
            <a:r>
              <a:rPr lang="nl-NL" b="0" dirty="0"/>
              <a:t> </a:t>
            </a:r>
            <a:r>
              <a:rPr lang="nl-NL" b="0" dirty="0" err="1"/>
              <a:t>around</a:t>
            </a:r>
            <a:r>
              <a:rPr lang="nl-NL" b="0" dirty="0"/>
              <a:t> </a:t>
            </a:r>
            <a:r>
              <a:rPr lang="nl-NL" b="0" dirty="0" err="1"/>
              <a:t>how</a:t>
            </a:r>
            <a:r>
              <a:rPr lang="nl-NL" b="0" dirty="0"/>
              <a:t> </a:t>
            </a:r>
            <a:r>
              <a:rPr lang="nl-NL" b="0" dirty="0" err="1"/>
              <a:t>they</a:t>
            </a:r>
            <a:r>
              <a:rPr lang="nl-NL" b="0" dirty="0"/>
              <a:t> </a:t>
            </a:r>
            <a:r>
              <a:rPr lang="nl-NL" b="0" dirty="0" err="1"/>
              <a:t>engage</a:t>
            </a:r>
            <a:r>
              <a:rPr lang="nl-NL" b="0" dirty="0"/>
              <a:t> </a:t>
            </a:r>
            <a:r>
              <a:rPr lang="nl-NL" b="0" dirty="0" err="1"/>
              <a:t>with</a:t>
            </a:r>
            <a:r>
              <a:rPr lang="nl-NL" b="0" dirty="0"/>
              <a:t> </a:t>
            </a:r>
            <a:r>
              <a:rPr lang="nl-NL" b="0" dirty="0" err="1"/>
              <a:t>consumers</a:t>
            </a:r>
            <a:r>
              <a:rPr lang="nl-NL" b="0" dirty="0"/>
              <a:t>, </a:t>
            </a:r>
            <a:r>
              <a:rPr lang="nl-NL" b="0" dirty="0" err="1"/>
              <a:t>using</a:t>
            </a:r>
            <a:r>
              <a:rPr lang="nl-NL" b="0" dirty="0"/>
              <a:t> </a:t>
            </a:r>
            <a:r>
              <a:rPr lang="nl-NL" b="0" dirty="0" err="1"/>
              <a:t>the</a:t>
            </a:r>
            <a:r>
              <a:rPr lang="nl-NL" b="0" dirty="0"/>
              <a:t> </a:t>
            </a:r>
            <a:r>
              <a:rPr lang="nl-NL" b="0" dirty="0" err="1"/>
              <a:t>categories</a:t>
            </a:r>
            <a:r>
              <a:rPr lang="nl-NL" b="0" dirty="0"/>
              <a:t> as </a:t>
            </a:r>
            <a:r>
              <a:rPr lang="nl-NL" b="0" dirty="0" err="1"/>
              <a:t>explained</a:t>
            </a:r>
            <a:r>
              <a:rPr lang="nl-NL" b="0" dirty="0"/>
              <a:t> in </a:t>
            </a:r>
            <a:r>
              <a:rPr lang="nl-NL" b="0" dirty="0" err="1"/>
              <a:t>the</a:t>
            </a:r>
            <a:r>
              <a:rPr lang="nl-NL" b="0" dirty="0"/>
              <a:t> </a:t>
            </a:r>
            <a:r>
              <a:rPr lang="nl-NL" b="0" dirty="0" err="1"/>
              <a:t>previous</a:t>
            </a:r>
            <a:r>
              <a:rPr lang="nl-NL" b="0" dirty="0"/>
              <a:t> slides:</a:t>
            </a:r>
          </a:p>
          <a:p>
            <a:endParaRPr lang="nl-NL" b="0" dirty="0"/>
          </a:p>
          <a:p>
            <a:pPr marL="171450" indent="-171450">
              <a:buFontTx/>
              <a:buChar char="-"/>
            </a:pPr>
            <a:r>
              <a:rPr lang="nl-NL" dirty="0" err="1"/>
              <a:t>Third</a:t>
            </a:r>
            <a:r>
              <a:rPr lang="nl-NL" dirty="0"/>
              <a:t> party </a:t>
            </a:r>
            <a:r>
              <a:rPr lang="nl-NL" dirty="0" err="1"/>
              <a:t>certification</a:t>
            </a:r>
            <a:endParaRPr lang="nl-NL" dirty="0"/>
          </a:p>
          <a:p>
            <a:pPr marL="171450" indent="-171450">
              <a:buFontTx/>
              <a:buChar char="-"/>
            </a:pPr>
            <a:r>
              <a:rPr lang="nl-NL" dirty="0"/>
              <a:t>Storytelling</a:t>
            </a:r>
          </a:p>
          <a:p>
            <a:pPr marL="171450" indent="-171450">
              <a:buFontTx/>
              <a:buChar char="-"/>
            </a:pPr>
            <a:r>
              <a:rPr lang="nl-NL" dirty="0"/>
              <a:t>Blockchain </a:t>
            </a:r>
            <a:r>
              <a:rPr lang="nl-NL" dirty="0" err="1"/>
              <a:t>technology</a:t>
            </a:r>
            <a:endParaRPr lang="nl-NL" dirty="0"/>
          </a:p>
          <a:p>
            <a:pPr marL="171450" indent="-171450">
              <a:buFontTx/>
              <a:buChar char="-"/>
            </a:pPr>
            <a:r>
              <a:rPr lang="nl-NL" dirty="0"/>
              <a:t>True </a:t>
            </a:r>
            <a:r>
              <a:rPr lang="nl-NL" dirty="0" err="1"/>
              <a:t>cost</a:t>
            </a:r>
            <a:r>
              <a:rPr lang="nl-NL" dirty="0"/>
              <a:t> accounting</a:t>
            </a:r>
          </a:p>
          <a:p>
            <a:pPr marL="171450" indent="-171450">
              <a:buFontTx/>
              <a:buChar char="-"/>
            </a:pPr>
            <a:r>
              <a:rPr lang="nl-NL" dirty="0" err="1"/>
              <a:t>Other</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41253-FB2F-49D0-ADB9-2038AA856BC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9098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2000" b="1" dirty="0"/>
              <a:t>Sustainability Manager</a:t>
            </a:r>
          </a:p>
          <a:p>
            <a:pPr algn="l"/>
            <a:endParaRPr lang="en-GB" sz="2000" b="1" dirty="0"/>
          </a:p>
          <a:p>
            <a:pPr algn="l"/>
            <a:r>
              <a:rPr lang="en-GB" sz="3600" b="1" dirty="0"/>
              <a:t>Actions</a:t>
            </a:r>
          </a:p>
          <a:p>
            <a:pPr marL="171450" indent="-171450" algn="l">
              <a:buFont typeface="Arial" panose="020B0604020202020204" pitchFamily="34" charset="0"/>
              <a:buChar char="•"/>
            </a:pPr>
            <a:r>
              <a:rPr lang="en-GB" sz="2000" dirty="0"/>
              <a:t>Collaborate &amp; identify allies</a:t>
            </a:r>
          </a:p>
          <a:p>
            <a:pPr marL="171450" indent="-171450" algn="l">
              <a:buFont typeface="Arial" panose="020B0604020202020204" pitchFamily="34" charset="0"/>
              <a:buChar char="•"/>
            </a:pPr>
            <a:r>
              <a:rPr lang="en-GB" sz="2000" dirty="0"/>
              <a:t>Identify entry points</a:t>
            </a:r>
          </a:p>
          <a:p>
            <a:pPr marL="171450" indent="-171450" algn="l">
              <a:buFont typeface="Arial" panose="020B0604020202020204" pitchFamily="34" charset="0"/>
              <a:buChar char="•"/>
            </a:pPr>
            <a:r>
              <a:rPr lang="en-GB" sz="2000" dirty="0"/>
              <a:t>Mitigate &amp; manage your impacts and dependencies</a:t>
            </a:r>
          </a:p>
          <a:p>
            <a:pPr marL="171450" indent="-171450" algn="l">
              <a:buFont typeface="Arial" panose="020B0604020202020204" pitchFamily="34" charset="0"/>
              <a:buChar char="•"/>
            </a:pPr>
            <a:r>
              <a:rPr lang="en-GB" sz="2000" dirty="0"/>
              <a:t>Set targets</a:t>
            </a:r>
          </a:p>
          <a:p>
            <a:pPr marL="171450" indent="-171450" algn="l">
              <a:buFont typeface="Arial" panose="020B0604020202020204" pitchFamily="34" charset="0"/>
              <a:buChar char="•"/>
            </a:pPr>
            <a:r>
              <a:rPr lang="en-GB" sz="2000" dirty="0"/>
              <a:t>Monitor &amp; report</a:t>
            </a:r>
          </a:p>
          <a:p>
            <a:pPr marL="171450" indent="-171450" algn="l">
              <a:buFont typeface="Arial" panose="020B0604020202020204" pitchFamily="34" charset="0"/>
              <a:buChar char="•"/>
            </a:pPr>
            <a:r>
              <a:rPr lang="en-GB" sz="2000" dirty="0"/>
              <a:t>Integrate &amp; take action</a:t>
            </a:r>
          </a:p>
          <a:p>
            <a:pPr algn="l"/>
            <a:endParaRPr lang="en-GB" sz="2000" b="1" dirty="0"/>
          </a:p>
          <a:p>
            <a:pPr algn="l"/>
            <a:r>
              <a:rPr lang="en-GB" sz="2000" b="1" dirty="0"/>
              <a:t>Needs</a:t>
            </a:r>
          </a:p>
          <a:p>
            <a:pPr marL="171450" indent="-171450" algn="l">
              <a:buFont typeface="Arial" panose="020B0604020202020204" pitchFamily="34" charset="0"/>
              <a:buChar char="•"/>
            </a:pPr>
            <a:r>
              <a:rPr lang="en-GB" sz="1200" dirty="0"/>
              <a:t>Cross-collaboration &amp; support</a:t>
            </a:r>
          </a:p>
          <a:p>
            <a:pPr marL="171450" indent="-171450" algn="l">
              <a:buFont typeface="Arial" panose="020B0604020202020204" pitchFamily="34" charset="0"/>
              <a:buChar char="•"/>
            </a:pPr>
            <a:r>
              <a:rPr lang="en-GB" sz="1200" dirty="0"/>
              <a:t>Financial support</a:t>
            </a:r>
          </a:p>
          <a:p>
            <a:pPr marL="171450" indent="-171450" algn="l">
              <a:buFont typeface="Arial" panose="020B0604020202020204" pitchFamily="34" charset="0"/>
              <a:buChar char="•"/>
            </a:pPr>
            <a:r>
              <a:rPr lang="en-GB" sz="1200" dirty="0"/>
              <a:t>More clarity on how and where to get started</a:t>
            </a:r>
          </a:p>
          <a:p>
            <a:pPr marL="171450" indent="-171450" algn="l">
              <a:buFont typeface="Arial" panose="020B0604020202020204" pitchFamily="34" charset="0"/>
              <a:buChar char="•"/>
            </a:pPr>
            <a:endParaRPr lang="en-GB" sz="1200" dirty="0"/>
          </a:p>
          <a:p>
            <a:pPr algn="l"/>
            <a:r>
              <a:rPr lang="en-GB" sz="2000" b="1" dirty="0"/>
              <a:t>Barriers</a:t>
            </a:r>
          </a:p>
          <a:p>
            <a:pPr marL="171450" indent="-171450" algn="l">
              <a:buFont typeface="Arial" panose="020B0604020202020204" pitchFamily="34" charset="0"/>
              <a:buChar char="•"/>
            </a:pPr>
            <a:r>
              <a:rPr lang="en-GB" sz="1200" dirty="0"/>
              <a:t>Getting internal buy-in and support</a:t>
            </a:r>
          </a:p>
          <a:p>
            <a:pPr marL="171450" indent="-171450" algn="l">
              <a:buFont typeface="Arial" panose="020B0604020202020204" pitchFamily="34" charset="0"/>
              <a:buChar char="•"/>
            </a:pPr>
            <a:r>
              <a:rPr lang="en-GB" sz="1200" dirty="0"/>
              <a:t>Translating complex environmental issues into a language that is understood by others</a:t>
            </a:r>
          </a:p>
          <a:p>
            <a:pPr marL="171450" indent="-171450" algn="l">
              <a:buFont typeface="Arial" panose="020B0604020202020204" pitchFamily="34" charset="0"/>
              <a:buChar char="•"/>
            </a:pPr>
            <a:r>
              <a:rPr lang="en-GB" sz="1200" dirty="0"/>
              <a:t>Retrieving needed resources and datasets</a:t>
            </a:r>
          </a:p>
          <a:p>
            <a:pPr algn="l"/>
            <a:endParaRPr lang="en-GB" sz="2000" b="1" dirty="0"/>
          </a:p>
          <a:p>
            <a:pPr algn="l"/>
            <a:r>
              <a:rPr lang="en-GB" sz="2000" b="1" dirty="0"/>
              <a:t>How to engage?</a:t>
            </a:r>
          </a:p>
          <a:p>
            <a:pPr marL="171450" indent="-171450" algn="l">
              <a:buFont typeface="Arial" panose="020B0604020202020204" pitchFamily="34" charset="0"/>
              <a:buChar char="•"/>
            </a:pPr>
            <a:r>
              <a:rPr lang="en-US" sz="1200" dirty="0"/>
              <a:t>Be open to making changes</a:t>
            </a:r>
          </a:p>
          <a:p>
            <a:pPr marL="171450" indent="-171450" algn="l">
              <a:buFont typeface="Arial" panose="020B0604020202020204" pitchFamily="34" charset="0"/>
              <a:buChar char="•"/>
            </a:pPr>
            <a:r>
              <a:rPr lang="en-US" sz="1200" dirty="0"/>
              <a:t>Be curious and ask questions</a:t>
            </a:r>
          </a:p>
          <a:p>
            <a:pPr marL="171450" indent="-171450" algn="l">
              <a:buFont typeface="Arial" panose="020B0604020202020204" pitchFamily="34" charset="0"/>
              <a:buChar char="•"/>
            </a:pPr>
            <a:r>
              <a:rPr lang="en-US" sz="1200" dirty="0"/>
              <a:t>Discuss how natural capital relates to the current sustainability strategy</a:t>
            </a:r>
          </a:p>
          <a:p>
            <a:pPr marL="171450" indent="-171450" algn="l">
              <a:buFont typeface="Arial" panose="020B0604020202020204" pitchFamily="34" charset="0"/>
              <a:buChar char="•"/>
            </a:pPr>
            <a:r>
              <a:rPr lang="en-US" sz="1200" dirty="0"/>
              <a:t>Point out the most material natural capital impacts and dependencies</a:t>
            </a:r>
          </a:p>
          <a:p>
            <a:pPr marL="171450" indent="-171450" algn="l">
              <a:buFont typeface="Arial" panose="020B0604020202020204" pitchFamily="34" charset="0"/>
              <a:buChar char="•"/>
            </a:pPr>
            <a:endParaRPr lang="en-US" sz="1200" dirty="0"/>
          </a:p>
          <a:p>
            <a:pPr marL="0" indent="0" algn="l">
              <a:buFont typeface="Arial" panose="020B0604020202020204" pitchFamily="34" charset="0"/>
              <a:buNone/>
            </a:pPr>
            <a:r>
              <a:rPr lang="en-US" sz="1200" b="1" dirty="0"/>
              <a:t>CEO</a:t>
            </a:r>
          </a:p>
          <a:p>
            <a:pPr algn="l"/>
            <a:r>
              <a:rPr lang="en-GB" sz="2000" b="1" dirty="0"/>
              <a:t>Actions</a:t>
            </a:r>
          </a:p>
          <a:p>
            <a:pPr marL="171450" indent="-171450" algn="l">
              <a:buFont typeface="Arial" panose="020B0604020202020204" pitchFamily="34" charset="0"/>
              <a:buChar char="•"/>
            </a:pPr>
            <a:r>
              <a:rPr lang="en-GB" sz="1200" dirty="0"/>
              <a:t>Understand your company’s link to sustainability</a:t>
            </a:r>
          </a:p>
          <a:p>
            <a:pPr marL="171450" indent="-171450" algn="l">
              <a:buFont typeface="Arial" panose="020B0604020202020204" pitchFamily="34" charset="0"/>
              <a:buChar char="•"/>
            </a:pPr>
            <a:r>
              <a:rPr lang="en-GB" sz="1200" dirty="0"/>
              <a:t>Strategize and allocate resource</a:t>
            </a:r>
          </a:p>
          <a:p>
            <a:pPr marL="171450" indent="-171450" algn="l">
              <a:buFont typeface="Arial" panose="020B0604020202020204" pitchFamily="34" charset="0"/>
              <a:buChar char="•"/>
            </a:pPr>
            <a:r>
              <a:rPr lang="en-GB" sz="1200" dirty="0"/>
              <a:t>Governance</a:t>
            </a:r>
          </a:p>
          <a:p>
            <a:pPr marL="171450" indent="-171450" algn="l">
              <a:buFont typeface="Arial" panose="020B0604020202020204" pitchFamily="34" charset="0"/>
              <a:buChar char="•"/>
            </a:pPr>
            <a:r>
              <a:rPr lang="en-GB" sz="1200" dirty="0"/>
              <a:t>Set ambitious goals and targets</a:t>
            </a:r>
          </a:p>
          <a:p>
            <a:pPr marL="171450" indent="-171450" algn="l">
              <a:buFont typeface="Arial" panose="020B0604020202020204" pitchFamily="34" charset="0"/>
              <a:buChar char="•"/>
            </a:pPr>
            <a:r>
              <a:rPr lang="en-GB" sz="1200" dirty="0"/>
              <a:t>Develop and implement scalable solutions</a:t>
            </a:r>
          </a:p>
          <a:p>
            <a:pPr marL="171450" indent="-171450" algn="l">
              <a:buFont typeface="Arial" panose="020B0604020202020204" pitchFamily="34" charset="0"/>
              <a:buChar char="•"/>
            </a:pPr>
            <a:r>
              <a:rPr lang="en-GB" sz="1200" dirty="0"/>
              <a:t>Be vocal and challenge peers</a:t>
            </a:r>
          </a:p>
          <a:p>
            <a:pPr marL="171450" indent="-171450" algn="l">
              <a:buFont typeface="Arial" panose="020B0604020202020204" pitchFamily="34" charset="0"/>
              <a:buChar char="•"/>
            </a:pPr>
            <a:r>
              <a:rPr lang="en-GB" sz="1200" dirty="0"/>
              <a:t>Lead</a:t>
            </a:r>
          </a:p>
          <a:p>
            <a:pPr algn="l"/>
            <a:endParaRPr lang="en-GB" sz="2000" b="1" dirty="0"/>
          </a:p>
          <a:p>
            <a:pPr algn="l"/>
            <a:r>
              <a:rPr lang="en-GB" sz="2000" b="1" dirty="0"/>
              <a:t>Needs</a:t>
            </a:r>
          </a:p>
          <a:p>
            <a:pPr marL="171450" indent="-171450" algn="l">
              <a:buFont typeface="Arial" panose="020B0604020202020204" pitchFamily="34" charset="0"/>
              <a:buChar char="•"/>
            </a:pPr>
            <a:r>
              <a:rPr lang="en-GB" sz="1200" dirty="0"/>
              <a:t>Clear and concise messaging</a:t>
            </a:r>
          </a:p>
          <a:p>
            <a:pPr marL="171450" indent="-171450" algn="l">
              <a:buFont typeface="Arial" panose="020B0604020202020204" pitchFamily="34" charset="0"/>
              <a:buChar char="•"/>
            </a:pPr>
            <a:r>
              <a:rPr lang="en-GB" sz="1200" dirty="0"/>
              <a:t>Good understanding of the urgency and business case</a:t>
            </a:r>
          </a:p>
          <a:p>
            <a:pPr marL="171450" indent="-171450" algn="l">
              <a:buFont typeface="Arial" panose="020B0604020202020204" pitchFamily="34" charset="0"/>
              <a:buChar char="•"/>
            </a:pPr>
            <a:r>
              <a:rPr lang="en-GB" sz="1200" dirty="0"/>
              <a:t>Information translated into actionable options</a:t>
            </a:r>
          </a:p>
          <a:p>
            <a:pPr algn="l"/>
            <a:endParaRPr lang="en-GB" sz="1200" b="0" dirty="0"/>
          </a:p>
          <a:p>
            <a:pPr algn="l"/>
            <a:r>
              <a:rPr lang="en-GB" sz="2000" b="1" dirty="0"/>
              <a:t>Barriers</a:t>
            </a:r>
          </a:p>
          <a:p>
            <a:pPr marL="171450" indent="-171450" algn="l">
              <a:buFont typeface="Arial" panose="020B0604020202020204" pitchFamily="34" charset="0"/>
              <a:buChar char="•"/>
            </a:pPr>
            <a:r>
              <a:rPr lang="en-GB" sz="1200" dirty="0"/>
              <a:t>Understanding the complexities of sustainability</a:t>
            </a:r>
          </a:p>
          <a:p>
            <a:pPr marL="171450" indent="-171450" algn="l">
              <a:buFont typeface="Arial" panose="020B0604020202020204" pitchFamily="34" charset="0"/>
              <a:buChar char="•"/>
            </a:pPr>
            <a:r>
              <a:rPr lang="en-GB" sz="1200" dirty="0"/>
              <a:t>Limited time</a:t>
            </a:r>
          </a:p>
          <a:p>
            <a:pPr marL="171450" indent="-171450" algn="l">
              <a:buFont typeface="Arial" panose="020B0604020202020204" pitchFamily="34" charset="0"/>
              <a:buChar char="•"/>
            </a:pPr>
            <a:r>
              <a:rPr lang="en-GB" sz="1200" dirty="0"/>
              <a:t>Balancing responsibility for nature with responsibilities towards shareholders</a:t>
            </a:r>
          </a:p>
          <a:p>
            <a:pPr algn="l"/>
            <a:endParaRPr lang="en-GB" sz="2000" b="1" dirty="0"/>
          </a:p>
          <a:p>
            <a:pPr algn="l"/>
            <a:r>
              <a:rPr lang="en-GB" sz="3600" b="1" dirty="0"/>
              <a:t>How to engage?</a:t>
            </a:r>
          </a:p>
          <a:p>
            <a:pPr marL="171450" indent="-171450" algn="l">
              <a:buFont typeface="Arial" panose="020B0604020202020204" pitchFamily="34" charset="0"/>
              <a:buChar char="•"/>
            </a:pPr>
            <a:r>
              <a:rPr lang="en-US" sz="2000" dirty="0"/>
              <a:t>Paint the overall picture of why NC is important to the company</a:t>
            </a:r>
          </a:p>
          <a:p>
            <a:pPr marL="171450" indent="-171450" algn="l">
              <a:buFont typeface="Arial" panose="020B0604020202020204" pitchFamily="34" charset="0"/>
              <a:buChar char="•"/>
            </a:pPr>
            <a:r>
              <a:rPr lang="en-US" sz="2000" dirty="0"/>
              <a:t>Show how NC related to the current strategy</a:t>
            </a:r>
          </a:p>
          <a:p>
            <a:pPr marL="171450" indent="-171450" algn="l">
              <a:buFont typeface="Arial" panose="020B0604020202020204" pitchFamily="34" charset="0"/>
              <a:buChar char="•"/>
            </a:pPr>
            <a:r>
              <a:rPr lang="en-US" sz="2000" dirty="0"/>
              <a:t>Indicate what other companies are already </a:t>
            </a:r>
            <a:r>
              <a:rPr lang="en-US" sz="2000" dirty="0" err="1"/>
              <a:t>doinng</a:t>
            </a:r>
            <a:endParaRPr lang="en-US" sz="2000" dirty="0"/>
          </a:p>
          <a:p>
            <a:pPr marL="171450" indent="-171450" algn="l">
              <a:buFont typeface="Arial" panose="020B0604020202020204" pitchFamily="34" charset="0"/>
              <a:buChar char="•"/>
            </a:pPr>
            <a:r>
              <a:rPr lang="en-US" sz="2000" dirty="0"/>
              <a:t>Ask for commitment, even when starting small</a:t>
            </a:r>
            <a:endParaRPr lang="en-GB" sz="2000" dirty="0"/>
          </a:p>
          <a:p>
            <a:pPr algn="l"/>
            <a:endParaRPr lang="en-GB" sz="2000" b="1" dirty="0"/>
          </a:p>
          <a:p>
            <a:pPr marL="171450" indent="-171450" algn="l">
              <a:buFont typeface="Arial" panose="020B0604020202020204" pitchFamily="34" charset="0"/>
              <a:buChar char="•"/>
            </a:pPr>
            <a:endParaRPr lang="en-GB" sz="1200" dirty="0"/>
          </a:p>
          <a:p>
            <a:pPr algn="l"/>
            <a:endParaRPr lang="en-GB" sz="2000" b="1" dirty="0"/>
          </a:p>
          <a:p>
            <a:pPr marL="0" indent="0" algn="l">
              <a:buFont typeface="Arial" panose="020B0604020202020204" pitchFamily="34" charset="0"/>
              <a:buNone/>
            </a:pPr>
            <a:r>
              <a:rPr lang="en-GB" sz="1200" b="0" dirty="0"/>
              <a:t>All cards can be retrieved through: LINK FORTHCOMING</a:t>
            </a:r>
            <a:endParaRPr lang="en-US" sz="1200" b="1" dirty="0"/>
          </a:p>
          <a:p>
            <a:pPr marL="0" indent="0" algn="l">
              <a:buFont typeface="Arial" panose="020B0604020202020204" pitchFamily="34" charset="0"/>
              <a:buNone/>
            </a:pPr>
            <a:endParaRPr lang="en-US" sz="1200" b="1" dirty="0"/>
          </a:p>
          <a:p>
            <a:pPr marL="0" indent="0" algn="l">
              <a:buFont typeface="Arial" panose="020B0604020202020204" pitchFamily="34" charset="0"/>
              <a:buNone/>
            </a:pPr>
            <a:endParaRPr lang="en-GB" sz="1200" dirty="0"/>
          </a:p>
          <a:p>
            <a:pPr marL="171450" indent="-171450" algn="l">
              <a:buFont typeface="Arial" panose="020B0604020202020204" pitchFamily="34" charset="0"/>
              <a:buChar char="•"/>
            </a:pPr>
            <a:endParaRPr lang="en-GB" sz="1200" dirty="0"/>
          </a:p>
          <a:p>
            <a:pPr algn="l"/>
            <a:endParaRPr lang="en-GB" sz="2000" b="1" dirty="0"/>
          </a:p>
          <a:p>
            <a:pPr marL="0" indent="0" algn="l">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38B6F6-72D7-4A1C-99FF-18950054F23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3705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Presenter to explain the steps to undertaking a 1st natural capital assessment using the diagram on the slide. </a:t>
            </a:r>
            <a:endParaRPr lang="en-US" dirty="0"/>
          </a:p>
          <a:p>
            <a:endParaRPr lang="nl-NL" dirty="0"/>
          </a:p>
        </p:txBody>
      </p:sp>
      <p:sp>
        <p:nvSpPr>
          <p:cNvPr id="4" name="Tijdelijke aanduiding voor dianummer 3"/>
          <p:cNvSpPr>
            <a:spLocks noGrp="1"/>
          </p:cNvSpPr>
          <p:nvPr>
            <p:ph type="sldNum" sz="quarter" idx="5"/>
          </p:nvPr>
        </p:nvSpPr>
        <p:spPr/>
        <p:txBody>
          <a:bodyPr/>
          <a:lstStyle/>
          <a:p>
            <a:fld id="{3D8C6B78-E725-420E-9A4E-2F78CBAA16FC}" type="slidenum">
              <a:rPr lang="en-US" smtClean="0"/>
              <a:t>76</a:t>
            </a:fld>
            <a:endParaRPr lang="en-US"/>
          </a:p>
        </p:txBody>
      </p:sp>
    </p:spTree>
    <p:extLst>
      <p:ext uri="{BB962C8B-B14F-4D97-AF65-F5344CB8AC3E}">
        <p14:creationId xmlns:p14="http://schemas.microsoft.com/office/powerpoint/2010/main" val="39982488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1" dirty="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77</a:t>
            </a:fld>
            <a:endParaRPr lang="en-US"/>
          </a:p>
        </p:txBody>
      </p:sp>
    </p:spTree>
    <p:extLst>
      <p:ext uri="{BB962C8B-B14F-4D97-AF65-F5344CB8AC3E}">
        <p14:creationId xmlns:p14="http://schemas.microsoft.com/office/powerpoint/2010/main" val="12349348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78</a:t>
            </a:fld>
            <a:endParaRPr lang="en-US"/>
          </a:p>
        </p:txBody>
      </p:sp>
    </p:spTree>
    <p:extLst>
      <p:ext uri="{BB962C8B-B14F-4D97-AF65-F5344CB8AC3E}">
        <p14:creationId xmlns:p14="http://schemas.microsoft.com/office/powerpoint/2010/main" val="41100715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3D8C6B78-E725-420E-9A4E-2F78CBAA16FC}" type="slidenum">
              <a:rPr lang="en-US" smtClean="0"/>
              <a:t>79</a:t>
            </a:fld>
            <a:endParaRPr lang="en-US"/>
          </a:p>
        </p:txBody>
      </p:sp>
    </p:spTree>
    <p:extLst>
      <p:ext uri="{BB962C8B-B14F-4D97-AF65-F5344CB8AC3E}">
        <p14:creationId xmlns:p14="http://schemas.microsoft.com/office/powerpoint/2010/main" val="2324138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u="none" dirty="0"/>
              <a:t> The objectives for today are…</a:t>
            </a:r>
          </a:p>
        </p:txBody>
      </p:sp>
      <p:sp>
        <p:nvSpPr>
          <p:cNvPr id="4" name="Slide Number Placeholder 3"/>
          <p:cNvSpPr>
            <a:spLocks noGrp="1"/>
          </p:cNvSpPr>
          <p:nvPr>
            <p:ph type="sldNum" sz="quarter" idx="5"/>
          </p:nvPr>
        </p:nvSpPr>
        <p:spPr/>
        <p:txBody>
          <a:bodyPr/>
          <a:lstStyle/>
          <a:p>
            <a:fld id="{3D8C6B78-E725-420E-9A4E-2F78CBAA16FC}" type="slidenum">
              <a:rPr lang="en-US" smtClean="0"/>
              <a:t>8</a:t>
            </a:fld>
            <a:endParaRPr lang="en-US"/>
          </a:p>
        </p:txBody>
      </p:sp>
    </p:spTree>
    <p:extLst>
      <p:ext uri="{BB962C8B-B14F-4D97-AF65-F5344CB8AC3E}">
        <p14:creationId xmlns:p14="http://schemas.microsoft.com/office/powerpoint/2010/main" val="23191968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Presenter to explain the steps to undertaking a 1st natural capital assessment using the diagram on the slide. Presenter to explain that defining the objective has been explained in module 1. The next step is identifying your impacts and/or dependencies.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algn="l"/>
            <a:r>
              <a:rPr lang="en-US" sz="1200" b="0" i="0" u="none" strike="noStrike" baseline="0" dirty="0">
                <a:solidFill>
                  <a:srgbClr val="262626"/>
                </a:solidFill>
                <a:latin typeface="Gotham-Book"/>
              </a:rPr>
              <a:t>Collecting this information may involve:</a:t>
            </a:r>
          </a:p>
          <a:p>
            <a:pPr algn="l"/>
            <a:r>
              <a:rPr lang="en-US" sz="1200" b="0" i="0" u="none" strike="noStrike" baseline="0" dirty="0">
                <a:solidFill>
                  <a:srgbClr val="262626"/>
                </a:solidFill>
                <a:latin typeface="Gotham-Book"/>
              </a:rPr>
              <a:t>• Seeking expert opinion and/or analysis, or leveraging existing information (e.g., results of an environmental impact assessment) and local knowledge of key issues;</a:t>
            </a:r>
          </a:p>
          <a:p>
            <a:pPr algn="l"/>
            <a:r>
              <a:rPr lang="en-US" sz="1200" b="0" i="0" u="none" strike="noStrike" baseline="0" dirty="0">
                <a:solidFill>
                  <a:srgbClr val="262626"/>
                </a:solidFill>
                <a:latin typeface="Gotham-Book"/>
              </a:rPr>
              <a:t>• Consulting stakeholders (internal and/or external) (e.g., interviews, workshops, </a:t>
            </a:r>
            <a:r>
              <a:rPr lang="nl-NL" sz="1200" b="0" i="0" u="none" strike="noStrike" baseline="0" dirty="0">
                <a:solidFill>
                  <a:srgbClr val="262626"/>
                </a:solidFill>
                <a:latin typeface="Gotham-Book"/>
              </a:rPr>
              <a:t>questionnaire </a:t>
            </a:r>
            <a:r>
              <a:rPr lang="nl-NL" sz="1200" b="0" i="0" u="none" strike="noStrike" baseline="0" dirty="0" err="1">
                <a:solidFill>
                  <a:srgbClr val="262626"/>
                </a:solidFill>
                <a:latin typeface="Gotham-Book"/>
              </a:rPr>
              <a:t>surveys</a:t>
            </a:r>
            <a:r>
              <a:rPr lang="nl-NL" sz="1200" b="0" i="0" u="none" strike="noStrike" baseline="0" dirty="0">
                <a:solidFill>
                  <a:srgbClr val="262626"/>
                </a:solidFill>
                <a:latin typeface="Gotham-Book"/>
              </a:rPr>
              <a:t>);</a:t>
            </a:r>
          </a:p>
          <a:p>
            <a:pPr algn="l"/>
            <a:r>
              <a:rPr lang="en-US" sz="1200" b="0" i="0" u="none" strike="noStrike" baseline="0" dirty="0">
                <a:solidFill>
                  <a:srgbClr val="262626"/>
                </a:solidFill>
                <a:latin typeface="Gotham-Book"/>
              </a:rPr>
              <a:t>• Compiling publicly available information on specific issues (e.g., case studies from relevant locations, land-use maps, species threat assessments);</a:t>
            </a:r>
          </a:p>
          <a:p>
            <a:pPr algn="l"/>
            <a:r>
              <a:rPr lang="en-US" sz="1200" b="0" i="0" u="none" strike="noStrike" baseline="0" dirty="0">
                <a:solidFill>
                  <a:srgbClr val="262626"/>
                </a:solidFill>
                <a:latin typeface="Gotham-Book"/>
              </a:rPr>
              <a:t>• Conducting a rapid assessment of value (e.g., what proportion of total sales revenue depends upon a specific ecosystem and/or abiotic service? What is the financial value of the production asset involved?); and, where available,</a:t>
            </a:r>
          </a:p>
          <a:p>
            <a:pPr algn="l"/>
            <a:r>
              <a:rPr lang="en-US" sz="1200" b="0" i="0" u="none" strike="noStrike" baseline="0" dirty="0">
                <a:solidFill>
                  <a:srgbClr val="262626"/>
                </a:solidFill>
                <a:latin typeface="Gotham-Book"/>
              </a:rPr>
              <a:t>• Referring to dedicated sector guidance (e.g., sector guides accompanying the Natural </a:t>
            </a:r>
            <a:r>
              <a:rPr lang="nl-NL" sz="1200" b="0" i="0" u="none" strike="noStrike" baseline="0" dirty="0" err="1">
                <a:solidFill>
                  <a:srgbClr val="262626"/>
                </a:solidFill>
                <a:latin typeface="Gotham-Book"/>
              </a:rPr>
              <a:t>Capital</a:t>
            </a:r>
            <a:r>
              <a:rPr lang="nl-NL" sz="1200" b="0" i="0" u="none" strike="noStrike" baseline="0" dirty="0">
                <a:solidFill>
                  <a:srgbClr val="262626"/>
                </a:solidFill>
                <a:latin typeface="Gotham-Book"/>
              </a:rPr>
              <a:t> Protocol).</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algn="l"/>
            <a:r>
              <a:rPr lang="en-US" sz="1200" b="0" i="0" u="none" strike="noStrike" baseline="0" dirty="0">
                <a:solidFill>
                  <a:srgbClr val="262626"/>
                </a:solidFill>
                <a:latin typeface="Gotham-Book"/>
              </a:rPr>
              <a:t>It is recommended to establish a panel of relevant people with a broad range of skills to complete the materiality assessment, and to ensure the panel is consistent throughout the </a:t>
            </a:r>
            <a:r>
              <a:rPr lang="nl-NL" sz="1200" b="0" i="0" u="none" strike="noStrike" baseline="0" dirty="0">
                <a:solidFill>
                  <a:srgbClr val="262626"/>
                </a:solidFill>
                <a:latin typeface="Gotham-Book"/>
              </a:rPr>
              <a:t>assessment.</a:t>
            </a:r>
            <a:endParaRPr lang="en-GB" b="1" dirty="0"/>
          </a:p>
          <a:p>
            <a:endParaRPr lang="nl-NL" dirty="0"/>
          </a:p>
        </p:txBody>
      </p:sp>
      <p:sp>
        <p:nvSpPr>
          <p:cNvPr id="4" name="Tijdelijke aanduiding voor dianummer 3"/>
          <p:cNvSpPr>
            <a:spLocks noGrp="1"/>
          </p:cNvSpPr>
          <p:nvPr>
            <p:ph type="sldNum" sz="quarter" idx="5"/>
          </p:nvPr>
        </p:nvSpPr>
        <p:spPr/>
        <p:txBody>
          <a:bodyPr/>
          <a:lstStyle/>
          <a:p>
            <a:fld id="{3D8C6B78-E725-420E-9A4E-2F78CBAA16FC}" type="slidenum">
              <a:rPr lang="en-US" smtClean="0"/>
              <a:t>80</a:t>
            </a:fld>
            <a:endParaRPr lang="en-US"/>
          </a:p>
        </p:txBody>
      </p:sp>
    </p:spTree>
    <p:extLst>
      <p:ext uri="{BB962C8B-B14F-4D97-AF65-F5344CB8AC3E}">
        <p14:creationId xmlns:p14="http://schemas.microsoft.com/office/powerpoint/2010/main" val="31747379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0999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Presenter to provide detail on natural capital dependencies using the notes below and referring to p. 34 of the Natural Capital Protocol:</a:t>
            </a:r>
            <a:endParaRPr lang="en-GB" dirty="0"/>
          </a:p>
          <a:p>
            <a:endParaRPr lang="en-GB" dirty="0"/>
          </a:p>
          <a:p>
            <a:r>
              <a:rPr lang="en-GB" dirty="0"/>
              <a:t>The protocol defines </a:t>
            </a:r>
            <a:r>
              <a:rPr lang="en-GB" b="0" dirty="0"/>
              <a:t>natural capital dependency</a:t>
            </a:r>
            <a:r>
              <a:rPr lang="en-GB" dirty="0"/>
              <a:t> as: A business reliance on or use of natural capital. This can occur in your direct operations or somewhere else in your value chain. </a:t>
            </a:r>
          </a:p>
          <a:p>
            <a:endParaRPr lang="en-GB" dirty="0"/>
          </a:p>
          <a:p>
            <a:r>
              <a:rPr lang="en-GB" b="1" u="none" dirty="0"/>
              <a:t>Presenter to link natural capital dependencies with the risks and opportunities material covered in M1, using the notes below. Presenter to elaborate on the business impact diagram, using some examples:</a:t>
            </a:r>
          </a:p>
          <a:p>
            <a:endParaRPr lang="en-GB" dirty="0"/>
          </a:p>
          <a:p>
            <a:pPr marL="171450" indent="-171450">
              <a:buFont typeface="Arial" panose="020B0604020202020204" pitchFamily="34" charset="0"/>
              <a:buChar char="•"/>
            </a:pPr>
            <a:r>
              <a:rPr lang="en-GB" dirty="0"/>
              <a:t>Again, </a:t>
            </a:r>
            <a:r>
              <a:rPr lang="en-GB" u="none" dirty="0"/>
              <a:t>thinking back to some of the content in M1, we can see how natural capital dependencies can pose different risks and opportunities for businesses. This is useful in establishing the value of natural capital dependencies in relation to other inputs and services that you rely on. </a:t>
            </a:r>
          </a:p>
          <a:p>
            <a:pPr marL="171450" indent="-171450">
              <a:buFont typeface="Arial" panose="020B0604020202020204" pitchFamily="34" charset="0"/>
              <a:buChar char="•"/>
            </a:pPr>
            <a:endParaRPr lang="en-GB" b="1" dirty="0"/>
          </a:p>
          <a:p>
            <a:pPr marL="171450" indent="-171450">
              <a:buFont typeface="Arial" panose="020B0604020202020204" pitchFamily="34" charset="0"/>
              <a:buChar char="•"/>
            </a:pPr>
            <a:r>
              <a:rPr lang="en-GB" b="1" dirty="0"/>
              <a:t>Energy e.g. energy as a critical production input in a factory</a:t>
            </a:r>
          </a:p>
          <a:p>
            <a:pPr marL="628650" lvl="1" indent="-171450">
              <a:buFont typeface="Arial" panose="020B0604020202020204" pitchFamily="34" charset="0"/>
              <a:buChar char="•"/>
            </a:pPr>
            <a:r>
              <a:rPr lang="en-GB" dirty="0"/>
              <a:t>A reliance on energy may pose financial risks due to volatilities in the energy market which could impose higher costs on the business </a:t>
            </a:r>
          </a:p>
          <a:p>
            <a:pPr marL="628650" lvl="1" indent="-171450">
              <a:buFont typeface="Arial" panose="020B0604020202020204" pitchFamily="34" charset="0"/>
              <a:buChar char="•"/>
            </a:pPr>
            <a:r>
              <a:rPr lang="en-GB" dirty="0"/>
              <a:t>This could also open up financial opportunities if “green funds” become available for more renewable energy sources </a:t>
            </a:r>
          </a:p>
          <a:p>
            <a:pPr marL="628650" lvl="1" indent="-171450">
              <a:buFont typeface="Arial" panose="020B0604020202020204" pitchFamily="34" charset="0"/>
              <a:buChar char="•"/>
            </a:pPr>
            <a:endParaRPr lang="en-GB" dirty="0"/>
          </a:p>
          <a:p>
            <a:pPr marL="171450" lvl="0" indent="-171450">
              <a:buFont typeface="Arial" panose="020B0604020202020204" pitchFamily="34" charset="0"/>
              <a:buChar char="•"/>
            </a:pPr>
            <a:r>
              <a:rPr lang="en-GB" b="1" dirty="0"/>
              <a:t>Pollination e.g. regulating service critical in agriculture </a:t>
            </a:r>
          </a:p>
          <a:p>
            <a:pPr marL="628650" lvl="1" indent="-171450">
              <a:buFont typeface="Arial" panose="020B0604020202020204" pitchFamily="34" charset="0"/>
              <a:buChar char="•"/>
            </a:pPr>
            <a:r>
              <a:rPr lang="en-GB" dirty="0"/>
              <a:t>This may pose an operational risk for agricultural sectors if pollination services start to vary</a:t>
            </a: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Materials e.g. reliance on food crops</a:t>
            </a:r>
          </a:p>
          <a:p>
            <a:pPr marL="628650" lvl="1" indent="-171450">
              <a:buFont typeface="Arial" panose="020B0604020202020204" pitchFamily="34" charset="0"/>
              <a:buChar char="•"/>
            </a:pPr>
            <a:r>
              <a:rPr lang="en-GB" dirty="0"/>
              <a:t>This may pose a societal risk if local communities start to experience reduced access to woodland or related ecosystem services as a result of business activities </a:t>
            </a:r>
          </a:p>
          <a:p>
            <a:pPr marL="628650" lvl="1" indent="-171450">
              <a:buFont typeface="Arial" panose="020B0604020202020204" pitchFamily="34" charset="0"/>
              <a:buChar char="•"/>
            </a:pPr>
            <a:r>
              <a:rPr lang="en-GB" dirty="0"/>
              <a:t>This may pose a societal opportunity if local communities start to benefit from agriculture</a:t>
            </a: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Erosion</a:t>
            </a:r>
            <a:r>
              <a:rPr lang="en-GB" dirty="0"/>
              <a:t> </a:t>
            </a:r>
            <a:r>
              <a:rPr lang="en-GB" b="1" dirty="0"/>
              <a:t>and soil regulation e.g. essential for beverage companies </a:t>
            </a:r>
          </a:p>
          <a:p>
            <a:pPr marL="628650" lvl="1" indent="-171450">
              <a:buFont typeface="Arial" panose="020B0604020202020204" pitchFamily="34" charset="0"/>
              <a:buChar char="•"/>
            </a:pPr>
            <a:r>
              <a:rPr lang="en-GB" dirty="0"/>
              <a:t>This may post legal and regulatory risk if businesses are faced with fines, penalties, compensation or legal cost from regulation efforts </a:t>
            </a: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Water e.g. reliance on water to produce beer</a:t>
            </a:r>
          </a:p>
          <a:p>
            <a:pPr marL="628650" lvl="1" indent="-171450">
              <a:buFont typeface="Arial" panose="020B0604020202020204" pitchFamily="34" charset="0"/>
              <a:buChar char="•"/>
            </a:pPr>
            <a:r>
              <a:rPr lang="en-GB" dirty="0"/>
              <a:t>This may pose reputational and marketing risk if loyalty of key suppliers of business services in the water industry falls</a:t>
            </a:r>
          </a:p>
          <a:p>
            <a:pPr marL="628650" lvl="1" indent="-171450">
              <a:buFont typeface="Arial" panose="020B0604020202020204" pitchFamily="34" charset="0"/>
              <a:buChar char="•"/>
            </a:pPr>
            <a:endParaRPr lang="en-GB" dirty="0"/>
          </a:p>
          <a:p>
            <a:pPr marL="171450" lvl="0" indent="-171450">
              <a:buFont typeface="Arial" panose="020B0604020202020204" pitchFamily="34" charset="0"/>
              <a:buChar char="•"/>
            </a:pPr>
            <a:r>
              <a:rPr lang="en-GB" b="1" dirty="0"/>
              <a:t>Storm and flood protection e.g. local flood barriers </a:t>
            </a:r>
          </a:p>
          <a:p>
            <a:pPr marL="628650" lvl="1" indent="-171450">
              <a:buFont typeface="Arial" panose="020B0604020202020204" pitchFamily="34" charset="0"/>
              <a:buChar char="•"/>
            </a:pPr>
            <a:r>
              <a:rPr lang="en-GB" dirty="0"/>
              <a:t>Reliance on flood barriers could pose increasing risk as climate change makes flooding more likely in certain regions</a:t>
            </a:r>
          </a:p>
          <a:p>
            <a:pPr marL="628650" lvl="1" indent="-171450">
              <a:buFont typeface="Arial" panose="020B0604020202020204" pitchFamily="34" charset="0"/>
              <a:buChar char="•"/>
            </a:pPr>
            <a:r>
              <a:rPr lang="en-GB" dirty="0"/>
              <a:t>Investing in natural flood measures could provide wider benefits to local communities and thus benefit the business through reputation </a:t>
            </a:r>
          </a:p>
          <a:p>
            <a:pPr marL="171450" lvl="0"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Recreation e.g. for tourist attraction </a:t>
            </a:r>
          </a:p>
          <a:p>
            <a:pPr marL="628650" lvl="1" indent="-171450">
              <a:buFont typeface="Arial" panose="020B0604020202020204" pitchFamily="34" charset="0"/>
              <a:buChar char="•"/>
            </a:pPr>
            <a:r>
              <a:rPr lang="en-GB" dirty="0"/>
              <a:t>If businesses rely on recreation such as tourist attractions to raise employee morale, they may be at risk of attracting and attaining their employees due to the volatility of the tourism industry – this could lead to higher recruitment and retention costs </a:t>
            </a: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Climate regulation e.g. natural filtration of water </a:t>
            </a:r>
          </a:p>
          <a:p>
            <a:pPr marL="628650" lvl="1" indent="-171450">
              <a:buFont typeface="Arial" panose="020B0604020202020204" pitchFamily="34" charset="0"/>
              <a:buChar char="•"/>
            </a:pPr>
            <a:r>
              <a:rPr lang="en-GB" dirty="0"/>
              <a:t>This may provide an operational opportunity if businesses invest in green infrastructure like water filtration services, thus reducing overall costs </a:t>
            </a:r>
          </a:p>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82</a:t>
            </a:fld>
            <a:endParaRPr lang="en-US"/>
          </a:p>
        </p:txBody>
      </p:sp>
    </p:spTree>
    <p:extLst>
      <p:ext uri="{BB962C8B-B14F-4D97-AF65-F5344CB8AC3E}">
        <p14:creationId xmlns:p14="http://schemas.microsoft.com/office/powerpoint/2010/main" val="9258247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Presenter to explain dependency pathways, using the notes on the slide.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1228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Presenter to then walk through the sugarcane example using the notes below and referring to p. 24 of the F&amp;B sector guide:</a:t>
            </a:r>
          </a:p>
          <a:p>
            <a:endParaRPr lang="en-US" dirty="0"/>
          </a:p>
          <a:p>
            <a:pPr marL="171450" indent="-171450">
              <a:buFont typeface="Arial" panose="020B0604020202020204" pitchFamily="34" charset="0"/>
              <a:buChar char="•"/>
            </a:pPr>
            <a:r>
              <a:rPr lang="en-US" dirty="0"/>
              <a:t>Business activities at a sugarcane plantation have a dependency on water to irrigate the crops.</a:t>
            </a:r>
          </a:p>
          <a:p>
            <a:pPr marL="171450" indent="-171450">
              <a:buFont typeface="Arial" panose="020B0604020202020204" pitchFamily="34" charset="0"/>
              <a:buChar char="•"/>
            </a:pPr>
            <a:r>
              <a:rPr lang="en-US" dirty="0"/>
              <a:t>Changes in natural capital cause the availability of water to decline due to:</a:t>
            </a:r>
          </a:p>
          <a:p>
            <a:pPr marL="171450" indent="-171450">
              <a:buFontTx/>
              <a:buChar char="-"/>
            </a:pPr>
            <a:r>
              <a:rPr lang="en-US" dirty="0"/>
              <a:t>Sugarcane farming itself, for example over-abstraction of water</a:t>
            </a:r>
          </a:p>
          <a:p>
            <a:pPr marL="171450" indent="-171450">
              <a:buFontTx/>
              <a:buChar char="-"/>
            </a:pPr>
            <a:r>
              <a:rPr lang="en-US" dirty="0"/>
              <a:t>Natural changes such as drought</a:t>
            </a:r>
          </a:p>
          <a:p>
            <a:pPr marL="171450" indent="-171450">
              <a:buFontTx/>
              <a:buChar char="-"/>
            </a:pPr>
            <a:r>
              <a:rPr lang="en-US" dirty="0"/>
              <a:t>Human-induced changes including other local farms and businesses abstracting water for their own purposes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 company may be paying more for the water now, but at some point, it may no longer have access to water in the area, no matter how much it costs - and this puts the company at risk, not just the cost of doing business. </a:t>
            </a:r>
          </a:p>
          <a:p>
            <a:pPr marL="171450" indent="-171450">
              <a:buFont typeface="Arial" panose="020B0604020202020204" pitchFamily="34" charset="0"/>
              <a:buChar char="•"/>
            </a:pPr>
            <a:endParaRPr lang="en-US" dirty="0"/>
          </a:p>
          <a:p>
            <a:pPr marL="0" indent="0">
              <a:buFontTx/>
              <a:buNone/>
            </a:pPr>
            <a:r>
              <a:rPr lang="en-US" dirty="0"/>
              <a:t>Changes in natural capital affect business dependency (by paying more for water to out-compete other users), so water availability is important.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buFont typeface="Arial" panose="020B0604020202020204" pitchFamily="34" charset="0"/>
              <a:buNone/>
            </a:pPr>
            <a:r>
              <a:rPr lang="en-GB" sz="1200" b="0" dirty="0">
                <a:highlight>
                  <a:srgbClr val="FFFF00"/>
                </a:highlight>
              </a:rPr>
              <a:t>Links to risk – read one example from module 1</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8258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none" dirty="0"/>
              <a:t>Presenter to provide detail on natural capital impacts using the notes below and referring to p. 16 of the Natural Capital Protocol:</a:t>
            </a:r>
          </a:p>
          <a:p>
            <a:endParaRPr lang="en-GB" dirty="0"/>
          </a:p>
          <a:p>
            <a:r>
              <a:rPr lang="en-GB" dirty="0"/>
              <a:t>The Protocol defines a </a:t>
            </a:r>
            <a:r>
              <a:rPr lang="en-GB" b="0" dirty="0"/>
              <a:t>natural capital impact </a:t>
            </a:r>
            <a:r>
              <a:rPr lang="en-GB" dirty="0"/>
              <a:t>as: The negative or positive effect of business activity on natural capital. They can arise directly from business operations or indirectly from the use of products and services. As a result of your impact on natural capital you can generate impacts on your business as well as impacts on society.</a:t>
            </a:r>
          </a:p>
          <a:p>
            <a:endParaRPr lang="en-GB" u="none" dirty="0"/>
          </a:p>
          <a:p>
            <a:r>
              <a:rPr lang="en-GB" b="1" u="none" dirty="0"/>
              <a:t>Presenter to link natural capital impacts with the risks and opportunities material covered in M1, using the notes below. Presenter to elaborate on the business impact diagram, using some examples:</a:t>
            </a:r>
          </a:p>
          <a:p>
            <a:endParaRPr lang="en-GB" u="sng" dirty="0"/>
          </a:p>
          <a:p>
            <a:pPr marL="171450" indent="-171450">
              <a:buFont typeface="Arial" panose="020B0604020202020204" pitchFamily="34" charset="0"/>
              <a:buChar char="•"/>
            </a:pPr>
            <a:r>
              <a:rPr lang="en-GB" u="none" dirty="0"/>
              <a:t>Thinking back to some of the content in M1, we can see how natural capital impacts can pose different risks and opportunities for businesses. </a:t>
            </a:r>
          </a:p>
          <a:p>
            <a:endParaRPr lang="en-GB" i="1" dirty="0"/>
          </a:p>
          <a:p>
            <a:pPr marL="171450" indent="-171450">
              <a:buFont typeface="Arial" panose="020B0604020202020204" pitchFamily="34" charset="0"/>
              <a:buChar char="•"/>
            </a:pPr>
            <a:r>
              <a:rPr lang="en-GB" b="1" dirty="0"/>
              <a:t>GHG emissions e.g. transportation, primary production</a:t>
            </a:r>
          </a:p>
          <a:p>
            <a:pPr marL="628650" lvl="1" indent="-171450">
              <a:buFont typeface="Arial" panose="020B0604020202020204" pitchFamily="34" charset="0"/>
              <a:buChar char="•"/>
            </a:pPr>
            <a:r>
              <a:rPr lang="en-GB" dirty="0"/>
              <a:t>This may pose societal risks for businesses due to the health risks arising from the effect of air pollution on respiratory disease </a:t>
            </a:r>
          </a:p>
          <a:p>
            <a:pPr marL="628650" lvl="1" indent="-171450">
              <a:buFont typeface="Arial" panose="020B0604020202020204" pitchFamily="34" charset="0"/>
              <a:buChar char="•"/>
            </a:pPr>
            <a:r>
              <a:rPr lang="en-GB" dirty="0"/>
              <a:t>On the other hand, this could pose a reputational and marketing opportunity due to new revenue streams offered in areas like carbon offsetting </a:t>
            </a: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Land management e.g. forest management</a:t>
            </a:r>
          </a:p>
          <a:p>
            <a:pPr marL="628650" lvl="1" indent="-171450">
              <a:buFont typeface="Arial" panose="020B0604020202020204" pitchFamily="34" charset="0"/>
              <a:buChar char="•"/>
            </a:pPr>
            <a:r>
              <a:rPr lang="en-GB" dirty="0"/>
              <a:t>This may pose an operational risk by increasing natural hazard costs through degradation of natural ecosystems </a:t>
            </a:r>
          </a:p>
          <a:p>
            <a:pPr marL="628650" lvl="1" indent="-171450">
              <a:buFont typeface="Arial" panose="020B0604020202020204" pitchFamily="34" charset="0"/>
              <a:buChar char="•"/>
            </a:pPr>
            <a:r>
              <a:rPr lang="en-GB" dirty="0"/>
              <a:t>This may also pose an operational opportunity if businesses invest in sustainable and green land management, reducing costs by protecting against natural hazards and contributing to tackling the loss of biodiversity</a:t>
            </a: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Waste e.g. post-consumer waste</a:t>
            </a:r>
          </a:p>
          <a:p>
            <a:pPr marL="628650" lvl="1" indent="-171450">
              <a:buFont typeface="Arial" panose="020B0604020202020204" pitchFamily="34" charset="0"/>
              <a:buChar char="•"/>
            </a:pPr>
            <a:r>
              <a:rPr lang="en-GB" dirty="0"/>
              <a:t>This may pose legal and regulatory risks if new laws or license fees are established, charging more for waste disposal </a:t>
            </a:r>
          </a:p>
          <a:p>
            <a:pPr marL="628650" lvl="1" indent="-171450">
              <a:buFont typeface="Arial" panose="020B0604020202020204" pitchFamily="34" charset="0"/>
              <a:buChar char="•"/>
            </a:pPr>
            <a:r>
              <a:rPr lang="en-GB" dirty="0"/>
              <a:t>This may also pose an operational opportunity for businesses if they minimise or add value to waste and recapture valuable materials otherwise discarded </a:t>
            </a: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Discharges to soil e.g. fertilizers &amp; pesticides</a:t>
            </a:r>
          </a:p>
          <a:p>
            <a:pPr marL="628650" lvl="1" indent="-171450">
              <a:buFont typeface="Arial" panose="020B0604020202020204" pitchFamily="34" charset="0"/>
              <a:buChar char="•"/>
            </a:pPr>
            <a:r>
              <a:rPr lang="en-GB" dirty="0"/>
              <a:t>This may pose a financial risk if the business’ sales fall due to negative publicity about the business’ impacts on natural capital</a:t>
            </a: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Groundwater discharge e.g. wastewater</a:t>
            </a:r>
          </a:p>
          <a:p>
            <a:pPr marL="628650" lvl="1" indent="-171450">
              <a:buFont typeface="Arial" panose="020B0604020202020204" pitchFamily="34" charset="0"/>
              <a:buChar char="•"/>
            </a:pPr>
            <a:r>
              <a:rPr lang="en-GB" dirty="0"/>
              <a:t>This may pose operational risks if social conflict over polluted water adds to security costs </a:t>
            </a:r>
          </a:p>
          <a:p>
            <a:pPr marL="628650" lvl="1" indent="-171450">
              <a:buFont typeface="Arial" panose="020B0604020202020204" pitchFamily="34" charset="0"/>
              <a:buChar char="•"/>
            </a:pPr>
            <a:r>
              <a:rPr lang="en-GB" dirty="0"/>
              <a:t>This may also pose societal opportunities if businesses use managed water catchments to improve water quality for local communities </a:t>
            </a: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Water extraction and management e.g. factory equipment cleaning</a:t>
            </a:r>
          </a:p>
          <a:p>
            <a:pPr marL="628650" lvl="1" indent="-171450">
              <a:buFont typeface="Arial" panose="020B0604020202020204" pitchFamily="34" charset="0"/>
              <a:buChar char="•"/>
            </a:pPr>
            <a:r>
              <a:rPr lang="en-GB" dirty="0"/>
              <a:t>This may pose a financial opportunity if businesses alter the way in which they go about water extraction, thus attaining ”green funds” or investor interest in sustainability </a:t>
            </a: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Disturbances e.g. heavy machinery operation</a:t>
            </a:r>
          </a:p>
          <a:p>
            <a:pPr marL="628650" lvl="1" indent="-171450">
              <a:buFont typeface="Arial" panose="020B0604020202020204" pitchFamily="34" charset="0"/>
              <a:buChar char="•"/>
            </a:pPr>
            <a:r>
              <a:rPr lang="en-GB" dirty="0"/>
              <a:t>This may pose societal issues again as wider society is impacted negatively from heightened noise and light </a:t>
            </a:r>
          </a:p>
          <a:p>
            <a:endParaRPr lang="en-GB" dirty="0"/>
          </a:p>
          <a:p>
            <a:pPr marL="0" indent="0">
              <a:buFont typeface="Arial" panose="020B0604020202020204" pitchFamily="34" charset="0"/>
              <a:buNone/>
            </a:pPr>
            <a:r>
              <a:rPr lang="en-GB" sz="1200" b="0" u="sng" dirty="0">
                <a:highlight>
                  <a:srgbClr val="FFFF00"/>
                </a:highlight>
              </a:rPr>
              <a:t>Links to risk – read one example from module 1</a:t>
            </a:r>
            <a:endParaRPr lang="en-GB" sz="1200" b="0" dirty="0">
              <a:highlight>
                <a:srgbClr val="FFFF00"/>
              </a:highlight>
            </a:endParaRPr>
          </a:p>
          <a:p>
            <a:pPr marL="0" indent="0">
              <a:buFont typeface="Arial" panose="020B0604020202020204" pitchFamily="34" charset="0"/>
              <a:buNone/>
            </a:pPr>
            <a:r>
              <a:rPr lang="en-GB" sz="1200" b="0" dirty="0">
                <a:highlight>
                  <a:srgbClr val="FFFF00"/>
                </a:highlight>
              </a:rPr>
              <a:t>Reputation risk – increased public &amp; consumer awareness of environmental and social damages + </a:t>
            </a:r>
            <a:r>
              <a:rPr lang="en-GB" sz="1400" b="0" i="0" kern="1200" dirty="0">
                <a:solidFill>
                  <a:schemeClr val="tx1"/>
                </a:solidFill>
                <a:effectLst/>
                <a:highlight>
                  <a:srgbClr val="FFFF00"/>
                </a:highlight>
                <a:latin typeface="+mn-lt"/>
                <a:ea typeface="+mn-ea"/>
                <a:cs typeface="+mn-cs"/>
              </a:rPr>
              <a:t>consumers are increasingly demanding assurance that the products they buy are produced in way that protect our environment (link to pollution)</a:t>
            </a:r>
          </a:p>
          <a:p>
            <a:pPr marL="0" indent="0">
              <a:buFont typeface="Arial" panose="020B0604020202020204" pitchFamily="34" charset="0"/>
              <a:buNone/>
            </a:pPr>
            <a:endParaRPr lang="en-GB" sz="1200" b="0" dirty="0">
              <a:highlight>
                <a:srgbClr val="FFFF00"/>
              </a:highlight>
            </a:endParaRPr>
          </a:p>
          <a:p>
            <a:pPr marL="0" indent="0">
              <a:buFont typeface="Arial" panose="020B0604020202020204" pitchFamily="34" charset="0"/>
              <a:buNone/>
            </a:pPr>
            <a:r>
              <a:rPr lang="en-GB" sz="1200" b="0" dirty="0">
                <a:highlight>
                  <a:srgbClr val="FFFF00"/>
                </a:highlight>
              </a:rPr>
              <a:t>Legal risk – </a:t>
            </a:r>
            <a:r>
              <a:rPr lang="en-US" b="0" i="0" dirty="0">
                <a:solidFill>
                  <a:srgbClr val="121212"/>
                </a:solidFill>
                <a:effectLst/>
                <a:latin typeface="GuardianTextEgyptian"/>
              </a:rPr>
              <a:t>California looks set to regulate groundwater for the first time</a:t>
            </a:r>
            <a:r>
              <a:rPr lang="en-GB" sz="1200" b="0" i="0" dirty="0">
                <a:solidFill>
                  <a:srgbClr val="121212"/>
                </a:solidFill>
                <a:effectLst/>
                <a:highlight>
                  <a:srgbClr val="FFFF00"/>
                </a:highlight>
                <a:latin typeface="GuardianTextEgyptian"/>
              </a:rPr>
              <a:t> </a:t>
            </a:r>
          </a:p>
          <a:p>
            <a:pPr marL="0" indent="0">
              <a:buFont typeface="Arial" panose="020B0604020202020204" pitchFamily="34" charset="0"/>
              <a:buNone/>
            </a:pPr>
            <a:r>
              <a:rPr lang="en-GB" sz="1200" b="0" i="0" u="none" kern="1200" dirty="0">
                <a:solidFill>
                  <a:srgbClr val="121212"/>
                </a:solidFill>
                <a:effectLst/>
                <a:highlight>
                  <a:srgbClr val="FFFF00"/>
                </a:highlight>
                <a:latin typeface="GuardianTextEgyptian"/>
                <a:ea typeface="+mn-ea"/>
                <a:cs typeface="+mn-cs"/>
              </a:rPr>
              <a:t>Source: </a:t>
            </a:r>
            <a:r>
              <a:rPr lang="en-GB" sz="1400" b="0" i="0" u="none" kern="1200" dirty="0">
                <a:solidFill>
                  <a:schemeClr val="accent5"/>
                </a:solidFill>
                <a:effectLst/>
                <a:highlight>
                  <a:srgbClr val="FFFF00"/>
                </a:highlight>
                <a:latin typeface="+mn-lt"/>
                <a:ea typeface="+mn-ea"/>
                <a:cs typeface="+mn-cs"/>
              </a:rPr>
              <a:t>https://www.theguardian.com/sustainable-business/2014/sep/03/california-drought-water-groundwater-regulation-bill-law-farm</a:t>
            </a:r>
            <a:r>
              <a:rPr lang="en-GB" sz="1400" b="0" i="0" u="sng" kern="1200" dirty="0">
                <a:solidFill>
                  <a:schemeClr val="accent5"/>
                </a:solidFill>
                <a:effectLst/>
                <a:highlight>
                  <a:srgbClr val="FFFF00"/>
                </a:highlight>
                <a:latin typeface="+mn-lt"/>
                <a:ea typeface="+mn-ea"/>
                <a:cs typeface="+mn-cs"/>
              </a:rPr>
              <a:t> </a:t>
            </a:r>
          </a:p>
          <a:p>
            <a:pPr marL="0" indent="0">
              <a:buFont typeface="Arial" panose="020B0604020202020204" pitchFamily="34" charset="0"/>
              <a:buNone/>
            </a:pPr>
            <a:endParaRPr lang="en-GB" sz="1200" b="0" dirty="0">
              <a:highlight>
                <a:srgbClr val="FFFF00"/>
              </a:highlight>
            </a:endParaRPr>
          </a:p>
          <a:p>
            <a:pPr>
              <a:spcBef>
                <a:spcPts val="0"/>
              </a:spcBef>
              <a:spcAft>
                <a:spcPts val="0"/>
              </a:spcAft>
            </a:pPr>
            <a:r>
              <a:rPr lang="en-GB" sz="1200" b="0" dirty="0">
                <a:highlight>
                  <a:srgbClr val="FFFF00"/>
                </a:highlight>
              </a:rPr>
              <a:t>Financial risk – Underlying all of these risks &amp; opportunities are financial ones! As we have seen, these risks imply important financial costs. </a:t>
            </a:r>
            <a:r>
              <a:rPr lang="en-US" sz="1200" dirty="0" err="1">
                <a:solidFill>
                  <a:schemeClr val="tx1">
                    <a:lumMod val="50000"/>
                  </a:schemeClr>
                </a:solidFill>
                <a:highlight>
                  <a:srgbClr val="FFFF00"/>
                </a:highlight>
                <a:latin typeface="+mn-lt"/>
              </a:rPr>
              <a:t>Oatly</a:t>
            </a:r>
            <a:r>
              <a:rPr lang="en-US" sz="1200" dirty="0">
                <a:solidFill>
                  <a:schemeClr val="tx1">
                    <a:lumMod val="50000"/>
                  </a:schemeClr>
                </a:solidFill>
                <a:highlight>
                  <a:srgbClr val="FFFF00"/>
                </a:highlight>
                <a:latin typeface="+mn-lt"/>
              </a:rPr>
              <a:t>, t</a:t>
            </a:r>
            <a:r>
              <a:rPr lang="en-US" b="0" i="0" dirty="0">
                <a:solidFill>
                  <a:srgbClr val="343434"/>
                </a:solidFill>
                <a:effectLst/>
                <a:latin typeface="Open Sans"/>
              </a:rPr>
              <a:t>he plant-based brand, is facing consumer backlash following a recent investment round led by Blackstone – a name muddied by alleged ties with deforestation in the Amazon.</a:t>
            </a:r>
            <a:endParaRPr lang="en-US" sz="1200" dirty="0">
              <a:solidFill>
                <a:schemeClr val="tx1">
                  <a:lumMod val="50000"/>
                </a:schemeClr>
              </a:solidFill>
              <a:highlight>
                <a:srgbClr val="FFFF00"/>
              </a:highlight>
              <a:latin typeface="+mn-lt"/>
            </a:endParaRPr>
          </a:p>
          <a:p>
            <a:pPr>
              <a:spcBef>
                <a:spcPts val="0"/>
              </a:spcBef>
              <a:spcAft>
                <a:spcPts val="0"/>
              </a:spcAft>
            </a:pPr>
            <a:r>
              <a:rPr lang="en-US" sz="1200" dirty="0">
                <a:solidFill>
                  <a:schemeClr val="tx1">
                    <a:lumMod val="50000"/>
                  </a:schemeClr>
                </a:solidFill>
                <a:highlight>
                  <a:srgbClr val="FFFF00"/>
                </a:highlight>
                <a:latin typeface="+mn-lt"/>
              </a:rPr>
              <a:t>Source: Food Navigator (2020) https://www.foodnavigator.com/Article/2020/09/04/Oatly-cancelled-Fans-pledge-boycott-over-contentious-shareholder-Blackstone?utm_source=copyright&amp;utm_medium=OnSite&amp;utm_campaign=copyright </a:t>
            </a:r>
          </a:p>
          <a:p>
            <a:pPr>
              <a:spcBef>
                <a:spcPts val="0"/>
              </a:spcBef>
              <a:spcAft>
                <a:spcPts val="0"/>
              </a:spcAft>
            </a:pPr>
            <a:endParaRPr lang="en-US" sz="1200" dirty="0">
              <a:solidFill>
                <a:schemeClr val="tx1">
                  <a:lumMod val="50000"/>
                </a:schemeClr>
              </a:solidFill>
              <a:highlight>
                <a:srgbClr val="FFFF00"/>
              </a:highlight>
              <a:latin typeface="+mn-lt"/>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Buenard"/>
              </a:rPr>
              <a:t>Campaigners defeat Coca-Cola plant in South India </a:t>
            </a:r>
            <a:r>
              <a:rPr lang="en-US" b="0" i="0" dirty="0">
                <a:solidFill>
                  <a:srgbClr val="443D39"/>
                </a:solidFill>
                <a:effectLst/>
                <a:latin typeface="Fira Sans"/>
              </a:rPr>
              <a:t>because it would worsen the already existing water shortages in the area and bring more pollution into the area.</a:t>
            </a:r>
            <a:r>
              <a:rPr lang="en-US" sz="1200" b="0" i="0" dirty="0">
                <a:solidFill>
                  <a:schemeClr val="tx1">
                    <a:lumMod val="50000"/>
                  </a:schemeClr>
                </a:solidFill>
                <a:effectLst/>
                <a:highlight>
                  <a:srgbClr val="FFFF00"/>
                </a:highlight>
                <a:latin typeface="+mn-lt"/>
                <a:cs typeface="Arial" pitchFamily="34" charset="0"/>
              </a:rPr>
              <a:t> </a:t>
            </a:r>
            <a:endParaRPr lang="en-US" sz="1200" dirty="0">
              <a:solidFill>
                <a:schemeClr val="tx1">
                  <a:lumMod val="50000"/>
                </a:schemeClr>
              </a:solidFill>
              <a:highlight>
                <a:srgbClr val="FFFF00"/>
              </a:highlight>
              <a:latin typeface="+mn-lt"/>
              <a:cs typeface="Arial" pitchFamily="34" charset="0"/>
            </a:endParaRPr>
          </a:p>
          <a:p>
            <a:pPr>
              <a:spcBef>
                <a:spcPts val="0"/>
              </a:spcBef>
              <a:spcAft>
                <a:spcPts val="0"/>
              </a:spcAft>
            </a:pPr>
            <a:r>
              <a:rPr lang="en-US" sz="1200" dirty="0">
                <a:solidFill>
                  <a:schemeClr val="tx1">
                    <a:lumMod val="50000"/>
                  </a:schemeClr>
                </a:solidFill>
                <a:highlight>
                  <a:srgbClr val="FFFF00"/>
                </a:highlight>
                <a:latin typeface="+mn-lt"/>
                <a:cs typeface="Arial" pitchFamily="34" charset="0"/>
              </a:rPr>
              <a:t>Source: The Ecologist (2015) https://theecologist.org/2015/apr/21/campaigners-defeat-coca-cola-plant-south-india</a:t>
            </a:r>
          </a:p>
          <a:p>
            <a:endParaRPr lang="en-GB" dirty="0"/>
          </a:p>
          <a:p>
            <a:r>
              <a:rPr lang="en-GB" u="sng" dirty="0"/>
              <a:t>Links to opportunity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21212"/>
                </a:solidFill>
                <a:effectLst/>
                <a:latin typeface="GuardianTextEgyptian"/>
              </a:rPr>
              <a:t>Operational opportunity – </a:t>
            </a:r>
            <a:r>
              <a:rPr lang="en-US" b="0" i="0" dirty="0" err="1">
                <a:solidFill>
                  <a:srgbClr val="121212"/>
                </a:solidFill>
                <a:effectLst/>
                <a:latin typeface="GuardianTextEgyptian"/>
              </a:rPr>
              <a:t>Adnams</a:t>
            </a:r>
            <a:r>
              <a:rPr lang="en-US" b="0" i="0" dirty="0">
                <a:solidFill>
                  <a:srgbClr val="121212"/>
                </a:solidFill>
                <a:effectLst/>
                <a:latin typeface="GuardianTextEgyptian"/>
              </a:rPr>
              <a:t>, a beer producing company in the UK, implemented rainwater harvesting and grey water recycling systems. The company uses around three pints of water for every pint of beer produced: that's almost half the industry average.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21212"/>
                </a:solidFill>
                <a:effectLst/>
                <a:latin typeface="GuardianTextEgyptian"/>
              </a:rPr>
              <a:t>Source: https://www.theguardian.com/sustainable-business/localism-water-security-food-drink-industry</a:t>
            </a:r>
            <a:r>
              <a:rPr lang="en-GB" b="0" i="0" dirty="0">
                <a:solidFill>
                  <a:srgbClr val="121212"/>
                </a:solidFill>
                <a:effectLst/>
                <a:latin typeface="GuardianTextEgyptian"/>
              </a:rPr>
              <a:t> (2012)</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Reputation opportunity – </a:t>
            </a:r>
            <a:r>
              <a:rPr lang="en-US" sz="1200" b="0" dirty="0"/>
              <a:t>Heineken’s goal is to be fully circular by 2030, with breweries that are completely climate neutral.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Source: https://www.foodbev.com/news/heineken-beer-in-the-netherlands-brewed-with-green-energy/ </a:t>
            </a:r>
            <a:r>
              <a:rPr lang="en-GB" sz="1200" b="0" dirty="0"/>
              <a:t> (2020)</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69371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u="none" dirty="0"/>
              <a:t>Presenter to list some example impact drivers for the pork processor below:</a:t>
            </a:r>
            <a:br>
              <a:rPr lang="en-GB" b="1" u="none" dirty="0"/>
            </a:br>
            <a:br>
              <a:rPr lang="en-GB" b="1" u="none" dirty="0"/>
            </a:br>
            <a:r>
              <a:rPr lang="en-GB" b="1" u="none" dirty="0"/>
              <a:t>Pork processor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Inputs: fresh water, land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Outputs: waste, manure, water and soil discharges, air pollution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6447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Presenter to walk through the slide, explaining the general steps of an impact pathway.</a:t>
            </a: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7882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Presenter to walk through the slide, explaining the general steps of an impact pathway, using the notes below and referring to p. 23 of the F&amp;B sector guide: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Business activities produce an impact driver (e.g. water pollution)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Impact drivers lead to changes in natural capital (e.g. polluted river)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Changes in natural capital result in impacts (e.g. health problems, decreasing fish stocks)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2578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Presenter to read the question on the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Once poll is complete, presenter should explain that there are different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a:p>
          <a:p>
            <a:pPr marL="171450" indent="-171450">
              <a:buFont typeface="Arial" panose="020B0604020202020204" pitchFamily="34" charset="0"/>
              <a:buChar char="•"/>
            </a:pPr>
            <a:r>
              <a:rPr lang="en-GB" u="none" dirty="0"/>
              <a:t>Impacts and dependencies are interrelated. Your assessment may cover your impacts, dependencies or both. This, in part, depends on business application and your objective. A complete assessment considers both impacts and dependencies to gain a full understanding of your company’s risk and opportunity related to natural capital. </a:t>
            </a:r>
          </a:p>
          <a:p>
            <a:pPr marL="0" indent="0">
              <a:buFontTx/>
              <a:buNone/>
            </a:pPr>
            <a:endParaRPr lang="en-GB" u="none" dirty="0"/>
          </a:p>
          <a:p>
            <a:pPr marL="171450" indent="-171450">
              <a:buFont typeface="Arial" panose="020B0604020202020204" pitchFamily="34" charset="0"/>
              <a:buChar char="•"/>
            </a:pPr>
            <a:r>
              <a:rPr lang="en-GB" u="none" dirty="0"/>
              <a:t>Soil regulation – fundamental ecological process related to maintaining soil health (e.g. nutrient cycling, soil formation)</a:t>
            </a:r>
          </a:p>
          <a:p>
            <a:pPr marL="628650" lvl="1" indent="-171450">
              <a:buFont typeface="Arial" panose="020B0604020202020204" pitchFamily="34" charset="0"/>
              <a:buChar char="•"/>
            </a:pPr>
            <a:r>
              <a:rPr lang="en-GB" u="none" dirty="0"/>
              <a:t>Businesses can be dependent on soil regulation. For example in the agricultural industry, businesses may be dependent on nutrient cycling in the soil to grow crops.</a:t>
            </a:r>
          </a:p>
          <a:p>
            <a:pPr marL="628650" lvl="1" indent="-171450">
              <a:buFont typeface="Arial" panose="020B0604020202020204" pitchFamily="34" charset="0"/>
              <a:buChar char="•"/>
            </a:pPr>
            <a:r>
              <a:rPr lang="en-GB" u="none" dirty="0"/>
              <a:t>At the same time, heavy use of soil by a business can degrade the quality of the soil. For example, if an agricultural company uses chemical fertilisers or pesticides on the soil which harm </a:t>
            </a:r>
            <a:r>
              <a:rPr lang="en-GB" dirty="0"/>
              <a:t>soil quality</a:t>
            </a:r>
          </a:p>
          <a:p>
            <a:pPr marL="628650" lvl="1" indent="-171450">
              <a:buFont typeface="Arial" panose="020B0604020202020204" pitchFamily="34" charset="0"/>
              <a:buChar char="•"/>
            </a:pPr>
            <a:endParaRPr lang="en-GB" u="none" dirty="0">
              <a:cs typeface="Calibri"/>
            </a:endParaRPr>
          </a:p>
          <a:p>
            <a:pPr marL="171450" indent="-171450">
              <a:buFont typeface="Arial" panose="020B0604020202020204" pitchFamily="34" charset="0"/>
              <a:buChar char="•"/>
            </a:pPr>
            <a:r>
              <a:rPr lang="en-GB" u="none" dirty="0"/>
              <a:t>Pollination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u="none" dirty="0"/>
              <a:t>Businesses can be dependent on pollination. </a:t>
            </a:r>
            <a:r>
              <a:rPr lang="en-GB" sz="1200" dirty="0"/>
              <a:t>Bees pollinate 87 of the leading food crops worldwide. Insect pollination can increase crop yield by a quarter.</a:t>
            </a:r>
            <a:r>
              <a:rPr lang="nl-NL" sz="1200" dirty="0"/>
              <a:t> </a:t>
            </a:r>
            <a:r>
              <a:rPr lang="nl-NL" sz="1200" kern="1200" dirty="0">
                <a:solidFill>
                  <a:schemeClr val="tx1"/>
                </a:solidFill>
                <a:effectLst/>
                <a:latin typeface="+mn-lt"/>
                <a:ea typeface="+mn-ea"/>
                <a:cs typeface="+mn-cs"/>
              </a:rPr>
              <a:t>(FAO, 2018)</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http://www.fao.org/3/i9527en/i9527en.pdf </a:t>
            </a:r>
            <a:endParaRPr lang="en-GB" u="none" dirty="0"/>
          </a:p>
          <a:p>
            <a:pPr marL="628650" lvl="1" indent="-171450">
              <a:buFont typeface="Arial" panose="020B0604020202020204" pitchFamily="34" charset="0"/>
              <a:buChar char="•"/>
            </a:pPr>
            <a:r>
              <a:rPr lang="en-US" u="none" dirty="0"/>
              <a:t>Yet agricultural practices themselves can profoundly affect pollinator supply and pollination. Extensive monocultures are associated with a limited pollinator supply and reduced pollination, whereas agricultural diversification can enhance both (Global Change Biology, 2019) </a:t>
            </a:r>
          </a:p>
          <a:p>
            <a:pPr marL="457200" lvl="1" indent="0">
              <a:buFont typeface="Arial" panose="020B0604020202020204" pitchFamily="34" charset="0"/>
              <a:buNone/>
            </a:pPr>
            <a:r>
              <a:rPr lang="en-GB" u="none" dirty="0"/>
              <a:t>     Source: Global Change Biology, 2019: https://onlinelibrary.wiley.com/doi/full/10.1111/gcb.14736</a:t>
            </a:r>
            <a:r>
              <a:rPr lang="en-US" u="none" dirty="0"/>
              <a:t> </a:t>
            </a:r>
            <a:endParaRPr lang="en-GB" u="none" dirty="0"/>
          </a:p>
          <a:p>
            <a:pPr marL="457200" lvl="1" indent="0">
              <a:buFont typeface="Arial" panose="020B0604020202020204" pitchFamily="34" charset="0"/>
              <a:buNone/>
            </a:pPr>
            <a:endParaRPr lang="en-GB" u="none" dirty="0"/>
          </a:p>
          <a:p>
            <a:pPr marL="171450" indent="-171450">
              <a:buFont typeface="Arial" panose="020B0604020202020204" pitchFamily="34" charset="0"/>
              <a:buChar char="•"/>
            </a:pPr>
            <a:r>
              <a:rPr lang="en-GB" u="none" dirty="0"/>
              <a:t>Water extraction </a:t>
            </a:r>
          </a:p>
          <a:p>
            <a:pPr marL="628650" lvl="1" indent="-171450">
              <a:buFont typeface="Arial" panose="020B0604020202020204" pitchFamily="34" charset="0"/>
              <a:buChar char="•"/>
            </a:pPr>
            <a:r>
              <a:rPr lang="en-GB" u="none" dirty="0"/>
              <a:t>Businesses can be dependent on water resources as critical production inputs in their business </a:t>
            </a:r>
          </a:p>
          <a:p>
            <a:pPr marL="628650" lvl="1" indent="-171450">
              <a:buFont typeface="Arial" panose="020B0604020202020204" pitchFamily="34" charset="0"/>
              <a:buChar char="•"/>
            </a:pPr>
            <a:r>
              <a:rPr lang="en-GB" u="none" dirty="0"/>
              <a:t>At the same time, water use by a company will often mean less water or lower quality water available for other stakeholders </a:t>
            </a:r>
          </a:p>
          <a:p>
            <a:pPr marL="628650" lvl="1" indent="-171450">
              <a:buFont typeface="Arial" panose="020B0604020202020204" pitchFamily="34" charset="0"/>
              <a:buChar char="•"/>
            </a:pPr>
            <a:endParaRPr lang="en-GB" u="none" dirty="0"/>
          </a:p>
          <a:p>
            <a:pPr marL="457200" lvl="1" indent="0">
              <a:buFont typeface="Arial" panose="020B0604020202020204" pitchFamily="34" charset="0"/>
              <a:buNone/>
            </a:pPr>
            <a:r>
              <a:rPr lang="en-GB" u="none" dirty="0"/>
              <a:t>This shows how dependencies on natural capital can result in natural capital impacts – they are interrelated </a:t>
            </a:r>
          </a:p>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89</a:t>
            </a:fld>
            <a:endParaRPr lang="en-US"/>
          </a:p>
        </p:txBody>
      </p:sp>
    </p:spTree>
    <p:extLst>
      <p:ext uri="{BB962C8B-B14F-4D97-AF65-F5344CB8AC3E}">
        <p14:creationId xmlns:p14="http://schemas.microsoft.com/office/powerpoint/2010/main" val="3558177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9</a:t>
            </a:fld>
            <a:endParaRPr lang="en-US"/>
          </a:p>
        </p:txBody>
      </p:sp>
    </p:spTree>
    <p:extLst>
      <p:ext uri="{BB962C8B-B14F-4D97-AF65-F5344CB8AC3E}">
        <p14:creationId xmlns:p14="http://schemas.microsoft.com/office/powerpoint/2010/main" val="11703908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8C6B78-E725-420E-9A4E-2F78CBAA16FC}" type="slidenum">
              <a:rPr lang="en-US" smtClean="0"/>
              <a:t>90</a:t>
            </a:fld>
            <a:endParaRPr lang="en-US"/>
          </a:p>
        </p:txBody>
      </p:sp>
    </p:spTree>
    <p:extLst>
      <p:ext uri="{BB962C8B-B14F-4D97-AF65-F5344CB8AC3E}">
        <p14:creationId xmlns:p14="http://schemas.microsoft.com/office/powerpoint/2010/main" val="42945224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https://www.pexels.com/photo/photo-of-person-holding-knife-3296280/</a:t>
            </a:r>
          </a:p>
        </p:txBody>
      </p:sp>
      <p:sp>
        <p:nvSpPr>
          <p:cNvPr id="4" name="Slide Number Placeholder 3"/>
          <p:cNvSpPr>
            <a:spLocks noGrp="1"/>
          </p:cNvSpPr>
          <p:nvPr>
            <p:ph type="sldNum" sz="quarter" idx="5"/>
          </p:nvPr>
        </p:nvSpPr>
        <p:spPr/>
        <p:txBody>
          <a:bodyPr/>
          <a:lstStyle/>
          <a:p>
            <a:fld id="{3D8C6B78-E725-420E-9A4E-2F78CBAA16FC}" type="slidenum">
              <a:rPr lang="en-US" smtClean="0"/>
              <a:t>91</a:t>
            </a:fld>
            <a:endParaRPr lang="en-US"/>
          </a:p>
        </p:txBody>
      </p:sp>
    </p:spTree>
    <p:extLst>
      <p:ext uri="{BB962C8B-B14F-4D97-AF65-F5344CB8AC3E}">
        <p14:creationId xmlns:p14="http://schemas.microsoft.com/office/powerpoint/2010/main" val="30623911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https://fis.com/fis/companies/details.asp?l=e&amp;company_id=31047</a:t>
            </a:r>
          </a:p>
        </p:txBody>
      </p:sp>
      <p:sp>
        <p:nvSpPr>
          <p:cNvPr id="4" name="Slide Number Placeholder 3"/>
          <p:cNvSpPr>
            <a:spLocks noGrp="1"/>
          </p:cNvSpPr>
          <p:nvPr>
            <p:ph type="sldNum" sz="quarter" idx="5"/>
          </p:nvPr>
        </p:nvSpPr>
        <p:spPr/>
        <p:txBody>
          <a:bodyPr/>
          <a:lstStyle/>
          <a:p>
            <a:fld id="{3D8C6B78-E725-420E-9A4E-2F78CBAA16FC}" type="slidenum">
              <a:rPr lang="en-US" smtClean="0"/>
              <a:t>92</a:t>
            </a:fld>
            <a:endParaRPr lang="en-US"/>
          </a:p>
        </p:txBody>
      </p:sp>
    </p:spTree>
    <p:extLst>
      <p:ext uri="{BB962C8B-B14F-4D97-AF65-F5344CB8AC3E}">
        <p14:creationId xmlns:p14="http://schemas.microsoft.com/office/powerpoint/2010/main" val="313449259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Quick </a:t>
            </a:r>
            <a:r>
              <a:rPr lang="nl-NL" b="1" dirty="0" err="1"/>
              <a:t>recap</a:t>
            </a:r>
            <a:r>
              <a:rPr lang="nl-NL" b="1" dirty="0"/>
              <a:t> of </a:t>
            </a:r>
            <a:r>
              <a:rPr lang="nl-NL" b="1" dirty="0" err="1"/>
              <a:t>the</a:t>
            </a:r>
            <a:r>
              <a:rPr lang="nl-NL" b="1" dirty="0"/>
              <a:t> different </a:t>
            </a:r>
            <a:r>
              <a:rPr lang="nl-NL" b="1" dirty="0" err="1"/>
              <a:t>ecosystem</a:t>
            </a:r>
            <a:r>
              <a:rPr lang="nl-NL" b="1" dirty="0"/>
              <a:t> services.</a:t>
            </a:r>
            <a:br>
              <a:rPr lang="nl-NL" b="1" dirty="0"/>
            </a:br>
            <a:r>
              <a:rPr lang="nl-NL" b="1" dirty="0" err="1"/>
              <a:t>This</a:t>
            </a:r>
            <a:r>
              <a:rPr lang="nl-NL" b="1" dirty="0"/>
              <a:t> slide </a:t>
            </a:r>
            <a:r>
              <a:rPr lang="nl-NL" b="1" dirty="0" err="1"/>
              <a:t>describes</a:t>
            </a:r>
            <a:r>
              <a:rPr lang="nl-NL" b="1" dirty="0"/>
              <a:t> </a:t>
            </a:r>
            <a:r>
              <a:rPr lang="nl-NL" b="1" dirty="0" err="1"/>
              <a:t>the</a:t>
            </a:r>
            <a:r>
              <a:rPr lang="nl-NL" b="1" dirty="0"/>
              <a:t> </a:t>
            </a:r>
            <a:r>
              <a:rPr lang="nl-NL" b="1" dirty="0" err="1"/>
              <a:t>four</a:t>
            </a:r>
            <a:r>
              <a:rPr lang="nl-NL" b="1" dirty="0"/>
              <a:t> </a:t>
            </a:r>
            <a:r>
              <a:rPr lang="nl-NL" b="1" dirty="0" err="1"/>
              <a:t>categories</a:t>
            </a:r>
            <a:r>
              <a:rPr lang="nl-NL" b="1" dirty="0"/>
              <a:t> of </a:t>
            </a:r>
            <a:r>
              <a:rPr lang="nl-NL" b="1" dirty="0" err="1"/>
              <a:t>ecosystem</a:t>
            </a:r>
            <a:r>
              <a:rPr lang="nl-NL" b="1" dirty="0"/>
              <a:t> services </a:t>
            </a:r>
            <a:r>
              <a:rPr lang="nl-NL" b="1" dirty="0" err="1"/>
              <a:t>and</a:t>
            </a:r>
            <a:r>
              <a:rPr lang="nl-NL" b="1" dirty="0"/>
              <a:t> </a:t>
            </a:r>
            <a:r>
              <a:rPr lang="nl-NL" b="1" dirty="0" err="1"/>
              <a:t>provides</a:t>
            </a:r>
            <a:r>
              <a:rPr lang="nl-NL" b="1" dirty="0"/>
              <a:t> </a:t>
            </a:r>
            <a:r>
              <a:rPr lang="nl-NL" b="1" dirty="0" err="1"/>
              <a:t>examples</a:t>
            </a:r>
            <a:r>
              <a:rPr lang="nl-NL" b="1" dirty="0"/>
              <a:t> </a:t>
            </a:r>
            <a:r>
              <a:rPr lang="nl-NL" b="1" dirty="0" err="1"/>
              <a:t>for</a:t>
            </a:r>
            <a:r>
              <a:rPr lang="nl-NL" b="1" dirty="0"/>
              <a:t> </a:t>
            </a:r>
            <a:r>
              <a:rPr lang="nl-NL" b="1" dirty="0" err="1"/>
              <a:t>each</a:t>
            </a:r>
            <a:r>
              <a:rPr lang="nl-NL" b="1" dirty="0"/>
              <a:t> of </a:t>
            </a:r>
            <a:r>
              <a:rPr lang="nl-NL" b="1" dirty="0" err="1"/>
              <a:t>the</a:t>
            </a:r>
            <a:r>
              <a:rPr lang="nl-NL" b="1" dirty="0"/>
              <a:t> </a:t>
            </a:r>
            <a:r>
              <a:rPr lang="nl-NL" b="1" dirty="0" err="1"/>
              <a:t>categories</a:t>
            </a:r>
            <a:r>
              <a:rPr lang="nl-NL" b="1" dirty="0"/>
              <a:t>. The green line </a:t>
            </a:r>
            <a:r>
              <a:rPr lang="nl-NL" b="1" dirty="0" err="1"/>
              <a:t>highlights</a:t>
            </a:r>
            <a:r>
              <a:rPr lang="nl-NL" b="1" dirty="0"/>
              <a:t> </a:t>
            </a:r>
            <a:r>
              <a:rPr lang="nl-NL" b="1" dirty="0" err="1"/>
              <a:t>the</a:t>
            </a:r>
            <a:r>
              <a:rPr lang="nl-NL" b="1" dirty="0"/>
              <a:t> </a:t>
            </a:r>
            <a:r>
              <a:rPr lang="nl-NL" b="1" dirty="0" err="1"/>
              <a:t>ecosystem</a:t>
            </a:r>
            <a:r>
              <a:rPr lang="nl-NL" b="1" dirty="0"/>
              <a:t> services </a:t>
            </a:r>
            <a:r>
              <a:rPr lang="nl-NL" b="1" dirty="0" err="1"/>
              <a:t>that</a:t>
            </a:r>
            <a:r>
              <a:rPr lang="nl-NL" b="1" dirty="0"/>
              <a:t> are </a:t>
            </a:r>
            <a:r>
              <a:rPr lang="nl-NL" b="1" dirty="0" err="1"/>
              <a:t>particularly</a:t>
            </a:r>
            <a:r>
              <a:rPr lang="nl-NL" b="1" dirty="0"/>
              <a:t> relevant </a:t>
            </a:r>
            <a:r>
              <a:rPr lang="nl-NL" b="1" dirty="0" err="1"/>
              <a:t>for</a:t>
            </a:r>
            <a:r>
              <a:rPr lang="nl-NL" b="1" dirty="0"/>
              <a:t> </a:t>
            </a:r>
            <a:r>
              <a:rPr lang="nl-NL" b="1" dirty="0" err="1"/>
              <a:t>the</a:t>
            </a:r>
            <a:r>
              <a:rPr lang="nl-NL" b="1" dirty="0"/>
              <a:t> F&amp;B sector.</a:t>
            </a:r>
            <a:endParaRPr lang="en-US" b="1" u="none" dirty="0"/>
          </a:p>
          <a:p>
            <a:endParaRPr lang="en-US" u="none" dirty="0"/>
          </a:p>
          <a:p>
            <a:pPr marL="171450" indent="-171450">
              <a:buFont typeface="Arial" panose="020B0604020202020204" pitchFamily="34" charset="0"/>
              <a:buChar char="•"/>
            </a:pPr>
            <a:r>
              <a:rPr lang="en-US" u="none" dirty="0"/>
              <a:t>Ecosystems services are the benefits to people from ecosystems, where an ecosystem is defined as the interaction between complex plants, animals and microorganisms and their non-living environment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Examples of ecosystem services </a:t>
            </a:r>
            <a:r>
              <a:rPr lang="en-US" b="1" u="none" dirty="0"/>
              <a:t>include pollination, water regulation &amp; purification, soil biodiversity, </a:t>
            </a:r>
            <a:r>
              <a:rPr lang="en-US" b="1" dirty="0">
                <a:cs typeface="Calibri"/>
              </a:rPr>
              <a:t>pest control, climate regulation, erosion regulation, nutrient retention</a:t>
            </a:r>
            <a:endParaRPr lang="en-US" b="1" u="none" dirty="0"/>
          </a:p>
          <a:p>
            <a:pPr marL="171450" indent="-171450">
              <a:buFont typeface="Arial" panose="020B0604020202020204" pitchFamily="34" charset="0"/>
              <a:buChar char="•"/>
            </a:pPr>
            <a:r>
              <a:rPr lang="en-US" u="none" dirty="0"/>
              <a:t>Ecosystem services can be classified into provisioning, regulating, cultural and supporting services </a:t>
            </a:r>
          </a:p>
          <a:p>
            <a:pPr marL="628650" lvl="1" indent="-171450">
              <a:buFont typeface="Arial" panose="020B0604020202020204" pitchFamily="34" charset="0"/>
              <a:buChar char="•"/>
            </a:pPr>
            <a:r>
              <a:rPr lang="en-US" u="none" dirty="0"/>
              <a:t>Provisioning: material outputs from nature (</a:t>
            </a:r>
            <a:r>
              <a:rPr lang="en-US" b="1" u="none" dirty="0"/>
              <a:t>e.g. fresh water, food) </a:t>
            </a:r>
            <a:r>
              <a:rPr lang="en-US" b="0" u="none" dirty="0"/>
              <a:t>– the F&amp;B sector is highly dependent on water and food to produce their final products.</a:t>
            </a:r>
            <a:endParaRPr lang="en-US" b="1" u="none" dirty="0"/>
          </a:p>
          <a:p>
            <a:pPr marL="628650" lvl="1" indent="-171450">
              <a:buFont typeface="Arial" panose="020B0604020202020204" pitchFamily="34" charset="0"/>
              <a:buChar char="•"/>
            </a:pPr>
            <a:r>
              <a:rPr lang="en-US" u="none" dirty="0"/>
              <a:t>Regulating: indirect benefits from nature generated through regulation of ecosystem processes (</a:t>
            </a:r>
            <a:r>
              <a:rPr lang="en-US" b="1" u="none" dirty="0"/>
              <a:t>e.g. Erosion prevention and maintenance of soil fertility, pollination, biological control) </a:t>
            </a:r>
            <a:r>
              <a:rPr lang="en-US" b="0" u="none" dirty="0"/>
              <a:t>– processes such as pollination and prevention of erosion improve soil fertility and can positively impact crop quality and yield.</a:t>
            </a:r>
            <a:endParaRPr lang="en-US" b="1" u="none" dirty="0"/>
          </a:p>
          <a:p>
            <a:pPr marL="628650" lvl="1" indent="-171450">
              <a:buFont typeface="Arial" panose="020B0604020202020204" pitchFamily="34" charset="0"/>
              <a:buChar char="•"/>
            </a:pPr>
            <a:r>
              <a:rPr lang="en-US" u="none" dirty="0"/>
              <a:t>Cultural: non-material benefits from nature (e.g. </a:t>
            </a:r>
            <a:r>
              <a:rPr lang="en-US" b="1" u="none" dirty="0"/>
              <a:t>recreational, ecotourism, educational, </a:t>
            </a:r>
            <a:r>
              <a:rPr lang="en-US" u="none" dirty="0"/>
              <a:t>spiritual, </a:t>
            </a:r>
            <a:r>
              <a:rPr lang="en-US" b="1" u="none" dirty="0"/>
              <a:t>ethical</a:t>
            </a:r>
            <a:r>
              <a:rPr lang="en-US" u="none" dirty="0"/>
              <a:t>) – while the benefits of cultural ecosystem services may not always be directly visible, they are part of the larger system around food &amp; beverage production. While these benefits are strongly interlinked, we have provided a dotted line for the services that are most discussed in the F&amp;B sector.</a:t>
            </a:r>
          </a:p>
          <a:p>
            <a:pPr marL="628650" lvl="1" indent="-171450">
              <a:buFont typeface="Arial" panose="020B0604020202020204" pitchFamily="34" charset="0"/>
              <a:buChar char="•"/>
            </a:pPr>
            <a:r>
              <a:rPr lang="en-US" u="none" dirty="0"/>
              <a:t>Supporting: fundamental ecosystem processes that support the delivery of other ecosystem services (e.g. </a:t>
            </a:r>
            <a:r>
              <a:rPr lang="en-US" b="1" u="none" dirty="0"/>
              <a:t>nutrient cycling, water cycling</a:t>
            </a:r>
            <a:r>
              <a:rPr lang="en-US" u="none" dirty="0"/>
              <a:t>) – without these services, the F&amp;B sector would not benefit from the other services provided by the ecosystem such as pollination and fresh water.</a:t>
            </a:r>
          </a:p>
          <a:p>
            <a:pPr marL="171450" indent="-171450">
              <a:buFont typeface="Arial" panose="020B0604020202020204" pitchFamily="34" charset="0"/>
              <a:buChar char="•"/>
            </a:pPr>
            <a:r>
              <a:rPr lang="en-US" u="none" dirty="0"/>
              <a:t>There are many classification schemes for ecosystem services including the CICES and the FEGS-CS which measure ecosystem outputs that are directly consumed or used by beneficiaries </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33567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75" y="8021638"/>
            <a:ext cx="38498463" cy="21656675"/>
          </a:xfrm>
        </p:spPr>
      </p:sp>
      <p:sp>
        <p:nvSpPr>
          <p:cNvPr id="3" name="Notes Placeholder 2"/>
          <p:cNvSpPr>
            <a:spLocks noGrp="1"/>
          </p:cNvSpPr>
          <p:nvPr>
            <p:ph type="body" idx="1"/>
          </p:nvPr>
        </p:nvSpPr>
        <p:spPr/>
        <p:txBody>
          <a:bodyPr/>
          <a:lstStyle/>
          <a:p>
            <a:pPr defTabSz="1971721">
              <a:defRPr/>
            </a:pPr>
            <a:r>
              <a:rPr lang="en-GB" sz="2600" b="1" dirty="0">
                <a:solidFill>
                  <a:srgbClr val="23BAED"/>
                </a:solidFill>
                <a:latin typeface="Arial"/>
              </a:rPr>
              <a:t>Provisioning</a:t>
            </a:r>
            <a:endParaRPr lang="en-US" sz="2600" b="1" dirty="0">
              <a:solidFill>
                <a:srgbClr val="23BAED"/>
              </a:solidFill>
              <a:latin typeface="Arial"/>
            </a:endParaRPr>
          </a:p>
          <a:p>
            <a:pPr defTabSz="1971721">
              <a:defRPr/>
            </a:pPr>
            <a:r>
              <a:rPr lang="en-US" sz="2600" dirty="0">
                <a:solidFill>
                  <a:srgbClr val="595959"/>
                </a:solidFill>
                <a:latin typeface="Arial"/>
              </a:rPr>
              <a:t>Goods produced or provided by ecosystems</a:t>
            </a:r>
          </a:p>
          <a:p>
            <a:pPr marL="369698" indent="-369698" defTabSz="1971721">
              <a:buFontTx/>
              <a:buChar char="-"/>
              <a:defRPr/>
            </a:pPr>
            <a:r>
              <a:rPr lang="en-US" sz="2600" dirty="0">
                <a:solidFill>
                  <a:srgbClr val="595959"/>
                </a:solidFill>
                <a:latin typeface="Arial"/>
              </a:rPr>
              <a:t>Food (crops, fish): crops and fish (anchovies and sardines) needed to feed the salmon</a:t>
            </a:r>
          </a:p>
          <a:p>
            <a:endParaRPr lang="en-US" u="sng" dirty="0"/>
          </a:p>
          <a:p>
            <a:pPr defTabSz="1971721">
              <a:defRPr/>
            </a:pPr>
            <a:r>
              <a:rPr lang="en-US" sz="2600" b="1" dirty="0">
                <a:solidFill>
                  <a:srgbClr val="23BAED"/>
                </a:solidFill>
                <a:latin typeface="Arial"/>
              </a:rPr>
              <a:t>Regulating</a:t>
            </a:r>
          </a:p>
          <a:p>
            <a:pPr defTabSz="1971721">
              <a:defRPr/>
            </a:pPr>
            <a:r>
              <a:rPr lang="en-US" sz="2600" dirty="0">
                <a:solidFill>
                  <a:srgbClr val="595959"/>
                </a:solidFill>
                <a:latin typeface="Arial"/>
              </a:rPr>
              <a:t>Natural processes regulated by ecosystems</a:t>
            </a:r>
          </a:p>
          <a:p>
            <a:pPr marL="369698" indent="-369698" defTabSz="1971721">
              <a:buFontTx/>
              <a:buChar char="-"/>
              <a:defRPr/>
            </a:pPr>
            <a:r>
              <a:rPr lang="en-US" sz="2600" dirty="0">
                <a:solidFill>
                  <a:srgbClr val="595959"/>
                </a:solidFill>
                <a:latin typeface="Arial"/>
              </a:rPr>
              <a:t>Oxygen supply: </a:t>
            </a:r>
            <a:r>
              <a:rPr lang="en-US" dirty="0"/>
              <a:t>the supply of oxygen in the water </a:t>
            </a:r>
          </a:p>
          <a:p>
            <a:pPr marL="369698" indent="-369698" defTabSz="1971721">
              <a:buFontTx/>
              <a:buChar char="-"/>
              <a:defRPr/>
            </a:pPr>
            <a:r>
              <a:rPr lang="en-US" sz="2600" dirty="0">
                <a:solidFill>
                  <a:srgbClr val="595959"/>
                </a:solidFill>
                <a:latin typeface="Arial"/>
              </a:rPr>
              <a:t>Water purification and waste treatment: purification of the water and the decomposition of organic matter</a:t>
            </a:r>
          </a:p>
          <a:p>
            <a:pPr marL="369698" indent="-369698" defTabSz="1971721">
              <a:buFontTx/>
              <a:buChar char="-"/>
              <a:defRPr/>
            </a:pPr>
            <a:r>
              <a:rPr lang="en-US" sz="2600" dirty="0">
                <a:solidFill>
                  <a:srgbClr val="595959"/>
                </a:solidFill>
                <a:latin typeface="Arial"/>
              </a:rPr>
              <a:t>Maintenance of soil quality: soil quality is important for primary production </a:t>
            </a:r>
          </a:p>
          <a:p>
            <a:pPr marL="369698" indent="-369698" defTabSz="1971721">
              <a:buFontTx/>
              <a:buChar char="-"/>
              <a:defRPr/>
            </a:pPr>
            <a:r>
              <a:rPr lang="en-US" sz="2600" dirty="0">
                <a:solidFill>
                  <a:srgbClr val="595959"/>
                </a:solidFill>
                <a:latin typeface="Arial"/>
              </a:rPr>
              <a:t>Pest mitigation: In a healthy and biodiverse ecosystem, pests are controlled through other species in the trophic chain.</a:t>
            </a:r>
          </a:p>
          <a:p>
            <a:pPr marL="369698" indent="-369698" defTabSz="1971721">
              <a:buFontTx/>
              <a:buChar char="-"/>
              <a:defRPr/>
            </a:pPr>
            <a:endParaRPr lang="en-US" sz="2600" dirty="0">
              <a:solidFill>
                <a:srgbClr val="595959"/>
              </a:solidFill>
              <a:latin typeface="Arial"/>
            </a:endParaRPr>
          </a:p>
          <a:p>
            <a:pPr defTabSz="1971721">
              <a:defRPr/>
            </a:pPr>
            <a:r>
              <a:rPr lang="en-US" sz="2600" b="1" dirty="0">
                <a:solidFill>
                  <a:srgbClr val="23BAED"/>
                </a:solidFill>
                <a:latin typeface="Arial"/>
              </a:rPr>
              <a:t>Cultural</a:t>
            </a:r>
          </a:p>
          <a:p>
            <a:pPr defTabSz="1971721">
              <a:defRPr/>
            </a:pPr>
            <a:r>
              <a:rPr lang="en-US" sz="2600" dirty="0">
                <a:solidFill>
                  <a:srgbClr val="595959"/>
                </a:solidFill>
                <a:latin typeface="Arial"/>
              </a:rPr>
              <a:t>Intangible benefits obtained from ecosystem services</a:t>
            </a:r>
          </a:p>
          <a:p>
            <a:pPr marL="369698" indent="-369698" defTabSz="1971721">
              <a:buFontTx/>
              <a:buChar char="-"/>
              <a:defRPr/>
            </a:pPr>
            <a:r>
              <a:rPr lang="en-US" sz="2600" dirty="0">
                <a:solidFill>
                  <a:srgbClr val="595959"/>
                </a:solidFill>
                <a:latin typeface="Arial"/>
              </a:rPr>
              <a:t>Recreation and ecotourism: recreational pleasure people derive from natural or cultivated ecosystems</a:t>
            </a:r>
          </a:p>
          <a:p>
            <a:pPr marL="369698" indent="-369698" defTabSz="1971721">
              <a:buFontTx/>
              <a:buChar char="-"/>
              <a:defRPr/>
            </a:pPr>
            <a:r>
              <a:rPr lang="en-US" sz="2600" dirty="0">
                <a:solidFill>
                  <a:srgbClr val="595959"/>
                </a:solidFill>
                <a:latin typeface="Arial"/>
              </a:rPr>
              <a:t>Ethical and cultural values: conservation of certain species (which are important for the nation</a:t>
            </a:r>
            <a:r>
              <a:rPr lang="nl-NL" dirty="0"/>
              <a:t>)</a:t>
            </a:r>
            <a:endParaRPr lang="en-US" sz="2600" dirty="0">
              <a:solidFill>
                <a:srgbClr val="595959"/>
              </a:solidFill>
              <a:latin typeface="Arial"/>
            </a:endParaRPr>
          </a:p>
          <a:p>
            <a:pPr defTabSz="1971721">
              <a:defRPr/>
            </a:pPr>
            <a:endParaRPr lang="en-US" sz="2600" b="1" dirty="0">
              <a:solidFill>
                <a:srgbClr val="595959"/>
              </a:solidFill>
              <a:latin typeface="Arial"/>
            </a:endParaRPr>
          </a:p>
          <a:p>
            <a:endParaRPr lang="en-US" u="sng" dirty="0"/>
          </a:p>
        </p:txBody>
      </p:sp>
      <p:sp>
        <p:nvSpPr>
          <p:cNvPr id="4" name="Slide Number Placeholder 3"/>
          <p:cNvSpPr>
            <a:spLocks noGrp="1"/>
          </p:cNvSpPr>
          <p:nvPr>
            <p:ph type="sldNum" sz="quarter" idx="5"/>
          </p:nvPr>
        </p:nvSpPr>
        <p:spPr/>
        <p:txBody>
          <a:bodyPr/>
          <a:lstStyle/>
          <a:p>
            <a:fld id="{3D8C6B78-E725-420E-9A4E-2F78CBAA16FC}" type="slidenum">
              <a:rPr lang="en-US" smtClean="0"/>
              <a:t>94</a:t>
            </a:fld>
            <a:endParaRPr lang="en-US"/>
          </a:p>
        </p:txBody>
      </p:sp>
    </p:spTree>
    <p:extLst>
      <p:ext uri="{BB962C8B-B14F-4D97-AF65-F5344CB8AC3E}">
        <p14:creationId xmlns:p14="http://schemas.microsoft.com/office/powerpoint/2010/main" val="5702880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3D8C6B78-E725-420E-9A4E-2F78CBAA16FC}" type="slidenum">
              <a:rPr lang="en-US" smtClean="0"/>
              <a:t>95</a:t>
            </a:fld>
            <a:endParaRPr lang="en-US"/>
          </a:p>
        </p:txBody>
      </p:sp>
    </p:spTree>
    <p:extLst>
      <p:ext uri="{BB962C8B-B14F-4D97-AF65-F5344CB8AC3E}">
        <p14:creationId xmlns:p14="http://schemas.microsoft.com/office/powerpoint/2010/main" val="178685379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96</a:t>
            </a:fld>
            <a:endParaRPr lang="en-US"/>
          </a:p>
        </p:txBody>
      </p:sp>
    </p:spTree>
    <p:extLst>
      <p:ext uri="{BB962C8B-B14F-4D97-AF65-F5344CB8AC3E}">
        <p14:creationId xmlns:p14="http://schemas.microsoft.com/office/powerpoint/2010/main" val="300812541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u="none" dirty="0"/>
              <a:t>Priority ecosystem services are </a:t>
            </a:r>
            <a:r>
              <a:rPr lang="en-US" dirty="0"/>
              <a:t>essential for the company’s performance (</a:t>
            </a:r>
            <a:r>
              <a:rPr lang="en-US" b="1" dirty="0"/>
              <a:t>dependencies</a:t>
            </a:r>
            <a:r>
              <a:rPr lang="en-US" dirty="0"/>
              <a:t>) or the company has a rather significant, real or perceived, negative</a:t>
            </a:r>
            <a:r>
              <a:rPr lang="en-US" b="1" dirty="0"/>
              <a:t> impact</a:t>
            </a:r>
            <a:r>
              <a:rPr lang="en-US" dirty="0"/>
              <a:t> on the availability of ecosystem services used by others.</a:t>
            </a:r>
          </a:p>
          <a:p>
            <a:endParaRPr lang="en-US" b="1" dirty="0"/>
          </a:p>
          <a:p>
            <a:r>
              <a:rPr lang="en-US" b="1" dirty="0"/>
              <a:t>Questions to help determine dependency:</a:t>
            </a:r>
          </a:p>
          <a:p>
            <a:r>
              <a:rPr lang="en-US" dirty="0"/>
              <a:t>Does it enhance/enable performance?</a:t>
            </a:r>
          </a:p>
          <a:p>
            <a:r>
              <a:rPr lang="en-US" dirty="0"/>
              <a:t>Does it have cost-effective substitutes?</a:t>
            </a:r>
          </a:p>
          <a:p>
            <a:endParaRPr lang="en-US" b="1" dirty="0"/>
          </a:p>
          <a:p>
            <a:r>
              <a:rPr lang="en-US" b="1" dirty="0"/>
              <a:t>Questions to determine impact:</a:t>
            </a:r>
          </a:p>
          <a:p>
            <a:r>
              <a:rPr lang="nl-NL" dirty="0"/>
              <a:t>Impact on </a:t>
            </a:r>
            <a:r>
              <a:rPr lang="nl-NL" dirty="0" err="1"/>
              <a:t>quantity</a:t>
            </a:r>
            <a:r>
              <a:rPr lang="nl-NL" dirty="0"/>
              <a:t> or </a:t>
            </a:r>
            <a:r>
              <a:rPr lang="nl-NL" dirty="0" err="1"/>
              <a:t>quality</a:t>
            </a:r>
            <a:endParaRPr lang="nl-NL" dirty="0"/>
          </a:p>
          <a:p>
            <a:r>
              <a:rPr lang="en-US" dirty="0"/>
              <a:t>Does it affect the ability of others to benefit from ES?</a:t>
            </a:r>
            <a:endParaRPr lang="nl-NL" dirty="0"/>
          </a:p>
          <a:p>
            <a:endParaRPr lang="en-US" b="1" u="none" dirty="0"/>
          </a:p>
          <a:p>
            <a:r>
              <a:rPr lang="en-US" b="1" u="none" dirty="0"/>
              <a:t>Provisioning: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Crops and industrial fisheries (</a:t>
            </a:r>
            <a:r>
              <a:rPr lang="en-US" b="0" u="sng" dirty="0"/>
              <a:t>Medium impact and dependency: </a:t>
            </a:r>
            <a:r>
              <a:rPr lang="en-US" dirty="0"/>
              <a:t>The company has a medium dependence on crops and industrial fisheries, as they constitute the main source of protein in the fodder. Crops have gained an increasingly important role in fish feed. There are cost-effective substitutes to feed-fish such as soybean.)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err="1"/>
              <a:t>Artisinal</a:t>
            </a:r>
            <a:r>
              <a:rPr lang="en-US" b="1" u="none" dirty="0"/>
              <a:t> fisheries </a:t>
            </a:r>
            <a:r>
              <a:rPr lang="en-US" b="0" u="none" dirty="0"/>
              <a:t>(</a:t>
            </a:r>
            <a:r>
              <a:rPr lang="en-US" b="0" u="sng" dirty="0"/>
              <a:t>Low dependency:</a:t>
            </a:r>
            <a:r>
              <a:rPr lang="en-US" b="0" u="none" dirty="0"/>
              <a:t> </a:t>
            </a:r>
            <a:r>
              <a:rPr lang="en-US" dirty="0"/>
              <a:t>Los </a:t>
            </a:r>
            <a:r>
              <a:rPr lang="en-US" dirty="0" err="1"/>
              <a:t>Fiordos</a:t>
            </a:r>
            <a:r>
              <a:rPr lang="en-US" dirty="0"/>
              <a:t> has a low dependency on this priority ecosystem service, since artisanal fisheries do not enhance Los </a:t>
            </a:r>
            <a:r>
              <a:rPr lang="en-US" dirty="0" err="1"/>
              <a:t>Fiordos</a:t>
            </a:r>
            <a:r>
              <a:rPr lang="en-US" dirty="0"/>
              <a:t>’ performance. However, it is possible that some of Los </a:t>
            </a:r>
            <a:r>
              <a:rPr lang="en-US" dirty="0" err="1"/>
              <a:t>Fiordos</a:t>
            </a:r>
            <a:r>
              <a:rPr lang="en-US" dirty="0"/>
              <a:t>’ practices contribute to the degradation of ecosystems on which other stakeholders depend. </a:t>
            </a:r>
            <a:r>
              <a:rPr lang="en-US" u="sng" dirty="0"/>
              <a:t>High impact: Th</a:t>
            </a:r>
            <a:r>
              <a:rPr lang="en-US" dirty="0"/>
              <a:t>rough potentially enhancing eutrophication and increasing hypoxia, Los </a:t>
            </a:r>
            <a:r>
              <a:rPr lang="en-US" dirty="0" err="1"/>
              <a:t>Fiordos</a:t>
            </a:r>
            <a:r>
              <a:rPr lang="en-US" dirty="0"/>
              <a:t> may have an impact on the quantity of the benthic species and thereby the quality of the ecosystem service)</a:t>
            </a:r>
            <a:endParaRPr lang="en-US" b="1" u="sng" dirty="0"/>
          </a:p>
          <a:p>
            <a:endParaRPr lang="en-US" b="1" u="none" dirty="0"/>
          </a:p>
          <a:p>
            <a:r>
              <a:rPr lang="en-US" b="1" u="none" dirty="0"/>
              <a:t>Regulating: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Oxygen supply </a:t>
            </a:r>
            <a:r>
              <a:rPr lang="en-US" u="none" dirty="0"/>
              <a:t>(</a:t>
            </a:r>
            <a:r>
              <a:rPr lang="en-US" u="sng" dirty="0"/>
              <a:t>High dependency: </a:t>
            </a:r>
            <a:r>
              <a:rPr lang="en-US" u="none" dirty="0"/>
              <a:t>the oxygen level in the water is essential for salmon production. Artificial oxygen supply does not represent a cost-effective solution as it requires high investments. </a:t>
            </a:r>
            <a:r>
              <a:rPr lang="en-US" u="sng" dirty="0"/>
              <a:t>High impact: </a:t>
            </a:r>
            <a:r>
              <a:rPr lang="en-US" dirty="0"/>
              <a:t>The large quantity of salmon being grown in the area requires large amounts of oxygen and may limit the oxygen availability to other salmon farms and other organisms living near the concessions)</a:t>
            </a:r>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Water purification, waste treatment, and maintenance of soil quality</a:t>
            </a:r>
            <a:r>
              <a:rPr lang="en-US" b="0" u="none" dirty="0"/>
              <a:t> (</a:t>
            </a:r>
            <a:r>
              <a:rPr lang="en-US" b="0" u="sng" dirty="0"/>
              <a:t>High impact and medium dependency: </a:t>
            </a:r>
            <a:r>
              <a:rPr lang="en-US" b="0" u="none" dirty="0"/>
              <a:t>a number of organism in the marine ecosystem support the decomposition of organic matter generated by aquaculture. However, when the level of h</a:t>
            </a:r>
            <a:r>
              <a:rPr lang="en-US" dirty="0"/>
              <a:t>ypoxia6 reaches a certain threshold, the ability to treat waste degrades -&gt; soil quality degradation which could lead to a loss in productivity)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Pest mitigation </a:t>
            </a:r>
            <a:r>
              <a:rPr lang="en-US" b="0" u="none" dirty="0"/>
              <a:t>(</a:t>
            </a:r>
            <a:r>
              <a:rPr lang="en-US" b="0" u="sng" dirty="0"/>
              <a:t>High dependency: </a:t>
            </a:r>
            <a:r>
              <a:rPr lang="en-US" b="0" u="none" dirty="0"/>
              <a:t>A healthy and biodiversity ecosystem control pests, decreasing the risk of virus outbreaks that negatively impacting salmon production. No effective vaccine has been found. Furthermore, use of antibiotics and vaccines may lead to a resistance of fish outside net pens against diseases. There is no cost-effective substitute to this ecosystem service. </a:t>
            </a:r>
            <a:r>
              <a:rPr lang="en-US" b="0" u="sng" dirty="0"/>
              <a:t>High impact: </a:t>
            </a:r>
            <a:r>
              <a:rPr lang="en-US" b="0" u="none" dirty="0"/>
              <a:t>pests can spread more easily since aquacultures mainly produce one specific species.)</a:t>
            </a:r>
          </a:p>
          <a:p>
            <a:endParaRPr lang="en-US" b="1" u="none" dirty="0"/>
          </a:p>
          <a:p>
            <a:r>
              <a:rPr lang="en-US" b="1" u="none" dirty="0"/>
              <a:t>Cultural: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u="none" dirty="0"/>
              <a:t>Ethical and cultural values </a:t>
            </a:r>
            <a:r>
              <a:rPr lang="en-US" b="0" u="none" dirty="0"/>
              <a:t>(</a:t>
            </a:r>
            <a:r>
              <a:rPr lang="en-US" b="0" u="sng" dirty="0"/>
              <a:t>Low dependency: </a:t>
            </a:r>
            <a:r>
              <a:rPr lang="en-US" dirty="0"/>
              <a:t>Los </a:t>
            </a:r>
            <a:r>
              <a:rPr lang="en-US" dirty="0" err="1"/>
              <a:t>Fiordos</a:t>
            </a:r>
            <a:r>
              <a:rPr lang="en-US" dirty="0"/>
              <a:t>’ business operations are not directly affected by ethical or cultural values</a:t>
            </a:r>
            <a:r>
              <a:rPr lang="en-US" b="0" u="sng" dirty="0"/>
              <a:t>. High impact: </a:t>
            </a:r>
            <a:r>
              <a:rPr lang="en-US" dirty="0"/>
              <a:t>one important ethical issue identified is the importance of the conservation of cetaceans. Whales and dolphins in particular, are national and pride symbols for the two locations. However, according to stakeholder representatives the number of cetaceans-sightings close to the shore has decreased since aquaculture operators started their business in the area. This could negatively affect the image of Los </a:t>
            </a:r>
            <a:r>
              <a:rPr lang="en-US" dirty="0" err="1"/>
              <a:t>Fiordos</a:t>
            </a:r>
            <a:r>
              <a:rPr lang="en-US" dirty="0"/>
              <a:t> as well as the willingness of communities to collaborate with the company)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u="none" dirty="0"/>
              <a:t>Recreation and tourism </a:t>
            </a:r>
            <a:r>
              <a:rPr lang="en-US" b="1" u="sng" dirty="0"/>
              <a:t>(</a:t>
            </a:r>
            <a:r>
              <a:rPr lang="en-US" b="0" u="sng" dirty="0"/>
              <a:t>Low dependency: </a:t>
            </a:r>
            <a:r>
              <a:rPr lang="en-US" dirty="0"/>
              <a:t>Recreation and ecotourism is not a part of Los </a:t>
            </a:r>
            <a:r>
              <a:rPr lang="en-US" dirty="0" err="1"/>
              <a:t>Fiordos</a:t>
            </a:r>
            <a:r>
              <a:rPr lang="en-US" dirty="0"/>
              <a:t>’ value-chain. </a:t>
            </a:r>
            <a:r>
              <a:rPr lang="en-US" u="sng" dirty="0"/>
              <a:t>High impact: </a:t>
            </a:r>
            <a:r>
              <a:rPr lang="en-US" dirty="0"/>
              <a:t>stakeholder representatives criticize the visual contamination net pens generate, arguing that they obstruct tourism activities in the area. Hence, the activities of Los </a:t>
            </a:r>
            <a:r>
              <a:rPr lang="en-US" dirty="0" err="1"/>
              <a:t>Fiordos</a:t>
            </a:r>
            <a:r>
              <a:rPr lang="en-US" dirty="0"/>
              <a:t> and other aquaculture companies have a high negative impact on this cultural ecosystem service)</a:t>
            </a:r>
            <a:endParaRPr lang="en-US" b="1"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171450" indent="-171450">
              <a:buFontTx/>
              <a:buChar char="-"/>
            </a:pPr>
            <a:endParaRPr lang="en-US" b="1" u="none" dirty="0"/>
          </a:p>
        </p:txBody>
      </p:sp>
      <p:sp>
        <p:nvSpPr>
          <p:cNvPr id="4" name="Slide Number Placeholder 3"/>
          <p:cNvSpPr>
            <a:spLocks noGrp="1"/>
          </p:cNvSpPr>
          <p:nvPr>
            <p:ph type="sldNum" sz="quarter" idx="5"/>
          </p:nvPr>
        </p:nvSpPr>
        <p:spPr/>
        <p:txBody>
          <a:bodyPr/>
          <a:lstStyle/>
          <a:p>
            <a:fld id="{3D8C6B78-E725-420E-9A4E-2F78CBAA16FC}" type="slidenum">
              <a:rPr lang="en-US" smtClean="0"/>
              <a:t>97</a:t>
            </a:fld>
            <a:endParaRPr lang="en-US"/>
          </a:p>
        </p:txBody>
      </p:sp>
    </p:spTree>
    <p:extLst>
      <p:ext uri="{BB962C8B-B14F-4D97-AF65-F5344CB8AC3E}">
        <p14:creationId xmlns:p14="http://schemas.microsoft.com/office/powerpoint/2010/main" val="12489949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https://www.pexels.com/photo/black-and-gray-sea-turtle-on-brown-sand-3866697/</a:t>
            </a:r>
          </a:p>
        </p:txBody>
      </p:sp>
      <p:sp>
        <p:nvSpPr>
          <p:cNvPr id="4" name="Slide Number Placeholder 3"/>
          <p:cNvSpPr>
            <a:spLocks noGrp="1"/>
          </p:cNvSpPr>
          <p:nvPr>
            <p:ph type="sldNum" sz="quarter" idx="5"/>
          </p:nvPr>
        </p:nvSpPr>
        <p:spPr/>
        <p:txBody>
          <a:bodyPr/>
          <a:lstStyle/>
          <a:p>
            <a:fld id="{3D8C6B78-E725-420E-9A4E-2F78CBAA16FC}" type="slidenum">
              <a:rPr lang="en-US" smtClean="0"/>
              <a:t>98</a:t>
            </a:fld>
            <a:endParaRPr lang="en-US"/>
          </a:p>
        </p:txBody>
      </p:sp>
    </p:spTree>
    <p:extLst>
      <p:ext uri="{BB962C8B-B14F-4D97-AF65-F5344CB8AC3E}">
        <p14:creationId xmlns:p14="http://schemas.microsoft.com/office/powerpoint/2010/main" val="116792300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Give participants 5’ to reflect individually on both questions </a:t>
            </a:r>
            <a:r>
              <a:rPr lang="en-GB" sz="1200" kern="1200" dirty="0">
                <a:solidFill>
                  <a:schemeClr val="tx1"/>
                </a:solidFill>
                <a:effectLst/>
                <a:latin typeface="+mn-lt"/>
                <a:ea typeface="+mn-ea"/>
                <a:cs typeface="+mn-cs"/>
              </a:rPr>
              <a:t>(again, depending on the time you have, you may want to spend more time on this). </a:t>
            </a:r>
            <a:endParaRPr lang="en-GB" dirty="0"/>
          </a:p>
          <a:p>
            <a:endParaRPr lang="en-GB" dirty="0"/>
          </a:p>
          <a:p>
            <a:r>
              <a:rPr lang="en-GB" dirty="0"/>
              <a:t>Business impacts and dependencies are closely linked. For example, a company may depend on water, while the quality of its water management practices will affect the scale of impacts generated through its use of water.</a:t>
            </a:r>
          </a:p>
          <a:p>
            <a:pPr defTabSz="914258">
              <a:defRPr/>
            </a:pPr>
            <a:endParaRPr lang="en-GB" b="1" dirty="0"/>
          </a:p>
        </p:txBody>
      </p:sp>
      <p:sp>
        <p:nvSpPr>
          <p:cNvPr id="4" name="Slide Number Placeholder 3"/>
          <p:cNvSpPr>
            <a:spLocks noGrp="1"/>
          </p:cNvSpPr>
          <p:nvPr>
            <p:ph type="sldNum" sz="quarter" idx="5"/>
          </p:nvPr>
        </p:nvSpPr>
        <p:spPr/>
        <p:txBody>
          <a:bodyPr/>
          <a:lstStyle/>
          <a:p>
            <a:pPr defTabSz="914258">
              <a:defRPr/>
            </a:pPr>
            <a:fld id="{7DBAF288-DB09-4B38-A774-AED1A4768F10}" type="slidenum">
              <a:rPr lang="en-GB">
                <a:solidFill>
                  <a:prstClr val="black"/>
                </a:solidFill>
                <a:latin typeface="Calibri" panose="020F0502020204030204"/>
              </a:rPr>
              <a:pPr defTabSz="914258">
                <a:defRPr/>
              </a:pPr>
              <a:t>99</a:t>
            </a:fld>
            <a:endParaRPr lang="en-GB">
              <a:solidFill>
                <a:prstClr val="black"/>
              </a:solidFill>
              <a:latin typeface="Calibri" panose="020F0502020204030204"/>
            </a:endParaRPr>
          </a:p>
        </p:txBody>
      </p:sp>
    </p:spTree>
    <p:extLst>
      <p:ext uri="{BB962C8B-B14F-4D97-AF65-F5344CB8AC3E}">
        <p14:creationId xmlns:p14="http://schemas.microsoft.com/office/powerpoint/2010/main" val="3566907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499563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3675948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965760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3B9902-6BE8-4D46-ABDA-F2FEDC49E2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5" y="6299203"/>
            <a:ext cx="1246415" cy="558801"/>
          </a:xfrm>
          <a:prstGeom prst="rect">
            <a:avLst/>
          </a:prstGeom>
        </p:spPr>
      </p:pic>
      <p:sp>
        <p:nvSpPr>
          <p:cNvPr id="12" name="Title 1">
            <a:extLst>
              <a:ext uri="{FF2B5EF4-FFF2-40B4-BE49-F238E27FC236}">
                <a16:creationId xmlns:a16="http://schemas.microsoft.com/office/drawing/2014/main" id="{4133305D-8D84-4349-B31F-9CFBD6C1486C}"/>
              </a:ext>
            </a:extLst>
          </p:cNvPr>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5797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0" name="Picture 9" descr="A picture containing drawing, shirt&#10;&#10;Description automatically generated">
            <a:extLst>
              <a:ext uri="{FF2B5EF4-FFF2-40B4-BE49-F238E27FC236}">
                <a16:creationId xmlns:a16="http://schemas.microsoft.com/office/drawing/2014/main" id="{0B26B4DA-8AF8-9349-B89C-5BDC73EC306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898" t="33346" r="5264" b="31003"/>
          <a:stretch/>
        </p:blipFill>
        <p:spPr>
          <a:xfrm>
            <a:off x="199891" y="6397369"/>
            <a:ext cx="1276620" cy="362465"/>
          </a:xfrm>
          <a:prstGeom prst="rect">
            <a:avLst/>
          </a:prstGeom>
        </p:spPr>
      </p:pic>
      <p:sp>
        <p:nvSpPr>
          <p:cNvPr id="2" name="Title 1"/>
          <p:cNvSpPr>
            <a:spLocks noGrp="1"/>
          </p:cNvSpPr>
          <p:nvPr>
            <p:ph type="title"/>
          </p:nvPr>
        </p:nvSpPr>
        <p:spPr>
          <a:xfrm>
            <a:off x="838200" y="365125"/>
            <a:ext cx="10515600" cy="782656"/>
          </a:xfrm>
          <a:prstGeom prst="rect">
            <a:avLst/>
          </a:prstGeom>
        </p:spPr>
        <p:txBody>
          <a:bodyPr>
            <a:noAutofit/>
          </a:bodyPr>
          <a:lstStyle>
            <a:lvl1pPr>
              <a:defRPr sz="3600">
                <a:solidFill>
                  <a:srgbClr val="002060"/>
                </a:solidFill>
                <a:latin typeface="+mn-lt"/>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244092"/>
            <a:ext cx="5028096" cy="3609955"/>
          </a:xfrm>
          <a:prstGeom prst="rect">
            <a:avLst/>
          </a:prstGeom>
        </p:spPr>
        <p:txBody>
          <a:bodyPr>
            <a:noAutofit/>
          </a:bodyPr>
          <a:lstStyle>
            <a:lvl1pPr marL="0" indent="0">
              <a:buFontTx/>
              <a:buNone/>
              <a:defRPr lang="en-US" sz="2133" b="1" kern="1200" spc="-41" dirty="0">
                <a:solidFill>
                  <a:srgbClr val="25215A"/>
                </a:solidFill>
                <a:latin typeface="+mn-lt"/>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mn-lt"/>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4FA1A0E9-31C8-DC4F-B2CC-6D8C91E344D9}"/>
              </a:ext>
            </a:extLst>
          </p:cNvPr>
          <p:cNvSpPr>
            <a:spLocks noGrp="1"/>
          </p:cNvSpPr>
          <p:nvPr>
            <p:ph idx="10"/>
          </p:nvPr>
        </p:nvSpPr>
        <p:spPr>
          <a:xfrm>
            <a:off x="6325704" y="2244092"/>
            <a:ext cx="5028096" cy="3609955"/>
          </a:xfrm>
          <a:prstGeom prst="rect">
            <a:avLst/>
          </a:prstGeom>
        </p:spPr>
        <p:txBody>
          <a:bodyPr>
            <a:noAutofit/>
          </a:bodyPr>
          <a:lstStyle>
            <a:lvl1pPr marL="0" indent="0">
              <a:buFontTx/>
              <a:buNone/>
              <a:defRPr lang="en-US" sz="2133" b="1" kern="1200" spc="-41" dirty="0">
                <a:solidFill>
                  <a:srgbClr val="25215A"/>
                </a:solidFill>
                <a:latin typeface="+mn-lt"/>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mn-lt"/>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2">
            <a:extLst>
              <a:ext uri="{FF2B5EF4-FFF2-40B4-BE49-F238E27FC236}">
                <a16:creationId xmlns:a16="http://schemas.microsoft.com/office/drawing/2014/main" id="{0D9BE122-E143-FF45-ACC1-21F2DE636B05}"/>
              </a:ext>
            </a:extLst>
          </p:cNvPr>
          <p:cNvSpPr>
            <a:spLocks noGrp="1"/>
          </p:cNvSpPr>
          <p:nvPr>
            <p:ph idx="11"/>
          </p:nvPr>
        </p:nvSpPr>
        <p:spPr>
          <a:xfrm>
            <a:off x="838200" y="1225803"/>
            <a:ext cx="10515600" cy="652748"/>
          </a:xfrm>
          <a:prstGeom prst="rect">
            <a:avLst/>
          </a:prstGeom>
        </p:spPr>
        <p:txBody>
          <a:bodyPr vert="horz" lIns="91440" tIns="45720" rIns="91440" bIns="45720" rtlCol="0">
            <a:noAutofit/>
          </a:bodyPr>
          <a:lstStyle>
            <a:lvl1pPr marL="0" indent="0">
              <a:buNone/>
              <a:defRPr sz="2133">
                <a:solidFill>
                  <a:srgbClr val="1B1A5B"/>
                </a:solidFill>
                <a:latin typeface="+mn-lt"/>
                <a:cs typeface="Arial" panose="020B0604020202020204" pitchFamily="34" charset="0"/>
              </a:defRPr>
            </a:lvl1pPr>
          </a:lstStyle>
          <a:p>
            <a:pPr lvl="0"/>
            <a:r>
              <a:rPr lang="en-US"/>
              <a:t>Edit Master text styles</a:t>
            </a:r>
          </a:p>
        </p:txBody>
      </p:sp>
      <p:sp>
        <p:nvSpPr>
          <p:cNvPr id="8" name="Slide Number Placeholder 5">
            <a:extLst>
              <a:ext uri="{FF2B5EF4-FFF2-40B4-BE49-F238E27FC236}">
                <a16:creationId xmlns:a16="http://schemas.microsoft.com/office/drawing/2014/main" id="{8FEA4177-4A86-8546-B457-5EE44357254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bg1"/>
                </a:solidFill>
                <a:latin typeface="+mn-lt"/>
                <a:cs typeface="Arial" panose="020B0604020202020204" pitchFamily="34" charset="0"/>
              </a:defRPr>
            </a:lvl1pPr>
          </a:lstStyle>
          <a:p>
            <a:fld id="{7E076861-E7BF-D14C-B9B6-EBEFBE139BBC}" type="slidenum">
              <a:rPr lang="en-US" smtClean="0"/>
              <a:pPr/>
              <a:t>‹nr.›</a:t>
            </a:fld>
            <a:endParaRPr lang="en-US"/>
          </a:p>
        </p:txBody>
      </p:sp>
    </p:spTree>
    <p:extLst>
      <p:ext uri="{BB962C8B-B14F-4D97-AF65-F5344CB8AC3E}">
        <p14:creationId xmlns:p14="http://schemas.microsoft.com/office/powerpoint/2010/main" val="3961406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796636"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2944386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GB"/>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4" indent="0" algn="ctr">
              <a:buNone/>
              <a:defRPr>
                <a:solidFill>
                  <a:schemeClr val="tx1">
                    <a:tint val="75000"/>
                  </a:schemeClr>
                </a:solidFill>
              </a:defRPr>
            </a:lvl3pPr>
            <a:lvl4pPr marL="1371531"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3" indent="0" algn="ctr">
              <a:buNone/>
              <a:defRPr>
                <a:solidFill>
                  <a:schemeClr val="tx1">
                    <a:tint val="75000"/>
                  </a:schemeClr>
                </a:solidFill>
              </a:defRPr>
            </a:lvl7pPr>
            <a:lvl8pPr marL="3200240" indent="0" algn="ctr">
              <a:buNone/>
              <a:defRPr>
                <a:solidFill>
                  <a:schemeClr val="tx1">
                    <a:tint val="75000"/>
                  </a:schemeClr>
                </a:solidFill>
              </a:defRPr>
            </a:lvl8pPr>
            <a:lvl9pPr marL="3657417"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2" y="4406903"/>
            <a:ext cx="103632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963612" y="2906715"/>
            <a:ext cx="10363200" cy="1500187"/>
          </a:xfrm>
        </p:spPr>
        <p:txBody>
          <a:bodyPr anchor="b"/>
          <a:lstStyle>
            <a:lvl1pPr marL="0" indent="0">
              <a:buNone/>
              <a:defRPr sz="2000">
                <a:solidFill>
                  <a:schemeClr val="tx1">
                    <a:tint val="75000"/>
                  </a:schemeClr>
                </a:solidFill>
              </a:defRPr>
            </a:lvl1pPr>
            <a:lvl2pPr marL="457177" indent="0">
              <a:buNone/>
              <a:defRPr sz="1801">
                <a:solidFill>
                  <a:schemeClr val="tx1">
                    <a:tint val="75000"/>
                  </a:schemeClr>
                </a:solidFill>
              </a:defRPr>
            </a:lvl2pPr>
            <a:lvl3pPr marL="914354" indent="0">
              <a:buNone/>
              <a:defRPr sz="1600">
                <a:solidFill>
                  <a:schemeClr val="tx1">
                    <a:tint val="75000"/>
                  </a:schemeClr>
                </a:solidFill>
              </a:defRPr>
            </a:lvl3pPr>
            <a:lvl4pPr marL="1371531" indent="0">
              <a:buNone/>
              <a:defRPr sz="1401">
                <a:solidFill>
                  <a:schemeClr val="tx1">
                    <a:tint val="75000"/>
                  </a:schemeClr>
                </a:solidFill>
              </a:defRPr>
            </a:lvl4pPr>
            <a:lvl5pPr marL="1828709" indent="0">
              <a:buNone/>
              <a:defRPr sz="1401">
                <a:solidFill>
                  <a:schemeClr val="tx1">
                    <a:tint val="75000"/>
                  </a:schemeClr>
                </a:solidFill>
              </a:defRPr>
            </a:lvl5pPr>
            <a:lvl6pPr marL="2285886" indent="0">
              <a:buNone/>
              <a:defRPr sz="1401">
                <a:solidFill>
                  <a:schemeClr val="tx1">
                    <a:tint val="75000"/>
                  </a:schemeClr>
                </a:solidFill>
              </a:defRPr>
            </a:lvl6pPr>
            <a:lvl7pPr marL="2743063" indent="0">
              <a:buNone/>
              <a:defRPr sz="1401">
                <a:solidFill>
                  <a:schemeClr val="tx1">
                    <a:tint val="75000"/>
                  </a:schemeClr>
                </a:solidFill>
              </a:defRPr>
            </a:lvl7pPr>
            <a:lvl8pPr marL="3200240" indent="0">
              <a:buNone/>
              <a:defRPr sz="1401">
                <a:solidFill>
                  <a:schemeClr val="tx1">
                    <a:tint val="75000"/>
                  </a:schemeClr>
                </a:solidFill>
              </a:defRPr>
            </a:lvl8pPr>
            <a:lvl9pPr marL="3657417" indent="0">
              <a:buNone/>
              <a:defRPr sz="1401">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609601" y="1600203"/>
            <a:ext cx="5410201"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600203"/>
            <a:ext cx="5410201"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3" y="1535113"/>
            <a:ext cx="5386388" cy="639762"/>
          </a:xfrm>
        </p:spPr>
        <p:txBody>
          <a:bodyPr anchor="b"/>
          <a:lstStyle>
            <a:lvl1pPr marL="0" indent="0">
              <a:buNone/>
              <a:defRPr sz="2400" b="1"/>
            </a:lvl1pPr>
            <a:lvl2pPr marL="457177" indent="0">
              <a:buNone/>
              <a:defRPr sz="2000" b="1"/>
            </a:lvl2pPr>
            <a:lvl3pPr marL="914354" indent="0">
              <a:buNone/>
              <a:defRPr sz="1801"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3" y="2174875"/>
            <a:ext cx="5386388"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92839" y="1535113"/>
            <a:ext cx="5389563" cy="639762"/>
          </a:xfrm>
        </p:spPr>
        <p:txBody>
          <a:bodyPr anchor="b"/>
          <a:lstStyle>
            <a:lvl1pPr marL="0" indent="0">
              <a:buNone/>
              <a:defRPr sz="2400" b="1"/>
            </a:lvl1pPr>
            <a:lvl2pPr marL="457177" indent="0">
              <a:buNone/>
              <a:defRPr sz="2000" b="1"/>
            </a:lvl2pPr>
            <a:lvl3pPr marL="914354" indent="0">
              <a:buNone/>
              <a:defRPr sz="1801"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2839" y="2174875"/>
            <a:ext cx="538956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314195" y="6355691"/>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860406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615"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4767266" y="273053"/>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609602" y="1435103"/>
            <a:ext cx="4011615" cy="4691063"/>
          </a:xfrm>
        </p:spPr>
        <p:txBody>
          <a:bodyPr/>
          <a:lstStyle>
            <a:lvl1pPr marL="0" indent="0">
              <a:buNone/>
              <a:defRPr sz="1401"/>
            </a:lvl1pPr>
            <a:lvl2pPr marL="457177" indent="0">
              <a:buNone/>
              <a:defRPr sz="1200"/>
            </a:lvl2pPr>
            <a:lvl3pPr marL="914354" indent="0">
              <a:buNone/>
              <a:defRPr sz="1001"/>
            </a:lvl3pPr>
            <a:lvl4pPr marL="1371531"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1"/>
            <a:ext cx="73152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177" indent="0">
              <a:buNone/>
              <a:defRPr sz="2800"/>
            </a:lvl2pPr>
            <a:lvl3pPr marL="914354" indent="0">
              <a:buNone/>
              <a:defRPr sz="2400"/>
            </a:lvl3pPr>
            <a:lvl4pPr marL="1371531"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endParaRPr lang="en-GB"/>
          </a:p>
        </p:txBody>
      </p:sp>
      <p:sp>
        <p:nvSpPr>
          <p:cNvPr id="4" name="Text Placeholder 3"/>
          <p:cNvSpPr>
            <a:spLocks noGrp="1"/>
          </p:cNvSpPr>
          <p:nvPr>
            <p:ph type="body" sz="half" idx="2"/>
          </p:nvPr>
        </p:nvSpPr>
        <p:spPr>
          <a:xfrm>
            <a:off x="2389188" y="5367339"/>
            <a:ext cx="7315200" cy="804862"/>
          </a:xfrm>
        </p:spPr>
        <p:txBody>
          <a:bodyPr/>
          <a:lstStyle>
            <a:lvl1pPr marL="0" indent="0">
              <a:buNone/>
              <a:defRPr sz="1401"/>
            </a:lvl1pPr>
            <a:lvl2pPr marL="457177" indent="0">
              <a:buNone/>
              <a:defRPr sz="1200"/>
            </a:lvl2pPr>
            <a:lvl3pPr marL="914354" indent="0">
              <a:buNone/>
              <a:defRPr sz="1001"/>
            </a:lvl3pPr>
            <a:lvl4pPr marL="1371531"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609601" y="274641"/>
            <a:ext cx="80772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3667409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314194" y="6355689"/>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35895930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8799324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3275360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887304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178903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37198636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537282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7274608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6378802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8921413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9752620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796636"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23210059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Tree>
    <p:extLst>
      <p:ext uri="{BB962C8B-B14F-4D97-AF65-F5344CB8AC3E}">
        <p14:creationId xmlns:p14="http://schemas.microsoft.com/office/powerpoint/2010/main" val="6784525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14195" y="1461524"/>
            <a:ext cx="418537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796636"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2718891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40675567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796636"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20885636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31850" y="6356350"/>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31133167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8200" y="6367523"/>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34846591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39788" y="6356350"/>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38664032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755073" y="635282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3013783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80258"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23665140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9788" y="6356350"/>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6478369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9788" y="635282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6351371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88266" y="6361141"/>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3545753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38200" y="6361141"/>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76039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2"/>
            <a:ext cx="2743200" cy="365125"/>
          </a:xfrm>
          <a:prstGeom prst="rect">
            <a:avLst/>
          </a:prstGeom>
        </p:spPr>
        <p:txBody>
          <a:bodyPr/>
          <a:lstStyle/>
          <a:p>
            <a:endParaRPr lang="en-GB"/>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1826817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796636"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4264578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2"/>
            <a:ext cx="2743200" cy="365125"/>
          </a:xfrm>
          <a:prstGeom prst="rect">
            <a:avLst/>
          </a:prstGeom>
        </p:spPr>
        <p:txBody>
          <a:bodyPr/>
          <a:lstStyle/>
          <a:p>
            <a:endParaRPr lang="en-GB"/>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37163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3823788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4111661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348917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2.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image" Target="../media/image2.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1.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5"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6"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6"/>
          <a:stretch>
            <a:fillRect/>
          </a:stretch>
        </p:blipFill>
        <p:spPr>
          <a:xfrm>
            <a:off x="-1" y="6007951"/>
            <a:ext cx="12192001" cy="703137"/>
          </a:xfrm>
          <a:prstGeom prst="rect">
            <a:avLst/>
          </a:prstGeom>
        </p:spPr>
      </p:pic>
      <p:pic>
        <p:nvPicPr>
          <p:cNvPr id="8" name="Picture 7" descr="Line.png"/>
          <p:cNvPicPr>
            <a:picLocks noChangeAspect="1"/>
          </p:cNvPicPr>
          <p:nvPr userDrawn="1"/>
        </p:nvPicPr>
        <p:blipFill>
          <a:blip r:embed="rId17"/>
          <a:stretch>
            <a:fillRect/>
          </a:stretch>
        </p:blipFill>
        <p:spPr>
          <a:xfrm>
            <a:off x="0" y="1096341"/>
            <a:ext cx="12204991" cy="58119"/>
          </a:xfrm>
          <a:prstGeom prst="rect">
            <a:avLst/>
          </a:prstGeom>
        </p:spPr>
      </p:pic>
    </p:spTree>
    <p:extLst>
      <p:ext uri="{BB962C8B-B14F-4D97-AF65-F5344CB8AC3E}">
        <p14:creationId xmlns:p14="http://schemas.microsoft.com/office/powerpoint/2010/main" val="1737151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Lst>
  <p:hf hdr="0" ftr="0" dt="0"/>
  <p:txStyles>
    <p:titleStyle>
      <a:lvl1pPr algn="l" defTabSz="914377"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25147-DE81-FF4F-8B41-9AFE3F3B3D97}" type="slidenum">
              <a:rPr lang="en-GB" smtClean="0"/>
              <a:t>‹nr.›</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177"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457177" rtl="0" eaLnBrk="1" latinLnBrk="0" hangingPunct="1">
        <a:spcBef>
          <a:spcPct val="20000"/>
        </a:spcBef>
        <a:buFont typeface="Arial"/>
        <a:buChar char="•"/>
        <a:defRPr sz="3200" kern="1200">
          <a:solidFill>
            <a:schemeClr val="tx1"/>
          </a:solidFill>
          <a:latin typeface="+mn-lt"/>
          <a:ea typeface="+mn-ea"/>
          <a:cs typeface="+mn-cs"/>
        </a:defRPr>
      </a:lvl1pPr>
      <a:lvl2pPr marL="742913" indent="-285737" algn="l" defTabSz="457177" rtl="0" eaLnBrk="1" latinLnBrk="0" hangingPunct="1">
        <a:spcBef>
          <a:spcPct val="20000"/>
        </a:spcBef>
        <a:buFont typeface="Arial"/>
        <a:buChar char="–"/>
        <a:defRPr sz="2800" kern="1200">
          <a:solidFill>
            <a:schemeClr val="tx1"/>
          </a:solidFill>
          <a:latin typeface="+mn-lt"/>
          <a:ea typeface="+mn-ea"/>
          <a:cs typeface="+mn-cs"/>
        </a:defRPr>
      </a:lvl2pPr>
      <a:lvl3pPr marL="1142943" indent="-228589" algn="l" defTabSz="457177" rtl="0" eaLnBrk="1" latinLnBrk="0" hangingPunct="1">
        <a:spcBef>
          <a:spcPct val="20000"/>
        </a:spcBef>
        <a:buFont typeface="Arial"/>
        <a:buChar char="•"/>
        <a:defRPr sz="2400" kern="1200">
          <a:solidFill>
            <a:schemeClr val="tx1"/>
          </a:solidFill>
          <a:latin typeface="+mn-lt"/>
          <a:ea typeface="+mn-ea"/>
          <a:cs typeface="+mn-cs"/>
        </a:defRPr>
      </a:lvl3pPr>
      <a:lvl4pPr marL="1600121" indent="-228589" algn="l" defTabSz="457177" rtl="0" eaLnBrk="1" latinLnBrk="0" hangingPunct="1">
        <a:spcBef>
          <a:spcPct val="20000"/>
        </a:spcBef>
        <a:buFont typeface="Arial"/>
        <a:buChar char="–"/>
        <a:defRPr sz="2000" kern="1200">
          <a:solidFill>
            <a:schemeClr val="tx1"/>
          </a:solidFill>
          <a:latin typeface="+mn-lt"/>
          <a:ea typeface="+mn-ea"/>
          <a:cs typeface="+mn-cs"/>
        </a:defRPr>
      </a:lvl4pPr>
      <a:lvl5pPr marL="2057298" indent="-228589" algn="l" defTabSz="457177" rtl="0" eaLnBrk="1" latinLnBrk="0" hangingPunct="1">
        <a:spcBef>
          <a:spcPct val="20000"/>
        </a:spcBef>
        <a:buFont typeface="Arial"/>
        <a:buChar char="»"/>
        <a:defRPr sz="2000" kern="1200">
          <a:solidFill>
            <a:schemeClr val="tx1"/>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177" rtl="0" eaLnBrk="1" latinLnBrk="0" hangingPunct="1">
        <a:defRPr sz="1801" kern="1200">
          <a:solidFill>
            <a:schemeClr val="tx1"/>
          </a:solidFill>
          <a:latin typeface="+mn-lt"/>
          <a:ea typeface="+mn-ea"/>
          <a:cs typeface="+mn-cs"/>
        </a:defRPr>
      </a:lvl1pPr>
      <a:lvl2pPr marL="457177" algn="l" defTabSz="457177" rtl="0" eaLnBrk="1" latinLnBrk="0" hangingPunct="1">
        <a:defRPr sz="1801" kern="1200">
          <a:solidFill>
            <a:schemeClr val="tx1"/>
          </a:solidFill>
          <a:latin typeface="+mn-lt"/>
          <a:ea typeface="+mn-ea"/>
          <a:cs typeface="+mn-cs"/>
        </a:defRPr>
      </a:lvl2pPr>
      <a:lvl3pPr marL="914354" algn="l" defTabSz="457177" rtl="0" eaLnBrk="1" latinLnBrk="0" hangingPunct="1">
        <a:defRPr sz="1801" kern="1200">
          <a:solidFill>
            <a:schemeClr val="tx1"/>
          </a:solidFill>
          <a:latin typeface="+mn-lt"/>
          <a:ea typeface="+mn-ea"/>
          <a:cs typeface="+mn-cs"/>
        </a:defRPr>
      </a:lvl3pPr>
      <a:lvl4pPr marL="1371531" algn="l" defTabSz="457177" rtl="0" eaLnBrk="1" latinLnBrk="0" hangingPunct="1">
        <a:defRPr sz="1801" kern="1200">
          <a:solidFill>
            <a:schemeClr val="tx1"/>
          </a:solidFill>
          <a:latin typeface="+mn-lt"/>
          <a:ea typeface="+mn-ea"/>
          <a:cs typeface="+mn-cs"/>
        </a:defRPr>
      </a:lvl4pPr>
      <a:lvl5pPr marL="1828709" algn="l" defTabSz="457177" rtl="0" eaLnBrk="1" latinLnBrk="0" hangingPunct="1">
        <a:defRPr sz="1801" kern="1200">
          <a:solidFill>
            <a:schemeClr val="tx1"/>
          </a:solidFill>
          <a:latin typeface="+mn-lt"/>
          <a:ea typeface="+mn-ea"/>
          <a:cs typeface="+mn-cs"/>
        </a:defRPr>
      </a:lvl5pPr>
      <a:lvl6pPr marL="2285886" algn="l" defTabSz="457177" rtl="0" eaLnBrk="1" latinLnBrk="0" hangingPunct="1">
        <a:defRPr sz="1801" kern="1200">
          <a:solidFill>
            <a:schemeClr val="tx1"/>
          </a:solidFill>
          <a:latin typeface="+mn-lt"/>
          <a:ea typeface="+mn-ea"/>
          <a:cs typeface="+mn-cs"/>
        </a:defRPr>
      </a:lvl6pPr>
      <a:lvl7pPr marL="2743063" algn="l" defTabSz="457177" rtl="0" eaLnBrk="1" latinLnBrk="0" hangingPunct="1">
        <a:defRPr sz="1801" kern="1200">
          <a:solidFill>
            <a:schemeClr val="tx1"/>
          </a:solidFill>
          <a:latin typeface="+mn-lt"/>
          <a:ea typeface="+mn-ea"/>
          <a:cs typeface="+mn-cs"/>
        </a:defRPr>
      </a:lvl7pPr>
      <a:lvl8pPr marL="3200240" algn="l" defTabSz="457177" rtl="0" eaLnBrk="1" latinLnBrk="0" hangingPunct="1">
        <a:defRPr sz="1801" kern="1200">
          <a:solidFill>
            <a:schemeClr val="tx1"/>
          </a:solidFill>
          <a:latin typeface="+mn-lt"/>
          <a:ea typeface="+mn-ea"/>
          <a:cs typeface="+mn-cs"/>
        </a:defRPr>
      </a:lvl8pPr>
      <a:lvl9pPr marL="3657417" algn="l" defTabSz="457177"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4"/>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5"/>
          <a:stretch>
            <a:fillRect/>
          </a:stretch>
        </p:blipFill>
        <p:spPr>
          <a:xfrm>
            <a:off x="0" y="1096339"/>
            <a:ext cx="12204990" cy="58119"/>
          </a:xfrm>
          <a:prstGeom prst="rect">
            <a:avLst/>
          </a:prstGeom>
        </p:spPr>
      </p:pic>
    </p:spTree>
    <p:extLst>
      <p:ext uri="{BB962C8B-B14F-4D97-AF65-F5344CB8AC3E}">
        <p14:creationId xmlns:p14="http://schemas.microsoft.com/office/powerpoint/2010/main" val="306843450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5"/>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6"/>
          <a:stretch>
            <a:fillRect/>
          </a:stretch>
        </p:blipFill>
        <p:spPr>
          <a:xfrm>
            <a:off x="0" y="1096339"/>
            <a:ext cx="12204990" cy="58119"/>
          </a:xfrm>
          <a:prstGeom prst="rect">
            <a:avLst/>
          </a:prstGeom>
        </p:spPr>
      </p:pic>
    </p:spTree>
    <p:extLst>
      <p:ext uri="{BB962C8B-B14F-4D97-AF65-F5344CB8AC3E}">
        <p14:creationId xmlns:p14="http://schemas.microsoft.com/office/powerpoint/2010/main" val="51464311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hf hdr="0" ftr="0" dt="0"/>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hyperlink" Target="https://naturalcapitalcoalition.org/wp-content/uploads/2016/07/NCC_Primer_WEB_2016-07-08.pdf" TargetMode="External"/><Relationship Id="rId12" Type="http://schemas.openxmlformats.org/officeDocument/2006/relationships/hyperlink" Target="http://teebweb.org/wp-content/uploads/2020/11/TEEBAgriFood-Operational-Guidelines.pdf"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7.png"/><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hyperlink" Target="https://naturalcapitalcoalition.org/natural-capital-protocol/" TargetMode="External"/><Relationship Id="rId4" Type="http://schemas.openxmlformats.org/officeDocument/2006/relationships/image" Target="../media/image15.svg"/><Relationship Id="rId9" Type="http://schemas.openxmlformats.org/officeDocument/2006/relationships/hyperlink" Target="https://naturalcapitalcoalition.org/natural-capital-protocol-food-and-beverage-sector-guide/"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135.jpeg"/><Relationship Id="rId4" Type="http://schemas.openxmlformats.org/officeDocument/2006/relationships/image" Target="../media/image152.svg"/></Relationships>
</file>

<file path=ppt/slides/_rels/slide10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05.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158.jpeg"/><Relationship Id="rId4" Type="http://schemas.openxmlformats.org/officeDocument/2006/relationships/image" Target="../media/image157.jpeg"/></Relationships>
</file>

<file path=ppt/slides/_rels/slide107.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www.wolfscompany.com/wp-content/uploads/2016/04/Business-dependence-on-ecosystem-services-Salmon-industry-Chile-Final....pdf" TargetMode="External"/><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6.png"/></Relationships>
</file>

<file path=ppt/slides/_rels/slide110.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4.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hyperlink" Target="https://www.coca-cola.eu/news/supporting-environment/creating-natural-capital-through-nature-based-solutions"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s://www.cocacolaep.com/sustainability/this-is-forward/action-on-water/" TargetMode="External"/><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hyperlink" Target="https://www.coca-cola.eu/news/supporting-environment/creating-natural-capital-through-nature-based-solutions" TargetMode="External"/><Relationship Id="rId5" Type="http://schemas.openxmlformats.org/officeDocument/2006/relationships/image" Target="../media/image160.png"/><Relationship Id="rId4" Type="http://schemas.openxmlformats.org/officeDocument/2006/relationships/image" Target="../media/image161.jpeg"/></Relationships>
</file>

<file path=ppt/slides/_rels/slide116.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s://www.cocacolaep.com/sustainability/this-is-forward/action-on-water/" TargetMode="External"/><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hyperlink" Target="https://www.coca-cola.eu/news/supporting-environment/creating-natural-capital-through-nature-based-solutions" TargetMode="External"/><Relationship Id="rId4" Type="http://schemas.openxmlformats.org/officeDocument/2006/relationships/image" Target="../media/image162.jpeg"/></Relationships>
</file>

<file path=ppt/slides/_rels/slide1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22.xml.rels><?xml version="1.0" encoding="UTF-8" standalone="yes"?>
<Relationships xmlns="http://schemas.openxmlformats.org/package/2006/relationships"><Relationship Id="rId8" Type="http://schemas.openxmlformats.org/officeDocument/2006/relationships/hyperlink" Target="https://www.eosta.com/en/search/content" TargetMode="External"/><Relationship Id="rId3" Type="http://schemas.openxmlformats.org/officeDocument/2006/relationships/image" Target="../media/image163.emf"/><Relationship Id="rId7" Type="http://schemas.openxmlformats.org/officeDocument/2006/relationships/image" Target="../media/image167.png"/><Relationship Id="rId12" Type="http://schemas.openxmlformats.org/officeDocument/2006/relationships/hyperlink" Target="https://www.coca-colacompany.com/" TargetMode="External"/><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openxmlformats.org/officeDocument/2006/relationships/image" Target="../media/image166.png"/><Relationship Id="rId11" Type="http://schemas.openxmlformats.org/officeDocument/2006/relationships/hyperlink" Target="https://www.metroag.de/en" TargetMode="External"/><Relationship Id="rId5" Type="http://schemas.openxmlformats.org/officeDocument/2006/relationships/image" Target="../media/image165.png"/><Relationship Id="rId10" Type="http://schemas.openxmlformats.org/officeDocument/2006/relationships/hyperlink" Target="https://www.jeronimomartins.com/en/" TargetMode="External"/><Relationship Id="rId4" Type="http://schemas.openxmlformats.org/officeDocument/2006/relationships/image" Target="../media/image164.png"/><Relationship Id="rId9" Type="http://schemas.openxmlformats.org/officeDocument/2006/relationships/image" Target="../media/image168.png"/></Relationships>
</file>

<file path=ppt/slides/_rels/slide12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3.xml"/><Relationship Id="rId1" Type="http://schemas.openxmlformats.org/officeDocument/2006/relationships/slideLayout" Target="../slideLayouts/slideLayout2.xml"/><Relationship Id="rId5" Type="http://schemas.openxmlformats.org/officeDocument/2006/relationships/image" Target="../media/image135.jpeg"/><Relationship Id="rId4" Type="http://schemas.openxmlformats.org/officeDocument/2006/relationships/image" Target="../media/image152.svg"/></Relationships>
</file>

<file path=ppt/slides/_rels/slide12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2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25.xml"/><Relationship Id="rId1" Type="http://schemas.openxmlformats.org/officeDocument/2006/relationships/slideLayout" Target="../slideLayouts/slideLayout1.xml"/><Relationship Id="rId6" Type="http://schemas.openxmlformats.org/officeDocument/2006/relationships/image" Target="../media/image171.png"/><Relationship Id="rId5" Type="http://schemas.openxmlformats.org/officeDocument/2006/relationships/image" Target="../media/image7.png"/><Relationship Id="rId4" Type="http://schemas.openxmlformats.org/officeDocument/2006/relationships/image" Target="../media/image6.png"/></Relationships>
</file>

<file path=ppt/slides/_rels/slide126.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image" Target="../media/image172.png"/><Relationship Id="rId7" Type="http://schemas.openxmlformats.org/officeDocument/2006/relationships/image" Target="../media/image174.png"/><Relationship Id="rId2" Type="http://schemas.openxmlformats.org/officeDocument/2006/relationships/notesSlide" Target="../notesSlides/notesSlide129.xml"/><Relationship Id="rId1" Type="http://schemas.openxmlformats.org/officeDocument/2006/relationships/slideLayout" Target="../slideLayouts/slideLayout2.xml"/><Relationship Id="rId6" Type="http://schemas.openxmlformats.org/officeDocument/2006/relationships/hyperlink" Target="https://shift.tools/contributors/551" TargetMode="External"/><Relationship Id="rId5" Type="http://schemas.openxmlformats.org/officeDocument/2006/relationships/hyperlink" Target="https://shift.tools/" TargetMode="External"/><Relationship Id="rId10" Type="http://schemas.openxmlformats.org/officeDocument/2006/relationships/hyperlink" Target="https://naturalcapitalcoalition.org/wp-content/uploads/2020/08/DRAFT-TEEBAgriFood-Operational-Guidelines.pdf" TargetMode="External"/><Relationship Id="rId4" Type="http://schemas.openxmlformats.org/officeDocument/2006/relationships/image" Target="../media/image173.png"/><Relationship Id="rId9" Type="http://schemas.openxmlformats.org/officeDocument/2006/relationships/image" Target="../media/image176.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svg"/></Relationships>
</file>

<file path=ppt/slides/_rels/slide130.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7.png"/><Relationship Id="rId7" Type="http://schemas.openxmlformats.org/officeDocument/2006/relationships/image" Target="../media/image180.png"/><Relationship Id="rId2" Type="http://schemas.openxmlformats.org/officeDocument/2006/relationships/notesSlide" Target="../notesSlides/notesSlide130.xml"/><Relationship Id="rId1" Type="http://schemas.openxmlformats.org/officeDocument/2006/relationships/slideLayout" Target="../slideLayouts/slideLayout2.xml"/><Relationship Id="rId6" Type="http://schemas.openxmlformats.org/officeDocument/2006/relationships/image" Target="../media/image179.png"/><Relationship Id="rId5" Type="http://schemas.openxmlformats.org/officeDocument/2006/relationships/image" Target="../media/image175.jpeg"/><Relationship Id="rId4" Type="http://schemas.openxmlformats.org/officeDocument/2006/relationships/image" Target="../media/image178.png"/><Relationship Id="rId9" Type="http://schemas.openxmlformats.org/officeDocument/2006/relationships/image" Target="../media/image182.png"/></Relationships>
</file>

<file path=ppt/slides/_rels/slide131.xml.rels><?xml version="1.0" encoding="UTF-8" standalone="yes"?>
<Relationships xmlns="http://schemas.openxmlformats.org/package/2006/relationships"><Relationship Id="rId8" Type="http://schemas.openxmlformats.org/officeDocument/2006/relationships/hyperlink" Target="https://www.wbcsd.org/Programs/Redefining-Value/Business-Decision-Making/Assess-and-Manage-Performance/Resources/Guide-to-Corporate-Ecosystem-Valuation" TargetMode="External"/><Relationship Id="rId3" Type="http://schemas.openxmlformats.org/officeDocument/2006/relationships/hyperlink" Target="https://encore.naturalcapital.finance/en" TargetMode="External"/><Relationship Id="rId7" Type="http://schemas.openxmlformats.org/officeDocument/2006/relationships/hyperlink" Target="https://www.gistimpact.com/i360xn.php" TargetMode="External"/><Relationship Id="rId2" Type="http://schemas.openxmlformats.org/officeDocument/2006/relationships/notesSlide" Target="../notesSlides/notesSlide131.xml"/><Relationship Id="rId1" Type="http://schemas.openxmlformats.org/officeDocument/2006/relationships/slideLayout" Target="../slideLayouts/slideLayout2.xml"/><Relationship Id="rId6" Type="http://schemas.openxmlformats.org/officeDocument/2006/relationships/hyperlink" Target="https://naturalcapitalcoalition.org/teebagrifood-operational-guidelines-for-business-launch/" TargetMode="External"/><Relationship Id="rId5" Type="http://schemas.openxmlformats.org/officeDocument/2006/relationships/hyperlink" Target="https://naturalcapitalcoalition.org/natural-capital-protocol-food-and-beverage-sector-guide/" TargetMode="External"/><Relationship Id="rId4" Type="http://schemas.openxmlformats.org/officeDocument/2006/relationships/hyperlink" Target="https://www.sasb.org/" TargetMode="External"/><Relationship Id="rId9" Type="http://schemas.openxmlformats.org/officeDocument/2006/relationships/hyperlink" Target="https://naturalcapitalproject.stanford.edu/software/invest" TargetMode="External"/></Relationships>
</file>

<file path=ppt/slides/_rels/slide132.xml.rels><?xml version="1.0" encoding="UTF-8" standalone="yes"?>
<Relationships xmlns="http://schemas.openxmlformats.org/package/2006/relationships"><Relationship Id="rId8" Type="http://schemas.openxmlformats.org/officeDocument/2006/relationships/hyperlink" Target="https://bioscope.info/" TargetMode="External"/><Relationship Id="rId3" Type="http://schemas.openxmlformats.org/officeDocument/2006/relationships/hyperlink" Target="http://shift.tools/iframe/1377?" TargetMode="External"/><Relationship Id="rId7" Type="http://schemas.openxmlformats.org/officeDocument/2006/relationships/hyperlink" Target="http://www.fao.org/land-water/databases-and-software/cropwat/en/" TargetMode="External"/><Relationship Id="rId2" Type="http://schemas.openxmlformats.org/officeDocument/2006/relationships/notesSlide" Target="../notesSlides/notesSlide132.xml"/><Relationship Id="rId1" Type="http://schemas.openxmlformats.org/officeDocument/2006/relationships/slideLayout" Target="../slideLayouts/slideLayout2.xml"/><Relationship Id="rId6" Type="http://schemas.openxmlformats.org/officeDocument/2006/relationships/hyperlink" Target="https://coolfarmtool.org/" TargetMode="External"/><Relationship Id="rId5" Type="http://schemas.openxmlformats.org/officeDocument/2006/relationships/hyperlink" Target="https://saiplatform.org/fsa/" TargetMode="External"/><Relationship Id="rId4" Type="http://schemas.openxmlformats.org/officeDocument/2006/relationships/hyperlink" Target="http://tessa.tools/"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33.xml"/><Relationship Id="rId1" Type="http://schemas.openxmlformats.org/officeDocument/2006/relationships/slideLayout" Target="../slideLayouts/slideLayout2.xml"/><Relationship Id="rId5" Type="http://schemas.openxmlformats.org/officeDocument/2006/relationships/image" Target="../media/image135.jpeg"/><Relationship Id="rId4" Type="http://schemas.openxmlformats.org/officeDocument/2006/relationships/image" Target="../media/image152.sv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3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3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37.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13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4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40.xml"/><Relationship Id="rId1" Type="http://schemas.openxmlformats.org/officeDocument/2006/relationships/slideLayout" Target="../slideLayouts/slideLayout2.xml"/><Relationship Id="rId5" Type="http://schemas.openxmlformats.org/officeDocument/2006/relationships/hyperlink" Target="https://www.nature-squared.org/" TargetMode="External"/><Relationship Id="rId4" Type="http://schemas.openxmlformats.org/officeDocument/2006/relationships/image" Target="../media/image188.png"/></Relationships>
</file>

<file path=ppt/slides/_rels/slide14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41.xml"/><Relationship Id="rId1" Type="http://schemas.openxmlformats.org/officeDocument/2006/relationships/slideLayout" Target="../slideLayouts/slideLayout2.xml"/><Relationship Id="rId6" Type="http://schemas.openxmlformats.org/officeDocument/2006/relationships/hyperlink" Target="https://www.nature-squared.org/" TargetMode="External"/><Relationship Id="rId5" Type="http://schemas.openxmlformats.org/officeDocument/2006/relationships/image" Target="../media/image189.jpeg"/><Relationship Id="rId4" Type="http://schemas.openxmlformats.org/officeDocument/2006/relationships/image" Target="../media/image188.png"/></Relationships>
</file>

<file path=ppt/slides/_rels/slide14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42.xml"/><Relationship Id="rId1" Type="http://schemas.openxmlformats.org/officeDocument/2006/relationships/slideLayout" Target="../slideLayouts/slideLayout2.xml"/><Relationship Id="rId5" Type="http://schemas.openxmlformats.org/officeDocument/2006/relationships/image" Target="../media/image135.jpeg"/><Relationship Id="rId4" Type="http://schemas.openxmlformats.org/officeDocument/2006/relationships/image" Target="../media/image152.sv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4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4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4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46.xml"/><Relationship Id="rId1" Type="http://schemas.openxmlformats.org/officeDocument/2006/relationships/slideLayout" Target="../slideLayouts/slideLayout14.xml"/><Relationship Id="rId6" Type="http://schemas.openxmlformats.org/officeDocument/2006/relationships/hyperlink" Target="https://naturalcapitalcoalition.org/natural-capital-protocol/" TargetMode="External"/><Relationship Id="rId5" Type="http://schemas.openxmlformats.org/officeDocument/2006/relationships/image" Target="../media/image158.jpeg"/><Relationship Id="rId4" Type="http://schemas.openxmlformats.org/officeDocument/2006/relationships/image" Target="../media/image157.jpeg"/></Relationships>
</file>

<file path=ppt/slides/_rels/slide147.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50.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53.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92.tiff"/><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94.tiff"/><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8" Type="http://schemas.openxmlformats.org/officeDocument/2006/relationships/hyperlink" Target="https://www.eea.europa.eu/themes/air/links/guidance-and-tools/emep-eea-air-pollutant-emission" TargetMode="External"/><Relationship Id="rId13" Type="http://schemas.openxmlformats.org/officeDocument/2006/relationships/hyperlink" Target="https://quantis-intl.com/metrics/databases/wfldb-food/" TargetMode="External"/><Relationship Id="rId3" Type="http://schemas.openxmlformats.org/officeDocument/2006/relationships/hyperlink" Target="https://www.iucnredlist.org/" TargetMode="External"/><Relationship Id="rId7" Type="http://schemas.openxmlformats.org/officeDocument/2006/relationships/hyperlink" Target="https://www.epa.gov/air-emissions-factors-and-quantification" TargetMode="External"/><Relationship Id="rId12" Type="http://schemas.openxmlformats.org/officeDocument/2006/relationships/hyperlink" Target="https://www.ademe.fr/en/agribalyse-program" TargetMode="External"/><Relationship Id="rId2" Type="http://schemas.openxmlformats.org/officeDocument/2006/relationships/notesSlide" Target="../notesSlides/notesSlide161.xml"/><Relationship Id="rId1" Type="http://schemas.openxmlformats.org/officeDocument/2006/relationships/slideLayout" Target="../slideLayouts/slideLayout2.xml"/><Relationship Id="rId6" Type="http://schemas.openxmlformats.org/officeDocument/2006/relationships/hyperlink" Target="https://portals.iucn.org/library/node/48957" TargetMode="External"/><Relationship Id="rId11" Type="http://schemas.openxmlformats.org/officeDocument/2006/relationships/hyperlink" Target="https://www.ecoinvent.org/" TargetMode="External"/><Relationship Id="rId5" Type="http://schemas.openxmlformats.org/officeDocument/2006/relationships/hyperlink" Target="https://ec.europa.eu/eurostat/web/waste" TargetMode="External"/><Relationship Id="rId10" Type="http://schemas.openxmlformats.org/officeDocument/2006/relationships/hyperlink" Target="https://ghgprotocol.org/calculation-tools" TargetMode="External"/><Relationship Id="rId4" Type="http://schemas.openxmlformats.org/officeDocument/2006/relationships/hyperlink" Target="https://www.worldwildlife.org/publications/living-planet-report-2020" TargetMode="External"/><Relationship Id="rId9" Type="http://schemas.openxmlformats.org/officeDocument/2006/relationships/hyperlink" Target="https://waterfootprint.org/en/resources/waterstat/" TargetMode="External"/><Relationship Id="rId14" Type="http://schemas.openxmlformats.org/officeDocument/2006/relationships/hyperlink" Target="https://www.efsa.europa.eu/en/food-consumption/comprehensive-database" TargetMode="External"/></Relationships>
</file>

<file path=ppt/slides/_rels/slide162.xml.rels><?xml version="1.0" encoding="UTF-8" standalone="yes"?>
<Relationships xmlns="http://schemas.openxmlformats.org/package/2006/relationships"><Relationship Id="rId8" Type="http://schemas.openxmlformats.org/officeDocument/2006/relationships/hyperlink" Target="https://www.cedelft.eu/en/publications/2191/environmental-prices-handbook-eu28-version" TargetMode="External"/><Relationship Id="rId3" Type="http://schemas.openxmlformats.org/officeDocument/2006/relationships/hyperlink" Target="https://www.iucnredlist.org/" TargetMode="External"/><Relationship Id="rId7" Type="http://schemas.openxmlformats.org/officeDocument/2006/relationships/hyperlink" Target="https://socialvalueint.org/resources/report-database/" TargetMode="External"/><Relationship Id="rId12" Type="http://schemas.openxmlformats.org/officeDocument/2006/relationships/hyperlink" Target="https://www.sciencedirect.com/science/article/pii/S2212041612000101" TargetMode="External"/><Relationship Id="rId2" Type="http://schemas.openxmlformats.org/officeDocument/2006/relationships/notesSlide" Target="../notesSlides/notesSlide162.xml"/><Relationship Id="rId1" Type="http://schemas.openxmlformats.org/officeDocument/2006/relationships/slideLayout" Target="../slideLayouts/slideLayout2.xml"/><Relationship Id="rId6" Type="http://schemas.openxmlformats.org/officeDocument/2006/relationships/hyperlink" Target="https://www.rff.org/publications/explainers/social-cost-carbon-101/" TargetMode="External"/><Relationship Id="rId11" Type="http://schemas.openxmlformats.org/officeDocument/2006/relationships/hyperlink" Target="https://ec.europa.eu/environment/nature/capital_accounting/index_en.htm" TargetMode="External"/><Relationship Id="rId5" Type="http://schemas.openxmlformats.org/officeDocument/2006/relationships/hyperlink" Target="https://www.es-partnership.org/esvd/" TargetMode="External"/><Relationship Id="rId10" Type="http://schemas.openxmlformats.org/officeDocument/2006/relationships/hyperlink" Target="https://shift.tools/search/full-text?q=evl%20tool" TargetMode="External"/><Relationship Id="rId4" Type="http://schemas.openxmlformats.org/officeDocument/2006/relationships/hyperlink" Target="http://teebweb.org/publications/teeb/" TargetMode="External"/><Relationship Id="rId9" Type="http://schemas.openxmlformats.org/officeDocument/2006/relationships/hyperlink" Target="https://www.oecd.org/env/tools-evaluation/env-value-statistical-life.htm" TargetMode="External"/></Relationships>
</file>

<file path=ppt/slides/_rels/slide163.xml.rels><?xml version="1.0" encoding="UTF-8" standalone="yes"?>
<Relationships xmlns="http://schemas.openxmlformats.org/package/2006/relationships"><Relationship Id="rId8" Type="http://schemas.openxmlformats.org/officeDocument/2006/relationships/hyperlink" Target="https://shift.tools/search/full-text?q=invest" TargetMode="External"/><Relationship Id="rId3" Type="http://schemas.openxmlformats.org/officeDocument/2006/relationships/hyperlink" Target="https://encore.naturalcapital.finance/en/about" TargetMode="External"/><Relationship Id="rId7" Type="http://schemas.openxmlformats.org/officeDocument/2006/relationships/hyperlink" Target="http://shift.tools/iframe/1377?" TargetMode="External"/><Relationship Id="rId2" Type="http://schemas.openxmlformats.org/officeDocument/2006/relationships/notesSlide" Target="../notesSlides/notesSlide163.xml"/><Relationship Id="rId1" Type="http://schemas.openxmlformats.org/officeDocument/2006/relationships/slideLayout" Target="../slideLayouts/slideLayout2.xml"/><Relationship Id="rId6" Type="http://schemas.openxmlformats.org/officeDocument/2006/relationships/hyperlink" Target="https://shift.tools/search/full-text?q=cev" TargetMode="External"/><Relationship Id="rId5" Type="http://schemas.openxmlformats.org/officeDocument/2006/relationships/hyperlink" Target="https://shift.tools/search/full-text?q=tessa" TargetMode="External"/><Relationship Id="rId4" Type="http://schemas.openxmlformats.org/officeDocument/2006/relationships/hyperlink" Target="https://www.greenfinanceplatform.org/tools-and-platforms/natcap-checker" TargetMode="External"/></Relationships>
</file>

<file path=ppt/slides/_rels/slide16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64.xml"/><Relationship Id="rId1" Type="http://schemas.openxmlformats.org/officeDocument/2006/relationships/slideLayout" Target="../slideLayouts/slideLayout2.xml"/><Relationship Id="rId5" Type="http://schemas.openxmlformats.org/officeDocument/2006/relationships/image" Target="../media/image197.jpeg"/><Relationship Id="rId4" Type="http://schemas.openxmlformats.org/officeDocument/2006/relationships/image" Target="../media/image196.jpeg"/></Relationships>
</file>

<file path=ppt/slides/_rels/slide16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65.xml"/><Relationship Id="rId1" Type="http://schemas.openxmlformats.org/officeDocument/2006/relationships/slideLayout" Target="../slideLayouts/slideLayout2.xml"/><Relationship Id="rId5" Type="http://schemas.openxmlformats.org/officeDocument/2006/relationships/image" Target="../media/image135.jpeg"/><Relationship Id="rId4" Type="http://schemas.openxmlformats.org/officeDocument/2006/relationships/image" Target="../media/image152.svg"/></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67.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6.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6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notesSlide" Target="../notesSlides/notesSlide16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0.xml"/><Relationship Id="rId1" Type="http://schemas.openxmlformats.org/officeDocument/2006/relationships/slideLayout" Target="../slideLayouts/slideLayout2.xml"/><Relationship Id="rId4" Type="http://schemas.openxmlformats.org/officeDocument/2006/relationships/image" Target="../media/image97.svg"/></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200.png"/><Relationship Id="rId7" Type="http://schemas.openxmlformats.org/officeDocument/2006/relationships/image" Target="../media/image202.png"/><Relationship Id="rId2" Type="http://schemas.openxmlformats.org/officeDocument/2006/relationships/notesSlide" Target="../notesSlides/notesSlide172.xml"/><Relationship Id="rId1" Type="http://schemas.openxmlformats.org/officeDocument/2006/relationships/slideLayout" Target="../slideLayouts/slideLayout7.xml"/><Relationship Id="rId6" Type="http://schemas.openxmlformats.org/officeDocument/2006/relationships/image" Target="../media/image201.png"/><Relationship Id="rId5" Type="http://schemas.openxmlformats.org/officeDocument/2006/relationships/hyperlink" Target="https://wevaluenature.eu/training-resources" TargetMode="External"/><Relationship Id="rId4" Type="http://schemas.openxmlformats.org/officeDocument/2006/relationships/hyperlink" Target="https://naturalcapitalcoalition.org/protocol-training/" TargetMode="External"/></Relationships>
</file>

<file path=ppt/slides/_rels/slide174.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8" Type="http://schemas.openxmlformats.org/officeDocument/2006/relationships/image" Target="../media/image209.svg"/><Relationship Id="rId3" Type="http://schemas.openxmlformats.org/officeDocument/2006/relationships/image" Target="../media/image204.png"/><Relationship Id="rId7" Type="http://schemas.openxmlformats.org/officeDocument/2006/relationships/image" Target="../media/image208.png"/><Relationship Id="rId12" Type="http://schemas.openxmlformats.org/officeDocument/2006/relationships/hyperlink" Target="https://docs.google.com/forms/d/e/1FAIpQLSdef40mzTChT2V6oLUCPH1hgwyY-_RZZ-Vl8dSzBCohaYjqVA/viewform" TargetMode="External"/><Relationship Id="rId2" Type="http://schemas.openxmlformats.org/officeDocument/2006/relationships/notesSlide" Target="../notesSlides/notesSlide173.xml"/><Relationship Id="rId1" Type="http://schemas.openxmlformats.org/officeDocument/2006/relationships/slideLayout" Target="../slideLayouts/slideLayout2.xml"/><Relationship Id="rId6" Type="http://schemas.openxmlformats.org/officeDocument/2006/relationships/image" Target="../media/image207.svg"/><Relationship Id="rId11" Type="http://schemas.openxmlformats.org/officeDocument/2006/relationships/image" Target="../media/image211.svg"/><Relationship Id="rId5" Type="http://schemas.openxmlformats.org/officeDocument/2006/relationships/image" Target="../media/image206.png"/><Relationship Id="rId10" Type="http://schemas.openxmlformats.org/officeDocument/2006/relationships/image" Target="../media/image210.png"/><Relationship Id="rId4" Type="http://schemas.openxmlformats.org/officeDocument/2006/relationships/image" Target="../media/image205.svg"/><Relationship Id="rId9" Type="http://schemas.openxmlformats.org/officeDocument/2006/relationships/hyperlink" Target="https://wevaluenature.eu/" TargetMode="External"/></Relationships>
</file>

<file path=ppt/slides/_rels/slide17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12.png"/><Relationship Id="rId1" Type="http://schemas.openxmlformats.org/officeDocument/2006/relationships/slideLayout" Target="../slideLayouts/slideLayout14.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IyL272Q1N0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www.youtube.com/watch?v=LcVGh_UlqlE" TargetMode="External"/><Relationship Id="rId4" Type="http://schemas.openxmlformats.org/officeDocument/2006/relationships/hyperlink" Target="https://www.youtube.com/watch?v=3nLuyyFUlIk"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naturalcapitalcoalition.org/natural-capital-protocol/" TargetMode="External"/><Relationship Id="rId5" Type="http://schemas.openxmlformats.org/officeDocument/2006/relationships/image" Target="../media/image32.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hyperlink" Target="https://naturalcapitalcoalition.org/natural-capital-protocol/" TargetMode="External"/><Relationship Id="rId5" Type="http://schemas.openxmlformats.org/officeDocument/2006/relationships/image" Target="../media/image32.jpe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hyperlink" Target="https://capitalscoalition.org/natural-capital-protocol-food-and-beverage-sector-guide/" TargetMode="External"/><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hyperlink" Target="https://naturalcapitalcoalition.org/natural-capital-protocol/" TargetMode="Externa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8" Type="http://schemas.openxmlformats.org/officeDocument/2006/relationships/hyperlink" Target="https://integratedreporting.org/wp-content/uploads/2013/03/IR-Background-Paper-Capitals.pdf" TargetMode="External"/><Relationship Id="rId13" Type="http://schemas.openxmlformats.org/officeDocument/2006/relationships/image" Target="../media/image41.png"/><Relationship Id="rId3" Type="http://schemas.openxmlformats.org/officeDocument/2006/relationships/hyperlink" Target="https://capitalscoalition.org/capitals-approach/natural-capital-protocol/?fwp_filter_tabs=training_material" TargetMode="External"/><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social-human-capital.org/wp-content/uploads/2020/01/Social-Human-Capital-Protocol_26.02.19.pdf" TargetMode="External"/><Relationship Id="rId11" Type="http://schemas.openxmlformats.org/officeDocument/2006/relationships/image" Target="../media/image39.png"/><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37.png"/><Relationship Id="rId1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hyperlink" Target="https://naturalcapitalcoalition.org/natural-capital-protocol/" TargetMode="External"/><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littleblueresearch.com/" TargetMode="External"/><Relationship Id="rId5" Type="http://schemas.openxmlformats.org/officeDocument/2006/relationships/hyperlink" Target="https://www.nature-squared.org/" TargetMode="External"/><Relationship Id="rId4" Type="http://schemas.openxmlformats.org/officeDocument/2006/relationships/hyperlink" Target="https://www.wbcsd.org/Programs/Redefining-Value/Business-Decision-Making/Assess-and-Manage-Performance/BET/Business-Ecosystems-Training"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evaluenature.eu/digital-media-library" TargetMode="External"/><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43.emf"/></Relationships>
</file>

<file path=ppt/slides/_rels/slide31.xml.rels><?xml version="1.0" encoding="UTF-8" standalone="yes"?>
<Relationships xmlns="http://schemas.openxmlformats.org/package/2006/relationships"><Relationship Id="rId8" Type="http://schemas.openxmlformats.org/officeDocument/2006/relationships/hyperlink" Target="https://sdgs.un.org/goals" TargetMode="External"/><Relationship Id="rId13" Type="http://schemas.openxmlformats.org/officeDocument/2006/relationships/hyperlink" Target="https://www.accountingfornature.org/" TargetMode="External"/><Relationship Id="rId3" Type="http://schemas.openxmlformats.org/officeDocument/2006/relationships/image" Target="../media/image44.jpeg"/><Relationship Id="rId7" Type="http://schemas.openxmlformats.org/officeDocument/2006/relationships/hyperlink" Target="https://www.stockholmresilience.org/research/research-news/2016-06-14-how-food-connects-all-the-sdgs.html" TargetMode="External"/><Relationship Id="rId12" Type="http://schemas.openxmlformats.org/officeDocument/2006/relationships/hyperlink" Target="https://www.cdp.net/en" TargetMode="External"/><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hyperlink" Target="https://www.stockholmresilience.org/research/planetary-boundaries/planetary-boundaries/about-the-research/the-nine-planetary-boundaries.html" TargetMode="External"/><Relationship Id="rId11" Type="http://schemas.openxmlformats.org/officeDocument/2006/relationships/hyperlink" Target="https://www.sasb.org/" TargetMode="External"/><Relationship Id="rId5" Type="http://schemas.openxmlformats.org/officeDocument/2006/relationships/image" Target="../media/image46.png"/><Relationship Id="rId15" Type="http://schemas.openxmlformats.org/officeDocument/2006/relationships/hyperlink" Target="https://wevaluenature.eu/digital-media-library" TargetMode="External"/><Relationship Id="rId10" Type="http://schemas.openxmlformats.org/officeDocument/2006/relationships/hyperlink" Target="https://integratedreporting.org/" TargetMode="External"/><Relationship Id="rId4" Type="http://schemas.openxmlformats.org/officeDocument/2006/relationships/image" Target="../media/image45.jpeg"/><Relationship Id="rId9" Type="http://schemas.openxmlformats.org/officeDocument/2006/relationships/hyperlink" Target="https://www.globalreporting.org/" TargetMode="External"/><Relationship Id="rId14" Type="http://schemas.openxmlformats.org/officeDocument/2006/relationships/hyperlink" Target="https://www.cdsb.net/"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tnfd.info/" TargetMode="External"/><Relationship Id="rId13" Type="http://schemas.openxmlformats.org/officeDocument/2006/relationships/hyperlink" Target="https://www.iucn.org/theme/nature-based-solutions/resources/iucn-global-standard-nbs" TargetMode="External"/><Relationship Id="rId3" Type="http://schemas.openxmlformats.org/officeDocument/2006/relationships/hyperlink" Target="https://www.iucn.org/sites/dev/files/content/documents/draft_guidelines_planning_and_monitoring_biodiversity_corporate_performance_30july.pdf" TargetMode="External"/><Relationship Id="rId7" Type="http://schemas.openxmlformats.org/officeDocument/2006/relationships/hyperlink" Target="https://www.cdsb.net/what-we-do/nature-related-financial-disclosures/water-related-disclosures" TargetMode="External"/><Relationship Id="rId12" Type="http://schemas.openxmlformats.org/officeDocument/2006/relationships/hyperlink" Target="https://standardsdevelopment.bsigroup.com/projects/2019-02487" TargetMode="External"/><Relationship Id="rId2" Type="http://schemas.openxmlformats.org/officeDocument/2006/relationships/notesSlide" Target="../notesSlides/notesSlide32.xml"/><Relationship Id="rId1" Type="http://schemas.openxmlformats.org/officeDocument/2006/relationships/slideLayout" Target="../slideLayouts/slideLayout40.xml"/><Relationship Id="rId6" Type="http://schemas.openxmlformats.org/officeDocument/2006/relationships/hyperlink" Target="https://capitalscoalition.org/wp-content/uploads/2020/10/Principles-of-Integrated-Capitals_Consultation-Draft-20201015-1.pdf" TargetMode="External"/><Relationship Id="rId11" Type="http://schemas.openxmlformats.org/officeDocument/2006/relationships/hyperlink" Target="https://naturalcapitalcoalition.org/teebagrifood/" TargetMode="External"/><Relationship Id="rId5" Type="http://schemas.openxmlformats.org/officeDocument/2006/relationships/hyperlink" Target="https://integratedreporting.org/news/joint-statement-working-together-towards-comprehensive-corporate-reporting/" TargetMode="External"/><Relationship Id="rId10" Type="http://schemas.openxmlformats.org/officeDocument/2006/relationships/hyperlink" Target="https://naturalcapitalcoalition.org/food-and-beverage/" TargetMode="External"/><Relationship Id="rId4" Type="http://schemas.openxmlformats.org/officeDocument/2006/relationships/hyperlink" Target="https://sciencebasedtargetsnetwork.org/" TargetMode="External"/><Relationship Id="rId9" Type="http://schemas.openxmlformats.org/officeDocument/2006/relationships/hyperlink" Target="https://www.fsb-tcfd.org/" TargetMode="External"/><Relationship Id="rId14" Type="http://schemas.openxmlformats.org/officeDocument/2006/relationships/hyperlink" Target="https://www.cbd.int/conferences/post2020"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evaluenature.eu/digital-media-library" TargetMode="External"/><Relationship Id="rId2" Type="http://schemas.openxmlformats.org/officeDocument/2006/relationships/notesSlide" Target="../notesSlides/notesSlide33.xml"/><Relationship Id="rId1" Type="http://schemas.openxmlformats.org/officeDocument/2006/relationships/slideLayout" Target="../slideLayouts/slideLayout39.xml"/><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naturalcapitalcoalition.org/wp-content/uploads/2016/07/NCC_Primer_WEB_2016-07-08.pdf"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creativecommons.org/licenses/by/4.0/" TargetMode="External"/><Relationship Id="rId4" Type="http://schemas.openxmlformats.org/officeDocument/2006/relationships/hyperlink" Target="https://wevaluenature.eu/media-librar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hyperlink" Target="https://www.weforum.org/reports/the-global-risks-report-2021" TargetMode="External"/><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1.pn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55.png"/><Relationship Id="rId11" Type="http://schemas.microsoft.com/office/2007/relationships/hdphoto" Target="../media/hdphoto1.wdp"/><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jpe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chart" Target="../charts/chart5.xml"/><Relationship Id="rId2" Type="http://schemas.openxmlformats.org/officeDocument/2006/relationships/notesSlide" Target="../notesSlides/notesSlide47.xml"/><Relationship Id="rId1" Type="http://schemas.openxmlformats.org/officeDocument/2006/relationships/slideLayout" Target="../slideLayouts/slideLayout27.xml"/><Relationship Id="rId6" Type="http://schemas.openxmlformats.org/officeDocument/2006/relationships/chart" Target="../charts/chart4.xml"/><Relationship Id="rId5" Type="http://schemas.openxmlformats.org/officeDocument/2006/relationships/image" Target="../media/image35.png"/><Relationship Id="rId4" Type="http://schemas.openxmlformats.org/officeDocument/2006/relationships/chart" Target="../charts/chart3.xml"/></Relationships>
</file>

<file path=ppt/slides/_rels/slide4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8.xml"/><Relationship Id="rId1" Type="http://schemas.openxmlformats.org/officeDocument/2006/relationships/slideLayout" Target="../slideLayouts/slideLayout27.xml"/><Relationship Id="rId5" Type="http://schemas.openxmlformats.org/officeDocument/2006/relationships/chart" Target="../charts/chart7.xml"/><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26.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hyperlink" Target="https://capitalscoalition.org/teebagrifood-operational-guidelines-for-business-launch/" TargetMode="External"/><Relationship Id="rId2" Type="http://schemas.openxmlformats.org/officeDocument/2006/relationships/notesSlide" Target="../notesSlides/notesSlide50.xml"/><Relationship Id="rId1" Type="http://schemas.openxmlformats.org/officeDocument/2006/relationships/slideLayout" Target="../slideLayouts/slideLayout27.xml"/><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hyperlink" Target="https://kering-group.opendatasoft.com/pages/report-2019/" TargetMode="External"/><Relationship Id="rId2" Type="http://schemas.openxmlformats.org/officeDocument/2006/relationships/notesSlide" Target="../notesSlides/notesSlide51.xml"/><Relationship Id="rId1" Type="http://schemas.openxmlformats.org/officeDocument/2006/relationships/slideLayout" Target="../slideLayouts/slideLayout27.xml"/><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hyperlink" Target="https://www.adelphi.de/en/system/files/mediathek/bilder/Umweltatlas%20Lieferkette%20-%20adelphi-Systain-englisch.pdf" TargetMode="External"/><Relationship Id="rId2" Type="http://schemas.openxmlformats.org/officeDocument/2006/relationships/notesSlide" Target="../notesSlides/notesSlide52.xml"/><Relationship Id="rId1" Type="http://schemas.openxmlformats.org/officeDocument/2006/relationships/slideLayout" Target="../slideLayouts/slideLayout27.xml"/><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53.xml"/><Relationship Id="rId1" Type="http://schemas.openxmlformats.org/officeDocument/2006/relationships/slideLayout" Target="../slideLayouts/slideLayout27.xml"/><Relationship Id="rId5" Type="http://schemas.openxmlformats.org/officeDocument/2006/relationships/image" Target="../media/image69.jpeg"/><Relationship Id="rId4" Type="http://schemas.openxmlformats.org/officeDocument/2006/relationships/hyperlink" Target="https://www.wbcsd.org/Programs/Redefining-Value/Business-Decision-Making/Enterprise-Risk-Management/Resources/An-enhanced-assessment-of-risks-impacting-the-Food-Agriculture-sector" TargetMode="Externa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7.xml"/><Relationship Id="rId1" Type="http://schemas.openxmlformats.org/officeDocument/2006/relationships/video" Target="https://www.youtube.com/embed/t7Q6MRok4V4?start=54&amp;feature=oembed" TargetMode="External"/><Relationship Id="rId4" Type="http://schemas.openxmlformats.org/officeDocument/2006/relationships/image" Target="../media/image70.jpeg"/></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27.xml"/><Relationship Id="rId4" Type="http://schemas.openxmlformats.org/officeDocument/2006/relationships/hyperlink" Target="https://www.nature-squared.org/"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7.jpeg"/><Relationship Id="rId18" Type="http://schemas.openxmlformats.org/officeDocument/2006/relationships/image" Target="../media/image80.jpeg"/><Relationship Id="rId3" Type="http://schemas.openxmlformats.org/officeDocument/2006/relationships/hyperlink" Target="http://biodiversiteitsmonitormelkveehouderij.nl/docs/Biodiversiteitsmonitor_engels.pdf" TargetMode="External"/><Relationship Id="rId21" Type="http://schemas.openxmlformats.org/officeDocument/2006/relationships/hyperlink" Target="https://wwf.org/" TargetMode="External"/><Relationship Id="rId7" Type="http://schemas.openxmlformats.org/officeDocument/2006/relationships/hyperlink" Target="https://www.ethicalteapartnership.org/" TargetMode="External"/><Relationship Id="rId12" Type="http://schemas.openxmlformats.org/officeDocument/2006/relationships/image" Target="../media/image76.jpeg"/><Relationship Id="rId17" Type="http://schemas.openxmlformats.org/officeDocument/2006/relationships/image" Target="../media/image79.png"/><Relationship Id="rId2" Type="http://schemas.openxmlformats.org/officeDocument/2006/relationships/notesSlide" Target="../notesSlides/notesSlide57.xml"/><Relationship Id="rId16" Type="http://schemas.openxmlformats.org/officeDocument/2006/relationships/hyperlink" Target="https://www.bieroundtable.com/" TargetMode="External"/><Relationship Id="rId20" Type="http://schemas.openxmlformats.org/officeDocument/2006/relationships/hyperlink" Target="https://www.rabobank.com/en/home/index.html" TargetMode="External"/><Relationship Id="rId1" Type="http://schemas.openxmlformats.org/officeDocument/2006/relationships/slideLayout" Target="../slideLayouts/slideLayout27.xml"/><Relationship Id="rId6" Type="http://schemas.openxmlformats.org/officeDocument/2006/relationships/image" Target="../media/image73.png"/><Relationship Id="rId11" Type="http://schemas.openxmlformats.org/officeDocument/2006/relationships/hyperlink" Target="https://op2b.org/" TargetMode="External"/><Relationship Id="rId5" Type="http://schemas.openxmlformats.org/officeDocument/2006/relationships/hyperlink" Target="https://www.worldcocoafoundation.org/" TargetMode="External"/><Relationship Id="rId15" Type="http://schemas.openxmlformats.org/officeDocument/2006/relationships/image" Target="../media/image78.jpeg"/><Relationship Id="rId10" Type="http://schemas.openxmlformats.org/officeDocument/2006/relationships/image" Target="../media/image75.png"/><Relationship Id="rId19" Type="http://schemas.openxmlformats.org/officeDocument/2006/relationships/hyperlink" Target="https://www.frieslandcampina.com/" TargetMode="External"/><Relationship Id="rId4" Type="http://schemas.openxmlformats.org/officeDocument/2006/relationships/image" Target="../media/image72.jpeg"/><Relationship Id="rId9" Type="http://schemas.openxmlformats.org/officeDocument/2006/relationships/hyperlink" Target="https://grsbeef.org/" TargetMode="External"/><Relationship Id="rId14" Type="http://schemas.openxmlformats.org/officeDocument/2006/relationships/hyperlink" Target="https://saiplatform.org/" TargetMode="External"/><Relationship Id="rId22" Type="http://schemas.openxmlformats.org/officeDocument/2006/relationships/hyperlink" Target="http://www.louisbolk.org/" TargetMode="External"/></Relationships>
</file>

<file path=ppt/slides/_rels/slide58.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hyperlink" Target="https://responsiblesoy.org/" TargetMode="External"/><Relationship Id="rId18" Type="http://schemas.openxmlformats.org/officeDocument/2006/relationships/image" Target="../media/image88.png"/><Relationship Id="rId3" Type="http://schemas.openxmlformats.org/officeDocument/2006/relationships/hyperlink" Target="https://www.fairtrade.net/" TargetMode="External"/><Relationship Id="rId7" Type="http://schemas.openxmlformats.org/officeDocument/2006/relationships/hyperlink" Target="https://www.msc.org/" TargetMode="External"/><Relationship Id="rId12" Type="http://schemas.openxmlformats.org/officeDocument/2006/relationships/image" Target="../media/image85.png"/><Relationship Id="rId17" Type="http://schemas.openxmlformats.org/officeDocument/2006/relationships/hyperlink" Target="https://www.4c-services.org/" TargetMode="External"/><Relationship Id="rId2" Type="http://schemas.openxmlformats.org/officeDocument/2006/relationships/notesSlide" Target="../notesSlides/notesSlide58.xml"/><Relationship Id="rId16" Type="http://schemas.openxmlformats.org/officeDocument/2006/relationships/image" Target="../media/image87.jpeg"/><Relationship Id="rId1" Type="http://schemas.openxmlformats.org/officeDocument/2006/relationships/slideLayout" Target="../slideLayouts/slideLayout27.xml"/><Relationship Id="rId6" Type="http://schemas.openxmlformats.org/officeDocument/2006/relationships/image" Target="../media/image82.png"/><Relationship Id="rId11" Type="http://schemas.openxmlformats.org/officeDocument/2006/relationships/hyperlink" Target="https://rspo.org/" TargetMode="External"/><Relationship Id="rId5" Type="http://schemas.openxmlformats.org/officeDocument/2006/relationships/hyperlink" Target="https://www.ecocert.com/en/certification-detail/organic-farming-europe--ce--n-834-2007" TargetMode="External"/><Relationship Id="rId15" Type="http://schemas.openxmlformats.org/officeDocument/2006/relationships/hyperlink" Target="https://www.bonsucro.com/" TargetMode="External"/><Relationship Id="rId10" Type="http://schemas.openxmlformats.org/officeDocument/2006/relationships/image" Target="../media/image84.png"/><Relationship Id="rId4" Type="http://schemas.openxmlformats.org/officeDocument/2006/relationships/image" Target="../media/image81.png"/><Relationship Id="rId9" Type="http://schemas.openxmlformats.org/officeDocument/2006/relationships/hyperlink" Target="https://www.rainforest-alliance.org/" TargetMode="External"/><Relationship Id="rId14" Type="http://schemas.openxmlformats.org/officeDocument/2006/relationships/image" Target="../media/image86.jpeg"/></Relationships>
</file>

<file path=ppt/slides/_rels/slide59.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9.png"/><Relationship Id="rId7" Type="http://schemas.openxmlformats.org/officeDocument/2006/relationships/image" Target="../media/image83.png"/><Relationship Id="rId2" Type="http://schemas.openxmlformats.org/officeDocument/2006/relationships/notesSlide" Target="../notesSlides/notesSlide59.xml"/><Relationship Id="rId1" Type="http://schemas.openxmlformats.org/officeDocument/2006/relationships/slideLayout" Target="../slideLayouts/slideLayout27.xml"/><Relationship Id="rId6" Type="http://schemas.openxmlformats.org/officeDocument/2006/relationships/image" Target="../media/image81.png"/><Relationship Id="rId11" Type="http://schemas.openxmlformats.org/officeDocument/2006/relationships/image" Target="../media/image93.png"/><Relationship Id="rId5" Type="http://schemas.openxmlformats.org/officeDocument/2006/relationships/image" Target="../media/image82.png"/><Relationship Id="rId10" Type="http://schemas.openxmlformats.org/officeDocument/2006/relationships/image" Target="../media/image84.png"/><Relationship Id="rId4" Type="http://schemas.openxmlformats.org/officeDocument/2006/relationships/image" Target="../media/image90.png"/><Relationship Id="rId9" Type="http://schemas.openxmlformats.org/officeDocument/2006/relationships/image" Target="../media/image92.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jeronimomartins.com/en/responsibility/sourcing-responsibly/sustainable-fishing/" TargetMode="External"/><Relationship Id="rId2" Type="http://schemas.openxmlformats.org/officeDocument/2006/relationships/notesSlide" Target="../notesSlides/notesSlide60.xml"/><Relationship Id="rId1" Type="http://schemas.openxmlformats.org/officeDocument/2006/relationships/slideLayout" Target="../slideLayouts/slideLayout27.xml"/><Relationship Id="rId5" Type="http://schemas.openxmlformats.org/officeDocument/2006/relationships/image" Target="../media/image94.png"/><Relationship Id="rId4" Type="http://schemas.openxmlformats.org/officeDocument/2006/relationships/hyperlink" Target="https://www.iucnredlist.org/"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2.xml"/><Relationship Id="rId1" Type="http://schemas.openxmlformats.org/officeDocument/2006/relationships/slideLayout" Target="../slideLayouts/slideLayout27.xml"/><Relationship Id="rId4" Type="http://schemas.openxmlformats.org/officeDocument/2006/relationships/hyperlink" Target="https://wevaluenature.eu/media-item/18"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3.xml"/><Relationship Id="rId1" Type="http://schemas.openxmlformats.org/officeDocument/2006/relationships/slideLayout" Target="../slideLayouts/slideLayout27.xml"/><Relationship Id="rId4" Type="http://schemas.openxmlformats.org/officeDocument/2006/relationships/image" Target="../media/image97.svg"/></Relationships>
</file>

<file path=ppt/slides/_rels/slide64.xml.rels><?xml version="1.0" encoding="UTF-8" standalone="yes"?>
<Relationships xmlns="http://schemas.openxmlformats.org/package/2006/relationships"><Relationship Id="rId3" Type="http://schemas.openxmlformats.org/officeDocument/2006/relationships/hyperlink" Target="https://naturalcapitalcoalition.org/wp-content/uploads/2020/08/DRAFT-TEEBAgriFood-Operational-Guidelines.pdf" TargetMode="External"/><Relationship Id="rId2" Type="http://schemas.openxmlformats.org/officeDocument/2006/relationships/notesSlide" Target="../notesSlides/notesSlide64.xml"/><Relationship Id="rId1" Type="http://schemas.openxmlformats.org/officeDocument/2006/relationships/slideLayout" Target="../slideLayouts/slideLayout27.xml"/><Relationship Id="rId4" Type="http://schemas.openxmlformats.org/officeDocument/2006/relationships/image" Target="../media/image98.png"/></Relationships>
</file>

<file path=ppt/slides/_rels/slide6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9.jpeg"/><Relationship Id="rId7" Type="http://schemas.openxmlformats.org/officeDocument/2006/relationships/image" Target="../media/image100.png"/><Relationship Id="rId2" Type="http://schemas.openxmlformats.org/officeDocument/2006/relationships/notesSlide" Target="../notesSlides/notesSlide65.xml"/><Relationship Id="rId1" Type="http://schemas.openxmlformats.org/officeDocument/2006/relationships/slideLayout" Target="../slideLayouts/slideLayout27.xml"/><Relationship Id="rId6" Type="http://schemas.openxmlformats.org/officeDocument/2006/relationships/hyperlink" Target="https://hbr.org/2019/07/the-elusive-green-consumer#:~:text=In%20one%20rec" TargetMode="External"/><Relationship Id="rId5" Type="http://schemas.openxmlformats.org/officeDocument/2006/relationships/hyperlink" Target="https://www.fmi.org/blog/view/fmi-blog/2018/09/21/transparency-can-impact-the-bottom-line" TargetMode="External"/><Relationship Id="rId10" Type="http://schemas.openxmlformats.org/officeDocument/2006/relationships/hyperlink" Target="https://www.unilever.com/sustainable-living/our-strategy/consumers-and-sustainability/ent%20survey%2065,about%2026%25%20actually%20do%20so.&amp;text=We%20have%20been%20studying%20how,marketing%2C%20economics%2C%20and%20psychology" TargetMode="External"/><Relationship Id="rId4" Type="http://schemas.openxmlformats.org/officeDocument/2006/relationships/hyperlink" Target="https://www.intracen.org/publication/The-European-Union-market-for-sustainable-products/" TargetMode="External"/><Relationship Id="rId9" Type="http://schemas.openxmlformats.org/officeDocument/2006/relationships/hyperlink" Target="https://triviumpackaging.com/sustainability/2020BuyingGreenReport.pdf"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66.xml"/><Relationship Id="rId1" Type="http://schemas.openxmlformats.org/officeDocument/2006/relationships/slideLayout" Target="../slideLayouts/slideLayout27.xml"/><Relationship Id="rId6" Type="http://schemas.openxmlformats.org/officeDocument/2006/relationships/image" Target="../media/image105.svg"/><Relationship Id="rId11" Type="http://schemas.openxmlformats.org/officeDocument/2006/relationships/hyperlink" Target="https://docs.wbcsd.org/2020/12/WBCSD-Food-&amp;-Agriculture-Roadmap-Chapter%E2%80%93Policy-Recommendations-From-a-Consumer-Perspective.pdf" TargetMode="External"/><Relationship Id="rId5" Type="http://schemas.openxmlformats.org/officeDocument/2006/relationships/image" Target="../media/image104.png"/><Relationship Id="rId10" Type="http://schemas.openxmlformats.org/officeDocument/2006/relationships/image" Target="../media/image109.svg"/><Relationship Id="rId4" Type="http://schemas.openxmlformats.org/officeDocument/2006/relationships/image" Target="../media/image103.svg"/><Relationship Id="rId9" Type="http://schemas.openxmlformats.org/officeDocument/2006/relationships/image" Target="../media/image108.png"/></Relationships>
</file>

<file path=ppt/slides/_rels/slide67.xml.rels><?xml version="1.0" encoding="UTF-8" standalone="yes"?>
<Relationships xmlns="http://schemas.openxmlformats.org/package/2006/relationships"><Relationship Id="rId8" Type="http://schemas.openxmlformats.org/officeDocument/2006/relationships/image" Target="../media/image113.tiff"/><Relationship Id="rId13" Type="http://schemas.openxmlformats.org/officeDocument/2006/relationships/hyperlink" Target="https://www.msc.org/" TargetMode="External"/><Relationship Id="rId3" Type="http://schemas.openxmlformats.org/officeDocument/2006/relationships/image" Target="../media/image110.tiff"/><Relationship Id="rId7" Type="http://schemas.openxmlformats.org/officeDocument/2006/relationships/hyperlink" Target="https://www.fairtrade.net/" TargetMode="External"/><Relationship Id="rId12" Type="http://schemas.openxmlformats.org/officeDocument/2006/relationships/image" Target="../media/image84.png"/><Relationship Id="rId2" Type="http://schemas.openxmlformats.org/officeDocument/2006/relationships/notesSlide" Target="../notesSlides/notesSlide67.xml"/><Relationship Id="rId16" Type="http://schemas.openxmlformats.org/officeDocument/2006/relationships/image" Target="../media/image114.jpeg"/><Relationship Id="rId1" Type="http://schemas.openxmlformats.org/officeDocument/2006/relationships/slideLayout" Target="../slideLayouts/slideLayout27.xml"/><Relationship Id="rId6" Type="http://schemas.openxmlformats.org/officeDocument/2006/relationships/image" Target="../media/image112.tiff"/><Relationship Id="rId11" Type="http://schemas.openxmlformats.org/officeDocument/2006/relationships/hyperlink" Target="https://www.rainforest-alliance.org/" TargetMode="External"/><Relationship Id="rId5" Type="http://schemas.openxmlformats.org/officeDocument/2006/relationships/hyperlink" Target="https://plantbasedfoods.org/certified-plant-based-stamp-launches/" TargetMode="External"/><Relationship Id="rId15" Type="http://schemas.openxmlformats.org/officeDocument/2006/relationships/hyperlink" Target="https://www.asc-aqua.org/nl/" TargetMode="External"/><Relationship Id="rId10" Type="http://schemas.openxmlformats.org/officeDocument/2006/relationships/hyperlink" Target="https://www.organicseurope.bio/" TargetMode="External"/><Relationship Id="rId4" Type="http://schemas.openxmlformats.org/officeDocument/2006/relationships/image" Target="../media/image111.tiff"/><Relationship Id="rId9" Type="http://schemas.openxmlformats.org/officeDocument/2006/relationships/hyperlink" Target="https://www.clipper-teas.com/" TargetMode="External"/><Relationship Id="rId14" Type="http://schemas.openxmlformats.org/officeDocument/2006/relationships/image" Target="../media/image83.png"/></Relationships>
</file>

<file path=ppt/slides/_rels/slide68.xml.rels><?xml version="1.0" encoding="UTF-8" standalone="yes"?>
<Relationships xmlns="http://schemas.openxmlformats.org/package/2006/relationships"><Relationship Id="rId3" Type="http://schemas.openxmlformats.org/officeDocument/2006/relationships/hyperlink" Target="https://www.sustainability.nespresso.com/the-positive-cup" TargetMode="External"/><Relationship Id="rId2" Type="http://schemas.openxmlformats.org/officeDocument/2006/relationships/notesSlide" Target="../notesSlides/notesSlide68.xml"/><Relationship Id="rId1" Type="http://schemas.openxmlformats.org/officeDocument/2006/relationships/slideLayout" Target="../slideLayouts/slideLayout27.xml"/><Relationship Id="rId5" Type="http://schemas.openxmlformats.org/officeDocument/2006/relationships/image" Target="../media/image115.png"/><Relationship Id="rId4" Type="http://schemas.openxmlformats.org/officeDocument/2006/relationships/hyperlink" Target="https://www.sustainability.nespresso.com/sustainability-and-quality-go-hand-hand" TargetMode="Externa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7.xml"/><Relationship Id="rId1" Type="http://schemas.openxmlformats.org/officeDocument/2006/relationships/video" Target="https://www.youtube.com/embed/9iI8B7ixa2o?feature=oembed" TargetMode="External"/><Relationship Id="rId4" Type="http://schemas.openxmlformats.org/officeDocument/2006/relationships/image" Target="../media/image116.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s://verstegen.fairfood.nl/backtotheorigin/" TargetMode="External"/><Relationship Id="rId7" Type="http://schemas.openxmlformats.org/officeDocument/2006/relationships/image" Target="../media/image118.png"/><Relationship Id="rId2" Type="http://schemas.openxmlformats.org/officeDocument/2006/relationships/notesSlide" Target="../notesSlides/notesSlide70.xml"/><Relationship Id="rId1" Type="http://schemas.openxmlformats.org/officeDocument/2006/relationships/slideLayout" Target="../slideLayouts/slideLayout27.xml"/><Relationship Id="rId6" Type="http://schemas.openxmlformats.org/officeDocument/2006/relationships/hyperlink" Target="https://fairfood.nl/en/" TargetMode="External"/><Relationship Id="rId5" Type="http://schemas.openxmlformats.org/officeDocument/2006/relationships/hyperlink" Target="https://verstegen.nl/en/" TargetMode="External"/><Relationship Id="rId4" Type="http://schemas.openxmlformats.org/officeDocument/2006/relationships/image" Target="../media/image117.png"/></Relationships>
</file>

<file path=ppt/slides/_rels/slide71.xml.rels><?xml version="1.0" encoding="UTF-8" standalone="yes"?>
<Relationships xmlns="http://schemas.openxmlformats.org/package/2006/relationships"><Relationship Id="rId3" Type="http://schemas.openxmlformats.org/officeDocument/2006/relationships/hyperlink" Target="https://www.eosta.com/en" TargetMode="External"/><Relationship Id="rId2" Type="http://schemas.openxmlformats.org/officeDocument/2006/relationships/notesSlide" Target="../notesSlides/notesSlide71.xml"/><Relationship Id="rId1" Type="http://schemas.openxmlformats.org/officeDocument/2006/relationships/slideLayout" Target="../slideLayouts/slideLayout27.xml"/><Relationship Id="rId6" Type="http://schemas.openxmlformats.org/officeDocument/2006/relationships/hyperlink" Target="https://www.wbcsd.org/Programs/Food-and-Nature/Resources/The-True-Value-of-Food" TargetMode="External"/><Relationship Id="rId5" Type="http://schemas.openxmlformats.org/officeDocument/2006/relationships/image" Target="../media/image120.png"/><Relationship Id="rId4" Type="http://schemas.openxmlformats.org/officeDocument/2006/relationships/image" Target="../media/image119.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7.xml"/><Relationship Id="rId1" Type="http://schemas.openxmlformats.org/officeDocument/2006/relationships/video" Target="https://www.youtube.com/embed/T3oh95Ec2p0?feature=oembed" TargetMode="External"/><Relationship Id="rId5" Type="http://schemas.openxmlformats.org/officeDocument/2006/relationships/image" Target="../media/image121.jpeg"/><Relationship Id="rId4" Type="http://schemas.openxmlformats.org/officeDocument/2006/relationships/hyperlink" Target="https://www.wbcsd.org/Programs/Food-and-Nature/Resources/The-True-Value-of-Food" TargetMode="External"/></Relationships>
</file>

<file path=ppt/slides/_rels/slide73.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hyperlink" Target="https://wevaluenature.eu/digital-media-library" TargetMode="External"/><Relationship Id="rId7" Type="http://schemas.openxmlformats.org/officeDocument/2006/relationships/image" Target="../media/image125.jpeg"/><Relationship Id="rId2" Type="http://schemas.openxmlformats.org/officeDocument/2006/relationships/notesSlide" Target="../notesSlides/notesSlide73.xml"/><Relationship Id="rId1" Type="http://schemas.openxmlformats.org/officeDocument/2006/relationships/slideLayout" Target="../slideLayouts/slideLayout27.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 Id="rId9" Type="http://schemas.openxmlformats.org/officeDocument/2006/relationships/image" Target="../media/image127.jpeg"/></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4.xml"/><Relationship Id="rId1" Type="http://schemas.openxmlformats.org/officeDocument/2006/relationships/slideLayout" Target="../slideLayouts/slideLayout27.xml"/><Relationship Id="rId4" Type="http://schemas.openxmlformats.org/officeDocument/2006/relationships/image" Target="../media/image97.svg"/></Relationships>
</file>

<file path=ppt/slides/_rels/slide75.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hyperlink" Target="https://wevaluenature.eu/digital-media-library" TargetMode="External"/><Relationship Id="rId7" Type="http://schemas.openxmlformats.org/officeDocument/2006/relationships/image" Target="../media/image131.png"/><Relationship Id="rId2" Type="http://schemas.openxmlformats.org/officeDocument/2006/relationships/notesSlide" Target="../notesSlides/notesSlide75.xml"/><Relationship Id="rId1" Type="http://schemas.openxmlformats.org/officeDocument/2006/relationships/slideLayout" Target="../slideLayouts/slideLayout2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133.png"/></Relationships>
</file>

<file path=ppt/slides/_rels/slide7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7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9.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video" Target="https://www.youtube.com/embed/qtgm-3EQOU4?feature=oembed" TargetMode="External"/><Relationship Id="rId6" Type="http://schemas.openxmlformats.org/officeDocument/2006/relationships/image" Target="../media/image139.jpeg"/><Relationship Id="rId5" Type="http://schemas.openxmlformats.org/officeDocument/2006/relationships/image" Target="../media/image138.png"/><Relationship Id="rId4" Type="http://schemas.openxmlformats.org/officeDocument/2006/relationships/hyperlink" Target="https://www.youtube.com/watch?v=qtgm-3EQOU4"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capitalscoalition.org/natural-capital-protocol-food-and-beverage-sector-guide/" TargetMode="External"/><Relationship Id="rId2" Type="http://schemas.openxmlformats.org/officeDocument/2006/relationships/notesSlide" Target="../notesSlides/notesSlide83.xml"/><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4.xml"/><Relationship Id="rId1" Type="http://schemas.openxmlformats.org/officeDocument/2006/relationships/slideLayout" Target="../slideLayouts/slideLayout27.xml"/><Relationship Id="rId4" Type="http://schemas.openxmlformats.org/officeDocument/2006/relationships/hyperlink" Target="https://capitalscoalition.org/natural-capital-protocol-food-and-beverage-sector-guide/"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5.xml"/><Relationship Id="rId1" Type="http://schemas.openxmlformats.org/officeDocument/2006/relationships/slideLayout" Target="../slideLayouts/slideLayout27.xml"/><Relationship Id="rId4" Type="http://schemas.openxmlformats.org/officeDocument/2006/relationships/hyperlink" Target="https://naturalcapitalcoalition.org/natural-capital-protocol/"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capitalscoalition.org/natural-capital-protocol-food-and-beverage-sector-guide/" TargetMode="External"/><Relationship Id="rId2" Type="http://schemas.openxmlformats.org/officeDocument/2006/relationships/notesSlide" Target="../notesSlides/notesSlide86.xml"/><Relationship Id="rId1" Type="http://schemas.openxmlformats.org/officeDocument/2006/relationships/slideLayout" Target="../slideLayouts/slideLayout27.xml"/></Relationships>
</file>

<file path=ppt/slides/_rels/slide87.xml.rels><?xml version="1.0" encoding="UTF-8" standalone="yes"?>
<Relationships xmlns="http://schemas.openxmlformats.org/package/2006/relationships"><Relationship Id="rId3" Type="http://schemas.openxmlformats.org/officeDocument/2006/relationships/hyperlink" Target="https://capitalscoalition.org/natural-capital-protocol-food-and-beverage-sector-guide/" TargetMode="External"/><Relationship Id="rId2" Type="http://schemas.openxmlformats.org/officeDocument/2006/relationships/notesSlide" Target="../notesSlides/notesSlide87.xml"/><Relationship Id="rId1" Type="http://schemas.openxmlformats.org/officeDocument/2006/relationships/slideLayout" Target="../slideLayouts/slideLayout27.xml"/></Relationships>
</file>

<file path=ppt/slides/_rels/slide8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8.xml"/><Relationship Id="rId1" Type="http://schemas.openxmlformats.org/officeDocument/2006/relationships/slideLayout" Target="../slideLayouts/slideLayout27.xml"/><Relationship Id="rId4" Type="http://schemas.openxmlformats.org/officeDocument/2006/relationships/hyperlink" Target="https://capitalscoalition.org/natural-capital-protocol-food-and-beverage-sector-guide/"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www.wolfscompany.com/wp-content/uploads/2016/04/Business-dependence-on-ecosystem-services-Salmon-industry-Chile-Final....pdf"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92.xml.rels><?xml version="1.0" encoding="UTF-8" standalone="yes"?>
<Relationships xmlns="http://schemas.openxmlformats.org/package/2006/relationships"><Relationship Id="rId8" Type="http://schemas.openxmlformats.org/officeDocument/2006/relationships/hyperlink" Target="https://www.sustainablefish.org/" TargetMode="External"/><Relationship Id="rId3" Type="http://schemas.openxmlformats.org/officeDocument/2006/relationships/hyperlink" Target="https://issuu.com/agrosuperinternacional/docs/reporte_integrado_-_agrosuper_2014" TargetMode="External"/><Relationship Id="rId7" Type="http://schemas.openxmlformats.org/officeDocument/2006/relationships/image" Target="../media/image146.png"/><Relationship Id="rId12" Type="http://schemas.openxmlformats.org/officeDocument/2006/relationships/hyperlink" Target="http://www.wolfscompany.com/wp-content/uploads/2016/04/Business-dependence-on-ecosystem-services-Salmon-industry-Chile-Final....pdf"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hyperlink" Target="https://responsiblesoy.org/" TargetMode="External"/><Relationship Id="rId11" Type="http://schemas.openxmlformats.org/officeDocument/2006/relationships/image" Target="../media/image148.jpeg"/><Relationship Id="rId5" Type="http://schemas.openxmlformats.org/officeDocument/2006/relationships/image" Target="../media/image145.jpeg"/><Relationship Id="rId10" Type="http://schemas.openxmlformats.org/officeDocument/2006/relationships/hyperlink" Target="https://www.salmonchile.cl/en/" TargetMode="External"/><Relationship Id="rId4" Type="http://schemas.openxmlformats.org/officeDocument/2006/relationships/hyperlink" Target="https://globalsalmoninitiative.org/en/" TargetMode="External"/><Relationship Id="rId9" Type="http://schemas.openxmlformats.org/officeDocument/2006/relationships/image" Target="../media/image147.png"/></Relationships>
</file>

<file path=ppt/slides/_rels/slide9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3.xml"/><Relationship Id="rId1" Type="http://schemas.openxmlformats.org/officeDocument/2006/relationships/slideLayout" Target="../slideLayouts/slideLayout37.xml"/><Relationship Id="rId6" Type="http://schemas.openxmlformats.org/officeDocument/2006/relationships/hyperlink" Target="https://naturalcapitalcoalition.org/natural-capital-protocol/" TargetMode="External"/><Relationship Id="rId5" Type="http://schemas.openxmlformats.org/officeDocument/2006/relationships/image" Target="../media/image32.jpeg"/><Relationship Id="rId4" Type="http://schemas.openxmlformats.org/officeDocument/2006/relationships/image" Target="../media/image31.jpe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www.wolfscompany.com/wp-content/uploads/2016/04/Business-dependence-on-ecosystem-services-Salmon-industry-Chile-Final....pdf"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hyperlink" Target="http://www.wolfscompany.com/wp-content/uploads/2016/04/Business-dependence-on-ecosystem-services-Salmon-industry-Chile-Final....pdf"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913FF7-7557-42F4-AF22-9B467C422B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24" r="3781" b="8043"/>
          <a:stretch/>
        </p:blipFill>
        <p:spPr>
          <a:xfrm>
            <a:off x="3363339" y="1289535"/>
            <a:ext cx="8828661" cy="5568465"/>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71495"/>
            <a:ext cx="5547292" cy="5490396"/>
          </a:xfrm>
          <a:prstGeom prst="rect">
            <a:avLst/>
          </a:prstGeom>
        </p:spPr>
      </p:pic>
      <p:sp>
        <p:nvSpPr>
          <p:cNvPr id="2" name="Title 1"/>
          <p:cNvSpPr>
            <a:spLocks noGrp="1"/>
          </p:cNvSpPr>
          <p:nvPr>
            <p:ph type="ctrTitle"/>
          </p:nvPr>
        </p:nvSpPr>
        <p:spPr>
          <a:xfrm>
            <a:off x="346891" y="1638305"/>
            <a:ext cx="4120335" cy="1101055"/>
          </a:xfrm>
        </p:spPr>
        <p:txBody>
          <a:bodyPr>
            <a:noAutofit/>
          </a:bodyPr>
          <a:lstStyle/>
          <a:p>
            <a:r>
              <a:rPr lang="en-GB" sz="4000" dirty="0">
                <a:solidFill>
                  <a:schemeClr val="tx1">
                    <a:lumMod val="65000"/>
                    <a:lumOff val="35000"/>
                  </a:schemeClr>
                </a:solidFill>
              </a:rPr>
              <a:t>We Value Nature</a:t>
            </a:r>
            <a:endParaRPr lang="en-GB" sz="4000" dirty="0">
              <a:cs typeface="Aria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10" name="Subtitle 2">
            <a:extLst>
              <a:ext uri="{FF2B5EF4-FFF2-40B4-BE49-F238E27FC236}">
                <a16:creationId xmlns:a16="http://schemas.microsoft.com/office/drawing/2014/main" id="{9BABC67F-DAC1-4F0E-8CBB-EAAF2C207626}"/>
              </a:ext>
            </a:extLst>
          </p:cNvPr>
          <p:cNvSpPr txBox="1">
            <a:spLocks/>
          </p:cNvSpPr>
          <p:nvPr/>
        </p:nvSpPr>
        <p:spPr>
          <a:xfrm>
            <a:off x="10445" y="3176937"/>
            <a:ext cx="4793226" cy="2057506"/>
          </a:xfrm>
          <a:prstGeom prst="rect">
            <a:avLst/>
          </a:prstGeom>
        </p:spPr>
        <p:txBody>
          <a:bodyPr vert="horz" lIns="91440" tIns="45721" rIns="91440" bIns="45721" rtlCol="0" anchor="t">
            <a:normAutofit fontScale="40000" lnSpcReduction="20000"/>
          </a:bodyPr>
          <a:lstStyle>
            <a:lvl1pPr marL="0" indent="0" algn="ctr" defTabSz="914377" rtl="0" eaLnBrk="1" latinLnBrk="0" hangingPunct="1">
              <a:lnSpc>
                <a:spcPct val="90000"/>
              </a:lnSpc>
              <a:spcBef>
                <a:spcPts val="1000"/>
              </a:spcBef>
              <a:buClr>
                <a:srgbClr val="23BAED"/>
              </a:buClr>
              <a:buFont typeface="Arial"/>
              <a:buNone/>
              <a:defRPr sz="2400" kern="1200">
                <a:solidFill>
                  <a:schemeClr val="tx1">
                    <a:lumMod val="65000"/>
                    <a:lumOff val="35000"/>
                  </a:schemeClr>
                </a:solidFill>
                <a:latin typeface="+mn-lt"/>
                <a:ea typeface="+mn-ea"/>
                <a:cs typeface="+mn-cs"/>
              </a:defRPr>
            </a:lvl1pPr>
            <a:lvl2pPr marL="457189" indent="0" algn="ctr" defTabSz="914377" rtl="0" eaLnBrk="1" latinLnBrk="0" hangingPunct="1">
              <a:lnSpc>
                <a:spcPct val="90000"/>
              </a:lnSpc>
              <a:spcBef>
                <a:spcPts val="500"/>
              </a:spcBef>
              <a:buClr>
                <a:srgbClr val="23BAED"/>
              </a:buClr>
              <a:buFont typeface="Arial"/>
              <a:buNone/>
              <a:defRPr sz="2000" kern="1200">
                <a:solidFill>
                  <a:schemeClr val="tx1">
                    <a:lumMod val="65000"/>
                    <a:lumOff val="35000"/>
                  </a:schemeClr>
                </a:solidFill>
                <a:latin typeface="+mn-lt"/>
                <a:ea typeface="+mn-ea"/>
                <a:cs typeface="+mn-cs"/>
              </a:defRPr>
            </a:lvl2pPr>
            <a:lvl3pPr marL="914377" indent="0" algn="ctr" defTabSz="914377" rtl="0" eaLnBrk="1" latinLnBrk="0" hangingPunct="1">
              <a:lnSpc>
                <a:spcPct val="90000"/>
              </a:lnSpc>
              <a:spcBef>
                <a:spcPts val="500"/>
              </a:spcBef>
              <a:buClr>
                <a:srgbClr val="23BAED"/>
              </a:buClr>
              <a:buFont typeface="Arial"/>
              <a:buNone/>
              <a:defRPr sz="1800" kern="1200">
                <a:solidFill>
                  <a:schemeClr val="tx1">
                    <a:lumMod val="65000"/>
                    <a:lumOff val="35000"/>
                  </a:schemeClr>
                </a:solidFill>
                <a:latin typeface="+mn-lt"/>
                <a:ea typeface="+mn-ea"/>
                <a:cs typeface="+mn-cs"/>
              </a:defRPr>
            </a:lvl3pPr>
            <a:lvl4pPr marL="1371566" indent="0" algn="ctr" defTabSz="914377"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4pPr>
            <a:lvl5pPr marL="1828754" indent="0" algn="ctr" defTabSz="914377"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14400">
              <a:lnSpc>
                <a:spcPct val="120000"/>
              </a:lnSpc>
              <a:defRPr/>
            </a:pPr>
            <a:r>
              <a:rPr lang="en-GB" sz="7800" b="1" dirty="0">
                <a:solidFill>
                  <a:srgbClr val="23BAED"/>
                </a:solidFill>
                <a:latin typeface="Arial"/>
              </a:rPr>
              <a:t>Module 2 training</a:t>
            </a:r>
          </a:p>
          <a:p>
            <a:pPr>
              <a:lnSpc>
                <a:spcPct val="120000"/>
              </a:lnSpc>
              <a:defRPr/>
            </a:pPr>
            <a:r>
              <a:rPr lang="en-GB" sz="7800" b="1" dirty="0">
                <a:solidFill>
                  <a:srgbClr val="23BAED"/>
                </a:solidFill>
              </a:rPr>
              <a:t>Food &amp; Beverage sector </a:t>
            </a:r>
          </a:p>
          <a:p>
            <a:r>
              <a:rPr lang="en-GB" sz="5000" i="1" dirty="0">
                <a:solidFill>
                  <a:srgbClr val="23BAED"/>
                </a:solidFill>
              </a:rPr>
              <a:t>Scoping a natural capital assessment</a:t>
            </a:r>
            <a:endParaRPr lang="en-GB" sz="5000" i="1" dirty="0">
              <a:solidFill>
                <a:srgbClr val="23BAED"/>
              </a:solidFill>
              <a:cs typeface="Arial"/>
            </a:endParaRPr>
          </a:p>
        </p:txBody>
      </p:sp>
      <p:sp>
        <p:nvSpPr>
          <p:cNvPr id="11" name="TextBox 5">
            <a:extLst>
              <a:ext uri="{FF2B5EF4-FFF2-40B4-BE49-F238E27FC236}">
                <a16:creationId xmlns:a16="http://schemas.microsoft.com/office/drawing/2014/main" id="{DED8F1EF-FD4B-490B-8ED9-9C2DED4738B9}"/>
              </a:ext>
            </a:extLst>
          </p:cNvPr>
          <p:cNvSpPr txBox="1"/>
          <p:nvPr/>
        </p:nvSpPr>
        <p:spPr>
          <a:xfrm>
            <a:off x="1192350" y="5187785"/>
            <a:ext cx="2429415" cy="968470"/>
          </a:xfrm>
          <a:prstGeom prst="rect">
            <a:avLst/>
          </a:prstGeom>
          <a:noFill/>
        </p:spPr>
        <p:txBody>
          <a:bodyPr wrap="square" rtlCol="0" anchor="t">
            <a:spAutoFit/>
          </a:bodyPr>
          <a:lstStyle/>
          <a:p>
            <a:pPr algn="ctr">
              <a:lnSpc>
                <a:spcPct val="90000"/>
              </a:lnSpc>
              <a:spcBef>
                <a:spcPts val="1001"/>
              </a:spcBef>
              <a:buClr>
                <a:srgbClr val="23BAED"/>
              </a:buClr>
            </a:pPr>
            <a:r>
              <a:rPr lang="en-GB" dirty="0">
                <a:solidFill>
                  <a:schemeClr val="tx1">
                    <a:lumMod val="65000"/>
                    <a:lumOff val="35000"/>
                  </a:schemeClr>
                </a:solidFill>
                <a:latin typeface="+mj-lt"/>
                <a:ea typeface="+mj-ea"/>
                <a:cs typeface="+mj-cs"/>
              </a:rPr>
              <a:t>Full day training session</a:t>
            </a:r>
            <a:endParaRPr lang="en-GB" dirty="0">
              <a:solidFill>
                <a:schemeClr val="tx1">
                  <a:lumMod val="65000"/>
                  <a:lumOff val="35000"/>
                </a:schemeClr>
              </a:solidFill>
              <a:latin typeface="+mj-lt"/>
              <a:ea typeface="+mj-ea"/>
              <a:cs typeface="Arial"/>
            </a:endParaRPr>
          </a:p>
          <a:p>
            <a:pPr algn="ctr">
              <a:lnSpc>
                <a:spcPct val="90000"/>
              </a:lnSpc>
              <a:spcBef>
                <a:spcPts val="1001"/>
              </a:spcBef>
              <a:buClr>
                <a:srgbClr val="23BAED"/>
              </a:buClr>
            </a:pPr>
            <a:r>
              <a:rPr lang="en-GB" b="1" dirty="0">
                <a:solidFill>
                  <a:schemeClr val="tx1">
                    <a:lumMod val="65000"/>
                    <a:lumOff val="35000"/>
                  </a:schemeClr>
                </a:solidFill>
                <a:latin typeface="+mj-lt"/>
                <a:ea typeface="+mj-ea"/>
                <a:cs typeface="Arial"/>
              </a:rPr>
              <a:t>DATE</a:t>
            </a:r>
          </a:p>
        </p:txBody>
      </p:sp>
    </p:spTree>
    <p:extLst>
      <p:ext uri="{BB962C8B-B14F-4D97-AF65-F5344CB8AC3E}">
        <p14:creationId xmlns:p14="http://schemas.microsoft.com/office/powerpoint/2010/main" val="2654139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E60E3-960F-46D6-99DC-BDB42605EF8A}"/>
              </a:ext>
            </a:extLst>
          </p:cNvPr>
          <p:cNvSpPr>
            <a:spLocks noGrp="1"/>
          </p:cNvSpPr>
          <p:nvPr>
            <p:ph type="title" idx="4294967295"/>
          </p:nvPr>
        </p:nvSpPr>
        <p:spPr>
          <a:xfrm>
            <a:off x="314194" y="125352"/>
            <a:ext cx="11498123" cy="878150"/>
          </a:xfrm>
        </p:spPr>
        <p:txBody>
          <a:bodyPr/>
          <a:lstStyle/>
          <a:p>
            <a:r>
              <a:rPr lang="en-US"/>
              <a:t>Training material</a:t>
            </a:r>
            <a:endParaRPr lang="en-CH"/>
          </a:p>
        </p:txBody>
      </p:sp>
      <p:sp>
        <p:nvSpPr>
          <p:cNvPr id="19" name="Slide Number Placeholder 3">
            <a:extLst>
              <a:ext uri="{FF2B5EF4-FFF2-40B4-BE49-F238E27FC236}">
                <a16:creationId xmlns:a16="http://schemas.microsoft.com/office/drawing/2014/main" id="{7DAA4F82-5845-4339-9955-C505E14E1540}"/>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E0CD275B-3AFB-4FAD-8275-8A9659155CAB}"/>
              </a:ext>
            </a:extLst>
          </p:cNvPr>
          <p:cNvGrpSpPr/>
          <p:nvPr/>
        </p:nvGrpSpPr>
        <p:grpSpPr>
          <a:xfrm>
            <a:off x="93764" y="2978218"/>
            <a:ext cx="1488295" cy="1433878"/>
            <a:chOff x="4164440" y="3621813"/>
            <a:chExt cx="1371155" cy="1212497"/>
          </a:xfrm>
        </p:grpSpPr>
        <p:sp>
          <p:nvSpPr>
            <p:cNvPr id="22" name="Teardrop 21">
              <a:extLst>
                <a:ext uri="{FF2B5EF4-FFF2-40B4-BE49-F238E27FC236}">
                  <a16:creationId xmlns:a16="http://schemas.microsoft.com/office/drawing/2014/main" id="{792BF5F8-99C4-4A21-970E-931DB63287E7}"/>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1954FA95-6A0B-456D-88D5-82DBBF6EF268}"/>
                </a:ext>
              </a:extLst>
            </p:cNvPr>
            <p:cNvSpPr txBox="1"/>
            <p:nvPr/>
          </p:nvSpPr>
          <p:spPr>
            <a:xfrm>
              <a:off x="4339091" y="3894728"/>
              <a:ext cx="1139086" cy="546542"/>
            </a:xfrm>
            <a:prstGeom prst="rect">
              <a:avLst/>
            </a:prstGeom>
            <a:noFill/>
          </p:spPr>
          <p:txBody>
            <a:bodyPr wrap="square" rtlCol="0">
              <a:spAutoFit/>
            </a:bodyPr>
            <a:lstStyle/>
            <a:p>
              <a:pPr algn="ctr"/>
              <a:r>
                <a:rPr lang="en-GB" b="1" dirty="0">
                  <a:solidFill>
                    <a:schemeClr val="bg1"/>
                  </a:solidFill>
                </a:rPr>
                <a:t>Take notes!</a:t>
              </a:r>
            </a:p>
          </p:txBody>
        </p:sp>
      </p:grpSp>
      <p:pic>
        <p:nvPicPr>
          <p:cNvPr id="24" name="Graphic 23" descr="Pencil">
            <a:extLst>
              <a:ext uri="{FF2B5EF4-FFF2-40B4-BE49-F238E27FC236}">
                <a16:creationId xmlns:a16="http://schemas.microsoft.com/office/drawing/2014/main" id="{6360E3CB-777C-4385-96D6-37E49D13CD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6279" y="3826232"/>
            <a:ext cx="495654" cy="495654"/>
          </a:xfrm>
          <a:prstGeom prst="rect">
            <a:avLst/>
          </a:prstGeom>
        </p:spPr>
      </p:pic>
      <p:pic>
        <p:nvPicPr>
          <p:cNvPr id="25" name="Picture 24">
            <a:extLst>
              <a:ext uri="{FF2B5EF4-FFF2-40B4-BE49-F238E27FC236}">
                <a16:creationId xmlns:a16="http://schemas.microsoft.com/office/drawing/2014/main" id="{37B1D0AA-C8F0-47E4-AF0D-E067C15AED94}"/>
              </a:ext>
            </a:extLst>
          </p:cNvPr>
          <p:cNvPicPr>
            <a:picLocks noChangeAspect="1"/>
          </p:cNvPicPr>
          <p:nvPr/>
        </p:nvPicPr>
        <p:blipFill>
          <a:blip r:embed="rId5"/>
          <a:stretch>
            <a:fillRect/>
          </a:stretch>
        </p:blipFill>
        <p:spPr>
          <a:xfrm>
            <a:off x="1681451" y="1256322"/>
            <a:ext cx="3182762" cy="453355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7" name="Rectangle 26">
            <a:extLst>
              <a:ext uri="{FF2B5EF4-FFF2-40B4-BE49-F238E27FC236}">
                <a16:creationId xmlns:a16="http://schemas.microsoft.com/office/drawing/2014/main" id="{6F78E5C6-40DD-49BC-A45A-FD323B4C1297}"/>
              </a:ext>
            </a:extLst>
          </p:cNvPr>
          <p:cNvSpPr/>
          <p:nvPr/>
        </p:nvSpPr>
        <p:spPr>
          <a:xfrm>
            <a:off x="2649599" y="5382705"/>
            <a:ext cx="827118" cy="160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29" name="Picture Placeholder 5">
            <a:extLst>
              <a:ext uri="{FF2B5EF4-FFF2-40B4-BE49-F238E27FC236}">
                <a16:creationId xmlns:a16="http://schemas.microsoft.com/office/drawing/2014/main" id="{8C43C85B-3E73-4723-AAF9-E0C7B8A5D6E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4890395" y="1268841"/>
            <a:ext cx="2492074" cy="3520873"/>
          </a:xfrm>
          <a:prstGeom prst="rect">
            <a:avLst/>
          </a:prstGeom>
          <a:solidFill>
            <a:srgbClr val="FF6699"/>
          </a:solidFill>
          <a:ln>
            <a:noFill/>
          </a:ln>
        </p:spPr>
      </p:pic>
      <p:sp>
        <p:nvSpPr>
          <p:cNvPr id="30" name="Flowchart: Off-page Connector 29">
            <a:extLst>
              <a:ext uri="{FF2B5EF4-FFF2-40B4-BE49-F238E27FC236}">
                <a16:creationId xmlns:a16="http://schemas.microsoft.com/office/drawing/2014/main" id="{FEAB82BB-8A1C-42D6-B109-F26556BFD8DA}"/>
              </a:ext>
            </a:extLst>
          </p:cNvPr>
          <p:cNvSpPr/>
          <p:nvPr/>
        </p:nvSpPr>
        <p:spPr>
          <a:xfrm rot="10800000">
            <a:off x="5540731" y="4859126"/>
            <a:ext cx="584774" cy="1566703"/>
          </a:xfrm>
          <a:prstGeom prst="flowChartOffpageConnector">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1" name="TextBox 30">
            <a:extLst>
              <a:ext uri="{FF2B5EF4-FFF2-40B4-BE49-F238E27FC236}">
                <a16:creationId xmlns:a16="http://schemas.microsoft.com/office/drawing/2014/main" id="{6B364246-B414-4FFD-9418-7A3BA338F1D0}"/>
              </a:ext>
            </a:extLst>
          </p:cNvPr>
          <p:cNvSpPr txBox="1"/>
          <p:nvPr/>
        </p:nvSpPr>
        <p:spPr>
          <a:xfrm rot="5400000">
            <a:off x="5113303" y="5637771"/>
            <a:ext cx="1447060" cy="584775"/>
          </a:xfrm>
          <a:prstGeom prst="rect">
            <a:avLst/>
          </a:prstGeom>
          <a:noFill/>
        </p:spPr>
        <p:txBody>
          <a:bodyPr wrap="square" rtlCol="0">
            <a:spAutoFit/>
          </a:bodyPr>
          <a:lstStyle/>
          <a:p>
            <a:r>
              <a:rPr lang="en-US" sz="1600" b="1">
                <a:solidFill>
                  <a:schemeClr val="bg1"/>
                </a:solidFill>
                <a:hlinkClick r:id="rId7"/>
              </a:rPr>
              <a:t>Executive summary</a:t>
            </a:r>
            <a:endParaRPr lang="en-CH" sz="1600" b="1">
              <a:solidFill>
                <a:schemeClr val="bg1"/>
              </a:solidFill>
            </a:endParaRPr>
          </a:p>
        </p:txBody>
      </p:sp>
      <p:pic>
        <p:nvPicPr>
          <p:cNvPr id="32" name="Picture 31">
            <a:extLst>
              <a:ext uri="{FF2B5EF4-FFF2-40B4-BE49-F238E27FC236}">
                <a16:creationId xmlns:a16="http://schemas.microsoft.com/office/drawing/2014/main" id="{454C38B2-CDD2-47C0-B69A-9749AEB8C403}"/>
              </a:ext>
            </a:extLst>
          </p:cNvPr>
          <p:cNvPicPr>
            <a:picLocks noChangeAspect="1"/>
          </p:cNvPicPr>
          <p:nvPr/>
        </p:nvPicPr>
        <p:blipFill>
          <a:blip r:embed="rId8"/>
          <a:stretch>
            <a:fillRect/>
          </a:stretch>
        </p:blipFill>
        <p:spPr>
          <a:xfrm>
            <a:off x="7301485" y="1260777"/>
            <a:ext cx="2478124" cy="3528937"/>
          </a:xfrm>
          <a:prstGeom prst="rect">
            <a:avLst/>
          </a:prstGeom>
        </p:spPr>
      </p:pic>
      <p:sp>
        <p:nvSpPr>
          <p:cNvPr id="33" name="Flowchart: Off-page Connector 32">
            <a:extLst>
              <a:ext uri="{FF2B5EF4-FFF2-40B4-BE49-F238E27FC236}">
                <a16:creationId xmlns:a16="http://schemas.microsoft.com/office/drawing/2014/main" id="{EC4CF90C-4F66-46BE-926A-07258890A20E}"/>
              </a:ext>
            </a:extLst>
          </p:cNvPr>
          <p:cNvSpPr/>
          <p:nvPr/>
        </p:nvSpPr>
        <p:spPr>
          <a:xfrm rot="10800000">
            <a:off x="8367192" y="4859126"/>
            <a:ext cx="399209" cy="1566703"/>
          </a:xfrm>
          <a:prstGeom prst="flowChartOffpageConnector">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4" name="TextBox 33">
            <a:extLst>
              <a:ext uri="{FF2B5EF4-FFF2-40B4-BE49-F238E27FC236}">
                <a16:creationId xmlns:a16="http://schemas.microsoft.com/office/drawing/2014/main" id="{EAE89F03-C07C-4E74-A660-360840A829DE}"/>
              </a:ext>
            </a:extLst>
          </p:cNvPr>
          <p:cNvSpPr txBox="1"/>
          <p:nvPr/>
        </p:nvSpPr>
        <p:spPr>
          <a:xfrm rot="5400000">
            <a:off x="7881945" y="5620598"/>
            <a:ext cx="1447060" cy="338554"/>
          </a:xfrm>
          <a:prstGeom prst="rect">
            <a:avLst/>
          </a:prstGeom>
          <a:noFill/>
        </p:spPr>
        <p:txBody>
          <a:bodyPr wrap="square" rtlCol="0">
            <a:spAutoFit/>
          </a:bodyPr>
          <a:lstStyle/>
          <a:p>
            <a:r>
              <a:rPr lang="en-US" sz="1600" b="1">
                <a:solidFill>
                  <a:schemeClr val="bg1"/>
                </a:solidFill>
                <a:hlinkClick r:id="rId9"/>
              </a:rPr>
              <a:t>Full version</a:t>
            </a:r>
            <a:endParaRPr lang="en-CH" sz="1600" b="1">
              <a:solidFill>
                <a:schemeClr val="bg1"/>
              </a:solidFill>
            </a:endParaRPr>
          </a:p>
        </p:txBody>
      </p:sp>
      <p:sp>
        <p:nvSpPr>
          <p:cNvPr id="35" name="Flowchart: Off-page Connector 34">
            <a:extLst>
              <a:ext uri="{FF2B5EF4-FFF2-40B4-BE49-F238E27FC236}">
                <a16:creationId xmlns:a16="http://schemas.microsoft.com/office/drawing/2014/main" id="{D598357D-F342-4300-B9CE-7CBE392C9400}"/>
              </a:ext>
            </a:extLst>
          </p:cNvPr>
          <p:cNvSpPr/>
          <p:nvPr/>
        </p:nvSpPr>
        <p:spPr>
          <a:xfrm rot="10800000">
            <a:off x="6496926" y="4859126"/>
            <a:ext cx="399209" cy="1566703"/>
          </a:xfrm>
          <a:prstGeom prst="flowChartOffpageConnector">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6" name="TextBox 35">
            <a:extLst>
              <a:ext uri="{FF2B5EF4-FFF2-40B4-BE49-F238E27FC236}">
                <a16:creationId xmlns:a16="http://schemas.microsoft.com/office/drawing/2014/main" id="{9CE343F2-B598-4EFD-A62B-1C057502CA34}"/>
              </a:ext>
            </a:extLst>
          </p:cNvPr>
          <p:cNvSpPr txBox="1"/>
          <p:nvPr/>
        </p:nvSpPr>
        <p:spPr>
          <a:xfrm rot="5400000">
            <a:off x="6011679" y="5620598"/>
            <a:ext cx="1447060" cy="338554"/>
          </a:xfrm>
          <a:prstGeom prst="rect">
            <a:avLst/>
          </a:prstGeom>
          <a:noFill/>
        </p:spPr>
        <p:txBody>
          <a:bodyPr wrap="square" rtlCol="0">
            <a:spAutoFit/>
          </a:bodyPr>
          <a:lstStyle/>
          <a:p>
            <a:r>
              <a:rPr lang="en-US" sz="1600" b="1">
                <a:solidFill>
                  <a:schemeClr val="bg1"/>
                </a:solidFill>
                <a:hlinkClick r:id="rId10"/>
              </a:rPr>
              <a:t>Full version</a:t>
            </a:r>
            <a:endParaRPr lang="en-CH" sz="1600" b="1">
              <a:solidFill>
                <a:schemeClr val="bg1"/>
              </a:solidFill>
            </a:endParaRPr>
          </a:p>
        </p:txBody>
      </p:sp>
      <p:pic>
        <p:nvPicPr>
          <p:cNvPr id="38" name="Picture 37">
            <a:extLst>
              <a:ext uri="{FF2B5EF4-FFF2-40B4-BE49-F238E27FC236}">
                <a16:creationId xmlns:a16="http://schemas.microsoft.com/office/drawing/2014/main" id="{00F46131-23F9-4838-BFCF-487AB232825F}"/>
              </a:ext>
            </a:extLst>
          </p:cNvPr>
          <p:cNvPicPr>
            <a:picLocks noChangeAspect="1"/>
          </p:cNvPicPr>
          <p:nvPr/>
        </p:nvPicPr>
        <p:blipFill>
          <a:blip r:embed="rId11"/>
          <a:stretch>
            <a:fillRect/>
          </a:stretch>
        </p:blipFill>
        <p:spPr>
          <a:xfrm>
            <a:off x="9770287" y="1260777"/>
            <a:ext cx="2361131" cy="3340252"/>
          </a:xfrm>
          <a:prstGeom prst="rect">
            <a:avLst/>
          </a:prstGeom>
        </p:spPr>
      </p:pic>
      <p:sp>
        <p:nvSpPr>
          <p:cNvPr id="39" name="Flowchart: Off-page Connector 38">
            <a:extLst>
              <a:ext uri="{FF2B5EF4-FFF2-40B4-BE49-F238E27FC236}">
                <a16:creationId xmlns:a16="http://schemas.microsoft.com/office/drawing/2014/main" id="{57CC865D-43C3-4B9B-A0D0-B25666D37AD6}"/>
              </a:ext>
            </a:extLst>
          </p:cNvPr>
          <p:cNvSpPr/>
          <p:nvPr/>
        </p:nvSpPr>
        <p:spPr>
          <a:xfrm rot="10800000">
            <a:off x="9988378" y="4859125"/>
            <a:ext cx="399209" cy="1566703"/>
          </a:xfrm>
          <a:prstGeom prst="flowChartOffpageConnector">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0" name="TextBox 39">
            <a:extLst>
              <a:ext uri="{FF2B5EF4-FFF2-40B4-BE49-F238E27FC236}">
                <a16:creationId xmlns:a16="http://schemas.microsoft.com/office/drawing/2014/main" id="{8E300DE1-0E07-4CE5-96E4-9CBE937B164D}"/>
              </a:ext>
            </a:extLst>
          </p:cNvPr>
          <p:cNvSpPr txBox="1"/>
          <p:nvPr/>
        </p:nvSpPr>
        <p:spPr>
          <a:xfrm rot="5400000">
            <a:off x="9503131" y="5620597"/>
            <a:ext cx="1447060" cy="338554"/>
          </a:xfrm>
          <a:prstGeom prst="rect">
            <a:avLst/>
          </a:prstGeom>
          <a:noFill/>
        </p:spPr>
        <p:txBody>
          <a:bodyPr wrap="square" rtlCol="0">
            <a:spAutoFit/>
          </a:bodyPr>
          <a:lstStyle/>
          <a:p>
            <a:r>
              <a:rPr lang="en-US" sz="1600" b="1" dirty="0">
                <a:solidFill>
                  <a:schemeClr val="bg1"/>
                </a:solidFill>
                <a:hlinkClick r:id="rId12"/>
              </a:rPr>
              <a:t>Full version</a:t>
            </a:r>
            <a:endParaRPr lang="en-CH" sz="1600" b="1" dirty="0">
              <a:solidFill>
                <a:schemeClr val="bg1"/>
              </a:solidFill>
            </a:endParaRPr>
          </a:p>
        </p:txBody>
      </p:sp>
    </p:spTree>
    <p:extLst>
      <p:ext uri="{BB962C8B-B14F-4D97-AF65-F5344CB8AC3E}">
        <p14:creationId xmlns:p14="http://schemas.microsoft.com/office/powerpoint/2010/main" val="36469420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normAutofit/>
          </a:bodyPr>
          <a:lstStyle/>
          <a:p>
            <a:r>
              <a:rPr lang="en-GB">
                <a:solidFill>
                  <a:srgbClr val="595959"/>
                </a:solidFill>
              </a:rPr>
              <a:t>Where we are in the learning objectives</a:t>
            </a:r>
          </a:p>
        </p:txBody>
      </p:sp>
      <p:pic>
        <p:nvPicPr>
          <p:cNvPr id="8" name="Graphic 7" descr="Checkmark">
            <a:extLst>
              <a:ext uri="{FF2B5EF4-FFF2-40B4-BE49-F238E27FC236}">
                <a16:creationId xmlns:a16="http://schemas.microsoft.com/office/drawing/2014/main" id="{6E3EC8CA-2116-4D71-962C-CB68C5C22F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9120" y="1711301"/>
            <a:ext cx="444761" cy="444761"/>
          </a:xfrm>
          <a:prstGeom prst="rect">
            <a:avLst/>
          </a:prstGeom>
        </p:spPr>
      </p:pic>
      <p:sp>
        <p:nvSpPr>
          <p:cNvPr id="9" name="Oval 8">
            <a:extLst>
              <a:ext uri="{FF2B5EF4-FFF2-40B4-BE49-F238E27FC236}">
                <a16:creationId xmlns:a16="http://schemas.microsoft.com/office/drawing/2014/main" id="{4C0C29BD-4345-4C24-9D66-D70B5D0AA64D}"/>
              </a:ext>
            </a:extLst>
          </p:cNvPr>
          <p:cNvSpPr/>
          <p:nvPr/>
        </p:nvSpPr>
        <p:spPr>
          <a:xfrm>
            <a:off x="9885147" y="17793"/>
            <a:ext cx="2306855" cy="2138271"/>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0" name="Content Placeholder 2">
            <a:extLst>
              <a:ext uri="{FF2B5EF4-FFF2-40B4-BE49-F238E27FC236}">
                <a16:creationId xmlns:a16="http://schemas.microsoft.com/office/drawing/2014/main" id="{B744D73D-241F-D649-A106-29AEFFDA8BBB}"/>
              </a:ext>
            </a:extLst>
          </p:cNvPr>
          <p:cNvSpPr>
            <a:spLocks noGrp="1"/>
          </p:cNvSpPr>
          <p:nvPr>
            <p:ph idx="1"/>
          </p:nvPr>
        </p:nvSpPr>
        <p:spPr>
          <a:xfrm>
            <a:off x="693877" y="1640402"/>
            <a:ext cx="11498123" cy="3577201"/>
          </a:xfrm>
        </p:spPr>
        <p:txBody>
          <a:bodyPr>
            <a:noAutofit/>
          </a:bodyPr>
          <a:lstStyle/>
          <a:p>
            <a:pPr marL="0" indent="0">
              <a:lnSpc>
                <a:spcPct val="100000"/>
              </a:lnSpc>
              <a:spcAft>
                <a:spcPts val="1200"/>
              </a:spcAft>
              <a:buNone/>
            </a:pPr>
            <a:r>
              <a:rPr lang="en-GB" sz="2100" dirty="0"/>
              <a:t>To understand how to </a:t>
            </a:r>
            <a:r>
              <a:rPr lang="en-GB" sz="2100" b="1" dirty="0">
                <a:solidFill>
                  <a:srgbClr val="23BAED"/>
                </a:solidFill>
              </a:rPr>
              <a:t>identify natural capital impacts and dependencies                          </a:t>
            </a:r>
            <a:r>
              <a:rPr lang="en-GB" sz="2100" dirty="0"/>
              <a:t>that are </a:t>
            </a:r>
            <a:r>
              <a:rPr lang="en-GB" sz="2100" b="1" dirty="0">
                <a:solidFill>
                  <a:srgbClr val="23BAED"/>
                </a:solidFill>
              </a:rPr>
              <a:t>important</a:t>
            </a:r>
            <a:r>
              <a:rPr lang="en-GB" sz="2100" dirty="0"/>
              <a:t> to your business</a:t>
            </a:r>
          </a:p>
          <a:p>
            <a:pPr marL="800060" lvl="1" indent="-342882">
              <a:lnSpc>
                <a:spcPct val="100000"/>
              </a:lnSpc>
              <a:spcAft>
                <a:spcPts val="1200"/>
              </a:spcAft>
              <a:buFont typeface="Wingdings" panose="05000000000000000000" pitchFamily="2" charset="2"/>
              <a:buChar char="v"/>
            </a:pPr>
            <a:r>
              <a:rPr lang="en-GB" sz="2100" dirty="0"/>
              <a:t> Acquire the necessary tools, resources and understanding to </a:t>
            </a:r>
            <a:r>
              <a:rPr lang="en-GB" sz="2100" b="1" dirty="0">
                <a:solidFill>
                  <a:srgbClr val="23BAED"/>
                </a:solidFill>
              </a:rPr>
              <a:t>scope your own assessment</a:t>
            </a:r>
            <a:endParaRPr lang="en-GB" sz="2100" dirty="0"/>
          </a:p>
          <a:p>
            <a:pPr marL="800060" lvl="1" indent="-342882">
              <a:lnSpc>
                <a:spcPct val="100000"/>
              </a:lnSpc>
              <a:spcAft>
                <a:spcPts val="1200"/>
              </a:spcAft>
              <a:buFont typeface="Wingdings" panose="05000000000000000000" pitchFamily="2" charset="2"/>
              <a:buChar char="v"/>
            </a:pPr>
            <a:r>
              <a:rPr lang="en-GB" sz="2100" dirty="0"/>
              <a:t>To be introduced to the key </a:t>
            </a:r>
            <a:r>
              <a:rPr lang="en-GB" sz="2100" b="1" dirty="0">
                <a:solidFill>
                  <a:srgbClr val="23BAED"/>
                </a:solidFill>
              </a:rPr>
              <a:t>practical considerations and steps</a:t>
            </a:r>
            <a:r>
              <a:rPr lang="en-GB" sz="2100" dirty="0"/>
              <a:t> to take when undertaking a first natural capital assessment </a:t>
            </a:r>
            <a:r>
              <a:rPr lang="en-GB" sz="2000" dirty="0"/>
              <a:t>as well as some </a:t>
            </a:r>
            <a:r>
              <a:rPr lang="en-GB" sz="2000" b="1" dirty="0">
                <a:solidFill>
                  <a:srgbClr val="23BAED"/>
                </a:solidFill>
              </a:rPr>
              <a:t>tools </a:t>
            </a:r>
            <a:r>
              <a:rPr lang="en-GB" sz="2000" dirty="0">
                <a:solidFill>
                  <a:srgbClr val="595959"/>
                </a:solidFill>
              </a:rPr>
              <a:t>to help undertake an assessment </a:t>
            </a:r>
          </a:p>
          <a:p>
            <a:pPr marL="800060" lvl="1" indent="-342882">
              <a:lnSpc>
                <a:spcPct val="100000"/>
              </a:lnSpc>
              <a:spcAft>
                <a:spcPts val="1200"/>
              </a:spcAft>
              <a:buFont typeface="Wingdings" panose="05000000000000000000" pitchFamily="2" charset="2"/>
              <a:buChar char="v"/>
            </a:pPr>
            <a:r>
              <a:rPr lang="en-GB" sz="2100" dirty="0"/>
              <a:t>To understand </a:t>
            </a:r>
            <a:r>
              <a:rPr lang="en-GB" sz="2100" b="1" dirty="0">
                <a:solidFill>
                  <a:srgbClr val="23BAED"/>
                </a:solidFill>
              </a:rPr>
              <a:t>materiality assessments </a:t>
            </a:r>
            <a:r>
              <a:rPr lang="en-GB" sz="2100" dirty="0"/>
              <a:t>in the context of </a:t>
            </a:r>
            <a:r>
              <a:rPr lang="en-GB" sz="2100" b="1" dirty="0">
                <a:solidFill>
                  <a:srgbClr val="23BAED"/>
                </a:solidFill>
              </a:rPr>
              <a:t>impacts and dependencies </a:t>
            </a:r>
            <a:r>
              <a:rPr lang="en-GB" sz="2100" dirty="0"/>
              <a:t>and how to undertake them</a:t>
            </a:r>
          </a:p>
          <a:p>
            <a:pPr marL="800060" lvl="1" indent="-342882">
              <a:lnSpc>
                <a:spcPct val="100000"/>
              </a:lnSpc>
              <a:spcAft>
                <a:spcPts val="1200"/>
              </a:spcAft>
              <a:buFont typeface="Wingdings" panose="05000000000000000000" pitchFamily="2" charset="2"/>
              <a:buChar char="v"/>
            </a:pPr>
            <a:r>
              <a:rPr lang="en-GB" sz="2100" dirty="0"/>
              <a:t>To </a:t>
            </a:r>
            <a:r>
              <a:rPr lang="en-GB" sz="2100" b="1" dirty="0">
                <a:solidFill>
                  <a:srgbClr val="23BAED"/>
                </a:solidFill>
              </a:rPr>
              <a:t>introduce valuation </a:t>
            </a:r>
            <a:r>
              <a:rPr lang="en-GB" sz="2100" dirty="0"/>
              <a:t>following on from the brief overview provided in module 1</a:t>
            </a:r>
          </a:p>
        </p:txBody>
      </p:sp>
      <p:sp>
        <p:nvSpPr>
          <p:cNvPr id="6" name="Rectangle 5">
            <a:extLst>
              <a:ext uri="{FF2B5EF4-FFF2-40B4-BE49-F238E27FC236}">
                <a16:creationId xmlns:a16="http://schemas.microsoft.com/office/drawing/2014/main" id="{2FE6045E-47F0-314F-9444-978ABCCC2DD3}"/>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7" name="Rectangle 6">
            <a:extLst>
              <a:ext uri="{FF2B5EF4-FFF2-40B4-BE49-F238E27FC236}">
                <a16:creationId xmlns:a16="http://schemas.microsoft.com/office/drawing/2014/main" id="{8415E468-B05A-924C-9051-74A54F76F6D1}"/>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11" name="Rectangle 10">
            <a:extLst>
              <a:ext uri="{FF2B5EF4-FFF2-40B4-BE49-F238E27FC236}">
                <a16:creationId xmlns:a16="http://schemas.microsoft.com/office/drawing/2014/main" id="{0CA304AF-7C26-1F43-A54B-F5383596877F}"/>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12" name="Rectangle 11">
            <a:extLst>
              <a:ext uri="{FF2B5EF4-FFF2-40B4-BE49-F238E27FC236}">
                <a16:creationId xmlns:a16="http://schemas.microsoft.com/office/drawing/2014/main" id="{8A9B2636-B008-FA4F-B8A2-77504EE013D9}"/>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3" name="Slide Number Placeholder 2">
            <a:extLst>
              <a:ext uri="{FF2B5EF4-FFF2-40B4-BE49-F238E27FC236}">
                <a16:creationId xmlns:a16="http://schemas.microsoft.com/office/drawing/2014/main" id="{2D5D8741-01A4-1348-AF59-46E3E1BA5916}"/>
              </a:ext>
            </a:extLst>
          </p:cNvPr>
          <p:cNvSpPr>
            <a:spLocks noGrp="1"/>
          </p:cNvSpPr>
          <p:nvPr>
            <p:ph type="sldNum" sz="quarter" idx="12"/>
          </p:nvPr>
        </p:nvSpPr>
        <p:spPr/>
        <p:txBody>
          <a:bodyPr/>
          <a:lstStyle/>
          <a:p>
            <a:fld id="{971CEC84-1649-40CE-BFF6-7286506FEA08}" type="slidenum">
              <a:rPr lang="en-GB" smtClean="0"/>
              <a:pPr/>
              <a:t>100</a:t>
            </a:fld>
            <a:endParaRPr lang="en-GB"/>
          </a:p>
        </p:txBody>
      </p:sp>
    </p:spTree>
    <p:extLst>
      <p:ext uri="{BB962C8B-B14F-4D97-AF65-F5344CB8AC3E}">
        <p14:creationId xmlns:p14="http://schemas.microsoft.com/office/powerpoint/2010/main" val="5689586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D3049D-350F-4AC5-924A-E22E153C625A}"/>
              </a:ext>
            </a:extLst>
          </p:cNvPr>
          <p:cNvPicPr>
            <a:picLocks noChangeAspect="1"/>
          </p:cNvPicPr>
          <p:nvPr/>
        </p:nvPicPr>
        <p:blipFill rotWithShape="1">
          <a:blip r:embed="rId3">
            <a:extLst>
              <a:ext uri="{28A0092B-C50C-407E-A947-70E740481C1C}">
                <a14:useLocalDpi xmlns:a14="http://schemas.microsoft.com/office/drawing/2010/main" val="0"/>
              </a:ext>
            </a:extLst>
          </a:blip>
          <a:srcRect t="48483" b="14017"/>
          <a:stretch/>
        </p:blipFill>
        <p:spPr>
          <a:xfrm>
            <a:off x="0" y="1"/>
            <a:ext cx="12192000" cy="6858000"/>
          </a:xfrm>
          <a:prstGeom prst="rect">
            <a:avLst/>
          </a:prstGeom>
        </p:spPr>
      </p:pic>
      <p:grpSp>
        <p:nvGrpSpPr>
          <p:cNvPr id="4" name="Group 3">
            <a:extLst>
              <a:ext uri="{FF2B5EF4-FFF2-40B4-BE49-F238E27FC236}">
                <a16:creationId xmlns:a16="http://schemas.microsoft.com/office/drawing/2014/main" id="{3C0C13B7-8D9F-40A8-8628-F3DFEF8A1220}"/>
              </a:ext>
            </a:extLst>
          </p:cNvPr>
          <p:cNvGrpSpPr/>
          <p:nvPr/>
        </p:nvGrpSpPr>
        <p:grpSpPr>
          <a:xfrm>
            <a:off x="9058941" y="1435400"/>
            <a:ext cx="1648047" cy="1584250"/>
            <a:chOff x="9133367" y="1520456"/>
            <a:chExt cx="1648047" cy="1584251"/>
          </a:xfrm>
        </p:grpSpPr>
        <p:sp>
          <p:nvSpPr>
            <p:cNvPr id="2" name="TextBox 1">
              <a:extLst>
                <a:ext uri="{FF2B5EF4-FFF2-40B4-BE49-F238E27FC236}">
                  <a16:creationId xmlns:a16="http://schemas.microsoft.com/office/drawing/2014/main" id="{B718A317-1A87-4FC3-B09B-5870194250C0}"/>
                </a:ext>
              </a:extLst>
            </p:cNvPr>
            <p:cNvSpPr txBox="1"/>
            <p:nvPr/>
          </p:nvSpPr>
          <p:spPr>
            <a:xfrm>
              <a:off x="9357744" y="1803199"/>
              <a:ext cx="1343926" cy="1015663"/>
            </a:xfrm>
            <a:prstGeom prst="rect">
              <a:avLst/>
            </a:prstGeom>
            <a:noFill/>
          </p:spPr>
          <p:txBody>
            <a:bodyPr wrap="square" rtlCol="0">
              <a:spAutoFit/>
            </a:bodyPr>
            <a:lstStyle/>
            <a:p>
              <a:r>
                <a:rPr lang="en-GB" sz="6000" b="1">
                  <a:solidFill>
                    <a:schemeClr val="bg1"/>
                  </a:solidFill>
                </a:rPr>
                <a:t>10’</a:t>
              </a:r>
            </a:p>
          </p:txBody>
        </p:sp>
        <p:sp>
          <p:nvSpPr>
            <p:cNvPr id="3" name="Oval 2">
              <a:extLst>
                <a:ext uri="{FF2B5EF4-FFF2-40B4-BE49-F238E27FC236}">
                  <a16:creationId xmlns:a16="http://schemas.microsoft.com/office/drawing/2014/main" id="{50F4147E-2371-4E43-A47E-D8A3BE742CE3}"/>
                </a:ext>
              </a:extLst>
            </p:cNvPr>
            <p:cNvSpPr/>
            <p:nvPr/>
          </p:nvSpPr>
          <p:spPr>
            <a:xfrm>
              <a:off x="9133367" y="1520456"/>
              <a:ext cx="1648047" cy="15842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grpSp>
    </p:spTree>
    <p:extLst>
      <p:ext uri="{BB962C8B-B14F-4D97-AF65-F5344CB8AC3E}">
        <p14:creationId xmlns:p14="http://schemas.microsoft.com/office/powerpoint/2010/main" val="287846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8561-5E51-4A9C-9352-7623FDE59205}"/>
              </a:ext>
            </a:extLst>
          </p:cNvPr>
          <p:cNvSpPr>
            <a:spLocks noGrp="1"/>
          </p:cNvSpPr>
          <p:nvPr>
            <p:ph type="title"/>
          </p:nvPr>
        </p:nvSpPr>
        <p:spPr/>
        <p:txBody>
          <a:bodyPr/>
          <a:lstStyle/>
          <a:p>
            <a:r>
              <a:rPr lang="en-GB" dirty="0"/>
              <a:t>Agenda</a:t>
            </a:r>
          </a:p>
        </p:txBody>
      </p:sp>
      <p:sp>
        <p:nvSpPr>
          <p:cNvPr id="3" name="Slide Number Placeholder 2">
            <a:extLst>
              <a:ext uri="{FF2B5EF4-FFF2-40B4-BE49-F238E27FC236}">
                <a16:creationId xmlns:a16="http://schemas.microsoft.com/office/drawing/2014/main" id="{2F6D8C37-5714-214F-A6F4-8EDFB11B54A6}"/>
              </a:ext>
            </a:extLst>
          </p:cNvPr>
          <p:cNvSpPr>
            <a:spLocks noGrp="1"/>
          </p:cNvSpPr>
          <p:nvPr>
            <p:ph type="sldNum" sz="quarter" idx="12"/>
          </p:nvPr>
        </p:nvSpPr>
        <p:spPr>
          <a:xfrm>
            <a:off x="314195" y="6367523"/>
            <a:ext cx="2743200" cy="365125"/>
          </a:xfrm>
        </p:spPr>
        <p:txBody>
          <a:bodyPr/>
          <a:lstStyle/>
          <a:p>
            <a:fld id="{971CEC84-1649-40CE-BFF6-7286506FEA08}" type="slidenum">
              <a:rPr lang="en-GB" smtClean="0"/>
              <a:pPr/>
              <a:t>102</a:t>
            </a:fld>
            <a:endParaRPr lang="en-GB"/>
          </a:p>
        </p:txBody>
      </p:sp>
      <p:graphicFrame>
        <p:nvGraphicFramePr>
          <p:cNvPr id="5" name="Table 6">
            <a:extLst>
              <a:ext uri="{FF2B5EF4-FFF2-40B4-BE49-F238E27FC236}">
                <a16:creationId xmlns:a16="http://schemas.microsoft.com/office/drawing/2014/main" id="{11B5B013-9260-415A-88CF-6957529764A5}"/>
              </a:ext>
            </a:extLst>
          </p:cNvPr>
          <p:cNvGraphicFramePr>
            <a:graphicFrameLocks noGrp="1"/>
          </p:cNvGraphicFramePr>
          <p:nvPr>
            <p:extLst>
              <p:ext uri="{D42A27DB-BD31-4B8C-83A1-F6EECF244321}">
                <p14:modId xmlns:p14="http://schemas.microsoft.com/office/powerpoint/2010/main" val="1715797362"/>
              </p:ext>
            </p:extLst>
          </p:nvPr>
        </p:nvGraphicFramePr>
        <p:xfrm>
          <a:off x="852358" y="1579622"/>
          <a:ext cx="10394762" cy="3843081"/>
        </p:xfrm>
        <a:graphic>
          <a:graphicData uri="http://schemas.openxmlformats.org/drawingml/2006/table">
            <a:tbl>
              <a:tblPr firstRow="1" bandRow="1">
                <a:tableStyleId>{5FD0F851-EC5A-4D38-B0AD-8093EC10F338}</a:tableStyleId>
              </a:tblPr>
              <a:tblGrid>
                <a:gridCol w="1440676">
                  <a:extLst>
                    <a:ext uri="{9D8B030D-6E8A-4147-A177-3AD203B41FA5}">
                      <a16:colId xmlns:a16="http://schemas.microsoft.com/office/drawing/2014/main" val="1023688113"/>
                    </a:ext>
                  </a:extLst>
                </a:gridCol>
                <a:gridCol w="8954086">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800" kern="1200" dirty="0"/>
                        <a:t>Time (xxx)</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800" kern="1200" dirty="0"/>
                        <a:t>Session</a:t>
                      </a:r>
                      <a:endParaRPr lang="en-CH" sz="18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lvl="0" algn="l" rtl="0">
                        <a:lnSpc>
                          <a:spcPct val="150000"/>
                        </a:lnSpc>
                        <a:buNone/>
                      </a:pPr>
                      <a:r>
                        <a:rPr lang="en-GB" sz="1700" b="1" i="0" kern="1200" dirty="0">
                          <a:solidFill>
                            <a:srgbClr val="595959"/>
                          </a:solidFill>
                          <a:latin typeface="+mn-lt"/>
                          <a:ea typeface="+mn-ea"/>
                          <a:cs typeface="+mn-cs"/>
                        </a:rPr>
                        <a:t>Introductions</a:t>
                      </a:r>
                      <a:endParaRPr lang="en-US" b="1" i="0" dirty="0"/>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17627756"/>
                  </a:ext>
                </a:extLst>
              </a:tr>
              <a:tr h="353086">
                <a:tc>
                  <a:txBody>
                    <a:bodyPr/>
                    <a:lstStyle/>
                    <a:p>
                      <a:r>
                        <a:rPr lang="en-GB"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Setting the scene and a brief re-cap on natural capital</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78939251"/>
                  </a:ext>
                </a:extLst>
              </a:tr>
              <a:tr h="353086">
                <a:tc>
                  <a:txBody>
                    <a:bodyPr/>
                    <a:lstStyle/>
                    <a:p>
                      <a:r>
                        <a:rPr lang="en-GB" sz="1800" kern="1200" dirty="0">
                          <a:solidFill>
                            <a:schemeClr val="tx1">
                              <a:lumMod val="65000"/>
                              <a:lumOff val="35000"/>
                            </a:schemeClr>
                          </a:solidFill>
                          <a:latin typeface="+mn-lt"/>
                          <a:ea typeface="+mn-ea"/>
                          <a:cs typeface="+mn-cs"/>
                        </a:rPr>
                        <a:t>10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The business case for assessing natural capital &amp; common assessments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88569436"/>
                  </a:ext>
                </a:extLst>
              </a:tr>
              <a:tr h="353086">
                <a:tc>
                  <a:txBody>
                    <a:bodyPr/>
                    <a:lstStyle/>
                    <a:p>
                      <a:r>
                        <a:rPr lang="en-US"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algn="l" defTabSz="914377" rtl="0" eaLnBrk="1" fontAlgn="ctr" latinLnBrk="0" hangingPunct="1">
                        <a:lnSpc>
                          <a:spcPct val="150000"/>
                        </a:lnSpc>
                      </a:pPr>
                      <a:r>
                        <a:rPr lang="en-GB" sz="1700" b="1" i="0" kern="1200" dirty="0">
                          <a:solidFill>
                            <a:srgbClr val="595959"/>
                          </a:solidFill>
                          <a:latin typeface="+mn-lt"/>
                          <a:ea typeface="+mn-ea"/>
                          <a:cs typeface="+mn-cs"/>
                        </a:rPr>
                        <a:t>Identifying your natural capital impacts &amp; dependencies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78303020"/>
                  </a:ext>
                </a:extLst>
              </a:tr>
              <a:tr h="353086">
                <a:tc>
                  <a:txBody>
                    <a:bodyPr/>
                    <a:lstStyle/>
                    <a:p>
                      <a:pPr marL="0" algn="l" defTabSz="914400" rtl="0" eaLnBrk="1" latinLnBrk="0" hangingPunct="1"/>
                      <a:r>
                        <a:rPr lang="en-US" sz="1600" i="1" kern="1200" dirty="0">
                          <a:solidFill>
                            <a:schemeClr val="tx1">
                              <a:lumMod val="65000"/>
                              <a:lumOff val="35000"/>
                            </a:schemeClr>
                          </a:solidFill>
                          <a:latin typeface="+mn-lt"/>
                          <a:ea typeface="+mn-ea"/>
                          <a:cs typeface="+mn-cs"/>
                        </a:rPr>
                        <a:t>25</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tc>
                  <a:txBody>
                    <a:bodyPr/>
                    <a:lstStyle/>
                    <a:p>
                      <a:pPr marL="0" algn="l" defTabSz="914400" rtl="0" eaLnBrk="1" fontAlgn="ctr" latinLnBrk="0" hangingPunct="1">
                        <a:lnSpc>
                          <a:spcPct val="150000"/>
                        </a:lnSpc>
                      </a:pPr>
                      <a:r>
                        <a:rPr lang="en-GB" sz="1600" i="1" kern="1200" dirty="0">
                          <a:solidFill>
                            <a:schemeClr val="tx1">
                              <a:lumMod val="65000"/>
                              <a:lumOff val="35000"/>
                            </a:schemeClr>
                          </a:solidFill>
                          <a:latin typeface="+mn-lt"/>
                          <a:ea typeface="+mn-ea"/>
                          <a:cs typeface="+mn-cs"/>
                        </a:rPr>
                        <a:t>Coffee Break</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extLst>
                  <a:ext uri="{0D108BD9-81ED-4DB2-BD59-A6C34878D82A}">
                    <a16:rowId xmlns:a16="http://schemas.microsoft.com/office/drawing/2014/main" val="3628176994"/>
                  </a:ext>
                </a:extLst>
              </a:tr>
              <a:tr h="353086">
                <a:tc>
                  <a:txBody>
                    <a:bodyPr/>
                    <a:lstStyle/>
                    <a:p>
                      <a:r>
                        <a:rPr lang="en-US" sz="1800" i="0" kern="1200" dirty="0">
                          <a:solidFill>
                            <a:schemeClr val="tx1">
                              <a:lumMod val="65000"/>
                              <a:lumOff val="35000"/>
                            </a:schemeClr>
                          </a:solidFill>
                          <a:latin typeface="+mn-lt"/>
                          <a:ea typeface="+mn-ea"/>
                          <a:cs typeface="+mn-cs"/>
                        </a:rPr>
                        <a:t>20</a:t>
                      </a:r>
                      <a:endParaRPr lang="en-CH" sz="1800" i="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00B0F0"/>
                          </a:solidFill>
                          <a:latin typeface="+mn-lt"/>
                          <a:ea typeface="+mn-ea"/>
                          <a:cs typeface="+mn-cs"/>
                        </a:rPr>
                        <a:t>Scoping an assessment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76740707"/>
                  </a:ext>
                </a:extLst>
              </a:tr>
              <a:tr h="353086">
                <a:tc>
                  <a:txBody>
                    <a:bodyPr/>
                    <a:lstStyle/>
                    <a:p>
                      <a:r>
                        <a:rPr lang="en-US" sz="1800" kern="1200" dirty="0">
                          <a:solidFill>
                            <a:schemeClr val="tx1">
                              <a:lumMod val="65000"/>
                              <a:lumOff val="35000"/>
                            </a:schemeClr>
                          </a:solidFill>
                          <a:latin typeface="+mn-lt"/>
                          <a:ea typeface="+mn-ea"/>
                          <a:cs typeface="+mn-cs"/>
                        </a:rPr>
                        <a:t>20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Materiality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35272183"/>
                  </a:ext>
                </a:extLst>
              </a:tr>
              <a:tr h="376962">
                <a:tc>
                  <a:txBody>
                    <a:bodyPr/>
                    <a:lstStyle/>
                    <a:p>
                      <a:r>
                        <a:rPr lang="en-US" sz="1800" kern="1200" dirty="0">
                          <a:solidFill>
                            <a:schemeClr val="tx1">
                              <a:lumMod val="65000"/>
                              <a:lumOff val="35000"/>
                            </a:schemeClr>
                          </a:solidFill>
                          <a:latin typeface="+mn-lt"/>
                          <a:ea typeface="+mn-ea"/>
                          <a:cs typeface="+mn-cs"/>
                        </a:rPr>
                        <a:t>20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Introduction to monetary valuation for scoping an assessment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223510256"/>
                  </a:ext>
                </a:extLst>
              </a:tr>
              <a:tr h="353086">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lvl="0" algn="l">
                        <a:lnSpc>
                          <a:spcPct val="150000"/>
                        </a:lnSpc>
                        <a:buNone/>
                      </a:pPr>
                      <a:r>
                        <a:rPr lang="en-GB" sz="1700" b="1" i="0" u="none" strike="noStrike" kern="1200" noProof="0" dirty="0">
                          <a:solidFill>
                            <a:srgbClr val="595959"/>
                          </a:solidFill>
                          <a:latin typeface="Arial"/>
                        </a:rPr>
                        <a:t>Case study presentation </a:t>
                      </a:r>
                      <a:endParaRPr lang="en-GB" sz="1700" b="1" i="0"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0702698"/>
                  </a:ext>
                </a:extLst>
              </a:tr>
            </a:tbl>
          </a:graphicData>
        </a:graphic>
      </p:graphicFrame>
      <p:sp>
        <p:nvSpPr>
          <p:cNvPr id="6" name="TextBox 2">
            <a:extLst>
              <a:ext uri="{FF2B5EF4-FFF2-40B4-BE49-F238E27FC236}">
                <a16:creationId xmlns:a16="http://schemas.microsoft.com/office/drawing/2014/main" id="{175E5CAF-19E0-4747-B1AD-981CF3DE4F7F}"/>
              </a:ext>
            </a:extLst>
          </p:cNvPr>
          <p:cNvSpPr txBox="1"/>
          <p:nvPr/>
        </p:nvSpPr>
        <p:spPr>
          <a:xfrm rot="1025991">
            <a:off x="7318666" y="513067"/>
            <a:ext cx="2697335" cy="400110"/>
          </a:xfrm>
          <a:prstGeom prst="rect">
            <a:avLst/>
          </a:prstGeom>
          <a:solidFill>
            <a:srgbClr val="FFCC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TO ADAPT</a:t>
            </a:r>
            <a:endParaRPr kumimoji="0" lang="en-CH" sz="20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698179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34E627-F108-4227-BF44-913A09AFE83F}"/>
              </a:ext>
            </a:extLst>
          </p:cNvPr>
          <p:cNvPicPr>
            <a:picLocks noChangeAspect="1"/>
          </p:cNvPicPr>
          <p:nvPr/>
        </p:nvPicPr>
        <p:blipFill rotWithShape="1">
          <a:blip r:embed="rId3"/>
          <a:srcRect t="27374" b="2424"/>
          <a:stretch/>
        </p:blipFill>
        <p:spPr>
          <a:xfrm>
            <a:off x="467671" y="1389082"/>
            <a:ext cx="11724332" cy="5468921"/>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78435"/>
            <a:ext cx="5547292" cy="5490396"/>
          </a:xfrm>
          <a:prstGeom prst="rect">
            <a:avLst/>
          </a:prstGeom>
        </p:spPr>
      </p:pic>
      <p:sp>
        <p:nvSpPr>
          <p:cNvPr id="2" name="Title 1"/>
          <p:cNvSpPr>
            <a:spLocks noGrp="1"/>
          </p:cNvSpPr>
          <p:nvPr>
            <p:ph type="ctrTitle"/>
          </p:nvPr>
        </p:nvSpPr>
        <p:spPr>
          <a:xfrm>
            <a:off x="467670" y="2787365"/>
            <a:ext cx="4314321" cy="1604484"/>
          </a:xfrm>
        </p:spPr>
        <p:txBody>
          <a:bodyPr>
            <a:noAutofit/>
          </a:bodyPr>
          <a:lstStyle/>
          <a:p>
            <a:pPr algn="l"/>
            <a:r>
              <a:rPr lang="en-GB" sz="4000" b="1" dirty="0">
                <a:solidFill>
                  <a:srgbClr val="23BAED"/>
                </a:solidFill>
              </a:rPr>
              <a:t>Scoping an assessment</a:t>
            </a:r>
            <a:endParaRPr lang="en-GB" sz="4000" dirty="0">
              <a:solidFill>
                <a:srgbClr val="FF0000"/>
              </a:solidFil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6" name="Slide Number Placeholder 5">
            <a:extLst>
              <a:ext uri="{FF2B5EF4-FFF2-40B4-BE49-F238E27FC236}">
                <a16:creationId xmlns:a16="http://schemas.microsoft.com/office/drawing/2014/main" id="{A3D48F13-071C-1343-A264-70EFB6709E4E}"/>
              </a:ext>
            </a:extLst>
          </p:cNvPr>
          <p:cNvSpPr>
            <a:spLocks noGrp="1"/>
          </p:cNvSpPr>
          <p:nvPr>
            <p:ph type="sldNum" sz="quarter" idx="12"/>
          </p:nvPr>
        </p:nvSpPr>
        <p:spPr/>
        <p:txBody>
          <a:bodyPr/>
          <a:lstStyle/>
          <a:p>
            <a:fld id="{971CEC84-1649-40CE-BFF6-7286506FEA08}" type="slidenum">
              <a:rPr lang="en-GB" smtClean="0"/>
              <a:pPr/>
              <a:t>103</a:t>
            </a:fld>
            <a:endParaRPr lang="en-GB"/>
          </a:p>
        </p:txBody>
      </p:sp>
    </p:spTree>
    <p:extLst>
      <p:ext uri="{BB962C8B-B14F-4D97-AF65-F5344CB8AC3E}">
        <p14:creationId xmlns:p14="http://schemas.microsoft.com/office/powerpoint/2010/main" val="5373687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2066-9394-4509-A6DE-22FFD101D17F}"/>
              </a:ext>
            </a:extLst>
          </p:cNvPr>
          <p:cNvSpPr>
            <a:spLocks noGrp="1"/>
          </p:cNvSpPr>
          <p:nvPr>
            <p:ph type="title"/>
          </p:nvPr>
        </p:nvSpPr>
        <p:spPr/>
        <p:txBody>
          <a:bodyPr>
            <a:normAutofit/>
          </a:bodyPr>
          <a:lstStyle/>
          <a:p>
            <a:r>
              <a:rPr lang="en-US" dirty="0"/>
              <a:t>Concrete steps to undertaking a 1</a:t>
            </a:r>
            <a:r>
              <a:rPr lang="en-US" baseline="30000" dirty="0"/>
              <a:t>st</a:t>
            </a:r>
            <a:r>
              <a:rPr lang="en-US" dirty="0"/>
              <a:t> natural capital assessment</a:t>
            </a:r>
            <a:endParaRPr lang="en-CH" dirty="0"/>
          </a:p>
        </p:txBody>
      </p:sp>
      <p:sp>
        <p:nvSpPr>
          <p:cNvPr id="3" name="Slide Number Placeholder 2">
            <a:extLst>
              <a:ext uri="{FF2B5EF4-FFF2-40B4-BE49-F238E27FC236}">
                <a16:creationId xmlns:a16="http://schemas.microsoft.com/office/drawing/2014/main" id="{E5CBE33B-E6E8-1B44-895A-A56F0FF0F210}"/>
              </a:ext>
            </a:extLst>
          </p:cNvPr>
          <p:cNvSpPr>
            <a:spLocks noGrp="1"/>
          </p:cNvSpPr>
          <p:nvPr>
            <p:ph type="sldNum" sz="quarter" idx="12"/>
          </p:nvPr>
        </p:nvSpPr>
        <p:spPr/>
        <p:txBody>
          <a:bodyPr/>
          <a:lstStyle/>
          <a:p>
            <a:fld id="{971CEC84-1649-40CE-BFF6-7286506FEA08}" type="slidenum">
              <a:rPr lang="en-GB" smtClean="0"/>
              <a:pPr/>
              <a:t>104</a:t>
            </a:fld>
            <a:endParaRPr lang="en-GB"/>
          </a:p>
        </p:txBody>
      </p:sp>
      <p:pic>
        <p:nvPicPr>
          <p:cNvPr id="7" name="Afbeelding 6">
            <a:extLst>
              <a:ext uri="{FF2B5EF4-FFF2-40B4-BE49-F238E27FC236}">
                <a16:creationId xmlns:a16="http://schemas.microsoft.com/office/drawing/2014/main" id="{D34FBBB2-A88D-4212-AD1C-BAB87A528E91}"/>
              </a:ext>
            </a:extLst>
          </p:cNvPr>
          <p:cNvPicPr>
            <a:picLocks noChangeAspect="1"/>
          </p:cNvPicPr>
          <p:nvPr/>
        </p:nvPicPr>
        <p:blipFill>
          <a:blip r:embed="rId3"/>
          <a:stretch>
            <a:fillRect/>
          </a:stretch>
        </p:blipFill>
        <p:spPr>
          <a:xfrm>
            <a:off x="580185" y="2638587"/>
            <a:ext cx="9243916" cy="3712516"/>
          </a:xfrm>
          <a:prstGeom prst="rect">
            <a:avLst/>
          </a:prstGeom>
        </p:spPr>
      </p:pic>
      <p:pic>
        <p:nvPicPr>
          <p:cNvPr id="39" name="Picture 31">
            <a:extLst>
              <a:ext uri="{FF2B5EF4-FFF2-40B4-BE49-F238E27FC236}">
                <a16:creationId xmlns:a16="http://schemas.microsoft.com/office/drawing/2014/main" id="{F3073F59-B56A-4FA0-9366-9650F1CF10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651" b="60389"/>
          <a:stretch/>
        </p:blipFill>
        <p:spPr>
          <a:xfrm>
            <a:off x="462456" y="1087656"/>
            <a:ext cx="9534525" cy="1471365"/>
          </a:xfrm>
          <a:prstGeom prst="rect">
            <a:avLst/>
          </a:prstGeom>
        </p:spPr>
      </p:pic>
      <p:sp>
        <p:nvSpPr>
          <p:cNvPr id="41" name="Rectangle 30">
            <a:extLst>
              <a:ext uri="{FF2B5EF4-FFF2-40B4-BE49-F238E27FC236}">
                <a16:creationId xmlns:a16="http://schemas.microsoft.com/office/drawing/2014/main" id="{1F7243D9-2D8D-419B-9638-903AA9BABAF1}"/>
              </a:ext>
            </a:extLst>
          </p:cNvPr>
          <p:cNvSpPr/>
          <p:nvPr/>
        </p:nvSpPr>
        <p:spPr>
          <a:xfrm>
            <a:off x="2857552" y="1073155"/>
            <a:ext cx="1068615" cy="1481278"/>
          </a:xfrm>
          <a:prstGeom prst="rect">
            <a:avLst/>
          </a:prstGeom>
          <a:noFill/>
          <a:ln w="28575">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3" name="Oval 34">
            <a:extLst>
              <a:ext uri="{FF2B5EF4-FFF2-40B4-BE49-F238E27FC236}">
                <a16:creationId xmlns:a16="http://schemas.microsoft.com/office/drawing/2014/main" id="{F1D8DB4E-237C-4CB5-943B-A043D41E9596}"/>
              </a:ext>
            </a:extLst>
          </p:cNvPr>
          <p:cNvSpPr/>
          <p:nvPr/>
        </p:nvSpPr>
        <p:spPr>
          <a:xfrm>
            <a:off x="1837175" y="3334876"/>
            <a:ext cx="4843314" cy="1226368"/>
          </a:xfrm>
          <a:prstGeom prst="ellipse">
            <a:avLst/>
          </a:prstGeom>
          <a:noFill/>
          <a:ln w="19050">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7826673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0B3E2-1707-4F81-B598-5E77EB63B3D1}"/>
              </a:ext>
            </a:extLst>
          </p:cNvPr>
          <p:cNvSpPr>
            <a:spLocks noGrp="1"/>
          </p:cNvSpPr>
          <p:nvPr>
            <p:ph type="title"/>
          </p:nvPr>
        </p:nvSpPr>
        <p:spPr/>
        <p:txBody>
          <a:bodyPr/>
          <a:lstStyle/>
          <a:p>
            <a:r>
              <a:rPr lang="en-GB" dirty="0">
                <a:solidFill>
                  <a:srgbClr val="595959"/>
                </a:solidFill>
              </a:rPr>
              <a:t>Project ambition: scoping an assessment</a:t>
            </a:r>
            <a:endParaRPr lang="en-US" dirty="0">
              <a:solidFill>
                <a:srgbClr val="595959"/>
              </a:solidFill>
            </a:endParaRPr>
          </a:p>
        </p:txBody>
      </p:sp>
      <p:graphicFrame>
        <p:nvGraphicFramePr>
          <p:cNvPr id="11" name="Table 11">
            <a:extLst>
              <a:ext uri="{FF2B5EF4-FFF2-40B4-BE49-F238E27FC236}">
                <a16:creationId xmlns:a16="http://schemas.microsoft.com/office/drawing/2014/main" id="{3D692D96-BAF9-40D5-A300-AE7B45909ED9}"/>
              </a:ext>
            </a:extLst>
          </p:cNvPr>
          <p:cNvGraphicFramePr>
            <a:graphicFrameLocks noGrp="1"/>
          </p:cNvGraphicFramePr>
          <p:nvPr>
            <p:extLst>
              <p:ext uri="{D42A27DB-BD31-4B8C-83A1-F6EECF244321}">
                <p14:modId xmlns:p14="http://schemas.microsoft.com/office/powerpoint/2010/main" val="1280726226"/>
              </p:ext>
            </p:extLst>
          </p:nvPr>
        </p:nvGraphicFramePr>
        <p:xfrm>
          <a:off x="830983" y="1269534"/>
          <a:ext cx="10530039" cy="4524271"/>
        </p:xfrm>
        <a:graphic>
          <a:graphicData uri="http://schemas.openxmlformats.org/drawingml/2006/table">
            <a:tbl>
              <a:tblPr firstRow="1" bandRow="1">
                <a:tableStyleId>{BC89EF96-8CEA-46FF-86C4-4CE0E7609802}</a:tableStyleId>
              </a:tblPr>
              <a:tblGrid>
                <a:gridCol w="5271436">
                  <a:extLst>
                    <a:ext uri="{9D8B030D-6E8A-4147-A177-3AD203B41FA5}">
                      <a16:colId xmlns:a16="http://schemas.microsoft.com/office/drawing/2014/main" val="2429539457"/>
                    </a:ext>
                  </a:extLst>
                </a:gridCol>
                <a:gridCol w="5258603">
                  <a:extLst>
                    <a:ext uri="{9D8B030D-6E8A-4147-A177-3AD203B41FA5}">
                      <a16:colId xmlns:a16="http://schemas.microsoft.com/office/drawing/2014/main" val="1990008112"/>
                    </a:ext>
                  </a:extLst>
                </a:gridCol>
              </a:tblGrid>
              <a:tr h="873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a:solidFill>
                            <a:srgbClr val="595959"/>
                          </a:solidFill>
                        </a:rPr>
                        <a:t>Determine the </a:t>
                      </a:r>
                      <a:r>
                        <a:rPr lang="en-GB" sz="2500" b="1">
                          <a:solidFill>
                            <a:srgbClr val="23BAED"/>
                          </a:solidFill>
                        </a:rPr>
                        <a:t>organizational focus</a:t>
                      </a:r>
                    </a:p>
                  </a:txBody>
                  <a:tcPr marT="45721" marB="45721" anchor="ctr"/>
                </a:tc>
                <a:tc>
                  <a:txBody>
                    <a:bodyPr/>
                    <a:lstStyle/>
                    <a:p>
                      <a:r>
                        <a:rPr lang="en-GB" sz="2500" b="0">
                          <a:solidFill>
                            <a:srgbClr val="595959"/>
                          </a:solidFill>
                        </a:rPr>
                        <a:t>Corporate / project / product</a:t>
                      </a:r>
                      <a:endParaRPr lang="en-CH" sz="2500" b="0"/>
                    </a:p>
                  </a:txBody>
                  <a:tcPr marT="45721" marB="45721" anchor="ctr"/>
                </a:tc>
                <a:extLst>
                  <a:ext uri="{0D108BD9-81ED-4DB2-BD59-A6C34878D82A}">
                    <a16:rowId xmlns:a16="http://schemas.microsoft.com/office/drawing/2014/main" val="1644615665"/>
                  </a:ext>
                </a:extLst>
              </a:tr>
              <a:tr h="925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595959"/>
                          </a:solidFill>
                        </a:rPr>
                        <a:t>Determine the </a:t>
                      </a:r>
                      <a:r>
                        <a:rPr lang="en-GB" sz="2500" b="1">
                          <a:solidFill>
                            <a:srgbClr val="23BAED"/>
                          </a:solidFill>
                        </a:rPr>
                        <a:t>value-chain boundary</a:t>
                      </a:r>
                    </a:p>
                  </a:txBody>
                  <a:tcPr marT="45721" marB="45721" anchor="ctr"/>
                </a:tc>
                <a:tc>
                  <a:txBody>
                    <a:bodyPr/>
                    <a:lstStyle/>
                    <a:p>
                      <a:r>
                        <a:rPr lang="en-GB" sz="2500">
                          <a:solidFill>
                            <a:srgbClr val="595959"/>
                          </a:solidFill>
                        </a:rPr>
                        <a:t>Upstream / direct operations / downstream</a:t>
                      </a:r>
                      <a:endParaRPr lang="en-CH" sz="2500"/>
                    </a:p>
                  </a:txBody>
                  <a:tcPr marT="45721" marB="45721" anchor="ctr"/>
                </a:tc>
                <a:extLst>
                  <a:ext uri="{0D108BD9-81ED-4DB2-BD59-A6C34878D82A}">
                    <a16:rowId xmlns:a16="http://schemas.microsoft.com/office/drawing/2014/main" val="1000605826"/>
                  </a:ext>
                </a:extLst>
              </a:tr>
              <a:tr h="873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595959"/>
                          </a:solidFill>
                        </a:rPr>
                        <a:t>Specify whose </a:t>
                      </a:r>
                      <a:r>
                        <a:rPr lang="en-GB" sz="2500" b="1">
                          <a:solidFill>
                            <a:srgbClr val="23BAED"/>
                          </a:solidFill>
                        </a:rPr>
                        <a:t>value perspective</a:t>
                      </a:r>
                    </a:p>
                  </a:txBody>
                  <a:tcPr marT="45721" marB="45721" anchor="ctr"/>
                </a:tc>
                <a:tc>
                  <a:txBody>
                    <a:bodyPr/>
                    <a:lstStyle/>
                    <a:p>
                      <a:r>
                        <a:rPr lang="en-GB" sz="2500">
                          <a:solidFill>
                            <a:srgbClr val="595959"/>
                          </a:solidFill>
                        </a:rPr>
                        <a:t>Business / society / both</a:t>
                      </a:r>
                      <a:endParaRPr lang="en-CH" sz="2500"/>
                    </a:p>
                  </a:txBody>
                  <a:tcPr marT="45721" marB="45721" anchor="ctr"/>
                </a:tc>
                <a:extLst>
                  <a:ext uri="{0D108BD9-81ED-4DB2-BD59-A6C34878D82A}">
                    <a16:rowId xmlns:a16="http://schemas.microsoft.com/office/drawing/2014/main" val="2687481232"/>
                  </a:ext>
                </a:extLst>
              </a:tr>
              <a:tr h="925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595959"/>
                          </a:solidFill>
                        </a:rPr>
                        <a:t>Decide on assessing </a:t>
                      </a:r>
                      <a:r>
                        <a:rPr lang="en-GB" sz="2500" b="1">
                          <a:solidFill>
                            <a:srgbClr val="23BAED"/>
                          </a:solidFill>
                        </a:rPr>
                        <a:t>impacts and/or dependencies</a:t>
                      </a:r>
                      <a:endParaRPr lang="en-US" sz="2500" b="1">
                        <a:solidFill>
                          <a:srgbClr val="23BAED"/>
                        </a:solidFill>
                      </a:endParaRPr>
                    </a:p>
                  </a:txBody>
                  <a:tcPr marT="45721" marB="45721" anchor="ctr"/>
                </a:tc>
                <a:tc>
                  <a:txBody>
                    <a:bodyPr/>
                    <a:lstStyle/>
                    <a:p>
                      <a:r>
                        <a:rPr lang="en-US" sz="2500" kern="1200">
                          <a:solidFill>
                            <a:srgbClr val="595959"/>
                          </a:solidFill>
                          <a:latin typeface="+mn-lt"/>
                          <a:ea typeface="+mn-ea"/>
                          <a:cs typeface="+mn-cs"/>
                        </a:rPr>
                        <a:t>Impacts / dependencies / both</a:t>
                      </a:r>
                      <a:endParaRPr lang="en-CH" sz="250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925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595959"/>
                          </a:solidFill>
                        </a:rPr>
                        <a:t>Decide which </a:t>
                      </a:r>
                      <a:r>
                        <a:rPr lang="en-GB" sz="2500" b="1">
                          <a:solidFill>
                            <a:srgbClr val="23BAED"/>
                          </a:solidFill>
                        </a:rPr>
                        <a:t>types of value</a:t>
                      </a:r>
                      <a:r>
                        <a:rPr lang="en-GB" sz="2500" b="1">
                          <a:solidFill>
                            <a:schemeClr val="tx1"/>
                          </a:solidFill>
                        </a:rPr>
                        <a:t> </a:t>
                      </a:r>
                      <a:r>
                        <a:rPr lang="en-GB" sz="2500" b="1">
                          <a:solidFill>
                            <a:srgbClr val="595959"/>
                          </a:solidFill>
                        </a:rPr>
                        <a:t>you will consider</a:t>
                      </a:r>
                    </a:p>
                  </a:txBody>
                  <a:tcPr marT="45721" marB="45721" anchor="ctr"/>
                </a:tc>
                <a:tc>
                  <a:txBody>
                    <a:bodyPr/>
                    <a:lstStyle/>
                    <a:p>
                      <a:r>
                        <a:rPr lang="en-GB" sz="2500">
                          <a:solidFill>
                            <a:srgbClr val="595959"/>
                          </a:solidFill>
                        </a:rPr>
                        <a:t>Qualitative / quantitative / monetary</a:t>
                      </a:r>
                      <a:endParaRPr lang="en-CH" sz="2500"/>
                    </a:p>
                  </a:txBody>
                  <a:tcPr marT="45721" marB="45721" anchor="ctr"/>
                </a:tc>
                <a:extLst>
                  <a:ext uri="{0D108BD9-81ED-4DB2-BD59-A6C34878D82A}">
                    <a16:rowId xmlns:a16="http://schemas.microsoft.com/office/drawing/2014/main" val="2980589562"/>
                  </a:ext>
                </a:extLst>
              </a:tr>
            </a:tbl>
          </a:graphicData>
        </a:graphic>
      </p:graphicFrame>
      <p:sp>
        <p:nvSpPr>
          <p:cNvPr id="3" name="Slide Number Placeholder 2">
            <a:extLst>
              <a:ext uri="{FF2B5EF4-FFF2-40B4-BE49-F238E27FC236}">
                <a16:creationId xmlns:a16="http://schemas.microsoft.com/office/drawing/2014/main" id="{59B40F51-B25A-A444-A8A3-557D00858889}"/>
              </a:ext>
            </a:extLst>
          </p:cNvPr>
          <p:cNvSpPr>
            <a:spLocks noGrp="1"/>
          </p:cNvSpPr>
          <p:nvPr>
            <p:ph type="sldNum" sz="quarter" idx="12"/>
          </p:nvPr>
        </p:nvSpPr>
        <p:spPr/>
        <p:txBody>
          <a:bodyPr/>
          <a:lstStyle/>
          <a:p>
            <a:fld id="{971CEC84-1649-40CE-BFF6-7286506FEA08}" type="slidenum">
              <a:rPr lang="en-GB" smtClean="0"/>
              <a:pPr/>
              <a:t>105</a:t>
            </a:fld>
            <a:endParaRPr lang="en-GB"/>
          </a:p>
        </p:txBody>
      </p:sp>
      <p:sp>
        <p:nvSpPr>
          <p:cNvPr id="4" name="TextBox 3">
            <a:extLst>
              <a:ext uri="{FF2B5EF4-FFF2-40B4-BE49-F238E27FC236}">
                <a16:creationId xmlns:a16="http://schemas.microsoft.com/office/drawing/2014/main" id="{B2490DDF-A20D-455F-ADD4-6A8488F9875B}"/>
              </a:ext>
            </a:extLst>
          </p:cNvPr>
          <p:cNvSpPr txBox="1"/>
          <p:nvPr/>
        </p:nvSpPr>
        <p:spPr>
          <a:xfrm>
            <a:off x="9758568" y="5782838"/>
            <a:ext cx="3442548" cy="276999"/>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Natural Capital Protocol</a:t>
            </a:r>
          </a:p>
        </p:txBody>
      </p:sp>
      <p:sp>
        <p:nvSpPr>
          <p:cNvPr id="8" name="Teardrop 7">
            <a:extLst>
              <a:ext uri="{FF2B5EF4-FFF2-40B4-BE49-F238E27FC236}">
                <a16:creationId xmlns:a16="http://schemas.microsoft.com/office/drawing/2014/main" id="{21D756D5-BAB1-4FF7-B3E6-85981E0AE17C}"/>
              </a:ext>
            </a:extLst>
          </p:cNvPr>
          <p:cNvSpPr/>
          <p:nvPr/>
        </p:nvSpPr>
        <p:spPr>
          <a:xfrm>
            <a:off x="10002481" y="0"/>
            <a:ext cx="1809837" cy="148357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82C06D68-7809-40D3-B075-57147E77178B}"/>
              </a:ext>
            </a:extLst>
          </p:cNvPr>
          <p:cNvSpPr txBox="1"/>
          <p:nvPr/>
        </p:nvSpPr>
        <p:spPr>
          <a:xfrm>
            <a:off x="10097734" y="191085"/>
            <a:ext cx="1705189" cy="1246495"/>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schemeClr val="bg1"/>
                </a:solidFill>
                <a:latin typeface="Arial"/>
              </a:rPr>
              <a:t>p. 33 </a:t>
            </a:r>
            <a:r>
              <a:rPr lang="en-GB" sz="1500" dirty="0">
                <a:solidFill>
                  <a:schemeClr val="bg1"/>
                </a:solidFill>
                <a:latin typeface="Arial"/>
              </a:rPr>
              <a:t>of your workbook &amp; </a:t>
            </a:r>
            <a:r>
              <a:rPr lang="en-GB" sz="1500" b="1" dirty="0">
                <a:solidFill>
                  <a:prstClr val="white"/>
                </a:solidFill>
                <a:latin typeface="Arial"/>
              </a:rPr>
              <a:t>p. 42 </a:t>
            </a:r>
            <a:r>
              <a:rPr lang="en-GB" sz="1500" dirty="0">
                <a:solidFill>
                  <a:prstClr val="white"/>
                </a:solidFill>
                <a:latin typeface="Arial"/>
              </a:rPr>
              <a:t>of the</a:t>
            </a:r>
          </a:p>
          <a:p>
            <a:pPr algn="ctr" defTabSz="914354">
              <a:defRPr/>
            </a:pPr>
            <a:r>
              <a:rPr lang="en-GB" sz="1500" dirty="0">
                <a:solidFill>
                  <a:schemeClr val="bg1"/>
                </a:solidFill>
                <a:hlinkClick r:id="rId3">
                  <a:extLst>
                    <a:ext uri="{A12FA001-AC4F-418D-AE19-62706E023703}">
                      <ahyp:hlinkClr xmlns:ahyp="http://schemas.microsoft.com/office/drawing/2018/hyperlinkcolor" val="tx"/>
                    </a:ext>
                  </a:extLst>
                </a:hlinkClick>
              </a:rPr>
              <a:t>Natural Capital Protocol</a:t>
            </a:r>
            <a:endParaRPr lang="en-GB" sz="1500" dirty="0">
              <a:solidFill>
                <a:schemeClr val="bg1"/>
              </a:solidFill>
            </a:endParaRPr>
          </a:p>
        </p:txBody>
      </p:sp>
    </p:spTree>
    <p:extLst>
      <p:ext uri="{BB962C8B-B14F-4D97-AF65-F5344CB8AC3E}">
        <p14:creationId xmlns:p14="http://schemas.microsoft.com/office/powerpoint/2010/main" val="11234464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C00D-DE44-4745-97B3-791D98058F6F}"/>
              </a:ext>
            </a:extLst>
          </p:cNvPr>
          <p:cNvSpPr>
            <a:spLocks noGrp="1"/>
          </p:cNvSpPr>
          <p:nvPr>
            <p:ph type="title"/>
          </p:nvPr>
        </p:nvSpPr>
        <p:spPr/>
        <p:txBody>
          <a:bodyPr/>
          <a:lstStyle/>
          <a:p>
            <a:r>
              <a:rPr lang="en-GB" dirty="0"/>
              <a:t>Ways of describing value</a:t>
            </a:r>
          </a:p>
        </p:txBody>
      </p:sp>
      <p:pic>
        <p:nvPicPr>
          <p:cNvPr id="8" name="Picture 7">
            <a:extLst>
              <a:ext uri="{FF2B5EF4-FFF2-40B4-BE49-F238E27FC236}">
                <a16:creationId xmlns:a16="http://schemas.microsoft.com/office/drawing/2014/main" id="{6DD70ACA-C416-46A0-8B7F-AF9F58CCAB2A}"/>
              </a:ext>
            </a:extLst>
          </p:cNvPr>
          <p:cNvPicPr>
            <a:picLocks noChangeAspect="1"/>
          </p:cNvPicPr>
          <p:nvPr/>
        </p:nvPicPr>
        <p:blipFill>
          <a:blip r:embed="rId3"/>
          <a:stretch>
            <a:fillRect/>
          </a:stretch>
        </p:blipFill>
        <p:spPr>
          <a:xfrm>
            <a:off x="314195" y="1873551"/>
            <a:ext cx="3544151" cy="1760263"/>
          </a:xfrm>
          <a:prstGeom prst="rect">
            <a:avLst/>
          </a:prstGeom>
        </p:spPr>
      </p:pic>
      <p:pic>
        <p:nvPicPr>
          <p:cNvPr id="9" name="Picture 2" descr="RÃ©sultat de recherche d'images pour &quot;measuring&quot;">
            <a:extLst>
              <a:ext uri="{FF2B5EF4-FFF2-40B4-BE49-F238E27FC236}">
                <a16:creationId xmlns:a16="http://schemas.microsoft.com/office/drawing/2014/main" id="{4D8AF670-5FC4-41B3-96A5-8F1C0E7C14E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5537"/>
          <a:stretch/>
        </p:blipFill>
        <p:spPr bwMode="auto">
          <a:xfrm>
            <a:off x="4150713" y="1886469"/>
            <a:ext cx="3513027" cy="174480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678A3D5-A807-4892-AB64-701CC1DAB9D0}"/>
              </a:ext>
            </a:extLst>
          </p:cNvPr>
          <p:cNvSpPr/>
          <p:nvPr/>
        </p:nvSpPr>
        <p:spPr>
          <a:xfrm>
            <a:off x="272542" y="1794038"/>
            <a:ext cx="3671577" cy="4143917"/>
          </a:xfrm>
          <a:prstGeom prst="rect">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3" name="Rectangle 12">
            <a:extLst>
              <a:ext uri="{FF2B5EF4-FFF2-40B4-BE49-F238E27FC236}">
                <a16:creationId xmlns:a16="http://schemas.microsoft.com/office/drawing/2014/main" id="{DFEE3F86-DD80-4F99-A90C-AA57770AA50D}"/>
              </a:ext>
            </a:extLst>
          </p:cNvPr>
          <p:cNvSpPr/>
          <p:nvPr/>
        </p:nvSpPr>
        <p:spPr>
          <a:xfrm>
            <a:off x="4046013" y="1788225"/>
            <a:ext cx="3705855" cy="4143916"/>
          </a:xfrm>
          <a:prstGeom prst="rect">
            <a:avLst/>
          </a:prstGeom>
          <a:noFill/>
          <a:ln>
            <a:solidFill>
              <a:srgbClr val="B8C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4" name="Rectangle 13">
            <a:extLst>
              <a:ext uri="{FF2B5EF4-FFF2-40B4-BE49-F238E27FC236}">
                <a16:creationId xmlns:a16="http://schemas.microsoft.com/office/drawing/2014/main" id="{B0853674-E783-4D8D-BDD7-F1AFB4BEACDC}"/>
              </a:ext>
            </a:extLst>
          </p:cNvPr>
          <p:cNvSpPr/>
          <p:nvPr/>
        </p:nvSpPr>
        <p:spPr>
          <a:xfrm>
            <a:off x="7845010" y="1788225"/>
            <a:ext cx="3636601" cy="4143916"/>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5" name="TextBox 14">
            <a:extLst>
              <a:ext uri="{FF2B5EF4-FFF2-40B4-BE49-F238E27FC236}">
                <a16:creationId xmlns:a16="http://schemas.microsoft.com/office/drawing/2014/main" id="{34CDD835-69F5-461F-AEB9-DFAC95E87203}"/>
              </a:ext>
            </a:extLst>
          </p:cNvPr>
          <p:cNvSpPr txBox="1"/>
          <p:nvPr/>
        </p:nvSpPr>
        <p:spPr>
          <a:xfrm>
            <a:off x="747016" y="1375024"/>
            <a:ext cx="2675457" cy="457824"/>
          </a:xfrm>
          <a:prstGeom prst="rect">
            <a:avLst/>
          </a:prstGeom>
          <a:noFill/>
        </p:spPr>
        <p:txBody>
          <a:bodyPr wrap="square" rtlCol="0">
            <a:spAutoFit/>
          </a:bodyPr>
          <a:lstStyle/>
          <a:p>
            <a:pPr lvl="1" defTabSz="914377">
              <a:lnSpc>
                <a:spcPct val="115000"/>
              </a:lnSpc>
            </a:pPr>
            <a:r>
              <a:rPr lang="en-GB" sz="2000" b="1"/>
              <a:t>Qualitative</a:t>
            </a:r>
          </a:p>
        </p:txBody>
      </p:sp>
      <p:sp>
        <p:nvSpPr>
          <p:cNvPr id="16" name="TextBox 15">
            <a:extLst>
              <a:ext uri="{FF2B5EF4-FFF2-40B4-BE49-F238E27FC236}">
                <a16:creationId xmlns:a16="http://schemas.microsoft.com/office/drawing/2014/main" id="{645E9A10-7755-44AD-B71E-EF68D2F0D6A7}"/>
              </a:ext>
            </a:extLst>
          </p:cNvPr>
          <p:cNvSpPr txBox="1"/>
          <p:nvPr/>
        </p:nvSpPr>
        <p:spPr>
          <a:xfrm>
            <a:off x="4625038" y="1375024"/>
            <a:ext cx="2675457" cy="457824"/>
          </a:xfrm>
          <a:prstGeom prst="rect">
            <a:avLst/>
          </a:prstGeom>
          <a:noFill/>
        </p:spPr>
        <p:txBody>
          <a:bodyPr wrap="square" rtlCol="0">
            <a:spAutoFit/>
          </a:bodyPr>
          <a:lstStyle/>
          <a:p>
            <a:pPr lvl="1" defTabSz="914377">
              <a:lnSpc>
                <a:spcPct val="115000"/>
              </a:lnSpc>
            </a:pPr>
            <a:r>
              <a:rPr lang="en-GB" sz="2000" b="1"/>
              <a:t>Quantitative </a:t>
            </a:r>
          </a:p>
        </p:txBody>
      </p:sp>
      <p:sp>
        <p:nvSpPr>
          <p:cNvPr id="17" name="TextBox 16">
            <a:extLst>
              <a:ext uri="{FF2B5EF4-FFF2-40B4-BE49-F238E27FC236}">
                <a16:creationId xmlns:a16="http://schemas.microsoft.com/office/drawing/2014/main" id="{9B348035-AD39-4C72-ADE6-B72CFBEEA2F1}"/>
              </a:ext>
            </a:extLst>
          </p:cNvPr>
          <p:cNvSpPr txBox="1"/>
          <p:nvPr/>
        </p:nvSpPr>
        <p:spPr>
          <a:xfrm>
            <a:off x="8366657" y="1375024"/>
            <a:ext cx="2675457" cy="457824"/>
          </a:xfrm>
          <a:prstGeom prst="rect">
            <a:avLst/>
          </a:prstGeom>
          <a:noFill/>
        </p:spPr>
        <p:txBody>
          <a:bodyPr wrap="square" rtlCol="0">
            <a:spAutoFit/>
          </a:bodyPr>
          <a:lstStyle/>
          <a:p>
            <a:pPr lvl="1" defTabSz="914377">
              <a:lnSpc>
                <a:spcPct val="115000"/>
              </a:lnSpc>
            </a:pPr>
            <a:r>
              <a:rPr lang="en-GB" sz="2000" b="1"/>
              <a:t>Monetary</a:t>
            </a:r>
            <a:endParaRPr lang="en-GB" sz="2000"/>
          </a:p>
        </p:txBody>
      </p:sp>
      <p:pic>
        <p:nvPicPr>
          <p:cNvPr id="20" name="Picture 19" descr="A picture containing indoor, table, cake, cup&#10;&#10;Description automatically generated">
            <a:extLst>
              <a:ext uri="{FF2B5EF4-FFF2-40B4-BE49-F238E27FC236}">
                <a16:creationId xmlns:a16="http://schemas.microsoft.com/office/drawing/2014/main" id="{B558B5CE-FF6F-4D65-BC25-7A5164F51A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368"/>
          <a:stretch/>
        </p:blipFill>
        <p:spPr>
          <a:xfrm>
            <a:off x="7960129" y="1873551"/>
            <a:ext cx="3428340" cy="1799264"/>
          </a:xfrm>
          <a:prstGeom prst="rect">
            <a:avLst/>
          </a:prstGeom>
        </p:spPr>
      </p:pic>
      <p:sp>
        <p:nvSpPr>
          <p:cNvPr id="10" name="Slide Number Placeholder 9">
            <a:extLst>
              <a:ext uri="{FF2B5EF4-FFF2-40B4-BE49-F238E27FC236}">
                <a16:creationId xmlns:a16="http://schemas.microsoft.com/office/drawing/2014/main" id="{F6D30EA9-6932-3044-BA51-AC60A68C9737}"/>
              </a:ext>
            </a:extLst>
          </p:cNvPr>
          <p:cNvSpPr>
            <a:spLocks noGrp="1"/>
          </p:cNvSpPr>
          <p:nvPr>
            <p:ph type="sldNum" sz="quarter" idx="12"/>
          </p:nvPr>
        </p:nvSpPr>
        <p:spPr/>
        <p:txBody>
          <a:bodyPr/>
          <a:lstStyle/>
          <a:p>
            <a:fld id="{971CEC84-1649-40CE-BFF6-7286506FEA08}" type="slidenum">
              <a:rPr lang="en-GB" smtClean="0"/>
              <a:pPr/>
              <a:t>106</a:t>
            </a:fld>
            <a:endParaRPr lang="en-GB"/>
          </a:p>
        </p:txBody>
      </p:sp>
      <p:sp>
        <p:nvSpPr>
          <p:cNvPr id="18" name="TextBox 17">
            <a:extLst>
              <a:ext uri="{FF2B5EF4-FFF2-40B4-BE49-F238E27FC236}">
                <a16:creationId xmlns:a16="http://schemas.microsoft.com/office/drawing/2014/main" id="{8D4EBA0C-3016-452E-B207-96296F66958E}"/>
              </a:ext>
            </a:extLst>
          </p:cNvPr>
          <p:cNvSpPr txBox="1"/>
          <p:nvPr/>
        </p:nvSpPr>
        <p:spPr>
          <a:xfrm>
            <a:off x="272542" y="3631276"/>
            <a:ext cx="3671577" cy="2492990"/>
          </a:xfrm>
          <a:prstGeom prst="rect">
            <a:avLst/>
          </a:prstGeom>
          <a:noFill/>
        </p:spPr>
        <p:txBody>
          <a:bodyPr wrap="square">
            <a:spAutoFit/>
          </a:bodyPr>
          <a:lstStyle/>
          <a:p>
            <a:r>
              <a:rPr kumimoji="0" lang="en-GB" sz="1200" b="0" i="0" u="none" strike="noStrike" kern="0" cap="none" spc="0" normalizeH="0" baseline="0" noProof="0" dirty="0">
                <a:ln>
                  <a:noFill/>
                </a:ln>
                <a:solidFill>
                  <a:srgbClr val="333234"/>
                </a:solidFill>
                <a:effectLst/>
                <a:uLnTx/>
                <a:uFillTx/>
                <a:latin typeface="+mj-lt"/>
                <a:ea typeface="Verdana" panose="020B0604030504040204" pitchFamily="34" charset="0"/>
                <a:cs typeface="Calibri" panose="020F0502020204030204" pitchFamily="34" charset="0"/>
              </a:rPr>
              <a:t>Qualitative valuation techniques are used to inform the potential scale of costs and/or benefits expressed through qualitative, non-numerical terms (e.g., increase in air emissions, decrease in social benefits of recreation)</a:t>
            </a:r>
          </a:p>
          <a:p>
            <a:pPr marR="0" lvl="0" defTabSz="914400" eaLnBrk="1" fontAlgn="auto" latinLnBrk="0" hangingPunct="1">
              <a:lnSpc>
                <a:spcPct val="100000"/>
              </a:lnSpc>
              <a:spcBef>
                <a:spcPts val="0"/>
              </a:spcBef>
              <a:spcAft>
                <a:spcPts val="0"/>
              </a:spcAft>
              <a:buClrTx/>
              <a:buSzTx/>
              <a:tabLst/>
              <a:defRPr/>
            </a:pPr>
            <a:endParaRPr lang="en-GB" sz="1200" kern="0" noProof="0" dirty="0">
              <a:solidFill>
                <a:srgbClr val="333234"/>
              </a:solidFill>
              <a:latin typeface="+mj-lt"/>
              <a:ea typeface="Verdana" panose="020B0604030504040204" pitchFamily="34" charset="0"/>
              <a:cs typeface="Calibri" panose="020F0502020204030204" pitchFamily="34" charset="0"/>
            </a:endParaRPr>
          </a:p>
          <a:p>
            <a:pPr marR="0" lvl="0" defTabSz="914400" eaLnBrk="1" fontAlgn="auto" latinLnBrk="0" hangingPunct="1">
              <a:lnSpc>
                <a:spcPct val="100000"/>
              </a:lnSpc>
              <a:spcBef>
                <a:spcPts val="0"/>
              </a:spcBef>
              <a:spcAft>
                <a:spcPts val="0"/>
              </a:spcAft>
              <a:buClrTx/>
              <a:buSzTx/>
              <a:tabLst/>
              <a:defRPr/>
            </a:pPr>
            <a:r>
              <a:rPr kumimoji="0" lang="en-GB" sz="1200" b="1"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Methods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Non-numerical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Opinion surveys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Deliberative approaches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Expert opinions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Relative valuation </a:t>
            </a:r>
          </a:p>
          <a:p>
            <a:endParaRPr lang="en-GB" sz="1200" dirty="0">
              <a:latin typeface="+mj-lt"/>
              <a:cs typeface="Calibri" panose="020F0502020204030204" pitchFamily="34" charset="0"/>
            </a:endParaRPr>
          </a:p>
        </p:txBody>
      </p:sp>
      <p:sp>
        <p:nvSpPr>
          <p:cNvPr id="5" name="TextBox 4">
            <a:extLst>
              <a:ext uri="{FF2B5EF4-FFF2-40B4-BE49-F238E27FC236}">
                <a16:creationId xmlns:a16="http://schemas.microsoft.com/office/drawing/2014/main" id="{CCD5EEE0-6A08-4FB3-8D50-57148FD51B9F}"/>
              </a:ext>
            </a:extLst>
          </p:cNvPr>
          <p:cNvSpPr txBox="1"/>
          <p:nvPr/>
        </p:nvSpPr>
        <p:spPr>
          <a:xfrm>
            <a:off x="4115873" y="3631276"/>
            <a:ext cx="3671577" cy="230832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kern="0" dirty="0">
                <a:solidFill>
                  <a:srgbClr val="333234"/>
                </a:solidFill>
                <a:latin typeface="+mj-lt"/>
                <a:ea typeface="Verdana" panose="020B0604030504040204" pitchFamily="34" charset="0"/>
                <a:cs typeface="Calibri" panose="020F0502020204030204" pitchFamily="34" charset="0"/>
              </a:rPr>
              <a:t>Quantitative valuation techniques focus on numerical data which are used as indicators for these costs and/or benefits (e.g., changes in tons of pollutants, decrease in number of people benefitting from recreation).</a:t>
            </a:r>
            <a:endParaRPr lang="pt-BR" sz="1200" kern="0" dirty="0">
              <a:solidFill>
                <a:srgbClr val="333234"/>
              </a:solidFill>
              <a:latin typeface="+mj-lt"/>
              <a:ea typeface="Verdana" panose="020B0604030504040204" pitchFamily="34" charset="0"/>
              <a:cs typeface="Calibri" panose="020F0502020204030204" pitchFamily="34" charset="0"/>
            </a:endParaRPr>
          </a:p>
          <a:p>
            <a:pPr marR="0" lvl="0" defTabSz="914400" eaLnBrk="1" fontAlgn="auto" latinLnBrk="0" hangingPunct="1">
              <a:lnSpc>
                <a:spcPct val="100000"/>
              </a:lnSpc>
              <a:spcBef>
                <a:spcPts val="0"/>
              </a:spcBef>
              <a:spcAft>
                <a:spcPts val="0"/>
              </a:spcAft>
              <a:buClrTx/>
              <a:buSzTx/>
              <a:tabLst/>
              <a:defRPr/>
            </a:pPr>
            <a:endParaRPr lang="en-GB" sz="1200" kern="0" noProof="0" dirty="0">
              <a:solidFill>
                <a:srgbClr val="333234"/>
              </a:solidFill>
              <a:latin typeface="+mj-lt"/>
              <a:ea typeface="Verdana" panose="020B0604030504040204" pitchFamily="34" charset="0"/>
              <a:cs typeface="Calibri" panose="020F0502020204030204" pitchFamily="34" charset="0"/>
            </a:endParaRPr>
          </a:p>
          <a:p>
            <a:pPr marR="0" lvl="0" defTabSz="914400" eaLnBrk="1" fontAlgn="auto" latinLnBrk="0" hangingPunct="1">
              <a:lnSpc>
                <a:spcPct val="100000"/>
              </a:lnSpc>
              <a:spcBef>
                <a:spcPts val="0"/>
              </a:spcBef>
              <a:spcAft>
                <a:spcPts val="0"/>
              </a:spcAft>
              <a:buClrTx/>
              <a:buSzTx/>
              <a:tabLst/>
              <a:defRPr/>
            </a:pPr>
            <a:r>
              <a:rPr kumimoji="0" lang="en-GB" sz="1200" b="1"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Methods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Numerical</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Structured surveys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Indicators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Multi-criteria analysis (MCA)</a:t>
            </a:r>
            <a:endParaRPr kumimoji="0" lang="en-GB" sz="1200" b="0" i="0" u="none" strike="noStrike" kern="0" cap="none" spc="0" normalizeH="0" baseline="0" noProof="0" dirty="0">
              <a:ln>
                <a:noFill/>
              </a:ln>
              <a:solidFill>
                <a:srgbClr val="FFFFFF"/>
              </a:solidFill>
              <a:effectLst/>
              <a:uLnTx/>
              <a:uFillTx/>
              <a:latin typeface="+mj-lt"/>
              <a:ea typeface="Verdana" panose="020B0604030504040204" pitchFamily="34" charset="0"/>
              <a:cs typeface="Verdana" panose="020B0604030504040204" pitchFamily="34" charset="0"/>
            </a:endParaRPr>
          </a:p>
          <a:p>
            <a:endParaRPr lang="en-GB" sz="1200" dirty="0">
              <a:latin typeface="+mj-lt"/>
              <a:cs typeface="Calibri" panose="020F0502020204030204" pitchFamily="34" charset="0"/>
            </a:endParaRPr>
          </a:p>
        </p:txBody>
      </p:sp>
      <p:sp>
        <p:nvSpPr>
          <p:cNvPr id="6" name="TextBox 5">
            <a:extLst>
              <a:ext uri="{FF2B5EF4-FFF2-40B4-BE49-F238E27FC236}">
                <a16:creationId xmlns:a16="http://schemas.microsoft.com/office/drawing/2014/main" id="{9C037337-607F-426E-AED6-6BF2BEB9C4BC}"/>
              </a:ext>
            </a:extLst>
          </p:cNvPr>
          <p:cNvSpPr txBox="1"/>
          <p:nvPr/>
        </p:nvSpPr>
        <p:spPr>
          <a:xfrm>
            <a:off x="7857057" y="3672815"/>
            <a:ext cx="3671577" cy="249299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kern="0" dirty="0">
                <a:solidFill>
                  <a:srgbClr val="333234"/>
                </a:solidFill>
                <a:latin typeface="+mj-lt"/>
                <a:ea typeface="Verdana" panose="020B0604030504040204" pitchFamily="34" charset="0"/>
                <a:cs typeface="Calibri" panose="020F0502020204030204" pitchFamily="34" charset="0"/>
              </a:rPr>
              <a:t>Monetary valuation techniques t</a:t>
            </a:r>
            <a:r>
              <a:rPr kumimoji="0" lang="en-GB" sz="1200" b="0" i="0" u="none" strike="noStrike" kern="0" cap="none" spc="0" normalizeH="0" baseline="0" noProof="0" dirty="0" err="1">
                <a:ln>
                  <a:noFill/>
                </a:ln>
                <a:solidFill>
                  <a:srgbClr val="333234"/>
                </a:solidFill>
                <a:effectLst/>
                <a:uLnTx/>
                <a:uFillTx/>
                <a:latin typeface="+mj-lt"/>
                <a:ea typeface="Verdana" panose="020B0604030504040204" pitchFamily="34" charset="0"/>
                <a:cs typeface="Verdana" panose="020B0604030504040204" pitchFamily="34" charset="0"/>
              </a:rPr>
              <a:t>ranslate</a:t>
            </a:r>
            <a:r>
              <a:rPr kumimoji="0" lang="en-GB" sz="1200" b="0"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 quantitative estimates of costs and/or benefits into a single common currency.</a:t>
            </a:r>
            <a:endParaRPr kumimoji="0" lang="pt-BR" sz="1200" b="0" i="0" u="none" strike="noStrike" kern="0" cap="none" spc="0" normalizeH="0" baseline="0" noProof="0" dirty="0">
              <a:ln>
                <a:noFill/>
              </a:ln>
              <a:solidFill>
                <a:srgbClr val="333234"/>
              </a:solidFill>
              <a:effectLst/>
              <a:uLnTx/>
              <a:uFillTx/>
              <a:latin typeface="+mj-lt"/>
              <a:ea typeface="+mn-ea"/>
              <a:cs typeface="+mn-cs"/>
            </a:endParaRPr>
          </a:p>
          <a:p>
            <a:pPr marR="0" lvl="0" defTabSz="914400" eaLnBrk="1" fontAlgn="auto" latinLnBrk="0" hangingPunct="1">
              <a:lnSpc>
                <a:spcPct val="100000"/>
              </a:lnSpc>
              <a:spcBef>
                <a:spcPts val="0"/>
              </a:spcBef>
              <a:spcAft>
                <a:spcPts val="0"/>
              </a:spcAft>
              <a:buClrTx/>
              <a:buSzTx/>
              <a:tabLst/>
              <a:defRPr/>
            </a:pPr>
            <a:endParaRPr lang="en-GB" sz="1200" kern="0" noProof="0" dirty="0">
              <a:solidFill>
                <a:srgbClr val="333234"/>
              </a:solidFill>
              <a:latin typeface="+mj-lt"/>
              <a:ea typeface="Verdana" panose="020B0604030504040204" pitchFamily="34" charset="0"/>
              <a:cs typeface="Calibri" panose="020F0502020204030204" pitchFamily="34" charset="0"/>
            </a:endParaRPr>
          </a:p>
          <a:p>
            <a:pPr marR="0" lvl="0" defTabSz="914400" eaLnBrk="1" fontAlgn="auto" latinLnBrk="0" hangingPunct="1">
              <a:lnSpc>
                <a:spcPct val="100000"/>
              </a:lnSpc>
              <a:spcBef>
                <a:spcPts val="0"/>
              </a:spcBef>
              <a:spcAft>
                <a:spcPts val="0"/>
              </a:spcAft>
              <a:buClrTx/>
              <a:buSzTx/>
              <a:tabLst/>
              <a:defRPr/>
            </a:pPr>
            <a:endParaRPr lang="en-GB" sz="1200" kern="0" noProof="0" dirty="0">
              <a:solidFill>
                <a:srgbClr val="333234"/>
              </a:solidFill>
              <a:latin typeface="+mj-lt"/>
              <a:ea typeface="Verdana" panose="020B0604030504040204" pitchFamily="34" charset="0"/>
              <a:cs typeface="Calibri" panose="020F0502020204030204" pitchFamily="34" charset="0"/>
            </a:endParaRPr>
          </a:p>
          <a:p>
            <a:pPr marR="0" lvl="0" defTabSz="914400" eaLnBrk="1" fontAlgn="auto" latinLnBrk="0" hangingPunct="1">
              <a:lnSpc>
                <a:spcPct val="100000"/>
              </a:lnSpc>
              <a:spcBef>
                <a:spcPts val="0"/>
              </a:spcBef>
              <a:spcAft>
                <a:spcPts val="0"/>
              </a:spcAft>
              <a:buClrTx/>
              <a:buSzTx/>
              <a:tabLst/>
              <a:defRPr/>
            </a:pPr>
            <a:endParaRPr lang="en-GB" sz="1200" kern="0" noProof="0" dirty="0">
              <a:solidFill>
                <a:srgbClr val="333234"/>
              </a:solidFill>
              <a:latin typeface="+mj-lt"/>
              <a:ea typeface="Verdana" panose="020B0604030504040204" pitchFamily="34" charset="0"/>
              <a:cs typeface="Calibri" panose="020F0502020204030204" pitchFamily="34" charset="0"/>
            </a:endParaRPr>
          </a:p>
          <a:p>
            <a:pPr marR="0" lvl="0" defTabSz="914400" eaLnBrk="1" fontAlgn="auto" latinLnBrk="0" hangingPunct="1">
              <a:lnSpc>
                <a:spcPct val="100000"/>
              </a:lnSpc>
              <a:spcBef>
                <a:spcPts val="0"/>
              </a:spcBef>
              <a:spcAft>
                <a:spcPts val="0"/>
              </a:spcAft>
              <a:buClrTx/>
              <a:buSzTx/>
              <a:tabLst/>
              <a:defRPr/>
            </a:pPr>
            <a:r>
              <a:rPr kumimoji="0" lang="en-GB" sz="1200" b="1"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Methods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Numerical</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Market and financial prices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srgbClr val="333234"/>
                </a:solidFill>
                <a:latin typeface="+mj-lt"/>
                <a:ea typeface="Verdana" panose="020B0604030504040204" pitchFamily="34" charset="0"/>
                <a:cs typeface="Verdana" panose="020B0604030504040204" pitchFamily="34" charset="0"/>
              </a:rPr>
              <a:t>Production function </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Cost based approach</a:t>
            </a:r>
            <a:r>
              <a:rPr lang="en-GB" sz="1200" kern="0" dirty="0">
                <a:solidFill>
                  <a:srgbClr val="333234"/>
                </a:solidFill>
                <a:latin typeface="+mj-lt"/>
                <a:ea typeface="Verdana" panose="020B0604030504040204" pitchFamily="34" charset="0"/>
                <a:cs typeface="Verdana" panose="020B0604030504040204" pitchFamily="34" charset="0"/>
              </a:rPr>
              <a:t>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333234"/>
                </a:solidFill>
                <a:effectLst/>
                <a:uLnTx/>
                <a:uFillTx/>
                <a:latin typeface="+mj-lt"/>
                <a:ea typeface="Verdana" panose="020B0604030504040204" pitchFamily="34" charset="0"/>
                <a:cs typeface="Verdana" panose="020B0604030504040204" pitchFamily="34" charset="0"/>
              </a:rPr>
              <a:t>Value transfer</a:t>
            </a:r>
            <a:endParaRPr kumimoji="0" lang="en-GB" sz="1200" b="0" i="0" u="none" strike="noStrike" kern="0" cap="none" spc="0" normalizeH="0" baseline="0" noProof="0" dirty="0">
              <a:ln>
                <a:noFill/>
              </a:ln>
              <a:solidFill>
                <a:srgbClr val="FFFFFF"/>
              </a:solidFill>
              <a:effectLst/>
              <a:uLnTx/>
              <a:uFillTx/>
              <a:latin typeface="+mj-lt"/>
              <a:ea typeface="Verdana" panose="020B0604030504040204" pitchFamily="34" charset="0"/>
              <a:cs typeface="Verdana" panose="020B0604030504040204" pitchFamily="34" charset="0"/>
            </a:endParaRPr>
          </a:p>
          <a:p>
            <a:endParaRPr lang="en-GB" sz="1200" dirty="0">
              <a:latin typeface="+mj-lt"/>
              <a:cs typeface="Calibri" panose="020F0502020204030204" pitchFamily="34" charset="0"/>
            </a:endParaRPr>
          </a:p>
        </p:txBody>
      </p:sp>
    </p:spTree>
    <p:extLst>
      <p:ext uri="{BB962C8B-B14F-4D97-AF65-F5344CB8AC3E}">
        <p14:creationId xmlns:p14="http://schemas.microsoft.com/office/powerpoint/2010/main" val="341191940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1">
            <a:extLst>
              <a:ext uri="{FF2B5EF4-FFF2-40B4-BE49-F238E27FC236}">
                <a16:creationId xmlns:a16="http://schemas.microsoft.com/office/drawing/2014/main" id="{3AB0225D-8B61-9345-B587-65C0DB857C93}"/>
              </a:ext>
            </a:extLst>
          </p:cNvPr>
          <p:cNvGraphicFramePr>
            <a:graphicFrameLocks noGrp="1"/>
          </p:cNvGraphicFramePr>
          <p:nvPr>
            <p:extLst>
              <p:ext uri="{D42A27DB-BD31-4B8C-83A1-F6EECF244321}">
                <p14:modId xmlns:p14="http://schemas.microsoft.com/office/powerpoint/2010/main" val="3573034045"/>
              </p:ext>
            </p:extLst>
          </p:nvPr>
        </p:nvGraphicFramePr>
        <p:xfrm>
          <a:off x="324884" y="1555075"/>
          <a:ext cx="11078734" cy="4348955"/>
        </p:xfrm>
        <a:graphic>
          <a:graphicData uri="http://schemas.openxmlformats.org/drawingml/2006/table">
            <a:tbl>
              <a:tblPr firstRow="1" bandRow="1">
                <a:tableStyleId>{BC89EF96-8CEA-46FF-86C4-4CE0E7609802}</a:tableStyleId>
              </a:tblPr>
              <a:tblGrid>
                <a:gridCol w="5546119">
                  <a:extLst>
                    <a:ext uri="{9D8B030D-6E8A-4147-A177-3AD203B41FA5}">
                      <a16:colId xmlns:a16="http://schemas.microsoft.com/office/drawing/2014/main" val="2429539457"/>
                    </a:ext>
                  </a:extLst>
                </a:gridCol>
                <a:gridCol w="5532615">
                  <a:extLst>
                    <a:ext uri="{9D8B030D-6E8A-4147-A177-3AD203B41FA5}">
                      <a16:colId xmlns:a16="http://schemas.microsoft.com/office/drawing/2014/main" val="1990008112"/>
                    </a:ext>
                  </a:extLst>
                </a:gridCol>
              </a:tblGrid>
              <a:tr h="60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b="1" dirty="0">
                          <a:solidFill>
                            <a:srgbClr val="23BAED"/>
                          </a:solidFill>
                        </a:rPr>
                        <a:t>Examples of Internal Stakeholders:</a:t>
                      </a:r>
                    </a:p>
                  </a:txBody>
                  <a:tcPr marT="45721" marB="45721" anchor="ctr"/>
                </a:tc>
                <a:tc>
                  <a:txBody>
                    <a:bodyPr/>
                    <a:lstStyle/>
                    <a:p>
                      <a:r>
                        <a:rPr lang="en-GB" sz="2300" b="1">
                          <a:solidFill>
                            <a:srgbClr val="23BAED"/>
                          </a:solidFill>
                        </a:rPr>
                        <a:t>Examples of External Stakeholders:</a:t>
                      </a:r>
                      <a:endParaRPr lang="en-CH" sz="2300" b="1">
                        <a:solidFill>
                          <a:srgbClr val="23BAED"/>
                        </a:solidFill>
                      </a:endParaRPr>
                    </a:p>
                  </a:txBody>
                  <a:tcPr marT="45721" marB="45721" anchor="ctr"/>
                </a:tc>
                <a:extLst>
                  <a:ext uri="{0D108BD9-81ED-4DB2-BD59-A6C34878D82A}">
                    <a16:rowId xmlns:a16="http://schemas.microsoft.com/office/drawing/2014/main" val="1644615665"/>
                  </a:ext>
                </a:extLst>
              </a:tr>
              <a:tr h="4341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595959"/>
                          </a:solidFill>
                        </a:rPr>
                        <a:t>Shareholders (if applicable)</a:t>
                      </a:r>
                    </a:p>
                  </a:txBody>
                  <a:tcPr marT="45721" marB="45721" anchor="ctr"/>
                </a:tc>
                <a:tc>
                  <a:txBody>
                    <a:bodyPr/>
                    <a:lstStyle/>
                    <a:p>
                      <a:r>
                        <a:rPr lang="en-GB" sz="2000" b="0">
                          <a:solidFill>
                            <a:srgbClr val="595959"/>
                          </a:solidFill>
                        </a:rPr>
                        <a:t>Shareholders (if applicable) </a:t>
                      </a:r>
                      <a:endParaRPr lang="en-US" sz="2000" b="0">
                        <a:solidFill>
                          <a:srgbClr val="595959"/>
                        </a:solidFill>
                      </a:endParaRPr>
                    </a:p>
                  </a:txBody>
                  <a:tcPr marT="45721" marB="45721" anchor="ctr"/>
                </a:tc>
                <a:extLst>
                  <a:ext uri="{0D108BD9-81ED-4DB2-BD59-A6C34878D82A}">
                    <a16:rowId xmlns:a16="http://schemas.microsoft.com/office/drawing/2014/main" val="1000605826"/>
                  </a:ext>
                </a:extLst>
              </a:tr>
              <a:tr h="409559">
                <a:tc>
                  <a:txBody>
                    <a:bodyPr/>
                    <a:lstStyle/>
                    <a:p>
                      <a:pPr marL="0" marR="0" lvl="0" indent="0" algn="l" rtl="0" eaLnBrk="1" fontAlgn="auto" latinLnBrk="0" hangingPunct="1">
                        <a:lnSpc>
                          <a:spcPct val="100000"/>
                        </a:lnSpc>
                        <a:spcBef>
                          <a:spcPts val="0"/>
                        </a:spcBef>
                        <a:spcAft>
                          <a:spcPts val="0"/>
                        </a:spcAft>
                        <a:buFontTx/>
                        <a:buNone/>
                      </a:pPr>
                      <a:r>
                        <a:rPr lang="en-GB" sz="2000" b="0">
                          <a:solidFill>
                            <a:srgbClr val="595959"/>
                          </a:solidFill>
                        </a:rPr>
                        <a:t>Senior executives and directors </a:t>
                      </a:r>
                    </a:p>
                  </a:txBody>
                  <a:tcPr marT="45721" marB="45721" anchor="ctr"/>
                </a:tc>
                <a:tc>
                  <a:txBody>
                    <a:bodyPr/>
                    <a:lstStyle/>
                    <a:p>
                      <a:r>
                        <a:rPr lang="en-GB" sz="2000" b="0">
                          <a:solidFill>
                            <a:srgbClr val="595959"/>
                          </a:solidFill>
                        </a:rPr>
                        <a:t>Investors </a:t>
                      </a:r>
                      <a:endParaRPr lang="en-US" sz="2000" b="0">
                        <a:solidFill>
                          <a:srgbClr val="595959"/>
                        </a:solidFill>
                      </a:endParaRPr>
                    </a:p>
                  </a:txBody>
                  <a:tcPr marT="45721" marB="45721" anchor="ctr"/>
                </a:tc>
                <a:extLst>
                  <a:ext uri="{0D108BD9-81ED-4DB2-BD59-A6C34878D82A}">
                    <a16:rowId xmlns:a16="http://schemas.microsoft.com/office/drawing/2014/main" val="2687481232"/>
                  </a:ext>
                </a:extLst>
              </a:tr>
              <a:tr h="396243">
                <a:tc>
                  <a:txBody>
                    <a:bodyPr/>
                    <a:lstStyle/>
                    <a:p>
                      <a:pPr marL="0" marR="0" lvl="0" indent="0" algn="l" rtl="0" eaLnBrk="1" fontAlgn="auto" latinLnBrk="0" hangingPunct="1">
                        <a:lnSpc>
                          <a:spcPct val="100000"/>
                        </a:lnSpc>
                        <a:spcBef>
                          <a:spcPts val="0"/>
                        </a:spcBef>
                        <a:spcAft>
                          <a:spcPts val="0"/>
                        </a:spcAft>
                        <a:buFontTx/>
                        <a:buNone/>
                      </a:pPr>
                      <a:r>
                        <a:rPr lang="en-US" sz="2000" b="0">
                          <a:solidFill>
                            <a:srgbClr val="595959"/>
                          </a:solidFill>
                        </a:rPr>
                        <a:t>Heads of sustainability, environment etc. </a:t>
                      </a:r>
                    </a:p>
                  </a:txBody>
                  <a:tcPr marT="45721" marB="45721" anchor="ctr"/>
                </a:tc>
                <a:tc>
                  <a:txBody>
                    <a:bodyPr/>
                    <a:lstStyle/>
                    <a:p>
                      <a:r>
                        <a:rPr lang="en-GB" sz="2000" b="0" kern="1200">
                          <a:solidFill>
                            <a:srgbClr val="595959"/>
                          </a:solidFill>
                          <a:latin typeface="+mn-lt"/>
                          <a:ea typeface="+mn-ea"/>
                          <a:cs typeface="+mn-cs"/>
                        </a:rPr>
                        <a:t>Suppliers</a:t>
                      </a:r>
                      <a:endParaRPr lang="en-US" sz="2000" b="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6261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595959"/>
                          </a:solidFill>
                        </a:rPr>
                        <a:t>Human resources or auditing and compliance</a:t>
                      </a:r>
                    </a:p>
                  </a:txBody>
                  <a:tcPr marT="45721" marB="45721" anchor="ctr"/>
                </a:tc>
                <a:tc>
                  <a:txBody>
                    <a:bodyPr/>
                    <a:lstStyle/>
                    <a:p>
                      <a:pPr marL="0" marR="0" lvl="0" indent="0" algn="l" rtl="0" eaLnBrk="1" fontAlgn="auto" latinLnBrk="0" hangingPunct="1">
                        <a:lnSpc>
                          <a:spcPct val="100000"/>
                        </a:lnSpc>
                        <a:spcBef>
                          <a:spcPts val="0"/>
                        </a:spcBef>
                        <a:spcAft>
                          <a:spcPts val="0"/>
                        </a:spcAft>
                        <a:buFontTx/>
                        <a:buNone/>
                      </a:pPr>
                      <a:r>
                        <a:rPr lang="en-GB" sz="2000" b="0">
                          <a:solidFill>
                            <a:srgbClr val="595959"/>
                          </a:solidFill>
                        </a:rPr>
                        <a:t>Government, regulators, customers etc. </a:t>
                      </a:r>
                      <a:endParaRPr lang="en-US" sz="2000" b="0">
                        <a:solidFill>
                          <a:srgbClr val="595959"/>
                        </a:solidFill>
                      </a:endParaRPr>
                    </a:p>
                  </a:txBody>
                  <a:tcPr marT="45721" marB="45721" anchor="ctr"/>
                </a:tc>
                <a:extLst>
                  <a:ext uri="{0D108BD9-81ED-4DB2-BD59-A6C34878D82A}">
                    <a16:rowId xmlns:a16="http://schemas.microsoft.com/office/drawing/2014/main" val="337523904"/>
                  </a:ext>
                </a:extLst>
              </a:tr>
              <a:tr h="572132">
                <a:tc>
                  <a:txBody>
                    <a:bodyPr/>
                    <a:lstStyle/>
                    <a:p>
                      <a:pPr marL="0" marR="0" lvl="0" indent="0" algn="l" rtl="0" eaLnBrk="1" fontAlgn="auto" latinLnBrk="0" hangingPunct="1">
                        <a:lnSpc>
                          <a:spcPct val="100000"/>
                        </a:lnSpc>
                        <a:spcBef>
                          <a:spcPts val="0"/>
                        </a:spcBef>
                        <a:spcAft>
                          <a:spcPts val="0"/>
                        </a:spcAft>
                        <a:buFontTx/>
                        <a:buNone/>
                      </a:pPr>
                      <a:r>
                        <a:rPr lang="en-GB" sz="2000" b="0">
                          <a:solidFill>
                            <a:srgbClr val="595959"/>
                          </a:solidFill>
                        </a:rPr>
                        <a:t>Employees and contractors </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595959"/>
                          </a:solidFill>
                        </a:rPr>
                        <a:t>Experts (e.g. academics, engineers etc.)</a:t>
                      </a:r>
                      <a:endParaRPr lang="en-US" sz="2000" b="0">
                        <a:solidFill>
                          <a:srgbClr val="595959"/>
                        </a:solidFill>
                      </a:endParaRPr>
                    </a:p>
                  </a:txBody>
                  <a:tcPr marT="45721" marB="45721" anchor="ctr"/>
                </a:tc>
                <a:extLst>
                  <a:ext uri="{0D108BD9-81ED-4DB2-BD59-A6C34878D82A}">
                    <a16:rowId xmlns:a16="http://schemas.microsoft.com/office/drawing/2014/main" val="72600246"/>
                  </a:ext>
                </a:extLst>
              </a:tr>
              <a:tr h="1278801">
                <a:tc>
                  <a:txBody>
                    <a:bodyPr/>
                    <a:lstStyle/>
                    <a:p>
                      <a:pPr marL="0" marR="0" lvl="0" indent="0" algn="l" rtl="0" eaLnBrk="1" fontAlgn="auto" latinLnBrk="0" hangingPunct="1">
                        <a:lnSpc>
                          <a:spcPct val="100000"/>
                        </a:lnSpc>
                        <a:spcBef>
                          <a:spcPts val="0"/>
                        </a:spcBef>
                        <a:spcAft>
                          <a:spcPts val="0"/>
                        </a:spcAft>
                        <a:buFontTx/>
                        <a:buNone/>
                      </a:pPr>
                      <a:r>
                        <a:rPr lang="en-GB" sz="2000" b="0">
                          <a:solidFill>
                            <a:srgbClr val="595959"/>
                          </a:solidFill>
                        </a:rPr>
                        <a:t>Departments like finance, strategy, procurement, marketing, communications, reporting, public affairs, investor relations etc. </a:t>
                      </a:r>
                    </a:p>
                  </a:txBody>
                  <a:tcPr marT="45721" marB="45721" anchor="ctr"/>
                </a:tc>
                <a:tc>
                  <a:txBody>
                    <a:bodyPr/>
                    <a:lstStyle/>
                    <a:p>
                      <a:pPr marL="342900" marR="0" lvl="0" indent="-342900" algn="l" rtl="0" eaLnBrk="1" fontAlgn="auto" latinLnBrk="0" hangingPunct="1">
                        <a:lnSpc>
                          <a:spcPct val="100000"/>
                        </a:lnSpc>
                        <a:spcBef>
                          <a:spcPts val="0"/>
                        </a:spcBef>
                        <a:spcAft>
                          <a:spcPts val="0"/>
                        </a:spcAft>
                        <a:buFont typeface="Arial" panose="020B0604020202020204" pitchFamily="34" charset="0"/>
                        <a:buChar char="•"/>
                      </a:pPr>
                      <a:r>
                        <a:rPr lang="en-GB" sz="2000" b="0" dirty="0">
                          <a:solidFill>
                            <a:srgbClr val="595959"/>
                          </a:solidFill>
                        </a:rPr>
                        <a:t>Community and other affected stakeholders (local residents, schools, other businesses, special interest groups, farmers etc.)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0" dirty="0">
                          <a:solidFill>
                            <a:srgbClr val="595959"/>
                          </a:solidFill>
                        </a:rPr>
                        <a:t>Civil society (NGO, </a:t>
                      </a:r>
                      <a:r>
                        <a:rPr lang="en-GB" sz="2000" b="0" dirty="0" err="1">
                          <a:solidFill>
                            <a:srgbClr val="595959"/>
                          </a:solidFill>
                        </a:rPr>
                        <a:t>labor</a:t>
                      </a:r>
                      <a:r>
                        <a:rPr lang="en-GB" sz="2000" b="0" dirty="0">
                          <a:solidFill>
                            <a:srgbClr val="595959"/>
                          </a:solidFill>
                        </a:rPr>
                        <a:t> unions etc.)</a:t>
                      </a:r>
                      <a:endParaRPr lang="en-CH" sz="2000" b="0" dirty="0">
                        <a:solidFill>
                          <a:srgbClr val="595959"/>
                        </a:solidFill>
                      </a:endParaRPr>
                    </a:p>
                  </a:txBody>
                  <a:tcPr marT="45721" marB="45721" anchor="ctr"/>
                </a:tc>
                <a:extLst>
                  <a:ext uri="{0D108BD9-81ED-4DB2-BD59-A6C34878D82A}">
                    <a16:rowId xmlns:a16="http://schemas.microsoft.com/office/drawing/2014/main" val="585470813"/>
                  </a:ext>
                </a:extLst>
              </a:tr>
            </a:tbl>
          </a:graphicData>
        </a:graphic>
      </p:graphicFrame>
      <p:sp>
        <p:nvSpPr>
          <p:cNvPr id="5" name="Title 1">
            <a:extLst>
              <a:ext uri="{FF2B5EF4-FFF2-40B4-BE49-F238E27FC236}">
                <a16:creationId xmlns:a16="http://schemas.microsoft.com/office/drawing/2014/main" id="{222CFCBF-F2A8-0849-8C0C-B3DAC3F533E7}"/>
              </a:ext>
            </a:extLst>
          </p:cNvPr>
          <p:cNvSpPr txBox="1">
            <a:spLocks/>
          </p:cNvSpPr>
          <p:nvPr/>
        </p:nvSpPr>
        <p:spPr>
          <a:xfrm>
            <a:off x="466596" y="277753"/>
            <a:ext cx="11498123" cy="878151"/>
          </a:xfrm>
          <a:prstGeom prst="rect">
            <a:avLst/>
          </a:prstGeom>
        </p:spPr>
        <p:txBody>
          <a:bodyPr vert="horz" lIns="91440" tIns="45721" rIns="91440" bIns="45721"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solidFill>
                  <a:srgbClr val="595959"/>
                </a:solidFill>
              </a:rPr>
              <a:t>Identifying stakeholders</a:t>
            </a:r>
            <a:endParaRPr lang="en-US">
              <a:solidFill>
                <a:srgbClr val="595959"/>
              </a:solidFill>
            </a:endParaRPr>
          </a:p>
        </p:txBody>
      </p:sp>
      <p:sp>
        <p:nvSpPr>
          <p:cNvPr id="8" name="Teardrop 7">
            <a:extLst>
              <a:ext uri="{FF2B5EF4-FFF2-40B4-BE49-F238E27FC236}">
                <a16:creationId xmlns:a16="http://schemas.microsoft.com/office/drawing/2014/main" id="{C85B6FBF-F976-7747-8D51-A6AD6B3CA5A9}"/>
              </a:ext>
            </a:extLst>
          </p:cNvPr>
          <p:cNvSpPr/>
          <p:nvPr/>
        </p:nvSpPr>
        <p:spPr>
          <a:xfrm>
            <a:off x="10228217" y="136932"/>
            <a:ext cx="1831735" cy="151552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04650D3A-64FB-2749-BAD5-347C7D76DE13}"/>
              </a:ext>
            </a:extLst>
          </p:cNvPr>
          <p:cNvSpPr txBox="1"/>
          <p:nvPr/>
        </p:nvSpPr>
        <p:spPr>
          <a:xfrm>
            <a:off x="10411598" y="304101"/>
            <a:ext cx="1600737" cy="1246495"/>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schemeClr val="bg1"/>
                </a:solidFill>
                <a:latin typeface="Arial"/>
              </a:rPr>
              <a:t>p. 34 </a:t>
            </a:r>
            <a:r>
              <a:rPr lang="en-GB" sz="1500" dirty="0">
                <a:solidFill>
                  <a:schemeClr val="bg1"/>
                </a:solidFill>
                <a:latin typeface="Arial"/>
              </a:rPr>
              <a:t>of your workbook &amp; </a:t>
            </a:r>
            <a:r>
              <a:rPr lang="en-GB" sz="1500" b="1" dirty="0">
                <a:solidFill>
                  <a:prstClr val="white"/>
                </a:solidFill>
                <a:latin typeface="Arial"/>
              </a:rPr>
              <a:t>p. 26-27 </a:t>
            </a:r>
            <a:r>
              <a:rPr lang="en-GB" sz="1500" dirty="0">
                <a:solidFill>
                  <a:prstClr val="white"/>
                </a:solidFill>
                <a:latin typeface="Arial"/>
              </a:rPr>
              <a:t>of the</a:t>
            </a:r>
          </a:p>
          <a:p>
            <a:pPr algn="ctr" defTabSz="914354">
              <a:defRPr/>
            </a:pPr>
            <a:r>
              <a:rPr lang="en-GB" sz="1500" dirty="0">
                <a:solidFill>
                  <a:schemeClr val="bg1"/>
                </a:solidFill>
                <a:latin typeface="Arial"/>
                <a:hlinkClick r:id="rId3">
                  <a:extLst>
                    <a:ext uri="{A12FA001-AC4F-418D-AE19-62706E023703}">
                      <ahyp:hlinkClr xmlns:ahyp="http://schemas.microsoft.com/office/drawing/2018/hyperlinkcolor" val="tx"/>
                    </a:ext>
                  </a:extLst>
                </a:hlinkClick>
              </a:rPr>
              <a:t>Natural Capital Protocol</a:t>
            </a:r>
            <a:endParaRPr lang="en-GB" sz="1500" dirty="0">
              <a:solidFill>
                <a:schemeClr val="bg1"/>
              </a:solidFill>
              <a:latin typeface="Arial"/>
            </a:endParaRPr>
          </a:p>
        </p:txBody>
      </p:sp>
      <p:sp>
        <p:nvSpPr>
          <p:cNvPr id="3" name="Slide Number Placeholder 2">
            <a:extLst>
              <a:ext uri="{FF2B5EF4-FFF2-40B4-BE49-F238E27FC236}">
                <a16:creationId xmlns:a16="http://schemas.microsoft.com/office/drawing/2014/main" id="{DA683B8E-9723-8C43-8A1A-5D833940EEC5}"/>
              </a:ext>
            </a:extLst>
          </p:cNvPr>
          <p:cNvSpPr>
            <a:spLocks noGrp="1"/>
          </p:cNvSpPr>
          <p:nvPr>
            <p:ph type="sldNum" sz="quarter" idx="12"/>
          </p:nvPr>
        </p:nvSpPr>
        <p:spPr/>
        <p:txBody>
          <a:bodyPr/>
          <a:lstStyle/>
          <a:p>
            <a:fld id="{971CEC84-1649-40CE-BFF6-7286506FEA08}" type="slidenum">
              <a:rPr lang="en-GB" smtClean="0"/>
              <a:pPr/>
              <a:t>107</a:t>
            </a:fld>
            <a:endParaRPr lang="en-GB"/>
          </a:p>
        </p:txBody>
      </p:sp>
    </p:spTree>
    <p:extLst>
      <p:ext uri="{BB962C8B-B14F-4D97-AF65-F5344CB8AC3E}">
        <p14:creationId xmlns:p14="http://schemas.microsoft.com/office/powerpoint/2010/main" val="26240975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D9A86DC-65F0-434A-A4A8-0F8186D99163}"/>
              </a:ext>
            </a:extLst>
          </p:cNvPr>
          <p:cNvSpPr txBox="1">
            <a:spLocks/>
          </p:cNvSpPr>
          <p:nvPr/>
        </p:nvSpPr>
        <p:spPr>
          <a:xfrm>
            <a:off x="314196" y="125353"/>
            <a:ext cx="11498123" cy="878151"/>
          </a:xfrm>
          <a:prstGeom prst="rect">
            <a:avLst/>
          </a:prstGeom>
        </p:spPr>
        <p:txBody>
          <a:bodyPr vert="horz" lIns="91440" tIns="45721" rIns="91440" bIns="45721"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solidFill>
                  <a:srgbClr val="595959"/>
                </a:solidFill>
              </a:rPr>
              <a:t>Identifying target audience and obtaining buy-in</a:t>
            </a:r>
            <a:endParaRPr lang="en-US">
              <a:solidFill>
                <a:srgbClr val="595959"/>
              </a:solidFill>
              <a:highlight>
                <a:srgbClr val="FFFF00"/>
              </a:highlight>
            </a:endParaRPr>
          </a:p>
        </p:txBody>
      </p:sp>
      <p:sp>
        <p:nvSpPr>
          <p:cNvPr id="14" name="Teardrop 13">
            <a:extLst>
              <a:ext uri="{FF2B5EF4-FFF2-40B4-BE49-F238E27FC236}">
                <a16:creationId xmlns:a16="http://schemas.microsoft.com/office/drawing/2014/main" id="{511AD496-5F9F-BB40-A595-EABF2488CAD5}"/>
              </a:ext>
            </a:extLst>
          </p:cNvPr>
          <p:cNvSpPr/>
          <p:nvPr/>
        </p:nvSpPr>
        <p:spPr>
          <a:xfrm>
            <a:off x="10339143" y="192664"/>
            <a:ext cx="1741825" cy="1407536"/>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dirty="0">
              <a:solidFill>
                <a:prstClr val="white"/>
              </a:solidFill>
              <a:latin typeface="Arial"/>
            </a:endParaRPr>
          </a:p>
        </p:txBody>
      </p:sp>
      <p:sp>
        <p:nvSpPr>
          <p:cNvPr id="15" name="TextBox 14">
            <a:extLst>
              <a:ext uri="{FF2B5EF4-FFF2-40B4-BE49-F238E27FC236}">
                <a16:creationId xmlns:a16="http://schemas.microsoft.com/office/drawing/2014/main" id="{EBC62000-D815-FA4E-B529-308A173E62D9}"/>
              </a:ext>
            </a:extLst>
          </p:cNvPr>
          <p:cNvSpPr txBox="1"/>
          <p:nvPr/>
        </p:nvSpPr>
        <p:spPr>
          <a:xfrm>
            <a:off x="10371798" y="392646"/>
            <a:ext cx="1798158" cy="1015663"/>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prstClr val="white"/>
                </a:solidFill>
                <a:latin typeface="Arial"/>
              </a:rPr>
              <a:t>p. 26-27</a:t>
            </a:r>
          </a:p>
          <a:p>
            <a:pPr algn="ctr" defTabSz="914354">
              <a:defRPr/>
            </a:pPr>
            <a:r>
              <a:rPr lang="en-GB" sz="1500" dirty="0">
                <a:solidFill>
                  <a:schemeClr val="bg1"/>
                </a:solidFill>
                <a:latin typeface="Arial"/>
              </a:rPr>
              <a:t>of the</a:t>
            </a:r>
          </a:p>
          <a:p>
            <a:pPr algn="ctr" defTabSz="914354">
              <a:defRPr/>
            </a:pPr>
            <a:r>
              <a:rPr lang="en-GB" sz="1500" dirty="0">
                <a:solidFill>
                  <a:schemeClr val="bg1"/>
                </a:solidFill>
                <a:latin typeface="Arial"/>
                <a:hlinkClick r:id="rId3">
                  <a:extLst>
                    <a:ext uri="{A12FA001-AC4F-418D-AE19-62706E023703}">
                      <ahyp:hlinkClr xmlns:ahyp="http://schemas.microsoft.com/office/drawing/2018/hyperlinkcolor" val="tx"/>
                    </a:ext>
                  </a:extLst>
                </a:hlinkClick>
              </a:rPr>
              <a:t>Natural Capital Protocol</a:t>
            </a:r>
            <a:endParaRPr lang="en-GB" sz="1500" dirty="0">
              <a:solidFill>
                <a:schemeClr val="bg1"/>
              </a:solidFill>
              <a:latin typeface="Arial"/>
            </a:endParaRPr>
          </a:p>
        </p:txBody>
      </p:sp>
      <p:sp>
        <p:nvSpPr>
          <p:cNvPr id="2" name="TextBox 1">
            <a:extLst>
              <a:ext uri="{FF2B5EF4-FFF2-40B4-BE49-F238E27FC236}">
                <a16:creationId xmlns:a16="http://schemas.microsoft.com/office/drawing/2014/main" id="{1DF1D86F-0D76-4A5C-ABF4-D87CF6C8A170}"/>
              </a:ext>
            </a:extLst>
          </p:cNvPr>
          <p:cNvSpPr txBox="1"/>
          <p:nvPr/>
        </p:nvSpPr>
        <p:spPr>
          <a:xfrm>
            <a:off x="314195" y="2140890"/>
            <a:ext cx="3830412" cy="2308324"/>
          </a:xfrm>
          <a:prstGeom prst="rect">
            <a:avLst/>
          </a:prstGeom>
          <a:noFill/>
        </p:spPr>
        <p:txBody>
          <a:bodyPr wrap="square" rtlCol="0" anchor="t">
            <a:spAutoFit/>
          </a:bodyPr>
          <a:lstStyle/>
          <a:p>
            <a:pPr marL="170815" indent="-170815">
              <a:buFont typeface="Arial" panose="020B0604020202020204" pitchFamily="34" charset="0"/>
              <a:buChar char="•"/>
            </a:pPr>
            <a:r>
              <a:rPr lang="en-US" dirty="0">
                <a:solidFill>
                  <a:srgbClr val="595959"/>
                </a:solidFill>
              </a:rPr>
              <a:t>In order to </a:t>
            </a:r>
            <a:r>
              <a:rPr lang="en-US" b="1" dirty="0">
                <a:solidFill>
                  <a:srgbClr val="595959"/>
                </a:solidFill>
              </a:rPr>
              <a:t>help define your objective,</a:t>
            </a:r>
            <a:r>
              <a:rPr lang="en-US" dirty="0">
                <a:solidFill>
                  <a:srgbClr val="595959"/>
                </a:solidFill>
              </a:rPr>
              <a:t> you need to identify the target audience and understand what drives them</a:t>
            </a:r>
            <a:endParaRPr lang="en-US" dirty="0">
              <a:solidFill>
                <a:srgbClr val="595959"/>
              </a:solidFill>
              <a:cs typeface="Arial"/>
            </a:endParaRPr>
          </a:p>
          <a:p>
            <a:pPr marL="170815" indent="-170815">
              <a:buFont typeface="Arial" panose="020B0604020202020204" pitchFamily="34" charset="0"/>
              <a:buChar char="•"/>
            </a:pPr>
            <a:r>
              <a:rPr lang="en-US" dirty="0">
                <a:solidFill>
                  <a:srgbClr val="595959"/>
                </a:solidFill>
              </a:rPr>
              <a:t>The target audience is the </a:t>
            </a:r>
            <a:r>
              <a:rPr lang="en-US" b="1" dirty="0">
                <a:solidFill>
                  <a:srgbClr val="595959"/>
                </a:solidFill>
              </a:rPr>
              <a:t>main user of the assessment output</a:t>
            </a:r>
            <a:r>
              <a:rPr lang="en-US" dirty="0">
                <a:solidFill>
                  <a:srgbClr val="595959"/>
                </a:solidFill>
              </a:rPr>
              <a:t>, this means that outputs must be written with them in mind </a:t>
            </a:r>
            <a:endParaRPr lang="en-US" dirty="0">
              <a:solidFill>
                <a:srgbClr val="595959"/>
              </a:solidFill>
              <a:cs typeface="Arial"/>
            </a:endParaRPr>
          </a:p>
        </p:txBody>
      </p:sp>
      <p:sp>
        <p:nvSpPr>
          <p:cNvPr id="3" name="TextBox 2">
            <a:extLst>
              <a:ext uri="{FF2B5EF4-FFF2-40B4-BE49-F238E27FC236}">
                <a16:creationId xmlns:a16="http://schemas.microsoft.com/office/drawing/2014/main" id="{16C61F15-D1CD-4895-A406-DF4105579D28}"/>
              </a:ext>
            </a:extLst>
          </p:cNvPr>
          <p:cNvSpPr txBox="1"/>
          <p:nvPr/>
        </p:nvSpPr>
        <p:spPr>
          <a:xfrm>
            <a:off x="314195" y="1364499"/>
            <a:ext cx="3830412" cy="707886"/>
          </a:xfrm>
          <a:prstGeom prst="rect">
            <a:avLst/>
          </a:prstGeom>
          <a:noFill/>
        </p:spPr>
        <p:txBody>
          <a:bodyPr wrap="square" rtlCol="0">
            <a:spAutoFit/>
          </a:bodyPr>
          <a:lstStyle/>
          <a:p>
            <a:r>
              <a:rPr lang="en-GB" sz="2000" b="1">
                <a:solidFill>
                  <a:srgbClr val="23BAED"/>
                </a:solidFill>
              </a:rPr>
              <a:t>Why do you need to identify a target audience?</a:t>
            </a:r>
            <a:endParaRPr lang="en-US" sz="2000" b="1">
              <a:solidFill>
                <a:srgbClr val="23BAED"/>
              </a:solidFill>
            </a:endParaRPr>
          </a:p>
        </p:txBody>
      </p:sp>
      <p:sp>
        <p:nvSpPr>
          <p:cNvPr id="8" name="TextBox 7">
            <a:extLst>
              <a:ext uri="{FF2B5EF4-FFF2-40B4-BE49-F238E27FC236}">
                <a16:creationId xmlns:a16="http://schemas.microsoft.com/office/drawing/2014/main" id="{9844EB60-7200-4BFC-A7EB-892E821FCB90}"/>
              </a:ext>
            </a:extLst>
          </p:cNvPr>
          <p:cNvSpPr txBox="1"/>
          <p:nvPr/>
        </p:nvSpPr>
        <p:spPr>
          <a:xfrm>
            <a:off x="4553180" y="1359786"/>
            <a:ext cx="2064989" cy="400110"/>
          </a:xfrm>
          <a:prstGeom prst="rect">
            <a:avLst/>
          </a:prstGeom>
          <a:noFill/>
        </p:spPr>
        <p:txBody>
          <a:bodyPr wrap="none" rtlCol="0">
            <a:spAutoFit/>
          </a:bodyPr>
          <a:lstStyle/>
          <a:p>
            <a:pPr algn="ctr"/>
            <a:r>
              <a:rPr lang="en-GB" sz="2000" b="1">
                <a:solidFill>
                  <a:srgbClr val="23BAED"/>
                </a:solidFill>
              </a:rPr>
              <a:t>Creating buy-in</a:t>
            </a:r>
            <a:endParaRPr lang="en-US" sz="2000" b="1">
              <a:solidFill>
                <a:srgbClr val="23BAED"/>
              </a:solidFill>
            </a:endParaRPr>
          </a:p>
        </p:txBody>
      </p:sp>
      <p:sp>
        <p:nvSpPr>
          <p:cNvPr id="9" name="TextBox 8">
            <a:extLst>
              <a:ext uri="{FF2B5EF4-FFF2-40B4-BE49-F238E27FC236}">
                <a16:creationId xmlns:a16="http://schemas.microsoft.com/office/drawing/2014/main" id="{745EF5C1-D107-47C5-9397-F10E592F0ECD}"/>
              </a:ext>
            </a:extLst>
          </p:cNvPr>
          <p:cNvSpPr txBox="1"/>
          <p:nvPr/>
        </p:nvSpPr>
        <p:spPr>
          <a:xfrm>
            <a:off x="4553180" y="2072385"/>
            <a:ext cx="7259139" cy="3693319"/>
          </a:xfrm>
          <a:prstGeom prst="rect">
            <a:avLst/>
          </a:prstGeom>
          <a:noFill/>
        </p:spPr>
        <p:txBody>
          <a:bodyPr wrap="square" rtlCol="0" anchor="t">
            <a:spAutoFit/>
          </a:bodyPr>
          <a:lstStyle/>
          <a:p>
            <a:pPr marL="170815" indent="-170815">
              <a:buFont typeface="Arial" panose="020B0604020202020204" pitchFamily="34" charset="0"/>
              <a:buChar char="•"/>
            </a:pPr>
            <a:r>
              <a:rPr lang="en-US" dirty="0">
                <a:solidFill>
                  <a:srgbClr val="595959"/>
                </a:solidFill>
              </a:rPr>
              <a:t>In order to help drive your project forward you will need to get internal buy-in this can be achieved by:</a:t>
            </a:r>
            <a:endParaRPr lang="en-US" dirty="0">
              <a:solidFill>
                <a:srgbClr val="595959"/>
              </a:solidFill>
              <a:cs typeface="Arial"/>
            </a:endParaRPr>
          </a:p>
          <a:p>
            <a:pPr marL="628015" lvl="1" indent="-170815">
              <a:buFont typeface="Arial" panose="020B0604020202020204" pitchFamily="34" charset="0"/>
              <a:buChar char="•"/>
            </a:pPr>
            <a:r>
              <a:rPr lang="en-US" b="1" dirty="0">
                <a:solidFill>
                  <a:srgbClr val="595959"/>
                </a:solidFill>
              </a:rPr>
              <a:t>Identifying individuals with an interest </a:t>
            </a:r>
            <a:r>
              <a:rPr lang="en-US" dirty="0">
                <a:solidFill>
                  <a:srgbClr val="595959"/>
                </a:solidFill>
              </a:rPr>
              <a:t>in the project and getting them involved</a:t>
            </a:r>
            <a:endParaRPr lang="en-US" dirty="0">
              <a:solidFill>
                <a:srgbClr val="595959"/>
              </a:solidFill>
              <a:cs typeface="Arial"/>
            </a:endParaRPr>
          </a:p>
          <a:p>
            <a:pPr marL="628015" lvl="1" indent="-170815">
              <a:buFont typeface="Arial" panose="020B0604020202020204" pitchFamily="34" charset="0"/>
              <a:buChar char="•"/>
            </a:pPr>
            <a:r>
              <a:rPr lang="en-US" dirty="0">
                <a:solidFill>
                  <a:srgbClr val="595959"/>
                </a:solidFill>
              </a:rPr>
              <a:t>Identifying where company operations may be </a:t>
            </a:r>
            <a:r>
              <a:rPr lang="en-US" b="1" dirty="0">
                <a:solidFill>
                  <a:srgbClr val="595959"/>
                </a:solidFill>
              </a:rPr>
              <a:t>vulnerable in terms of dependencies</a:t>
            </a:r>
            <a:endParaRPr lang="en-US" b="1" dirty="0">
              <a:solidFill>
                <a:srgbClr val="595959"/>
              </a:solidFill>
              <a:cs typeface="Arial"/>
            </a:endParaRPr>
          </a:p>
          <a:p>
            <a:pPr marL="628015" lvl="1" indent="-170815">
              <a:buFont typeface="Arial" panose="020B0604020202020204" pitchFamily="34" charset="0"/>
              <a:buChar char="•"/>
            </a:pPr>
            <a:r>
              <a:rPr lang="en-US" dirty="0">
                <a:solidFill>
                  <a:srgbClr val="595959"/>
                </a:solidFill>
              </a:rPr>
              <a:t>Identifying areas of </a:t>
            </a:r>
            <a:r>
              <a:rPr lang="en-US" b="1" dirty="0">
                <a:solidFill>
                  <a:srgbClr val="595959"/>
                </a:solidFill>
              </a:rPr>
              <a:t>opportunity</a:t>
            </a:r>
            <a:r>
              <a:rPr lang="en-US" dirty="0">
                <a:solidFill>
                  <a:srgbClr val="595959"/>
                </a:solidFill>
              </a:rPr>
              <a:t> that fit within the remit of </a:t>
            </a:r>
            <a:r>
              <a:rPr lang="en-US" b="1" dirty="0">
                <a:solidFill>
                  <a:srgbClr val="595959"/>
                </a:solidFill>
              </a:rPr>
              <a:t>department leaders </a:t>
            </a:r>
            <a:r>
              <a:rPr lang="en-US" dirty="0">
                <a:solidFill>
                  <a:srgbClr val="595959"/>
                </a:solidFill>
              </a:rPr>
              <a:t>in product development, etc.</a:t>
            </a:r>
            <a:endParaRPr lang="en-US" dirty="0">
              <a:solidFill>
                <a:srgbClr val="595959"/>
              </a:solidFill>
              <a:cs typeface="Arial"/>
            </a:endParaRPr>
          </a:p>
          <a:p>
            <a:pPr marL="628015" lvl="1" indent="-170815">
              <a:buFont typeface="Arial" panose="020B0604020202020204" pitchFamily="34" charset="0"/>
              <a:buChar char="•"/>
            </a:pPr>
            <a:r>
              <a:rPr lang="en-US" dirty="0">
                <a:solidFill>
                  <a:srgbClr val="595959"/>
                </a:solidFill>
              </a:rPr>
              <a:t>Demonstrating how the outputs of an assessment can </a:t>
            </a:r>
            <a:r>
              <a:rPr lang="en-US" b="1" dirty="0">
                <a:solidFill>
                  <a:srgbClr val="595959"/>
                </a:solidFill>
              </a:rPr>
              <a:t>help with decision making </a:t>
            </a:r>
            <a:r>
              <a:rPr lang="en-US" dirty="0">
                <a:solidFill>
                  <a:srgbClr val="595959"/>
                </a:solidFill>
              </a:rPr>
              <a:t>where investment decisions are currently being discussed</a:t>
            </a:r>
            <a:endParaRPr lang="en-US" dirty="0">
              <a:solidFill>
                <a:srgbClr val="595959"/>
              </a:solidFill>
              <a:cs typeface="Arial"/>
            </a:endParaRPr>
          </a:p>
          <a:p>
            <a:pPr marL="628015" lvl="1" indent="-170815">
              <a:buFont typeface="Arial" panose="020B0604020202020204" pitchFamily="34" charset="0"/>
              <a:buChar char="•"/>
            </a:pPr>
            <a:r>
              <a:rPr lang="en-US" dirty="0">
                <a:solidFill>
                  <a:srgbClr val="595959"/>
                </a:solidFill>
              </a:rPr>
              <a:t>Knowing how to </a:t>
            </a:r>
            <a:r>
              <a:rPr lang="en-US" b="1" dirty="0">
                <a:solidFill>
                  <a:srgbClr val="595959"/>
                </a:solidFill>
              </a:rPr>
              <a:t>adapt your language </a:t>
            </a:r>
            <a:r>
              <a:rPr lang="en-US" dirty="0">
                <a:solidFill>
                  <a:srgbClr val="595959"/>
                </a:solidFill>
              </a:rPr>
              <a:t>for the relevant department, to make options easy to understand</a:t>
            </a:r>
            <a:endParaRPr lang="en-US" dirty="0">
              <a:solidFill>
                <a:srgbClr val="595959"/>
              </a:solidFill>
              <a:cs typeface="Arial"/>
            </a:endParaRPr>
          </a:p>
        </p:txBody>
      </p:sp>
      <p:sp>
        <p:nvSpPr>
          <p:cNvPr id="4" name="Slide Number Placeholder 3">
            <a:extLst>
              <a:ext uri="{FF2B5EF4-FFF2-40B4-BE49-F238E27FC236}">
                <a16:creationId xmlns:a16="http://schemas.microsoft.com/office/drawing/2014/main" id="{D1C0BE4D-2BCB-FE42-A576-539F98E0C277}"/>
              </a:ext>
            </a:extLst>
          </p:cNvPr>
          <p:cNvSpPr>
            <a:spLocks noGrp="1"/>
          </p:cNvSpPr>
          <p:nvPr>
            <p:ph type="sldNum" sz="quarter" idx="12"/>
          </p:nvPr>
        </p:nvSpPr>
        <p:spPr/>
        <p:txBody>
          <a:bodyPr/>
          <a:lstStyle/>
          <a:p>
            <a:fld id="{971CEC84-1649-40CE-BFF6-7286506FEA08}" type="slidenum">
              <a:rPr lang="en-GB" smtClean="0"/>
              <a:pPr/>
              <a:t>108</a:t>
            </a:fld>
            <a:endParaRPr lang="en-GB"/>
          </a:p>
        </p:txBody>
      </p:sp>
    </p:spTree>
    <p:extLst>
      <p:ext uri="{BB962C8B-B14F-4D97-AF65-F5344CB8AC3E}">
        <p14:creationId xmlns:p14="http://schemas.microsoft.com/office/powerpoint/2010/main" val="1021665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a:noFill/>
        </p:spPr>
        <p:txBody>
          <a:bodyPr/>
          <a:lstStyle/>
          <a:p>
            <a:r>
              <a:rPr lang="en-GB" dirty="0">
                <a:solidFill>
                  <a:srgbClr val="595959"/>
                </a:solidFill>
              </a:rPr>
              <a:t>Recap Business example – Los </a:t>
            </a:r>
            <a:r>
              <a:rPr lang="en-GB" dirty="0" err="1">
                <a:solidFill>
                  <a:srgbClr val="595959"/>
                </a:solidFill>
              </a:rPr>
              <a:t>Fiordos</a:t>
            </a:r>
            <a:endParaRPr lang="en-US" dirty="0">
              <a:solidFill>
                <a:srgbClr val="595959"/>
              </a:solidFill>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5" y="1429457"/>
            <a:ext cx="6689512" cy="5103832"/>
          </a:xfrm>
        </p:spPr>
        <p:txBody>
          <a:bodyPr>
            <a:noAutofit/>
          </a:bodyPr>
          <a:lstStyle/>
          <a:p>
            <a:pPr>
              <a:lnSpc>
                <a:spcPct val="100000"/>
              </a:lnSpc>
            </a:pPr>
            <a:r>
              <a:rPr lang="en-GB" sz="1850" dirty="0">
                <a:solidFill>
                  <a:srgbClr val="595959"/>
                </a:solidFill>
              </a:rPr>
              <a:t>Los </a:t>
            </a:r>
            <a:r>
              <a:rPr lang="en-GB" sz="1850" dirty="0" err="1">
                <a:solidFill>
                  <a:srgbClr val="595959"/>
                </a:solidFill>
              </a:rPr>
              <a:t>Fiordos</a:t>
            </a:r>
            <a:r>
              <a:rPr lang="en-GB" sz="1850" dirty="0">
                <a:solidFill>
                  <a:srgbClr val="595959"/>
                </a:solidFill>
              </a:rPr>
              <a:t> is a </a:t>
            </a:r>
            <a:r>
              <a:rPr lang="en-GB" sz="1850" b="1" dirty="0">
                <a:solidFill>
                  <a:srgbClr val="23BAED"/>
                </a:solidFill>
              </a:rPr>
              <a:t>salmon farming company based in Southern Chile, </a:t>
            </a:r>
            <a:r>
              <a:rPr lang="en-GB" sz="1850" dirty="0">
                <a:solidFill>
                  <a:srgbClr val="595959"/>
                </a:solidFill>
              </a:rPr>
              <a:t>specializing in the production of Coho and Atlantic salmon and producing a variety of goods as well as portions and filets.</a:t>
            </a:r>
          </a:p>
          <a:p>
            <a:pPr>
              <a:lnSpc>
                <a:spcPct val="100000"/>
              </a:lnSpc>
            </a:pPr>
            <a:r>
              <a:rPr lang="en-GB" sz="1850" dirty="0">
                <a:solidFill>
                  <a:srgbClr val="595959"/>
                </a:solidFill>
              </a:rPr>
              <a:t>The company is a </a:t>
            </a:r>
            <a:r>
              <a:rPr lang="en-GB" sz="1850" b="1" dirty="0" err="1">
                <a:solidFill>
                  <a:srgbClr val="23BAED"/>
                </a:solidFill>
              </a:rPr>
              <a:t>a</a:t>
            </a:r>
            <a:r>
              <a:rPr lang="en-GB" sz="1850" b="1" dirty="0">
                <a:solidFill>
                  <a:srgbClr val="23BAED"/>
                </a:solidFill>
              </a:rPr>
              <a:t> subsidiary of </a:t>
            </a:r>
            <a:r>
              <a:rPr lang="en-GB" sz="1850" b="1" dirty="0" err="1">
                <a:solidFill>
                  <a:srgbClr val="23BAED"/>
                </a:solidFill>
              </a:rPr>
              <a:t>Agrosuper</a:t>
            </a:r>
            <a:r>
              <a:rPr lang="en-GB" sz="1850" b="1" dirty="0">
                <a:solidFill>
                  <a:srgbClr val="23BAED"/>
                </a:solidFill>
              </a:rPr>
              <a:t> </a:t>
            </a:r>
            <a:r>
              <a:rPr lang="en-GB" sz="1850" dirty="0">
                <a:solidFill>
                  <a:srgbClr val="595959"/>
                </a:solidFill>
              </a:rPr>
              <a:t>which is</a:t>
            </a:r>
            <a:r>
              <a:rPr lang="en-GB" sz="1850" b="1" dirty="0">
                <a:solidFill>
                  <a:srgbClr val="23BAED"/>
                </a:solidFill>
              </a:rPr>
              <a:t> </a:t>
            </a:r>
            <a:r>
              <a:rPr lang="en-GB" sz="1850" dirty="0">
                <a:solidFill>
                  <a:srgbClr val="595959"/>
                </a:solidFill>
              </a:rPr>
              <a:t>one of the largest animal food production companies in Chile.</a:t>
            </a:r>
          </a:p>
          <a:p>
            <a:pPr>
              <a:lnSpc>
                <a:spcPct val="100000"/>
              </a:lnSpc>
            </a:pPr>
            <a:r>
              <a:rPr lang="en-GB" sz="1850" dirty="0">
                <a:solidFill>
                  <a:srgbClr val="595959"/>
                </a:solidFill>
              </a:rPr>
              <a:t>Los </a:t>
            </a:r>
            <a:r>
              <a:rPr lang="en-GB" sz="1850" dirty="0" err="1">
                <a:solidFill>
                  <a:srgbClr val="595959"/>
                </a:solidFill>
              </a:rPr>
              <a:t>Fiordos</a:t>
            </a:r>
            <a:r>
              <a:rPr lang="en-GB" sz="1850" dirty="0">
                <a:solidFill>
                  <a:srgbClr val="595959"/>
                </a:solidFill>
              </a:rPr>
              <a:t> is a </a:t>
            </a:r>
            <a:r>
              <a:rPr lang="en-GB" sz="1850" b="1" dirty="0">
                <a:solidFill>
                  <a:srgbClr val="23BAED"/>
                </a:solidFill>
              </a:rPr>
              <a:t>vertically integrated company: </a:t>
            </a:r>
            <a:r>
              <a:rPr lang="en-GB" sz="1850" dirty="0">
                <a:solidFill>
                  <a:srgbClr val="595959"/>
                </a:solidFill>
              </a:rPr>
              <a:t>they supply their own fodder, eggs and juvenile fishes, own the largest salmon processing plant in Chile, and manage the fright of the produced goods.</a:t>
            </a:r>
          </a:p>
          <a:p>
            <a:pPr>
              <a:lnSpc>
                <a:spcPct val="100000"/>
              </a:lnSpc>
            </a:pPr>
            <a:r>
              <a:rPr lang="en-US" sz="1850" dirty="0"/>
              <a:t>Most of the company’s feedlot centers are located in </a:t>
            </a:r>
            <a:r>
              <a:rPr lang="en-US" sz="1850" dirty="0" err="1"/>
              <a:t>Melinka</a:t>
            </a:r>
            <a:r>
              <a:rPr lang="en-US" sz="1850" dirty="0"/>
              <a:t> and Puerto </a:t>
            </a:r>
            <a:r>
              <a:rPr lang="en-US" sz="1850" dirty="0" err="1"/>
              <a:t>Cisnes</a:t>
            </a:r>
            <a:r>
              <a:rPr lang="en-US" sz="1850" dirty="0"/>
              <a:t>, </a:t>
            </a:r>
            <a:r>
              <a:rPr lang="en-US" sz="1850" b="1" dirty="0">
                <a:solidFill>
                  <a:srgbClr val="23BAED"/>
                </a:solidFill>
              </a:rPr>
              <a:t>two high value conversation zones.</a:t>
            </a:r>
          </a:p>
          <a:p>
            <a:pPr>
              <a:lnSpc>
                <a:spcPct val="100000"/>
              </a:lnSpc>
            </a:pPr>
            <a:endParaRPr lang="en-GB" sz="1850" dirty="0">
              <a:solidFill>
                <a:srgbClr val="595959"/>
              </a:solidFill>
            </a:endParaRPr>
          </a:p>
          <a:p>
            <a:pPr>
              <a:lnSpc>
                <a:spcPct val="100000"/>
              </a:lnSpc>
            </a:pPr>
            <a:endParaRPr lang="en-GB" sz="1850" dirty="0">
              <a:solidFill>
                <a:srgbClr val="595959"/>
              </a:solidFill>
            </a:endParaRPr>
          </a:p>
        </p:txBody>
      </p:sp>
      <p:sp>
        <p:nvSpPr>
          <p:cNvPr id="4" name="Slide Number Placeholder 3">
            <a:extLst>
              <a:ext uri="{FF2B5EF4-FFF2-40B4-BE49-F238E27FC236}">
                <a16:creationId xmlns:a16="http://schemas.microsoft.com/office/drawing/2014/main" id="{EB653A1F-D530-2140-8377-AF65D0CDC249}"/>
              </a:ext>
            </a:extLst>
          </p:cNvPr>
          <p:cNvSpPr>
            <a:spLocks noGrp="1"/>
          </p:cNvSpPr>
          <p:nvPr>
            <p:ph type="sldNum" sz="quarter" idx="12"/>
          </p:nvPr>
        </p:nvSpPr>
        <p:spPr/>
        <p:txBody>
          <a:bodyPr/>
          <a:lstStyle/>
          <a:p>
            <a:fld id="{971CEC84-1649-40CE-BFF6-7286506FEA08}" type="slidenum">
              <a:rPr lang="en-GB" smtClean="0"/>
              <a:pPr/>
              <a:t>109</a:t>
            </a:fld>
            <a:endParaRPr lang="en-GB"/>
          </a:p>
        </p:txBody>
      </p:sp>
      <p:sp>
        <p:nvSpPr>
          <p:cNvPr id="7" name="TextBox 6">
            <a:extLst>
              <a:ext uri="{FF2B5EF4-FFF2-40B4-BE49-F238E27FC236}">
                <a16:creationId xmlns:a16="http://schemas.microsoft.com/office/drawing/2014/main" id="{0D23D8A4-5A1D-4F8E-B616-875B63792FF7}"/>
              </a:ext>
            </a:extLst>
          </p:cNvPr>
          <p:cNvSpPr txBox="1"/>
          <p:nvPr/>
        </p:nvSpPr>
        <p:spPr>
          <a:xfrm>
            <a:off x="546298" y="5645680"/>
            <a:ext cx="7073701"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a:t>
            </a:r>
            <a:r>
              <a:rPr lang="en-US" sz="1200" dirty="0">
                <a:solidFill>
                  <a:prstClr val="black">
                    <a:lumMod val="65000"/>
                    <a:lumOff val="35000"/>
                  </a:prstClr>
                </a:solidFill>
                <a:latin typeface="Arial"/>
                <a:hlinkClick r:id="rId3"/>
              </a:rPr>
              <a:t>An Ecosystem Services Review on Salmon Aquaculture in Chile – Los </a:t>
            </a:r>
            <a:r>
              <a:rPr lang="en-US" sz="1200" dirty="0" err="1">
                <a:solidFill>
                  <a:prstClr val="black">
                    <a:lumMod val="65000"/>
                    <a:lumOff val="35000"/>
                  </a:prstClr>
                </a:solidFill>
                <a:latin typeface="Arial"/>
                <a:hlinkClick r:id="rId3"/>
              </a:rPr>
              <a:t>Fiordos</a:t>
            </a:r>
            <a:r>
              <a:rPr lang="en-US" sz="1200" dirty="0">
                <a:solidFill>
                  <a:prstClr val="black">
                    <a:lumMod val="65000"/>
                    <a:lumOff val="35000"/>
                  </a:prstClr>
                </a:solidFill>
                <a:latin typeface="Arial"/>
                <a:hlinkClick r:id="rId3"/>
              </a:rPr>
              <a:t> (2016)</a:t>
            </a:r>
            <a:endParaRPr lang="en-GB" sz="1200" dirty="0">
              <a:solidFill>
                <a:prstClr val="black">
                  <a:lumMod val="65000"/>
                  <a:lumOff val="35000"/>
                </a:prstClr>
              </a:solidFill>
              <a:latin typeface="Arial"/>
            </a:endParaRPr>
          </a:p>
        </p:txBody>
      </p:sp>
      <p:pic>
        <p:nvPicPr>
          <p:cNvPr id="6" name="Picture 5">
            <a:extLst>
              <a:ext uri="{FF2B5EF4-FFF2-40B4-BE49-F238E27FC236}">
                <a16:creationId xmlns:a16="http://schemas.microsoft.com/office/drawing/2014/main" id="{9D16EACC-A99E-477F-A8C3-4D22F30D7F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995" b="34144"/>
          <a:stretch/>
        </p:blipFill>
        <p:spPr>
          <a:xfrm>
            <a:off x="7026210" y="1386072"/>
            <a:ext cx="4858293" cy="4063489"/>
          </a:xfrm>
          <a:prstGeom prst="rect">
            <a:avLst/>
          </a:prstGeom>
        </p:spPr>
      </p:pic>
    </p:spTree>
    <p:extLst>
      <p:ext uri="{BB962C8B-B14F-4D97-AF65-F5344CB8AC3E}">
        <p14:creationId xmlns:p14="http://schemas.microsoft.com/office/powerpoint/2010/main" val="2858798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095289-8F4F-488F-8CD8-54FF697FD015}"/>
              </a:ext>
            </a:extLst>
          </p:cNvPr>
          <p:cNvPicPr>
            <a:picLocks noChangeAspect="1"/>
          </p:cNvPicPr>
          <p:nvPr/>
        </p:nvPicPr>
        <p:blipFill rotWithShape="1">
          <a:blip r:embed="rId3"/>
          <a:srcRect b="9495"/>
          <a:stretch/>
        </p:blipFill>
        <p:spPr>
          <a:xfrm>
            <a:off x="1905002" y="685750"/>
            <a:ext cx="10287001" cy="6206836"/>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367604"/>
            <a:ext cx="5582232" cy="5524979"/>
          </a:xfrm>
          <a:prstGeom prst="rect">
            <a:avLst/>
          </a:prstGeom>
        </p:spPr>
      </p:pic>
      <p:sp>
        <p:nvSpPr>
          <p:cNvPr id="2" name="Title 1"/>
          <p:cNvSpPr>
            <a:spLocks noGrp="1"/>
          </p:cNvSpPr>
          <p:nvPr>
            <p:ph type="ctrTitle"/>
          </p:nvPr>
        </p:nvSpPr>
        <p:spPr>
          <a:xfrm>
            <a:off x="346890" y="2627105"/>
            <a:ext cx="4411541" cy="1603796"/>
          </a:xfrm>
        </p:spPr>
        <p:txBody>
          <a:bodyPr>
            <a:normAutofit/>
          </a:bodyPr>
          <a:lstStyle/>
          <a:p>
            <a:pPr algn="l"/>
            <a:r>
              <a:rPr lang="en-GB" sz="3600" b="1">
                <a:solidFill>
                  <a:srgbClr val="23BAED"/>
                </a:solidFill>
              </a:rPr>
              <a:t>Introductions</a:t>
            </a:r>
            <a:endParaRPr lang="en-GB" sz="3200" b="1">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
            <a:ext cx="12192000" cy="1371493"/>
          </a:xfrm>
          <a:prstGeom prst="rect">
            <a:avLst/>
          </a:prstGeom>
        </p:spPr>
      </p:pic>
    </p:spTree>
    <p:extLst>
      <p:ext uri="{BB962C8B-B14F-4D97-AF65-F5344CB8AC3E}">
        <p14:creationId xmlns:p14="http://schemas.microsoft.com/office/powerpoint/2010/main" val="209645084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637CD-E54A-4548-A64D-BC359ADA7E04}"/>
              </a:ext>
            </a:extLst>
          </p:cNvPr>
          <p:cNvSpPr>
            <a:spLocks noGrp="1"/>
          </p:cNvSpPr>
          <p:nvPr>
            <p:ph type="title"/>
          </p:nvPr>
        </p:nvSpPr>
        <p:spPr/>
        <p:txBody>
          <a:bodyPr/>
          <a:lstStyle/>
          <a:p>
            <a:r>
              <a:rPr lang="en-GB" dirty="0">
                <a:solidFill>
                  <a:srgbClr val="595959"/>
                </a:solidFill>
              </a:rPr>
              <a:t>Business example – Los </a:t>
            </a:r>
            <a:r>
              <a:rPr lang="en-GB" dirty="0" err="1">
                <a:solidFill>
                  <a:srgbClr val="595959"/>
                </a:solidFill>
              </a:rPr>
              <a:t>Fiordos</a:t>
            </a:r>
            <a:r>
              <a:rPr lang="en-GB" dirty="0">
                <a:solidFill>
                  <a:srgbClr val="595959"/>
                </a:solidFill>
              </a:rPr>
              <a:t>, Chile</a:t>
            </a:r>
            <a:endParaRPr lang="en-US" dirty="0">
              <a:solidFill>
                <a:srgbClr val="595959"/>
              </a:solidFill>
            </a:endParaRPr>
          </a:p>
        </p:txBody>
      </p:sp>
      <p:sp>
        <p:nvSpPr>
          <p:cNvPr id="7" name="Teardrop 6">
            <a:extLst>
              <a:ext uri="{FF2B5EF4-FFF2-40B4-BE49-F238E27FC236}">
                <a16:creationId xmlns:a16="http://schemas.microsoft.com/office/drawing/2014/main" id="{ADB594B1-0DAC-BE43-A9B7-F976DE141D5C}"/>
              </a:ext>
            </a:extLst>
          </p:cNvPr>
          <p:cNvSpPr/>
          <p:nvPr/>
        </p:nvSpPr>
        <p:spPr>
          <a:xfrm>
            <a:off x="10212355" y="252315"/>
            <a:ext cx="1858755" cy="150237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5" name="TextBox 4">
            <a:extLst>
              <a:ext uri="{FF2B5EF4-FFF2-40B4-BE49-F238E27FC236}">
                <a16:creationId xmlns:a16="http://schemas.microsoft.com/office/drawing/2014/main" id="{B1667BBE-7B60-3243-B644-D8DF42EE6B30}"/>
              </a:ext>
            </a:extLst>
          </p:cNvPr>
          <p:cNvSpPr txBox="1"/>
          <p:nvPr/>
        </p:nvSpPr>
        <p:spPr>
          <a:xfrm>
            <a:off x="5708076" y="1569603"/>
            <a:ext cx="6363034" cy="2523768"/>
          </a:xfrm>
          <a:prstGeom prst="rect">
            <a:avLst/>
          </a:prstGeom>
          <a:noFill/>
        </p:spPr>
        <p:txBody>
          <a:bodyPr wrap="square" rtlCol="0" anchor="t">
            <a:spAutoFit/>
          </a:bodyPr>
          <a:lstStyle/>
          <a:p>
            <a:r>
              <a:rPr lang="en-GB" sz="2000" b="1" dirty="0">
                <a:solidFill>
                  <a:srgbClr val="23BAED"/>
                </a:solidFill>
              </a:rPr>
              <a:t>Target Audience </a:t>
            </a:r>
            <a:r>
              <a:rPr lang="en-GB" sz="2000" dirty="0">
                <a:solidFill>
                  <a:srgbClr val="595959"/>
                </a:solidFill>
              </a:rPr>
              <a:t>= main user of the </a:t>
            </a:r>
          </a:p>
          <a:p>
            <a:r>
              <a:rPr lang="en-GB" sz="2000" dirty="0">
                <a:solidFill>
                  <a:srgbClr val="595959"/>
                </a:solidFill>
              </a:rPr>
              <a:t>assessment output (i.e. those people that </a:t>
            </a:r>
          </a:p>
          <a:p>
            <a:r>
              <a:rPr lang="en-GB" sz="2000" dirty="0">
                <a:solidFill>
                  <a:srgbClr val="595959"/>
                </a:solidFill>
              </a:rPr>
              <a:t>will read and use the output to make decisions)</a:t>
            </a:r>
            <a:endParaRPr lang="en-GB" sz="2000" dirty="0">
              <a:solidFill>
                <a:srgbClr val="595959"/>
              </a:solidFill>
              <a:cs typeface="Arial"/>
            </a:endParaRPr>
          </a:p>
          <a:p>
            <a:endParaRPr lang="en-GB" sz="2000" dirty="0">
              <a:cs typeface="Arial"/>
            </a:endParaRPr>
          </a:p>
          <a:p>
            <a:r>
              <a:rPr lang="en-GB" sz="2000" b="1" dirty="0">
                <a:solidFill>
                  <a:srgbClr val="23BAED"/>
                </a:solidFill>
              </a:rPr>
              <a:t>Stakeholder </a:t>
            </a:r>
            <a:r>
              <a:rPr lang="en-GB" sz="2000" dirty="0">
                <a:solidFill>
                  <a:srgbClr val="595959"/>
                </a:solidFill>
              </a:rPr>
              <a:t>= any individual, organization, sector or community with an interest or stake in the outcome of a decision or process  </a:t>
            </a:r>
            <a:endParaRPr lang="en-GB" sz="2000" dirty="0">
              <a:solidFill>
                <a:srgbClr val="595959"/>
              </a:solidFill>
              <a:cs typeface="Arial"/>
            </a:endParaRPr>
          </a:p>
          <a:p>
            <a:endParaRPr lang="en-GB" dirty="0">
              <a:cs typeface="Arial"/>
            </a:endParaRPr>
          </a:p>
        </p:txBody>
      </p:sp>
      <p:graphicFrame>
        <p:nvGraphicFramePr>
          <p:cNvPr id="8" name="Table 11">
            <a:extLst>
              <a:ext uri="{FF2B5EF4-FFF2-40B4-BE49-F238E27FC236}">
                <a16:creationId xmlns:a16="http://schemas.microsoft.com/office/drawing/2014/main" id="{E7B26C20-B3C3-994B-8CF4-59F21151D3B6}"/>
              </a:ext>
            </a:extLst>
          </p:cNvPr>
          <p:cNvGraphicFramePr>
            <a:graphicFrameLocks noGrp="1"/>
          </p:cNvGraphicFramePr>
          <p:nvPr>
            <p:extLst>
              <p:ext uri="{D42A27DB-BD31-4B8C-83A1-F6EECF244321}">
                <p14:modId xmlns:p14="http://schemas.microsoft.com/office/powerpoint/2010/main" val="3654370068"/>
              </p:ext>
            </p:extLst>
          </p:nvPr>
        </p:nvGraphicFramePr>
        <p:xfrm>
          <a:off x="347007" y="1506342"/>
          <a:ext cx="5179582" cy="2398058"/>
        </p:xfrm>
        <a:graphic>
          <a:graphicData uri="http://schemas.openxmlformats.org/drawingml/2006/table">
            <a:tbl>
              <a:tblPr firstRow="1" bandRow="1">
                <a:tableStyleId>{BC89EF96-8CEA-46FF-86C4-4CE0E7609802}</a:tableStyleId>
              </a:tblPr>
              <a:tblGrid>
                <a:gridCol w="2592948">
                  <a:extLst>
                    <a:ext uri="{9D8B030D-6E8A-4147-A177-3AD203B41FA5}">
                      <a16:colId xmlns:a16="http://schemas.microsoft.com/office/drawing/2014/main" val="2429539457"/>
                    </a:ext>
                  </a:extLst>
                </a:gridCol>
                <a:gridCol w="2586634">
                  <a:extLst>
                    <a:ext uri="{9D8B030D-6E8A-4147-A177-3AD203B41FA5}">
                      <a16:colId xmlns:a16="http://schemas.microsoft.com/office/drawing/2014/main" val="1990008112"/>
                    </a:ext>
                  </a:extLst>
                </a:gridCol>
              </a:tblGrid>
              <a:tr h="7053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b="1">
                          <a:solidFill>
                            <a:srgbClr val="23BAED"/>
                          </a:solidFill>
                        </a:rPr>
                        <a:t>Target Audience:</a:t>
                      </a:r>
                    </a:p>
                  </a:txBody>
                  <a:tcPr marT="45721" marB="45721" anchor="ctr"/>
                </a:tc>
                <a:tc>
                  <a:txBody>
                    <a:bodyPr/>
                    <a:lstStyle/>
                    <a:p>
                      <a:r>
                        <a:rPr lang="en-GB" sz="2300" b="1">
                          <a:solidFill>
                            <a:srgbClr val="23BAED"/>
                          </a:solidFill>
                        </a:rPr>
                        <a:t>Stakeholders:</a:t>
                      </a:r>
                      <a:endParaRPr lang="en-CH" sz="2300" b="1">
                        <a:solidFill>
                          <a:srgbClr val="23BAED"/>
                        </a:solidFill>
                      </a:endParaRPr>
                    </a:p>
                  </a:txBody>
                  <a:tcPr marT="45721" marB="45721" anchor="ctr"/>
                </a:tc>
                <a:extLst>
                  <a:ext uri="{0D108BD9-81ED-4DB2-BD59-A6C34878D82A}">
                    <a16:rowId xmlns:a16="http://schemas.microsoft.com/office/drawing/2014/main" val="1644615665"/>
                  </a:ext>
                </a:extLst>
              </a:tr>
              <a:tr h="5642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a:solidFill>
                          <a:schemeClr val="tx1"/>
                        </a:solidFill>
                      </a:endParaRPr>
                    </a:p>
                  </a:txBody>
                  <a:tcPr marT="45721" marB="45721" anchor="ctr"/>
                </a:tc>
                <a:tc>
                  <a:txBody>
                    <a:bodyPr/>
                    <a:lstStyle/>
                    <a:p>
                      <a:endParaRPr lang="en-CH" sz="2000" b="0">
                        <a:solidFill>
                          <a:schemeClr val="tx1"/>
                        </a:solidFill>
                      </a:endParaRPr>
                    </a:p>
                  </a:txBody>
                  <a:tcPr marT="45721" marB="45721" anchor="ctr"/>
                </a:tc>
                <a:extLst>
                  <a:ext uri="{0D108BD9-81ED-4DB2-BD59-A6C34878D82A}">
                    <a16:rowId xmlns:a16="http://schemas.microsoft.com/office/drawing/2014/main" val="1000605826"/>
                  </a:ext>
                </a:extLst>
              </a:tr>
              <a:tr h="5642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a:solidFill>
                          <a:schemeClr val="tx1"/>
                        </a:solidFill>
                      </a:endParaRPr>
                    </a:p>
                  </a:txBody>
                  <a:tcPr marT="45721" marB="45721" anchor="ctr"/>
                </a:tc>
                <a:tc>
                  <a:txBody>
                    <a:bodyPr/>
                    <a:lstStyle/>
                    <a:p>
                      <a:endParaRPr lang="en-CH" sz="2000" b="0">
                        <a:solidFill>
                          <a:schemeClr val="tx1"/>
                        </a:solidFill>
                      </a:endParaRPr>
                    </a:p>
                  </a:txBody>
                  <a:tcPr marT="45721" marB="45721" anchor="ctr"/>
                </a:tc>
                <a:extLst>
                  <a:ext uri="{0D108BD9-81ED-4DB2-BD59-A6C34878D82A}">
                    <a16:rowId xmlns:a16="http://schemas.microsoft.com/office/drawing/2014/main" val="2687481232"/>
                  </a:ext>
                </a:extLst>
              </a:tr>
              <a:tr h="5642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a:solidFill>
                          <a:schemeClr val="tx1"/>
                        </a:solidFill>
                      </a:endParaRPr>
                    </a:p>
                  </a:txBody>
                  <a:tcPr marT="45721" marB="45721" anchor="ctr"/>
                </a:tc>
                <a:tc>
                  <a:txBody>
                    <a:bodyPr/>
                    <a:lstStyle/>
                    <a:p>
                      <a:endParaRPr lang="en-CH" sz="2000" b="0" kern="1200">
                        <a:solidFill>
                          <a:schemeClr val="tx1"/>
                        </a:solidFill>
                        <a:latin typeface="+mn-lt"/>
                        <a:ea typeface="+mn-ea"/>
                        <a:cs typeface="+mn-cs"/>
                      </a:endParaRPr>
                    </a:p>
                  </a:txBody>
                  <a:tcPr marT="45721" marB="45721" anchor="ctr"/>
                </a:tc>
                <a:extLst>
                  <a:ext uri="{0D108BD9-81ED-4DB2-BD59-A6C34878D82A}">
                    <a16:rowId xmlns:a16="http://schemas.microsoft.com/office/drawing/2014/main" val="2332023089"/>
                  </a:ext>
                </a:extLst>
              </a:tr>
            </a:tbl>
          </a:graphicData>
        </a:graphic>
      </p:graphicFrame>
      <p:sp>
        <p:nvSpPr>
          <p:cNvPr id="9" name="TextBox 8">
            <a:extLst>
              <a:ext uri="{FF2B5EF4-FFF2-40B4-BE49-F238E27FC236}">
                <a16:creationId xmlns:a16="http://schemas.microsoft.com/office/drawing/2014/main" id="{6475F076-A793-D64C-9F40-F2CBF42D5D14}"/>
              </a:ext>
            </a:extLst>
          </p:cNvPr>
          <p:cNvSpPr txBox="1"/>
          <p:nvPr/>
        </p:nvSpPr>
        <p:spPr>
          <a:xfrm>
            <a:off x="10393842" y="380511"/>
            <a:ext cx="1688757" cy="1246495"/>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schemeClr val="bg1"/>
                </a:solidFill>
                <a:latin typeface="Arial"/>
              </a:rPr>
              <a:t>p. 36 </a:t>
            </a:r>
            <a:r>
              <a:rPr lang="en-GB" sz="1500" dirty="0">
                <a:solidFill>
                  <a:schemeClr val="bg1"/>
                </a:solidFill>
                <a:latin typeface="Arial"/>
              </a:rPr>
              <a:t>of your workbook &amp;</a:t>
            </a:r>
          </a:p>
          <a:p>
            <a:pPr algn="ctr" defTabSz="914354">
              <a:defRPr/>
            </a:pPr>
            <a:r>
              <a:rPr lang="en-GB" sz="1500" b="1" dirty="0">
                <a:solidFill>
                  <a:prstClr val="white"/>
                </a:solidFill>
                <a:latin typeface="Arial"/>
              </a:rPr>
              <a:t>p. 26-27 </a:t>
            </a:r>
            <a:r>
              <a:rPr lang="en-GB" sz="1500" dirty="0">
                <a:solidFill>
                  <a:prstClr val="white"/>
                </a:solidFill>
                <a:latin typeface="Arial"/>
              </a:rPr>
              <a:t>of </a:t>
            </a:r>
            <a:r>
              <a:rPr lang="en-GB" sz="1500" dirty="0">
                <a:solidFill>
                  <a:schemeClr val="bg1"/>
                </a:solidFill>
                <a:latin typeface="Arial"/>
              </a:rPr>
              <a:t>the</a:t>
            </a:r>
          </a:p>
          <a:p>
            <a:pPr algn="ctr" defTabSz="914354">
              <a:defRPr/>
            </a:pPr>
            <a:r>
              <a:rPr lang="en-GB" sz="1500" dirty="0">
                <a:solidFill>
                  <a:schemeClr val="bg1"/>
                </a:solidFill>
                <a:latin typeface="Arial"/>
                <a:hlinkClick r:id="rId3">
                  <a:extLst>
                    <a:ext uri="{A12FA001-AC4F-418D-AE19-62706E023703}">
                      <ahyp:hlinkClr xmlns:ahyp="http://schemas.microsoft.com/office/drawing/2018/hyperlinkcolor" val="tx"/>
                    </a:ext>
                  </a:extLst>
                </a:hlinkClick>
              </a:rPr>
              <a:t>Natural Capital Protocol</a:t>
            </a:r>
            <a:endParaRPr lang="en-GB" sz="1500" dirty="0">
              <a:solidFill>
                <a:schemeClr val="bg1"/>
              </a:solidFill>
              <a:latin typeface="Arial"/>
            </a:endParaRPr>
          </a:p>
        </p:txBody>
      </p:sp>
      <p:sp>
        <p:nvSpPr>
          <p:cNvPr id="3" name="TextBox 2">
            <a:extLst>
              <a:ext uri="{FF2B5EF4-FFF2-40B4-BE49-F238E27FC236}">
                <a16:creationId xmlns:a16="http://schemas.microsoft.com/office/drawing/2014/main" id="{A1753B5A-58F3-469D-AE03-7AA0AE7D6F70}"/>
              </a:ext>
            </a:extLst>
          </p:cNvPr>
          <p:cNvSpPr txBox="1"/>
          <p:nvPr/>
        </p:nvSpPr>
        <p:spPr>
          <a:xfrm>
            <a:off x="347007" y="4250556"/>
            <a:ext cx="11628407"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23BAED"/>
                </a:solidFill>
              </a:rPr>
              <a:t>Natural Capital Impact:</a:t>
            </a:r>
            <a:endParaRPr lang="en-US" sz="2000" dirty="0">
              <a:ea typeface="+mn-lt"/>
              <a:cs typeface="+mn-lt"/>
            </a:endParaRPr>
          </a:p>
          <a:p>
            <a:r>
              <a:rPr lang="en-US" sz="2000" dirty="0">
                <a:solidFill>
                  <a:srgbClr val="595959"/>
                </a:solidFill>
              </a:rPr>
              <a:t>The negative or positive effect of business activity on natural capital (e.g. water extraction)</a:t>
            </a:r>
            <a:endParaRPr lang="en-US" sz="2000" dirty="0">
              <a:solidFill>
                <a:srgbClr val="595959"/>
              </a:solidFill>
              <a:ea typeface="+mn-lt"/>
              <a:cs typeface="+mn-lt"/>
            </a:endParaRPr>
          </a:p>
          <a:p>
            <a:endParaRPr lang="en-US" sz="2000" dirty="0">
              <a:ea typeface="+mn-lt"/>
              <a:cs typeface="+mn-lt"/>
            </a:endParaRPr>
          </a:p>
          <a:p>
            <a:r>
              <a:rPr lang="en-US" sz="2000" b="1" dirty="0">
                <a:solidFill>
                  <a:srgbClr val="23BAED"/>
                </a:solidFill>
              </a:rPr>
              <a:t>Natural Capital Dependency:</a:t>
            </a:r>
            <a:endParaRPr lang="en-US" sz="2000" dirty="0">
              <a:ea typeface="+mn-lt"/>
              <a:cs typeface="+mn-lt"/>
            </a:endParaRPr>
          </a:p>
          <a:p>
            <a:r>
              <a:rPr lang="en-US" sz="2000" dirty="0">
                <a:solidFill>
                  <a:srgbClr val="595959"/>
                </a:solidFill>
              </a:rPr>
              <a:t>Business reliance on or use of natural capital (e.g. pollination)</a:t>
            </a:r>
            <a:endParaRPr lang="en-GB" sz="2000" dirty="0">
              <a:solidFill>
                <a:srgbClr val="595959"/>
              </a:solidFill>
              <a:ea typeface="+mn-lt"/>
              <a:cs typeface="+mn-lt"/>
            </a:endParaRPr>
          </a:p>
          <a:p>
            <a:pPr algn="l"/>
            <a:endParaRPr lang="en-US" dirty="0">
              <a:cs typeface="Arial"/>
            </a:endParaRPr>
          </a:p>
        </p:txBody>
      </p:sp>
      <p:sp>
        <p:nvSpPr>
          <p:cNvPr id="4" name="Slide Number Placeholder 3">
            <a:extLst>
              <a:ext uri="{FF2B5EF4-FFF2-40B4-BE49-F238E27FC236}">
                <a16:creationId xmlns:a16="http://schemas.microsoft.com/office/drawing/2014/main" id="{B8AC8815-69D0-6A46-8035-10DC6A0078FB}"/>
              </a:ext>
            </a:extLst>
          </p:cNvPr>
          <p:cNvSpPr>
            <a:spLocks noGrp="1"/>
          </p:cNvSpPr>
          <p:nvPr>
            <p:ph type="sldNum" sz="quarter" idx="12"/>
          </p:nvPr>
        </p:nvSpPr>
        <p:spPr/>
        <p:txBody>
          <a:bodyPr/>
          <a:lstStyle/>
          <a:p>
            <a:fld id="{971CEC84-1649-40CE-BFF6-7286506FEA08}" type="slidenum">
              <a:rPr lang="en-GB" smtClean="0"/>
              <a:pPr/>
              <a:t>110</a:t>
            </a:fld>
            <a:endParaRPr lang="en-GB"/>
          </a:p>
        </p:txBody>
      </p:sp>
    </p:spTree>
    <p:extLst>
      <p:ext uri="{BB962C8B-B14F-4D97-AF65-F5344CB8AC3E}">
        <p14:creationId xmlns:p14="http://schemas.microsoft.com/office/powerpoint/2010/main" val="22381488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DEA0F-3D74-8D4D-8C65-6DB5BA03932E}"/>
              </a:ext>
            </a:extLst>
          </p:cNvPr>
          <p:cNvSpPr>
            <a:spLocks noGrp="1"/>
          </p:cNvSpPr>
          <p:nvPr>
            <p:ph type="title"/>
          </p:nvPr>
        </p:nvSpPr>
        <p:spPr/>
        <p:txBody>
          <a:bodyPr>
            <a:normAutofit fontScale="90000"/>
          </a:bodyPr>
          <a:lstStyle/>
          <a:p>
            <a:r>
              <a:rPr lang="en-US"/>
              <a:t>Who could the stakeholders and target audience be for</a:t>
            </a:r>
            <a:br>
              <a:rPr lang="en-US"/>
            </a:br>
            <a:r>
              <a:rPr lang="en-US"/>
              <a:t>Los </a:t>
            </a:r>
            <a:r>
              <a:rPr lang="en-US" err="1"/>
              <a:t>Fiordos</a:t>
            </a:r>
            <a:r>
              <a:rPr lang="en-US"/>
              <a:t>?</a:t>
            </a:r>
          </a:p>
        </p:txBody>
      </p:sp>
      <p:graphicFrame>
        <p:nvGraphicFramePr>
          <p:cNvPr id="4" name="Table 11">
            <a:extLst>
              <a:ext uri="{FF2B5EF4-FFF2-40B4-BE49-F238E27FC236}">
                <a16:creationId xmlns:a16="http://schemas.microsoft.com/office/drawing/2014/main" id="{B8479309-B33B-4E44-9619-A4DBB2626D69}"/>
              </a:ext>
            </a:extLst>
          </p:cNvPr>
          <p:cNvGraphicFramePr>
            <a:graphicFrameLocks noGrp="1"/>
          </p:cNvGraphicFramePr>
          <p:nvPr>
            <p:extLst>
              <p:ext uri="{D42A27DB-BD31-4B8C-83A1-F6EECF244321}">
                <p14:modId xmlns:p14="http://schemas.microsoft.com/office/powerpoint/2010/main" val="1082159366"/>
              </p:ext>
            </p:extLst>
          </p:nvPr>
        </p:nvGraphicFramePr>
        <p:xfrm>
          <a:off x="314194" y="1301610"/>
          <a:ext cx="11078736" cy="4305696"/>
        </p:xfrm>
        <a:graphic>
          <a:graphicData uri="http://schemas.openxmlformats.org/drawingml/2006/table">
            <a:tbl>
              <a:tblPr firstRow="1" bandRow="1">
                <a:tableStyleId>{BC89EF96-8CEA-46FF-86C4-4CE0E7609802}</a:tableStyleId>
              </a:tblPr>
              <a:tblGrid>
                <a:gridCol w="3706263">
                  <a:extLst>
                    <a:ext uri="{9D8B030D-6E8A-4147-A177-3AD203B41FA5}">
                      <a16:colId xmlns:a16="http://schemas.microsoft.com/office/drawing/2014/main" val="2429539457"/>
                    </a:ext>
                  </a:extLst>
                </a:gridCol>
                <a:gridCol w="7372473">
                  <a:extLst>
                    <a:ext uri="{9D8B030D-6E8A-4147-A177-3AD203B41FA5}">
                      <a16:colId xmlns:a16="http://schemas.microsoft.com/office/drawing/2014/main" val="1990008112"/>
                    </a:ext>
                  </a:extLst>
                </a:gridCol>
              </a:tblGrid>
              <a:tr h="6306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solidFill>
                            <a:srgbClr val="23BAED"/>
                          </a:solidFill>
                        </a:rPr>
                        <a:t>Target Audience:</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solidFill>
                            <a:srgbClr val="23BAED"/>
                          </a:solidFill>
                        </a:rPr>
                        <a:t>Stakeholders:</a:t>
                      </a:r>
                    </a:p>
                  </a:txBody>
                  <a:tcPr marT="45721" marB="45721" anchor="ctr"/>
                </a:tc>
                <a:extLst>
                  <a:ext uri="{0D108BD9-81ED-4DB2-BD59-A6C34878D82A}">
                    <a16:rowId xmlns:a16="http://schemas.microsoft.com/office/drawing/2014/main" val="1644615665"/>
                  </a:ext>
                </a:extLst>
              </a:tr>
              <a:tr h="11611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595959"/>
                          </a:solidFill>
                        </a:rPr>
                        <a:t>CEO and Board of Directors </a:t>
                      </a:r>
                    </a:p>
                  </a:txBody>
                  <a:tcPr marT="45721" marB="45721" anchor="ctr"/>
                </a:tc>
                <a:tc>
                  <a:txBody>
                    <a:bodyPr/>
                    <a:lstStyle/>
                    <a:p>
                      <a:pPr marL="0" marR="0" lvl="0" indent="0" algn="l" rtl="0">
                        <a:lnSpc>
                          <a:spcPct val="100000"/>
                        </a:lnSpc>
                        <a:spcBef>
                          <a:spcPts val="0"/>
                        </a:spcBef>
                        <a:spcAft>
                          <a:spcPts val="0"/>
                        </a:spcAft>
                        <a:buFontTx/>
                        <a:buNone/>
                      </a:pPr>
                      <a:r>
                        <a:rPr lang="en-US" sz="2000" b="0">
                          <a:solidFill>
                            <a:srgbClr val="595959"/>
                          </a:solidFill>
                        </a:rPr>
                        <a:t>Departments of Finance, Communications, HR, Investor Relations, Operations and Environment</a:t>
                      </a:r>
                    </a:p>
                  </a:txBody>
                  <a:tcPr marT="45721" marB="45721" anchor="ctr"/>
                </a:tc>
                <a:extLst>
                  <a:ext uri="{0D108BD9-81ED-4DB2-BD59-A6C34878D82A}">
                    <a16:rowId xmlns:a16="http://schemas.microsoft.com/office/drawing/2014/main" val="1000605826"/>
                  </a:ext>
                </a:extLst>
              </a:tr>
              <a:tr h="49648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a:solidFill>
                            <a:srgbClr val="595959"/>
                          </a:solidFill>
                        </a:rPr>
                        <a:t>Shareholders committee</a:t>
                      </a:r>
                    </a:p>
                  </a:txBody>
                  <a:tcPr marT="45721" marB="45721" anchor="ctr"/>
                </a:tc>
                <a:tc>
                  <a:txBody>
                    <a:bodyPr/>
                    <a:lstStyle/>
                    <a:p>
                      <a:r>
                        <a:rPr lang="en-GB" sz="2000" b="0" kern="1200">
                          <a:solidFill>
                            <a:srgbClr val="595959"/>
                          </a:solidFill>
                          <a:latin typeface="+mn-lt"/>
                          <a:ea typeface="+mn-ea"/>
                          <a:cs typeface="+mn-cs"/>
                        </a:rPr>
                        <a:t>Employees</a:t>
                      </a:r>
                    </a:p>
                  </a:txBody>
                  <a:tcPr marT="45721" marB="45721" anchor="ctr"/>
                </a:tc>
                <a:extLst>
                  <a:ext uri="{0D108BD9-81ED-4DB2-BD59-A6C34878D82A}">
                    <a16:rowId xmlns:a16="http://schemas.microsoft.com/office/drawing/2014/main" val="1457011255"/>
                  </a:ext>
                </a:extLst>
              </a:tr>
              <a:tr h="612473">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a:solidFill>
                            <a:srgbClr val="595959"/>
                          </a:solidFill>
                        </a:rPr>
                        <a:t>Sustainability Team</a:t>
                      </a:r>
                    </a:p>
                  </a:txBody>
                  <a:tcPr marT="45721" marB="45721" anchor="ctr"/>
                </a:tc>
                <a:tc>
                  <a:txBody>
                    <a:bodyPr/>
                    <a:lstStyle/>
                    <a:p>
                      <a:pPr marL="0" marR="0" lvl="0" indent="0" algn="l" rtl="0">
                        <a:lnSpc>
                          <a:spcPct val="100000"/>
                        </a:lnSpc>
                        <a:spcBef>
                          <a:spcPts val="0"/>
                        </a:spcBef>
                        <a:spcAft>
                          <a:spcPts val="0"/>
                        </a:spcAft>
                        <a:buFontTx/>
                        <a:buNone/>
                      </a:pPr>
                      <a:r>
                        <a:rPr lang="en-US" sz="2000">
                          <a:solidFill>
                            <a:srgbClr val="595959"/>
                          </a:solidFill>
                        </a:rPr>
                        <a:t>Investors, partners, suppliers</a:t>
                      </a:r>
                    </a:p>
                  </a:txBody>
                  <a:tcPr marT="45721" marB="45721" anchor="ctr"/>
                </a:tc>
                <a:extLst>
                  <a:ext uri="{0D108BD9-81ED-4DB2-BD59-A6C34878D82A}">
                    <a16:rowId xmlns:a16="http://schemas.microsoft.com/office/drawing/2014/main" val="2325067727"/>
                  </a:ext>
                </a:extLst>
              </a:tr>
              <a:tr h="61247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b="0" i="0" u="none" strike="noStrike" kern="1200">
                          <a:solidFill>
                            <a:srgbClr val="595959"/>
                          </a:solidFill>
                          <a:effectLst/>
                          <a:latin typeface="+mn-lt"/>
                          <a:ea typeface="+mn-ea"/>
                          <a:cs typeface="+mn-cs"/>
                        </a:rPr>
                        <a:t>Salmon sector</a:t>
                      </a:r>
                    </a:p>
                  </a:txBody>
                  <a:tcPr marT="45721" marB="45721"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000" b="0">
                          <a:solidFill>
                            <a:srgbClr val="595959"/>
                          </a:solidFill>
                        </a:rPr>
                        <a:t>Scientific community</a:t>
                      </a:r>
                    </a:p>
                  </a:txBody>
                  <a:tcPr marT="45721" marB="45721" anchor="ctr"/>
                </a:tc>
                <a:extLst>
                  <a:ext uri="{0D108BD9-81ED-4DB2-BD59-A6C34878D82A}">
                    <a16:rowId xmlns:a16="http://schemas.microsoft.com/office/drawing/2014/main" val="2332023089"/>
                  </a:ext>
                </a:extLst>
              </a:tr>
              <a:tr h="21822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2000" b="0" i="0" u="none" strike="noStrike" kern="1200">
                        <a:solidFill>
                          <a:srgbClr val="595959"/>
                        </a:solidFill>
                        <a:effectLst/>
                        <a:latin typeface="+mn-lt"/>
                        <a:ea typeface="+mn-ea"/>
                        <a:cs typeface="+mn-cs"/>
                      </a:endParaRPr>
                    </a:p>
                  </a:txBody>
                  <a:tcPr marT="45721" marB="45721"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000" b="0">
                          <a:solidFill>
                            <a:srgbClr val="595959"/>
                          </a:solidFill>
                        </a:rPr>
                        <a:t>Policy-makers</a:t>
                      </a:r>
                    </a:p>
                  </a:txBody>
                  <a:tcPr marT="45721" marB="45721" anchor="ctr"/>
                </a:tc>
                <a:extLst>
                  <a:ext uri="{0D108BD9-81ED-4DB2-BD59-A6C34878D82A}">
                    <a16:rowId xmlns:a16="http://schemas.microsoft.com/office/drawing/2014/main" val="3527171476"/>
                  </a:ext>
                </a:extLst>
              </a:tr>
              <a:tr h="0">
                <a:tc>
                  <a:txBody>
                    <a:bodyPr/>
                    <a:lstStyle/>
                    <a:p>
                      <a:pPr marL="0" marR="0" lvl="0" indent="0" algn="l" rtl="0">
                        <a:lnSpc>
                          <a:spcPct val="100000"/>
                        </a:lnSpc>
                        <a:spcBef>
                          <a:spcPts val="0"/>
                        </a:spcBef>
                        <a:spcAft>
                          <a:spcPts val="0"/>
                        </a:spcAft>
                        <a:buFontTx/>
                        <a:buNone/>
                      </a:pPr>
                      <a:endParaRPr lang="en-GB" sz="2000" b="0" i="0" u="none" strike="noStrike" kern="1200">
                        <a:solidFill>
                          <a:srgbClr val="595959"/>
                        </a:solidFill>
                        <a:effectLst/>
                        <a:latin typeface="+mn-lt"/>
                        <a:ea typeface="+mn-ea"/>
                        <a:cs typeface="+mn-cs"/>
                      </a:endParaRPr>
                    </a:p>
                  </a:txBody>
                  <a:tcPr marT="45721" marB="45721"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000" kern="1200">
                          <a:solidFill>
                            <a:srgbClr val="595959"/>
                          </a:solidFill>
                          <a:latin typeface="+mn-lt"/>
                          <a:ea typeface="+mn-ea"/>
                          <a:cs typeface="+mn-cs"/>
                        </a:rPr>
                        <a:t>Local stakeholders (</a:t>
                      </a:r>
                      <a:r>
                        <a:rPr lang="nl-NL" sz="2000" kern="1200">
                          <a:solidFill>
                            <a:srgbClr val="595959"/>
                          </a:solidFill>
                          <a:latin typeface="+mn-lt"/>
                          <a:ea typeface="+mn-ea"/>
                          <a:cs typeface="+mn-cs"/>
                        </a:rPr>
                        <a:t>fishermen, residents, tourist sector)</a:t>
                      </a:r>
                      <a:endParaRPr lang="en-US" sz="200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454026487"/>
                  </a:ext>
                </a:extLst>
              </a:tr>
            </a:tbl>
          </a:graphicData>
        </a:graphic>
      </p:graphicFrame>
      <p:sp>
        <p:nvSpPr>
          <p:cNvPr id="5" name="Teardrop 4">
            <a:extLst>
              <a:ext uri="{FF2B5EF4-FFF2-40B4-BE49-F238E27FC236}">
                <a16:creationId xmlns:a16="http://schemas.microsoft.com/office/drawing/2014/main" id="{3EF9C3DB-235F-F94A-991A-EBAAE2873DD5}"/>
              </a:ext>
            </a:extLst>
          </p:cNvPr>
          <p:cNvSpPr/>
          <p:nvPr/>
        </p:nvSpPr>
        <p:spPr>
          <a:xfrm>
            <a:off x="10175041" y="185019"/>
            <a:ext cx="1907559" cy="127802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6" name="TextBox 5">
            <a:extLst>
              <a:ext uri="{FF2B5EF4-FFF2-40B4-BE49-F238E27FC236}">
                <a16:creationId xmlns:a16="http://schemas.microsoft.com/office/drawing/2014/main" id="{CA3388D1-898F-F242-85A5-BC5B70BF8AF4}"/>
              </a:ext>
            </a:extLst>
          </p:cNvPr>
          <p:cNvSpPr txBox="1"/>
          <p:nvPr/>
        </p:nvSpPr>
        <p:spPr>
          <a:xfrm>
            <a:off x="10284441" y="431614"/>
            <a:ext cx="1688757" cy="784830"/>
          </a:xfrm>
          <a:prstGeom prst="rect">
            <a:avLst/>
          </a:prstGeom>
          <a:noFill/>
        </p:spPr>
        <p:txBody>
          <a:bodyPr wrap="square" rtlCol="0">
            <a:spAutoFit/>
          </a:bodyPr>
          <a:lstStyle/>
          <a:p>
            <a:pPr algn="ctr" defTabSz="914354">
              <a:defRPr/>
            </a:pPr>
            <a:r>
              <a:rPr lang="en-GB" sz="1500" dirty="0">
                <a:solidFill>
                  <a:schemeClr val="bg1"/>
                </a:solidFill>
                <a:latin typeface="Arial"/>
              </a:rPr>
              <a:t>Refer to </a:t>
            </a:r>
            <a:r>
              <a:rPr lang="en-GB" sz="1500" b="1" dirty="0">
                <a:solidFill>
                  <a:schemeClr val="bg1"/>
                </a:solidFill>
                <a:latin typeface="Arial"/>
              </a:rPr>
              <a:t>p. 26-27</a:t>
            </a:r>
          </a:p>
          <a:p>
            <a:pPr algn="ctr" defTabSz="914354">
              <a:defRPr/>
            </a:pPr>
            <a:r>
              <a:rPr lang="en-GB" sz="1500" dirty="0">
                <a:solidFill>
                  <a:schemeClr val="bg1"/>
                </a:solidFill>
                <a:latin typeface="Arial"/>
              </a:rPr>
              <a:t>of the </a:t>
            </a:r>
            <a:r>
              <a:rPr lang="en-GB" sz="1500" dirty="0">
                <a:solidFill>
                  <a:schemeClr val="bg1"/>
                </a:solidFill>
                <a:latin typeface="Arial"/>
                <a:hlinkClick r:id="rId3">
                  <a:extLst>
                    <a:ext uri="{A12FA001-AC4F-418D-AE19-62706E023703}">
                      <ahyp:hlinkClr xmlns:ahyp="http://schemas.microsoft.com/office/drawing/2018/hyperlinkcolor" val="tx"/>
                    </a:ext>
                  </a:extLst>
                </a:hlinkClick>
              </a:rPr>
              <a:t>Natural Capital Protocol</a:t>
            </a:r>
            <a:endParaRPr lang="en-GB" sz="1500" dirty="0">
              <a:solidFill>
                <a:schemeClr val="bg1"/>
              </a:solidFill>
              <a:latin typeface="Arial"/>
            </a:endParaRPr>
          </a:p>
        </p:txBody>
      </p:sp>
      <p:sp>
        <p:nvSpPr>
          <p:cNvPr id="3" name="Slide Number Placeholder 2">
            <a:extLst>
              <a:ext uri="{FF2B5EF4-FFF2-40B4-BE49-F238E27FC236}">
                <a16:creationId xmlns:a16="http://schemas.microsoft.com/office/drawing/2014/main" id="{43FA7B30-D352-6447-A977-F5F01BEA08EF}"/>
              </a:ext>
            </a:extLst>
          </p:cNvPr>
          <p:cNvSpPr>
            <a:spLocks noGrp="1"/>
          </p:cNvSpPr>
          <p:nvPr>
            <p:ph type="sldNum" sz="quarter" idx="12"/>
          </p:nvPr>
        </p:nvSpPr>
        <p:spPr/>
        <p:txBody>
          <a:bodyPr/>
          <a:lstStyle/>
          <a:p>
            <a:fld id="{971CEC84-1649-40CE-BFF6-7286506FEA08}" type="slidenum">
              <a:rPr lang="en-GB" smtClean="0"/>
              <a:pPr/>
              <a:t>111</a:t>
            </a:fld>
            <a:endParaRPr lang="en-GB"/>
          </a:p>
        </p:txBody>
      </p:sp>
    </p:spTree>
    <p:extLst>
      <p:ext uri="{BB962C8B-B14F-4D97-AF65-F5344CB8AC3E}">
        <p14:creationId xmlns:p14="http://schemas.microsoft.com/office/powerpoint/2010/main" val="36788091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637CD-E54A-4548-A64D-BC359ADA7E04}"/>
              </a:ext>
            </a:extLst>
          </p:cNvPr>
          <p:cNvSpPr>
            <a:spLocks noGrp="1"/>
          </p:cNvSpPr>
          <p:nvPr>
            <p:ph type="title"/>
          </p:nvPr>
        </p:nvSpPr>
        <p:spPr/>
        <p:txBody>
          <a:bodyPr/>
          <a:lstStyle/>
          <a:p>
            <a:r>
              <a:rPr lang="en-GB" dirty="0">
                <a:solidFill>
                  <a:srgbClr val="595959"/>
                </a:solidFill>
              </a:rPr>
              <a:t>Business example – Los </a:t>
            </a:r>
            <a:r>
              <a:rPr lang="en-GB" dirty="0" err="1">
                <a:solidFill>
                  <a:srgbClr val="595959"/>
                </a:solidFill>
              </a:rPr>
              <a:t>Fiordos</a:t>
            </a:r>
            <a:r>
              <a:rPr lang="en-GB" dirty="0">
                <a:solidFill>
                  <a:srgbClr val="595959"/>
                </a:solidFill>
              </a:rPr>
              <a:t>, Chile</a:t>
            </a:r>
            <a:endParaRPr lang="en-US" dirty="0">
              <a:solidFill>
                <a:srgbClr val="595959"/>
              </a:solidFill>
            </a:endParaRPr>
          </a:p>
        </p:txBody>
      </p:sp>
      <p:graphicFrame>
        <p:nvGraphicFramePr>
          <p:cNvPr id="4" name="Table 11">
            <a:extLst>
              <a:ext uri="{FF2B5EF4-FFF2-40B4-BE49-F238E27FC236}">
                <a16:creationId xmlns:a16="http://schemas.microsoft.com/office/drawing/2014/main" id="{061F03D6-2737-9644-9A15-E75938DE5D48}"/>
              </a:ext>
            </a:extLst>
          </p:cNvPr>
          <p:cNvGraphicFramePr>
            <a:graphicFrameLocks noGrp="1"/>
          </p:cNvGraphicFramePr>
          <p:nvPr>
            <p:extLst>
              <p:ext uri="{D42A27DB-BD31-4B8C-83A1-F6EECF244321}">
                <p14:modId xmlns:p14="http://schemas.microsoft.com/office/powerpoint/2010/main" val="318586404"/>
              </p:ext>
            </p:extLst>
          </p:nvPr>
        </p:nvGraphicFramePr>
        <p:xfrm>
          <a:off x="466015" y="1576617"/>
          <a:ext cx="11361022" cy="3254477"/>
        </p:xfrm>
        <a:graphic>
          <a:graphicData uri="http://schemas.openxmlformats.org/drawingml/2006/table">
            <a:tbl>
              <a:tblPr firstRow="1" bandRow="1">
                <a:tableStyleId>{BC89EF96-8CEA-46FF-86C4-4CE0E7609802}</a:tableStyleId>
              </a:tblPr>
              <a:tblGrid>
                <a:gridCol w="5687433">
                  <a:extLst>
                    <a:ext uri="{9D8B030D-6E8A-4147-A177-3AD203B41FA5}">
                      <a16:colId xmlns:a16="http://schemas.microsoft.com/office/drawing/2014/main" val="2429539457"/>
                    </a:ext>
                  </a:extLst>
                </a:gridCol>
                <a:gridCol w="5673589">
                  <a:extLst>
                    <a:ext uri="{9D8B030D-6E8A-4147-A177-3AD203B41FA5}">
                      <a16:colId xmlns:a16="http://schemas.microsoft.com/office/drawing/2014/main" val="1990008112"/>
                    </a:ext>
                  </a:extLst>
                </a:gridCol>
              </a:tblGrid>
              <a:tr h="4854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a:solidFill>
                            <a:srgbClr val="595959"/>
                          </a:solidFill>
                        </a:rPr>
                        <a:t>Determine the </a:t>
                      </a:r>
                      <a:r>
                        <a:rPr lang="en-GB" sz="2200" b="1">
                          <a:solidFill>
                            <a:srgbClr val="23BAED"/>
                          </a:solidFill>
                        </a:rPr>
                        <a:t>organizational focus</a:t>
                      </a:r>
                    </a:p>
                  </a:txBody>
                  <a:tcPr marT="45721" marB="45721" anchor="ctr"/>
                </a:tc>
                <a:tc>
                  <a:txBody>
                    <a:bodyPr/>
                    <a:lstStyle/>
                    <a:p>
                      <a:r>
                        <a:rPr lang="en-GB" sz="2200" b="0">
                          <a:solidFill>
                            <a:srgbClr val="595959"/>
                          </a:solidFill>
                        </a:rPr>
                        <a:t>Corporate / product / project</a:t>
                      </a:r>
                      <a:endParaRPr lang="en-CH" sz="2200" b="0"/>
                    </a:p>
                  </a:txBody>
                  <a:tcPr marT="45721" marB="45721" anchor="ctr"/>
                </a:tc>
                <a:extLst>
                  <a:ext uri="{0D108BD9-81ED-4DB2-BD59-A6C34878D82A}">
                    <a16:rowId xmlns:a16="http://schemas.microsoft.com/office/drawing/2014/main" val="1644615665"/>
                  </a:ext>
                </a:extLst>
              </a:tr>
              <a:tr h="759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Determine the </a:t>
                      </a:r>
                      <a:r>
                        <a:rPr lang="en-GB" sz="2200" b="1">
                          <a:solidFill>
                            <a:srgbClr val="23BAED"/>
                          </a:solidFill>
                        </a:rPr>
                        <a:t>value-chain boundary</a:t>
                      </a:r>
                    </a:p>
                  </a:txBody>
                  <a:tcPr marT="45721" marB="45721" anchor="ctr"/>
                </a:tc>
                <a:tc>
                  <a:txBody>
                    <a:bodyPr/>
                    <a:lstStyle/>
                    <a:p>
                      <a:r>
                        <a:rPr lang="en-GB" sz="2200">
                          <a:solidFill>
                            <a:srgbClr val="595959"/>
                          </a:solidFill>
                        </a:rPr>
                        <a:t>Upstream / direct operations / downstream</a:t>
                      </a:r>
                      <a:endParaRPr lang="en-CH" sz="2200"/>
                    </a:p>
                  </a:txBody>
                  <a:tcPr marT="45721" marB="45721" anchor="ctr"/>
                </a:tc>
                <a:extLst>
                  <a:ext uri="{0D108BD9-81ED-4DB2-BD59-A6C34878D82A}">
                    <a16:rowId xmlns:a16="http://schemas.microsoft.com/office/drawing/2014/main" val="1000605826"/>
                  </a:ext>
                </a:extLst>
              </a:tr>
              <a:tr h="4854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Specify whose </a:t>
                      </a:r>
                      <a:r>
                        <a:rPr lang="en-GB" sz="2200" b="1">
                          <a:solidFill>
                            <a:srgbClr val="23BAED"/>
                          </a:solidFill>
                        </a:rPr>
                        <a:t>value perspective</a:t>
                      </a:r>
                    </a:p>
                  </a:txBody>
                  <a:tcPr marT="45721" marB="45721" anchor="ctr"/>
                </a:tc>
                <a:tc>
                  <a:txBody>
                    <a:bodyPr/>
                    <a:lstStyle/>
                    <a:p>
                      <a:r>
                        <a:rPr lang="en-GB" sz="2200">
                          <a:solidFill>
                            <a:srgbClr val="595959"/>
                          </a:solidFill>
                        </a:rPr>
                        <a:t>Business / society</a:t>
                      </a:r>
                      <a:endParaRPr lang="en-CH" sz="2200"/>
                    </a:p>
                  </a:txBody>
                  <a:tcPr marT="45721" marB="45721" anchor="ctr"/>
                </a:tc>
                <a:extLst>
                  <a:ext uri="{0D108BD9-81ED-4DB2-BD59-A6C34878D82A}">
                    <a16:rowId xmlns:a16="http://schemas.microsoft.com/office/drawing/2014/main" val="2687481232"/>
                  </a:ext>
                </a:extLst>
              </a:tr>
              <a:tr h="759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on assessing </a:t>
                      </a:r>
                      <a:r>
                        <a:rPr lang="en-GB" sz="2200" b="1">
                          <a:solidFill>
                            <a:srgbClr val="23BAED"/>
                          </a:solidFill>
                        </a:rPr>
                        <a:t>impacts and/or dependencies</a:t>
                      </a:r>
                      <a:endParaRPr lang="en-US" sz="2200" b="1">
                        <a:solidFill>
                          <a:srgbClr val="23BAED"/>
                        </a:solidFill>
                      </a:endParaRPr>
                    </a:p>
                  </a:txBody>
                  <a:tcPr marT="45721" marB="45721" anchor="ctr"/>
                </a:tc>
                <a:tc>
                  <a:txBody>
                    <a:bodyPr/>
                    <a:lstStyle/>
                    <a:p>
                      <a:r>
                        <a:rPr lang="en-US" sz="2200" kern="1200">
                          <a:solidFill>
                            <a:srgbClr val="595959"/>
                          </a:solidFill>
                          <a:latin typeface="+mn-lt"/>
                          <a:ea typeface="+mn-ea"/>
                          <a:cs typeface="+mn-cs"/>
                        </a:rPr>
                        <a:t>Impacts / dependencies / both</a:t>
                      </a:r>
                      <a:endParaRPr lang="en-CH" sz="220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759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which </a:t>
                      </a:r>
                      <a:r>
                        <a:rPr lang="en-GB" sz="2200" b="1">
                          <a:solidFill>
                            <a:srgbClr val="23BAED"/>
                          </a:solidFill>
                        </a:rPr>
                        <a:t>types of value</a:t>
                      </a:r>
                      <a:r>
                        <a:rPr lang="en-GB" sz="2200" b="1">
                          <a:solidFill>
                            <a:schemeClr val="tx1"/>
                          </a:solidFill>
                        </a:rPr>
                        <a:t> </a:t>
                      </a:r>
                      <a:r>
                        <a:rPr lang="en-GB" sz="2200" b="1">
                          <a:solidFill>
                            <a:srgbClr val="595959"/>
                          </a:solidFill>
                        </a:rPr>
                        <a:t>you will consider</a:t>
                      </a:r>
                    </a:p>
                  </a:txBody>
                  <a:tcPr marT="45721" marB="45721" anchor="ctr"/>
                </a:tc>
                <a:tc>
                  <a:txBody>
                    <a:bodyPr/>
                    <a:lstStyle/>
                    <a:p>
                      <a:r>
                        <a:rPr lang="en-GB" sz="2200" dirty="0">
                          <a:solidFill>
                            <a:srgbClr val="595959"/>
                          </a:solidFill>
                        </a:rPr>
                        <a:t>Qualitative / quantitative / monetary</a:t>
                      </a:r>
                      <a:endParaRPr lang="en-CH" sz="2200" dirty="0"/>
                    </a:p>
                  </a:txBody>
                  <a:tcPr marT="45721" marB="45721" anchor="ctr"/>
                </a:tc>
                <a:extLst>
                  <a:ext uri="{0D108BD9-81ED-4DB2-BD59-A6C34878D82A}">
                    <a16:rowId xmlns:a16="http://schemas.microsoft.com/office/drawing/2014/main" val="2980589562"/>
                  </a:ext>
                </a:extLst>
              </a:tr>
            </a:tbl>
          </a:graphicData>
        </a:graphic>
      </p:graphicFrame>
      <p:sp>
        <p:nvSpPr>
          <p:cNvPr id="7" name="Teardrop 6">
            <a:extLst>
              <a:ext uri="{FF2B5EF4-FFF2-40B4-BE49-F238E27FC236}">
                <a16:creationId xmlns:a16="http://schemas.microsoft.com/office/drawing/2014/main" id="{ADB594B1-0DAC-BE43-A9B7-F976DE141D5C}"/>
              </a:ext>
            </a:extLst>
          </p:cNvPr>
          <p:cNvSpPr/>
          <p:nvPr/>
        </p:nvSpPr>
        <p:spPr>
          <a:xfrm>
            <a:off x="10056578" y="183150"/>
            <a:ext cx="1907559" cy="154396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5" name="TextBox 4">
            <a:extLst>
              <a:ext uri="{FF2B5EF4-FFF2-40B4-BE49-F238E27FC236}">
                <a16:creationId xmlns:a16="http://schemas.microsoft.com/office/drawing/2014/main" id="{B1667BBE-7B60-3243-B644-D8DF42EE6B30}"/>
              </a:ext>
            </a:extLst>
          </p:cNvPr>
          <p:cNvSpPr txBox="1"/>
          <p:nvPr/>
        </p:nvSpPr>
        <p:spPr>
          <a:xfrm>
            <a:off x="466015" y="5153970"/>
            <a:ext cx="11498122" cy="707886"/>
          </a:xfrm>
          <a:prstGeom prst="rect">
            <a:avLst/>
          </a:prstGeom>
          <a:noFill/>
        </p:spPr>
        <p:txBody>
          <a:bodyPr wrap="square" rtlCol="0">
            <a:spAutoFit/>
          </a:bodyPr>
          <a:lstStyle/>
          <a:p>
            <a:r>
              <a:rPr lang="en-US" sz="2000" b="1">
                <a:solidFill>
                  <a:srgbClr val="23BAED"/>
                </a:solidFill>
              </a:rPr>
              <a:t>Objective</a:t>
            </a:r>
            <a:r>
              <a:rPr lang="en-US" sz="2000" b="1"/>
              <a:t> </a:t>
            </a:r>
            <a:r>
              <a:rPr lang="en-US" sz="2000">
                <a:solidFill>
                  <a:srgbClr val="595959"/>
                </a:solidFill>
              </a:rPr>
              <a:t>=</a:t>
            </a:r>
            <a:r>
              <a:rPr lang="en-US" sz="2000" b="1">
                <a:solidFill>
                  <a:srgbClr val="595959"/>
                </a:solidFill>
              </a:rPr>
              <a:t> </a:t>
            </a:r>
            <a:r>
              <a:rPr lang="en-GB" sz="2000">
                <a:solidFill>
                  <a:srgbClr val="595959"/>
                </a:solidFill>
              </a:rPr>
              <a:t>calculate the net value generated to society from their externalities to provide the company with a comprehensive view on how to retain, add or reduce value. </a:t>
            </a:r>
            <a:endParaRPr lang="en-US" sz="2000">
              <a:solidFill>
                <a:srgbClr val="595959"/>
              </a:solidFill>
            </a:endParaRPr>
          </a:p>
        </p:txBody>
      </p:sp>
      <p:sp>
        <p:nvSpPr>
          <p:cNvPr id="6" name="TextBox 5">
            <a:extLst>
              <a:ext uri="{FF2B5EF4-FFF2-40B4-BE49-F238E27FC236}">
                <a16:creationId xmlns:a16="http://schemas.microsoft.com/office/drawing/2014/main" id="{B222DBB3-B83E-F945-B742-2D3525C1A675}"/>
              </a:ext>
            </a:extLst>
          </p:cNvPr>
          <p:cNvSpPr txBox="1"/>
          <p:nvPr/>
        </p:nvSpPr>
        <p:spPr>
          <a:xfrm>
            <a:off x="10056578" y="362584"/>
            <a:ext cx="1907559" cy="1461939"/>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schemeClr val="bg1"/>
                </a:solidFill>
                <a:latin typeface="Arial"/>
              </a:rPr>
              <a:t>p. 37 </a:t>
            </a:r>
            <a:r>
              <a:rPr lang="en-GB" sz="1500" dirty="0">
                <a:solidFill>
                  <a:schemeClr val="bg1"/>
                </a:solidFill>
                <a:latin typeface="Arial"/>
              </a:rPr>
              <a:t>of your workbook &amp; </a:t>
            </a:r>
            <a:r>
              <a:rPr lang="en-GB" sz="1500" b="1" dirty="0">
                <a:solidFill>
                  <a:prstClr val="white"/>
                </a:solidFill>
                <a:latin typeface="Arial"/>
              </a:rPr>
              <a:t>p. 42 </a:t>
            </a:r>
            <a:r>
              <a:rPr lang="en-GB" sz="1500" dirty="0">
                <a:solidFill>
                  <a:schemeClr val="bg1"/>
                </a:solidFill>
                <a:latin typeface="Arial"/>
              </a:rPr>
              <a:t>of the</a:t>
            </a:r>
          </a:p>
          <a:p>
            <a:pPr algn="ctr" defTabSz="914354">
              <a:defRPr/>
            </a:pPr>
            <a:r>
              <a:rPr lang="en-GB" sz="1500" dirty="0">
                <a:solidFill>
                  <a:schemeClr val="bg1"/>
                </a:solidFill>
                <a:latin typeface="Arial"/>
                <a:hlinkClick r:id="rId3">
                  <a:extLst>
                    <a:ext uri="{A12FA001-AC4F-418D-AE19-62706E023703}">
                      <ahyp:hlinkClr xmlns:ahyp="http://schemas.microsoft.com/office/drawing/2018/hyperlinkcolor" val="tx"/>
                    </a:ext>
                  </a:extLst>
                </a:hlinkClick>
              </a:rPr>
              <a:t>Natural Capital Protocol</a:t>
            </a:r>
            <a:endParaRPr lang="en-GB" sz="1500" dirty="0">
              <a:solidFill>
                <a:schemeClr val="bg1"/>
              </a:solidFill>
              <a:latin typeface="Arial"/>
            </a:endParaRPr>
          </a:p>
          <a:p>
            <a:pPr algn="ctr" defTabSz="914354">
              <a:defRPr/>
            </a:pPr>
            <a:r>
              <a:rPr lang="en-GB" sz="1400" dirty="0">
                <a:solidFill>
                  <a:schemeClr val="bg1"/>
                </a:solidFill>
                <a:latin typeface="Arial"/>
              </a:rPr>
              <a:t> </a:t>
            </a:r>
          </a:p>
        </p:txBody>
      </p:sp>
      <p:sp>
        <p:nvSpPr>
          <p:cNvPr id="3" name="Slide Number Placeholder 2">
            <a:extLst>
              <a:ext uri="{FF2B5EF4-FFF2-40B4-BE49-F238E27FC236}">
                <a16:creationId xmlns:a16="http://schemas.microsoft.com/office/drawing/2014/main" id="{DBE1A1CD-E12B-D448-86B4-481B285FC966}"/>
              </a:ext>
            </a:extLst>
          </p:cNvPr>
          <p:cNvSpPr>
            <a:spLocks noGrp="1"/>
          </p:cNvSpPr>
          <p:nvPr>
            <p:ph type="sldNum" sz="quarter" idx="12"/>
          </p:nvPr>
        </p:nvSpPr>
        <p:spPr/>
        <p:txBody>
          <a:bodyPr/>
          <a:lstStyle/>
          <a:p>
            <a:fld id="{971CEC84-1649-40CE-BFF6-7286506FEA08}" type="slidenum">
              <a:rPr lang="en-GB" smtClean="0"/>
              <a:pPr/>
              <a:t>112</a:t>
            </a:fld>
            <a:endParaRPr lang="en-GB"/>
          </a:p>
        </p:txBody>
      </p:sp>
    </p:spTree>
    <p:extLst>
      <p:ext uri="{BB962C8B-B14F-4D97-AF65-F5344CB8AC3E}">
        <p14:creationId xmlns:p14="http://schemas.microsoft.com/office/powerpoint/2010/main" val="354910552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0574-B8BC-2547-BA78-08ADA3520BDC}"/>
              </a:ext>
            </a:extLst>
          </p:cNvPr>
          <p:cNvSpPr>
            <a:spLocks noGrp="1"/>
          </p:cNvSpPr>
          <p:nvPr>
            <p:ph type="title"/>
          </p:nvPr>
        </p:nvSpPr>
        <p:spPr/>
        <p:txBody>
          <a:bodyPr>
            <a:normAutofit fontScale="90000"/>
          </a:bodyPr>
          <a:lstStyle/>
          <a:p>
            <a:r>
              <a:rPr lang="en-US"/>
              <a:t>So what could the scope of work look like for </a:t>
            </a:r>
            <a:br>
              <a:rPr lang="en-US"/>
            </a:br>
            <a:r>
              <a:rPr lang="en-US"/>
              <a:t>Los </a:t>
            </a:r>
            <a:r>
              <a:rPr lang="en-US" err="1"/>
              <a:t>Fiordos</a:t>
            </a:r>
            <a:r>
              <a:rPr lang="en-US"/>
              <a:t> based on the information we have? </a:t>
            </a:r>
          </a:p>
        </p:txBody>
      </p:sp>
      <p:sp>
        <p:nvSpPr>
          <p:cNvPr id="4" name="Teardrop 3">
            <a:extLst>
              <a:ext uri="{FF2B5EF4-FFF2-40B4-BE49-F238E27FC236}">
                <a16:creationId xmlns:a16="http://schemas.microsoft.com/office/drawing/2014/main" id="{02C26A21-4AF9-4F46-817E-A146E18C4AD6}"/>
              </a:ext>
            </a:extLst>
          </p:cNvPr>
          <p:cNvSpPr/>
          <p:nvPr/>
        </p:nvSpPr>
        <p:spPr>
          <a:xfrm>
            <a:off x="10384971" y="216184"/>
            <a:ext cx="1672044" cy="131487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5" name="TextBox 4">
            <a:extLst>
              <a:ext uri="{FF2B5EF4-FFF2-40B4-BE49-F238E27FC236}">
                <a16:creationId xmlns:a16="http://schemas.microsoft.com/office/drawing/2014/main" id="{D36254BE-A556-294E-A066-E21A6ED53BF1}"/>
              </a:ext>
            </a:extLst>
          </p:cNvPr>
          <p:cNvSpPr txBox="1"/>
          <p:nvPr/>
        </p:nvSpPr>
        <p:spPr>
          <a:xfrm>
            <a:off x="10284441" y="384119"/>
            <a:ext cx="1907559" cy="1015663"/>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prstClr val="white"/>
                </a:solidFill>
                <a:latin typeface="Arial"/>
              </a:rPr>
              <a:t>p. 42</a:t>
            </a:r>
          </a:p>
          <a:p>
            <a:pPr algn="ctr" defTabSz="914354">
              <a:defRPr/>
            </a:pPr>
            <a:r>
              <a:rPr lang="en-GB" sz="1500" dirty="0">
                <a:solidFill>
                  <a:prstClr val="white"/>
                </a:solidFill>
                <a:latin typeface="Arial"/>
              </a:rPr>
              <a:t>of the</a:t>
            </a:r>
          </a:p>
          <a:p>
            <a:pPr algn="ctr" defTabSz="914354">
              <a:defRPr/>
            </a:pPr>
            <a:r>
              <a:rPr lang="en-GB" sz="1500" dirty="0">
                <a:solidFill>
                  <a:schemeClr val="bg1"/>
                </a:solidFill>
                <a:latin typeface="Arial"/>
                <a:hlinkClick r:id="rId3">
                  <a:extLst>
                    <a:ext uri="{A12FA001-AC4F-418D-AE19-62706E023703}">
                      <ahyp:hlinkClr xmlns:ahyp="http://schemas.microsoft.com/office/drawing/2018/hyperlinkcolor" val="tx"/>
                    </a:ext>
                  </a:extLst>
                </a:hlinkClick>
              </a:rPr>
              <a:t>Natural Capital Protocol</a:t>
            </a:r>
            <a:endParaRPr lang="en-GB" sz="1500" dirty="0">
              <a:solidFill>
                <a:schemeClr val="bg1"/>
              </a:solidFill>
              <a:latin typeface="Arial"/>
            </a:endParaRPr>
          </a:p>
        </p:txBody>
      </p:sp>
      <p:graphicFrame>
        <p:nvGraphicFramePr>
          <p:cNvPr id="6" name="Table 11">
            <a:extLst>
              <a:ext uri="{FF2B5EF4-FFF2-40B4-BE49-F238E27FC236}">
                <a16:creationId xmlns:a16="http://schemas.microsoft.com/office/drawing/2014/main" id="{75F8A2E7-7941-6840-97B4-A1F7BA8B56AD}"/>
              </a:ext>
            </a:extLst>
          </p:cNvPr>
          <p:cNvGraphicFramePr>
            <a:graphicFrameLocks noGrp="1"/>
          </p:cNvGraphicFramePr>
          <p:nvPr>
            <p:extLst>
              <p:ext uri="{D42A27DB-BD31-4B8C-83A1-F6EECF244321}">
                <p14:modId xmlns:p14="http://schemas.microsoft.com/office/powerpoint/2010/main" val="1735446451"/>
              </p:ext>
            </p:extLst>
          </p:nvPr>
        </p:nvGraphicFramePr>
        <p:xfrm>
          <a:off x="830980" y="1531058"/>
          <a:ext cx="10530039" cy="3402786"/>
        </p:xfrm>
        <a:graphic>
          <a:graphicData uri="http://schemas.openxmlformats.org/drawingml/2006/table">
            <a:tbl>
              <a:tblPr firstRow="1" bandRow="1">
                <a:tableStyleId>{BC89EF96-8CEA-46FF-86C4-4CE0E7609802}</a:tableStyleId>
              </a:tblPr>
              <a:tblGrid>
                <a:gridCol w="5271436">
                  <a:extLst>
                    <a:ext uri="{9D8B030D-6E8A-4147-A177-3AD203B41FA5}">
                      <a16:colId xmlns:a16="http://schemas.microsoft.com/office/drawing/2014/main" val="2429539457"/>
                    </a:ext>
                  </a:extLst>
                </a:gridCol>
                <a:gridCol w="5258603">
                  <a:extLst>
                    <a:ext uri="{9D8B030D-6E8A-4147-A177-3AD203B41FA5}">
                      <a16:colId xmlns:a16="http://schemas.microsoft.com/office/drawing/2014/main" val="1990008112"/>
                    </a:ext>
                  </a:extLst>
                </a:gridCol>
              </a:tblGrid>
              <a:tr h="5963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a:solidFill>
                            <a:srgbClr val="595959"/>
                          </a:solidFill>
                        </a:rPr>
                        <a:t>Determine the </a:t>
                      </a:r>
                      <a:r>
                        <a:rPr lang="en-GB" sz="2200" b="1">
                          <a:solidFill>
                            <a:srgbClr val="23BAED"/>
                          </a:solidFill>
                        </a:rPr>
                        <a:t>organizational focus</a:t>
                      </a:r>
                    </a:p>
                  </a:txBody>
                  <a:tcPr marT="45721" marB="45721" anchor="ctr"/>
                </a:tc>
                <a:tc>
                  <a:txBody>
                    <a:bodyPr/>
                    <a:lstStyle/>
                    <a:p>
                      <a:r>
                        <a:rPr lang="en-GB" sz="2200" b="0">
                          <a:solidFill>
                            <a:srgbClr val="595959"/>
                          </a:solidFill>
                        </a:rPr>
                        <a:t>Corporate </a:t>
                      </a:r>
                      <a:endParaRPr lang="en-CH" sz="2200" b="0">
                        <a:solidFill>
                          <a:srgbClr val="595959"/>
                        </a:solidFill>
                      </a:endParaRPr>
                    </a:p>
                  </a:txBody>
                  <a:tcPr marT="45721" marB="45721" anchor="ctr"/>
                </a:tc>
                <a:extLst>
                  <a:ext uri="{0D108BD9-81ED-4DB2-BD59-A6C34878D82A}">
                    <a16:rowId xmlns:a16="http://schemas.microsoft.com/office/drawing/2014/main" val="1644615665"/>
                  </a:ext>
                </a:extLst>
              </a:tr>
              <a:tr h="6853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Determine the </a:t>
                      </a:r>
                      <a:r>
                        <a:rPr lang="en-GB" sz="2200" b="1">
                          <a:solidFill>
                            <a:srgbClr val="23BAED"/>
                          </a:solidFill>
                        </a:rPr>
                        <a:t>value-chain boundary</a:t>
                      </a:r>
                    </a:p>
                  </a:txBody>
                  <a:tcPr marT="45721" marB="45721" anchor="ctr"/>
                </a:tc>
                <a:tc>
                  <a:txBody>
                    <a:bodyPr/>
                    <a:lstStyle/>
                    <a:p>
                      <a:r>
                        <a:rPr lang="en-GB" sz="2200">
                          <a:solidFill>
                            <a:srgbClr val="595959"/>
                          </a:solidFill>
                        </a:rPr>
                        <a:t>Upstream / direct production operations </a:t>
                      </a:r>
                      <a:endParaRPr lang="en-CH" sz="2200">
                        <a:solidFill>
                          <a:srgbClr val="595959"/>
                        </a:solidFill>
                      </a:endParaRPr>
                    </a:p>
                  </a:txBody>
                  <a:tcPr marT="45721" marB="45721" anchor="ctr"/>
                </a:tc>
                <a:extLst>
                  <a:ext uri="{0D108BD9-81ED-4DB2-BD59-A6C34878D82A}">
                    <a16:rowId xmlns:a16="http://schemas.microsoft.com/office/drawing/2014/main" val="1000605826"/>
                  </a:ext>
                </a:extLst>
              </a:tr>
              <a:tr h="5971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Specify whose </a:t>
                      </a:r>
                      <a:r>
                        <a:rPr lang="en-GB" sz="2200" b="1">
                          <a:solidFill>
                            <a:srgbClr val="23BAED"/>
                          </a:solidFill>
                        </a:rPr>
                        <a:t>value perspective</a:t>
                      </a:r>
                    </a:p>
                  </a:txBody>
                  <a:tcPr marT="45721" marB="45721" anchor="ctr"/>
                </a:tc>
                <a:tc>
                  <a:txBody>
                    <a:bodyPr/>
                    <a:lstStyle/>
                    <a:p>
                      <a:r>
                        <a:rPr lang="en-GB" sz="2200" dirty="0">
                          <a:solidFill>
                            <a:srgbClr val="595959"/>
                          </a:solidFill>
                        </a:rPr>
                        <a:t>Mix of business and societal</a:t>
                      </a:r>
                      <a:endParaRPr lang="en-CH" sz="2200" dirty="0">
                        <a:solidFill>
                          <a:srgbClr val="595959"/>
                        </a:solidFill>
                      </a:endParaRPr>
                    </a:p>
                  </a:txBody>
                  <a:tcPr marT="45721" marB="45721" anchor="ctr"/>
                </a:tc>
                <a:extLst>
                  <a:ext uri="{0D108BD9-81ED-4DB2-BD59-A6C34878D82A}">
                    <a16:rowId xmlns:a16="http://schemas.microsoft.com/office/drawing/2014/main" val="2687481232"/>
                  </a:ext>
                </a:extLst>
              </a:tr>
              <a:tr h="7091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on assessing </a:t>
                      </a:r>
                      <a:r>
                        <a:rPr lang="en-GB" sz="2200" b="1">
                          <a:solidFill>
                            <a:srgbClr val="23BAED"/>
                          </a:solidFill>
                        </a:rPr>
                        <a:t>impacts and/or dependencies</a:t>
                      </a:r>
                      <a:endParaRPr lang="en-US" sz="2200" b="1">
                        <a:solidFill>
                          <a:srgbClr val="23BAED"/>
                        </a:solidFill>
                      </a:endParaRPr>
                    </a:p>
                  </a:txBody>
                  <a:tcPr marT="45721" marB="45721" anchor="ctr"/>
                </a:tc>
                <a:tc>
                  <a:txBody>
                    <a:bodyPr/>
                    <a:lstStyle/>
                    <a:p>
                      <a:r>
                        <a:rPr lang="en-GB" sz="2200" kern="1200">
                          <a:solidFill>
                            <a:srgbClr val="595959"/>
                          </a:solidFill>
                          <a:latin typeface="+mn-lt"/>
                          <a:ea typeface="+mn-ea"/>
                          <a:cs typeface="+mn-cs"/>
                        </a:rPr>
                        <a:t>Impacts and dependencies</a:t>
                      </a:r>
                      <a:endParaRPr lang="en-CH" sz="220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6642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which </a:t>
                      </a:r>
                      <a:r>
                        <a:rPr lang="en-GB" sz="2200" b="1">
                          <a:solidFill>
                            <a:srgbClr val="23BAED"/>
                          </a:solidFill>
                        </a:rPr>
                        <a:t>types of value</a:t>
                      </a:r>
                      <a:r>
                        <a:rPr lang="en-GB" sz="2200" b="1">
                          <a:solidFill>
                            <a:schemeClr val="tx1"/>
                          </a:solidFill>
                        </a:rPr>
                        <a:t> </a:t>
                      </a:r>
                      <a:r>
                        <a:rPr lang="en-GB" sz="2200" b="1">
                          <a:solidFill>
                            <a:srgbClr val="595959"/>
                          </a:solidFill>
                        </a:rPr>
                        <a:t>you will consider</a:t>
                      </a:r>
                    </a:p>
                  </a:txBody>
                  <a:tcPr marT="45721" marB="45721" anchor="ctr"/>
                </a:tc>
                <a:tc>
                  <a:txBody>
                    <a:bodyPr/>
                    <a:lstStyle/>
                    <a:p>
                      <a:r>
                        <a:rPr lang="en-GB" sz="2200" dirty="0">
                          <a:solidFill>
                            <a:srgbClr val="595959"/>
                          </a:solidFill>
                        </a:rPr>
                        <a:t>Qualitative</a:t>
                      </a:r>
                      <a:endParaRPr lang="en-CH" sz="2200" dirty="0">
                        <a:solidFill>
                          <a:srgbClr val="595959"/>
                        </a:solidFill>
                      </a:endParaRPr>
                    </a:p>
                  </a:txBody>
                  <a:tcPr marT="45721" marB="45721" anchor="ctr"/>
                </a:tc>
                <a:extLst>
                  <a:ext uri="{0D108BD9-81ED-4DB2-BD59-A6C34878D82A}">
                    <a16:rowId xmlns:a16="http://schemas.microsoft.com/office/drawing/2014/main" val="2980589562"/>
                  </a:ext>
                </a:extLst>
              </a:tr>
            </a:tbl>
          </a:graphicData>
        </a:graphic>
      </p:graphicFrame>
      <p:sp>
        <p:nvSpPr>
          <p:cNvPr id="3" name="Slide Number Placeholder 2">
            <a:extLst>
              <a:ext uri="{FF2B5EF4-FFF2-40B4-BE49-F238E27FC236}">
                <a16:creationId xmlns:a16="http://schemas.microsoft.com/office/drawing/2014/main" id="{2B5B13AE-83AC-254F-AF50-F6BCF29DED00}"/>
              </a:ext>
            </a:extLst>
          </p:cNvPr>
          <p:cNvSpPr>
            <a:spLocks noGrp="1"/>
          </p:cNvSpPr>
          <p:nvPr>
            <p:ph type="sldNum" sz="quarter" idx="12"/>
          </p:nvPr>
        </p:nvSpPr>
        <p:spPr/>
        <p:txBody>
          <a:bodyPr/>
          <a:lstStyle/>
          <a:p>
            <a:fld id="{971CEC84-1649-40CE-BFF6-7286506FEA08}" type="slidenum">
              <a:rPr lang="en-GB" smtClean="0"/>
              <a:pPr/>
              <a:t>113</a:t>
            </a:fld>
            <a:endParaRPr lang="en-GB"/>
          </a:p>
        </p:txBody>
      </p:sp>
    </p:spTree>
    <p:extLst>
      <p:ext uri="{BB962C8B-B14F-4D97-AF65-F5344CB8AC3E}">
        <p14:creationId xmlns:p14="http://schemas.microsoft.com/office/powerpoint/2010/main" val="15625216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0D1975B1-BD50-432F-B7B8-C8D2B14A2A7C}"/>
              </a:ext>
            </a:extLst>
          </p:cNvPr>
          <p:cNvPicPr>
            <a:picLocks noChangeAspect="1"/>
          </p:cNvPicPr>
          <p:nvPr/>
        </p:nvPicPr>
        <p:blipFill>
          <a:blip r:embed="rId3"/>
          <a:stretch>
            <a:fillRect/>
          </a:stretch>
        </p:blipFill>
        <p:spPr>
          <a:xfrm>
            <a:off x="8389739" y="1218539"/>
            <a:ext cx="3087887" cy="4364719"/>
          </a:xfrm>
          <a:prstGeom prst="rect">
            <a:avLst/>
          </a:prstGeom>
        </p:spPr>
      </p:pic>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lstStyle/>
          <a:p>
            <a:r>
              <a:rPr lang="en-GB" dirty="0">
                <a:solidFill>
                  <a:srgbClr val="595959"/>
                </a:solidFill>
              </a:rPr>
              <a:t>Business example – </a:t>
            </a:r>
            <a:endParaRPr lang="en-US" dirty="0">
              <a:solidFill>
                <a:srgbClr val="595959"/>
              </a:solidFill>
              <a:highlight>
                <a:srgbClr val="00FFFF"/>
              </a:highlight>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6" y="1519801"/>
            <a:ext cx="7606298" cy="4319596"/>
          </a:xfrm>
        </p:spPr>
        <p:txBody>
          <a:bodyPr>
            <a:noAutofit/>
          </a:bodyPr>
          <a:lstStyle/>
          <a:p>
            <a:pPr>
              <a:lnSpc>
                <a:spcPct val="100000"/>
              </a:lnSpc>
            </a:pPr>
            <a:r>
              <a:rPr lang="en-GB" dirty="0"/>
              <a:t>The Coca-Cola Company (TCCC) is the </a:t>
            </a:r>
            <a:r>
              <a:rPr lang="en-GB" b="1" dirty="0">
                <a:solidFill>
                  <a:srgbClr val="23BAED"/>
                </a:solidFill>
              </a:rPr>
              <a:t>world’s largest beverage company.</a:t>
            </a:r>
          </a:p>
          <a:p>
            <a:pPr>
              <a:lnSpc>
                <a:spcPct val="100000"/>
              </a:lnSpc>
            </a:pPr>
            <a:r>
              <a:rPr lang="en-GB" dirty="0"/>
              <a:t>The TCCC has a truly global presence, collaborating closely with 225 bottling partners worldwide in more than </a:t>
            </a:r>
            <a:r>
              <a:rPr lang="en-GB" b="1" dirty="0">
                <a:solidFill>
                  <a:srgbClr val="23BAED"/>
                </a:solidFill>
              </a:rPr>
              <a:t>200 countries.</a:t>
            </a:r>
          </a:p>
          <a:p>
            <a:pPr>
              <a:lnSpc>
                <a:spcPct val="100000"/>
              </a:lnSpc>
            </a:pPr>
            <a:r>
              <a:rPr lang="en-US" dirty="0"/>
              <a:t>Coca Cola Europe is the largest Coca-Cola bottler by revenue.</a:t>
            </a:r>
          </a:p>
          <a:p>
            <a:pPr>
              <a:lnSpc>
                <a:spcPct val="100000"/>
              </a:lnSpc>
            </a:pPr>
            <a:r>
              <a:rPr lang="en-GB" sz="2400" dirty="0">
                <a:solidFill>
                  <a:srgbClr val="595959"/>
                </a:solidFill>
              </a:rPr>
              <a:t>In 2007, the TCCC set an ambitious global water stewardship target with a view to </a:t>
            </a:r>
            <a:r>
              <a:rPr lang="en-GB" b="1" dirty="0">
                <a:solidFill>
                  <a:srgbClr val="23BAED"/>
                </a:solidFill>
              </a:rPr>
              <a:t>become water neutral by 2020.</a:t>
            </a:r>
          </a:p>
        </p:txBody>
      </p:sp>
      <p:sp>
        <p:nvSpPr>
          <p:cNvPr id="7" name="Slide Number Placeholder 6">
            <a:extLst>
              <a:ext uri="{FF2B5EF4-FFF2-40B4-BE49-F238E27FC236}">
                <a16:creationId xmlns:a16="http://schemas.microsoft.com/office/drawing/2014/main" id="{C9C566F4-5A3C-8143-9C27-6CD76290FEB6}"/>
              </a:ext>
            </a:extLst>
          </p:cNvPr>
          <p:cNvSpPr>
            <a:spLocks noGrp="1"/>
          </p:cNvSpPr>
          <p:nvPr>
            <p:ph type="sldNum" sz="quarter" idx="12"/>
          </p:nvPr>
        </p:nvSpPr>
        <p:spPr/>
        <p:txBody>
          <a:bodyPr/>
          <a:lstStyle/>
          <a:p>
            <a:fld id="{971CEC84-1649-40CE-BFF6-7286506FEA08}" type="slidenum">
              <a:rPr lang="en-GB" smtClean="0"/>
              <a:pPr/>
              <a:t>114</a:t>
            </a:fld>
            <a:endParaRPr lang="en-GB"/>
          </a:p>
        </p:txBody>
      </p:sp>
      <p:sp>
        <p:nvSpPr>
          <p:cNvPr id="4" name="TextBox 3">
            <a:extLst>
              <a:ext uri="{FF2B5EF4-FFF2-40B4-BE49-F238E27FC236}">
                <a16:creationId xmlns:a16="http://schemas.microsoft.com/office/drawing/2014/main" id="{E686C8D8-262D-45FC-A3EF-F57ECE60F8BB}"/>
              </a:ext>
            </a:extLst>
          </p:cNvPr>
          <p:cNvSpPr txBox="1"/>
          <p:nvPr/>
        </p:nvSpPr>
        <p:spPr>
          <a:xfrm>
            <a:off x="8708958" y="5562398"/>
            <a:ext cx="3483042" cy="276999"/>
          </a:xfrm>
          <a:prstGeom prst="rect">
            <a:avLst/>
          </a:prstGeom>
          <a:noFill/>
        </p:spPr>
        <p:txBody>
          <a:bodyPr wrap="square" rtlCol="0">
            <a:spAutoFit/>
          </a:bodyPr>
          <a:lstStyle/>
          <a:p>
            <a:pPr defTabSz="914354">
              <a:defRPr/>
            </a:pPr>
            <a:r>
              <a:rPr lang="en-GB" sz="1200" dirty="0">
                <a:solidFill>
                  <a:schemeClr val="tx1">
                    <a:lumMod val="65000"/>
                    <a:lumOff val="35000"/>
                  </a:schemeClr>
                </a:solidFill>
                <a:latin typeface="Arial"/>
              </a:rPr>
              <a:t>Source: </a:t>
            </a:r>
            <a:r>
              <a:rPr lang="en-GB" sz="1200" dirty="0">
                <a:solidFill>
                  <a:schemeClr val="tx1">
                    <a:lumMod val="65000"/>
                    <a:lumOff val="35000"/>
                  </a:schemeClr>
                </a:solidFill>
                <a:latin typeface="Arial"/>
                <a:hlinkClick r:id="rId4"/>
              </a:rPr>
              <a:t>Coca Cola Europe</a:t>
            </a:r>
            <a:endParaRPr lang="en-GB" sz="1200" dirty="0">
              <a:solidFill>
                <a:schemeClr val="tx1">
                  <a:lumMod val="65000"/>
                  <a:lumOff val="35000"/>
                </a:schemeClr>
              </a:solidFill>
              <a:latin typeface="Arial"/>
            </a:endParaRPr>
          </a:p>
        </p:txBody>
      </p:sp>
      <p:sp>
        <p:nvSpPr>
          <p:cNvPr id="9" name="Teardrop 7">
            <a:extLst>
              <a:ext uri="{FF2B5EF4-FFF2-40B4-BE49-F238E27FC236}">
                <a16:creationId xmlns:a16="http://schemas.microsoft.com/office/drawing/2014/main" id="{F3E4A1C1-2C68-41F7-B8FC-9A478BABCBE8}"/>
              </a:ext>
            </a:extLst>
          </p:cNvPr>
          <p:cNvSpPr/>
          <p:nvPr/>
        </p:nvSpPr>
        <p:spPr>
          <a:xfrm>
            <a:off x="10522131" y="105758"/>
            <a:ext cx="1508522" cy="111278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0" name="TextBox 8">
            <a:extLst>
              <a:ext uri="{FF2B5EF4-FFF2-40B4-BE49-F238E27FC236}">
                <a16:creationId xmlns:a16="http://schemas.microsoft.com/office/drawing/2014/main" id="{9E50058B-023E-4D69-8B8C-ED4E78B7DDA3}"/>
              </a:ext>
            </a:extLst>
          </p:cNvPr>
          <p:cNvSpPr txBox="1"/>
          <p:nvPr/>
        </p:nvSpPr>
        <p:spPr>
          <a:xfrm>
            <a:off x="10621796" y="300114"/>
            <a:ext cx="1408857" cy="784830"/>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prstClr val="white"/>
                </a:solidFill>
                <a:latin typeface="Arial"/>
              </a:rPr>
              <a:t>p.</a:t>
            </a:r>
            <a:r>
              <a:rPr lang="en-GB" sz="1500" b="1" dirty="0">
                <a:solidFill>
                  <a:schemeClr val="bg1"/>
                </a:solidFill>
                <a:latin typeface="Arial"/>
              </a:rPr>
              <a:t> 38 - 40 </a:t>
            </a:r>
            <a:r>
              <a:rPr lang="en-GB" sz="1500" dirty="0">
                <a:solidFill>
                  <a:schemeClr val="bg1"/>
                </a:solidFill>
                <a:latin typeface="Arial"/>
              </a:rPr>
              <a:t>of your workbook</a:t>
            </a:r>
            <a:endParaRPr lang="en-GB" sz="1500" dirty="0">
              <a:solidFill>
                <a:prstClr val="white"/>
              </a:solidFill>
              <a:latin typeface="Arial"/>
            </a:endParaRPr>
          </a:p>
        </p:txBody>
      </p:sp>
      <p:pic>
        <p:nvPicPr>
          <p:cNvPr id="11" name="Afbeelding 10" descr="Afbeelding met tekst, illustratie&#10;&#10;Automatisch gegenereerde beschrijving">
            <a:extLst>
              <a:ext uri="{FF2B5EF4-FFF2-40B4-BE49-F238E27FC236}">
                <a16:creationId xmlns:a16="http://schemas.microsoft.com/office/drawing/2014/main" id="{E9CA5BAA-597C-49FC-8D79-83B03418C9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6273" y="205294"/>
            <a:ext cx="4443463" cy="714128"/>
          </a:xfrm>
          <a:prstGeom prst="rect">
            <a:avLst/>
          </a:prstGeom>
        </p:spPr>
      </p:pic>
    </p:spTree>
    <p:extLst>
      <p:ext uri="{BB962C8B-B14F-4D97-AF65-F5344CB8AC3E}">
        <p14:creationId xmlns:p14="http://schemas.microsoft.com/office/powerpoint/2010/main" val="24610388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lstStyle/>
          <a:p>
            <a:r>
              <a:rPr lang="en-GB" dirty="0">
                <a:solidFill>
                  <a:srgbClr val="595959"/>
                </a:solidFill>
              </a:rPr>
              <a:t>Business example – </a:t>
            </a:r>
            <a:endParaRPr lang="en-US" dirty="0">
              <a:solidFill>
                <a:srgbClr val="595959"/>
              </a:solidFill>
              <a:highlight>
                <a:srgbClr val="00FFFF"/>
              </a:highlight>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6" y="1589055"/>
            <a:ext cx="6421656" cy="4766636"/>
          </a:xfrm>
        </p:spPr>
        <p:txBody>
          <a:bodyPr>
            <a:noAutofit/>
          </a:bodyPr>
          <a:lstStyle/>
          <a:p>
            <a:pPr>
              <a:lnSpc>
                <a:spcPct val="100000"/>
              </a:lnSpc>
            </a:pPr>
            <a:r>
              <a:rPr lang="en-GB" dirty="0">
                <a:solidFill>
                  <a:srgbClr val="595959"/>
                </a:solidFill>
              </a:rPr>
              <a:t>Started undertaking a natural capital assessment in 2019 to </a:t>
            </a:r>
            <a:r>
              <a:rPr lang="en-GB" b="1" dirty="0">
                <a:solidFill>
                  <a:srgbClr val="23BAED"/>
                </a:solidFill>
              </a:rPr>
              <a:t>quantify ecosystem services</a:t>
            </a:r>
            <a:r>
              <a:rPr lang="en-GB" dirty="0">
                <a:solidFill>
                  <a:srgbClr val="595959"/>
                </a:solidFill>
              </a:rPr>
              <a:t> from their freshwater programs.</a:t>
            </a:r>
            <a:endParaRPr lang="en-GB" b="1" dirty="0">
              <a:solidFill>
                <a:srgbClr val="23BAED"/>
              </a:solidFill>
            </a:endParaRPr>
          </a:p>
          <a:p>
            <a:pPr>
              <a:lnSpc>
                <a:spcPct val="100000"/>
              </a:lnSpc>
            </a:pPr>
            <a:r>
              <a:rPr lang="en-GB" dirty="0">
                <a:solidFill>
                  <a:srgbClr val="595959"/>
                </a:solidFill>
              </a:rPr>
              <a:t>The objective of the assessment is to </a:t>
            </a:r>
            <a:r>
              <a:rPr lang="en-GB" b="1" dirty="0">
                <a:solidFill>
                  <a:srgbClr val="23BAED"/>
                </a:solidFill>
              </a:rPr>
              <a:t>increase the potential of Coca Cola’s replenishment programs by quantifying the ecosystem service benefits that arise from these programs. </a:t>
            </a:r>
            <a:r>
              <a:rPr lang="en-GB" dirty="0">
                <a:solidFill>
                  <a:srgbClr val="595959"/>
                </a:solidFill>
              </a:rPr>
              <a:t>This may further enhance the impact of the renewed water strategy.</a:t>
            </a:r>
          </a:p>
        </p:txBody>
      </p:sp>
      <p:sp>
        <p:nvSpPr>
          <p:cNvPr id="6" name="Slide Number Placeholder 5">
            <a:extLst>
              <a:ext uri="{FF2B5EF4-FFF2-40B4-BE49-F238E27FC236}">
                <a16:creationId xmlns:a16="http://schemas.microsoft.com/office/drawing/2014/main" id="{C574552B-5A4A-5D4F-8F04-70AC8B8B798E}"/>
              </a:ext>
            </a:extLst>
          </p:cNvPr>
          <p:cNvSpPr>
            <a:spLocks noGrp="1"/>
          </p:cNvSpPr>
          <p:nvPr>
            <p:ph type="sldNum" sz="quarter" idx="12"/>
          </p:nvPr>
        </p:nvSpPr>
        <p:spPr/>
        <p:txBody>
          <a:bodyPr/>
          <a:lstStyle/>
          <a:p>
            <a:fld id="{971CEC84-1649-40CE-BFF6-7286506FEA08}" type="slidenum">
              <a:rPr lang="en-GB" smtClean="0"/>
              <a:pPr/>
              <a:t>115</a:t>
            </a:fld>
            <a:endParaRPr lang="en-GB"/>
          </a:p>
        </p:txBody>
      </p:sp>
      <p:pic>
        <p:nvPicPr>
          <p:cNvPr id="11" name="Picture 4" descr="CCEP Waterfowl 1990x954">
            <a:hlinkClick r:id="rId3"/>
            <a:extLst>
              <a:ext uri="{FF2B5EF4-FFF2-40B4-BE49-F238E27FC236}">
                <a16:creationId xmlns:a16="http://schemas.microsoft.com/office/drawing/2014/main" id="{05D9B784-7EA6-4904-BAEB-9E4D7DACEB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168" r="6370"/>
          <a:stretch/>
        </p:blipFill>
        <p:spPr bwMode="auto">
          <a:xfrm>
            <a:off x="6937829" y="1605859"/>
            <a:ext cx="4874489" cy="3416084"/>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descr="Afbeelding met tekst, illustratie&#10;&#10;Automatisch gegenereerde beschrijving">
            <a:extLst>
              <a:ext uri="{FF2B5EF4-FFF2-40B4-BE49-F238E27FC236}">
                <a16:creationId xmlns:a16="http://schemas.microsoft.com/office/drawing/2014/main" id="{1C6BBE64-A48C-41F0-AE7B-C97DD1448B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6273" y="205294"/>
            <a:ext cx="4443463" cy="714128"/>
          </a:xfrm>
          <a:prstGeom prst="rect">
            <a:avLst/>
          </a:prstGeom>
        </p:spPr>
      </p:pic>
      <p:sp>
        <p:nvSpPr>
          <p:cNvPr id="13" name="TextBox 3">
            <a:extLst>
              <a:ext uri="{FF2B5EF4-FFF2-40B4-BE49-F238E27FC236}">
                <a16:creationId xmlns:a16="http://schemas.microsoft.com/office/drawing/2014/main" id="{2348EC80-977B-4899-A355-21E0189EB374}"/>
              </a:ext>
            </a:extLst>
          </p:cNvPr>
          <p:cNvSpPr txBox="1"/>
          <p:nvPr/>
        </p:nvSpPr>
        <p:spPr>
          <a:xfrm>
            <a:off x="8708958" y="5562398"/>
            <a:ext cx="3483042" cy="276999"/>
          </a:xfrm>
          <a:prstGeom prst="rect">
            <a:avLst/>
          </a:prstGeom>
          <a:noFill/>
        </p:spPr>
        <p:txBody>
          <a:bodyPr wrap="square" rtlCol="0">
            <a:spAutoFit/>
          </a:bodyPr>
          <a:lstStyle/>
          <a:p>
            <a:pPr defTabSz="914354">
              <a:defRPr/>
            </a:pPr>
            <a:r>
              <a:rPr lang="en-GB" sz="1200" dirty="0">
                <a:solidFill>
                  <a:schemeClr val="tx1">
                    <a:lumMod val="65000"/>
                    <a:lumOff val="35000"/>
                  </a:schemeClr>
                </a:solidFill>
                <a:latin typeface="Arial"/>
              </a:rPr>
              <a:t>Source: </a:t>
            </a:r>
            <a:r>
              <a:rPr lang="en-GB" sz="1200" dirty="0">
                <a:solidFill>
                  <a:schemeClr val="tx1">
                    <a:lumMod val="65000"/>
                    <a:lumOff val="35000"/>
                  </a:schemeClr>
                </a:solidFill>
                <a:latin typeface="Arial"/>
                <a:hlinkClick r:id="rId6"/>
              </a:rPr>
              <a:t>Coca Cola Europe</a:t>
            </a:r>
            <a:endParaRPr lang="en-GB" sz="1200" dirty="0">
              <a:solidFill>
                <a:schemeClr val="tx1">
                  <a:lumMod val="65000"/>
                  <a:lumOff val="35000"/>
                </a:schemeClr>
              </a:solidFill>
              <a:latin typeface="Arial"/>
            </a:endParaRPr>
          </a:p>
        </p:txBody>
      </p:sp>
      <p:sp>
        <p:nvSpPr>
          <p:cNvPr id="12" name="Teardrop 7">
            <a:extLst>
              <a:ext uri="{FF2B5EF4-FFF2-40B4-BE49-F238E27FC236}">
                <a16:creationId xmlns:a16="http://schemas.microsoft.com/office/drawing/2014/main" id="{B13F9F73-C558-480E-9663-314873D99831}"/>
              </a:ext>
            </a:extLst>
          </p:cNvPr>
          <p:cNvSpPr/>
          <p:nvPr/>
        </p:nvSpPr>
        <p:spPr>
          <a:xfrm>
            <a:off x="10522131" y="105758"/>
            <a:ext cx="1508522" cy="111278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4" name="TextBox 8">
            <a:extLst>
              <a:ext uri="{FF2B5EF4-FFF2-40B4-BE49-F238E27FC236}">
                <a16:creationId xmlns:a16="http://schemas.microsoft.com/office/drawing/2014/main" id="{95DC0C0A-2C0A-4A58-806F-866F8D410461}"/>
              </a:ext>
            </a:extLst>
          </p:cNvPr>
          <p:cNvSpPr txBox="1"/>
          <p:nvPr/>
        </p:nvSpPr>
        <p:spPr>
          <a:xfrm>
            <a:off x="10621796" y="300114"/>
            <a:ext cx="1408857" cy="784830"/>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prstClr val="white"/>
                </a:solidFill>
                <a:latin typeface="Arial"/>
              </a:rPr>
              <a:t>p.</a:t>
            </a:r>
            <a:r>
              <a:rPr lang="en-GB" sz="1500" b="1" dirty="0">
                <a:solidFill>
                  <a:schemeClr val="bg1"/>
                </a:solidFill>
                <a:latin typeface="Arial"/>
              </a:rPr>
              <a:t> 38 - 40 </a:t>
            </a:r>
            <a:r>
              <a:rPr lang="en-GB" sz="1500" dirty="0">
                <a:solidFill>
                  <a:schemeClr val="bg1"/>
                </a:solidFill>
                <a:latin typeface="Arial"/>
              </a:rPr>
              <a:t>of your workbook</a:t>
            </a:r>
            <a:endParaRPr lang="en-GB" sz="1500" dirty="0">
              <a:solidFill>
                <a:prstClr val="white"/>
              </a:solidFill>
              <a:latin typeface="Arial"/>
            </a:endParaRPr>
          </a:p>
        </p:txBody>
      </p:sp>
    </p:spTree>
    <p:extLst>
      <p:ext uri="{BB962C8B-B14F-4D97-AF65-F5344CB8AC3E}">
        <p14:creationId xmlns:p14="http://schemas.microsoft.com/office/powerpoint/2010/main" val="24782611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637CD-E54A-4548-A64D-BC359ADA7E04}"/>
              </a:ext>
            </a:extLst>
          </p:cNvPr>
          <p:cNvSpPr>
            <a:spLocks noGrp="1"/>
          </p:cNvSpPr>
          <p:nvPr>
            <p:ph type="title"/>
          </p:nvPr>
        </p:nvSpPr>
        <p:spPr/>
        <p:txBody>
          <a:bodyPr/>
          <a:lstStyle/>
          <a:p>
            <a:r>
              <a:rPr lang="en-GB" dirty="0">
                <a:solidFill>
                  <a:srgbClr val="595959"/>
                </a:solidFill>
              </a:rPr>
              <a:t>Business example – The Coca-Cola Company </a:t>
            </a:r>
            <a:endParaRPr lang="en-US" dirty="0">
              <a:solidFill>
                <a:srgbClr val="595959"/>
              </a:solidFill>
            </a:endParaRPr>
          </a:p>
        </p:txBody>
      </p:sp>
      <p:sp>
        <p:nvSpPr>
          <p:cNvPr id="5" name="TextBox 4">
            <a:extLst>
              <a:ext uri="{FF2B5EF4-FFF2-40B4-BE49-F238E27FC236}">
                <a16:creationId xmlns:a16="http://schemas.microsoft.com/office/drawing/2014/main" id="{B1667BBE-7B60-3243-B644-D8DF42EE6B30}"/>
              </a:ext>
            </a:extLst>
          </p:cNvPr>
          <p:cNvSpPr txBox="1"/>
          <p:nvPr/>
        </p:nvSpPr>
        <p:spPr>
          <a:xfrm>
            <a:off x="6398189" y="1713376"/>
            <a:ext cx="5414129" cy="2554545"/>
          </a:xfrm>
          <a:prstGeom prst="rect">
            <a:avLst/>
          </a:prstGeom>
          <a:noFill/>
        </p:spPr>
        <p:txBody>
          <a:bodyPr wrap="square" rtlCol="0" anchor="t">
            <a:spAutoFit/>
          </a:bodyPr>
          <a:lstStyle/>
          <a:p>
            <a:r>
              <a:rPr lang="en-GB" sz="2000" b="1">
                <a:solidFill>
                  <a:srgbClr val="23BAED"/>
                </a:solidFill>
              </a:rPr>
              <a:t>Target Audience </a:t>
            </a:r>
            <a:r>
              <a:rPr lang="en-GB" sz="2000">
                <a:solidFill>
                  <a:srgbClr val="595959"/>
                </a:solidFill>
              </a:rPr>
              <a:t>= main user of </a:t>
            </a:r>
            <a:endParaRPr lang="en-US">
              <a:solidFill>
                <a:srgbClr val="595959"/>
              </a:solidFill>
              <a:cs typeface="Arial"/>
            </a:endParaRPr>
          </a:p>
          <a:p>
            <a:r>
              <a:rPr lang="en-GB" sz="2000">
                <a:solidFill>
                  <a:srgbClr val="595959"/>
                </a:solidFill>
              </a:rPr>
              <a:t>the assessment output (i.e. those people that will read and use the output to make decisions)</a:t>
            </a:r>
            <a:endParaRPr lang="en-GB">
              <a:solidFill>
                <a:srgbClr val="595959"/>
              </a:solidFill>
            </a:endParaRPr>
          </a:p>
          <a:p>
            <a:endParaRPr lang="en-GB" sz="2000"/>
          </a:p>
          <a:p>
            <a:r>
              <a:rPr lang="en-GB" sz="2000" b="1">
                <a:solidFill>
                  <a:srgbClr val="23BAED"/>
                </a:solidFill>
              </a:rPr>
              <a:t>Stakeholder </a:t>
            </a:r>
            <a:r>
              <a:rPr lang="en-GB" sz="2000">
                <a:solidFill>
                  <a:srgbClr val="595959"/>
                </a:solidFill>
              </a:rPr>
              <a:t>= any individual, organization, sector or community with an interest or stake in the outcome of a decision or process </a:t>
            </a:r>
            <a:r>
              <a:rPr lang="en-GB" sz="2000"/>
              <a:t> </a:t>
            </a:r>
            <a:endParaRPr lang="en-US" sz="2000"/>
          </a:p>
        </p:txBody>
      </p:sp>
      <p:graphicFrame>
        <p:nvGraphicFramePr>
          <p:cNvPr id="8" name="Table 11">
            <a:extLst>
              <a:ext uri="{FF2B5EF4-FFF2-40B4-BE49-F238E27FC236}">
                <a16:creationId xmlns:a16="http://schemas.microsoft.com/office/drawing/2014/main" id="{E7B26C20-B3C3-994B-8CF4-59F21151D3B6}"/>
              </a:ext>
            </a:extLst>
          </p:cNvPr>
          <p:cNvGraphicFramePr>
            <a:graphicFrameLocks noGrp="1"/>
          </p:cNvGraphicFramePr>
          <p:nvPr>
            <p:extLst>
              <p:ext uri="{D42A27DB-BD31-4B8C-83A1-F6EECF244321}">
                <p14:modId xmlns:p14="http://schemas.microsoft.com/office/powerpoint/2010/main" val="1471267270"/>
              </p:ext>
            </p:extLst>
          </p:nvPr>
        </p:nvGraphicFramePr>
        <p:xfrm>
          <a:off x="433271" y="1520719"/>
          <a:ext cx="5629985" cy="2683741"/>
        </p:xfrm>
        <a:graphic>
          <a:graphicData uri="http://schemas.openxmlformats.org/drawingml/2006/table">
            <a:tbl>
              <a:tblPr firstRow="1" bandRow="1">
                <a:tableStyleId>{BC89EF96-8CEA-46FF-86C4-4CE0E7609802}</a:tableStyleId>
              </a:tblPr>
              <a:tblGrid>
                <a:gridCol w="2818424">
                  <a:extLst>
                    <a:ext uri="{9D8B030D-6E8A-4147-A177-3AD203B41FA5}">
                      <a16:colId xmlns:a16="http://schemas.microsoft.com/office/drawing/2014/main" val="2429539457"/>
                    </a:ext>
                  </a:extLst>
                </a:gridCol>
                <a:gridCol w="2811561">
                  <a:extLst>
                    <a:ext uri="{9D8B030D-6E8A-4147-A177-3AD203B41FA5}">
                      <a16:colId xmlns:a16="http://schemas.microsoft.com/office/drawing/2014/main" val="1990008112"/>
                    </a:ext>
                  </a:extLst>
                </a:gridCol>
              </a:tblGrid>
              <a:tr h="7854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b="1">
                          <a:solidFill>
                            <a:srgbClr val="23BAED"/>
                          </a:solidFill>
                        </a:rPr>
                        <a:t>Target Audience:</a:t>
                      </a:r>
                    </a:p>
                  </a:txBody>
                  <a:tcPr marT="45721" marB="45721" anchor="ctr"/>
                </a:tc>
                <a:tc>
                  <a:txBody>
                    <a:bodyPr/>
                    <a:lstStyle/>
                    <a:p>
                      <a:r>
                        <a:rPr lang="en-GB" sz="2300" b="1">
                          <a:solidFill>
                            <a:srgbClr val="23BAED"/>
                          </a:solidFill>
                        </a:rPr>
                        <a:t>Stakeholders:</a:t>
                      </a:r>
                      <a:endParaRPr lang="en-CH" sz="2300" b="1">
                        <a:solidFill>
                          <a:srgbClr val="23BAED"/>
                        </a:solidFill>
                      </a:endParaRPr>
                    </a:p>
                  </a:txBody>
                  <a:tcPr marT="45721" marB="45721" anchor="ctr"/>
                </a:tc>
                <a:extLst>
                  <a:ext uri="{0D108BD9-81ED-4DB2-BD59-A6C34878D82A}">
                    <a16:rowId xmlns:a16="http://schemas.microsoft.com/office/drawing/2014/main" val="1644615665"/>
                  </a:ext>
                </a:extLst>
              </a:tr>
              <a:tr h="6327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a:solidFill>
                          <a:schemeClr val="tx1"/>
                        </a:solidFill>
                      </a:endParaRPr>
                    </a:p>
                  </a:txBody>
                  <a:tcPr marT="45721" marB="45721" anchor="ctr"/>
                </a:tc>
                <a:tc>
                  <a:txBody>
                    <a:bodyPr/>
                    <a:lstStyle/>
                    <a:p>
                      <a:endParaRPr lang="en-CH" sz="2000" b="0">
                        <a:solidFill>
                          <a:schemeClr val="tx1"/>
                        </a:solidFill>
                      </a:endParaRPr>
                    </a:p>
                  </a:txBody>
                  <a:tcPr marT="45721" marB="45721" anchor="ctr"/>
                </a:tc>
                <a:extLst>
                  <a:ext uri="{0D108BD9-81ED-4DB2-BD59-A6C34878D82A}">
                    <a16:rowId xmlns:a16="http://schemas.microsoft.com/office/drawing/2014/main" val="1000605826"/>
                  </a:ext>
                </a:extLst>
              </a:tr>
              <a:tr h="6327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a:solidFill>
                          <a:schemeClr val="tx1"/>
                        </a:solidFill>
                      </a:endParaRPr>
                    </a:p>
                  </a:txBody>
                  <a:tcPr marT="45721" marB="45721" anchor="ctr"/>
                </a:tc>
                <a:tc>
                  <a:txBody>
                    <a:bodyPr/>
                    <a:lstStyle/>
                    <a:p>
                      <a:endParaRPr lang="en-CH" sz="2000" b="0">
                        <a:solidFill>
                          <a:schemeClr val="tx1"/>
                        </a:solidFill>
                      </a:endParaRPr>
                    </a:p>
                  </a:txBody>
                  <a:tcPr marT="45721" marB="45721" anchor="ctr"/>
                </a:tc>
                <a:extLst>
                  <a:ext uri="{0D108BD9-81ED-4DB2-BD59-A6C34878D82A}">
                    <a16:rowId xmlns:a16="http://schemas.microsoft.com/office/drawing/2014/main" val="2687481232"/>
                  </a:ext>
                </a:extLst>
              </a:tr>
              <a:tr h="6327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a:solidFill>
                          <a:schemeClr val="tx1"/>
                        </a:solidFill>
                      </a:endParaRPr>
                    </a:p>
                  </a:txBody>
                  <a:tcPr marT="45721" marB="45721" anchor="ctr"/>
                </a:tc>
                <a:tc>
                  <a:txBody>
                    <a:bodyPr/>
                    <a:lstStyle/>
                    <a:p>
                      <a:endParaRPr lang="en-CH" sz="2000" b="0" kern="1200">
                        <a:solidFill>
                          <a:schemeClr val="tx1"/>
                        </a:solidFill>
                        <a:latin typeface="+mn-lt"/>
                        <a:ea typeface="+mn-ea"/>
                        <a:cs typeface="+mn-cs"/>
                      </a:endParaRPr>
                    </a:p>
                  </a:txBody>
                  <a:tcPr marT="45721" marB="45721" anchor="ctr"/>
                </a:tc>
                <a:extLst>
                  <a:ext uri="{0D108BD9-81ED-4DB2-BD59-A6C34878D82A}">
                    <a16:rowId xmlns:a16="http://schemas.microsoft.com/office/drawing/2014/main" val="2332023089"/>
                  </a:ext>
                </a:extLst>
              </a:tr>
            </a:tbl>
          </a:graphicData>
        </a:graphic>
      </p:graphicFrame>
      <p:sp>
        <p:nvSpPr>
          <p:cNvPr id="9" name="TextBox 8">
            <a:extLst>
              <a:ext uri="{FF2B5EF4-FFF2-40B4-BE49-F238E27FC236}">
                <a16:creationId xmlns:a16="http://schemas.microsoft.com/office/drawing/2014/main" id="{6475F076-A793-D64C-9F40-F2CBF42D5D14}"/>
              </a:ext>
            </a:extLst>
          </p:cNvPr>
          <p:cNvSpPr txBox="1"/>
          <p:nvPr/>
        </p:nvSpPr>
        <p:spPr>
          <a:xfrm>
            <a:off x="10393842" y="380511"/>
            <a:ext cx="1688757" cy="1323439"/>
          </a:xfrm>
          <a:prstGeom prst="rect">
            <a:avLst/>
          </a:prstGeom>
          <a:noFill/>
        </p:spPr>
        <p:txBody>
          <a:bodyPr wrap="square" rtlCol="0">
            <a:spAutoFit/>
          </a:bodyPr>
          <a:lstStyle/>
          <a:p>
            <a:pPr algn="ctr" defTabSz="914354">
              <a:defRPr/>
            </a:pPr>
            <a:r>
              <a:rPr lang="en-GB" sz="1600" dirty="0">
                <a:solidFill>
                  <a:prstClr val="white"/>
                </a:solidFill>
                <a:latin typeface="Arial"/>
              </a:rPr>
              <a:t>Refer to p.</a:t>
            </a:r>
            <a:r>
              <a:rPr lang="en-GB" sz="1600" b="1" dirty="0">
                <a:solidFill>
                  <a:prstClr val="white"/>
                </a:solidFill>
                <a:latin typeface="Arial"/>
              </a:rPr>
              <a:t> 26-27</a:t>
            </a:r>
          </a:p>
          <a:p>
            <a:pPr algn="ctr" defTabSz="914354">
              <a:defRPr/>
            </a:pPr>
            <a:r>
              <a:rPr lang="en-GB" sz="1600" dirty="0">
                <a:solidFill>
                  <a:prstClr val="white"/>
                </a:solidFill>
                <a:latin typeface="Arial"/>
              </a:rPr>
              <a:t>of the</a:t>
            </a:r>
          </a:p>
          <a:p>
            <a:pPr algn="ctr" defTabSz="914354">
              <a:defRPr/>
            </a:pPr>
            <a:r>
              <a:rPr lang="en-GB" sz="1600" dirty="0">
                <a:solidFill>
                  <a:schemeClr val="bg1"/>
                </a:solidFill>
                <a:latin typeface="Arial"/>
                <a:hlinkClick r:id="rId3">
                  <a:extLst>
                    <a:ext uri="{A12FA001-AC4F-418D-AE19-62706E023703}">
                      <ahyp:hlinkClr xmlns:ahyp="http://schemas.microsoft.com/office/drawing/2018/hyperlinkcolor" val="tx"/>
                    </a:ext>
                  </a:extLst>
                </a:hlinkClick>
              </a:rPr>
              <a:t>Natural Capital Protocol</a:t>
            </a:r>
            <a:endParaRPr lang="en-GB" sz="1600" dirty="0">
              <a:solidFill>
                <a:schemeClr val="bg1"/>
              </a:solidFill>
              <a:latin typeface="Arial"/>
            </a:endParaRPr>
          </a:p>
        </p:txBody>
      </p:sp>
      <p:sp>
        <p:nvSpPr>
          <p:cNvPr id="4" name="TextBox 3">
            <a:extLst>
              <a:ext uri="{FF2B5EF4-FFF2-40B4-BE49-F238E27FC236}">
                <a16:creationId xmlns:a16="http://schemas.microsoft.com/office/drawing/2014/main" id="{A4645CBB-EF30-4A27-A305-50EF89CB70B3}"/>
              </a:ext>
            </a:extLst>
          </p:cNvPr>
          <p:cNvSpPr txBox="1"/>
          <p:nvPr/>
        </p:nvSpPr>
        <p:spPr>
          <a:xfrm>
            <a:off x="433271" y="4405960"/>
            <a:ext cx="1152776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23BAED"/>
                </a:solidFill>
              </a:rPr>
              <a:t>Natural</a:t>
            </a:r>
            <a:r>
              <a:rPr lang="en-US" b="1">
                <a:solidFill>
                  <a:srgbClr val="23BAED"/>
                </a:solidFill>
                <a:ea typeface="+mn-lt"/>
                <a:cs typeface="+mn-lt"/>
              </a:rPr>
              <a:t> Capital Impact:</a:t>
            </a:r>
            <a:endParaRPr lang="en-US">
              <a:ea typeface="+mn-lt"/>
              <a:cs typeface="+mn-lt"/>
            </a:endParaRPr>
          </a:p>
          <a:p>
            <a:r>
              <a:rPr lang="en-US">
                <a:solidFill>
                  <a:srgbClr val="595959"/>
                </a:solidFill>
                <a:ea typeface="+mn-lt"/>
                <a:cs typeface="+mn-lt"/>
              </a:rPr>
              <a:t>The negative or positive effect of business activity on natural capital (e.g. water extraction)</a:t>
            </a:r>
          </a:p>
          <a:p>
            <a:endParaRPr lang="en-US">
              <a:ea typeface="+mn-lt"/>
              <a:cs typeface="+mn-lt"/>
            </a:endParaRPr>
          </a:p>
          <a:p>
            <a:r>
              <a:rPr lang="en-US" b="1">
                <a:solidFill>
                  <a:srgbClr val="23BAED"/>
                </a:solidFill>
                <a:ea typeface="+mn-lt"/>
                <a:cs typeface="+mn-lt"/>
              </a:rPr>
              <a:t>Natural Capital Dependency:</a:t>
            </a:r>
            <a:endParaRPr lang="en-US">
              <a:ea typeface="+mn-lt"/>
              <a:cs typeface="+mn-lt"/>
            </a:endParaRPr>
          </a:p>
          <a:p>
            <a:r>
              <a:rPr lang="en-US">
                <a:solidFill>
                  <a:srgbClr val="595959"/>
                </a:solidFill>
                <a:ea typeface="+mn-lt"/>
                <a:cs typeface="+mn-lt"/>
              </a:rPr>
              <a:t>Business reliance on or use of natural capital (e.g. pollination)</a:t>
            </a:r>
            <a:endParaRPr lang="en-US">
              <a:solidFill>
                <a:srgbClr val="595959"/>
              </a:solidFill>
            </a:endParaRPr>
          </a:p>
        </p:txBody>
      </p:sp>
      <p:sp>
        <p:nvSpPr>
          <p:cNvPr id="3" name="Slide Number Placeholder 2">
            <a:extLst>
              <a:ext uri="{FF2B5EF4-FFF2-40B4-BE49-F238E27FC236}">
                <a16:creationId xmlns:a16="http://schemas.microsoft.com/office/drawing/2014/main" id="{CEB8E355-4985-244A-85FF-C0856BD95039}"/>
              </a:ext>
            </a:extLst>
          </p:cNvPr>
          <p:cNvSpPr>
            <a:spLocks noGrp="1"/>
          </p:cNvSpPr>
          <p:nvPr>
            <p:ph type="sldNum" sz="quarter" idx="12"/>
          </p:nvPr>
        </p:nvSpPr>
        <p:spPr/>
        <p:txBody>
          <a:bodyPr/>
          <a:lstStyle/>
          <a:p>
            <a:fld id="{971CEC84-1649-40CE-BFF6-7286506FEA08}" type="slidenum">
              <a:rPr lang="en-GB" smtClean="0"/>
              <a:pPr/>
              <a:t>116</a:t>
            </a:fld>
            <a:endParaRPr lang="en-GB"/>
          </a:p>
        </p:txBody>
      </p:sp>
      <p:sp>
        <p:nvSpPr>
          <p:cNvPr id="12" name="Teardrop 7">
            <a:extLst>
              <a:ext uri="{FF2B5EF4-FFF2-40B4-BE49-F238E27FC236}">
                <a16:creationId xmlns:a16="http://schemas.microsoft.com/office/drawing/2014/main" id="{A33FCF54-F7FC-4946-A5D0-C15D3A7FB3B8}"/>
              </a:ext>
            </a:extLst>
          </p:cNvPr>
          <p:cNvSpPr/>
          <p:nvPr/>
        </p:nvSpPr>
        <p:spPr>
          <a:xfrm>
            <a:off x="10522131" y="105758"/>
            <a:ext cx="1508522" cy="111278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3" name="TextBox 8">
            <a:extLst>
              <a:ext uri="{FF2B5EF4-FFF2-40B4-BE49-F238E27FC236}">
                <a16:creationId xmlns:a16="http://schemas.microsoft.com/office/drawing/2014/main" id="{6A44A252-2B91-4BAA-ADD4-12A5315C6C99}"/>
              </a:ext>
            </a:extLst>
          </p:cNvPr>
          <p:cNvSpPr txBox="1"/>
          <p:nvPr/>
        </p:nvSpPr>
        <p:spPr>
          <a:xfrm>
            <a:off x="10621796" y="300114"/>
            <a:ext cx="1408857" cy="784830"/>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prstClr val="white"/>
                </a:solidFill>
                <a:latin typeface="Arial"/>
              </a:rPr>
              <a:t>p.</a:t>
            </a:r>
            <a:r>
              <a:rPr lang="en-GB" sz="1500" b="1" dirty="0">
                <a:solidFill>
                  <a:schemeClr val="bg1"/>
                </a:solidFill>
                <a:latin typeface="Arial"/>
              </a:rPr>
              <a:t> 38 - 40 </a:t>
            </a:r>
            <a:r>
              <a:rPr lang="en-GB" sz="1500" dirty="0">
                <a:solidFill>
                  <a:schemeClr val="bg1"/>
                </a:solidFill>
                <a:latin typeface="Arial"/>
              </a:rPr>
              <a:t>of your workbook</a:t>
            </a:r>
            <a:endParaRPr lang="en-GB" sz="1500" dirty="0">
              <a:solidFill>
                <a:prstClr val="white"/>
              </a:solidFill>
              <a:latin typeface="Arial"/>
            </a:endParaRPr>
          </a:p>
        </p:txBody>
      </p:sp>
    </p:spTree>
    <p:extLst>
      <p:ext uri="{BB962C8B-B14F-4D97-AF65-F5344CB8AC3E}">
        <p14:creationId xmlns:p14="http://schemas.microsoft.com/office/powerpoint/2010/main" val="149431805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1">
            <a:extLst>
              <a:ext uri="{FF2B5EF4-FFF2-40B4-BE49-F238E27FC236}">
                <a16:creationId xmlns:a16="http://schemas.microsoft.com/office/drawing/2014/main" id="{99D326F5-14D3-7541-AD61-6B9282BF5661}"/>
              </a:ext>
            </a:extLst>
          </p:cNvPr>
          <p:cNvGraphicFramePr>
            <a:graphicFrameLocks noGrp="1"/>
          </p:cNvGraphicFramePr>
          <p:nvPr>
            <p:extLst>
              <p:ext uri="{D42A27DB-BD31-4B8C-83A1-F6EECF244321}">
                <p14:modId xmlns:p14="http://schemas.microsoft.com/office/powerpoint/2010/main" val="2860196763"/>
              </p:ext>
            </p:extLst>
          </p:nvPr>
        </p:nvGraphicFramePr>
        <p:xfrm>
          <a:off x="314194" y="1457726"/>
          <a:ext cx="11078735" cy="3557731"/>
        </p:xfrm>
        <a:graphic>
          <a:graphicData uri="http://schemas.openxmlformats.org/drawingml/2006/table">
            <a:tbl>
              <a:tblPr firstRow="1" bandRow="1">
                <a:tableStyleId>{BC89EF96-8CEA-46FF-86C4-4CE0E7609802}</a:tableStyleId>
              </a:tblPr>
              <a:tblGrid>
                <a:gridCol w="5629407">
                  <a:extLst>
                    <a:ext uri="{9D8B030D-6E8A-4147-A177-3AD203B41FA5}">
                      <a16:colId xmlns:a16="http://schemas.microsoft.com/office/drawing/2014/main" val="2429539457"/>
                    </a:ext>
                  </a:extLst>
                </a:gridCol>
                <a:gridCol w="5449328">
                  <a:extLst>
                    <a:ext uri="{9D8B030D-6E8A-4147-A177-3AD203B41FA5}">
                      <a16:colId xmlns:a16="http://schemas.microsoft.com/office/drawing/2014/main" val="1990008112"/>
                    </a:ext>
                  </a:extLst>
                </a:gridCol>
              </a:tblGrid>
              <a:tr h="12496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23BAED"/>
                          </a:solidFill>
                        </a:rPr>
                        <a:t>Target Audience:</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500" b="1">
                        <a:solidFill>
                          <a:srgbClr val="23BAE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23BAED"/>
                          </a:solidFill>
                        </a:rPr>
                        <a:t>Stakeholders:</a:t>
                      </a:r>
                    </a:p>
                    <a:p>
                      <a:endParaRPr lang="en-CH" sz="2500" b="0"/>
                    </a:p>
                  </a:txBody>
                  <a:tcPr marT="45721" marB="45721" anchor="ctr"/>
                </a:tc>
                <a:extLst>
                  <a:ext uri="{0D108BD9-81ED-4DB2-BD59-A6C34878D82A}">
                    <a16:rowId xmlns:a16="http://schemas.microsoft.com/office/drawing/2014/main" val="1644615665"/>
                  </a:ext>
                </a:extLst>
              </a:tr>
              <a:tr h="677567">
                <a:tc>
                  <a:txBody>
                    <a:bodyPr/>
                    <a:lstStyle/>
                    <a:p>
                      <a:pPr marL="0" marR="0" lvl="0" indent="0" algn="l" rtl="0">
                        <a:lnSpc>
                          <a:spcPct val="100000"/>
                        </a:lnSpc>
                        <a:spcBef>
                          <a:spcPts val="0"/>
                        </a:spcBef>
                        <a:spcAft>
                          <a:spcPts val="0"/>
                        </a:spcAft>
                        <a:buFontTx/>
                        <a:buNone/>
                      </a:pPr>
                      <a:r>
                        <a:rPr lang="en-GB" sz="2400">
                          <a:solidFill>
                            <a:srgbClr val="595959"/>
                          </a:solidFill>
                        </a:rPr>
                        <a:t>The Coca-Cola Company </a:t>
                      </a:r>
                      <a:r>
                        <a:rPr lang="en-US" sz="2300">
                          <a:solidFill>
                            <a:srgbClr val="595959"/>
                          </a:solidFill>
                        </a:rPr>
                        <a:t>senior management</a:t>
                      </a:r>
                    </a:p>
                  </a:txBody>
                  <a:tcPr marT="45721" marB="45721" anchor="ctr"/>
                </a:tc>
                <a:tc>
                  <a:txBody>
                    <a:bodyPr/>
                    <a:lstStyle/>
                    <a:p>
                      <a:pPr marL="0" marR="0" lvl="0" indent="0" algn="l" rtl="0">
                        <a:lnSpc>
                          <a:spcPct val="100000"/>
                        </a:lnSpc>
                        <a:spcBef>
                          <a:spcPts val="0"/>
                        </a:spcBef>
                        <a:spcAft>
                          <a:spcPts val="0"/>
                        </a:spcAft>
                        <a:buFontTx/>
                        <a:buNone/>
                      </a:pPr>
                      <a:r>
                        <a:rPr lang="en-US" sz="2300" b="0">
                          <a:solidFill>
                            <a:srgbClr val="595959"/>
                          </a:solidFill>
                        </a:rPr>
                        <a:t>NGO implementation partners (WWF)</a:t>
                      </a:r>
                    </a:p>
                  </a:txBody>
                  <a:tcPr marT="45721" marB="45721" anchor="ctr"/>
                </a:tc>
                <a:extLst>
                  <a:ext uri="{0D108BD9-81ED-4DB2-BD59-A6C34878D82A}">
                    <a16:rowId xmlns:a16="http://schemas.microsoft.com/office/drawing/2014/main" val="1000605826"/>
                  </a:ext>
                </a:extLst>
              </a:tr>
              <a:tr h="677567">
                <a:tc>
                  <a:txBody>
                    <a:bodyPr/>
                    <a:lstStyle/>
                    <a:p>
                      <a:pPr marL="0" marR="0" lvl="0" indent="0" algn="l" rtl="0">
                        <a:lnSpc>
                          <a:spcPct val="100000"/>
                        </a:lnSpc>
                        <a:spcBef>
                          <a:spcPts val="0"/>
                        </a:spcBef>
                        <a:spcAft>
                          <a:spcPts val="0"/>
                        </a:spcAft>
                        <a:buFontTx/>
                        <a:buNone/>
                      </a:pPr>
                      <a:r>
                        <a:rPr lang="en-US" sz="2300" dirty="0">
                          <a:solidFill>
                            <a:srgbClr val="595959"/>
                          </a:solidFill>
                        </a:rPr>
                        <a:t>Shareholders committee</a:t>
                      </a:r>
                    </a:p>
                  </a:txBody>
                  <a:tcPr marT="45721" marB="45721" anchor="ctr"/>
                </a:tc>
                <a:tc>
                  <a:txBody>
                    <a:bodyPr/>
                    <a:lstStyle/>
                    <a:p>
                      <a:pPr lvl="0">
                        <a:buNone/>
                      </a:pPr>
                      <a:r>
                        <a:rPr lang="en-US" sz="2300" b="0">
                          <a:solidFill>
                            <a:srgbClr val="595959"/>
                          </a:solidFill>
                        </a:rPr>
                        <a:t>Local communities</a:t>
                      </a:r>
                    </a:p>
                  </a:txBody>
                  <a:tcPr marT="45721" marB="45721" anchor="ctr"/>
                </a:tc>
                <a:extLst>
                  <a:ext uri="{0D108BD9-81ED-4DB2-BD59-A6C34878D82A}">
                    <a16:rowId xmlns:a16="http://schemas.microsoft.com/office/drawing/2014/main" val="1457011255"/>
                  </a:ext>
                </a:extLst>
              </a:tr>
              <a:tr h="822759">
                <a:tc>
                  <a:txBody>
                    <a:bodyPr/>
                    <a:lstStyle/>
                    <a:p>
                      <a:pPr marL="0" marR="0" lvl="0" indent="0" algn="l" rtl="0">
                        <a:lnSpc>
                          <a:spcPct val="100000"/>
                        </a:lnSpc>
                        <a:spcBef>
                          <a:spcPts val="0"/>
                        </a:spcBef>
                        <a:spcAft>
                          <a:spcPts val="0"/>
                        </a:spcAft>
                        <a:buFontTx/>
                        <a:buNone/>
                      </a:pPr>
                      <a:r>
                        <a:rPr lang="en-US" sz="2300" dirty="0">
                          <a:solidFill>
                            <a:srgbClr val="595959"/>
                          </a:solidFill>
                        </a:rPr>
                        <a:t>Sustainability team</a:t>
                      </a:r>
                    </a:p>
                  </a:txBody>
                  <a:tcPr marT="45721" marB="45721" anchor="ctr"/>
                </a:tc>
                <a:tc>
                  <a:txBody>
                    <a:bodyPr/>
                    <a:lstStyle/>
                    <a:p>
                      <a:pPr marL="0" marR="0" lvl="0" indent="0" algn="l" rtl="0">
                        <a:lnSpc>
                          <a:spcPct val="100000"/>
                        </a:lnSpc>
                        <a:spcBef>
                          <a:spcPts val="0"/>
                        </a:spcBef>
                        <a:spcAft>
                          <a:spcPts val="0"/>
                        </a:spcAft>
                        <a:buFontTx/>
                        <a:buNone/>
                      </a:pPr>
                      <a:r>
                        <a:rPr lang="en-US" sz="2300" b="0" i="0" kern="1200" dirty="0">
                          <a:solidFill>
                            <a:srgbClr val="595959"/>
                          </a:solidFill>
                          <a:effectLst/>
                          <a:latin typeface="+mn-lt"/>
                          <a:ea typeface="+mn-ea"/>
                          <a:cs typeface="+mn-cs"/>
                        </a:rPr>
                        <a:t>Bottling partners</a:t>
                      </a:r>
                      <a:endParaRPr lang="en-US" sz="2300" dirty="0">
                        <a:solidFill>
                          <a:srgbClr val="595959"/>
                        </a:solidFill>
                      </a:endParaRPr>
                    </a:p>
                  </a:txBody>
                  <a:tcPr marT="45721" marB="45721" anchor="ctr"/>
                </a:tc>
                <a:extLst>
                  <a:ext uri="{0D108BD9-81ED-4DB2-BD59-A6C34878D82A}">
                    <a16:rowId xmlns:a16="http://schemas.microsoft.com/office/drawing/2014/main" val="2332023089"/>
                  </a:ext>
                </a:extLst>
              </a:tr>
            </a:tbl>
          </a:graphicData>
        </a:graphic>
      </p:graphicFrame>
      <p:sp>
        <p:nvSpPr>
          <p:cNvPr id="7" name="Title 1">
            <a:extLst>
              <a:ext uri="{FF2B5EF4-FFF2-40B4-BE49-F238E27FC236}">
                <a16:creationId xmlns:a16="http://schemas.microsoft.com/office/drawing/2014/main" id="{6E37795C-A42E-A648-A653-68C113E9BE2A}"/>
              </a:ext>
            </a:extLst>
          </p:cNvPr>
          <p:cNvSpPr txBox="1">
            <a:spLocks/>
          </p:cNvSpPr>
          <p:nvPr/>
        </p:nvSpPr>
        <p:spPr>
          <a:xfrm>
            <a:off x="314195" y="155627"/>
            <a:ext cx="9556639" cy="878151"/>
          </a:xfrm>
          <a:prstGeom prst="rect">
            <a:avLst/>
          </a:prstGeom>
        </p:spPr>
        <p:txBody>
          <a:bodyPr vert="horz" lIns="91440" tIns="45721" rIns="91440" bIns="45721" rtlCol="0" anchor="ctr">
            <a:normAutofit lnSpcReduction="10000"/>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US"/>
              <a:t>Who could the stakeholders and target audience be for </a:t>
            </a:r>
            <a:r>
              <a:rPr lang="en-GB">
                <a:solidFill>
                  <a:srgbClr val="595959"/>
                </a:solidFill>
              </a:rPr>
              <a:t>The Coca-Cola Company ?</a:t>
            </a:r>
            <a:endParaRPr lang="en-US">
              <a:solidFill>
                <a:srgbClr val="595959"/>
              </a:solidFill>
            </a:endParaRPr>
          </a:p>
        </p:txBody>
      </p:sp>
      <p:sp>
        <p:nvSpPr>
          <p:cNvPr id="2" name="Slide Number Placeholder 1">
            <a:extLst>
              <a:ext uri="{FF2B5EF4-FFF2-40B4-BE49-F238E27FC236}">
                <a16:creationId xmlns:a16="http://schemas.microsoft.com/office/drawing/2014/main" id="{0C30671C-1F70-9F4D-BC59-3ED2769BEBAC}"/>
              </a:ext>
            </a:extLst>
          </p:cNvPr>
          <p:cNvSpPr>
            <a:spLocks noGrp="1"/>
          </p:cNvSpPr>
          <p:nvPr>
            <p:ph type="sldNum" sz="quarter" idx="12"/>
          </p:nvPr>
        </p:nvSpPr>
        <p:spPr/>
        <p:txBody>
          <a:bodyPr/>
          <a:lstStyle/>
          <a:p>
            <a:fld id="{971CEC84-1649-40CE-BFF6-7286506FEA08}" type="slidenum">
              <a:rPr lang="en-GB" smtClean="0"/>
              <a:pPr/>
              <a:t>117</a:t>
            </a:fld>
            <a:endParaRPr lang="en-GB"/>
          </a:p>
        </p:txBody>
      </p:sp>
      <p:sp>
        <p:nvSpPr>
          <p:cNvPr id="12" name="Teardrop 7">
            <a:extLst>
              <a:ext uri="{FF2B5EF4-FFF2-40B4-BE49-F238E27FC236}">
                <a16:creationId xmlns:a16="http://schemas.microsoft.com/office/drawing/2014/main" id="{57856081-AA52-48C3-BCDC-B063CC3FB0BA}"/>
              </a:ext>
            </a:extLst>
          </p:cNvPr>
          <p:cNvSpPr/>
          <p:nvPr/>
        </p:nvSpPr>
        <p:spPr>
          <a:xfrm>
            <a:off x="10522131" y="105758"/>
            <a:ext cx="1508522" cy="111278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3" name="TextBox 8">
            <a:extLst>
              <a:ext uri="{FF2B5EF4-FFF2-40B4-BE49-F238E27FC236}">
                <a16:creationId xmlns:a16="http://schemas.microsoft.com/office/drawing/2014/main" id="{F25CF062-3622-45BE-AC0C-F1C38FD2BE91}"/>
              </a:ext>
            </a:extLst>
          </p:cNvPr>
          <p:cNvSpPr txBox="1"/>
          <p:nvPr/>
        </p:nvSpPr>
        <p:spPr>
          <a:xfrm>
            <a:off x="10621796" y="300114"/>
            <a:ext cx="1408857" cy="784830"/>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prstClr val="white"/>
                </a:solidFill>
                <a:latin typeface="Arial"/>
              </a:rPr>
              <a:t>p.</a:t>
            </a:r>
            <a:r>
              <a:rPr lang="en-GB" sz="1500" b="1" dirty="0">
                <a:solidFill>
                  <a:schemeClr val="bg1"/>
                </a:solidFill>
                <a:latin typeface="Arial"/>
              </a:rPr>
              <a:t> 38 - 40 </a:t>
            </a:r>
            <a:r>
              <a:rPr lang="en-GB" sz="1500" dirty="0">
                <a:solidFill>
                  <a:schemeClr val="bg1"/>
                </a:solidFill>
                <a:latin typeface="Arial"/>
              </a:rPr>
              <a:t>of your workbook</a:t>
            </a:r>
            <a:endParaRPr lang="en-GB" sz="1500" dirty="0">
              <a:solidFill>
                <a:prstClr val="white"/>
              </a:solidFill>
              <a:latin typeface="Arial"/>
            </a:endParaRPr>
          </a:p>
        </p:txBody>
      </p:sp>
    </p:spTree>
    <p:extLst>
      <p:ext uri="{BB962C8B-B14F-4D97-AF65-F5344CB8AC3E}">
        <p14:creationId xmlns:p14="http://schemas.microsoft.com/office/powerpoint/2010/main" val="8688780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637CD-E54A-4548-A64D-BC359ADA7E04}"/>
              </a:ext>
            </a:extLst>
          </p:cNvPr>
          <p:cNvSpPr>
            <a:spLocks noGrp="1"/>
          </p:cNvSpPr>
          <p:nvPr>
            <p:ph type="title"/>
          </p:nvPr>
        </p:nvSpPr>
        <p:spPr/>
        <p:txBody>
          <a:bodyPr/>
          <a:lstStyle/>
          <a:p>
            <a:r>
              <a:rPr lang="en-GB" dirty="0">
                <a:solidFill>
                  <a:srgbClr val="595959"/>
                </a:solidFill>
              </a:rPr>
              <a:t>Business example – The Coca-Cola Company</a:t>
            </a:r>
            <a:endParaRPr lang="en-US" dirty="0">
              <a:solidFill>
                <a:srgbClr val="595959"/>
              </a:solidFill>
            </a:endParaRPr>
          </a:p>
        </p:txBody>
      </p:sp>
      <p:graphicFrame>
        <p:nvGraphicFramePr>
          <p:cNvPr id="4" name="Table 11">
            <a:extLst>
              <a:ext uri="{FF2B5EF4-FFF2-40B4-BE49-F238E27FC236}">
                <a16:creationId xmlns:a16="http://schemas.microsoft.com/office/drawing/2014/main" id="{061F03D6-2737-9644-9A15-E75938DE5D48}"/>
              </a:ext>
            </a:extLst>
          </p:cNvPr>
          <p:cNvGraphicFramePr>
            <a:graphicFrameLocks noGrp="1"/>
          </p:cNvGraphicFramePr>
          <p:nvPr>
            <p:extLst>
              <p:ext uri="{D42A27DB-BD31-4B8C-83A1-F6EECF244321}">
                <p14:modId xmlns:p14="http://schemas.microsoft.com/office/powerpoint/2010/main" val="3410520201"/>
              </p:ext>
            </p:extLst>
          </p:nvPr>
        </p:nvGraphicFramePr>
        <p:xfrm>
          <a:off x="466015" y="1576617"/>
          <a:ext cx="11361022" cy="3254477"/>
        </p:xfrm>
        <a:graphic>
          <a:graphicData uri="http://schemas.openxmlformats.org/drawingml/2006/table">
            <a:tbl>
              <a:tblPr firstRow="1" bandRow="1">
                <a:tableStyleId>{BC89EF96-8CEA-46FF-86C4-4CE0E7609802}</a:tableStyleId>
              </a:tblPr>
              <a:tblGrid>
                <a:gridCol w="5687433">
                  <a:extLst>
                    <a:ext uri="{9D8B030D-6E8A-4147-A177-3AD203B41FA5}">
                      <a16:colId xmlns:a16="http://schemas.microsoft.com/office/drawing/2014/main" val="2429539457"/>
                    </a:ext>
                  </a:extLst>
                </a:gridCol>
                <a:gridCol w="5673589">
                  <a:extLst>
                    <a:ext uri="{9D8B030D-6E8A-4147-A177-3AD203B41FA5}">
                      <a16:colId xmlns:a16="http://schemas.microsoft.com/office/drawing/2014/main" val="1990008112"/>
                    </a:ext>
                  </a:extLst>
                </a:gridCol>
              </a:tblGrid>
              <a:tr h="4854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a:solidFill>
                            <a:srgbClr val="595959"/>
                          </a:solidFill>
                        </a:rPr>
                        <a:t>Determine the </a:t>
                      </a:r>
                      <a:r>
                        <a:rPr lang="en-GB" sz="2200" b="1">
                          <a:solidFill>
                            <a:srgbClr val="23BAED"/>
                          </a:solidFill>
                        </a:rPr>
                        <a:t>organizational focus</a:t>
                      </a:r>
                    </a:p>
                  </a:txBody>
                  <a:tcPr marT="45721" marB="45721" anchor="ctr"/>
                </a:tc>
                <a:tc>
                  <a:txBody>
                    <a:bodyPr/>
                    <a:lstStyle/>
                    <a:p>
                      <a:r>
                        <a:rPr lang="en-GB" sz="2200" b="0">
                          <a:solidFill>
                            <a:srgbClr val="595959"/>
                          </a:solidFill>
                        </a:rPr>
                        <a:t>Corporate / product / project</a:t>
                      </a:r>
                      <a:endParaRPr lang="en-CH" sz="2200" b="0"/>
                    </a:p>
                  </a:txBody>
                  <a:tcPr marT="45721" marB="45721" anchor="ctr"/>
                </a:tc>
                <a:extLst>
                  <a:ext uri="{0D108BD9-81ED-4DB2-BD59-A6C34878D82A}">
                    <a16:rowId xmlns:a16="http://schemas.microsoft.com/office/drawing/2014/main" val="1644615665"/>
                  </a:ext>
                </a:extLst>
              </a:tr>
              <a:tr h="759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Determine the </a:t>
                      </a:r>
                      <a:r>
                        <a:rPr lang="en-GB" sz="2200" b="1">
                          <a:solidFill>
                            <a:srgbClr val="23BAED"/>
                          </a:solidFill>
                        </a:rPr>
                        <a:t>value-chain boundary</a:t>
                      </a:r>
                    </a:p>
                  </a:txBody>
                  <a:tcPr marT="45721" marB="45721" anchor="ctr"/>
                </a:tc>
                <a:tc>
                  <a:txBody>
                    <a:bodyPr/>
                    <a:lstStyle/>
                    <a:p>
                      <a:r>
                        <a:rPr lang="en-GB" sz="2200">
                          <a:solidFill>
                            <a:srgbClr val="595959"/>
                          </a:solidFill>
                        </a:rPr>
                        <a:t>Upstream / direct operations / downstream</a:t>
                      </a:r>
                      <a:endParaRPr lang="en-CH" sz="2200"/>
                    </a:p>
                  </a:txBody>
                  <a:tcPr marT="45721" marB="45721" anchor="ctr"/>
                </a:tc>
                <a:extLst>
                  <a:ext uri="{0D108BD9-81ED-4DB2-BD59-A6C34878D82A}">
                    <a16:rowId xmlns:a16="http://schemas.microsoft.com/office/drawing/2014/main" val="1000605826"/>
                  </a:ext>
                </a:extLst>
              </a:tr>
              <a:tr h="4854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Specify whose </a:t>
                      </a:r>
                      <a:r>
                        <a:rPr lang="en-GB" sz="2200" b="1">
                          <a:solidFill>
                            <a:srgbClr val="23BAED"/>
                          </a:solidFill>
                        </a:rPr>
                        <a:t>value perspective</a:t>
                      </a:r>
                    </a:p>
                  </a:txBody>
                  <a:tcPr marT="45721" marB="45721" anchor="ctr"/>
                </a:tc>
                <a:tc>
                  <a:txBody>
                    <a:bodyPr/>
                    <a:lstStyle/>
                    <a:p>
                      <a:r>
                        <a:rPr lang="en-GB" sz="2200">
                          <a:solidFill>
                            <a:srgbClr val="595959"/>
                          </a:solidFill>
                        </a:rPr>
                        <a:t>Business / society</a:t>
                      </a:r>
                      <a:endParaRPr lang="en-CH" sz="2200"/>
                    </a:p>
                  </a:txBody>
                  <a:tcPr marT="45721" marB="45721" anchor="ctr"/>
                </a:tc>
                <a:extLst>
                  <a:ext uri="{0D108BD9-81ED-4DB2-BD59-A6C34878D82A}">
                    <a16:rowId xmlns:a16="http://schemas.microsoft.com/office/drawing/2014/main" val="2687481232"/>
                  </a:ext>
                </a:extLst>
              </a:tr>
              <a:tr h="759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on assessing </a:t>
                      </a:r>
                      <a:r>
                        <a:rPr lang="en-GB" sz="2200" b="1">
                          <a:solidFill>
                            <a:srgbClr val="23BAED"/>
                          </a:solidFill>
                        </a:rPr>
                        <a:t>impacts and/or dependencies</a:t>
                      </a:r>
                      <a:endParaRPr lang="en-US" sz="2200" b="1">
                        <a:solidFill>
                          <a:srgbClr val="23BAED"/>
                        </a:solidFill>
                      </a:endParaRPr>
                    </a:p>
                  </a:txBody>
                  <a:tcPr marT="45721" marB="45721" anchor="ctr"/>
                </a:tc>
                <a:tc>
                  <a:txBody>
                    <a:bodyPr/>
                    <a:lstStyle/>
                    <a:p>
                      <a:r>
                        <a:rPr lang="en-US" sz="2200" kern="1200">
                          <a:solidFill>
                            <a:srgbClr val="595959"/>
                          </a:solidFill>
                          <a:latin typeface="+mn-lt"/>
                          <a:ea typeface="+mn-ea"/>
                          <a:cs typeface="+mn-cs"/>
                        </a:rPr>
                        <a:t>Impacts / dependencies / both</a:t>
                      </a:r>
                      <a:endParaRPr lang="en-CH" sz="220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759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which </a:t>
                      </a:r>
                      <a:r>
                        <a:rPr lang="en-GB" sz="2200" b="1">
                          <a:solidFill>
                            <a:srgbClr val="23BAED"/>
                          </a:solidFill>
                        </a:rPr>
                        <a:t>types of value</a:t>
                      </a:r>
                      <a:r>
                        <a:rPr lang="en-GB" sz="2200" b="1">
                          <a:solidFill>
                            <a:schemeClr val="tx1"/>
                          </a:solidFill>
                        </a:rPr>
                        <a:t> </a:t>
                      </a:r>
                      <a:r>
                        <a:rPr lang="en-GB" sz="2200" b="1">
                          <a:solidFill>
                            <a:srgbClr val="595959"/>
                          </a:solidFill>
                        </a:rPr>
                        <a:t>you will consider</a:t>
                      </a:r>
                    </a:p>
                  </a:txBody>
                  <a:tcPr marT="45721" marB="45721" anchor="ctr"/>
                </a:tc>
                <a:tc>
                  <a:txBody>
                    <a:bodyPr/>
                    <a:lstStyle/>
                    <a:p>
                      <a:r>
                        <a:rPr lang="en-GB" sz="2200" dirty="0">
                          <a:solidFill>
                            <a:srgbClr val="595959"/>
                          </a:solidFill>
                        </a:rPr>
                        <a:t>Qualitative / quantitative / monetary</a:t>
                      </a:r>
                      <a:endParaRPr lang="en-CH" sz="2200" dirty="0"/>
                    </a:p>
                  </a:txBody>
                  <a:tcPr marT="45721" marB="45721" anchor="ctr"/>
                </a:tc>
                <a:extLst>
                  <a:ext uri="{0D108BD9-81ED-4DB2-BD59-A6C34878D82A}">
                    <a16:rowId xmlns:a16="http://schemas.microsoft.com/office/drawing/2014/main" val="2980589562"/>
                  </a:ext>
                </a:extLst>
              </a:tr>
            </a:tbl>
          </a:graphicData>
        </a:graphic>
      </p:graphicFrame>
      <p:sp>
        <p:nvSpPr>
          <p:cNvPr id="5" name="TextBox 4">
            <a:extLst>
              <a:ext uri="{FF2B5EF4-FFF2-40B4-BE49-F238E27FC236}">
                <a16:creationId xmlns:a16="http://schemas.microsoft.com/office/drawing/2014/main" id="{B1667BBE-7B60-3243-B644-D8DF42EE6B30}"/>
              </a:ext>
            </a:extLst>
          </p:cNvPr>
          <p:cNvSpPr txBox="1"/>
          <p:nvPr/>
        </p:nvSpPr>
        <p:spPr>
          <a:xfrm>
            <a:off x="466015" y="4979085"/>
            <a:ext cx="11498122" cy="1015663"/>
          </a:xfrm>
          <a:prstGeom prst="rect">
            <a:avLst/>
          </a:prstGeom>
          <a:noFill/>
        </p:spPr>
        <p:txBody>
          <a:bodyPr wrap="square" rtlCol="0">
            <a:spAutoFit/>
          </a:bodyPr>
          <a:lstStyle/>
          <a:p>
            <a:r>
              <a:rPr lang="en-US" sz="2000" b="1">
                <a:solidFill>
                  <a:srgbClr val="23BAED"/>
                </a:solidFill>
              </a:rPr>
              <a:t>Objective</a:t>
            </a:r>
            <a:r>
              <a:rPr lang="en-US" sz="2000" b="1"/>
              <a:t> </a:t>
            </a:r>
            <a:r>
              <a:rPr lang="en-US" sz="2000">
                <a:solidFill>
                  <a:srgbClr val="595959"/>
                </a:solidFill>
              </a:rPr>
              <a:t>= </a:t>
            </a:r>
            <a:r>
              <a:rPr lang="en-GB" sz="2000">
                <a:solidFill>
                  <a:srgbClr val="595959"/>
                </a:solidFill>
              </a:rPr>
              <a:t>The objective of the assessment is to increase the potential of Coca-Cola’s replenishment programs by quantifying the ecosystem service benefits that arise from these programs. This may further enhance the impact of the renewed water strategy.</a:t>
            </a:r>
          </a:p>
        </p:txBody>
      </p:sp>
      <p:sp>
        <p:nvSpPr>
          <p:cNvPr id="6" name="TextBox 5">
            <a:extLst>
              <a:ext uri="{FF2B5EF4-FFF2-40B4-BE49-F238E27FC236}">
                <a16:creationId xmlns:a16="http://schemas.microsoft.com/office/drawing/2014/main" id="{B222DBB3-B83E-F945-B742-2D3525C1A675}"/>
              </a:ext>
            </a:extLst>
          </p:cNvPr>
          <p:cNvSpPr txBox="1"/>
          <p:nvPr/>
        </p:nvSpPr>
        <p:spPr>
          <a:xfrm>
            <a:off x="10284443" y="227784"/>
            <a:ext cx="1907559" cy="1200842"/>
          </a:xfrm>
          <a:prstGeom prst="rect">
            <a:avLst/>
          </a:prstGeom>
          <a:noFill/>
        </p:spPr>
        <p:txBody>
          <a:bodyPr wrap="square" rtlCol="0">
            <a:spAutoFit/>
          </a:bodyPr>
          <a:lstStyle/>
          <a:p>
            <a:pPr algn="ctr" defTabSz="914354">
              <a:defRPr/>
            </a:pPr>
            <a:r>
              <a:rPr lang="en-GB" sz="1801" dirty="0">
                <a:solidFill>
                  <a:prstClr val="white"/>
                </a:solidFill>
                <a:latin typeface="Arial"/>
              </a:rPr>
              <a:t>Refer to p.</a:t>
            </a:r>
            <a:r>
              <a:rPr lang="en-GB" sz="1801" b="1" dirty="0">
                <a:solidFill>
                  <a:prstClr val="white"/>
                </a:solidFill>
                <a:latin typeface="Arial"/>
              </a:rPr>
              <a:t> 42</a:t>
            </a:r>
          </a:p>
          <a:p>
            <a:pPr algn="ctr" defTabSz="914354">
              <a:defRPr/>
            </a:pPr>
            <a:r>
              <a:rPr lang="en-GB" sz="1801" dirty="0">
                <a:solidFill>
                  <a:prstClr val="white"/>
                </a:solidFill>
                <a:latin typeface="Arial"/>
              </a:rPr>
              <a:t>of the</a:t>
            </a:r>
          </a:p>
          <a:p>
            <a:pPr algn="ctr" defTabSz="914354">
              <a:defRPr/>
            </a:pPr>
            <a:r>
              <a:rPr lang="en-GB" sz="1801" dirty="0">
                <a:solidFill>
                  <a:schemeClr val="bg1"/>
                </a:solidFill>
                <a:latin typeface="Arial"/>
                <a:hlinkClick r:id="rId3">
                  <a:extLst>
                    <a:ext uri="{A12FA001-AC4F-418D-AE19-62706E023703}">
                      <ahyp:hlinkClr xmlns:ahyp="http://schemas.microsoft.com/office/drawing/2018/hyperlinkcolor" val="tx"/>
                    </a:ext>
                  </a:extLst>
                </a:hlinkClick>
              </a:rPr>
              <a:t>Natural Capital Protocol</a:t>
            </a:r>
            <a:endParaRPr lang="en-GB" sz="1801" dirty="0">
              <a:solidFill>
                <a:schemeClr val="bg1"/>
              </a:solidFill>
              <a:latin typeface="Arial"/>
            </a:endParaRPr>
          </a:p>
        </p:txBody>
      </p:sp>
      <p:sp>
        <p:nvSpPr>
          <p:cNvPr id="3" name="Slide Number Placeholder 2">
            <a:extLst>
              <a:ext uri="{FF2B5EF4-FFF2-40B4-BE49-F238E27FC236}">
                <a16:creationId xmlns:a16="http://schemas.microsoft.com/office/drawing/2014/main" id="{3C9CBDA4-5C58-6849-9D59-82E4CA739C29}"/>
              </a:ext>
            </a:extLst>
          </p:cNvPr>
          <p:cNvSpPr>
            <a:spLocks noGrp="1"/>
          </p:cNvSpPr>
          <p:nvPr>
            <p:ph type="sldNum" sz="quarter" idx="12"/>
          </p:nvPr>
        </p:nvSpPr>
        <p:spPr/>
        <p:txBody>
          <a:bodyPr/>
          <a:lstStyle/>
          <a:p>
            <a:fld id="{971CEC84-1649-40CE-BFF6-7286506FEA08}" type="slidenum">
              <a:rPr lang="en-GB" smtClean="0"/>
              <a:pPr/>
              <a:t>118</a:t>
            </a:fld>
            <a:endParaRPr lang="en-GB"/>
          </a:p>
        </p:txBody>
      </p:sp>
      <p:sp>
        <p:nvSpPr>
          <p:cNvPr id="10" name="Teardrop 7">
            <a:extLst>
              <a:ext uri="{FF2B5EF4-FFF2-40B4-BE49-F238E27FC236}">
                <a16:creationId xmlns:a16="http://schemas.microsoft.com/office/drawing/2014/main" id="{A6C40E18-B54C-484E-B983-DB403569E3A0}"/>
              </a:ext>
            </a:extLst>
          </p:cNvPr>
          <p:cNvSpPr/>
          <p:nvPr/>
        </p:nvSpPr>
        <p:spPr>
          <a:xfrm>
            <a:off x="10522131" y="105758"/>
            <a:ext cx="1508522" cy="111278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2" name="TextBox 8">
            <a:extLst>
              <a:ext uri="{FF2B5EF4-FFF2-40B4-BE49-F238E27FC236}">
                <a16:creationId xmlns:a16="http://schemas.microsoft.com/office/drawing/2014/main" id="{7F4205BC-A901-49A5-8974-A43871272892}"/>
              </a:ext>
            </a:extLst>
          </p:cNvPr>
          <p:cNvSpPr txBox="1"/>
          <p:nvPr/>
        </p:nvSpPr>
        <p:spPr>
          <a:xfrm>
            <a:off x="10621796" y="300114"/>
            <a:ext cx="1408857" cy="784830"/>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prstClr val="white"/>
                </a:solidFill>
                <a:latin typeface="Arial"/>
              </a:rPr>
              <a:t>p.</a:t>
            </a:r>
            <a:r>
              <a:rPr lang="en-GB" sz="1500" b="1" dirty="0">
                <a:solidFill>
                  <a:schemeClr val="bg1"/>
                </a:solidFill>
                <a:latin typeface="Arial"/>
              </a:rPr>
              <a:t> 38 - 40 </a:t>
            </a:r>
            <a:r>
              <a:rPr lang="en-GB" sz="1500" dirty="0">
                <a:solidFill>
                  <a:schemeClr val="bg1"/>
                </a:solidFill>
                <a:latin typeface="Arial"/>
              </a:rPr>
              <a:t>of your workbook</a:t>
            </a:r>
            <a:endParaRPr lang="en-GB" sz="1500" dirty="0">
              <a:solidFill>
                <a:prstClr val="white"/>
              </a:solidFill>
              <a:latin typeface="Arial"/>
            </a:endParaRPr>
          </a:p>
        </p:txBody>
      </p:sp>
    </p:spTree>
    <p:extLst>
      <p:ext uri="{BB962C8B-B14F-4D97-AF65-F5344CB8AC3E}">
        <p14:creationId xmlns:p14="http://schemas.microsoft.com/office/powerpoint/2010/main" val="77189331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0B3E2-1707-4F81-B598-5E77EB63B3D1}"/>
              </a:ext>
            </a:extLst>
          </p:cNvPr>
          <p:cNvSpPr>
            <a:spLocks noGrp="1"/>
          </p:cNvSpPr>
          <p:nvPr>
            <p:ph type="title"/>
          </p:nvPr>
        </p:nvSpPr>
        <p:spPr>
          <a:xfrm>
            <a:off x="154538" y="121447"/>
            <a:ext cx="11498123" cy="878150"/>
          </a:xfrm>
        </p:spPr>
        <p:txBody>
          <a:bodyPr>
            <a:normAutofit fontScale="90000"/>
          </a:bodyPr>
          <a:lstStyle/>
          <a:p>
            <a:r>
              <a:rPr lang="en-US"/>
              <a:t>So what could the scope of work look like for </a:t>
            </a:r>
            <a:br>
              <a:rPr lang="en-US"/>
            </a:br>
            <a:r>
              <a:rPr lang="en-GB">
                <a:solidFill>
                  <a:srgbClr val="595959"/>
                </a:solidFill>
              </a:rPr>
              <a:t>The Coca-Cola Company </a:t>
            </a:r>
            <a:r>
              <a:rPr lang="en-US"/>
              <a:t>based on the information we have? </a:t>
            </a:r>
            <a:endParaRPr lang="en-US">
              <a:solidFill>
                <a:srgbClr val="595959"/>
              </a:solidFill>
            </a:endParaRPr>
          </a:p>
        </p:txBody>
      </p:sp>
      <p:graphicFrame>
        <p:nvGraphicFramePr>
          <p:cNvPr id="11" name="Table 11">
            <a:extLst>
              <a:ext uri="{FF2B5EF4-FFF2-40B4-BE49-F238E27FC236}">
                <a16:creationId xmlns:a16="http://schemas.microsoft.com/office/drawing/2014/main" id="{3D692D96-BAF9-40D5-A300-AE7B45909ED9}"/>
              </a:ext>
            </a:extLst>
          </p:cNvPr>
          <p:cNvGraphicFramePr>
            <a:graphicFrameLocks noGrp="1"/>
          </p:cNvGraphicFramePr>
          <p:nvPr>
            <p:extLst>
              <p:ext uri="{D42A27DB-BD31-4B8C-83A1-F6EECF244321}">
                <p14:modId xmlns:p14="http://schemas.microsoft.com/office/powerpoint/2010/main" val="43340098"/>
              </p:ext>
            </p:extLst>
          </p:nvPr>
        </p:nvGraphicFramePr>
        <p:xfrm>
          <a:off x="708183" y="1520333"/>
          <a:ext cx="10530039" cy="4154625"/>
        </p:xfrm>
        <a:graphic>
          <a:graphicData uri="http://schemas.openxmlformats.org/drawingml/2006/table">
            <a:tbl>
              <a:tblPr firstRow="1" bandRow="1">
                <a:tableStyleId>{BC89EF96-8CEA-46FF-86C4-4CE0E7609802}</a:tableStyleId>
              </a:tblPr>
              <a:tblGrid>
                <a:gridCol w="5271436">
                  <a:extLst>
                    <a:ext uri="{9D8B030D-6E8A-4147-A177-3AD203B41FA5}">
                      <a16:colId xmlns:a16="http://schemas.microsoft.com/office/drawing/2014/main" val="2429539457"/>
                    </a:ext>
                  </a:extLst>
                </a:gridCol>
                <a:gridCol w="5258603">
                  <a:extLst>
                    <a:ext uri="{9D8B030D-6E8A-4147-A177-3AD203B41FA5}">
                      <a16:colId xmlns:a16="http://schemas.microsoft.com/office/drawing/2014/main" val="1990008112"/>
                    </a:ext>
                  </a:extLst>
                </a:gridCol>
              </a:tblGrid>
              <a:tr h="8396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a:solidFill>
                            <a:srgbClr val="595959"/>
                          </a:solidFill>
                        </a:rPr>
                        <a:t>Determine the </a:t>
                      </a:r>
                      <a:r>
                        <a:rPr lang="en-GB" sz="2200" b="1">
                          <a:solidFill>
                            <a:srgbClr val="23BAED"/>
                          </a:solidFill>
                        </a:rPr>
                        <a:t>organizational focus</a:t>
                      </a:r>
                    </a:p>
                  </a:txBody>
                  <a:tcPr marT="45721" marB="45721" anchor="ctr"/>
                </a:tc>
                <a:tc>
                  <a:txBody>
                    <a:bodyPr/>
                    <a:lstStyle/>
                    <a:p>
                      <a:r>
                        <a:rPr lang="en-GB" sz="2200" b="0">
                          <a:solidFill>
                            <a:srgbClr val="595959"/>
                          </a:solidFill>
                        </a:rPr>
                        <a:t>Project (water projects)</a:t>
                      </a:r>
                      <a:endParaRPr lang="en-CH" sz="2200" b="0"/>
                    </a:p>
                  </a:txBody>
                  <a:tcPr marT="45721" marB="45721" anchor="ctr"/>
                </a:tc>
                <a:extLst>
                  <a:ext uri="{0D108BD9-81ED-4DB2-BD59-A6C34878D82A}">
                    <a16:rowId xmlns:a16="http://schemas.microsoft.com/office/drawing/2014/main" val="1644615665"/>
                  </a:ext>
                </a:extLst>
              </a:tr>
              <a:tr h="727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Determine the </a:t>
                      </a:r>
                      <a:r>
                        <a:rPr lang="en-GB" sz="2200" b="1">
                          <a:solidFill>
                            <a:srgbClr val="23BAED"/>
                          </a:solidFill>
                        </a:rPr>
                        <a:t>value-chain boundary</a:t>
                      </a:r>
                    </a:p>
                  </a:txBody>
                  <a:tcPr marT="45721" marB="45721" anchor="ctr"/>
                </a:tc>
                <a:tc>
                  <a:txBody>
                    <a:bodyPr/>
                    <a:lstStyle/>
                    <a:p>
                      <a:r>
                        <a:rPr lang="en-GB" sz="2200">
                          <a:solidFill>
                            <a:srgbClr val="595959"/>
                          </a:solidFill>
                        </a:rPr>
                        <a:t>Direct operations (bottling partners)</a:t>
                      </a:r>
                      <a:endParaRPr lang="en-CH" sz="2200"/>
                    </a:p>
                  </a:txBody>
                  <a:tcPr marT="45721" marB="45721" anchor="ctr"/>
                </a:tc>
                <a:extLst>
                  <a:ext uri="{0D108BD9-81ED-4DB2-BD59-A6C34878D82A}">
                    <a16:rowId xmlns:a16="http://schemas.microsoft.com/office/drawing/2014/main" val="1000605826"/>
                  </a:ext>
                </a:extLst>
              </a:tr>
              <a:tr h="727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Specify whose </a:t>
                      </a:r>
                      <a:r>
                        <a:rPr lang="en-GB" sz="2200" b="1">
                          <a:solidFill>
                            <a:srgbClr val="23BAED"/>
                          </a:solidFill>
                        </a:rPr>
                        <a:t>value perspective</a:t>
                      </a:r>
                    </a:p>
                  </a:txBody>
                  <a:tcPr marT="45721" marB="45721" anchor="ctr"/>
                </a:tc>
                <a:tc>
                  <a:txBody>
                    <a:bodyPr/>
                    <a:lstStyle/>
                    <a:p>
                      <a:r>
                        <a:rPr lang="en-GB" sz="2200">
                          <a:solidFill>
                            <a:srgbClr val="595959"/>
                          </a:solidFill>
                        </a:rPr>
                        <a:t>Society</a:t>
                      </a:r>
                      <a:endParaRPr lang="en-CH" sz="2200"/>
                    </a:p>
                  </a:txBody>
                  <a:tcPr marT="45721" marB="45721" anchor="ctr"/>
                </a:tc>
                <a:extLst>
                  <a:ext uri="{0D108BD9-81ED-4DB2-BD59-A6C34878D82A}">
                    <a16:rowId xmlns:a16="http://schemas.microsoft.com/office/drawing/2014/main" val="2687481232"/>
                  </a:ext>
                </a:extLst>
              </a:tr>
              <a:tr h="626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on assessing </a:t>
                      </a:r>
                      <a:r>
                        <a:rPr lang="en-GB" sz="2200" b="1">
                          <a:solidFill>
                            <a:srgbClr val="23BAED"/>
                          </a:solidFill>
                        </a:rPr>
                        <a:t>impacts and/or dependencies</a:t>
                      </a:r>
                      <a:endParaRPr lang="en-US" sz="2200" b="1">
                        <a:solidFill>
                          <a:srgbClr val="23BAED"/>
                        </a:solidFill>
                      </a:endParaRPr>
                    </a:p>
                  </a:txBody>
                  <a:tcPr marT="45721" marB="45721" anchor="ctr"/>
                </a:tc>
                <a:tc>
                  <a:txBody>
                    <a:bodyPr/>
                    <a:lstStyle/>
                    <a:p>
                      <a:r>
                        <a:rPr lang="en-US" sz="2200" kern="1200">
                          <a:solidFill>
                            <a:srgbClr val="595959"/>
                          </a:solidFill>
                          <a:latin typeface="+mn-lt"/>
                          <a:ea typeface="+mn-ea"/>
                          <a:cs typeface="+mn-cs"/>
                        </a:rPr>
                        <a:t>Impacts</a:t>
                      </a:r>
                      <a:endParaRPr lang="en-CH" sz="220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9025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which </a:t>
                      </a:r>
                      <a:r>
                        <a:rPr lang="en-GB" sz="2200" b="1">
                          <a:solidFill>
                            <a:srgbClr val="23BAED"/>
                          </a:solidFill>
                        </a:rPr>
                        <a:t>types of value</a:t>
                      </a:r>
                      <a:r>
                        <a:rPr lang="en-GB" sz="2200" b="1">
                          <a:solidFill>
                            <a:schemeClr val="tx1"/>
                          </a:solidFill>
                        </a:rPr>
                        <a:t> </a:t>
                      </a:r>
                      <a:r>
                        <a:rPr lang="en-GB" sz="2200" b="1">
                          <a:solidFill>
                            <a:srgbClr val="595959"/>
                          </a:solidFill>
                        </a:rPr>
                        <a:t>you will consider</a:t>
                      </a:r>
                    </a:p>
                  </a:txBody>
                  <a:tcPr marT="45721" marB="45721" anchor="ctr"/>
                </a:tc>
                <a:tc>
                  <a:txBody>
                    <a:bodyPr/>
                    <a:lstStyle/>
                    <a:p>
                      <a:r>
                        <a:rPr lang="en-GB" sz="2200">
                          <a:solidFill>
                            <a:srgbClr val="595959"/>
                          </a:solidFill>
                        </a:rPr>
                        <a:t>Quantitative and monetary (creating a better overview of the diversity of impacts)</a:t>
                      </a:r>
                      <a:endParaRPr lang="en-CH" sz="2200"/>
                    </a:p>
                  </a:txBody>
                  <a:tcPr marT="45721" marB="45721" anchor="ctr"/>
                </a:tc>
                <a:extLst>
                  <a:ext uri="{0D108BD9-81ED-4DB2-BD59-A6C34878D82A}">
                    <a16:rowId xmlns:a16="http://schemas.microsoft.com/office/drawing/2014/main" val="2980589562"/>
                  </a:ext>
                </a:extLst>
              </a:tr>
            </a:tbl>
          </a:graphicData>
        </a:graphic>
      </p:graphicFrame>
      <p:sp>
        <p:nvSpPr>
          <p:cNvPr id="3" name="Slide Number Placeholder 2">
            <a:extLst>
              <a:ext uri="{FF2B5EF4-FFF2-40B4-BE49-F238E27FC236}">
                <a16:creationId xmlns:a16="http://schemas.microsoft.com/office/drawing/2014/main" id="{6CF28B9D-3D90-3A4D-A029-9A3D2D3F987C}"/>
              </a:ext>
            </a:extLst>
          </p:cNvPr>
          <p:cNvSpPr>
            <a:spLocks noGrp="1"/>
          </p:cNvSpPr>
          <p:nvPr>
            <p:ph type="sldNum" sz="quarter" idx="12"/>
          </p:nvPr>
        </p:nvSpPr>
        <p:spPr/>
        <p:txBody>
          <a:bodyPr/>
          <a:lstStyle/>
          <a:p>
            <a:fld id="{971CEC84-1649-40CE-BFF6-7286506FEA08}" type="slidenum">
              <a:rPr lang="en-GB" smtClean="0"/>
              <a:pPr/>
              <a:t>119</a:t>
            </a:fld>
            <a:endParaRPr lang="en-GB"/>
          </a:p>
        </p:txBody>
      </p:sp>
      <p:sp>
        <p:nvSpPr>
          <p:cNvPr id="7" name="Teardrop 7">
            <a:extLst>
              <a:ext uri="{FF2B5EF4-FFF2-40B4-BE49-F238E27FC236}">
                <a16:creationId xmlns:a16="http://schemas.microsoft.com/office/drawing/2014/main" id="{C423A37E-F2EC-4FC2-98FA-2514FB955D65}"/>
              </a:ext>
            </a:extLst>
          </p:cNvPr>
          <p:cNvSpPr/>
          <p:nvPr/>
        </p:nvSpPr>
        <p:spPr>
          <a:xfrm>
            <a:off x="10522131" y="105758"/>
            <a:ext cx="1508522" cy="111278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8" name="TextBox 8">
            <a:extLst>
              <a:ext uri="{FF2B5EF4-FFF2-40B4-BE49-F238E27FC236}">
                <a16:creationId xmlns:a16="http://schemas.microsoft.com/office/drawing/2014/main" id="{34A78A0E-BBDE-4D7B-AC0D-2B711400E3EF}"/>
              </a:ext>
            </a:extLst>
          </p:cNvPr>
          <p:cNvSpPr txBox="1"/>
          <p:nvPr/>
        </p:nvSpPr>
        <p:spPr>
          <a:xfrm>
            <a:off x="10621796" y="300114"/>
            <a:ext cx="1408857" cy="784830"/>
          </a:xfrm>
          <a:prstGeom prst="rect">
            <a:avLst/>
          </a:prstGeom>
          <a:noFill/>
        </p:spPr>
        <p:txBody>
          <a:bodyPr wrap="square" rtlCol="0">
            <a:spAutoFit/>
          </a:bodyPr>
          <a:lstStyle/>
          <a:p>
            <a:pPr algn="ctr" defTabSz="914354">
              <a:defRPr/>
            </a:pPr>
            <a:r>
              <a:rPr lang="en-GB" sz="1500" dirty="0">
                <a:solidFill>
                  <a:prstClr val="white"/>
                </a:solidFill>
                <a:latin typeface="Arial"/>
              </a:rPr>
              <a:t>Refer to</a:t>
            </a:r>
            <a:r>
              <a:rPr lang="en-GB" sz="1500" b="1" dirty="0">
                <a:solidFill>
                  <a:prstClr val="white"/>
                </a:solidFill>
                <a:latin typeface="Arial"/>
              </a:rPr>
              <a:t> p.</a:t>
            </a:r>
            <a:r>
              <a:rPr lang="en-GB" sz="1500" b="1" dirty="0">
                <a:solidFill>
                  <a:schemeClr val="bg1"/>
                </a:solidFill>
                <a:latin typeface="Arial"/>
              </a:rPr>
              <a:t> 38 - 40 </a:t>
            </a:r>
            <a:r>
              <a:rPr lang="en-GB" sz="1500" dirty="0">
                <a:solidFill>
                  <a:schemeClr val="bg1"/>
                </a:solidFill>
                <a:latin typeface="Arial"/>
              </a:rPr>
              <a:t>of your workbook</a:t>
            </a:r>
            <a:endParaRPr lang="en-GB" sz="1500" dirty="0">
              <a:solidFill>
                <a:prstClr val="white"/>
              </a:solidFill>
              <a:latin typeface="Arial"/>
            </a:endParaRPr>
          </a:p>
        </p:txBody>
      </p:sp>
    </p:spTree>
    <p:extLst>
      <p:ext uri="{BB962C8B-B14F-4D97-AF65-F5344CB8AC3E}">
        <p14:creationId xmlns:p14="http://schemas.microsoft.com/office/powerpoint/2010/main" val="55970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A0F4-B69C-4527-B5DC-03A8A166357D}"/>
              </a:ext>
            </a:extLst>
          </p:cNvPr>
          <p:cNvSpPr>
            <a:spLocks noGrp="1"/>
          </p:cNvSpPr>
          <p:nvPr>
            <p:ph type="title"/>
          </p:nvPr>
        </p:nvSpPr>
        <p:spPr/>
        <p:txBody>
          <a:bodyPr>
            <a:normAutofit/>
          </a:bodyPr>
          <a:lstStyle/>
          <a:p>
            <a:r>
              <a:rPr lang="en-GB">
                <a:solidFill>
                  <a:srgbClr val="595959"/>
                </a:solidFill>
                <a:cs typeface="Arial"/>
              </a:rPr>
              <a:t>Who is your support team for today?</a:t>
            </a:r>
          </a:p>
        </p:txBody>
      </p:sp>
      <p:sp>
        <p:nvSpPr>
          <p:cNvPr id="5" name="TextBox 4">
            <a:extLst>
              <a:ext uri="{FF2B5EF4-FFF2-40B4-BE49-F238E27FC236}">
                <a16:creationId xmlns:a16="http://schemas.microsoft.com/office/drawing/2014/main" id="{EABC608D-9B4E-458D-BD2C-99CA15997231}"/>
              </a:ext>
            </a:extLst>
          </p:cNvPr>
          <p:cNvSpPr txBox="1"/>
          <p:nvPr/>
        </p:nvSpPr>
        <p:spPr>
          <a:xfrm>
            <a:off x="428977" y="3699988"/>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17" name="TextBox 16">
            <a:extLst>
              <a:ext uri="{FF2B5EF4-FFF2-40B4-BE49-F238E27FC236}">
                <a16:creationId xmlns:a16="http://schemas.microsoft.com/office/drawing/2014/main" id="{56FDA063-7312-CD40-BC87-9DCFE60EAB55}"/>
              </a:ext>
            </a:extLst>
          </p:cNvPr>
          <p:cNvSpPr txBox="1"/>
          <p:nvPr/>
        </p:nvSpPr>
        <p:spPr>
          <a:xfrm>
            <a:off x="428977" y="4345427"/>
            <a:ext cx="2390775" cy="707886"/>
          </a:xfrm>
          <a:prstGeom prst="rect">
            <a:avLst/>
          </a:prstGeom>
          <a:noFill/>
        </p:spPr>
        <p:txBody>
          <a:bodyPr wrap="square" rtlCol="0" anchor="t">
            <a:spAutoFit/>
          </a:bodyPr>
          <a:lstStyle/>
          <a:p>
            <a:pPr algn="ctr">
              <a:spcBef>
                <a:spcPts val="1001"/>
              </a:spcBef>
              <a:buClr>
                <a:srgbClr val="23BAED"/>
              </a:buClr>
            </a:pPr>
            <a:r>
              <a:rPr lang="en-GB" sz="2000" dirty="0">
                <a:solidFill>
                  <a:schemeClr val="tx1">
                    <a:lumMod val="65000"/>
                    <a:lumOff val="35000"/>
                  </a:schemeClr>
                </a:solidFill>
              </a:rPr>
              <a:t>[</a:t>
            </a:r>
            <a:r>
              <a:rPr lang="en-GB" sz="2000" i="1" dirty="0">
                <a:solidFill>
                  <a:schemeClr val="tx1">
                    <a:lumMod val="65000"/>
                    <a:lumOff val="35000"/>
                  </a:schemeClr>
                </a:solidFill>
              </a:rPr>
              <a:t>insert logo of organization</a:t>
            </a:r>
            <a:r>
              <a:rPr lang="en-GB" sz="2000" dirty="0">
                <a:solidFill>
                  <a:schemeClr val="tx1">
                    <a:lumMod val="65000"/>
                    <a:lumOff val="35000"/>
                  </a:schemeClr>
                </a:solidFill>
              </a:rPr>
              <a:t>]</a:t>
            </a:r>
            <a:endParaRPr lang="en-GB" sz="2000" dirty="0">
              <a:solidFill>
                <a:schemeClr val="tx1">
                  <a:lumMod val="65000"/>
                  <a:lumOff val="35000"/>
                </a:schemeClr>
              </a:solidFill>
              <a:cs typeface="Arial"/>
            </a:endParaRPr>
          </a:p>
        </p:txBody>
      </p:sp>
      <p:sp>
        <p:nvSpPr>
          <p:cNvPr id="18" name="Oval 17">
            <a:extLst>
              <a:ext uri="{FF2B5EF4-FFF2-40B4-BE49-F238E27FC236}">
                <a16:creationId xmlns:a16="http://schemas.microsoft.com/office/drawing/2014/main" id="{5C397DC4-B663-FF43-A73C-3F5AB43B0C74}"/>
              </a:ext>
            </a:extLst>
          </p:cNvPr>
          <p:cNvSpPr/>
          <p:nvPr/>
        </p:nvSpPr>
        <p:spPr>
          <a:xfrm>
            <a:off x="734993" y="1842537"/>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9" name="TextBox 18">
            <a:extLst>
              <a:ext uri="{FF2B5EF4-FFF2-40B4-BE49-F238E27FC236}">
                <a16:creationId xmlns:a16="http://schemas.microsoft.com/office/drawing/2014/main" id="{29D25604-D254-3C4E-ACEB-8D9CFC790D07}"/>
              </a:ext>
            </a:extLst>
          </p:cNvPr>
          <p:cNvSpPr txBox="1"/>
          <p:nvPr/>
        </p:nvSpPr>
        <p:spPr>
          <a:xfrm>
            <a:off x="1071911" y="2171529"/>
            <a:ext cx="1104900" cy="923714"/>
          </a:xfrm>
          <a:prstGeom prst="rect">
            <a:avLst/>
          </a:prstGeom>
          <a:noFill/>
        </p:spPr>
        <p:txBody>
          <a:bodyPr wrap="square" rtlCol="0">
            <a:spAutoFit/>
          </a:bodyPr>
          <a:lstStyle/>
          <a:p>
            <a:pPr algn="ctr"/>
            <a:r>
              <a:rPr lang="en-US" sz="1801" i="1"/>
              <a:t>insert picture of trainer</a:t>
            </a:r>
            <a:endParaRPr lang="en-US" sz="1801"/>
          </a:p>
        </p:txBody>
      </p:sp>
      <p:sp>
        <p:nvSpPr>
          <p:cNvPr id="20" name="Oval 19">
            <a:extLst>
              <a:ext uri="{FF2B5EF4-FFF2-40B4-BE49-F238E27FC236}">
                <a16:creationId xmlns:a16="http://schemas.microsoft.com/office/drawing/2014/main" id="{1B9F6EBF-DB4D-9044-98D5-C445229BBABE}"/>
              </a:ext>
            </a:extLst>
          </p:cNvPr>
          <p:cNvSpPr/>
          <p:nvPr/>
        </p:nvSpPr>
        <p:spPr>
          <a:xfrm>
            <a:off x="5002626" y="1866159"/>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1" name="TextBox 20">
            <a:extLst>
              <a:ext uri="{FF2B5EF4-FFF2-40B4-BE49-F238E27FC236}">
                <a16:creationId xmlns:a16="http://schemas.microsoft.com/office/drawing/2014/main" id="{5AC98488-5BA6-6943-9468-61059435BC5C}"/>
              </a:ext>
            </a:extLst>
          </p:cNvPr>
          <p:cNvSpPr txBox="1"/>
          <p:nvPr/>
        </p:nvSpPr>
        <p:spPr>
          <a:xfrm>
            <a:off x="5339547" y="2195150"/>
            <a:ext cx="1104900" cy="923714"/>
          </a:xfrm>
          <a:prstGeom prst="rect">
            <a:avLst/>
          </a:prstGeom>
          <a:noFill/>
        </p:spPr>
        <p:txBody>
          <a:bodyPr wrap="square" rtlCol="0">
            <a:spAutoFit/>
          </a:bodyPr>
          <a:lstStyle/>
          <a:p>
            <a:pPr algn="ctr"/>
            <a:r>
              <a:rPr lang="en-US" sz="1801" i="1"/>
              <a:t>insert picture of trainer</a:t>
            </a:r>
            <a:endParaRPr lang="en-US" sz="1801"/>
          </a:p>
        </p:txBody>
      </p:sp>
      <p:sp>
        <p:nvSpPr>
          <p:cNvPr id="22" name="Oval 21">
            <a:extLst>
              <a:ext uri="{FF2B5EF4-FFF2-40B4-BE49-F238E27FC236}">
                <a16:creationId xmlns:a16="http://schemas.microsoft.com/office/drawing/2014/main" id="{28D1D660-BFD7-7448-A808-1E27E5271F6E}"/>
              </a:ext>
            </a:extLst>
          </p:cNvPr>
          <p:cNvSpPr/>
          <p:nvPr/>
        </p:nvSpPr>
        <p:spPr>
          <a:xfrm>
            <a:off x="9270259" y="1866159"/>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3" name="TextBox 22">
            <a:extLst>
              <a:ext uri="{FF2B5EF4-FFF2-40B4-BE49-F238E27FC236}">
                <a16:creationId xmlns:a16="http://schemas.microsoft.com/office/drawing/2014/main" id="{D259CEDE-41D8-B842-9D6F-1FD4D463CA87}"/>
              </a:ext>
            </a:extLst>
          </p:cNvPr>
          <p:cNvSpPr txBox="1"/>
          <p:nvPr/>
        </p:nvSpPr>
        <p:spPr>
          <a:xfrm>
            <a:off x="9607181" y="2195150"/>
            <a:ext cx="1104900" cy="923714"/>
          </a:xfrm>
          <a:prstGeom prst="rect">
            <a:avLst/>
          </a:prstGeom>
          <a:noFill/>
        </p:spPr>
        <p:txBody>
          <a:bodyPr wrap="square" rtlCol="0">
            <a:spAutoFit/>
          </a:bodyPr>
          <a:lstStyle/>
          <a:p>
            <a:pPr algn="ctr"/>
            <a:r>
              <a:rPr lang="en-US" sz="1801" i="1"/>
              <a:t>insert picture of trainer</a:t>
            </a:r>
            <a:endParaRPr lang="en-US" sz="1801"/>
          </a:p>
        </p:txBody>
      </p:sp>
      <p:sp>
        <p:nvSpPr>
          <p:cNvPr id="24" name="TextBox 23">
            <a:extLst>
              <a:ext uri="{FF2B5EF4-FFF2-40B4-BE49-F238E27FC236}">
                <a16:creationId xmlns:a16="http://schemas.microsoft.com/office/drawing/2014/main" id="{B91491EF-0892-7F4F-9588-8E84AFBB1226}"/>
              </a:ext>
            </a:extLst>
          </p:cNvPr>
          <p:cNvSpPr txBox="1"/>
          <p:nvPr/>
        </p:nvSpPr>
        <p:spPr>
          <a:xfrm>
            <a:off x="8964243" y="3733733"/>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25" name="TextBox 24">
            <a:extLst>
              <a:ext uri="{FF2B5EF4-FFF2-40B4-BE49-F238E27FC236}">
                <a16:creationId xmlns:a16="http://schemas.microsoft.com/office/drawing/2014/main" id="{842C780F-8882-ED4C-B2D5-1AD95E058AAC}"/>
              </a:ext>
            </a:extLst>
          </p:cNvPr>
          <p:cNvSpPr txBox="1"/>
          <p:nvPr/>
        </p:nvSpPr>
        <p:spPr>
          <a:xfrm>
            <a:off x="4696610" y="3757993"/>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26" name="TextBox 25">
            <a:extLst>
              <a:ext uri="{FF2B5EF4-FFF2-40B4-BE49-F238E27FC236}">
                <a16:creationId xmlns:a16="http://schemas.microsoft.com/office/drawing/2014/main" id="{DE1B55EE-AD2A-EB41-93B0-0E2DE9ED0E88}"/>
              </a:ext>
            </a:extLst>
          </p:cNvPr>
          <p:cNvSpPr txBox="1"/>
          <p:nvPr/>
        </p:nvSpPr>
        <p:spPr>
          <a:xfrm>
            <a:off x="9041139" y="4291656"/>
            <a:ext cx="2390775" cy="707886"/>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a:t>
            </a:r>
            <a:r>
              <a:rPr lang="en-GB" sz="2000" i="1">
                <a:solidFill>
                  <a:schemeClr val="tx1">
                    <a:lumMod val="65000"/>
                    <a:lumOff val="35000"/>
                  </a:schemeClr>
                </a:solidFill>
              </a:rPr>
              <a:t>insert logo of organization</a:t>
            </a:r>
            <a:r>
              <a:rPr lang="en-GB" sz="2000">
                <a:solidFill>
                  <a:schemeClr val="tx1">
                    <a:lumMod val="65000"/>
                    <a:lumOff val="35000"/>
                  </a:schemeClr>
                </a:solidFill>
              </a:rPr>
              <a:t>]</a:t>
            </a:r>
            <a:endParaRPr lang="en-GB" sz="2000">
              <a:solidFill>
                <a:schemeClr val="tx1">
                  <a:lumMod val="65000"/>
                  <a:lumOff val="35000"/>
                </a:schemeClr>
              </a:solidFill>
              <a:cs typeface="Arial"/>
            </a:endParaRPr>
          </a:p>
        </p:txBody>
      </p:sp>
      <p:sp>
        <p:nvSpPr>
          <p:cNvPr id="27" name="TextBox 26">
            <a:extLst>
              <a:ext uri="{FF2B5EF4-FFF2-40B4-BE49-F238E27FC236}">
                <a16:creationId xmlns:a16="http://schemas.microsoft.com/office/drawing/2014/main" id="{F3D96547-2907-0D4D-A92B-9A525C97EA3A}"/>
              </a:ext>
            </a:extLst>
          </p:cNvPr>
          <p:cNvSpPr txBox="1"/>
          <p:nvPr/>
        </p:nvSpPr>
        <p:spPr>
          <a:xfrm>
            <a:off x="4735058" y="4345427"/>
            <a:ext cx="2390775" cy="707886"/>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a:t>
            </a:r>
            <a:r>
              <a:rPr lang="en-GB" sz="2000" i="1">
                <a:solidFill>
                  <a:schemeClr val="tx1">
                    <a:lumMod val="65000"/>
                    <a:lumOff val="35000"/>
                  </a:schemeClr>
                </a:solidFill>
              </a:rPr>
              <a:t>insert logo of organization</a:t>
            </a:r>
            <a:r>
              <a:rPr lang="en-GB" sz="2000">
                <a:solidFill>
                  <a:schemeClr val="tx1">
                    <a:lumMod val="65000"/>
                    <a:lumOff val="35000"/>
                  </a:schemeClr>
                </a:solidFill>
              </a:rPr>
              <a:t>]</a:t>
            </a:r>
            <a:endParaRPr lang="en-GB" sz="2000">
              <a:solidFill>
                <a:schemeClr val="tx1">
                  <a:lumMod val="65000"/>
                  <a:lumOff val="35000"/>
                </a:schemeClr>
              </a:solidFill>
              <a:cs typeface="Arial"/>
            </a:endParaRPr>
          </a:p>
        </p:txBody>
      </p:sp>
      <p:sp>
        <p:nvSpPr>
          <p:cNvPr id="3" name="Slide Number Placeholder 2">
            <a:extLst>
              <a:ext uri="{FF2B5EF4-FFF2-40B4-BE49-F238E27FC236}">
                <a16:creationId xmlns:a16="http://schemas.microsoft.com/office/drawing/2014/main" id="{BEFBFD05-F87B-114B-9F69-9C490E8E1075}"/>
              </a:ext>
            </a:extLst>
          </p:cNvPr>
          <p:cNvSpPr>
            <a:spLocks noGrp="1"/>
          </p:cNvSpPr>
          <p:nvPr>
            <p:ph type="sldNum" sz="quarter" idx="12"/>
          </p:nvPr>
        </p:nvSpPr>
        <p:spPr/>
        <p:txBody>
          <a:bodyPr/>
          <a:lstStyle/>
          <a:p>
            <a:fld id="{971CEC84-1649-40CE-BFF6-7286506FEA08}" type="slidenum">
              <a:rPr lang="en-GB" smtClean="0"/>
              <a:pPr/>
              <a:t>12</a:t>
            </a:fld>
            <a:endParaRPr lang="en-GB"/>
          </a:p>
        </p:txBody>
      </p:sp>
    </p:spTree>
    <p:extLst>
      <p:ext uri="{BB962C8B-B14F-4D97-AF65-F5344CB8AC3E}">
        <p14:creationId xmlns:p14="http://schemas.microsoft.com/office/powerpoint/2010/main" val="42776686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7E750-9497-4687-9020-37B92EFCFDE6}"/>
              </a:ext>
            </a:extLst>
          </p:cNvPr>
          <p:cNvSpPr>
            <a:spLocks noGrp="1"/>
          </p:cNvSpPr>
          <p:nvPr>
            <p:ph type="title"/>
          </p:nvPr>
        </p:nvSpPr>
        <p:spPr/>
        <p:txBody>
          <a:bodyPr/>
          <a:lstStyle/>
          <a:p>
            <a:r>
              <a:rPr lang="en-GB">
                <a:solidFill>
                  <a:srgbClr val="595959"/>
                </a:solidFill>
              </a:rPr>
              <a:t>The Coca-Cola Company</a:t>
            </a:r>
            <a:r>
              <a:rPr lang="en-GB"/>
              <a:t>’ Natural Capital assessment</a:t>
            </a:r>
            <a:endParaRPr lang="en-CH"/>
          </a:p>
        </p:txBody>
      </p:sp>
      <p:sp>
        <p:nvSpPr>
          <p:cNvPr id="3" name="Content Placeholder 2">
            <a:extLst>
              <a:ext uri="{FF2B5EF4-FFF2-40B4-BE49-F238E27FC236}">
                <a16:creationId xmlns:a16="http://schemas.microsoft.com/office/drawing/2014/main" id="{B2334444-345C-4C58-A07B-4ABD26860B8A}"/>
              </a:ext>
            </a:extLst>
          </p:cNvPr>
          <p:cNvSpPr>
            <a:spLocks noGrp="1"/>
          </p:cNvSpPr>
          <p:nvPr>
            <p:ph idx="1"/>
          </p:nvPr>
        </p:nvSpPr>
        <p:spPr>
          <a:xfrm>
            <a:off x="314195" y="1622987"/>
            <a:ext cx="6400504" cy="4634303"/>
          </a:xfrm>
        </p:spPr>
        <p:txBody>
          <a:bodyPr>
            <a:normAutofit/>
          </a:bodyPr>
          <a:lstStyle/>
          <a:p>
            <a:r>
              <a:rPr lang="en-GB" dirty="0"/>
              <a:t>The natural capital assessments allowed TCCC to </a:t>
            </a:r>
            <a:r>
              <a:rPr lang="en-GB" b="1" dirty="0">
                <a:solidFill>
                  <a:srgbClr val="23BAED"/>
                </a:solidFill>
              </a:rPr>
              <a:t>assess and communicate the variety of impacts </a:t>
            </a:r>
            <a:r>
              <a:rPr lang="en-GB" dirty="0"/>
              <a:t>arising from their water programs.</a:t>
            </a:r>
          </a:p>
          <a:p>
            <a:r>
              <a:rPr lang="en-GB" dirty="0"/>
              <a:t>They are now planning to use the assessment as </a:t>
            </a:r>
            <a:r>
              <a:rPr lang="en-GB" b="1" dirty="0">
                <a:solidFill>
                  <a:srgbClr val="23BAED"/>
                </a:solidFill>
              </a:rPr>
              <a:t>input for decision making and an important communication tool.</a:t>
            </a:r>
            <a:endParaRPr lang="en-CH" dirty="0"/>
          </a:p>
        </p:txBody>
      </p:sp>
      <p:sp>
        <p:nvSpPr>
          <p:cNvPr id="4" name="Slide Number Placeholder 3">
            <a:extLst>
              <a:ext uri="{FF2B5EF4-FFF2-40B4-BE49-F238E27FC236}">
                <a16:creationId xmlns:a16="http://schemas.microsoft.com/office/drawing/2014/main" id="{6011DB5A-D137-5B46-9D9C-E30B0F6D2262}"/>
              </a:ext>
            </a:extLst>
          </p:cNvPr>
          <p:cNvSpPr>
            <a:spLocks noGrp="1"/>
          </p:cNvSpPr>
          <p:nvPr>
            <p:ph type="sldNum" sz="quarter" idx="12"/>
          </p:nvPr>
        </p:nvSpPr>
        <p:spPr/>
        <p:txBody>
          <a:bodyPr/>
          <a:lstStyle/>
          <a:p>
            <a:fld id="{971CEC84-1649-40CE-BFF6-7286506FEA08}" type="slidenum">
              <a:rPr lang="en-GB" smtClean="0"/>
              <a:pPr/>
              <a:t>120</a:t>
            </a:fld>
            <a:endParaRPr lang="en-GB"/>
          </a:p>
        </p:txBody>
      </p:sp>
      <p:pic>
        <p:nvPicPr>
          <p:cNvPr id="2050" name="Picture 2" descr="CCEP Camargue 1990x954">
            <a:hlinkClick r:id="rId3"/>
            <a:extLst>
              <a:ext uri="{FF2B5EF4-FFF2-40B4-BE49-F238E27FC236}">
                <a16:creationId xmlns:a16="http://schemas.microsoft.com/office/drawing/2014/main" id="{E80C1582-32CA-4782-A035-423B063AF8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6516"/>
          <a:stretch/>
        </p:blipFill>
        <p:spPr bwMode="auto">
          <a:xfrm>
            <a:off x="6966857" y="1622987"/>
            <a:ext cx="5136334" cy="388186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3">
            <a:extLst>
              <a:ext uri="{FF2B5EF4-FFF2-40B4-BE49-F238E27FC236}">
                <a16:creationId xmlns:a16="http://schemas.microsoft.com/office/drawing/2014/main" id="{B2708737-C720-4DFF-AB42-31D2535AA301}"/>
              </a:ext>
            </a:extLst>
          </p:cNvPr>
          <p:cNvSpPr txBox="1"/>
          <p:nvPr/>
        </p:nvSpPr>
        <p:spPr>
          <a:xfrm>
            <a:off x="8708958" y="5562398"/>
            <a:ext cx="3483042" cy="276999"/>
          </a:xfrm>
          <a:prstGeom prst="rect">
            <a:avLst/>
          </a:prstGeom>
          <a:noFill/>
        </p:spPr>
        <p:txBody>
          <a:bodyPr wrap="square" rtlCol="0">
            <a:spAutoFit/>
          </a:bodyPr>
          <a:lstStyle/>
          <a:p>
            <a:pPr defTabSz="914354">
              <a:defRPr/>
            </a:pPr>
            <a:r>
              <a:rPr lang="en-GB" sz="1200" dirty="0">
                <a:solidFill>
                  <a:schemeClr val="tx1">
                    <a:lumMod val="65000"/>
                    <a:lumOff val="35000"/>
                  </a:schemeClr>
                </a:solidFill>
                <a:latin typeface="Arial"/>
              </a:rPr>
              <a:t>Source: </a:t>
            </a:r>
            <a:r>
              <a:rPr lang="en-GB" sz="1200" dirty="0">
                <a:solidFill>
                  <a:schemeClr val="tx1">
                    <a:lumMod val="65000"/>
                    <a:lumOff val="35000"/>
                  </a:schemeClr>
                </a:solidFill>
                <a:latin typeface="Arial"/>
                <a:hlinkClick r:id="rId5"/>
              </a:rPr>
              <a:t>Coca Cola Europe</a:t>
            </a:r>
            <a:endParaRPr lang="en-GB" sz="1200" dirty="0">
              <a:solidFill>
                <a:schemeClr val="tx1">
                  <a:lumMod val="65000"/>
                  <a:lumOff val="35000"/>
                </a:schemeClr>
              </a:solidFill>
              <a:latin typeface="Arial"/>
            </a:endParaRPr>
          </a:p>
        </p:txBody>
      </p:sp>
      <p:sp>
        <p:nvSpPr>
          <p:cNvPr id="11" name="Teardrop 7">
            <a:extLst>
              <a:ext uri="{FF2B5EF4-FFF2-40B4-BE49-F238E27FC236}">
                <a16:creationId xmlns:a16="http://schemas.microsoft.com/office/drawing/2014/main" id="{9C497331-05E2-446E-AB4A-1461B6ED6A8F}"/>
              </a:ext>
            </a:extLst>
          </p:cNvPr>
          <p:cNvSpPr/>
          <p:nvPr/>
        </p:nvSpPr>
        <p:spPr>
          <a:xfrm>
            <a:off x="10522131" y="105758"/>
            <a:ext cx="1508522" cy="111278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2" name="TextBox 8">
            <a:extLst>
              <a:ext uri="{FF2B5EF4-FFF2-40B4-BE49-F238E27FC236}">
                <a16:creationId xmlns:a16="http://schemas.microsoft.com/office/drawing/2014/main" id="{7757C14C-BC6B-4948-9410-A17AB56046D7}"/>
              </a:ext>
            </a:extLst>
          </p:cNvPr>
          <p:cNvSpPr txBox="1"/>
          <p:nvPr/>
        </p:nvSpPr>
        <p:spPr>
          <a:xfrm>
            <a:off x="10621796" y="300114"/>
            <a:ext cx="1408857" cy="784830"/>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prstClr val="white"/>
                </a:solidFill>
                <a:latin typeface="Arial"/>
              </a:rPr>
              <a:t>p.</a:t>
            </a:r>
            <a:r>
              <a:rPr lang="en-GB" sz="1500" b="1" dirty="0">
                <a:solidFill>
                  <a:schemeClr val="bg1"/>
                </a:solidFill>
                <a:latin typeface="Arial"/>
              </a:rPr>
              <a:t> 38 - 40 </a:t>
            </a:r>
            <a:r>
              <a:rPr lang="en-GB" sz="1500" dirty="0">
                <a:solidFill>
                  <a:schemeClr val="bg1"/>
                </a:solidFill>
                <a:latin typeface="Arial"/>
              </a:rPr>
              <a:t>of your workbook</a:t>
            </a:r>
            <a:endParaRPr lang="en-GB" sz="1500" dirty="0">
              <a:solidFill>
                <a:prstClr val="white"/>
              </a:solidFill>
              <a:latin typeface="Arial"/>
            </a:endParaRPr>
          </a:p>
        </p:txBody>
      </p:sp>
    </p:spTree>
    <p:extLst>
      <p:ext uri="{BB962C8B-B14F-4D97-AF65-F5344CB8AC3E}">
        <p14:creationId xmlns:p14="http://schemas.microsoft.com/office/powerpoint/2010/main" val="337178590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B95738-A574-4DC7-B160-05E86C6C7205}"/>
              </a:ext>
            </a:extLst>
          </p:cNvPr>
          <p:cNvSpPr txBox="1"/>
          <p:nvPr/>
        </p:nvSpPr>
        <p:spPr>
          <a:xfrm>
            <a:off x="1061223" y="2647198"/>
            <a:ext cx="3053547" cy="2339230"/>
          </a:xfrm>
          <a:prstGeom prst="rect">
            <a:avLst/>
          </a:prstGeom>
          <a:noFill/>
        </p:spPr>
        <p:txBody>
          <a:bodyPr wrap="square" rtlCol="0">
            <a:spAutoFit/>
          </a:bodyPr>
          <a:lstStyle/>
          <a:p>
            <a:pPr algn="ctr"/>
            <a:r>
              <a:rPr lang="en-US" sz="3200">
                <a:solidFill>
                  <a:schemeClr val="bg1"/>
                </a:solidFill>
              </a:rPr>
              <a:t>Is natural capital more of a risk or an opportunity? </a:t>
            </a:r>
          </a:p>
          <a:p>
            <a:endParaRPr lang="en-CH" sz="1801"/>
          </a:p>
        </p:txBody>
      </p:sp>
      <p:pic>
        <p:nvPicPr>
          <p:cNvPr id="9" name="Picture 8">
            <a:extLst>
              <a:ext uri="{FF2B5EF4-FFF2-40B4-BE49-F238E27FC236}">
                <a16:creationId xmlns:a16="http://schemas.microsoft.com/office/drawing/2014/main" id="{9EF45F2F-05D8-484B-B458-E653271E5A3C}"/>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
        <p:nvSpPr>
          <p:cNvPr id="10" name="Rectangle 9">
            <a:extLst>
              <a:ext uri="{FF2B5EF4-FFF2-40B4-BE49-F238E27FC236}">
                <a16:creationId xmlns:a16="http://schemas.microsoft.com/office/drawing/2014/main" id="{448FC2CD-C92F-3343-A89C-AB3B5F2802DD}"/>
              </a:ext>
            </a:extLst>
          </p:cNvPr>
          <p:cNvSpPr/>
          <p:nvPr/>
        </p:nvSpPr>
        <p:spPr>
          <a:xfrm>
            <a:off x="2301348" y="1667916"/>
            <a:ext cx="6140389" cy="3000821"/>
          </a:xfrm>
          <a:prstGeom prst="rect">
            <a:avLst/>
          </a:prstGeom>
        </p:spPr>
        <p:txBody>
          <a:bodyPr wrap="square">
            <a:spAutoFit/>
          </a:bodyPr>
          <a:lstStyle/>
          <a:p>
            <a:r>
              <a:rPr lang="en-GB" sz="2100">
                <a:solidFill>
                  <a:prstClr val="black">
                    <a:lumMod val="65000"/>
                    <a:lumOff val="35000"/>
                  </a:prstClr>
                </a:solidFill>
              </a:rPr>
              <a:t>Individually reflect on the following questions in the context of scoping your own assessment:</a:t>
            </a:r>
          </a:p>
          <a:p>
            <a:endParaRPr lang="en-GB" sz="2100">
              <a:solidFill>
                <a:prstClr val="black">
                  <a:lumMod val="65000"/>
                  <a:lumOff val="35000"/>
                </a:prstClr>
              </a:solidFill>
            </a:endParaRPr>
          </a:p>
          <a:p>
            <a:endParaRPr lang="en-GB" sz="2100">
              <a:solidFill>
                <a:srgbClr val="595959"/>
              </a:solidFill>
            </a:endParaRPr>
          </a:p>
          <a:p>
            <a:pPr marL="342882" indent="-342882">
              <a:buFont typeface="Arial" panose="020B0604020202020204" pitchFamily="34" charset="0"/>
              <a:buChar char="•"/>
            </a:pPr>
            <a:r>
              <a:rPr lang="en-GB" sz="2100">
                <a:solidFill>
                  <a:srgbClr val="595959"/>
                </a:solidFill>
              </a:rPr>
              <a:t>What would the </a:t>
            </a:r>
            <a:r>
              <a:rPr lang="en-GB" sz="2100" b="1">
                <a:solidFill>
                  <a:srgbClr val="23BAED"/>
                </a:solidFill>
              </a:rPr>
              <a:t>value-chain boundary </a:t>
            </a:r>
            <a:r>
              <a:rPr lang="en-GB" sz="2100">
                <a:solidFill>
                  <a:srgbClr val="595959"/>
                </a:solidFill>
              </a:rPr>
              <a:t>be?</a:t>
            </a:r>
          </a:p>
          <a:p>
            <a:pPr marL="342882" indent="-342882">
              <a:buFont typeface="Arial" panose="020B0604020202020204" pitchFamily="34" charset="0"/>
              <a:buChar char="•"/>
            </a:pPr>
            <a:r>
              <a:rPr lang="en-GB" sz="2100">
                <a:solidFill>
                  <a:srgbClr val="595959"/>
                </a:solidFill>
              </a:rPr>
              <a:t>Would you assess </a:t>
            </a:r>
            <a:r>
              <a:rPr lang="en-GB" sz="2100" b="1">
                <a:solidFill>
                  <a:srgbClr val="23BAED"/>
                </a:solidFill>
              </a:rPr>
              <a:t>impacts and/or dependencies</a:t>
            </a:r>
            <a:r>
              <a:rPr lang="en-GB" sz="2100">
                <a:solidFill>
                  <a:srgbClr val="595959"/>
                </a:solidFill>
              </a:rPr>
              <a:t>?</a:t>
            </a:r>
          </a:p>
          <a:p>
            <a:pPr marL="342882" indent="-342882">
              <a:buFont typeface="Arial" panose="020B0604020202020204" pitchFamily="34" charset="0"/>
              <a:buChar char="•"/>
            </a:pPr>
            <a:r>
              <a:rPr lang="en-GB" sz="2100">
                <a:solidFill>
                  <a:srgbClr val="595959"/>
                </a:solidFill>
              </a:rPr>
              <a:t>Which </a:t>
            </a:r>
            <a:r>
              <a:rPr lang="en-GB" sz="2100" b="1">
                <a:solidFill>
                  <a:srgbClr val="23BAED"/>
                </a:solidFill>
              </a:rPr>
              <a:t>types of value </a:t>
            </a:r>
            <a:r>
              <a:rPr lang="en-GB" sz="2100">
                <a:solidFill>
                  <a:srgbClr val="595959"/>
                </a:solidFill>
              </a:rPr>
              <a:t>would you consider?</a:t>
            </a:r>
          </a:p>
          <a:p>
            <a:pPr marL="342882" indent="-342882">
              <a:buFont typeface="Arial" panose="020B0604020202020204" pitchFamily="34" charset="0"/>
              <a:buChar char="•"/>
            </a:pPr>
            <a:endParaRPr lang="en-GB" sz="2100">
              <a:solidFill>
                <a:srgbClr val="595959"/>
              </a:solidFill>
            </a:endParaRPr>
          </a:p>
        </p:txBody>
      </p:sp>
      <p:pic>
        <p:nvPicPr>
          <p:cNvPr id="7" name="Picture 2" descr="RÃ©sultat de recherche d'images pour &quot;reflexion icon&quot;">
            <a:extLst>
              <a:ext uri="{FF2B5EF4-FFF2-40B4-BE49-F238E27FC236}">
                <a16:creationId xmlns:a16="http://schemas.microsoft.com/office/drawing/2014/main" id="{1C97EA27-F7B5-4B4E-A5B7-7CD32041A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5223" y="1732547"/>
            <a:ext cx="2284964" cy="2284964"/>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Brace 10">
            <a:extLst>
              <a:ext uri="{FF2B5EF4-FFF2-40B4-BE49-F238E27FC236}">
                <a16:creationId xmlns:a16="http://schemas.microsoft.com/office/drawing/2014/main" id="{78FF1B04-A334-42DD-B81A-4931D5172C61}"/>
              </a:ext>
            </a:extLst>
          </p:cNvPr>
          <p:cNvSpPr/>
          <p:nvPr/>
        </p:nvSpPr>
        <p:spPr>
          <a:xfrm>
            <a:off x="8262871" y="1523617"/>
            <a:ext cx="655611" cy="3175732"/>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CH" sz="1801">
              <a:solidFill>
                <a:prstClr val="black"/>
              </a:solidFill>
              <a:latin typeface="Arial"/>
            </a:endParaRPr>
          </a:p>
        </p:txBody>
      </p:sp>
      <p:sp>
        <p:nvSpPr>
          <p:cNvPr id="12" name="Right Brace 11">
            <a:extLst>
              <a:ext uri="{FF2B5EF4-FFF2-40B4-BE49-F238E27FC236}">
                <a16:creationId xmlns:a16="http://schemas.microsoft.com/office/drawing/2014/main" id="{0EAC091C-94DC-48E6-BCD2-CB4DA551D07C}"/>
              </a:ext>
            </a:extLst>
          </p:cNvPr>
          <p:cNvSpPr/>
          <p:nvPr/>
        </p:nvSpPr>
        <p:spPr>
          <a:xfrm rot="10800000">
            <a:off x="1465801" y="1439095"/>
            <a:ext cx="686612" cy="3229643"/>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CH" sz="1801">
              <a:solidFill>
                <a:prstClr val="black"/>
              </a:solidFill>
              <a:latin typeface="Arial"/>
            </a:endParaRPr>
          </a:p>
        </p:txBody>
      </p:sp>
      <p:sp>
        <p:nvSpPr>
          <p:cNvPr id="13" name="Title 1">
            <a:extLst>
              <a:ext uri="{FF2B5EF4-FFF2-40B4-BE49-F238E27FC236}">
                <a16:creationId xmlns:a16="http://schemas.microsoft.com/office/drawing/2014/main" id="{F180062F-7D3A-A543-AFC6-030111B379FA}"/>
              </a:ext>
            </a:extLst>
          </p:cNvPr>
          <p:cNvSpPr txBox="1">
            <a:spLocks/>
          </p:cNvSpPr>
          <p:nvPr/>
        </p:nvSpPr>
        <p:spPr>
          <a:xfrm>
            <a:off x="466596" y="277753"/>
            <a:ext cx="11498123" cy="878151"/>
          </a:xfrm>
          <a:prstGeom prst="rect">
            <a:avLst/>
          </a:prstGeom>
        </p:spPr>
        <p:txBody>
          <a:bodyPr vert="horz" lIns="91440" tIns="45721" rIns="91440" bIns="45721"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t>Reflections, scoping your assessment</a:t>
            </a:r>
            <a:endParaRPr lang="en-US"/>
          </a:p>
        </p:txBody>
      </p:sp>
      <p:sp>
        <p:nvSpPr>
          <p:cNvPr id="14" name="TextBox 13">
            <a:extLst>
              <a:ext uri="{FF2B5EF4-FFF2-40B4-BE49-F238E27FC236}">
                <a16:creationId xmlns:a16="http://schemas.microsoft.com/office/drawing/2014/main" id="{B55C17E6-5084-DA4E-9034-FE8FFB1D9909}"/>
              </a:ext>
            </a:extLst>
          </p:cNvPr>
          <p:cNvSpPr txBox="1"/>
          <p:nvPr/>
        </p:nvSpPr>
        <p:spPr>
          <a:xfrm>
            <a:off x="292063" y="5154863"/>
            <a:ext cx="11847188" cy="707886"/>
          </a:xfrm>
          <a:prstGeom prst="rect">
            <a:avLst/>
          </a:prstGeom>
          <a:noFill/>
        </p:spPr>
        <p:txBody>
          <a:bodyPr wrap="square" rtlCol="0">
            <a:spAutoFit/>
          </a:bodyPr>
          <a:lstStyle/>
          <a:p>
            <a:pPr>
              <a:spcBef>
                <a:spcPts val="601"/>
              </a:spcBef>
              <a:spcAft>
                <a:spcPts val="601"/>
              </a:spcAft>
            </a:pPr>
            <a:r>
              <a:rPr lang="en-US" sz="2000" b="1">
                <a:solidFill>
                  <a:schemeClr val="tx1">
                    <a:lumMod val="65000"/>
                    <a:lumOff val="35000"/>
                  </a:schemeClr>
                </a:solidFill>
                <a:sym typeface="Wingdings" panose="05000000000000000000" pitchFamily="2" charset="2"/>
              </a:rPr>
              <a:t></a:t>
            </a:r>
            <a:r>
              <a:rPr lang="en-US" sz="2000">
                <a:sym typeface="Wingdings" panose="05000000000000000000" pitchFamily="2" charset="2"/>
              </a:rPr>
              <a:t> </a:t>
            </a:r>
            <a:r>
              <a:rPr lang="en-US" sz="2000" b="1">
                <a:solidFill>
                  <a:srgbClr val="23BAED"/>
                </a:solidFill>
              </a:rPr>
              <a:t>The bottom line is that although carrying out a natural capital assessment is technical, it's also achievable.</a:t>
            </a:r>
            <a:r>
              <a:rPr lang="en-US" sz="2000">
                <a:solidFill>
                  <a:srgbClr val="23BAED"/>
                </a:solidFill>
              </a:rPr>
              <a:t> </a:t>
            </a:r>
            <a:endParaRPr lang="en-CH" sz="2000">
              <a:solidFill>
                <a:schemeClr val="tx1">
                  <a:lumMod val="65000"/>
                  <a:lumOff val="35000"/>
                </a:schemeClr>
              </a:solidFill>
            </a:endParaRPr>
          </a:p>
        </p:txBody>
      </p:sp>
      <p:sp>
        <p:nvSpPr>
          <p:cNvPr id="2" name="Slide Number Placeholder 1">
            <a:extLst>
              <a:ext uri="{FF2B5EF4-FFF2-40B4-BE49-F238E27FC236}">
                <a16:creationId xmlns:a16="http://schemas.microsoft.com/office/drawing/2014/main" id="{35B400B0-F90C-1F42-8AFA-6419A0ABE1B4}"/>
              </a:ext>
            </a:extLst>
          </p:cNvPr>
          <p:cNvSpPr>
            <a:spLocks noGrp="1"/>
          </p:cNvSpPr>
          <p:nvPr>
            <p:ph type="sldNum" sz="quarter" idx="12"/>
          </p:nvPr>
        </p:nvSpPr>
        <p:spPr/>
        <p:txBody>
          <a:bodyPr/>
          <a:lstStyle/>
          <a:p>
            <a:fld id="{971CEC84-1649-40CE-BFF6-7286506FEA08}" type="slidenum">
              <a:rPr lang="en-GB" smtClean="0"/>
              <a:pPr/>
              <a:t>121</a:t>
            </a:fld>
            <a:endParaRPr lang="en-GB"/>
          </a:p>
        </p:txBody>
      </p:sp>
      <p:sp>
        <p:nvSpPr>
          <p:cNvPr id="15" name="Teardrop 4">
            <a:extLst>
              <a:ext uri="{FF2B5EF4-FFF2-40B4-BE49-F238E27FC236}">
                <a16:creationId xmlns:a16="http://schemas.microsoft.com/office/drawing/2014/main" id="{6BF54213-7935-4BED-8E71-75279E740741}"/>
              </a:ext>
            </a:extLst>
          </p:cNvPr>
          <p:cNvSpPr/>
          <p:nvPr/>
        </p:nvSpPr>
        <p:spPr>
          <a:xfrm>
            <a:off x="8995170" y="681714"/>
            <a:ext cx="1270337" cy="98620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6" name="TextBox 7">
            <a:extLst>
              <a:ext uri="{FF2B5EF4-FFF2-40B4-BE49-F238E27FC236}">
                <a16:creationId xmlns:a16="http://schemas.microsoft.com/office/drawing/2014/main" id="{4840B1CD-C466-4E4A-BCAB-7FBEC2095ACF}"/>
              </a:ext>
            </a:extLst>
          </p:cNvPr>
          <p:cNvSpPr txBox="1"/>
          <p:nvPr/>
        </p:nvSpPr>
        <p:spPr>
          <a:xfrm>
            <a:off x="9098281" y="784953"/>
            <a:ext cx="1167226" cy="784830"/>
          </a:xfrm>
          <a:prstGeom prst="rect">
            <a:avLst/>
          </a:prstGeom>
          <a:noFill/>
        </p:spPr>
        <p:txBody>
          <a:bodyPr wrap="square" rtlCol="0">
            <a:spAutoFit/>
          </a:bodyPr>
          <a:lstStyle/>
          <a:p>
            <a:pPr algn="ctr" defTabSz="914354">
              <a:defRPr/>
            </a:pPr>
            <a:r>
              <a:rPr lang="en-GB" sz="1500" dirty="0">
                <a:solidFill>
                  <a:schemeClr val="bg1"/>
                </a:solidFill>
                <a:latin typeface="Arial"/>
              </a:rPr>
              <a:t>Refer to </a:t>
            </a:r>
            <a:r>
              <a:rPr lang="en-GB" sz="1500" b="1" dirty="0">
                <a:solidFill>
                  <a:schemeClr val="bg1"/>
                </a:solidFill>
                <a:latin typeface="Arial"/>
              </a:rPr>
              <a:t>p. 41 </a:t>
            </a:r>
            <a:r>
              <a:rPr lang="en-GB" sz="1500" dirty="0">
                <a:solidFill>
                  <a:schemeClr val="bg1"/>
                </a:solidFill>
                <a:latin typeface="Arial"/>
              </a:rPr>
              <a:t>of your workbook</a:t>
            </a:r>
            <a:endParaRPr lang="en-GB" sz="1500" b="1" dirty="0">
              <a:solidFill>
                <a:schemeClr val="bg1"/>
              </a:solidFill>
              <a:latin typeface="Arial"/>
            </a:endParaRPr>
          </a:p>
        </p:txBody>
      </p:sp>
    </p:spTree>
    <p:extLst>
      <p:ext uri="{BB962C8B-B14F-4D97-AF65-F5344CB8AC3E}">
        <p14:creationId xmlns:p14="http://schemas.microsoft.com/office/powerpoint/2010/main" val="18095055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683"/>
        <p:cNvGrpSpPr/>
        <p:nvPr/>
      </p:nvGrpSpPr>
      <p:grpSpPr>
        <a:xfrm>
          <a:off x="0" y="0"/>
          <a:ext cx="0" cy="0"/>
          <a:chOff x="0" y="0"/>
          <a:chExt cx="0" cy="0"/>
        </a:xfrm>
      </p:grpSpPr>
      <p:sp>
        <p:nvSpPr>
          <p:cNvPr id="1684" name="Google Shape;1684;p81"/>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200"/>
              <a:buFont typeface="Arial"/>
              <a:buNone/>
            </a:pPr>
            <a:r>
              <a:rPr lang="en-GB" dirty="0"/>
              <a:t>Natural Capital Stories</a:t>
            </a:r>
            <a:endParaRPr dirty="0"/>
          </a:p>
        </p:txBody>
      </p:sp>
      <p:sp>
        <p:nvSpPr>
          <p:cNvPr id="1685" name="Google Shape;1685;p81"/>
          <p:cNvSpPr txBox="1">
            <a:spLocks noGrp="1"/>
          </p:cNvSpPr>
          <p:nvPr>
            <p:ph type="sldNum" idx="12"/>
          </p:nvPr>
        </p:nvSpPr>
        <p:spPr>
          <a:xfrm>
            <a:off x="314194" y="6355689"/>
            <a:ext cx="2743200" cy="3651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595959"/>
              </a:buClr>
              <a:buSzPts val="1800"/>
              <a:buFont typeface="Arial"/>
              <a:buNone/>
              <a:tabLst/>
              <a:defRPr/>
            </a:pPr>
            <a:fld id="{00000000-1234-1234-1234-123412341234}" type="slidenum">
              <a:rPr kumimoji="0" lang="en-GB" sz="1800" b="0" i="0" u="none" strike="noStrike" kern="0" cap="none" spc="0" normalizeH="0" baseline="0" noProof="0">
                <a:ln>
                  <a:noFill/>
                </a:ln>
                <a:solidFill>
                  <a:srgbClr val="595959"/>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595959"/>
                </a:buClr>
                <a:buSzPts val="1800"/>
                <a:buFont typeface="Arial"/>
                <a:buNone/>
                <a:tabLst/>
                <a:defRPr/>
              </a:pPr>
              <a:t>122</a:t>
            </a:fld>
            <a:endParaRPr kumimoji="0" sz="1800" b="0" i="0" u="none" strike="noStrike" kern="0" cap="none" spc="0" normalizeH="0" baseline="0" noProof="0">
              <a:ln>
                <a:noFill/>
              </a:ln>
              <a:solidFill>
                <a:srgbClr val="595959"/>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A51E8C4E-937F-174A-99F9-A6697425F55B}"/>
              </a:ext>
            </a:extLst>
          </p:cNvPr>
          <p:cNvPicPr>
            <a:picLocks noChangeAspect="1"/>
          </p:cNvPicPr>
          <p:nvPr/>
        </p:nvPicPr>
        <p:blipFill>
          <a:blip r:embed="rId3"/>
          <a:stretch>
            <a:fillRect/>
          </a:stretch>
        </p:blipFill>
        <p:spPr>
          <a:xfrm>
            <a:off x="444823" y="1430702"/>
            <a:ext cx="3220631" cy="4557600"/>
          </a:xfrm>
          <a:prstGeom prst="rect">
            <a:avLst/>
          </a:prstGeom>
        </p:spPr>
      </p:pic>
      <p:pic>
        <p:nvPicPr>
          <p:cNvPr id="5" name="Picture 4" descr="Text&#10;&#10;Description automatically generated">
            <a:extLst>
              <a:ext uri="{FF2B5EF4-FFF2-40B4-BE49-F238E27FC236}">
                <a16:creationId xmlns:a16="http://schemas.microsoft.com/office/drawing/2014/main" id="{30DB3BCE-7286-C04D-A188-8DB127841DB5}"/>
              </a:ext>
            </a:extLst>
          </p:cNvPr>
          <p:cNvPicPr>
            <a:picLocks noChangeAspect="1"/>
          </p:cNvPicPr>
          <p:nvPr/>
        </p:nvPicPr>
        <p:blipFill>
          <a:blip r:embed="rId4"/>
          <a:stretch>
            <a:fillRect/>
          </a:stretch>
        </p:blipFill>
        <p:spPr>
          <a:xfrm>
            <a:off x="4483769" y="1430702"/>
            <a:ext cx="3224461" cy="4557600"/>
          </a:xfrm>
          <a:prstGeom prst="rect">
            <a:avLst/>
          </a:prstGeom>
        </p:spPr>
      </p:pic>
      <p:pic>
        <p:nvPicPr>
          <p:cNvPr id="9" name="Google Shape;1687;p81" descr="Jerónimo Martins - Wikipedia">
            <a:extLst>
              <a:ext uri="{FF2B5EF4-FFF2-40B4-BE49-F238E27FC236}">
                <a16:creationId xmlns:a16="http://schemas.microsoft.com/office/drawing/2014/main" id="{BC7CFC75-7888-4AAA-B334-93E1851B28F8}"/>
              </a:ext>
            </a:extLst>
          </p:cNvPr>
          <p:cNvPicPr preferRelativeResize="0"/>
          <p:nvPr/>
        </p:nvPicPr>
        <p:blipFill rotWithShape="1">
          <a:blip r:embed="rId5">
            <a:alphaModFix/>
          </a:blip>
          <a:srcRect/>
          <a:stretch/>
        </p:blipFill>
        <p:spPr>
          <a:xfrm>
            <a:off x="9978016" y="4742981"/>
            <a:ext cx="1288010" cy="593333"/>
          </a:xfrm>
          <a:prstGeom prst="rect">
            <a:avLst/>
          </a:prstGeom>
          <a:noFill/>
          <a:ln>
            <a:noFill/>
          </a:ln>
        </p:spPr>
      </p:pic>
      <p:pic>
        <p:nvPicPr>
          <p:cNvPr id="10" name="Google Shape;1688;p81">
            <a:extLst>
              <a:ext uri="{FF2B5EF4-FFF2-40B4-BE49-F238E27FC236}">
                <a16:creationId xmlns:a16="http://schemas.microsoft.com/office/drawing/2014/main" id="{B2366ED2-9A91-4EB0-A107-1D54088E3103}"/>
              </a:ext>
            </a:extLst>
          </p:cNvPr>
          <p:cNvPicPr preferRelativeResize="0"/>
          <p:nvPr/>
        </p:nvPicPr>
        <p:blipFill rotWithShape="1">
          <a:blip r:embed="rId6">
            <a:alphaModFix/>
          </a:blip>
          <a:srcRect l="3261" t="23348" r="3695" b="21917"/>
          <a:stretch/>
        </p:blipFill>
        <p:spPr>
          <a:xfrm>
            <a:off x="9812029" y="2643643"/>
            <a:ext cx="1619986" cy="613984"/>
          </a:xfrm>
          <a:prstGeom prst="rect">
            <a:avLst/>
          </a:prstGeom>
          <a:noFill/>
          <a:ln>
            <a:noFill/>
          </a:ln>
        </p:spPr>
      </p:pic>
      <p:pic>
        <p:nvPicPr>
          <p:cNvPr id="11" name="Google Shape;1696;p81" descr="Afbeelding met tekst, illustratie&#10;&#10;Automatisch gegenereerde beschrijving">
            <a:extLst>
              <a:ext uri="{FF2B5EF4-FFF2-40B4-BE49-F238E27FC236}">
                <a16:creationId xmlns:a16="http://schemas.microsoft.com/office/drawing/2014/main" id="{BD430604-076B-48F8-818D-6C5AC35F017C}"/>
              </a:ext>
            </a:extLst>
          </p:cNvPr>
          <p:cNvPicPr preferRelativeResize="0"/>
          <p:nvPr/>
        </p:nvPicPr>
        <p:blipFill rotWithShape="1">
          <a:blip r:embed="rId7">
            <a:alphaModFix/>
          </a:blip>
          <a:srcRect l="14494" r="32071"/>
          <a:stretch/>
        </p:blipFill>
        <p:spPr>
          <a:xfrm>
            <a:off x="9884305" y="3714401"/>
            <a:ext cx="1475433" cy="571806"/>
          </a:xfrm>
          <a:prstGeom prst="rect">
            <a:avLst/>
          </a:prstGeom>
          <a:noFill/>
          <a:ln>
            <a:noFill/>
          </a:ln>
        </p:spPr>
      </p:pic>
      <p:pic>
        <p:nvPicPr>
          <p:cNvPr id="12" name="Afbeelding 11">
            <a:hlinkClick r:id="rId8"/>
            <a:extLst>
              <a:ext uri="{FF2B5EF4-FFF2-40B4-BE49-F238E27FC236}">
                <a16:creationId xmlns:a16="http://schemas.microsoft.com/office/drawing/2014/main" id="{F1935E07-E7A1-4A7A-A888-B0DB29820B6F}"/>
              </a:ext>
            </a:extLst>
          </p:cNvPr>
          <p:cNvPicPr>
            <a:picLocks noChangeAspect="1"/>
          </p:cNvPicPr>
          <p:nvPr/>
        </p:nvPicPr>
        <p:blipFill>
          <a:blip r:embed="rId9"/>
          <a:stretch>
            <a:fillRect/>
          </a:stretch>
        </p:blipFill>
        <p:spPr>
          <a:xfrm>
            <a:off x="9812029" y="1705224"/>
            <a:ext cx="1707008" cy="613983"/>
          </a:xfrm>
          <a:prstGeom prst="rect">
            <a:avLst/>
          </a:prstGeom>
        </p:spPr>
      </p:pic>
      <p:pic>
        <p:nvPicPr>
          <p:cNvPr id="13" name="Google Shape;1687;p81" descr="Jerónimo Martins - Wikipedia">
            <a:hlinkClick r:id="rId10"/>
            <a:extLst>
              <a:ext uri="{FF2B5EF4-FFF2-40B4-BE49-F238E27FC236}">
                <a16:creationId xmlns:a16="http://schemas.microsoft.com/office/drawing/2014/main" id="{7941F5EA-E468-4DF3-BF36-72C540AAFD72}"/>
              </a:ext>
            </a:extLst>
          </p:cNvPr>
          <p:cNvPicPr preferRelativeResize="0"/>
          <p:nvPr/>
        </p:nvPicPr>
        <p:blipFill rotWithShape="1">
          <a:blip r:embed="rId5">
            <a:alphaModFix/>
          </a:blip>
          <a:srcRect/>
          <a:stretch/>
        </p:blipFill>
        <p:spPr>
          <a:xfrm>
            <a:off x="9978016" y="4746146"/>
            <a:ext cx="1288010" cy="593333"/>
          </a:xfrm>
          <a:prstGeom prst="rect">
            <a:avLst/>
          </a:prstGeom>
          <a:noFill/>
          <a:ln>
            <a:noFill/>
          </a:ln>
        </p:spPr>
      </p:pic>
      <p:pic>
        <p:nvPicPr>
          <p:cNvPr id="14" name="Google Shape;1688;p81">
            <a:hlinkClick r:id="rId11"/>
            <a:extLst>
              <a:ext uri="{FF2B5EF4-FFF2-40B4-BE49-F238E27FC236}">
                <a16:creationId xmlns:a16="http://schemas.microsoft.com/office/drawing/2014/main" id="{1B5F3B5A-4967-45A0-892B-F80CBA95758D}"/>
              </a:ext>
            </a:extLst>
          </p:cNvPr>
          <p:cNvPicPr preferRelativeResize="0"/>
          <p:nvPr/>
        </p:nvPicPr>
        <p:blipFill rotWithShape="1">
          <a:blip r:embed="rId6">
            <a:alphaModFix/>
          </a:blip>
          <a:srcRect l="3261" t="23348" r="3695" b="21917"/>
          <a:stretch/>
        </p:blipFill>
        <p:spPr>
          <a:xfrm>
            <a:off x="9812029" y="2646808"/>
            <a:ext cx="1619986" cy="613984"/>
          </a:xfrm>
          <a:prstGeom prst="rect">
            <a:avLst/>
          </a:prstGeom>
          <a:noFill/>
          <a:ln>
            <a:noFill/>
          </a:ln>
        </p:spPr>
      </p:pic>
      <p:pic>
        <p:nvPicPr>
          <p:cNvPr id="15" name="Google Shape;1696;p81" descr="Afbeelding met tekst, illustratie&#10;&#10;Automatisch gegenereerde beschrijving">
            <a:hlinkClick r:id="rId12"/>
            <a:extLst>
              <a:ext uri="{FF2B5EF4-FFF2-40B4-BE49-F238E27FC236}">
                <a16:creationId xmlns:a16="http://schemas.microsoft.com/office/drawing/2014/main" id="{157A479E-EF1F-49C1-9A77-325A698E7FC8}"/>
              </a:ext>
            </a:extLst>
          </p:cNvPr>
          <p:cNvPicPr preferRelativeResize="0"/>
          <p:nvPr/>
        </p:nvPicPr>
        <p:blipFill rotWithShape="1">
          <a:blip r:embed="rId7">
            <a:alphaModFix/>
          </a:blip>
          <a:srcRect l="14494" r="32071"/>
          <a:stretch/>
        </p:blipFill>
        <p:spPr>
          <a:xfrm>
            <a:off x="9884305" y="3717566"/>
            <a:ext cx="1475433" cy="571806"/>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normAutofit/>
          </a:bodyPr>
          <a:lstStyle/>
          <a:p>
            <a:r>
              <a:rPr lang="en-GB">
                <a:solidFill>
                  <a:schemeClr val="tx1"/>
                </a:solidFill>
              </a:rPr>
              <a:t>Where we are in the learning objectives</a:t>
            </a:r>
          </a:p>
        </p:txBody>
      </p:sp>
      <p:pic>
        <p:nvPicPr>
          <p:cNvPr id="8" name="Graphic 7" descr="Checkmark">
            <a:extLst>
              <a:ext uri="{FF2B5EF4-FFF2-40B4-BE49-F238E27FC236}">
                <a16:creationId xmlns:a16="http://schemas.microsoft.com/office/drawing/2014/main" id="{6E3EC8CA-2116-4D71-962C-CB68C5C22F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4728" y="2513042"/>
            <a:ext cx="444761" cy="444761"/>
          </a:xfrm>
          <a:prstGeom prst="rect">
            <a:avLst/>
          </a:prstGeom>
        </p:spPr>
      </p:pic>
      <p:pic>
        <p:nvPicPr>
          <p:cNvPr id="9" name="Graphic 8" descr="Checkmark">
            <a:extLst>
              <a:ext uri="{FF2B5EF4-FFF2-40B4-BE49-F238E27FC236}">
                <a16:creationId xmlns:a16="http://schemas.microsoft.com/office/drawing/2014/main" id="{34961739-C028-45A4-84F2-78FDB15350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4728" y="1557572"/>
            <a:ext cx="444761" cy="444761"/>
          </a:xfrm>
          <a:prstGeom prst="rect">
            <a:avLst/>
          </a:prstGeom>
        </p:spPr>
      </p:pic>
      <p:sp>
        <p:nvSpPr>
          <p:cNvPr id="11" name="Oval 10">
            <a:extLst>
              <a:ext uri="{FF2B5EF4-FFF2-40B4-BE49-F238E27FC236}">
                <a16:creationId xmlns:a16="http://schemas.microsoft.com/office/drawing/2014/main" id="{EED7BEC2-B2EA-434B-A826-1B126174E808}"/>
              </a:ext>
            </a:extLst>
          </p:cNvPr>
          <p:cNvSpPr/>
          <p:nvPr/>
        </p:nvSpPr>
        <p:spPr>
          <a:xfrm>
            <a:off x="9885147" y="17793"/>
            <a:ext cx="2306855" cy="2138271"/>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2" name="Content Placeholder 2">
            <a:extLst>
              <a:ext uri="{FF2B5EF4-FFF2-40B4-BE49-F238E27FC236}">
                <a16:creationId xmlns:a16="http://schemas.microsoft.com/office/drawing/2014/main" id="{A3DDF963-3962-7D4C-BC16-4B8FE8979E4C}"/>
              </a:ext>
            </a:extLst>
          </p:cNvPr>
          <p:cNvSpPr txBox="1">
            <a:spLocks/>
          </p:cNvSpPr>
          <p:nvPr/>
        </p:nvSpPr>
        <p:spPr>
          <a:xfrm>
            <a:off x="1037353" y="1365158"/>
            <a:ext cx="11154647" cy="3577201"/>
          </a:xfrm>
          <a:prstGeom prst="rect">
            <a:avLst/>
          </a:prstGeom>
        </p:spPr>
        <p:txBody>
          <a:bodyPr vert="horz" lIns="91440" tIns="45721" rIns="91440" bIns="45721" rtlCol="0">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None/>
            </a:pPr>
            <a:r>
              <a:rPr lang="en-GB" sz="2201" dirty="0"/>
              <a:t>To understand how to </a:t>
            </a:r>
            <a:r>
              <a:rPr lang="en-GB" sz="2201" b="1" dirty="0">
                <a:solidFill>
                  <a:srgbClr val="23BAED"/>
                </a:solidFill>
              </a:rPr>
              <a:t>identify natural capital impacts and                            dependencies </a:t>
            </a:r>
            <a:r>
              <a:rPr lang="en-GB" sz="2201" dirty="0"/>
              <a:t>that are </a:t>
            </a:r>
            <a:r>
              <a:rPr lang="en-GB" sz="2201" b="1" dirty="0">
                <a:solidFill>
                  <a:srgbClr val="23BAED"/>
                </a:solidFill>
              </a:rPr>
              <a:t>important</a:t>
            </a:r>
            <a:r>
              <a:rPr lang="en-GB" sz="2201" dirty="0"/>
              <a:t> to your business</a:t>
            </a:r>
          </a:p>
          <a:p>
            <a:pPr marL="0" indent="0">
              <a:lnSpc>
                <a:spcPct val="100000"/>
              </a:lnSpc>
              <a:spcAft>
                <a:spcPts val="1200"/>
              </a:spcAft>
              <a:buNone/>
            </a:pPr>
            <a:r>
              <a:rPr lang="en-GB" sz="2201" dirty="0"/>
              <a:t>Acquire the necessary tools, resources and understanding to </a:t>
            </a:r>
            <a:r>
              <a:rPr lang="en-GB" sz="2201" b="1" dirty="0">
                <a:solidFill>
                  <a:srgbClr val="23BAED"/>
                </a:solidFill>
              </a:rPr>
              <a:t>scope your own assessment</a:t>
            </a:r>
            <a:endParaRPr lang="en-GB" sz="2201" dirty="0"/>
          </a:p>
          <a:p>
            <a:pPr marL="800060" lvl="1" indent="-342882">
              <a:lnSpc>
                <a:spcPct val="100000"/>
              </a:lnSpc>
              <a:spcAft>
                <a:spcPts val="1200"/>
              </a:spcAft>
              <a:buFont typeface="Wingdings" panose="05000000000000000000" pitchFamily="2" charset="2"/>
              <a:buChar char="v"/>
            </a:pPr>
            <a:r>
              <a:rPr lang="en-GB" sz="2201" dirty="0"/>
              <a:t> To be introduced to the key </a:t>
            </a:r>
            <a:r>
              <a:rPr lang="en-GB" sz="2201" b="1" dirty="0">
                <a:solidFill>
                  <a:srgbClr val="23BAED"/>
                </a:solidFill>
              </a:rPr>
              <a:t>practical considerations and steps</a:t>
            </a:r>
            <a:r>
              <a:rPr lang="en-GB" sz="2201" dirty="0"/>
              <a:t> to take when undertaking a first natural capital assessment as well as some </a:t>
            </a:r>
            <a:r>
              <a:rPr lang="en-GB" sz="2201" b="1" dirty="0">
                <a:solidFill>
                  <a:srgbClr val="23BAED"/>
                </a:solidFill>
              </a:rPr>
              <a:t>tools </a:t>
            </a:r>
            <a:r>
              <a:rPr lang="en-GB" sz="2000" dirty="0"/>
              <a:t>to help undertake an assessment </a:t>
            </a:r>
          </a:p>
          <a:p>
            <a:pPr marL="800060" lvl="1" indent="-342882">
              <a:lnSpc>
                <a:spcPct val="100000"/>
              </a:lnSpc>
              <a:spcAft>
                <a:spcPts val="1200"/>
              </a:spcAft>
              <a:buFont typeface="Wingdings" panose="05000000000000000000" pitchFamily="2" charset="2"/>
              <a:buChar char="v"/>
            </a:pPr>
            <a:r>
              <a:rPr lang="en-GB" sz="2201" dirty="0"/>
              <a:t>To understand </a:t>
            </a:r>
            <a:r>
              <a:rPr lang="en-GB" sz="2201" b="1" dirty="0">
                <a:solidFill>
                  <a:srgbClr val="23BAED"/>
                </a:solidFill>
              </a:rPr>
              <a:t>materiality assessments </a:t>
            </a:r>
            <a:r>
              <a:rPr lang="en-GB" sz="2201" dirty="0"/>
              <a:t>in the context of </a:t>
            </a:r>
            <a:r>
              <a:rPr lang="en-GB" sz="2201" b="1" dirty="0">
                <a:solidFill>
                  <a:srgbClr val="23BAED"/>
                </a:solidFill>
              </a:rPr>
              <a:t>impacts and dependencies </a:t>
            </a:r>
            <a:r>
              <a:rPr lang="en-GB" sz="2201" dirty="0"/>
              <a:t>and how to undertake them</a:t>
            </a:r>
          </a:p>
          <a:p>
            <a:pPr marL="800060" lvl="1" indent="-342882">
              <a:lnSpc>
                <a:spcPct val="100000"/>
              </a:lnSpc>
              <a:spcAft>
                <a:spcPts val="1200"/>
              </a:spcAft>
              <a:buFont typeface="Wingdings" panose="05000000000000000000" pitchFamily="2" charset="2"/>
              <a:buChar char="v"/>
            </a:pPr>
            <a:r>
              <a:rPr lang="en-GB" sz="2201" dirty="0"/>
              <a:t>To </a:t>
            </a:r>
            <a:r>
              <a:rPr lang="en-GB" sz="2201" b="1" dirty="0">
                <a:solidFill>
                  <a:srgbClr val="23BAED"/>
                </a:solidFill>
              </a:rPr>
              <a:t>introduce valuation </a:t>
            </a:r>
            <a:r>
              <a:rPr lang="en-GB" sz="2201" dirty="0"/>
              <a:t>following on from the brief overview provided in module 1</a:t>
            </a:r>
          </a:p>
        </p:txBody>
      </p:sp>
      <p:sp>
        <p:nvSpPr>
          <p:cNvPr id="3" name="Slide Number Placeholder 2">
            <a:extLst>
              <a:ext uri="{FF2B5EF4-FFF2-40B4-BE49-F238E27FC236}">
                <a16:creationId xmlns:a16="http://schemas.microsoft.com/office/drawing/2014/main" id="{576F4964-A738-5C47-99C3-1FDB5FDC28DD}"/>
              </a:ext>
            </a:extLst>
          </p:cNvPr>
          <p:cNvSpPr>
            <a:spLocks noGrp="1"/>
          </p:cNvSpPr>
          <p:nvPr>
            <p:ph type="sldNum" sz="quarter" idx="12"/>
          </p:nvPr>
        </p:nvSpPr>
        <p:spPr/>
        <p:txBody>
          <a:bodyPr/>
          <a:lstStyle/>
          <a:p>
            <a:fld id="{971CEC84-1649-40CE-BFF6-7286506FEA08}" type="slidenum">
              <a:rPr lang="en-GB" smtClean="0"/>
              <a:pPr/>
              <a:t>123</a:t>
            </a:fld>
            <a:endParaRPr lang="en-GB"/>
          </a:p>
        </p:txBody>
      </p:sp>
    </p:spTree>
    <p:extLst>
      <p:ext uri="{BB962C8B-B14F-4D97-AF65-F5344CB8AC3E}">
        <p14:creationId xmlns:p14="http://schemas.microsoft.com/office/powerpoint/2010/main" val="273410474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2066-9394-4509-A6DE-22FFD101D17F}"/>
              </a:ext>
            </a:extLst>
          </p:cNvPr>
          <p:cNvSpPr>
            <a:spLocks noGrp="1"/>
          </p:cNvSpPr>
          <p:nvPr>
            <p:ph type="title"/>
          </p:nvPr>
        </p:nvSpPr>
        <p:spPr/>
        <p:txBody>
          <a:bodyPr>
            <a:normAutofit/>
          </a:bodyPr>
          <a:lstStyle/>
          <a:p>
            <a:r>
              <a:rPr lang="en-US"/>
              <a:t>Concrete steps to undertaking a 1</a:t>
            </a:r>
            <a:r>
              <a:rPr lang="en-US" baseline="30000"/>
              <a:t>st</a:t>
            </a:r>
            <a:r>
              <a:rPr lang="en-US"/>
              <a:t> natural capital assessment</a:t>
            </a:r>
            <a:endParaRPr lang="en-CH"/>
          </a:p>
        </p:txBody>
      </p:sp>
      <p:sp>
        <p:nvSpPr>
          <p:cNvPr id="3" name="Slide Number Placeholder 2">
            <a:extLst>
              <a:ext uri="{FF2B5EF4-FFF2-40B4-BE49-F238E27FC236}">
                <a16:creationId xmlns:a16="http://schemas.microsoft.com/office/drawing/2014/main" id="{A7F1CA81-648C-6F47-BFA0-D9AE10702BD1}"/>
              </a:ext>
            </a:extLst>
          </p:cNvPr>
          <p:cNvSpPr>
            <a:spLocks noGrp="1"/>
          </p:cNvSpPr>
          <p:nvPr>
            <p:ph type="sldNum" sz="quarter" idx="12"/>
          </p:nvPr>
        </p:nvSpPr>
        <p:spPr/>
        <p:txBody>
          <a:bodyPr/>
          <a:lstStyle/>
          <a:p>
            <a:fld id="{971CEC84-1649-40CE-BFF6-7286506FEA08}" type="slidenum">
              <a:rPr lang="en-GB" smtClean="0"/>
              <a:pPr/>
              <a:t>124</a:t>
            </a:fld>
            <a:endParaRPr lang="en-GB"/>
          </a:p>
        </p:txBody>
      </p:sp>
      <p:pic>
        <p:nvPicPr>
          <p:cNvPr id="7" name="Afbeelding 6">
            <a:extLst>
              <a:ext uri="{FF2B5EF4-FFF2-40B4-BE49-F238E27FC236}">
                <a16:creationId xmlns:a16="http://schemas.microsoft.com/office/drawing/2014/main" id="{15AAA33A-C1E5-4C63-BD7C-8212CC7E1514}"/>
              </a:ext>
            </a:extLst>
          </p:cNvPr>
          <p:cNvPicPr>
            <a:picLocks noChangeAspect="1"/>
          </p:cNvPicPr>
          <p:nvPr/>
        </p:nvPicPr>
        <p:blipFill>
          <a:blip r:embed="rId3"/>
          <a:stretch>
            <a:fillRect/>
          </a:stretch>
        </p:blipFill>
        <p:spPr>
          <a:xfrm>
            <a:off x="623047" y="2556983"/>
            <a:ext cx="9403080" cy="3798708"/>
          </a:xfrm>
          <a:prstGeom prst="rect">
            <a:avLst/>
          </a:prstGeom>
        </p:spPr>
      </p:pic>
      <p:pic>
        <p:nvPicPr>
          <p:cNvPr id="38" name="Picture 31">
            <a:extLst>
              <a:ext uri="{FF2B5EF4-FFF2-40B4-BE49-F238E27FC236}">
                <a16:creationId xmlns:a16="http://schemas.microsoft.com/office/drawing/2014/main" id="{DB1C7072-949F-4E79-BC3A-9E76BB48BD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651" b="60389"/>
          <a:stretch/>
        </p:blipFill>
        <p:spPr>
          <a:xfrm>
            <a:off x="462456" y="1087656"/>
            <a:ext cx="9534525" cy="1471365"/>
          </a:xfrm>
          <a:prstGeom prst="rect">
            <a:avLst/>
          </a:prstGeom>
        </p:spPr>
      </p:pic>
      <p:sp>
        <p:nvSpPr>
          <p:cNvPr id="39" name="Rectangle 30">
            <a:extLst>
              <a:ext uri="{FF2B5EF4-FFF2-40B4-BE49-F238E27FC236}">
                <a16:creationId xmlns:a16="http://schemas.microsoft.com/office/drawing/2014/main" id="{5F2F5116-8BBE-466A-A553-FF450662657D}"/>
              </a:ext>
            </a:extLst>
          </p:cNvPr>
          <p:cNvSpPr/>
          <p:nvPr/>
        </p:nvSpPr>
        <p:spPr>
          <a:xfrm>
            <a:off x="2857552" y="1073155"/>
            <a:ext cx="1068615" cy="1481278"/>
          </a:xfrm>
          <a:prstGeom prst="rect">
            <a:avLst/>
          </a:prstGeom>
          <a:noFill/>
          <a:ln w="28575">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Oval 34">
            <a:extLst>
              <a:ext uri="{FF2B5EF4-FFF2-40B4-BE49-F238E27FC236}">
                <a16:creationId xmlns:a16="http://schemas.microsoft.com/office/drawing/2014/main" id="{89E494E7-940A-400A-9734-5D9E2E9A8098}"/>
              </a:ext>
            </a:extLst>
          </p:cNvPr>
          <p:cNvSpPr/>
          <p:nvPr/>
        </p:nvSpPr>
        <p:spPr>
          <a:xfrm>
            <a:off x="1901721" y="4348689"/>
            <a:ext cx="4843314" cy="983020"/>
          </a:xfrm>
          <a:prstGeom prst="ellipse">
            <a:avLst/>
          </a:prstGeom>
          <a:noFill/>
          <a:ln w="19050">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05405202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ue and green thread on brown wooden shelf">
            <a:extLst>
              <a:ext uri="{FF2B5EF4-FFF2-40B4-BE49-F238E27FC236}">
                <a16:creationId xmlns:a16="http://schemas.microsoft.com/office/drawing/2014/main" id="{D3239B56-17C4-478A-A908-D8F893034C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967" r="4541"/>
          <a:stretch/>
        </p:blipFill>
        <p:spPr bwMode="auto">
          <a:xfrm>
            <a:off x="2361573" y="1371495"/>
            <a:ext cx="9830428" cy="54973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78435"/>
            <a:ext cx="5547292" cy="5490396"/>
          </a:xfrm>
          <a:prstGeom prst="rect">
            <a:avLst/>
          </a:prstGeom>
        </p:spPr>
      </p:pic>
      <p:sp>
        <p:nvSpPr>
          <p:cNvPr id="2" name="Title 1"/>
          <p:cNvSpPr>
            <a:spLocks noGrp="1"/>
          </p:cNvSpPr>
          <p:nvPr>
            <p:ph type="ctrTitle"/>
          </p:nvPr>
        </p:nvSpPr>
        <p:spPr>
          <a:xfrm>
            <a:off x="467670" y="2787365"/>
            <a:ext cx="4314321" cy="1604484"/>
          </a:xfrm>
        </p:spPr>
        <p:txBody>
          <a:bodyPr>
            <a:noAutofit/>
          </a:bodyPr>
          <a:lstStyle/>
          <a:p>
            <a:pPr algn="l"/>
            <a:r>
              <a:rPr lang="en-GB" sz="4000" b="1" dirty="0">
                <a:solidFill>
                  <a:srgbClr val="23BAED"/>
                </a:solidFill>
              </a:rPr>
              <a:t>Practical considerations</a:t>
            </a:r>
            <a:endParaRPr lang="en-GB" sz="4000" dirty="0">
              <a:solidFill>
                <a:srgbClr val="FF0000"/>
              </a:solidFil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pic>
        <p:nvPicPr>
          <p:cNvPr id="7" name="Google Shape;340;p6" descr="Nature^Squared – Connecting ecology and economics">
            <a:extLst>
              <a:ext uri="{FF2B5EF4-FFF2-40B4-BE49-F238E27FC236}">
                <a16:creationId xmlns:a16="http://schemas.microsoft.com/office/drawing/2014/main" id="{18C8A90F-A880-469C-AF5F-66974765638C}"/>
              </a:ext>
            </a:extLst>
          </p:cNvPr>
          <p:cNvPicPr preferRelativeResize="0"/>
          <p:nvPr/>
        </p:nvPicPr>
        <p:blipFill rotWithShape="1">
          <a:blip r:embed="rId6">
            <a:alphaModFix/>
          </a:blip>
          <a:srcRect/>
          <a:stretch/>
        </p:blipFill>
        <p:spPr>
          <a:xfrm>
            <a:off x="7082331" y="358456"/>
            <a:ext cx="2230343" cy="677673"/>
          </a:xfrm>
          <a:prstGeom prst="rect">
            <a:avLst/>
          </a:prstGeom>
          <a:noFill/>
          <a:ln>
            <a:noFill/>
          </a:ln>
        </p:spPr>
      </p:pic>
    </p:spTree>
    <p:extLst>
      <p:ext uri="{BB962C8B-B14F-4D97-AF65-F5344CB8AC3E}">
        <p14:creationId xmlns:p14="http://schemas.microsoft.com/office/powerpoint/2010/main" val="215498938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40C5-A451-4E30-B16A-0104A362B11E}"/>
              </a:ext>
            </a:extLst>
          </p:cNvPr>
          <p:cNvSpPr>
            <a:spLocks noGrp="1"/>
          </p:cNvSpPr>
          <p:nvPr>
            <p:ph type="title"/>
          </p:nvPr>
        </p:nvSpPr>
        <p:spPr/>
        <p:txBody>
          <a:bodyPr/>
          <a:lstStyle/>
          <a:p>
            <a:r>
              <a:rPr lang="en-GB"/>
              <a:t>Planning an assessment</a:t>
            </a:r>
            <a:endParaRPr lang="en-US"/>
          </a:p>
        </p:txBody>
      </p:sp>
      <p:sp>
        <p:nvSpPr>
          <p:cNvPr id="3" name="Content Placeholder 2">
            <a:extLst>
              <a:ext uri="{FF2B5EF4-FFF2-40B4-BE49-F238E27FC236}">
                <a16:creationId xmlns:a16="http://schemas.microsoft.com/office/drawing/2014/main" id="{8C83E970-3527-4084-856B-3E99AC85D896}"/>
              </a:ext>
            </a:extLst>
          </p:cNvPr>
          <p:cNvSpPr>
            <a:spLocks noGrp="1"/>
          </p:cNvSpPr>
          <p:nvPr>
            <p:ph idx="1"/>
          </p:nvPr>
        </p:nvSpPr>
        <p:spPr>
          <a:xfrm>
            <a:off x="314196" y="1461524"/>
            <a:ext cx="9382464" cy="4351339"/>
          </a:xfrm>
        </p:spPr>
        <p:txBody>
          <a:bodyPr>
            <a:normAutofit lnSpcReduction="10000"/>
          </a:bodyPr>
          <a:lstStyle/>
          <a:p>
            <a:pPr fontAlgn="t"/>
            <a:r>
              <a:rPr lang="en-GB" b="1">
                <a:solidFill>
                  <a:srgbClr val="23BAED"/>
                </a:solidFill>
              </a:rPr>
              <a:t>Timescale: </a:t>
            </a:r>
            <a:r>
              <a:rPr lang="en-GB">
                <a:solidFill>
                  <a:srgbClr val="595959"/>
                </a:solidFill>
              </a:rPr>
              <a:t>How quickly does the assessment need to be completed?</a:t>
            </a:r>
          </a:p>
          <a:p>
            <a:pPr marL="0" indent="0" fontAlgn="t">
              <a:buNone/>
            </a:pPr>
            <a:endParaRPr lang="en-US" sz="177"/>
          </a:p>
          <a:p>
            <a:pPr fontAlgn="t"/>
            <a:r>
              <a:rPr lang="en-GB" b="1">
                <a:solidFill>
                  <a:srgbClr val="23BAED"/>
                </a:solidFill>
              </a:rPr>
              <a:t>Funding/resources: </a:t>
            </a:r>
            <a:r>
              <a:rPr lang="en-GB">
                <a:solidFill>
                  <a:srgbClr val="595959"/>
                </a:solidFill>
              </a:rPr>
              <a:t>What budget and human resources are available?</a:t>
            </a:r>
          </a:p>
          <a:p>
            <a:pPr marL="0" indent="0" fontAlgn="t">
              <a:buNone/>
            </a:pPr>
            <a:endParaRPr lang="en-US" sz="177"/>
          </a:p>
          <a:p>
            <a:pPr fontAlgn="t"/>
            <a:r>
              <a:rPr lang="en-GB" b="1">
                <a:solidFill>
                  <a:srgbClr val="23BAED"/>
                </a:solidFill>
              </a:rPr>
              <a:t>Capacity: </a:t>
            </a:r>
            <a:r>
              <a:rPr lang="en-GB">
                <a:solidFill>
                  <a:srgbClr val="595959"/>
                </a:solidFill>
              </a:rPr>
              <a:t>What skills are available within the business to undertake an assessment?</a:t>
            </a:r>
          </a:p>
          <a:p>
            <a:pPr marL="0" indent="0" fontAlgn="t">
              <a:buNone/>
            </a:pPr>
            <a:endParaRPr lang="en-US" sz="177"/>
          </a:p>
          <a:p>
            <a:pPr fontAlgn="t"/>
            <a:r>
              <a:rPr lang="en-GB" b="1">
                <a:solidFill>
                  <a:srgbClr val="23BAED"/>
                </a:solidFill>
              </a:rPr>
              <a:t>Data availability and accessibility: </a:t>
            </a:r>
            <a:r>
              <a:rPr lang="en-GB">
                <a:solidFill>
                  <a:srgbClr val="595959"/>
                </a:solidFill>
              </a:rPr>
              <a:t>What constraints on data are anticipated?</a:t>
            </a:r>
          </a:p>
          <a:p>
            <a:pPr marL="0" indent="0" fontAlgn="t">
              <a:buNone/>
            </a:pPr>
            <a:endParaRPr lang="en-US" sz="177"/>
          </a:p>
          <a:p>
            <a:pPr fontAlgn="t"/>
            <a:r>
              <a:rPr lang="en-GB" b="1">
                <a:solidFill>
                  <a:srgbClr val="23BAED"/>
                </a:solidFill>
              </a:rPr>
              <a:t>Stakeholder relationships: </a:t>
            </a:r>
            <a:r>
              <a:rPr lang="en-GB">
                <a:solidFill>
                  <a:srgbClr val="595959"/>
                </a:solidFill>
              </a:rPr>
              <a:t>To what extent do you need to identify and establish relationships with stakeholders?</a:t>
            </a:r>
            <a:endParaRPr lang="en-US">
              <a:solidFill>
                <a:srgbClr val="595959"/>
              </a:solidFill>
            </a:endParaRPr>
          </a:p>
          <a:p>
            <a:endParaRPr lang="en-US"/>
          </a:p>
        </p:txBody>
      </p:sp>
      <p:sp>
        <p:nvSpPr>
          <p:cNvPr id="4" name="Slide Number Placeholder 3">
            <a:extLst>
              <a:ext uri="{FF2B5EF4-FFF2-40B4-BE49-F238E27FC236}">
                <a16:creationId xmlns:a16="http://schemas.microsoft.com/office/drawing/2014/main" id="{9909C2BD-3B6D-994B-A933-D7E0710F355E}"/>
              </a:ext>
            </a:extLst>
          </p:cNvPr>
          <p:cNvSpPr>
            <a:spLocks noGrp="1"/>
          </p:cNvSpPr>
          <p:nvPr>
            <p:ph type="sldNum" sz="quarter" idx="12"/>
          </p:nvPr>
        </p:nvSpPr>
        <p:spPr/>
        <p:txBody>
          <a:bodyPr/>
          <a:lstStyle/>
          <a:p>
            <a:fld id="{971CEC84-1649-40CE-BFF6-7286506FEA08}" type="slidenum">
              <a:rPr lang="en-GB" smtClean="0"/>
              <a:pPr/>
              <a:t>126</a:t>
            </a:fld>
            <a:endParaRPr lang="en-GB"/>
          </a:p>
        </p:txBody>
      </p:sp>
      <p:sp>
        <p:nvSpPr>
          <p:cNvPr id="10" name="Teardrop 7">
            <a:extLst>
              <a:ext uri="{FF2B5EF4-FFF2-40B4-BE49-F238E27FC236}">
                <a16:creationId xmlns:a16="http://schemas.microsoft.com/office/drawing/2014/main" id="{6AE55E8B-E10F-4C08-A512-CE16F294C4DC}"/>
              </a:ext>
            </a:extLst>
          </p:cNvPr>
          <p:cNvSpPr/>
          <p:nvPr/>
        </p:nvSpPr>
        <p:spPr>
          <a:xfrm>
            <a:off x="10254343" y="133138"/>
            <a:ext cx="1807032" cy="155850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1" name="TextBox 8">
            <a:extLst>
              <a:ext uri="{FF2B5EF4-FFF2-40B4-BE49-F238E27FC236}">
                <a16:creationId xmlns:a16="http://schemas.microsoft.com/office/drawing/2014/main" id="{2F52B94D-5DF0-489E-B2B3-2F7B194600B5}"/>
              </a:ext>
            </a:extLst>
          </p:cNvPr>
          <p:cNvSpPr txBox="1"/>
          <p:nvPr/>
        </p:nvSpPr>
        <p:spPr>
          <a:xfrm>
            <a:off x="10482943" y="272624"/>
            <a:ext cx="1578432" cy="1477328"/>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prstClr val="white"/>
                </a:solidFill>
                <a:latin typeface="Arial"/>
              </a:rPr>
              <a:t>p.</a:t>
            </a:r>
            <a:r>
              <a:rPr lang="en-GB" sz="1500" b="1" dirty="0">
                <a:solidFill>
                  <a:schemeClr val="bg1"/>
                </a:solidFill>
                <a:latin typeface="Arial"/>
              </a:rPr>
              <a:t> 42 </a:t>
            </a:r>
            <a:r>
              <a:rPr lang="en-GB" sz="1500" dirty="0">
                <a:solidFill>
                  <a:schemeClr val="bg1"/>
                </a:solidFill>
                <a:latin typeface="Arial"/>
              </a:rPr>
              <a:t>of your workbook &amp; </a:t>
            </a:r>
            <a:r>
              <a:rPr lang="en-GB" sz="1500" b="1" dirty="0">
                <a:solidFill>
                  <a:schemeClr val="bg1"/>
                </a:solidFill>
                <a:latin typeface="Arial"/>
              </a:rPr>
              <a:t>p. 41</a:t>
            </a:r>
            <a:r>
              <a:rPr lang="en-GB" sz="1500" dirty="0">
                <a:solidFill>
                  <a:schemeClr val="bg1"/>
                </a:solidFill>
                <a:latin typeface="Arial"/>
              </a:rPr>
              <a:t> </a:t>
            </a:r>
            <a:r>
              <a:rPr lang="en-GB" sz="1500" dirty="0">
                <a:solidFill>
                  <a:prstClr val="white"/>
                </a:solidFill>
                <a:latin typeface="Arial"/>
              </a:rPr>
              <a:t>of the</a:t>
            </a:r>
          </a:p>
          <a:p>
            <a:pPr algn="ctr" defTabSz="914354">
              <a:defRPr/>
            </a:pPr>
            <a:r>
              <a:rPr lang="en-GB" sz="1500" dirty="0">
                <a:solidFill>
                  <a:schemeClr val="bg1"/>
                </a:solidFill>
                <a:latin typeface="Arial"/>
                <a:hlinkClick r:id="rId3">
                  <a:extLst>
                    <a:ext uri="{A12FA001-AC4F-418D-AE19-62706E023703}">
                      <ahyp:hlinkClr xmlns:ahyp="http://schemas.microsoft.com/office/drawing/2018/hyperlinkcolor" val="tx"/>
                    </a:ext>
                  </a:extLst>
                </a:hlinkClick>
              </a:rPr>
              <a:t>Natural Capital Protocol</a:t>
            </a:r>
            <a:endParaRPr lang="en-GB" sz="1500" dirty="0">
              <a:solidFill>
                <a:schemeClr val="bg1"/>
              </a:solidFill>
              <a:latin typeface="Arial"/>
            </a:endParaRPr>
          </a:p>
          <a:p>
            <a:pPr algn="ctr" defTabSz="914354">
              <a:defRPr/>
            </a:pPr>
            <a:endParaRPr lang="en-GB" sz="1500" dirty="0">
              <a:solidFill>
                <a:prstClr val="white"/>
              </a:solidFill>
              <a:latin typeface="Arial"/>
            </a:endParaRPr>
          </a:p>
        </p:txBody>
      </p:sp>
    </p:spTree>
    <p:extLst>
      <p:ext uri="{BB962C8B-B14F-4D97-AF65-F5344CB8AC3E}">
        <p14:creationId xmlns:p14="http://schemas.microsoft.com/office/powerpoint/2010/main" val="21581475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40C5-A451-4E30-B16A-0104A362B11E}"/>
              </a:ext>
            </a:extLst>
          </p:cNvPr>
          <p:cNvSpPr>
            <a:spLocks noGrp="1"/>
          </p:cNvSpPr>
          <p:nvPr>
            <p:ph type="title"/>
          </p:nvPr>
        </p:nvSpPr>
        <p:spPr/>
        <p:txBody>
          <a:bodyPr/>
          <a:lstStyle/>
          <a:p>
            <a:r>
              <a:rPr lang="en-GB"/>
              <a:t>Other considerations</a:t>
            </a:r>
            <a:endParaRPr lang="en-US"/>
          </a:p>
        </p:txBody>
      </p:sp>
      <p:sp>
        <p:nvSpPr>
          <p:cNvPr id="3" name="Content Placeholder 2">
            <a:extLst>
              <a:ext uri="{FF2B5EF4-FFF2-40B4-BE49-F238E27FC236}">
                <a16:creationId xmlns:a16="http://schemas.microsoft.com/office/drawing/2014/main" id="{8C83E970-3527-4084-856B-3E99AC85D896}"/>
              </a:ext>
            </a:extLst>
          </p:cNvPr>
          <p:cNvSpPr>
            <a:spLocks noGrp="1"/>
          </p:cNvSpPr>
          <p:nvPr>
            <p:ph idx="1"/>
          </p:nvPr>
        </p:nvSpPr>
        <p:spPr>
          <a:xfrm>
            <a:off x="314198" y="1461524"/>
            <a:ext cx="10055701" cy="4351339"/>
          </a:xfrm>
        </p:spPr>
        <p:txBody>
          <a:bodyPr vert="horz" lIns="91440" tIns="45720" rIns="91440" bIns="45720" rtlCol="0" anchor="t">
            <a:normAutofit/>
          </a:bodyPr>
          <a:lstStyle/>
          <a:p>
            <a:pPr marL="227965" indent="-227965">
              <a:lnSpc>
                <a:spcPct val="100000"/>
              </a:lnSpc>
            </a:pPr>
            <a:r>
              <a:rPr lang="en-GB" b="1">
                <a:solidFill>
                  <a:srgbClr val="23BAED"/>
                </a:solidFill>
              </a:rPr>
              <a:t>Baseline</a:t>
            </a:r>
            <a:r>
              <a:rPr lang="en-GB">
                <a:solidFill>
                  <a:schemeClr val="tx1"/>
                </a:solidFill>
              </a:rPr>
              <a:t> </a:t>
            </a:r>
            <a:r>
              <a:rPr lang="en-GB">
                <a:solidFill>
                  <a:srgbClr val="595959"/>
                </a:solidFill>
              </a:rPr>
              <a:t>e.g. current conditions</a:t>
            </a:r>
            <a:endParaRPr lang="en-US"/>
          </a:p>
          <a:p>
            <a:pPr marL="0" indent="0">
              <a:lnSpc>
                <a:spcPct val="100000"/>
              </a:lnSpc>
              <a:buNone/>
            </a:pPr>
            <a:endParaRPr lang="en-US" sz="177"/>
          </a:p>
          <a:p>
            <a:pPr marL="227965" indent="-227965">
              <a:lnSpc>
                <a:spcPct val="100000"/>
              </a:lnSpc>
            </a:pPr>
            <a:r>
              <a:rPr lang="en-GB" b="1">
                <a:solidFill>
                  <a:srgbClr val="23BAED"/>
                </a:solidFill>
              </a:rPr>
              <a:t>Scenarios </a:t>
            </a:r>
            <a:r>
              <a:rPr lang="en-GB">
                <a:solidFill>
                  <a:srgbClr val="595959"/>
                </a:solidFill>
              </a:rPr>
              <a:t>e.g. climate change based on published IPCC predictions</a:t>
            </a:r>
            <a:endParaRPr lang="en-GB">
              <a:solidFill>
                <a:srgbClr val="595959"/>
              </a:solidFill>
              <a:cs typeface="Arial"/>
            </a:endParaRPr>
          </a:p>
          <a:p>
            <a:pPr marL="0" indent="0">
              <a:lnSpc>
                <a:spcPct val="100000"/>
              </a:lnSpc>
              <a:buNone/>
            </a:pPr>
            <a:endParaRPr lang="en-US" sz="177"/>
          </a:p>
          <a:p>
            <a:pPr marL="227965" indent="-227965">
              <a:lnSpc>
                <a:spcPct val="100000"/>
              </a:lnSpc>
            </a:pPr>
            <a:r>
              <a:rPr lang="en-GB" b="1">
                <a:solidFill>
                  <a:srgbClr val="23BAED"/>
                </a:solidFill>
              </a:rPr>
              <a:t>Spatial boundary </a:t>
            </a:r>
            <a:r>
              <a:rPr lang="en-GB">
                <a:solidFill>
                  <a:srgbClr val="595959"/>
                </a:solidFill>
              </a:rPr>
              <a:t>e.g. 3 largest manufacturing facilities, 3 largest plantations in Kenya</a:t>
            </a:r>
            <a:endParaRPr lang="en-GB">
              <a:solidFill>
                <a:srgbClr val="595959"/>
              </a:solidFill>
              <a:cs typeface="Arial"/>
            </a:endParaRPr>
          </a:p>
          <a:p>
            <a:pPr marL="0" indent="0">
              <a:lnSpc>
                <a:spcPct val="100000"/>
              </a:lnSpc>
              <a:buNone/>
            </a:pPr>
            <a:endParaRPr lang="en-US" sz="177"/>
          </a:p>
          <a:p>
            <a:pPr marL="227965" indent="-227965" fontAlgn="t">
              <a:lnSpc>
                <a:spcPct val="100000"/>
              </a:lnSpc>
            </a:pPr>
            <a:r>
              <a:rPr lang="en-GB">
                <a:solidFill>
                  <a:srgbClr val="595959"/>
                </a:solidFill>
              </a:rPr>
              <a:t>What are the </a:t>
            </a:r>
            <a:r>
              <a:rPr lang="en-GB" b="1">
                <a:solidFill>
                  <a:srgbClr val="23BAED"/>
                </a:solidFill>
              </a:rPr>
              <a:t>corporate boundaries </a:t>
            </a:r>
            <a:r>
              <a:rPr lang="en-GB">
                <a:solidFill>
                  <a:srgbClr val="595959"/>
                </a:solidFill>
              </a:rPr>
              <a:t>(i.e. suppliers/ contractors)</a:t>
            </a:r>
            <a:endParaRPr lang="en-GB">
              <a:solidFill>
                <a:srgbClr val="595959"/>
              </a:solidFill>
              <a:cs typeface="Arial"/>
            </a:endParaRPr>
          </a:p>
          <a:p>
            <a:pPr marL="0" indent="0" fontAlgn="t">
              <a:lnSpc>
                <a:spcPct val="100000"/>
              </a:lnSpc>
              <a:buNone/>
            </a:pPr>
            <a:endParaRPr lang="en-US" sz="177"/>
          </a:p>
          <a:p>
            <a:pPr marL="227965" indent="-227965" fontAlgn="t">
              <a:lnSpc>
                <a:spcPct val="100000"/>
              </a:lnSpc>
            </a:pPr>
            <a:r>
              <a:rPr lang="en-GB" b="1">
                <a:solidFill>
                  <a:srgbClr val="23BAED"/>
                </a:solidFill>
              </a:rPr>
              <a:t>Temporal boundary </a:t>
            </a:r>
            <a:r>
              <a:rPr lang="en-GB">
                <a:solidFill>
                  <a:srgbClr val="595959"/>
                </a:solidFill>
              </a:rPr>
              <a:t>e.g. next 10 years</a:t>
            </a:r>
            <a:endParaRPr lang="en-US">
              <a:solidFill>
                <a:srgbClr val="595959"/>
              </a:solidFill>
              <a:cs typeface="Arial"/>
            </a:endParaRPr>
          </a:p>
          <a:p>
            <a:pPr marL="227965" indent="-227965"/>
            <a:endParaRPr lang="en-US">
              <a:cs typeface="Arial"/>
            </a:endParaRPr>
          </a:p>
        </p:txBody>
      </p:sp>
      <p:sp>
        <p:nvSpPr>
          <p:cNvPr id="5" name="Teardrop 4">
            <a:extLst>
              <a:ext uri="{FF2B5EF4-FFF2-40B4-BE49-F238E27FC236}">
                <a16:creationId xmlns:a16="http://schemas.microsoft.com/office/drawing/2014/main" id="{DF23C827-39B0-4197-8889-E1E947584BA3}"/>
              </a:ext>
            </a:extLst>
          </p:cNvPr>
          <p:cNvSpPr/>
          <p:nvPr/>
        </p:nvSpPr>
        <p:spPr>
          <a:xfrm>
            <a:off x="10110651" y="186806"/>
            <a:ext cx="1811066" cy="1432988"/>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6" name="TextBox 5">
            <a:extLst>
              <a:ext uri="{FF2B5EF4-FFF2-40B4-BE49-F238E27FC236}">
                <a16:creationId xmlns:a16="http://schemas.microsoft.com/office/drawing/2014/main" id="{DFBDA105-ED64-46F7-A0ED-8058283E4449}"/>
              </a:ext>
            </a:extLst>
          </p:cNvPr>
          <p:cNvSpPr txBox="1"/>
          <p:nvPr/>
        </p:nvSpPr>
        <p:spPr>
          <a:xfrm>
            <a:off x="10110651" y="395468"/>
            <a:ext cx="1907559" cy="1015663"/>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prstClr val="white"/>
                </a:solidFill>
                <a:latin typeface="Arial"/>
              </a:rPr>
              <a:t>p. 42</a:t>
            </a:r>
          </a:p>
          <a:p>
            <a:pPr algn="ctr" defTabSz="914354">
              <a:defRPr/>
            </a:pPr>
            <a:r>
              <a:rPr lang="en-GB" sz="1500" dirty="0">
                <a:solidFill>
                  <a:prstClr val="white"/>
                </a:solidFill>
                <a:latin typeface="Arial"/>
              </a:rPr>
              <a:t>of the</a:t>
            </a:r>
          </a:p>
          <a:p>
            <a:pPr algn="ctr" defTabSz="914354">
              <a:defRPr/>
            </a:pPr>
            <a:r>
              <a:rPr lang="en-GB" sz="1500" dirty="0">
                <a:solidFill>
                  <a:schemeClr val="bg1"/>
                </a:solidFill>
                <a:latin typeface="Arial"/>
                <a:hlinkClick r:id="rId3">
                  <a:extLst>
                    <a:ext uri="{A12FA001-AC4F-418D-AE19-62706E023703}">
                      <ahyp:hlinkClr xmlns:ahyp="http://schemas.microsoft.com/office/drawing/2018/hyperlinkcolor" val="tx"/>
                    </a:ext>
                  </a:extLst>
                </a:hlinkClick>
              </a:rPr>
              <a:t>Natural Capital Protocol</a:t>
            </a:r>
            <a:endParaRPr lang="en-GB" sz="1500" dirty="0">
              <a:solidFill>
                <a:schemeClr val="bg1"/>
              </a:solidFill>
              <a:latin typeface="Arial"/>
            </a:endParaRPr>
          </a:p>
        </p:txBody>
      </p:sp>
      <p:sp>
        <p:nvSpPr>
          <p:cNvPr id="4" name="Slide Number Placeholder 3">
            <a:extLst>
              <a:ext uri="{FF2B5EF4-FFF2-40B4-BE49-F238E27FC236}">
                <a16:creationId xmlns:a16="http://schemas.microsoft.com/office/drawing/2014/main" id="{B8ED77C2-395F-2C4D-8893-DE321982C3C4}"/>
              </a:ext>
            </a:extLst>
          </p:cNvPr>
          <p:cNvSpPr>
            <a:spLocks noGrp="1"/>
          </p:cNvSpPr>
          <p:nvPr>
            <p:ph type="sldNum" sz="quarter" idx="12"/>
          </p:nvPr>
        </p:nvSpPr>
        <p:spPr/>
        <p:txBody>
          <a:bodyPr/>
          <a:lstStyle/>
          <a:p>
            <a:fld id="{971CEC84-1649-40CE-BFF6-7286506FEA08}" type="slidenum">
              <a:rPr lang="en-GB" smtClean="0"/>
              <a:pPr/>
              <a:t>127</a:t>
            </a:fld>
            <a:endParaRPr lang="en-GB"/>
          </a:p>
        </p:txBody>
      </p:sp>
    </p:spTree>
    <p:extLst>
      <p:ext uri="{BB962C8B-B14F-4D97-AF65-F5344CB8AC3E}">
        <p14:creationId xmlns:p14="http://schemas.microsoft.com/office/powerpoint/2010/main" val="326602813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9A0CD-A4D2-48F2-82A9-5A866760EE27}"/>
              </a:ext>
            </a:extLst>
          </p:cNvPr>
          <p:cNvSpPr>
            <a:spLocks noGrp="1"/>
          </p:cNvSpPr>
          <p:nvPr>
            <p:ph type="title"/>
          </p:nvPr>
        </p:nvSpPr>
        <p:spPr/>
        <p:txBody>
          <a:bodyPr/>
          <a:lstStyle/>
          <a:p>
            <a:r>
              <a:rPr lang="en-US"/>
              <a:t>Practical tips &amp; success factors</a:t>
            </a:r>
            <a:endParaRPr lang="en-CH"/>
          </a:p>
        </p:txBody>
      </p:sp>
      <p:sp>
        <p:nvSpPr>
          <p:cNvPr id="3" name="Content Placeholder 2">
            <a:extLst>
              <a:ext uri="{FF2B5EF4-FFF2-40B4-BE49-F238E27FC236}">
                <a16:creationId xmlns:a16="http://schemas.microsoft.com/office/drawing/2014/main" id="{140A7540-BFE7-46DF-B38A-84F2C95487FA}"/>
              </a:ext>
            </a:extLst>
          </p:cNvPr>
          <p:cNvSpPr>
            <a:spLocks noGrp="1"/>
          </p:cNvSpPr>
          <p:nvPr>
            <p:ph idx="1"/>
          </p:nvPr>
        </p:nvSpPr>
        <p:spPr>
          <a:xfrm>
            <a:off x="314197" y="1461524"/>
            <a:ext cx="9388607" cy="4351339"/>
          </a:xfrm>
        </p:spPr>
        <p:txBody>
          <a:bodyPr vert="horz" lIns="91440" tIns="45720" rIns="91440" bIns="45720" rtlCol="0" anchor="t">
            <a:normAutofit/>
          </a:bodyPr>
          <a:lstStyle/>
          <a:p>
            <a:pPr marL="227965" indent="-227965">
              <a:lnSpc>
                <a:spcPct val="150000"/>
              </a:lnSpc>
            </a:pPr>
            <a:r>
              <a:rPr lang="en-US"/>
              <a:t>Define a clear </a:t>
            </a:r>
            <a:r>
              <a:rPr lang="en-US" b="1"/>
              <a:t>purpose</a:t>
            </a:r>
            <a:endParaRPr lang="en-US"/>
          </a:p>
          <a:p>
            <a:pPr marL="227965" indent="-227965">
              <a:lnSpc>
                <a:spcPct val="150000"/>
              </a:lnSpc>
            </a:pPr>
            <a:r>
              <a:rPr lang="en-US" b="1"/>
              <a:t>Engage stakeholders</a:t>
            </a:r>
            <a:endParaRPr lang="en-US" b="1">
              <a:cs typeface="Arial"/>
            </a:endParaRPr>
          </a:p>
          <a:p>
            <a:pPr marL="227965" indent="-227965">
              <a:lnSpc>
                <a:spcPct val="150000"/>
              </a:lnSpc>
            </a:pPr>
            <a:r>
              <a:rPr lang="en-US"/>
              <a:t>Address relevant issues, make your project </a:t>
            </a:r>
            <a:r>
              <a:rPr lang="en-US" b="1"/>
              <a:t>tailor-made</a:t>
            </a:r>
            <a:endParaRPr lang="en-US" b="1">
              <a:cs typeface="Arial"/>
            </a:endParaRPr>
          </a:p>
          <a:p>
            <a:pPr marL="227965" indent="-227965">
              <a:lnSpc>
                <a:spcPct val="150000"/>
              </a:lnSpc>
            </a:pPr>
            <a:r>
              <a:rPr lang="en-US" b="1"/>
              <a:t>Simple and accessible </a:t>
            </a:r>
            <a:r>
              <a:rPr lang="en-US"/>
              <a:t>results</a:t>
            </a:r>
            <a:endParaRPr lang="en-US">
              <a:cs typeface="Arial"/>
            </a:endParaRPr>
          </a:p>
          <a:p>
            <a:pPr marL="227965" indent="-227965">
              <a:lnSpc>
                <a:spcPct val="150000"/>
              </a:lnSpc>
            </a:pPr>
            <a:r>
              <a:rPr lang="en-US"/>
              <a:t>Develop clear </a:t>
            </a:r>
            <a:r>
              <a:rPr lang="en-US" b="1"/>
              <a:t>recommendations and an action plan</a:t>
            </a:r>
            <a:endParaRPr lang="en-US" b="1">
              <a:cs typeface="Arial"/>
            </a:endParaRPr>
          </a:p>
          <a:p>
            <a:pPr marL="0" indent="0">
              <a:lnSpc>
                <a:spcPct val="150000"/>
              </a:lnSpc>
              <a:buNone/>
            </a:pPr>
            <a:r>
              <a:rPr lang="en-US">
                <a:solidFill>
                  <a:srgbClr val="23BAED"/>
                </a:solidFill>
                <a:sym typeface="Wingdings" panose="05000000000000000000" pitchFamily="2" charset="2"/>
              </a:rPr>
              <a:t></a:t>
            </a:r>
            <a:r>
              <a:rPr lang="en-US">
                <a:sym typeface="Wingdings" panose="05000000000000000000" pitchFamily="2" charset="2"/>
              </a:rPr>
              <a:t> Highlight </a:t>
            </a:r>
            <a:r>
              <a:rPr lang="en-US" b="1">
                <a:solidFill>
                  <a:srgbClr val="23BAED"/>
                </a:solidFill>
                <a:sym typeface="Wingdings" panose="05000000000000000000" pitchFamily="2" charset="2"/>
              </a:rPr>
              <a:t>insights</a:t>
            </a:r>
            <a:r>
              <a:rPr lang="en-US">
                <a:sym typeface="Wingdings" panose="05000000000000000000" pitchFamily="2" charset="2"/>
              </a:rPr>
              <a:t> rather than absolute numbers</a:t>
            </a:r>
            <a:endParaRPr lang="en-CH"/>
          </a:p>
        </p:txBody>
      </p:sp>
      <p:sp>
        <p:nvSpPr>
          <p:cNvPr id="5" name="TextBox 4">
            <a:extLst>
              <a:ext uri="{FF2B5EF4-FFF2-40B4-BE49-F238E27FC236}">
                <a16:creationId xmlns:a16="http://schemas.microsoft.com/office/drawing/2014/main" id="{37F2B474-E827-4490-92D5-B442BF546562}"/>
              </a:ext>
            </a:extLst>
          </p:cNvPr>
          <p:cNvSpPr txBox="1"/>
          <p:nvPr/>
        </p:nvSpPr>
        <p:spPr>
          <a:xfrm>
            <a:off x="10505073" y="455339"/>
            <a:ext cx="1531708" cy="646587"/>
          </a:xfrm>
          <a:prstGeom prst="rect">
            <a:avLst/>
          </a:prstGeom>
          <a:noFill/>
        </p:spPr>
        <p:txBody>
          <a:bodyPr wrap="square" rtlCol="0">
            <a:spAutoFit/>
          </a:bodyPr>
          <a:lstStyle/>
          <a:p>
            <a:pPr algn="ctr" defTabSz="914354">
              <a:defRPr/>
            </a:pPr>
            <a:r>
              <a:rPr lang="en-GB" sz="1801" b="1" dirty="0">
                <a:solidFill>
                  <a:prstClr val="white"/>
                </a:solidFill>
                <a:latin typeface="Arial"/>
              </a:rPr>
              <a:t>p.25 </a:t>
            </a:r>
            <a:r>
              <a:rPr lang="en-GB" sz="1801" dirty="0">
                <a:solidFill>
                  <a:prstClr val="white"/>
                </a:solidFill>
                <a:latin typeface="Arial"/>
              </a:rPr>
              <a:t>of your workbook</a:t>
            </a:r>
          </a:p>
        </p:txBody>
      </p:sp>
      <p:sp>
        <p:nvSpPr>
          <p:cNvPr id="4" name="Slide Number Placeholder 3">
            <a:extLst>
              <a:ext uri="{FF2B5EF4-FFF2-40B4-BE49-F238E27FC236}">
                <a16:creationId xmlns:a16="http://schemas.microsoft.com/office/drawing/2014/main" id="{CA0585EF-8A82-7B43-A295-48AC9062585D}"/>
              </a:ext>
            </a:extLst>
          </p:cNvPr>
          <p:cNvSpPr>
            <a:spLocks noGrp="1"/>
          </p:cNvSpPr>
          <p:nvPr>
            <p:ph type="sldNum" sz="quarter" idx="12"/>
          </p:nvPr>
        </p:nvSpPr>
        <p:spPr/>
        <p:txBody>
          <a:bodyPr/>
          <a:lstStyle/>
          <a:p>
            <a:fld id="{971CEC84-1649-40CE-BFF6-7286506FEA08}" type="slidenum">
              <a:rPr lang="en-GB" smtClean="0"/>
              <a:pPr/>
              <a:t>128</a:t>
            </a:fld>
            <a:endParaRPr lang="en-GB"/>
          </a:p>
        </p:txBody>
      </p:sp>
      <p:sp>
        <p:nvSpPr>
          <p:cNvPr id="6" name="Teardrop 5">
            <a:extLst>
              <a:ext uri="{FF2B5EF4-FFF2-40B4-BE49-F238E27FC236}">
                <a16:creationId xmlns:a16="http://schemas.microsoft.com/office/drawing/2014/main" id="{4F65A137-0A58-4C18-ACCB-1236AB7AE148}"/>
              </a:ext>
            </a:extLst>
          </p:cNvPr>
          <p:cNvSpPr/>
          <p:nvPr/>
        </p:nvSpPr>
        <p:spPr>
          <a:xfrm>
            <a:off x="10505073" y="197151"/>
            <a:ext cx="1535541" cy="126437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dirty="0">
              <a:solidFill>
                <a:prstClr val="white"/>
              </a:solidFill>
              <a:latin typeface="Arial"/>
            </a:endParaRPr>
          </a:p>
        </p:txBody>
      </p:sp>
      <p:sp>
        <p:nvSpPr>
          <p:cNvPr id="8" name="TextBox 7">
            <a:extLst>
              <a:ext uri="{FF2B5EF4-FFF2-40B4-BE49-F238E27FC236}">
                <a16:creationId xmlns:a16="http://schemas.microsoft.com/office/drawing/2014/main" id="{716E316D-A979-4A56-8A12-16A8038DF1B3}"/>
              </a:ext>
            </a:extLst>
          </p:cNvPr>
          <p:cNvSpPr txBox="1"/>
          <p:nvPr/>
        </p:nvSpPr>
        <p:spPr>
          <a:xfrm>
            <a:off x="10505073" y="447683"/>
            <a:ext cx="1531708" cy="784830"/>
          </a:xfrm>
          <a:prstGeom prst="rect">
            <a:avLst/>
          </a:prstGeom>
          <a:noFill/>
        </p:spPr>
        <p:txBody>
          <a:bodyPr wrap="square" rtlCol="0">
            <a:spAutoFit/>
          </a:bodyPr>
          <a:lstStyle/>
          <a:p>
            <a:pPr algn="ctr" defTabSz="914354">
              <a:defRPr/>
            </a:pPr>
            <a:r>
              <a:rPr lang="en-GB" sz="1500" dirty="0">
                <a:solidFill>
                  <a:schemeClr val="bg1"/>
                </a:solidFill>
                <a:latin typeface="Arial"/>
              </a:rPr>
              <a:t>Refer to </a:t>
            </a:r>
            <a:r>
              <a:rPr lang="en-GB" sz="1500" b="1" dirty="0">
                <a:solidFill>
                  <a:schemeClr val="bg1"/>
                </a:solidFill>
                <a:latin typeface="Arial"/>
              </a:rPr>
              <a:t>p. 42 </a:t>
            </a:r>
            <a:r>
              <a:rPr lang="en-GB" sz="1500" dirty="0">
                <a:solidFill>
                  <a:schemeClr val="bg1"/>
                </a:solidFill>
                <a:latin typeface="Arial"/>
              </a:rPr>
              <a:t>of your workbook</a:t>
            </a:r>
          </a:p>
        </p:txBody>
      </p:sp>
    </p:spTree>
    <p:extLst>
      <p:ext uri="{BB962C8B-B14F-4D97-AF65-F5344CB8AC3E}">
        <p14:creationId xmlns:p14="http://schemas.microsoft.com/office/powerpoint/2010/main" val="318278604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Placeholder 5" descr="SHIFT">
            <a:extLst>
              <a:ext uri="{FF2B5EF4-FFF2-40B4-BE49-F238E27FC236}">
                <a16:creationId xmlns:a16="http://schemas.microsoft.com/office/drawing/2014/main" id="{514A6CC4-9903-4E16-9AEF-AFB3DC9DBD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990166" y="2495459"/>
            <a:ext cx="2158085" cy="652647"/>
          </a:xfrm>
          <a:prstGeom prst="rect">
            <a:avLst/>
          </a:prstGeom>
        </p:spPr>
      </p:pic>
      <p:pic>
        <p:nvPicPr>
          <p:cNvPr id="15" name="Picture Placeholder 6" descr="Natural Capital Toolkit">
            <a:extLst>
              <a:ext uri="{FF2B5EF4-FFF2-40B4-BE49-F238E27FC236}">
                <a16:creationId xmlns:a16="http://schemas.microsoft.com/office/drawing/2014/main" id="{3E67B801-3C8E-4A27-AC54-89CE654640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74866" y="2646508"/>
            <a:ext cx="3383573" cy="350551"/>
          </a:xfrm>
          <a:prstGeom prst="rect">
            <a:avLst/>
          </a:prstGeom>
        </p:spPr>
      </p:pic>
      <p:sp>
        <p:nvSpPr>
          <p:cNvPr id="16" name="Title 1">
            <a:extLst>
              <a:ext uri="{FF2B5EF4-FFF2-40B4-BE49-F238E27FC236}">
                <a16:creationId xmlns:a16="http://schemas.microsoft.com/office/drawing/2014/main" id="{3BEA4ABC-1F3D-4BD2-839D-942FF597F126}"/>
              </a:ext>
            </a:extLst>
          </p:cNvPr>
          <p:cNvSpPr>
            <a:spLocks noGrp="1"/>
          </p:cNvSpPr>
          <p:nvPr>
            <p:ph type="title"/>
          </p:nvPr>
        </p:nvSpPr>
        <p:spPr>
          <a:xfrm>
            <a:off x="314196" y="125353"/>
            <a:ext cx="11498123" cy="878151"/>
          </a:xfrm>
        </p:spPr>
        <p:txBody>
          <a:bodyPr/>
          <a:lstStyle/>
          <a:p>
            <a:r>
              <a:rPr lang="nl-NL"/>
              <a:t>Useful </a:t>
            </a:r>
            <a:r>
              <a:rPr lang="nl-NL" b="1"/>
              <a:t>tools &amp; resources</a:t>
            </a:r>
            <a:endParaRPr lang="en-CH"/>
          </a:p>
        </p:txBody>
      </p:sp>
      <p:sp>
        <p:nvSpPr>
          <p:cNvPr id="7" name="Content Placeholder 2">
            <a:extLst>
              <a:ext uri="{FF2B5EF4-FFF2-40B4-BE49-F238E27FC236}">
                <a16:creationId xmlns:a16="http://schemas.microsoft.com/office/drawing/2014/main" id="{7D7AAACA-BAE1-4F7D-9932-30D79E30AD6D}"/>
              </a:ext>
            </a:extLst>
          </p:cNvPr>
          <p:cNvSpPr>
            <a:spLocks noGrp="1"/>
          </p:cNvSpPr>
          <p:nvPr>
            <p:ph idx="1"/>
          </p:nvPr>
        </p:nvSpPr>
        <p:spPr>
          <a:xfrm>
            <a:off x="314194" y="1404701"/>
            <a:ext cx="9510031" cy="4402667"/>
          </a:xfrm>
        </p:spPr>
        <p:txBody>
          <a:bodyPr>
            <a:normAutofit/>
          </a:bodyPr>
          <a:lstStyle/>
          <a:p>
            <a:pPr marL="0" indent="0">
              <a:lnSpc>
                <a:spcPct val="100000"/>
              </a:lnSpc>
              <a:buNone/>
            </a:pPr>
            <a:r>
              <a:rPr lang="en-US"/>
              <a:t>There are lots of useful tools out there. </a:t>
            </a:r>
            <a:r>
              <a:rPr lang="en-US" err="1">
                <a:hlinkClick r:id="rId5"/>
              </a:rPr>
              <a:t>SHIFT.tools</a:t>
            </a:r>
            <a:r>
              <a:rPr lang="en-US">
                <a:hlinkClick r:id="rId5"/>
              </a:rPr>
              <a:t> </a:t>
            </a:r>
            <a:r>
              <a:rPr lang="en-US"/>
              <a:t>is a searchable repository of tools, including the </a:t>
            </a:r>
            <a:r>
              <a:rPr lang="en-US">
                <a:hlinkClick r:id="rId6"/>
              </a:rPr>
              <a:t>Natural Capital Toolkit</a:t>
            </a:r>
            <a:r>
              <a:rPr lang="en-US"/>
              <a:t>.  </a:t>
            </a:r>
            <a:endParaRPr lang="en-GB" sz="400"/>
          </a:p>
        </p:txBody>
      </p:sp>
      <p:pic>
        <p:nvPicPr>
          <p:cNvPr id="2" name="Picture 1">
            <a:extLst>
              <a:ext uri="{FF2B5EF4-FFF2-40B4-BE49-F238E27FC236}">
                <a16:creationId xmlns:a16="http://schemas.microsoft.com/office/drawing/2014/main" id="{7EB967DB-617C-449F-93F2-0BF462D021E7}"/>
              </a:ext>
            </a:extLst>
          </p:cNvPr>
          <p:cNvPicPr>
            <a:picLocks noChangeAspect="1"/>
          </p:cNvPicPr>
          <p:nvPr/>
        </p:nvPicPr>
        <p:blipFill>
          <a:blip r:embed="rId7"/>
          <a:stretch>
            <a:fillRect/>
          </a:stretch>
        </p:blipFill>
        <p:spPr>
          <a:xfrm>
            <a:off x="477593" y="3128052"/>
            <a:ext cx="5699602" cy="2801855"/>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8815BFDD-9E6B-47E7-AD02-237DE9A0431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8234" b="23272"/>
          <a:stretch/>
        </p:blipFill>
        <p:spPr>
          <a:xfrm>
            <a:off x="9745746" y="6305863"/>
            <a:ext cx="961252" cy="329684"/>
          </a:xfrm>
          <a:prstGeom prst="rect">
            <a:avLst/>
          </a:prstGeom>
        </p:spPr>
      </p:pic>
      <p:sp>
        <p:nvSpPr>
          <p:cNvPr id="4" name="Slide Number Placeholder 3">
            <a:extLst>
              <a:ext uri="{FF2B5EF4-FFF2-40B4-BE49-F238E27FC236}">
                <a16:creationId xmlns:a16="http://schemas.microsoft.com/office/drawing/2014/main" id="{D9192E59-20AB-FE4D-9BBB-7A43666DFB76}"/>
              </a:ext>
            </a:extLst>
          </p:cNvPr>
          <p:cNvSpPr>
            <a:spLocks noGrp="1"/>
          </p:cNvSpPr>
          <p:nvPr>
            <p:ph type="sldNum" sz="quarter" idx="12"/>
          </p:nvPr>
        </p:nvSpPr>
        <p:spPr/>
        <p:txBody>
          <a:bodyPr/>
          <a:lstStyle/>
          <a:p>
            <a:fld id="{971CEC84-1649-40CE-BFF6-7286506FEA08}" type="slidenum">
              <a:rPr lang="en-GB" smtClean="0"/>
              <a:pPr/>
              <a:t>129</a:t>
            </a:fld>
            <a:endParaRPr lang="en-GB"/>
          </a:p>
        </p:txBody>
      </p:sp>
      <p:pic>
        <p:nvPicPr>
          <p:cNvPr id="3" name="Picture 2" descr="Table&#10;&#10;Description automatically generated">
            <a:extLst>
              <a:ext uri="{FF2B5EF4-FFF2-40B4-BE49-F238E27FC236}">
                <a16:creationId xmlns:a16="http://schemas.microsoft.com/office/drawing/2014/main" id="{08D41421-6FAC-40D5-BE86-A635E96B515A}"/>
              </a:ext>
            </a:extLst>
          </p:cNvPr>
          <p:cNvPicPr>
            <a:picLocks noChangeAspect="1"/>
          </p:cNvPicPr>
          <p:nvPr/>
        </p:nvPicPr>
        <p:blipFill>
          <a:blip r:embed="rId9"/>
          <a:stretch>
            <a:fillRect/>
          </a:stretch>
        </p:blipFill>
        <p:spPr>
          <a:xfrm>
            <a:off x="7601235" y="3063293"/>
            <a:ext cx="3374621" cy="2866614"/>
          </a:xfrm>
          <a:prstGeom prst="rect">
            <a:avLst/>
          </a:prstGeom>
        </p:spPr>
      </p:pic>
      <p:sp>
        <p:nvSpPr>
          <p:cNvPr id="5" name="TextBox 4">
            <a:extLst>
              <a:ext uri="{FF2B5EF4-FFF2-40B4-BE49-F238E27FC236}">
                <a16:creationId xmlns:a16="http://schemas.microsoft.com/office/drawing/2014/main" id="{61D3A02E-7CE7-45BE-B7E6-D7B22EE53B92}"/>
              </a:ext>
            </a:extLst>
          </p:cNvPr>
          <p:cNvSpPr txBox="1"/>
          <p:nvPr/>
        </p:nvSpPr>
        <p:spPr>
          <a:xfrm>
            <a:off x="7218801" y="2478518"/>
            <a:ext cx="4884046" cy="584775"/>
          </a:xfrm>
          <a:prstGeom prst="rect">
            <a:avLst/>
          </a:prstGeom>
          <a:noFill/>
        </p:spPr>
        <p:txBody>
          <a:bodyPr wrap="square" rtlCol="0">
            <a:spAutoFit/>
          </a:bodyPr>
          <a:lstStyle/>
          <a:p>
            <a:r>
              <a:rPr lang="en-GB" sz="1600" b="1">
                <a:latin typeface="+mj-lt"/>
                <a:ea typeface="Verdana" panose="020B0604030504040204" pitchFamily="34" charset="0"/>
                <a:cs typeface="Verdana" panose="020B0604030504040204" pitchFamily="34" charset="0"/>
                <a:hlinkClick r:id="rId10"/>
              </a:rPr>
              <a:t>TEEBAgriFood Operational Guidelines for Business </a:t>
            </a:r>
            <a:r>
              <a:rPr lang="en-GB" sz="1600" b="1">
                <a:latin typeface="+mj-lt"/>
                <a:ea typeface="Verdana" panose="020B0604030504040204" pitchFamily="34" charset="0"/>
                <a:cs typeface="Verdana" panose="020B0604030504040204" pitchFamily="34" charset="0"/>
              </a:rPr>
              <a:t>- Annex A</a:t>
            </a:r>
          </a:p>
        </p:txBody>
      </p:sp>
      <p:sp>
        <p:nvSpPr>
          <p:cNvPr id="18" name="Teardrop 5">
            <a:extLst>
              <a:ext uri="{FF2B5EF4-FFF2-40B4-BE49-F238E27FC236}">
                <a16:creationId xmlns:a16="http://schemas.microsoft.com/office/drawing/2014/main" id="{F664F064-DFCD-4C8D-B506-AB0184D0961B}"/>
              </a:ext>
            </a:extLst>
          </p:cNvPr>
          <p:cNvSpPr/>
          <p:nvPr/>
        </p:nvSpPr>
        <p:spPr>
          <a:xfrm>
            <a:off x="10505073" y="197151"/>
            <a:ext cx="1535541" cy="126437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dirty="0">
              <a:solidFill>
                <a:prstClr val="white"/>
              </a:solidFill>
              <a:latin typeface="Arial"/>
            </a:endParaRPr>
          </a:p>
        </p:txBody>
      </p:sp>
      <p:sp>
        <p:nvSpPr>
          <p:cNvPr id="19" name="TextBox 7">
            <a:extLst>
              <a:ext uri="{FF2B5EF4-FFF2-40B4-BE49-F238E27FC236}">
                <a16:creationId xmlns:a16="http://schemas.microsoft.com/office/drawing/2014/main" id="{B58B2739-5846-4722-88DF-CA3E4628AA73}"/>
              </a:ext>
            </a:extLst>
          </p:cNvPr>
          <p:cNvSpPr txBox="1"/>
          <p:nvPr/>
        </p:nvSpPr>
        <p:spPr>
          <a:xfrm>
            <a:off x="10505073" y="447683"/>
            <a:ext cx="1531708" cy="784830"/>
          </a:xfrm>
          <a:prstGeom prst="rect">
            <a:avLst/>
          </a:prstGeom>
          <a:noFill/>
        </p:spPr>
        <p:txBody>
          <a:bodyPr wrap="square" rtlCol="0">
            <a:spAutoFit/>
          </a:bodyPr>
          <a:lstStyle/>
          <a:p>
            <a:pPr algn="ctr" defTabSz="914354">
              <a:defRPr/>
            </a:pPr>
            <a:r>
              <a:rPr lang="en-GB" sz="1500" dirty="0">
                <a:solidFill>
                  <a:schemeClr val="bg1"/>
                </a:solidFill>
                <a:latin typeface="Arial"/>
              </a:rPr>
              <a:t>Refer to </a:t>
            </a:r>
            <a:r>
              <a:rPr lang="en-GB" sz="1500" b="1" dirty="0">
                <a:solidFill>
                  <a:schemeClr val="bg1"/>
                </a:solidFill>
                <a:latin typeface="Arial"/>
              </a:rPr>
              <a:t>p. 43 </a:t>
            </a:r>
            <a:r>
              <a:rPr lang="en-GB" sz="1500" dirty="0">
                <a:solidFill>
                  <a:schemeClr val="bg1"/>
                </a:solidFill>
                <a:latin typeface="Arial"/>
              </a:rPr>
              <a:t>of your workbook</a:t>
            </a:r>
          </a:p>
        </p:txBody>
      </p:sp>
    </p:spTree>
    <p:extLst>
      <p:ext uri="{BB962C8B-B14F-4D97-AF65-F5344CB8AC3E}">
        <p14:creationId xmlns:p14="http://schemas.microsoft.com/office/powerpoint/2010/main" val="1729010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Introductions – who are you?  </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1"/>
          </p:nvPr>
        </p:nvSpPr>
        <p:spPr>
          <a:xfrm>
            <a:off x="483466" y="1616451"/>
            <a:ext cx="11156085" cy="4067175"/>
          </a:xfrm>
        </p:spPr>
        <p:txBody>
          <a:bodyPr>
            <a:normAutofit/>
          </a:bodyPr>
          <a:lstStyle/>
          <a:p>
            <a:pPr>
              <a:lnSpc>
                <a:spcPct val="150000"/>
              </a:lnSpc>
            </a:pPr>
            <a:r>
              <a:rPr lang="en-US" b="1" dirty="0"/>
              <a:t>Please tell us more by sharing :</a:t>
            </a:r>
            <a:br>
              <a:rPr lang="en-US" b="1" dirty="0"/>
            </a:br>
            <a:endParaRPr lang="en-US" b="1" dirty="0"/>
          </a:p>
          <a:p>
            <a:pPr lvl="1">
              <a:lnSpc>
                <a:spcPct val="150000"/>
              </a:lnSpc>
            </a:pPr>
            <a:r>
              <a:rPr lang="en-US" dirty="0"/>
              <a:t>Role</a:t>
            </a:r>
          </a:p>
          <a:p>
            <a:pPr lvl="1">
              <a:lnSpc>
                <a:spcPct val="150000"/>
              </a:lnSpc>
            </a:pPr>
            <a:r>
              <a:rPr lang="en-US" dirty="0"/>
              <a:t>Any specific expectation(s) for today? </a:t>
            </a:r>
          </a:p>
        </p:txBody>
      </p:sp>
      <p:pic>
        <p:nvPicPr>
          <p:cNvPr id="5" name="Graphic 4" descr="Chat RTL">
            <a:extLst>
              <a:ext uri="{FF2B5EF4-FFF2-40B4-BE49-F238E27FC236}">
                <a16:creationId xmlns:a16="http://schemas.microsoft.com/office/drawing/2014/main" id="{FE839F38-53C3-47CD-AE7A-8D4DE8B54E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1327" y="107228"/>
            <a:ext cx="914400" cy="914400"/>
          </a:xfrm>
          <a:prstGeom prst="rect">
            <a:avLst/>
          </a:prstGeom>
        </p:spPr>
      </p:pic>
      <p:pic>
        <p:nvPicPr>
          <p:cNvPr id="6" name="Picture Placeholder 5" descr="Relation | CFF">
            <a:extLst>
              <a:ext uri="{FF2B5EF4-FFF2-40B4-BE49-F238E27FC236}">
                <a16:creationId xmlns:a16="http://schemas.microsoft.com/office/drawing/2014/main" id="{03052759-DADE-478E-A86A-17E8E0D1C5FC}"/>
              </a:ext>
            </a:extLst>
          </p:cNvPr>
          <p:cNvPicPr>
            <a:picLocks noChangeAspect="1"/>
          </p:cNvPicPr>
          <p:nvPr/>
        </p:nvPicPr>
        <p:blipFill rotWithShape="1">
          <a:blip r:embed="rId5">
            <a:extLst>
              <a:ext uri="{28A0092B-C50C-407E-A947-70E740481C1C}">
                <a14:useLocalDpi xmlns:a14="http://schemas.microsoft.com/office/drawing/2010/main" val="0"/>
              </a:ext>
            </a:extLst>
          </a:blip>
          <a:srcRect l="26080" t="1" b="315"/>
          <a:stretch/>
        </p:blipFill>
        <p:spPr>
          <a:xfrm>
            <a:off x="7077076" y="4811347"/>
            <a:ext cx="4562475" cy="485739"/>
          </a:xfrm>
          <a:prstGeom prst="rect">
            <a:avLst/>
          </a:prstGeom>
        </p:spPr>
      </p:pic>
      <p:sp>
        <p:nvSpPr>
          <p:cNvPr id="7" name="Oval 6">
            <a:extLst>
              <a:ext uri="{FF2B5EF4-FFF2-40B4-BE49-F238E27FC236}">
                <a16:creationId xmlns:a16="http://schemas.microsoft.com/office/drawing/2014/main" id="{BC601C15-8A49-4195-B971-0470C97EFA38}"/>
              </a:ext>
            </a:extLst>
          </p:cNvPr>
          <p:cNvSpPr/>
          <p:nvPr/>
        </p:nvSpPr>
        <p:spPr>
          <a:xfrm>
            <a:off x="8010138" y="4742048"/>
            <a:ext cx="690283" cy="624335"/>
          </a:xfrm>
          <a:prstGeom prst="ellipse">
            <a:avLst/>
          </a:prstGeom>
          <a:no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 name="Slide Number Placeholder 2">
            <a:extLst>
              <a:ext uri="{FF2B5EF4-FFF2-40B4-BE49-F238E27FC236}">
                <a16:creationId xmlns:a16="http://schemas.microsoft.com/office/drawing/2014/main" id="{0D8404E6-856B-F948-BC32-30B64BE15F26}"/>
              </a:ext>
            </a:extLst>
          </p:cNvPr>
          <p:cNvSpPr>
            <a:spLocks noGrp="1"/>
          </p:cNvSpPr>
          <p:nvPr>
            <p:ph type="sldNum" sz="quarter" idx="12"/>
          </p:nvPr>
        </p:nvSpPr>
        <p:spPr/>
        <p:txBody>
          <a:bodyPr/>
          <a:lstStyle/>
          <a:p>
            <a:fld id="{971CEC84-1649-40CE-BFF6-7286506FEA08}" type="slidenum">
              <a:rPr lang="en-GB" smtClean="0"/>
              <a:pPr/>
              <a:t>13</a:t>
            </a:fld>
            <a:endParaRPr lang="en-GB"/>
          </a:p>
        </p:txBody>
      </p:sp>
    </p:spTree>
    <p:extLst>
      <p:ext uri="{BB962C8B-B14F-4D97-AF65-F5344CB8AC3E}">
        <p14:creationId xmlns:p14="http://schemas.microsoft.com/office/powerpoint/2010/main" val="421824100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1BD2B-9929-4763-811E-14A13BB8D5D6}"/>
              </a:ext>
            </a:extLst>
          </p:cNvPr>
          <p:cNvSpPr>
            <a:spLocks noGrp="1"/>
          </p:cNvSpPr>
          <p:nvPr>
            <p:ph type="title"/>
          </p:nvPr>
        </p:nvSpPr>
        <p:spPr/>
        <p:txBody>
          <a:bodyPr/>
          <a:lstStyle/>
          <a:p>
            <a:r>
              <a:rPr lang="en-US"/>
              <a:t>Natural Capital Toolkit example</a:t>
            </a:r>
            <a:endParaRPr lang="en-CH"/>
          </a:p>
        </p:txBody>
      </p:sp>
      <p:sp>
        <p:nvSpPr>
          <p:cNvPr id="3" name="Content Placeholder 2">
            <a:extLst>
              <a:ext uri="{FF2B5EF4-FFF2-40B4-BE49-F238E27FC236}">
                <a16:creationId xmlns:a16="http://schemas.microsoft.com/office/drawing/2014/main" id="{8EB68AE5-115C-438B-B562-8B4C2BBEC80B}"/>
              </a:ext>
            </a:extLst>
          </p:cNvPr>
          <p:cNvSpPr>
            <a:spLocks noGrp="1"/>
          </p:cNvSpPr>
          <p:nvPr>
            <p:ph idx="1"/>
          </p:nvPr>
        </p:nvSpPr>
        <p:spPr>
          <a:xfrm>
            <a:off x="314193" y="1318241"/>
            <a:ext cx="3388011" cy="590300"/>
          </a:xfrm>
        </p:spPr>
        <p:txBody>
          <a:bodyPr>
            <a:normAutofit/>
          </a:bodyPr>
          <a:lstStyle/>
          <a:p>
            <a:pPr marL="457177" indent="-457177">
              <a:lnSpc>
                <a:spcPct val="120000"/>
              </a:lnSpc>
              <a:buAutoNum type="arabicPeriod"/>
            </a:pPr>
            <a:r>
              <a:rPr lang="en-US" sz="2000"/>
              <a:t>F&amp;B fishery company</a:t>
            </a:r>
            <a:endParaRPr lang="en-US" sz="177"/>
          </a:p>
        </p:txBody>
      </p:sp>
      <p:sp>
        <p:nvSpPr>
          <p:cNvPr id="4" name="Content Placeholder 2">
            <a:extLst>
              <a:ext uri="{FF2B5EF4-FFF2-40B4-BE49-F238E27FC236}">
                <a16:creationId xmlns:a16="http://schemas.microsoft.com/office/drawing/2014/main" id="{7D6B9A3A-0BCF-4427-80A1-5D34C5356984}"/>
              </a:ext>
            </a:extLst>
          </p:cNvPr>
          <p:cNvSpPr txBox="1">
            <a:spLocks/>
          </p:cNvSpPr>
          <p:nvPr/>
        </p:nvSpPr>
        <p:spPr>
          <a:xfrm>
            <a:off x="3331850" y="1296118"/>
            <a:ext cx="4908293" cy="1014047"/>
          </a:xfrm>
          <a:prstGeom prst="rect">
            <a:avLst/>
          </a:prstGeom>
        </p:spPr>
        <p:txBody>
          <a:bodyPr vert="horz" lIns="91440" tIns="45721" rIns="91440" bIns="45721"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77" indent="-457177" algn="ctr">
              <a:lnSpc>
                <a:spcPct val="120000"/>
              </a:lnSpc>
              <a:buFont typeface="+mj-lt"/>
              <a:buAutoNum type="arabicPeriod" startAt="2"/>
            </a:pPr>
            <a:r>
              <a:rPr lang="en-US" sz="2000" dirty="0"/>
              <a:t>Conduct a company-wide assessment on biodiversity</a:t>
            </a:r>
            <a:endParaRPr lang="en-US" sz="177" dirty="0"/>
          </a:p>
        </p:txBody>
      </p:sp>
      <p:sp>
        <p:nvSpPr>
          <p:cNvPr id="5" name="Content Placeholder 2">
            <a:extLst>
              <a:ext uri="{FF2B5EF4-FFF2-40B4-BE49-F238E27FC236}">
                <a16:creationId xmlns:a16="http://schemas.microsoft.com/office/drawing/2014/main" id="{6FF13AB0-B27B-46FB-A604-DA73F4265C96}"/>
              </a:ext>
            </a:extLst>
          </p:cNvPr>
          <p:cNvSpPr txBox="1">
            <a:spLocks/>
          </p:cNvSpPr>
          <p:nvPr/>
        </p:nvSpPr>
        <p:spPr>
          <a:xfrm>
            <a:off x="8629291" y="1318307"/>
            <a:ext cx="4205767" cy="683228"/>
          </a:xfrm>
          <a:prstGeom prst="rect">
            <a:avLst/>
          </a:prstGeom>
        </p:spPr>
        <p:txBody>
          <a:bodyPr vert="horz" lIns="91440" tIns="45721" rIns="91440" bIns="45721"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77" indent="-457177">
              <a:lnSpc>
                <a:spcPct val="120000"/>
              </a:lnSpc>
              <a:buFont typeface="+mj-lt"/>
              <a:buAutoNum type="arabicPeriod" startAt="3"/>
            </a:pPr>
            <a:r>
              <a:rPr lang="en-US" sz="2000"/>
              <a:t>Sustainability team</a:t>
            </a:r>
            <a:endParaRPr lang="en-US" sz="177"/>
          </a:p>
        </p:txBody>
      </p:sp>
      <p:grpSp>
        <p:nvGrpSpPr>
          <p:cNvPr id="10" name="Group 9">
            <a:extLst>
              <a:ext uri="{FF2B5EF4-FFF2-40B4-BE49-F238E27FC236}">
                <a16:creationId xmlns:a16="http://schemas.microsoft.com/office/drawing/2014/main" id="{D0D9BDE6-73DE-4080-B96D-7AF12A9A6CFC}"/>
              </a:ext>
            </a:extLst>
          </p:cNvPr>
          <p:cNvGrpSpPr/>
          <p:nvPr/>
        </p:nvGrpSpPr>
        <p:grpSpPr>
          <a:xfrm>
            <a:off x="10009166" y="2177707"/>
            <a:ext cx="2131337" cy="3615948"/>
            <a:chOff x="10009165" y="2227400"/>
            <a:chExt cx="2131336" cy="3615948"/>
          </a:xfrm>
        </p:grpSpPr>
        <p:pic>
          <p:nvPicPr>
            <p:cNvPr id="15" name="Picture Placeholder 5" descr="Natural Capital Toolkit">
              <a:extLst>
                <a:ext uri="{FF2B5EF4-FFF2-40B4-BE49-F238E27FC236}">
                  <a16:creationId xmlns:a16="http://schemas.microsoft.com/office/drawing/2014/main" id="{05C4CDF4-3E0B-4B7D-A8EE-E65D3BE4B5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136231" y="2352304"/>
              <a:ext cx="2004270" cy="3491044"/>
            </a:xfrm>
            <a:prstGeom prst="rect">
              <a:avLst/>
            </a:prstGeom>
          </p:spPr>
        </p:pic>
        <p:sp>
          <p:nvSpPr>
            <p:cNvPr id="21" name="Oval 20">
              <a:extLst>
                <a:ext uri="{FF2B5EF4-FFF2-40B4-BE49-F238E27FC236}">
                  <a16:creationId xmlns:a16="http://schemas.microsoft.com/office/drawing/2014/main" id="{ADDC20CB-A9C9-4ECB-B461-D6A459394A92}"/>
                </a:ext>
              </a:extLst>
            </p:cNvPr>
            <p:cNvSpPr/>
            <p:nvPr/>
          </p:nvSpPr>
          <p:spPr>
            <a:xfrm>
              <a:off x="10009165" y="2227400"/>
              <a:ext cx="1269652" cy="402306"/>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nvGrpSpPr>
          <p:cNvPr id="9" name="Group 8">
            <a:extLst>
              <a:ext uri="{FF2B5EF4-FFF2-40B4-BE49-F238E27FC236}">
                <a16:creationId xmlns:a16="http://schemas.microsoft.com/office/drawing/2014/main" id="{42E6F91A-168D-4E65-9753-7D646D40DC0E}"/>
              </a:ext>
            </a:extLst>
          </p:cNvPr>
          <p:cNvGrpSpPr/>
          <p:nvPr/>
        </p:nvGrpSpPr>
        <p:grpSpPr>
          <a:xfrm>
            <a:off x="7447527" y="2079144"/>
            <a:ext cx="2556880" cy="4777745"/>
            <a:chOff x="7465218" y="2080255"/>
            <a:chExt cx="2556880" cy="4777745"/>
          </a:xfrm>
        </p:grpSpPr>
        <p:pic>
          <p:nvPicPr>
            <p:cNvPr id="14" name="Picture Placeholder 5" descr="Natural Capital Toolkit">
              <a:extLst>
                <a:ext uri="{FF2B5EF4-FFF2-40B4-BE49-F238E27FC236}">
                  <a16:creationId xmlns:a16="http://schemas.microsoft.com/office/drawing/2014/main" id="{863925FD-2B05-42BB-92A5-63ACC88AEC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563339" y="2223277"/>
              <a:ext cx="2458759" cy="4634723"/>
            </a:xfrm>
            <a:prstGeom prst="rect">
              <a:avLst/>
            </a:prstGeom>
          </p:spPr>
        </p:pic>
        <p:sp>
          <p:nvSpPr>
            <p:cNvPr id="20" name="Oval 19">
              <a:extLst>
                <a:ext uri="{FF2B5EF4-FFF2-40B4-BE49-F238E27FC236}">
                  <a16:creationId xmlns:a16="http://schemas.microsoft.com/office/drawing/2014/main" id="{F32A60A1-9728-4AC7-B092-ACF7349F3B62}"/>
                </a:ext>
              </a:extLst>
            </p:cNvPr>
            <p:cNvSpPr/>
            <p:nvPr/>
          </p:nvSpPr>
          <p:spPr>
            <a:xfrm>
              <a:off x="7465218" y="2080255"/>
              <a:ext cx="1176677" cy="476182"/>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25" name="Rectangle 24">
              <a:extLst>
                <a:ext uri="{FF2B5EF4-FFF2-40B4-BE49-F238E27FC236}">
                  <a16:creationId xmlns:a16="http://schemas.microsoft.com/office/drawing/2014/main" id="{FDD359C9-6012-483A-B754-40A04480F1A5}"/>
                </a:ext>
              </a:extLst>
            </p:cNvPr>
            <p:cNvSpPr/>
            <p:nvPr/>
          </p:nvSpPr>
          <p:spPr>
            <a:xfrm>
              <a:off x="7742724" y="6510803"/>
              <a:ext cx="1061717" cy="210122"/>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pic>
        <p:nvPicPr>
          <p:cNvPr id="26" name="Picture 25" descr="A picture containing drawing&#10;&#10;Description automatically generated">
            <a:extLst>
              <a:ext uri="{FF2B5EF4-FFF2-40B4-BE49-F238E27FC236}">
                <a16:creationId xmlns:a16="http://schemas.microsoft.com/office/drawing/2014/main" id="{9D46045F-A2BE-434D-BA8A-C288C18D2F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8234" b="23272"/>
          <a:stretch/>
        </p:blipFill>
        <p:spPr>
          <a:xfrm>
            <a:off x="9745746" y="6305863"/>
            <a:ext cx="961252" cy="329684"/>
          </a:xfrm>
          <a:prstGeom prst="rect">
            <a:avLst/>
          </a:prstGeom>
        </p:spPr>
      </p:pic>
      <p:sp>
        <p:nvSpPr>
          <p:cNvPr id="27" name="Slide Number Placeholder 26">
            <a:extLst>
              <a:ext uri="{FF2B5EF4-FFF2-40B4-BE49-F238E27FC236}">
                <a16:creationId xmlns:a16="http://schemas.microsoft.com/office/drawing/2014/main" id="{7DC6EB05-A7F5-984A-9319-65684E313218}"/>
              </a:ext>
            </a:extLst>
          </p:cNvPr>
          <p:cNvSpPr>
            <a:spLocks noGrp="1"/>
          </p:cNvSpPr>
          <p:nvPr>
            <p:ph type="sldNum" sz="quarter" idx="12"/>
          </p:nvPr>
        </p:nvSpPr>
        <p:spPr/>
        <p:txBody>
          <a:bodyPr/>
          <a:lstStyle/>
          <a:p>
            <a:fld id="{971CEC84-1649-40CE-BFF6-7286506FEA08}" type="slidenum">
              <a:rPr lang="en-GB" smtClean="0"/>
              <a:pPr/>
              <a:t>130</a:t>
            </a:fld>
            <a:endParaRPr lang="en-GB"/>
          </a:p>
        </p:txBody>
      </p:sp>
      <p:pic>
        <p:nvPicPr>
          <p:cNvPr id="34" name="Afbeelding 33">
            <a:extLst>
              <a:ext uri="{FF2B5EF4-FFF2-40B4-BE49-F238E27FC236}">
                <a16:creationId xmlns:a16="http://schemas.microsoft.com/office/drawing/2014/main" id="{111A0480-D7B2-4781-AFE5-646509D15675}"/>
              </a:ext>
            </a:extLst>
          </p:cNvPr>
          <p:cNvPicPr>
            <a:picLocks noChangeAspect="1"/>
          </p:cNvPicPr>
          <p:nvPr/>
        </p:nvPicPr>
        <p:blipFill>
          <a:blip r:embed="rId6"/>
          <a:stretch>
            <a:fillRect/>
          </a:stretch>
        </p:blipFill>
        <p:spPr>
          <a:xfrm>
            <a:off x="309434" y="1797304"/>
            <a:ext cx="2282645" cy="4092769"/>
          </a:xfrm>
          <a:prstGeom prst="rect">
            <a:avLst/>
          </a:prstGeom>
        </p:spPr>
      </p:pic>
      <p:sp>
        <p:nvSpPr>
          <p:cNvPr id="36" name="Ovaal 35">
            <a:extLst>
              <a:ext uri="{FF2B5EF4-FFF2-40B4-BE49-F238E27FC236}">
                <a16:creationId xmlns:a16="http://schemas.microsoft.com/office/drawing/2014/main" id="{5B60800F-7F06-4904-BD13-9F0D0035E1EE}"/>
              </a:ext>
            </a:extLst>
          </p:cNvPr>
          <p:cNvSpPr/>
          <p:nvPr/>
        </p:nvSpPr>
        <p:spPr>
          <a:xfrm>
            <a:off x="141042" y="1797304"/>
            <a:ext cx="844826" cy="367748"/>
          </a:xfrm>
          <a:prstGeom prst="ellipse">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Rechthoek 37">
            <a:extLst>
              <a:ext uri="{FF2B5EF4-FFF2-40B4-BE49-F238E27FC236}">
                <a16:creationId xmlns:a16="http://schemas.microsoft.com/office/drawing/2014/main" id="{CAF6F085-0EAD-42C8-8190-A890CC2B266E}"/>
              </a:ext>
            </a:extLst>
          </p:cNvPr>
          <p:cNvSpPr/>
          <p:nvPr/>
        </p:nvSpPr>
        <p:spPr>
          <a:xfrm>
            <a:off x="429277" y="3843689"/>
            <a:ext cx="1868556" cy="36774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6" name="Afbeelding 65">
            <a:extLst>
              <a:ext uri="{FF2B5EF4-FFF2-40B4-BE49-F238E27FC236}">
                <a16:creationId xmlns:a16="http://schemas.microsoft.com/office/drawing/2014/main" id="{F2D4B952-7C25-4C5D-817B-BD606A1348D2}"/>
              </a:ext>
            </a:extLst>
          </p:cNvPr>
          <p:cNvPicPr>
            <a:picLocks noChangeAspect="1"/>
          </p:cNvPicPr>
          <p:nvPr/>
        </p:nvPicPr>
        <p:blipFill rotWithShape="1">
          <a:blip r:embed="rId7"/>
          <a:srcRect l="7071" t="57391" r="6944"/>
          <a:stretch/>
        </p:blipFill>
        <p:spPr>
          <a:xfrm>
            <a:off x="2592079" y="3103967"/>
            <a:ext cx="2309388" cy="2288789"/>
          </a:xfrm>
          <a:prstGeom prst="rect">
            <a:avLst/>
          </a:prstGeom>
        </p:spPr>
      </p:pic>
      <p:sp>
        <p:nvSpPr>
          <p:cNvPr id="68" name="Rechthoek 67">
            <a:extLst>
              <a:ext uri="{FF2B5EF4-FFF2-40B4-BE49-F238E27FC236}">
                <a16:creationId xmlns:a16="http://schemas.microsoft.com/office/drawing/2014/main" id="{02F6B4FD-DBB7-42A9-8F87-97E3132F8AAD}"/>
              </a:ext>
            </a:extLst>
          </p:cNvPr>
          <p:cNvSpPr/>
          <p:nvPr/>
        </p:nvSpPr>
        <p:spPr>
          <a:xfrm>
            <a:off x="2812495" y="3119982"/>
            <a:ext cx="1544367" cy="22425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0" name="Afbeelding 69">
            <a:extLst>
              <a:ext uri="{FF2B5EF4-FFF2-40B4-BE49-F238E27FC236}">
                <a16:creationId xmlns:a16="http://schemas.microsoft.com/office/drawing/2014/main" id="{3D101920-D7CD-48E7-A63E-751AD03DBBEA}"/>
              </a:ext>
            </a:extLst>
          </p:cNvPr>
          <p:cNvPicPr>
            <a:picLocks noChangeAspect="1"/>
          </p:cNvPicPr>
          <p:nvPr/>
        </p:nvPicPr>
        <p:blipFill>
          <a:blip r:embed="rId8"/>
          <a:stretch>
            <a:fillRect/>
          </a:stretch>
        </p:blipFill>
        <p:spPr>
          <a:xfrm>
            <a:off x="2821165" y="2656175"/>
            <a:ext cx="2047444" cy="311700"/>
          </a:xfrm>
          <a:prstGeom prst="rect">
            <a:avLst/>
          </a:prstGeom>
        </p:spPr>
      </p:pic>
      <p:sp>
        <p:nvSpPr>
          <p:cNvPr id="72" name="Ovaal 71">
            <a:extLst>
              <a:ext uri="{FF2B5EF4-FFF2-40B4-BE49-F238E27FC236}">
                <a16:creationId xmlns:a16="http://schemas.microsoft.com/office/drawing/2014/main" id="{D6F526F6-A984-40B2-9DE6-C76A634F40E5}"/>
              </a:ext>
            </a:extLst>
          </p:cNvPr>
          <p:cNvSpPr/>
          <p:nvPr/>
        </p:nvSpPr>
        <p:spPr>
          <a:xfrm>
            <a:off x="2735092" y="2603632"/>
            <a:ext cx="1141170" cy="417621"/>
          </a:xfrm>
          <a:prstGeom prst="ellipse">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0" name="Afbeelding 79">
            <a:extLst>
              <a:ext uri="{FF2B5EF4-FFF2-40B4-BE49-F238E27FC236}">
                <a16:creationId xmlns:a16="http://schemas.microsoft.com/office/drawing/2014/main" id="{336FF5E6-DD06-44C8-A7D3-64C72EB37ACA}"/>
              </a:ext>
            </a:extLst>
          </p:cNvPr>
          <p:cNvPicPr>
            <a:picLocks noChangeAspect="1"/>
          </p:cNvPicPr>
          <p:nvPr/>
        </p:nvPicPr>
        <p:blipFill>
          <a:blip r:embed="rId9"/>
          <a:stretch>
            <a:fillRect/>
          </a:stretch>
        </p:blipFill>
        <p:spPr>
          <a:xfrm>
            <a:off x="4953383" y="2644539"/>
            <a:ext cx="2630557" cy="2564793"/>
          </a:xfrm>
          <a:prstGeom prst="rect">
            <a:avLst/>
          </a:prstGeom>
        </p:spPr>
      </p:pic>
      <p:sp>
        <p:nvSpPr>
          <p:cNvPr id="82" name="Ovaal 81">
            <a:extLst>
              <a:ext uri="{FF2B5EF4-FFF2-40B4-BE49-F238E27FC236}">
                <a16:creationId xmlns:a16="http://schemas.microsoft.com/office/drawing/2014/main" id="{1C4056F3-E815-4EC9-8A30-F5C846863D15}"/>
              </a:ext>
            </a:extLst>
          </p:cNvPr>
          <p:cNvSpPr/>
          <p:nvPr/>
        </p:nvSpPr>
        <p:spPr>
          <a:xfrm>
            <a:off x="4899218" y="2602640"/>
            <a:ext cx="1662753" cy="365126"/>
          </a:xfrm>
          <a:prstGeom prst="ellipse">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4" name="Rechthoek 83">
            <a:extLst>
              <a:ext uri="{FF2B5EF4-FFF2-40B4-BE49-F238E27FC236}">
                <a16:creationId xmlns:a16="http://schemas.microsoft.com/office/drawing/2014/main" id="{85FB74F5-BC40-4FEA-95BF-AE078A6CF04B}"/>
              </a:ext>
            </a:extLst>
          </p:cNvPr>
          <p:cNvSpPr/>
          <p:nvPr/>
        </p:nvSpPr>
        <p:spPr>
          <a:xfrm>
            <a:off x="5168241" y="3116075"/>
            <a:ext cx="2047951" cy="21421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3874235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0C814-BC56-8F4D-807E-BA3DC1357558}"/>
              </a:ext>
            </a:extLst>
          </p:cNvPr>
          <p:cNvSpPr>
            <a:spLocks noGrp="1"/>
          </p:cNvSpPr>
          <p:nvPr>
            <p:ph type="title"/>
          </p:nvPr>
        </p:nvSpPr>
        <p:spPr/>
        <p:txBody>
          <a:bodyPr/>
          <a:lstStyle/>
          <a:p>
            <a:r>
              <a:rPr lang="en-US" dirty="0"/>
              <a:t>Tools to Determine Impacts and Dependencies</a:t>
            </a:r>
          </a:p>
        </p:txBody>
      </p:sp>
      <p:sp>
        <p:nvSpPr>
          <p:cNvPr id="3" name="Content Placeholder 2">
            <a:extLst>
              <a:ext uri="{FF2B5EF4-FFF2-40B4-BE49-F238E27FC236}">
                <a16:creationId xmlns:a16="http://schemas.microsoft.com/office/drawing/2014/main" id="{36447640-002A-A946-8006-1EA3AD5ECE9C}"/>
              </a:ext>
            </a:extLst>
          </p:cNvPr>
          <p:cNvSpPr>
            <a:spLocks noGrp="1"/>
          </p:cNvSpPr>
          <p:nvPr>
            <p:ph idx="1"/>
          </p:nvPr>
        </p:nvSpPr>
        <p:spPr>
          <a:xfrm>
            <a:off x="314195" y="1253066"/>
            <a:ext cx="11498123" cy="4777485"/>
          </a:xfrm>
        </p:spPr>
        <p:txBody>
          <a:bodyPr>
            <a:normAutofit fontScale="77500" lnSpcReduction="20000"/>
          </a:bodyPr>
          <a:lstStyle/>
          <a:p>
            <a:pPr marL="0" indent="0">
              <a:lnSpc>
                <a:spcPct val="120000"/>
              </a:lnSpc>
              <a:buNone/>
            </a:pPr>
            <a:r>
              <a:rPr lang="en-GB" sz="1800" b="1" dirty="0">
                <a:solidFill>
                  <a:srgbClr val="23BAED"/>
                </a:solidFill>
                <a:hlinkClick r:id="rId3">
                  <a:extLst>
                    <a:ext uri="{A12FA001-AC4F-418D-AE19-62706E023703}">
                      <ahyp:hlinkClr xmlns:ahyp="http://schemas.microsoft.com/office/drawing/2018/hyperlinkcolor" val="tx"/>
                    </a:ext>
                  </a:extLst>
                </a:hlinkClick>
              </a:rPr>
              <a:t>ENCORE (Natural Capital Finance Alliance)  </a:t>
            </a:r>
            <a:endParaRPr lang="en-GB" sz="1800" b="1" dirty="0">
              <a:solidFill>
                <a:srgbClr val="23BAED"/>
              </a:solidFill>
            </a:endParaRPr>
          </a:p>
          <a:p>
            <a:pPr>
              <a:lnSpc>
                <a:spcPct val="120000"/>
              </a:lnSpc>
            </a:pPr>
            <a:r>
              <a:rPr lang="en-GB" sz="1800" dirty="0"/>
              <a:t>Impacts and dependencies at economic sector level – qualitative</a:t>
            </a:r>
          </a:p>
          <a:p>
            <a:pPr marL="0" indent="0">
              <a:lnSpc>
                <a:spcPct val="120000"/>
              </a:lnSpc>
              <a:buNone/>
            </a:pPr>
            <a:r>
              <a:rPr lang="en-GB" sz="1800" b="1" dirty="0">
                <a:solidFill>
                  <a:srgbClr val="23BAED"/>
                </a:solidFill>
                <a:hlinkClick r:id="rId4">
                  <a:extLst>
                    <a:ext uri="{A12FA001-AC4F-418D-AE19-62706E023703}">
                      <ahyp:hlinkClr xmlns:ahyp="http://schemas.microsoft.com/office/drawing/2018/hyperlinkcolor" val="tx"/>
                    </a:ext>
                  </a:extLst>
                </a:hlinkClick>
              </a:rPr>
              <a:t>SASB (Sustainability Accounting Standards Board) </a:t>
            </a:r>
            <a:endParaRPr lang="en-GB" sz="1800" b="1" dirty="0">
              <a:solidFill>
                <a:srgbClr val="23BAED"/>
              </a:solidFill>
            </a:endParaRPr>
          </a:p>
          <a:p>
            <a:pPr>
              <a:lnSpc>
                <a:spcPct val="120000"/>
              </a:lnSpc>
            </a:pPr>
            <a:r>
              <a:rPr lang="en-GB" sz="1800" dirty="0"/>
              <a:t>Impacts at a sector level – qualitative</a:t>
            </a:r>
          </a:p>
          <a:p>
            <a:pPr marL="0" indent="0">
              <a:lnSpc>
                <a:spcPct val="120000"/>
              </a:lnSpc>
              <a:buNone/>
            </a:pPr>
            <a:r>
              <a:rPr lang="en-GB" sz="1800" b="1" dirty="0">
                <a:solidFill>
                  <a:srgbClr val="23BAED"/>
                </a:solidFill>
                <a:hlinkClick r:id="rId5">
                  <a:extLst>
                    <a:ext uri="{A12FA001-AC4F-418D-AE19-62706E023703}">
                      <ahyp:hlinkClr xmlns:ahyp="http://schemas.microsoft.com/office/drawing/2018/hyperlinkcolor" val="tx"/>
                    </a:ext>
                  </a:extLst>
                </a:hlinkClick>
              </a:rPr>
              <a:t>Natural Capital Protocol: Food and Beverage Sector Guide</a:t>
            </a:r>
            <a:endParaRPr lang="en-GB" sz="1800" b="1" dirty="0">
              <a:solidFill>
                <a:srgbClr val="23BAED"/>
              </a:solidFill>
            </a:endParaRPr>
          </a:p>
          <a:p>
            <a:pPr>
              <a:lnSpc>
                <a:spcPct val="120000"/>
              </a:lnSpc>
            </a:pPr>
            <a:r>
              <a:rPr lang="en-GB" sz="1800" dirty="0"/>
              <a:t>Impacts and dependencies for the food and beverage sector –</a:t>
            </a:r>
            <a:r>
              <a:rPr lang="en-GB" sz="1800" dirty="0">
                <a:solidFill>
                  <a:srgbClr val="FF0000"/>
                </a:solidFill>
              </a:rPr>
              <a:t> </a:t>
            </a:r>
            <a:r>
              <a:rPr lang="en-GB" sz="1800" dirty="0"/>
              <a:t>qualitative</a:t>
            </a:r>
          </a:p>
          <a:p>
            <a:pPr marL="0" indent="0">
              <a:lnSpc>
                <a:spcPct val="120000"/>
              </a:lnSpc>
              <a:buNone/>
            </a:pPr>
            <a:r>
              <a:rPr lang="en-GB" sz="1800" b="1" dirty="0" err="1">
                <a:solidFill>
                  <a:srgbClr val="23BAED"/>
                </a:solidFill>
                <a:hlinkClick r:id="rId6">
                  <a:extLst>
                    <a:ext uri="{A12FA001-AC4F-418D-AE19-62706E023703}">
                      <ahyp:hlinkClr xmlns:ahyp="http://schemas.microsoft.com/office/drawing/2018/hyperlinkcolor" val="tx"/>
                    </a:ext>
                  </a:extLst>
                </a:hlinkClick>
              </a:rPr>
              <a:t>TEEBAgriFood</a:t>
            </a:r>
            <a:r>
              <a:rPr lang="en-GB" sz="1800" b="1" dirty="0">
                <a:solidFill>
                  <a:srgbClr val="23BAED"/>
                </a:solidFill>
                <a:hlinkClick r:id="rId6">
                  <a:extLst>
                    <a:ext uri="{A12FA001-AC4F-418D-AE19-62706E023703}">
                      <ahyp:hlinkClr xmlns:ahyp="http://schemas.microsoft.com/office/drawing/2018/hyperlinkcolor" val="tx"/>
                    </a:ext>
                  </a:extLst>
                </a:hlinkClick>
              </a:rPr>
              <a:t> Operational Guidelines for Business</a:t>
            </a:r>
            <a:endParaRPr lang="en-GB" sz="1800" b="1" dirty="0">
              <a:solidFill>
                <a:srgbClr val="23BAED"/>
              </a:solidFill>
            </a:endParaRPr>
          </a:p>
          <a:p>
            <a:pPr>
              <a:lnSpc>
                <a:spcPct val="120000"/>
              </a:lnSpc>
            </a:pPr>
            <a:r>
              <a:rPr lang="en-GB" sz="1800" dirty="0"/>
              <a:t>Impacts and dependencies across food value chains - </a:t>
            </a:r>
            <a:r>
              <a:rPr lang="nl-NL" sz="1800" dirty="0" err="1"/>
              <a:t>qualitative</a:t>
            </a:r>
            <a:r>
              <a:rPr lang="nl-NL" sz="1800" dirty="0"/>
              <a:t>, </a:t>
            </a:r>
            <a:r>
              <a:rPr lang="nl-NL" sz="1800" dirty="0" err="1"/>
              <a:t>quantitative</a:t>
            </a:r>
            <a:r>
              <a:rPr lang="nl-NL" sz="1800" dirty="0"/>
              <a:t> or </a:t>
            </a:r>
            <a:r>
              <a:rPr lang="nl-NL" sz="1800" dirty="0" err="1"/>
              <a:t>monetary</a:t>
            </a:r>
            <a:endParaRPr lang="nl-NL" sz="1800" dirty="0"/>
          </a:p>
          <a:p>
            <a:pPr marL="0" indent="0">
              <a:lnSpc>
                <a:spcPct val="120000"/>
              </a:lnSpc>
              <a:buNone/>
            </a:pPr>
            <a:r>
              <a:rPr lang="en-GB" sz="1800" b="1" dirty="0">
                <a:solidFill>
                  <a:srgbClr val="23BAED"/>
                </a:solidFill>
                <a:hlinkClick r:id="rId7">
                  <a:extLst>
                    <a:ext uri="{A12FA001-AC4F-418D-AE19-62706E023703}">
                      <ahyp:hlinkClr xmlns:ahyp="http://schemas.microsoft.com/office/drawing/2018/hyperlinkcolor" val="tx"/>
                    </a:ext>
                  </a:extLst>
                </a:hlinkClick>
              </a:rPr>
              <a:t>I360X (Impact 360) </a:t>
            </a:r>
            <a:r>
              <a:rPr kumimoji="0" lang="en-GB" sz="1800" b="0" i="0" u="none" strike="noStrike" kern="1200" cap="none" spc="0" normalizeH="0" baseline="0" noProof="0" dirty="0">
                <a:ln>
                  <a:noFill/>
                </a:ln>
                <a:solidFill>
                  <a:schemeClr val="tx1"/>
                </a:solidFill>
                <a:effectLst/>
                <a:uLnTx/>
                <a:uFillTx/>
                <a:latin typeface="+mn-lt"/>
                <a:ea typeface="+mn-ea"/>
                <a:cs typeface="Arial" pitchFamily="34" charset="0"/>
              </a:rPr>
              <a:t>●</a:t>
            </a:r>
            <a:endParaRPr lang="en-GB" sz="1800" b="1" dirty="0">
              <a:solidFill>
                <a:srgbClr val="23BAED"/>
              </a:solidFill>
            </a:endParaRPr>
          </a:p>
          <a:p>
            <a:pPr>
              <a:lnSpc>
                <a:spcPct val="120000"/>
              </a:lnSpc>
            </a:pPr>
            <a:r>
              <a:rPr lang="en-GB" sz="1800" dirty="0"/>
              <a:t>Impacts across all natural, human, social and financial capital – quantitative and qualitative</a:t>
            </a:r>
          </a:p>
          <a:p>
            <a:pPr marL="0" indent="0">
              <a:lnSpc>
                <a:spcPct val="120000"/>
              </a:lnSpc>
              <a:buFont typeface="Arial"/>
              <a:buNone/>
            </a:pPr>
            <a:r>
              <a:rPr lang="en-GB" sz="1800" b="1" dirty="0">
                <a:solidFill>
                  <a:srgbClr val="23BAED"/>
                </a:solidFill>
                <a:hlinkClick r:id="rId8">
                  <a:extLst>
                    <a:ext uri="{A12FA001-AC4F-418D-AE19-62706E023703}">
                      <ahyp:hlinkClr xmlns:ahyp="http://schemas.microsoft.com/office/drawing/2018/hyperlinkcolor" val="tx"/>
                    </a:ext>
                  </a:extLst>
                </a:hlinkClick>
              </a:rPr>
              <a:t>Corporate Ecosystem Valuation (CEV)</a:t>
            </a:r>
            <a:endParaRPr lang="en-GB" sz="1800" b="1" dirty="0">
              <a:solidFill>
                <a:srgbClr val="23BAED"/>
              </a:solidFill>
            </a:endParaRPr>
          </a:p>
          <a:p>
            <a:pPr>
              <a:lnSpc>
                <a:spcPct val="120000"/>
              </a:lnSpc>
            </a:pPr>
            <a:r>
              <a:rPr lang="en-GB" sz="1800" dirty="0"/>
              <a:t>Impacts and dependencies on ecosystem services – quantitative and monetary</a:t>
            </a:r>
          </a:p>
          <a:p>
            <a:pPr marL="0" indent="0">
              <a:lnSpc>
                <a:spcPct val="120000"/>
              </a:lnSpc>
              <a:buNone/>
            </a:pPr>
            <a:r>
              <a:rPr lang="en-GB" sz="1800" b="1" dirty="0" err="1">
                <a:solidFill>
                  <a:srgbClr val="23BAED"/>
                </a:solidFill>
                <a:hlinkClick r:id="rId9">
                  <a:extLst>
                    <a:ext uri="{A12FA001-AC4F-418D-AE19-62706E023703}">
                      <ahyp:hlinkClr xmlns:ahyp="http://schemas.microsoft.com/office/drawing/2018/hyperlinkcolor" val="tx"/>
                    </a:ext>
                  </a:extLst>
                </a:hlinkClick>
              </a:rPr>
              <a:t>InVest</a:t>
            </a:r>
            <a:r>
              <a:rPr lang="en-GB" sz="1800" b="1" dirty="0">
                <a:solidFill>
                  <a:srgbClr val="23BAED"/>
                </a:solidFill>
              </a:rPr>
              <a:t> </a:t>
            </a:r>
            <a:r>
              <a:rPr kumimoji="0" lang="en-GB" sz="1800" b="0" i="0" u="none" strike="noStrike" kern="1200" cap="none" spc="0" normalizeH="0" baseline="0" noProof="0" dirty="0">
                <a:ln>
                  <a:noFill/>
                </a:ln>
                <a:solidFill>
                  <a:schemeClr val="tx1"/>
                </a:solidFill>
                <a:effectLst/>
                <a:uLnTx/>
                <a:uFillTx/>
                <a:latin typeface="+mn-lt"/>
                <a:ea typeface="+mn-ea"/>
                <a:cs typeface="Arial" pitchFamily="34" charset="0"/>
              </a:rPr>
              <a:t>●</a:t>
            </a:r>
            <a:endParaRPr lang="en-GB" sz="1800" b="1" dirty="0">
              <a:solidFill>
                <a:srgbClr val="23BAED"/>
              </a:solidFill>
            </a:endParaRPr>
          </a:p>
          <a:p>
            <a:pPr>
              <a:lnSpc>
                <a:spcPct val="120000"/>
              </a:lnSpc>
            </a:pPr>
            <a:r>
              <a:rPr lang="en-GB" sz="1800" dirty="0"/>
              <a:t>Dependencies – how do goods and services from nature sustain human life – modelling, monetary</a:t>
            </a:r>
          </a:p>
          <a:p>
            <a:pPr>
              <a:lnSpc>
                <a:spcPct val="120000"/>
              </a:lnSpc>
            </a:pPr>
            <a:endParaRPr lang="en-GB" sz="1250" dirty="0"/>
          </a:p>
        </p:txBody>
      </p:sp>
      <p:sp>
        <p:nvSpPr>
          <p:cNvPr id="4" name="Slide Number Placeholder 3">
            <a:extLst>
              <a:ext uri="{FF2B5EF4-FFF2-40B4-BE49-F238E27FC236}">
                <a16:creationId xmlns:a16="http://schemas.microsoft.com/office/drawing/2014/main" id="{11144FF8-6A49-1246-9A5A-E70E41D335D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TextBox 8">
            <a:extLst>
              <a:ext uri="{FF2B5EF4-FFF2-40B4-BE49-F238E27FC236}">
                <a16:creationId xmlns:a16="http://schemas.microsoft.com/office/drawing/2014/main" id="{09667C80-97F5-42AE-A044-551CD2F2BB1D}"/>
              </a:ext>
            </a:extLst>
          </p:cNvPr>
          <p:cNvSpPr txBox="1"/>
          <p:nvPr/>
        </p:nvSpPr>
        <p:spPr>
          <a:xfrm>
            <a:off x="10944496" y="171273"/>
            <a:ext cx="1187807" cy="830997"/>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GB" sz="1600" dirty="0">
                <a:solidFill>
                  <a:prstClr val="white"/>
                </a:solidFill>
                <a:latin typeface="Arial"/>
              </a:rPr>
              <a:t>Refer to p. 38 of your workbook</a:t>
            </a:r>
          </a:p>
        </p:txBody>
      </p:sp>
      <p:sp>
        <p:nvSpPr>
          <p:cNvPr id="7" name="Teardrop 5">
            <a:extLst>
              <a:ext uri="{FF2B5EF4-FFF2-40B4-BE49-F238E27FC236}">
                <a16:creationId xmlns:a16="http://schemas.microsoft.com/office/drawing/2014/main" id="{B4910B68-0194-40B9-93AF-80777C83E290}"/>
              </a:ext>
            </a:extLst>
          </p:cNvPr>
          <p:cNvSpPr/>
          <p:nvPr/>
        </p:nvSpPr>
        <p:spPr>
          <a:xfrm>
            <a:off x="10505073" y="197151"/>
            <a:ext cx="1535541" cy="126437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dirty="0">
              <a:solidFill>
                <a:prstClr val="white"/>
              </a:solidFill>
              <a:latin typeface="Arial"/>
            </a:endParaRPr>
          </a:p>
        </p:txBody>
      </p:sp>
      <p:sp>
        <p:nvSpPr>
          <p:cNvPr id="9" name="TextBox 7">
            <a:extLst>
              <a:ext uri="{FF2B5EF4-FFF2-40B4-BE49-F238E27FC236}">
                <a16:creationId xmlns:a16="http://schemas.microsoft.com/office/drawing/2014/main" id="{4FCA63F0-904D-4621-BEA6-CF23D82DCDE7}"/>
              </a:ext>
            </a:extLst>
          </p:cNvPr>
          <p:cNvSpPr txBox="1"/>
          <p:nvPr/>
        </p:nvSpPr>
        <p:spPr>
          <a:xfrm>
            <a:off x="10505073" y="447683"/>
            <a:ext cx="1531708" cy="784830"/>
          </a:xfrm>
          <a:prstGeom prst="rect">
            <a:avLst/>
          </a:prstGeom>
          <a:noFill/>
        </p:spPr>
        <p:txBody>
          <a:bodyPr wrap="square" rtlCol="0">
            <a:spAutoFit/>
          </a:bodyPr>
          <a:lstStyle/>
          <a:p>
            <a:pPr algn="ctr" defTabSz="914354">
              <a:defRPr/>
            </a:pPr>
            <a:r>
              <a:rPr lang="en-GB" sz="1500" dirty="0">
                <a:solidFill>
                  <a:schemeClr val="bg1"/>
                </a:solidFill>
                <a:latin typeface="Arial"/>
              </a:rPr>
              <a:t>Refer to </a:t>
            </a:r>
            <a:r>
              <a:rPr lang="en-GB" sz="1500" b="1" dirty="0">
                <a:solidFill>
                  <a:schemeClr val="bg1"/>
                </a:solidFill>
                <a:latin typeface="Arial"/>
              </a:rPr>
              <a:t>p. 44 </a:t>
            </a:r>
            <a:r>
              <a:rPr lang="en-GB" sz="1500" dirty="0">
                <a:solidFill>
                  <a:schemeClr val="bg1"/>
                </a:solidFill>
                <a:latin typeface="Arial"/>
              </a:rPr>
              <a:t>of your workbook</a:t>
            </a:r>
          </a:p>
        </p:txBody>
      </p:sp>
    </p:spTree>
    <p:extLst>
      <p:ext uri="{BB962C8B-B14F-4D97-AF65-F5344CB8AC3E}">
        <p14:creationId xmlns:p14="http://schemas.microsoft.com/office/powerpoint/2010/main" val="83475003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0C814-BC56-8F4D-807E-BA3DC1357558}"/>
              </a:ext>
            </a:extLst>
          </p:cNvPr>
          <p:cNvSpPr>
            <a:spLocks noGrp="1"/>
          </p:cNvSpPr>
          <p:nvPr>
            <p:ph type="title"/>
          </p:nvPr>
        </p:nvSpPr>
        <p:spPr/>
        <p:txBody>
          <a:bodyPr/>
          <a:lstStyle/>
          <a:p>
            <a:r>
              <a:rPr lang="en-US" dirty="0"/>
              <a:t>Tools to Determine Impacts and Dependencies</a:t>
            </a:r>
          </a:p>
        </p:txBody>
      </p:sp>
      <p:sp>
        <p:nvSpPr>
          <p:cNvPr id="4" name="Slide Number Placeholder 3">
            <a:extLst>
              <a:ext uri="{FF2B5EF4-FFF2-40B4-BE49-F238E27FC236}">
                <a16:creationId xmlns:a16="http://schemas.microsoft.com/office/drawing/2014/main" id="{11144FF8-6A49-1246-9A5A-E70E41D335D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Content Placeholder 2">
            <a:extLst>
              <a:ext uri="{FF2B5EF4-FFF2-40B4-BE49-F238E27FC236}">
                <a16:creationId xmlns:a16="http://schemas.microsoft.com/office/drawing/2014/main" id="{CC8D1AF0-3040-4C75-89CA-694E1966305B}"/>
              </a:ext>
            </a:extLst>
          </p:cNvPr>
          <p:cNvSpPr txBox="1">
            <a:spLocks/>
          </p:cNvSpPr>
          <p:nvPr/>
        </p:nvSpPr>
        <p:spPr>
          <a:xfrm>
            <a:off x="379684" y="1225017"/>
            <a:ext cx="11498122" cy="5039836"/>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defRPr/>
            </a:pPr>
            <a:r>
              <a:rPr kumimoji="0" lang="en-GB" sz="1400" b="1" i="0" u="none" strike="noStrike" kern="1200" cap="none" spc="0" normalizeH="0" baseline="0" noProof="0" dirty="0">
                <a:ln>
                  <a:noFill/>
                </a:ln>
                <a:solidFill>
                  <a:srgbClr val="23BAED"/>
                </a:solidFill>
                <a:effectLst/>
                <a:uLnTx/>
                <a:uFillTx/>
                <a:latin typeface="Arial"/>
                <a:ea typeface="+mn-ea"/>
                <a:cs typeface="+mn-cs"/>
                <a:hlinkClick r:id="rId3">
                  <a:extLst>
                    <a:ext uri="{A12FA001-AC4F-418D-AE19-62706E023703}">
                      <ahyp:hlinkClr xmlns:ahyp="http://schemas.microsoft.com/office/drawing/2018/hyperlinkcolor" val="tx"/>
                    </a:ext>
                  </a:extLst>
                </a:hlinkClick>
              </a:rPr>
              <a:t>ARIES</a:t>
            </a:r>
            <a:r>
              <a:rPr kumimoji="0" lang="en-GB" sz="1400" b="1" i="0" u="none" strike="noStrike" kern="1200" cap="none" spc="0" normalizeH="0" baseline="0" noProof="0" dirty="0">
                <a:ln>
                  <a:noFill/>
                </a:ln>
                <a:solidFill>
                  <a:srgbClr val="23BAED"/>
                </a:solidFill>
                <a:effectLst/>
                <a:uLnTx/>
                <a:uFillTx/>
                <a:latin typeface="Arial"/>
                <a:ea typeface="+mn-ea"/>
                <a:cs typeface="+mn-cs"/>
              </a:rPr>
              <a:t> </a:t>
            </a:r>
            <a:r>
              <a:rPr kumimoji="0" lang="en-GB" sz="1400" b="0" i="0" u="none" strike="noStrike" kern="1200" cap="none" spc="0" normalizeH="0" baseline="0" noProof="0" dirty="0">
                <a:ln>
                  <a:noFill/>
                </a:ln>
                <a:solidFill>
                  <a:schemeClr val="tx1"/>
                </a:solidFill>
                <a:effectLst/>
                <a:uLnTx/>
                <a:uFillTx/>
                <a:latin typeface="+mn-lt"/>
                <a:ea typeface="+mn-ea"/>
                <a:cs typeface="Arial" pitchFamily="34" charset="0"/>
              </a:rPr>
              <a:t>●</a:t>
            </a:r>
            <a:endParaRPr kumimoji="0" lang="en-GB" sz="1400" b="1" i="0" u="none" strike="noStrike" kern="1200" cap="none" spc="0" normalizeH="0" baseline="0" noProof="0" dirty="0">
              <a:ln>
                <a:noFill/>
              </a:ln>
              <a:solidFill>
                <a:srgbClr val="23BAED"/>
              </a:solidFill>
              <a:effectLst/>
              <a:uLnTx/>
              <a:uFillTx/>
              <a:latin typeface="Arial"/>
              <a:ea typeface="+mn-ea"/>
              <a:cs typeface="+mn-cs"/>
            </a:endParaRPr>
          </a:p>
          <a:p>
            <a:pPr marL="228594" marR="0" lvl="0" indent="-228594" algn="l" defTabSz="914377" rtl="0" eaLnBrk="1" fontAlgn="auto" latinLnBrk="0" hangingPunct="1">
              <a:lnSpc>
                <a:spcPct val="120000"/>
              </a:lnSpc>
              <a:spcBef>
                <a:spcPts val="1000"/>
              </a:spcBef>
              <a:spcAft>
                <a:spcPts val="0"/>
              </a:spcAft>
              <a:buClr>
                <a:srgbClr val="23BAED"/>
              </a:buClr>
              <a:buSzTx/>
              <a:buFont typeface="Arial"/>
              <a:buChar char="•"/>
              <a:tabLst/>
              <a:defRPr/>
            </a:pP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Dependencies – how does nature provide benefits to people – linking ecosystems and the human economy – modelling</a:t>
            </a:r>
          </a:p>
          <a:p>
            <a:pPr marL="0" marR="0" lvl="0" indent="0" algn="l" defTabSz="914377" rtl="0" eaLnBrk="1" fontAlgn="auto" latinLnBrk="0" hangingPunct="1">
              <a:lnSpc>
                <a:spcPct val="120000"/>
              </a:lnSpc>
              <a:spcBef>
                <a:spcPts val="1000"/>
              </a:spcBef>
              <a:spcAft>
                <a:spcPts val="0"/>
              </a:spcAft>
              <a:buClr>
                <a:srgbClr val="23BAED"/>
              </a:buClr>
              <a:buSzTx/>
              <a:buNone/>
              <a:tabLst/>
              <a:defRPr/>
            </a:pPr>
            <a:r>
              <a:rPr lang="en-GB" sz="1400" b="1" dirty="0">
                <a:solidFill>
                  <a:srgbClr val="23BAED"/>
                </a:solidFill>
                <a:latin typeface="Arial"/>
                <a:hlinkClick r:id="rId4">
                  <a:extLst>
                    <a:ext uri="{A12FA001-AC4F-418D-AE19-62706E023703}">
                      <ahyp:hlinkClr xmlns:ahyp="http://schemas.microsoft.com/office/drawing/2018/hyperlinkcolor" val="tx"/>
                    </a:ext>
                  </a:extLst>
                </a:hlinkClick>
              </a:rPr>
              <a:t>Toolkit for Ecosystem Service Site-Based Assessment (TESSA)</a:t>
            </a:r>
            <a:endParaRPr lang="en-GB" sz="1400" b="1" dirty="0">
              <a:solidFill>
                <a:srgbClr val="23BAED"/>
              </a:solidFill>
              <a:latin typeface="Arial"/>
            </a:endParaRPr>
          </a:p>
          <a:p>
            <a:pPr>
              <a:lnSpc>
                <a:spcPct val="120000"/>
              </a:lnSpc>
              <a:defRPr/>
            </a:pP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Impacts </a:t>
            </a:r>
            <a:r>
              <a:rPr lang="en-GB" sz="1400" dirty="0">
                <a:solidFill>
                  <a:prstClr val="black">
                    <a:lumMod val="65000"/>
                    <a:lumOff val="35000"/>
                  </a:prstClr>
                </a:solidFill>
                <a:latin typeface="Arial"/>
              </a:rPr>
              <a:t>on n</a:t>
            </a:r>
            <a:r>
              <a:rPr lang="en-US" sz="1400" dirty="0" err="1">
                <a:solidFill>
                  <a:prstClr val="black">
                    <a:lumMod val="65000"/>
                    <a:lumOff val="35000"/>
                  </a:prstClr>
                </a:solidFill>
                <a:latin typeface="Arial"/>
              </a:rPr>
              <a:t>atural</a:t>
            </a:r>
            <a:r>
              <a:rPr lang="en-US" sz="1400" dirty="0">
                <a:solidFill>
                  <a:prstClr val="black">
                    <a:lumMod val="65000"/>
                    <a:lumOff val="35000"/>
                  </a:prstClr>
                </a:solidFill>
                <a:latin typeface="Arial"/>
              </a:rPr>
              <a:t> capital and ecosystem services of actual and potential changes at individual sites </a:t>
            </a:r>
            <a:r>
              <a:rPr lang="en-US" sz="1400" b="0" i="0" dirty="0">
                <a:solidFill>
                  <a:srgbClr val="333333"/>
                </a:solidFill>
                <a:effectLst/>
                <a:latin typeface="Helvetica Neue"/>
              </a:rPr>
              <a:t>– </a:t>
            </a:r>
            <a:r>
              <a:rPr lang="en-US" sz="1400" dirty="0">
                <a:solidFill>
                  <a:prstClr val="black">
                    <a:lumMod val="65000"/>
                    <a:lumOff val="35000"/>
                  </a:prstClr>
                </a:solidFill>
                <a:latin typeface="Arial"/>
              </a:rPr>
              <a:t>qualitative and quantitative</a:t>
            </a:r>
            <a:endParaRPr lang="en-GB" sz="1400" dirty="0">
              <a:solidFill>
                <a:prstClr val="black">
                  <a:lumMod val="65000"/>
                  <a:lumOff val="35000"/>
                </a:prstClr>
              </a:solidFill>
              <a:latin typeface="Arial"/>
            </a:endParaRPr>
          </a:p>
          <a:p>
            <a:pPr marL="0" marR="0" lvl="0" indent="0" algn="l" defTabSz="914377" rtl="0" eaLnBrk="1" fontAlgn="auto" latinLnBrk="0" hangingPunct="1">
              <a:lnSpc>
                <a:spcPct val="120000"/>
              </a:lnSpc>
              <a:spcBef>
                <a:spcPts val="1000"/>
              </a:spcBef>
              <a:spcAft>
                <a:spcPts val="0"/>
              </a:spcAft>
              <a:buClr>
                <a:srgbClr val="23BAED"/>
              </a:buClr>
              <a:buSzTx/>
              <a:buFont typeface="Arial"/>
              <a:buNone/>
              <a:tabLst/>
              <a:defRPr/>
            </a:pPr>
            <a:r>
              <a:rPr kumimoji="0" lang="en-GB" sz="1400" b="1" i="0" u="none" strike="noStrike" kern="1200" cap="none" spc="0" normalizeH="0" baseline="0" noProof="0" dirty="0">
                <a:ln>
                  <a:noFill/>
                </a:ln>
                <a:solidFill>
                  <a:srgbClr val="23BAED"/>
                </a:solidFill>
                <a:effectLst/>
                <a:uLnTx/>
                <a:uFillTx/>
                <a:latin typeface="Arial"/>
                <a:ea typeface="+mn-ea"/>
                <a:cs typeface="+mn-cs"/>
                <a:hlinkClick r:id="rId5">
                  <a:extLst>
                    <a:ext uri="{A12FA001-AC4F-418D-AE19-62706E023703}">
                      <ahyp:hlinkClr xmlns:ahyp="http://schemas.microsoft.com/office/drawing/2018/hyperlinkcolor" val="tx"/>
                    </a:ext>
                  </a:extLst>
                </a:hlinkClick>
              </a:rPr>
              <a:t>Farm Sustainability Assessment</a:t>
            </a:r>
            <a:endParaRPr kumimoji="0" lang="en-GB" sz="1400" b="1" i="0" u="none" strike="noStrike" kern="1200" cap="none" spc="0" normalizeH="0" baseline="0" noProof="0" dirty="0">
              <a:ln>
                <a:noFill/>
              </a:ln>
              <a:solidFill>
                <a:srgbClr val="23BAED"/>
              </a:solidFill>
              <a:effectLst/>
              <a:uLnTx/>
              <a:uFillTx/>
              <a:latin typeface="Arial"/>
              <a:ea typeface="+mn-ea"/>
              <a:cs typeface="+mn-cs"/>
              <a:hlinkClick r:id="rId3">
                <a:extLst>
                  <a:ext uri="{A12FA001-AC4F-418D-AE19-62706E023703}">
                    <ahyp:hlinkClr xmlns:ahyp="http://schemas.microsoft.com/office/drawing/2018/hyperlinkcolor" val="tx"/>
                  </a:ext>
                </a:extLst>
              </a:hlinkClick>
            </a:endParaRPr>
          </a:p>
          <a:p>
            <a:pPr marL="228594" marR="0" lvl="0" indent="-228594" algn="l" defTabSz="914377" rtl="0" eaLnBrk="1" fontAlgn="auto" latinLnBrk="0" hangingPunct="1">
              <a:lnSpc>
                <a:spcPct val="120000"/>
              </a:lnSpc>
              <a:spcBef>
                <a:spcPts val="1000"/>
              </a:spcBef>
              <a:spcAft>
                <a:spcPts val="0"/>
              </a:spcAft>
              <a:buClr>
                <a:srgbClr val="23BAED"/>
              </a:buClr>
              <a:buSzTx/>
              <a:buFont typeface="Arial"/>
              <a:buChar char="•"/>
              <a:tabLst/>
              <a:defRPr/>
            </a:pP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Impacts across environmental, social and business - applicable to all agricultural crops - qualitative and quantitative</a:t>
            </a:r>
          </a:p>
          <a:p>
            <a:pPr marL="0" marR="0" lvl="0" indent="0" algn="l" defTabSz="914377" rtl="0" eaLnBrk="1" fontAlgn="auto" latinLnBrk="0" hangingPunct="1">
              <a:lnSpc>
                <a:spcPct val="120000"/>
              </a:lnSpc>
              <a:spcBef>
                <a:spcPts val="1000"/>
              </a:spcBef>
              <a:spcAft>
                <a:spcPts val="0"/>
              </a:spcAft>
              <a:buClr>
                <a:srgbClr val="23BAED"/>
              </a:buClr>
              <a:buSzTx/>
              <a:buFont typeface="Arial"/>
              <a:buNone/>
              <a:tabLst/>
              <a:defRPr/>
            </a:pPr>
            <a:r>
              <a:rPr kumimoji="0" lang="en-GB" sz="1400" b="1" i="0" u="none" strike="noStrike" kern="1200" cap="none" spc="0" normalizeH="0" baseline="0" noProof="0" dirty="0">
                <a:ln>
                  <a:noFill/>
                </a:ln>
                <a:solidFill>
                  <a:srgbClr val="23BAED"/>
                </a:solidFill>
                <a:effectLst/>
                <a:uLnTx/>
                <a:uFillTx/>
                <a:latin typeface="Arial"/>
                <a:ea typeface="+mn-ea"/>
                <a:cs typeface="+mn-cs"/>
                <a:hlinkClick r:id="rId6">
                  <a:extLst>
                    <a:ext uri="{A12FA001-AC4F-418D-AE19-62706E023703}">
                      <ahyp:hlinkClr xmlns:ahyp="http://schemas.microsoft.com/office/drawing/2018/hyperlinkcolor" val="tx"/>
                    </a:ext>
                  </a:extLst>
                </a:hlinkClick>
              </a:rPr>
              <a:t>The Cool Farm Tool</a:t>
            </a:r>
            <a:endParaRPr kumimoji="0" lang="en-GB" sz="1400" b="1" i="0" u="none" strike="noStrike" kern="1200" cap="none" spc="0" normalizeH="0" baseline="0" noProof="0" dirty="0">
              <a:ln>
                <a:noFill/>
              </a:ln>
              <a:solidFill>
                <a:srgbClr val="23BAED"/>
              </a:solidFill>
              <a:effectLst/>
              <a:uLnTx/>
              <a:uFillTx/>
              <a:latin typeface="Arial"/>
              <a:ea typeface="+mn-ea"/>
              <a:cs typeface="+mn-cs"/>
            </a:endParaRPr>
          </a:p>
          <a:p>
            <a:pPr marL="228594" marR="0" lvl="0" indent="-228594" algn="l" defTabSz="914377" rtl="0" eaLnBrk="1" fontAlgn="auto" latinLnBrk="0" hangingPunct="1">
              <a:lnSpc>
                <a:spcPct val="120000"/>
              </a:lnSpc>
              <a:spcBef>
                <a:spcPts val="1000"/>
              </a:spcBef>
              <a:spcAft>
                <a:spcPts val="0"/>
              </a:spcAft>
              <a:buClr>
                <a:srgbClr val="23BAED"/>
              </a:buClr>
              <a:buSzTx/>
              <a:buFont typeface="Arial"/>
              <a:buChar char="•"/>
              <a:tabLst/>
              <a:defRPr/>
            </a:pPr>
            <a:r>
              <a:rPr kumimoji="0" lang="nl-NL"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An assessment tool </a:t>
            </a:r>
            <a:r>
              <a:rPr kumimoji="0" lang="nl-NL" sz="1400" b="0" i="0" u="none" strike="noStrike" kern="1200" cap="none" spc="0" normalizeH="0" baseline="0" noProof="0" dirty="0" err="1">
                <a:ln>
                  <a:noFill/>
                </a:ln>
                <a:solidFill>
                  <a:prstClr val="black">
                    <a:lumMod val="65000"/>
                    <a:lumOff val="35000"/>
                  </a:prstClr>
                </a:solidFill>
                <a:effectLst/>
                <a:uLnTx/>
                <a:uFillTx/>
                <a:latin typeface="Arial"/>
                <a:ea typeface="+mn-ea"/>
                <a:cs typeface="+mn-cs"/>
              </a:rPr>
              <a:t>to</a:t>
            </a:r>
            <a:r>
              <a:rPr kumimoji="0" lang="nl-NL"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t>
            </a:r>
            <a:r>
              <a:rPr kumimoji="0" lang="nl-NL" sz="1400" b="0" i="0" u="none" strike="noStrike" kern="1200" cap="none" spc="0" normalizeH="0" baseline="0" noProof="0" dirty="0" err="1">
                <a:ln>
                  <a:noFill/>
                </a:ln>
                <a:solidFill>
                  <a:prstClr val="black">
                    <a:lumMod val="65000"/>
                    <a:lumOff val="35000"/>
                  </a:prstClr>
                </a:solidFill>
                <a:effectLst/>
                <a:uLnTx/>
                <a:uFillTx/>
                <a:latin typeface="Arial"/>
                <a:ea typeface="+mn-ea"/>
                <a:cs typeface="+mn-cs"/>
              </a:rPr>
              <a:t>measure</a:t>
            </a:r>
            <a:r>
              <a:rPr kumimoji="0" lang="nl-NL"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impacts on </a:t>
            </a:r>
            <a:r>
              <a:rPr kumimoji="0" lang="nl-NL" sz="1400" b="0" i="0" u="none" strike="noStrike" kern="1200" cap="none" spc="0" normalizeH="0" baseline="0" noProof="0" dirty="0" err="1">
                <a:ln>
                  <a:noFill/>
                </a:ln>
                <a:solidFill>
                  <a:prstClr val="black">
                    <a:lumMod val="65000"/>
                    <a:lumOff val="35000"/>
                  </a:prstClr>
                </a:solidFill>
                <a:effectLst/>
                <a:uLnTx/>
                <a:uFillTx/>
                <a:latin typeface="Arial"/>
                <a:ea typeface="+mn-ea"/>
                <a:cs typeface="+mn-cs"/>
              </a:rPr>
              <a:t>greenhouse</a:t>
            </a:r>
            <a:r>
              <a:rPr kumimoji="0" lang="nl-NL"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t>
            </a:r>
            <a:r>
              <a:rPr kumimoji="0" lang="nl-NL" sz="1400" b="0" i="0" u="none" strike="noStrike" kern="1200" cap="none" spc="0" normalizeH="0" baseline="0" noProof="0" dirty="0" err="1">
                <a:ln>
                  <a:noFill/>
                </a:ln>
                <a:solidFill>
                  <a:prstClr val="black">
                    <a:lumMod val="65000"/>
                    <a:lumOff val="35000"/>
                  </a:prstClr>
                </a:solidFill>
                <a:effectLst/>
                <a:uLnTx/>
                <a:uFillTx/>
                <a:latin typeface="Arial"/>
                <a:ea typeface="+mn-ea"/>
                <a:cs typeface="+mn-cs"/>
              </a:rPr>
              <a:t>gases</a:t>
            </a:r>
            <a:r>
              <a:rPr kumimoji="0" lang="nl-NL"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t>
            </a:r>
            <a:r>
              <a:rPr kumimoji="0" lang="nl-NL" sz="1400" b="0" i="0" u="none" strike="noStrike" kern="1200" cap="none" spc="0" normalizeH="0" baseline="0" noProof="0" dirty="0" err="1">
                <a:ln>
                  <a:noFill/>
                </a:ln>
                <a:solidFill>
                  <a:prstClr val="black">
                    <a:lumMod val="65000"/>
                    <a:lumOff val="35000"/>
                  </a:prstClr>
                </a:solidFill>
                <a:effectLst/>
                <a:uLnTx/>
                <a:uFillTx/>
                <a:latin typeface="Arial"/>
                <a:ea typeface="+mn-ea"/>
                <a:cs typeface="+mn-cs"/>
              </a:rPr>
              <a:t>biodiversity</a:t>
            </a:r>
            <a:r>
              <a:rPr kumimoji="0" lang="nl-NL"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t>
            </a:r>
            <a:r>
              <a:rPr kumimoji="0" lang="nl-NL" sz="1400" b="0" i="0" u="none" strike="noStrike" kern="1200" cap="none" spc="0" normalizeH="0" baseline="0" noProof="0" dirty="0" err="1">
                <a:ln>
                  <a:noFill/>
                </a:ln>
                <a:solidFill>
                  <a:prstClr val="black">
                    <a:lumMod val="65000"/>
                    <a:lumOff val="35000"/>
                  </a:prstClr>
                </a:solidFill>
                <a:effectLst/>
                <a:uLnTx/>
                <a:uFillTx/>
                <a:latin typeface="Arial"/>
                <a:ea typeface="+mn-ea"/>
                <a:cs typeface="+mn-cs"/>
              </a:rPr>
              <a:t>and</a:t>
            </a:r>
            <a:r>
              <a:rPr kumimoji="0" lang="nl-NL"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water - </a:t>
            </a:r>
            <a:r>
              <a:rPr kumimoji="0" lang="nl-NL" sz="1400" b="0" i="0" u="none" strike="noStrike" kern="1200" cap="none" spc="0" normalizeH="0" baseline="0" noProof="0" dirty="0" err="1">
                <a:ln>
                  <a:noFill/>
                </a:ln>
                <a:solidFill>
                  <a:prstClr val="black">
                    <a:lumMod val="65000"/>
                    <a:lumOff val="35000"/>
                  </a:prstClr>
                </a:solidFill>
                <a:effectLst/>
                <a:uLnTx/>
                <a:uFillTx/>
                <a:latin typeface="Arial"/>
                <a:ea typeface="+mn-ea"/>
                <a:cs typeface="+mn-cs"/>
              </a:rPr>
              <a:t>quantitative</a:t>
            </a:r>
            <a:endParaRPr kumimoji="0" lang="nl-NL" sz="1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marL="0" marR="0" lvl="0" indent="0" algn="l" defTabSz="914377" rtl="0" eaLnBrk="1" fontAlgn="auto" latinLnBrk="0" hangingPunct="1">
              <a:lnSpc>
                <a:spcPct val="120000"/>
              </a:lnSpc>
              <a:spcBef>
                <a:spcPts val="1000"/>
              </a:spcBef>
              <a:spcAft>
                <a:spcPts val="0"/>
              </a:spcAft>
              <a:buClr>
                <a:srgbClr val="23BAED"/>
              </a:buClr>
              <a:buSzTx/>
              <a:buFont typeface="Arial"/>
              <a:buNone/>
              <a:tabLst/>
              <a:defRPr/>
            </a:pPr>
            <a:r>
              <a:rPr kumimoji="0" lang="en-GB" sz="1400" b="1" i="0" u="none" strike="noStrike" kern="1200" cap="none" spc="0" normalizeH="0" baseline="0" noProof="0" dirty="0">
                <a:ln>
                  <a:noFill/>
                </a:ln>
                <a:solidFill>
                  <a:srgbClr val="23BAED"/>
                </a:solidFill>
                <a:effectLst/>
                <a:uLnTx/>
                <a:uFillTx/>
                <a:latin typeface="Arial"/>
                <a:ea typeface="+mn-ea"/>
                <a:cs typeface="+mn-cs"/>
                <a:hlinkClick r:id="rId7">
                  <a:extLst>
                    <a:ext uri="{A12FA001-AC4F-418D-AE19-62706E023703}">
                      <ahyp:hlinkClr xmlns:ahyp="http://schemas.microsoft.com/office/drawing/2018/hyperlinkcolor" val="tx"/>
                    </a:ext>
                  </a:extLst>
                </a:hlinkClick>
              </a:rPr>
              <a:t>CROPWAT</a:t>
            </a:r>
            <a:endParaRPr kumimoji="0" lang="en-GB" sz="1400" b="1" i="0" u="none" strike="noStrike" kern="1200" cap="none" spc="0" normalizeH="0" baseline="0" noProof="0" dirty="0">
              <a:ln>
                <a:noFill/>
              </a:ln>
              <a:solidFill>
                <a:srgbClr val="23BAED"/>
              </a:solidFill>
              <a:effectLst/>
              <a:uLnTx/>
              <a:uFillTx/>
              <a:latin typeface="Arial"/>
              <a:ea typeface="+mn-ea"/>
              <a:cs typeface="+mn-cs"/>
            </a:endParaRPr>
          </a:p>
          <a:p>
            <a:pPr marL="228594" marR="0" lvl="0" indent="-228594" algn="l" defTabSz="914377" rtl="0" eaLnBrk="1" fontAlgn="auto" latinLnBrk="0" hangingPunct="1">
              <a:lnSpc>
                <a:spcPct val="120000"/>
              </a:lnSpc>
              <a:spcBef>
                <a:spcPts val="1000"/>
              </a:spcBef>
              <a:spcAft>
                <a:spcPts val="0"/>
              </a:spcAft>
              <a:buClr>
                <a:srgbClr val="23BAED"/>
              </a:buClr>
              <a:buSzTx/>
              <a:buFont typeface="Arial"/>
              <a:buChar char="•"/>
              <a:tabLst/>
              <a:defRPr/>
            </a:pP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Dependencies – calculating the required water supply for a variety of crops – quantitative</a:t>
            </a:r>
          </a:p>
          <a:p>
            <a:pPr marL="0" marR="0" lvl="0" indent="0" algn="l" defTabSz="914377" rtl="0" eaLnBrk="1" fontAlgn="auto" latinLnBrk="0" hangingPunct="1">
              <a:lnSpc>
                <a:spcPct val="120000"/>
              </a:lnSpc>
              <a:spcBef>
                <a:spcPts val="1000"/>
              </a:spcBef>
              <a:spcAft>
                <a:spcPts val="0"/>
              </a:spcAft>
              <a:buClr>
                <a:srgbClr val="23BAED"/>
              </a:buClr>
              <a:buSzTx/>
              <a:buFont typeface="Arial"/>
              <a:buNone/>
              <a:tabLst/>
              <a:defRPr/>
            </a:pPr>
            <a:r>
              <a:rPr kumimoji="0" lang="en-GB" sz="1400" b="1" i="0" u="none" strike="noStrike" kern="1200" cap="none" spc="0" normalizeH="0" baseline="0" noProof="0" dirty="0" err="1">
                <a:ln>
                  <a:noFill/>
                </a:ln>
                <a:solidFill>
                  <a:srgbClr val="23BAED"/>
                </a:solidFill>
                <a:effectLst/>
                <a:uLnTx/>
                <a:uFillTx/>
                <a:latin typeface="Arial"/>
                <a:ea typeface="+mn-ea"/>
                <a:cs typeface="+mn-cs"/>
                <a:hlinkClick r:id="rId8">
                  <a:extLst>
                    <a:ext uri="{A12FA001-AC4F-418D-AE19-62706E023703}">
                      <ahyp:hlinkClr xmlns:ahyp="http://schemas.microsoft.com/office/drawing/2018/hyperlinkcolor" val="tx"/>
                    </a:ext>
                  </a:extLst>
                </a:hlinkClick>
              </a:rPr>
              <a:t>BioScope</a:t>
            </a:r>
            <a:endParaRPr kumimoji="0" lang="en-GB" sz="1400" b="1" i="0" u="none" strike="noStrike" kern="1200" cap="none" spc="0" normalizeH="0" baseline="0" noProof="0" dirty="0">
              <a:ln>
                <a:noFill/>
              </a:ln>
              <a:solidFill>
                <a:srgbClr val="23BAED"/>
              </a:solidFill>
              <a:effectLst/>
              <a:uLnTx/>
              <a:uFillTx/>
              <a:latin typeface="Arial"/>
              <a:ea typeface="+mn-ea"/>
              <a:cs typeface="+mn-cs"/>
            </a:endParaRPr>
          </a:p>
          <a:p>
            <a:pPr marL="228594" marR="0" lvl="0" indent="-228594" algn="l" defTabSz="914377" rtl="0" eaLnBrk="1" fontAlgn="auto" latinLnBrk="0" hangingPunct="1">
              <a:lnSpc>
                <a:spcPct val="120000"/>
              </a:lnSpc>
              <a:spcBef>
                <a:spcPts val="1000"/>
              </a:spcBef>
              <a:spcAft>
                <a:spcPts val="0"/>
              </a:spcAft>
              <a:buClr>
                <a:srgbClr val="23BAED"/>
              </a:buClr>
              <a:buSzTx/>
              <a:buFont typeface="Arial"/>
              <a:buChar char="•"/>
              <a:tabLst/>
              <a:defRPr/>
            </a:pP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Impacts on biodiversity – measuring major impacts on biodiversity arising from the supply chain - using the </a:t>
            </a:r>
            <a:r>
              <a:rPr kumimoji="0" lang="en-GB" sz="1400" b="0" i="0" u="none" strike="noStrike" kern="1200" cap="none" spc="0" normalizeH="0" baseline="0" noProof="0" dirty="0" err="1">
                <a:ln>
                  <a:noFill/>
                </a:ln>
                <a:solidFill>
                  <a:prstClr val="black">
                    <a:lumMod val="65000"/>
                    <a:lumOff val="35000"/>
                  </a:prstClr>
                </a:solidFill>
                <a:effectLst/>
                <a:uLnTx/>
                <a:uFillTx/>
                <a:latin typeface="Arial"/>
                <a:ea typeface="+mn-ea"/>
                <a:cs typeface="+mn-cs"/>
              </a:rPr>
              <a:t>ReCipe</a:t>
            </a: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method for Life Cycle Impact Assessment </a:t>
            </a:r>
          </a:p>
        </p:txBody>
      </p:sp>
      <p:sp>
        <p:nvSpPr>
          <p:cNvPr id="8" name="Teardrop 5">
            <a:extLst>
              <a:ext uri="{FF2B5EF4-FFF2-40B4-BE49-F238E27FC236}">
                <a16:creationId xmlns:a16="http://schemas.microsoft.com/office/drawing/2014/main" id="{94758768-71A8-44C3-8E14-355D3CFD7650}"/>
              </a:ext>
            </a:extLst>
          </p:cNvPr>
          <p:cNvSpPr/>
          <p:nvPr/>
        </p:nvSpPr>
        <p:spPr>
          <a:xfrm>
            <a:off x="10505073" y="197151"/>
            <a:ext cx="1535541" cy="126437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dirty="0">
              <a:solidFill>
                <a:prstClr val="white"/>
              </a:solidFill>
              <a:latin typeface="Arial"/>
            </a:endParaRPr>
          </a:p>
        </p:txBody>
      </p:sp>
      <p:sp>
        <p:nvSpPr>
          <p:cNvPr id="10" name="TextBox 7">
            <a:extLst>
              <a:ext uri="{FF2B5EF4-FFF2-40B4-BE49-F238E27FC236}">
                <a16:creationId xmlns:a16="http://schemas.microsoft.com/office/drawing/2014/main" id="{1758088D-722A-48B8-BB5D-14ACC10B86E2}"/>
              </a:ext>
            </a:extLst>
          </p:cNvPr>
          <p:cNvSpPr txBox="1"/>
          <p:nvPr/>
        </p:nvSpPr>
        <p:spPr>
          <a:xfrm>
            <a:off x="10505073" y="447683"/>
            <a:ext cx="1531708" cy="784830"/>
          </a:xfrm>
          <a:prstGeom prst="rect">
            <a:avLst/>
          </a:prstGeom>
          <a:noFill/>
        </p:spPr>
        <p:txBody>
          <a:bodyPr wrap="square" rtlCol="0">
            <a:spAutoFit/>
          </a:bodyPr>
          <a:lstStyle/>
          <a:p>
            <a:pPr algn="ctr" defTabSz="914354">
              <a:defRPr/>
            </a:pPr>
            <a:r>
              <a:rPr lang="en-GB" sz="1500" dirty="0">
                <a:solidFill>
                  <a:schemeClr val="bg1"/>
                </a:solidFill>
                <a:latin typeface="Arial"/>
              </a:rPr>
              <a:t>Refer to </a:t>
            </a:r>
            <a:r>
              <a:rPr lang="en-GB" sz="1500" b="1" dirty="0">
                <a:solidFill>
                  <a:schemeClr val="bg1"/>
                </a:solidFill>
                <a:latin typeface="Arial"/>
              </a:rPr>
              <a:t>p. 44 </a:t>
            </a:r>
            <a:r>
              <a:rPr lang="en-GB" sz="1500" dirty="0">
                <a:solidFill>
                  <a:schemeClr val="bg1"/>
                </a:solidFill>
                <a:latin typeface="Arial"/>
              </a:rPr>
              <a:t>of your workbook</a:t>
            </a:r>
          </a:p>
        </p:txBody>
      </p:sp>
    </p:spTree>
    <p:extLst>
      <p:ext uri="{BB962C8B-B14F-4D97-AF65-F5344CB8AC3E}">
        <p14:creationId xmlns:p14="http://schemas.microsoft.com/office/powerpoint/2010/main" val="329077107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normAutofit/>
          </a:bodyPr>
          <a:lstStyle/>
          <a:p>
            <a:r>
              <a:rPr lang="en-GB">
                <a:solidFill>
                  <a:schemeClr val="tx1"/>
                </a:solidFill>
              </a:rPr>
              <a:t>Where we are in the learning objectives</a:t>
            </a:r>
          </a:p>
        </p:txBody>
      </p:sp>
      <p:pic>
        <p:nvPicPr>
          <p:cNvPr id="8" name="Graphic 7" descr="Checkmark">
            <a:extLst>
              <a:ext uri="{FF2B5EF4-FFF2-40B4-BE49-F238E27FC236}">
                <a16:creationId xmlns:a16="http://schemas.microsoft.com/office/drawing/2014/main" id="{6E3EC8CA-2116-4D71-962C-CB68C5C22F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450" y="1524761"/>
            <a:ext cx="444761" cy="444761"/>
          </a:xfrm>
          <a:prstGeom prst="rect">
            <a:avLst/>
          </a:prstGeom>
        </p:spPr>
      </p:pic>
      <p:pic>
        <p:nvPicPr>
          <p:cNvPr id="9" name="Graphic 8" descr="Checkmark">
            <a:extLst>
              <a:ext uri="{FF2B5EF4-FFF2-40B4-BE49-F238E27FC236}">
                <a16:creationId xmlns:a16="http://schemas.microsoft.com/office/drawing/2014/main" id="{34961739-C028-45A4-84F2-78FDB15350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1388" y="2412466"/>
            <a:ext cx="444761" cy="444761"/>
          </a:xfrm>
          <a:prstGeom prst="rect">
            <a:avLst/>
          </a:prstGeom>
        </p:spPr>
      </p:pic>
      <p:pic>
        <p:nvPicPr>
          <p:cNvPr id="10" name="Graphic 9" descr="Checkmark">
            <a:extLst>
              <a:ext uri="{FF2B5EF4-FFF2-40B4-BE49-F238E27FC236}">
                <a16:creationId xmlns:a16="http://schemas.microsoft.com/office/drawing/2014/main" id="{47E175DA-0AA8-4550-A095-AE71AC2A75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450" y="3328690"/>
            <a:ext cx="444761" cy="444761"/>
          </a:xfrm>
          <a:prstGeom prst="rect">
            <a:avLst/>
          </a:prstGeom>
        </p:spPr>
      </p:pic>
      <p:sp>
        <p:nvSpPr>
          <p:cNvPr id="12" name="Oval 11">
            <a:extLst>
              <a:ext uri="{FF2B5EF4-FFF2-40B4-BE49-F238E27FC236}">
                <a16:creationId xmlns:a16="http://schemas.microsoft.com/office/drawing/2014/main" id="{347B7D3E-A2A7-4931-8D0C-467C99E9EF65}"/>
              </a:ext>
            </a:extLst>
          </p:cNvPr>
          <p:cNvSpPr/>
          <p:nvPr/>
        </p:nvSpPr>
        <p:spPr>
          <a:xfrm>
            <a:off x="9885147" y="17793"/>
            <a:ext cx="2306855" cy="2138271"/>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3" name="Content Placeholder 2">
            <a:extLst>
              <a:ext uri="{FF2B5EF4-FFF2-40B4-BE49-F238E27FC236}">
                <a16:creationId xmlns:a16="http://schemas.microsoft.com/office/drawing/2014/main" id="{C520F274-BCA1-454A-9647-7AB42514BBDB}"/>
              </a:ext>
            </a:extLst>
          </p:cNvPr>
          <p:cNvSpPr txBox="1">
            <a:spLocks/>
          </p:cNvSpPr>
          <p:nvPr/>
        </p:nvSpPr>
        <p:spPr>
          <a:xfrm>
            <a:off x="1037353" y="1369529"/>
            <a:ext cx="11498123" cy="3577201"/>
          </a:xfrm>
          <a:prstGeom prst="rect">
            <a:avLst/>
          </a:prstGeom>
        </p:spPr>
        <p:txBody>
          <a:bodyPr vert="horz" lIns="91440" tIns="45721" rIns="91440" bIns="45721" rtlCol="0">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None/>
            </a:pPr>
            <a:r>
              <a:rPr lang="en-GB" sz="2201" dirty="0"/>
              <a:t>To understand how to </a:t>
            </a:r>
            <a:r>
              <a:rPr lang="en-GB" sz="2201" b="1" dirty="0">
                <a:solidFill>
                  <a:srgbClr val="23BAED"/>
                </a:solidFill>
              </a:rPr>
              <a:t>identify natural capital impacts and                            dependencies </a:t>
            </a:r>
            <a:r>
              <a:rPr lang="en-GB" sz="2201" dirty="0"/>
              <a:t>that are </a:t>
            </a:r>
            <a:r>
              <a:rPr lang="en-GB" sz="2201" b="1" dirty="0">
                <a:solidFill>
                  <a:srgbClr val="23BAED"/>
                </a:solidFill>
              </a:rPr>
              <a:t>material</a:t>
            </a:r>
            <a:r>
              <a:rPr lang="en-GB" sz="2201" dirty="0"/>
              <a:t> to your business</a:t>
            </a:r>
          </a:p>
          <a:p>
            <a:pPr marL="0" indent="0">
              <a:lnSpc>
                <a:spcPct val="100000"/>
              </a:lnSpc>
              <a:spcAft>
                <a:spcPts val="1200"/>
              </a:spcAft>
              <a:buNone/>
            </a:pPr>
            <a:r>
              <a:rPr lang="en-GB" sz="2201" dirty="0"/>
              <a:t>Acquire the necessary tools, resources and understanding to </a:t>
            </a:r>
            <a:r>
              <a:rPr lang="en-GB" sz="2201" b="1" dirty="0">
                <a:solidFill>
                  <a:srgbClr val="23BAED"/>
                </a:solidFill>
              </a:rPr>
              <a:t>scope your own assessment</a:t>
            </a:r>
            <a:endParaRPr lang="en-GB" sz="2201" dirty="0"/>
          </a:p>
          <a:p>
            <a:pPr marL="0" indent="0">
              <a:lnSpc>
                <a:spcPct val="100000"/>
              </a:lnSpc>
              <a:spcAft>
                <a:spcPts val="1200"/>
              </a:spcAft>
              <a:buNone/>
            </a:pPr>
            <a:r>
              <a:rPr lang="en-GB" sz="2201" dirty="0"/>
              <a:t>To be introduced to the key </a:t>
            </a:r>
            <a:r>
              <a:rPr lang="en-GB" sz="2201" b="1" dirty="0">
                <a:solidFill>
                  <a:srgbClr val="23BAED"/>
                </a:solidFill>
              </a:rPr>
              <a:t>practical considerations and steps</a:t>
            </a:r>
            <a:r>
              <a:rPr lang="en-GB" sz="2201" dirty="0"/>
              <a:t> to take when   undertaking a first natural capital assessment as well as some </a:t>
            </a:r>
            <a:r>
              <a:rPr lang="en-GB" sz="2201" b="1" dirty="0">
                <a:solidFill>
                  <a:srgbClr val="23BAED"/>
                </a:solidFill>
              </a:rPr>
              <a:t>tools </a:t>
            </a:r>
            <a:endParaRPr lang="en-GB" sz="2201" dirty="0"/>
          </a:p>
          <a:p>
            <a:pPr marL="800060" lvl="1" indent="-342882">
              <a:lnSpc>
                <a:spcPct val="100000"/>
              </a:lnSpc>
              <a:spcAft>
                <a:spcPts val="1200"/>
              </a:spcAft>
              <a:buFont typeface="Wingdings" panose="05000000000000000000" pitchFamily="2" charset="2"/>
              <a:buChar char="v"/>
            </a:pPr>
            <a:r>
              <a:rPr lang="en-GB" sz="2201" dirty="0"/>
              <a:t>To understand </a:t>
            </a:r>
            <a:r>
              <a:rPr lang="en-GB" sz="2201" b="1" dirty="0">
                <a:solidFill>
                  <a:srgbClr val="23BAED"/>
                </a:solidFill>
              </a:rPr>
              <a:t>materiality assessments </a:t>
            </a:r>
            <a:r>
              <a:rPr lang="en-GB" sz="2201" dirty="0"/>
              <a:t>in the context of </a:t>
            </a:r>
            <a:r>
              <a:rPr lang="en-GB" sz="2201" b="1" dirty="0">
                <a:solidFill>
                  <a:srgbClr val="23BAED"/>
                </a:solidFill>
              </a:rPr>
              <a:t>impacts and dependencies </a:t>
            </a:r>
            <a:r>
              <a:rPr lang="en-GB" sz="2201" dirty="0"/>
              <a:t>and how to undertake them</a:t>
            </a:r>
          </a:p>
          <a:p>
            <a:pPr marL="800060" lvl="1" indent="-342882">
              <a:lnSpc>
                <a:spcPct val="100000"/>
              </a:lnSpc>
              <a:spcAft>
                <a:spcPts val="1200"/>
              </a:spcAft>
              <a:buFont typeface="Wingdings" panose="05000000000000000000" pitchFamily="2" charset="2"/>
              <a:buChar char="v"/>
            </a:pPr>
            <a:r>
              <a:rPr lang="en-GB" sz="2201" dirty="0"/>
              <a:t>To </a:t>
            </a:r>
            <a:r>
              <a:rPr lang="en-GB" sz="2201" b="1" dirty="0">
                <a:solidFill>
                  <a:srgbClr val="23BAED"/>
                </a:solidFill>
              </a:rPr>
              <a:t>introduce valuation </a:t>
            </a:r>
            <a:r>
              <a:rPr lang="en-GB" sz="2201" dirty="0"/>
              <a:t>following on from the brief overview provided in module 1</a:t>
            </a:r>
          </a:p>
        </p:txBody>
      </p:sp>
      <p:sp>
        <p:nvSpPr>
          <p:cNvPr id="3" name="Slide Number Placeholder 2">
            <a:extLst>
              <a:ext uri="{FF2B5EF4-FFF2-40B4-BE49-F238E27FC236}">
                <a16:creationId xmlns:a16="http://schemas.microsoft.com/office/drawing/2014/main" id="{B3DF048D-EBA7-C34C-87B5-0C80DDACA825}"/>
              </a:ext>
            </a:extLst>
          </p:cNvPr>
          <p:cNvSpPr>
            <a:spLocks noGrp="1"/>
          </p:cNvSpPr>
          <p:nvPr>
            <p:ph type="sldNum" sz="quarter" idx="12"/>
          </p:nvPr>
        </p:nvSpPr>
        <p:spPr/>
        <p:txBody>
          <a:bodyPr/>
          <a:lstStyle/>
          <a:p>
            <a:fld id="{971CEC84-1649-40CE-BFF6-7286506FEA08}" type="slidenum">
              <a:rPr lang="en-GB" smtClean="0"/>
              <a:pPr/>
              <a:t>133</a:t>
            </a:fld>
            <a:endParaRPr lang="en-GB"/>
          </a:p>
        </p:txBody>
      </p:sp>
    </p:spTree>
    <p:extLst>
      <p:ext uri="{BB962C8B-B14F-4D97-AF65-F5344CB8AC3E}">
        <p14:creationId xmlns:p14="http://schemas.microsoft.com/office/powerpoint/2010/main" val="348674515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8561-5E51-4A9C-9352-7623FDE59205}"/>
              </a:ext>
            </a:extLst>
          </p:cNvPr>
          <p:cNvSpPr>
            <a:spLocks noGrp="1"/>
          </p:cNvSpPr>
          <p:nvPr>
            <p:ph type="title"/>
          </p:nvPr>
        </p:nvSpPr>
        <p:spPr/>
        <p:txBody>
          <a:bodyPr/>
          <a:lstStyle/>
          <a:p>
            <a:r>
              <a:rPr lang="en-GB" dirty="0"/>
              <a:t>Agenda</a:t>
            </a:r>
          </a:p>
        </p:txBody>
      </p:sp>
      <p:sp>
        <p:nvSpPr>
          <p:cNvPr id="3" name="Slide Number Placeholder 2">
            <a:extLst>
              <a:ext uri="{FF2B5EF4-FFF2-40B4-BE49-F238E27FC236}">
                <a16:creationId xmlns:a16="http://schemas.microsoft.com/office/drawing/2014/main" id="{2F6D8C37-5714-214F-A6F4-8EDFB11B54A6}"/>
              </a:ext>
            </a:extLst>
          </p:cNvPr>
          <p:cNvSpPr>
            <a:spLocks noGrp="1"/>
          </p:cNvSpPr>
          <p:nvPr>
            <p:ph type="sldNum" sz="quarter" idx="12"/>
          </p:nvPr>
        </p:nvSpPr>
        <p:spPr>
          <a:xfrm>
            <a:off x="314195" y="6367523"/>
            <a:ext cx="2743200" cy="365125"/>
          </a:xfrm>
        </p:spPr>
        <p:txBody>
          <a:bodyPr/>
          <a:lstStyle/>
          <a:p>
            <a:fld id="{971CEC84-1649-40CE-BFF6-7286506FEA08}" type="slidenum">
              <a:rPr lang="en-GB" smtClean="0"/>
              <a:pPr/>
              <a:t>134</a:t>
            </a:fld>
            <a:endParaRPr lang="en-GB"/>
          </a:p>
        </p:txBody>
      </p:sp>
      <p:graphicFrame>
        <p:nvGraphicFramePr>
          <p:cNvPr id="5" name="Table 6">
            <a:extLst>
              <a:ext uri="{FF2B5EF4-FFF2-40B4-BE49-F238E27FC236}">
                <a16:creationId xmlns:a16="http://schemas.microsoft.com/office/drawing/2014/main" id="{11B5B013-9260-415A-88CF-6957529764A5}"/>
              </a:ext>
            </a:extLst>
          </p:cNvPr>
          <p:cNvGraphicFramePr>
            <a:graphicFrameLocks noGrp="1"/>
          </p:cNvGraphicFramePr>
          <p:nvPr>
            <p:extLst>
              <p:ext uri="{D42A27DB-BD31-4B8C-83A1-F6EECF244321}">
                <p14:modId xmlns:p14="http://schemas.microsoft.com/office/powerpoint/2010/main" val="2466023385"/>
              </p:ext>
            </p:extLst>
          </p:nvPr>
        </p:nvGraphicFramePr>
        <p:xfrm>
          <a:off x="852358" y="1579622"/>
          <a:ext cx="10394762" cy="3843081"/>
        </p:xfrm>
        <a:graphic>
          <a:graphicData uri="http://schemas.openxmlformats.org/drawingml/2006/table">
            <a:tbl>
              <a:tblPr firstRow="1" bandRow="1">
                <a:tableStyleId>{5FD0F851-EC5A-4D38-B0AD-8093EC10F338}</a:tableStyleId>
              </a:tblPr>
              <a:tblGrid>
                <a:gridCol w="1440676">
                  <a:extLst>
                    <a:ext uri="{9D8B030D-6E8A-4147-A177-3AD203B41FA5}">
                      <a16:colId xmlns:a16="http://schemas.microsoft.com/office/drawing/2014/main" val="1023688113"/>
                    </a:ext>
                  </a:extLst>
                </a:gridCol>
                <a:gridCol w="8954086">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800" kern="1200" dirty="0"/>
                        <a:t>Time (xxx)</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800" kern="1200" dirty="0"/>
                        <a:t>Session</a:t>
                      </a:r>
                      <a:endParaRPr lang="en-CH" sz="18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lvl="0" algn="l" rtl="0">
                        <a:lnSpc>
                          <a:spcPct val="150000"/>
                        </a:lnSpc>
                        <a:buNone/>
                      </a:pPr>
                      <a:r>
                        <a:rPr lang="en-GB" sz="1700" b="1" i="0" kern="1200" dirty="0">
                          <a:solidFill>
                            <a:srgbClr val="595959"/>
                          </a:solidFill>
                          <a:latin typeface="+mn-lt"/>
                          <a:ea typeface="+mn-ea"/>
                          <a:cs typeface="+mn-cs"/>
                        </a:rPr>
                        <a:t>Introductions</a:t>
                      </a:r>
                      <a:endParaRPr lang="en-US" b="1" i="0" dirty="0"/>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17627756"/>
                  </a:ext>
                </a:extLst>
              </a:tr>
              <a:tr h="353086">
                <a:tc>
                  <a:txBody>
                    <a:bodyPr/>
                    <a:lstStyle/>
                    <a:p>
                      <a:r>
                        <a:rPr lang="en-GB"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Setting the scene and a brief re-cap on natural capital</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78939251"/>
                  </a:ext>
                </a:extLst>
              </a:tr>
              <a:tr h="353086">
                <a:tc>
                  <a:txBody>
                    <a:bodyPr/>
                    <a:lstStyle/>
                    <a:p>
                      <a:r>
                        <a:rPr lang="en-GB" sz="1800" kern="1200" dirty="0">
                          <a:solidFill>
                            <a:schemeClr val="tx1">
                              <a:lumMod val="65000"/>
                              <a:lumOff val="35000"/>
                            </a:schemeClr>
                          </a:solidFill>
                          <a:latin typeface="+mn-lt"/>
                          <a:ea typeface="+mn-ea"/>
                          <a:cs typeface="+mn-cs"/>
                        </a:rPr>
                        <a:t>10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The business case for assessing natural capital &amp; common assessments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88569436"/>
                  </a:ext>
                </a:extLst>
              </a:tr>
              <a:tr h="353086">
                <a:tc>
                  <a:txBody>
                    <a:bodyPr/>
                    <a:lstStyle/>
                    <a:p>
                      <a:r>
                        <a:rPr lang="en-US"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algn="l" defTabSz="914377" rtl="0" eaLnBrk="1" fontAlgn="ctr" latinLnBrk="0" hangingPunct="1">
                        <a:lnSpc>
                          <a:spcPct val="150000"/>
                        </a:lnSpc>
                      </a:pPr>
                      <a:r>
                        <a:rPr lang="en-GB" sz="1700" b="1" i="0" kern="1200" dirty="0">
                          <a:solidFill>
                            <a:srgbClr val="595959"/>
                          </a:solidFill>
                          <a:latin typeface="+mn-lt"/>
                          <a:ea typeface="+mn-ea"/>
                          <a:cs typeface="+mn-cs"/>
                        </a:rPr>
                        <a:t>Identifying your natural capital impacts &amp; dependencies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78303020"/>
                  </a:ext>
                </a:extLst>
              </a:tr>
              <a:tr h="353086">
                <a:tc>
                  <a:txBody>
                    <a:bodyPr/>
                    <a:lstStyle/>
                    <a:p>
                      <a:pPr marL="0" algn="l" defTabSz="914400" rtl="0" eaLnBrk="1" latinLnBrk="0" hangingPunct="1"/>
                      <a:r>
                        <a:rPr lang="en-US" sz="1600" i="1" kern="1200" dirty="0">
                          <a:solidFill>
                            <a:schemeClr val="tx1">
                              <a:lumMod val="65000"/>
                              <a:lumOff val="35000"/>
                            </a:schemeClr>
                          </a:solidFill>
                          <a:latin typeface="+mn-lt"/>
                          <a:ea typeface="+mn-ea"/>
                          <a:cs typeface="+mn-cs"/>
                        </a:rPr>
                        <a:t>25</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tc>
                  <a:txBody>
                    <a:bodyPr/>
                    <a:lstStyle/>
                    <a:p>
                      <a:pPr marL="0" algn="l" defTabSz="914400" rtl="0" eaLnBrk="1" fontAlgn="ctr" latinLnBrk="0" hangingPunct="1">
                        <a:lnSpc>
                          <a:spcPct val="150000"/>
                        </a:lnSpc>
                      </a:pPr>
                      <a:r>
                        <a:rPr lang="en-GB" sz="1600" i="1" kern="1200" dirty="0">
                          <a:solidFill>
                            <a:schemeClr val="tx1">
                              <a:lumMod val="65000"/>
                              <a:lumOff val="35000"/>
                            </a:schemeClr>
                          </a:solidFill>
                          <a:latin typeface="+mn-lt"/>
                          <a:ea typeface="+mn-ea"/>
                          <a:cs typeface="+mn-cs"/>
                        </a:rPr>
                        <a:t>Coffee Break</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extLst>
                  <a:ext uri="{0D108BD9-81ED-4DB2-BD59-A6C34878D82A}">
                    <a16:rowId xmlns:a16="http://schemas.microsoft.com/office/drawing/2014/main" val="3628176994"/>
                  </a:ext>
                </a:extLst>
              </a:tr>
              <a:tr h="353086">
                <a:tc>
                  <a:txBody>
                    <a:bodyPr/>
                    <a:lstStyle/>
                    <a:p>
                      <a:r>
                        <a:rPr lang="en-US" sz="1800" i="0" kern="1200" dirty="0">
                          <a:solidFill>
                            <a:schemeClr val="tx1">
                              <a:lumMod val="65000"/>
                              <a:lumOff val="35000"/>
                            </a:schemeClr>
                          </a:solidFill>
                          <a:latin typeface="+mn-lt"/>
                          <a:ea typeface="+mn-ea"/>
                          <a:cs typeface="+mn-cs"/>
                        </a:rPr>
                        <a:t>20</a:t>
                      </a:r>
                      <a:endParaRPr lang="en-CH" sz="1800" i="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Scoping an assessment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76740707"/>
                  </a:ext>
                </a:extLst>
              </a:tr>
              <a:tr h="353086">
                <a:tc>
                  <a:txBody>
                    <a:bodyPr/>
                    <a:lstStyle/>
                    <a:p>
                      <a:r>
                        <a:rPr lang="en-US" sz="1800" kern="1200" dirty="0">
                          <a:solidFill>
                            <a:schemeClr val="tx1">
                              <a:lumMod val="65000"/>
                              <a:lumOff val="35000"/>
                            </a:schemeClr>
                          </a:solidFill>
                          <a:latin typeface="+mn-lt"/>
                          <a:ea typeface="+mn-ea"/>
                          <a:cs typeface="+mn-cs"/>
                        </a:rPr>
                        <a:t>20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00B0F0"/>
                          </a:solidFill>
                          <a:latin typeface="+mn-lt"/>
                          <a:ea typeface="+mn-ea"/>
                          <a:cs typeface="+mn-cs"/>
                        </a:rPr>
                        <a:t>Materiality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35272183"/>
                  </a:ext>
                </a:extLst>
              </a:tr>
              <a:tr h="376962">
                <a:tc>
                  <a:txBody>
                    <a:bodyPr/>
                    <a:lstStyle/>
                    <a:p>
                      <a:r>
                        <a:rPr lang="en-US" sz="1800" kern="1200" dirty="0">
                          <a:solidFill>
                            <a:schemeClr val="tx1">
                              <a:lumMod val="65000"/>
                              <a:lumOff val="35000"/>
                            </a:schemeClr>
                          </a:solidFill>
                          <a:latin typeface="+mn-lt"/>
                          <a:ea typeface="+mn-ea"/>
                          <a:cs typeface="+mn-cs"/>
                        </a:rPr>
                        <a:t>20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Introduction to monetary valuation for scoping an assessment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223510256"/>
                  </a:ext>
                </a:extLst>
              </a:tr>
              <a:tr h="353086">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lvl="0" algn="l">
                        <a:lnSpc>
                          <a:spcPct val="150000"/>
                        </a:lnSpc>
                        <a:buNone/>
                      </a:pPr>
                      <a:r>
                        <a:rPr lang="en-GB" sz="1700" b="1" i="0" u="none" strike="noStrike" kern="1200" noProof="0" dirty="0">
                          <a:solidFill>
                            <a:srgbClr val="595959"/>
                          </a:solidFill>
                          <a:latin typeface="Arial"/>
                        </a:rPr>
                        <a:t>Case study presentation </a:t>
                      </a:r>
                      <a:endParaRPr lang="en-GB" sz="1700" b="1" i="0"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0702698"/>
                  </a:ext>
                </a:extLst>
              </a:tr>
            </a:tbl>
          </a:graphicData>
        </a:graphic>
      </p:graphicFrame>
      <p:sp>
        <p:nvSpPr>
          <p:cNvPr id="6" name="TextBox 2">
            <a:extLst>
              <a:ext uri="{FF2B5EF4-FFF2-40B4-BE49-F238E27FC236}">
                <a16:creationId xmlns:a16="http://schemas.microsoft.com/office/drawing/2014/main" id="{175E5CAF-19E0-4747-B1AD-981CF3DE4F7F}"/>
              </a:ext>
            </a:extLst>
          </p:cNvPr>
          <p:cNvSpPr txBox="1"/>
          <p:nvPr/>
        </p:nvSpPr>
        <p:spPr>
          <a:xfrm rot="1025991">
            <a:off x="7318666" y="513067"/>
            <a:ext cx="2697335" cy="400110"/>
          </a:xfrm>
          <a:prstGeom prst="rect">
            <a:avLst/>
          </a:prstGeom>
          <a:solidFill>
            <a:srgbClr val="FFCC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TO ADAPT</a:t>
            </a:r>
            <a:endParaRPr kumimoji="0" lang="en-CH" sz="20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8764410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ox with its mouth open&#10;&#10;Description automatically generated">
            <a:extLst>
              <a:ext uri="{FF2B5EF4-FFF2-40B4-BE49-F238E27FC236}">
                <a16:creationId xmlns:a16="http://schemas.microsoft.com/office/drawing/2014/main" id="{6CEEB2D8-59F8-40DC-B00A-5E76EEEC7B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9" r="19154"/>
          <a:stretch/>
        </p:blipFill>
        <p:spPr>
          <a:xfrm>
            <a:off x="3643757" y="1367607"/>
            <a:ext cx="8548247" cy="5490395"/>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67606"/>
            <a:ext cx="5547292" cy="5501225"/>
          </a:xfrm>
          <a:prstGeom prst="rect">
            <a:avLst/>
          </a:prstGeom>
        </p:spPr>
      </p:pic>
      <p:sp>
        <p:nvSpPr>
          <p:cNvPr id="2" name="Title 1"/>
          <p:cNvSpPr>
            <a:spLocks noGrp="1"/>
          </p:cNvSpPr>
          <p:nvPr>
            <p:ph type="ctrTitle"/>
          </p:nvPr>
        </p:nvSpPr>
        <p:spPr>
          <a:xfrm>
            <a:off x="346890" y="2655285"/>
            <a:ext cx="4314321" cy="1604484"/>
          </a:xfrm>
        </p:spPr>
        <p:txBody>
          <a:bodyPr>
            <a:noAutofit/>
          </a:bodyPr>
          <a:lstStyle/>
          <a:p>
            <a:pPr algn="l"/>
            <a:r>
              <a:rPr lang="en-GB" sz="4000" b="1" dirty="0">
                <a:solidFill>
                  <a:srgbClr val="23BAED"/>
                </a:solidFill>
              </a:rPr>
              <a:t>Measure &amp; value: Materiality</a:t>
            </a:r>
            <a:endParaRPr lang="en-GB" sz="4000" dirty="0"/>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Tree>
    <p:extLst>
      <p:ext uri="{BB962C8B-B14F-4D97-AF65-F5344CB8AC3E}">
        <p14:creationId xmlns:p14="http://schemas.microsoft.com/office/powerpoint/2010/main" val="94580180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2066-9394-4509-A6DE-22FFD101D17F}"/>
              </a:ext>
            </a:extLst>
          </p:cNvPr>
          <p:cNvSpPr>
            <a:spLocks noGrp="1"/>
          </p:cNvSpPr>
          <p:nvPr>
            <p:ph type="title"/>
          </p:nvPr>
        </p:nvSpPr>
        <p:spPr/>
        <p:txBody>
          <a:bodyPr>
            <a:normAutofit/>
          </a:bodyPr>
          <a:lstStyle/>
          <a:p>
            <a:r>
              <a:rPr lang="en-US"/>
              <a:t>Concrete steps to undertaking a 1</a:t>
            </a:r>
            <a:r>
              <a:rPr lang="en-US" baseline="30000"/>
              <a:t>st</a:t>
            </a:r>
            <a:r>
              <a:rPr lang="en-US"/>
              <a:t> natural capital assessment</a:t>
            </a:r>
            <a:endParaRPr lang="en-CH"/>
          </a:p>
        </p:txBody>
      </p:sp>
      <p:sp>
        <p:nvSpPr>
          <p:cNvPr id="3" name="Slide Number Placeholder 2">
            <a:extLst>
              <a:ext uri="{FF2B5EF4-FFF2-40B4-BE49-F238E27FC236}">
                <a16:creationId xmlns:a16="http://schemas.microsoft.com/office/drawing/2014/main" id="{D52787CB-7BB9-0A40-99D9-C7C12B2C45D4}"/>
              </a:ext>
            </a:extLst>
          </p:cNvPr>
          <p:cNvSpPr>
            <a:spLocks noGrp="1"/>
          </p:cNvSpPr>
          <p:nvPr>
            <p:ph type="sldNum" sz="quarter" idx="12"/>
          </p:nvPr>
        </p:nvSpPr>
        <p:spPr/>
        <p:txBody>
          <a:bodyPr/>
          <a:lstStyle/>
          <a:p>
            <a:fld id="{971CEC84-1649-40CE-BFF6-7286506FEA08}" type="slidenum">
              <a:rPr lang="en-GB" smtClean="0"/>
              <a:pPr/>
              <a:t>136</a:t>
            </a:fld>
            <a:endParaRPr lang="en-GB"/>
          </a:p>
        </p:txBody>
      </p:sp>
      <p:pic>
        <p:nvPicPr>
          <p:cNvPr id="7" name="Afbeelding 6">
            <a:extLst>
              <a:ext uri="{FF2B5EF4-FFF2-40B4-BE49-F238E27FC236}">
                <a16:creationId xmlns:a16="http://schemas.microsoft.com/office/drawing/2014/main" id="{B0E095BC-2827-4056-92EF-4216CE93C646}"/>
              </a:ext>
            </a:extLst>
          </p:cNvPr>
          <p:cNvPicPr>
            <a:picLocks noChangeAspect="1"/>
          </p:cNvPicPr>
          <p:nvPr/>
        </p:nvPicPr>
        <p:blipFill rotWithShape="1">
          <a:blip r:embed="rId3"/>
          <a:srcRect b="963"/>
          <a:stretch/>
        </p:blipFill>
        <p:spPr>
          <a:xfrm>
            <a:off x="462456" y="2568934"/>
            <a:ext cx="9280151" cy="3797287"/>
          </a:xfrm>
          <a:prstGeom prst="rect">
            <a:avLst/>
          </a:prstGeom>
        </p:spPr>
      </p:pic>
      <p:pic>
        <p:nvPicPr>
          <p:cNvPr id="39" name="Picture 31">
            <a:extLst>
              <a:ext uri="{FF2B5EF4-FFF2-40B4-BE49-F238E27FC236}">
                <a16:creationId xmlns:a16="http://schemas.microsoft.com/office/drawing/2014/main" id="{098C3435-D463-46FD-B6A8-9FD90B3DC87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651" b="60389"/>
          <a:stretch/>
        </p:blipFill>
        <p:spPr>
          <a:xfrm>
            <a:off x="462456" y="1087656"/>
            <a:ext cx="9534525" cy="1471365"/>
          </a:xfrm>
          <a:prstGeom prst="rect">
            <a:avLst/>
          </a:prstGeom>
        </p:spPr>
      </p:pic>
      <p:sp>
        <p:nvSpPr>
          <p:cNvPr id="41" name="Rectangle 30">
            <a:extLst>
              <a:ext uri="{FF2B5EF4-FFF2-40B4-BE49-F238E27FC236}">
                <a16:creationId xmlns:a16="http://schemas.microsoft.com/office/drawing/2014/main" id="{4594540B-265A-413D-AD0E-F8A0ACFA3EE2}"/>
              </a:ext>
            </a:extLst>
          </p:cNvPr>
          <p:cNvSpPr/>
          <p:nvPr/>
        </p:nvSpPr>
        <p:spPr>
          <a:xfrm>
            <a:off x="5041362" y="1013415"/>
            <a:ext cx="2714902" cy="1629760"/>
          </a:xfrm>
          <a:prstGeom prst="rect">
            <a:avLst/>
          </a:prstGeom>
          <a:noFill/>
          <a:ln w="28575">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3" name="Oval 34">
            <a:extLst>
              <a:ext uri="{FF2B5EF4-FFF2-40B4-BE49-F238E27FC236}">
                <a16:creationId xmlns:a16="http://schemas.microsoft.com/office/drawing/2014/main" id="{D3F95F89-F7D0-487D-9DAD-6D2D56330FF1}"/>
              </a:ext>
            </a:extLst>
          </p:cNvPr>
          <p:cNvSpPr/>
          <p:nvPr/>
        </p:nvSpPr>
        <p:spPr>
          <a:xfrm>
            <a:off x="1484556" y="5133999"/>
            <a:ext cx="5572460" cy="1305845"/>
          </a:xfrm>
          <a:prstGeom prst="ellipse">
            <a:avLst/>
          </a:prstGeom>
          <a:noFill/>
          <a:ln w="19050">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81575260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DA5A-0378-404F-B668-8584DD6D4C9C}"/>
              </a:ext>
            </a:extLst>
          </p:cNvPr>
          <p:cNvSpPr>
            <a:spLocks noGrp="1"/>
          </p:cNvSpPr>
          <p:nvPr>
            <p:ph type="title"/>
          </p:nvPr>
        </p:nvSpPr>
        <p:spPr/>
        <p:txBody>
          <a:bodyPr/>
          <a:lstStyle/>
          <a:p>
            <a:r>
              <a:rPr lang="en-GB"/>
              <a:t>Definition from Protocol</a:t>
            </a:r>
            <a:endParaRPr lang="en-US"/>
          </a:p>
        </p:txBody>
      </p:sp>
      <p:sp>
        <p:nvSpPr>
          <p:cNvPr id="3" name="Content Placeholder 2">
            <a:extLst>
              <a:ext uri="{FF2B5EF4-FFF2-40B4-BE49-F238E27FC236}">
                <a16:creationId xmlns:a16="http://schemas.microsoft.com/office/drawing/2014/main" id="{32B079F4-7B1F-4AE6-908D-76F8D662D4DE}"/>
              </a:ext>
            </a:extLst>
          </p:cNvPr>
          <p:cNvSpPr>
            <a:spLocks noGrp="1"/>
          </p:cNvSpPr>
          <p:nvPr>
            <p:ph idx="1"/>
          </p:nvPr>
        </p:nvSpPr>
        <p:spPr>
          <a:xfrm>
            <a:off x="379687" y="1472733"/>
            <a:ext cx="7931735" cy="4351339"/>
          </a:xfrm>
        </p:spPr>
        <p:txBody>
          <a:bodyPr/>
          <a:lstStyle/>
          <a:p>
            <a:pPr marL="0" indent="0">
              <a:buNone/>
            </a:pPr>
            <a:r>
              <a:rPr lang="en-GB" b="1" dirty="0">
                <a:solidFill>
                  <a:srgbClr val="23BAED"/>
                </a:solidFill>
              </a:rPr>
              <a:t>Materiality – </a:t>
            </a:r>
          </a:p>
          <a:p>
            <a:pPr marL="0" indent="0">
              <a:buNone/>
            </a:pPr>
            <a:r>
              <a:rPr lang="en-GB" dirty="0">
                <a:solidFill>
                  <a:srgbClr val="595959"/>
                </a:solidFill>
              </a:rPr>
              <a:t>an impact or dependency on natural capital is material if consideration of its value, as part of the set of information used for decision making, has the potential to alter that decision</a:t>
            </a:r>
          </a:p>
          <a:p>
            <a:endParaRPr lang="en-US" dirty="0">
              <a:solidFill>
                <a:schemeClr val="tx1"/>
              </a:solidFill>
            </a:endParaRPr>
          </a:p>
          <a:p>
            <a:pPr marL="0" indent="0">
              <a:buNone/>
            </a:pPr>
            <a:r>
              <a:rPr lang="en-US" b="1" dirty="0">
                <a:solidFill>
                  <a:srgbClr val="23BAED"/>
                </a:solidFill>
              </a:rPr>
              <a:t>Materiality assessment – </a:t>
            </a:r>
          </a:p>
          <a:p>
            <a:pPr marL="0" indent="0">
              <a:buNone/>
            </a:pPr>
            <a:r>
              <a:rPr lang="en-US" dirty="0">
                <a:solidFill>
                  <a:srgbClr val="595959"/>
                </a:solidFill>
              </a:rPr>
              <a:t>the process that involves identifying what is (or is potentially) material in relation to the natural capital assessment’s objective and application</a:t>
            </a:r>
          </a:p>
        </p:txBody>
      </p:sp>
      <p:pic>
        <p:nvPicPr>
          <p:cNvPr id="4" name="Picture 4" descr="photography of pathway">
            <a:extLst>
              <a:ext uri="{FF2B5EF4-FFF2-40B4-BE49-F238E27FC236}">
                <a16:creationId xmlns:a16="http://schemas.microsoft.com/office/drawing/2014/main" id="{7FC55856-B47A-4AFA-AA87-B3C7A5C2E50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83" r="17118"/>
          <a:stretch/>
        </p:blipFill>
        <p:spPr bwMode="auto">
          <a:xfrm>
            <a:off x="9185345" y="1637438"/>
            <a:ext cx="2744484" cy="2672416"/>
          </a:xfrm>
          <a:prstGeom prst="ellipse">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7B04D7B7-3239-0642-9528-15D6CA297129}"/>
              </a:ext>
            </a:extLst>
          </p:cNvPr>
          <p:cNvSpPr>
            <a:spLocks noGrp="1"/>
          </p:cNvSpPr>
          <p:nvPr>
            <p:ph type="sldNum" sz="quarter" idx="12"/>
          </p:nvPr>
        </p:nvSpPr>
        <p:spPr/>
        <p:txBody>
          <a:bodyPr/>
          <a:lstStyle/>
          <a:p>
            <a:fld id="{971CEC84-1649-40CE-BFF6-7286506FEA08}" type="slidenum">
              <a:rPr lang="en-GB" smtClean="0"/>
              <a:pPr/>
              <a:t>137</a:t>
            </a:fld>
            <a:endParaRPr lang="en-GB"/>
          </a:p>
        </p:txBody>
      </p:sp>
      <p:sp>
        <p:nvSpPr>
          <p:cNvPr id="7" name="Teardrop 7">
            <a:extLst>
              <a:ext uri="{FF2B5EF4-FFF2-40B4-BE49-F238E27FC236}">
                <a16:creationId xmlns:a16="http://schemas.microsoft.com/office/drawing/2014/main" id="{C499EA72-AF63-4A89-8F43-4DAD85EAE19D}"/>
              </a:ext>
            </a:extLst>
          </p:cNvPr>
          <p:cNvSpPr/>
          <p:nvPr/>
        </p:nvSpPr>
        <p:spPr>
          <a:xfrm>
            <a:off x="10169434" y="84908"/>
            <a:ext cx="1813563" cy="1407418"/>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8" name="TextBox 8">
            <a:extLst>
              <a:ext uri="{FF2B5EF4-FFF2-40B4-BE49-F238E27FC236}">
                <a16:creationId xmlns:a16="http://schemas.microsoft.com/office/drawing/2014/main" id="{1832A71C-D04B-4742-BFE1-20A084863A80}"/>
              </a:ext>
            </a:extLst>
          </p:cNvPr>
          <p:cNvSpPr txBox="1"/>
          <p:nvPr/>
        </p:nvSpPr>
        <p:spPr>
          <a:xfrm>
            <a:off x="10248729" y="230020"/>
            <a:ext cx="1734268" cy="1477328"/>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prstClr val="white"/>
                </a:solidFill>
                <a:latin typeface="Arial"/>
              </a:rPr>
              <a:t>p.</a:t>
            </a:r>
            <a:r>
              <a:rPr lang="en-GB" sz="1500" b="1" dirty="0">
                <a:solidFill>
                  <a:schemeClr val="bg1"/>
                </a:solidFill>
                <a:latin typeface="Arial"/>
              </a:rPr>
              <a:t> 45 </a:t>
            </a:r>
            <a:r>
              <a:rPr lang="en-GB" sz="1500" dirty="0">
                <a:solidFill>
                  <a:schemeClr val="bg1"/>
                </a:solidFill>
                <a:latin typeface="Arial"/>
              </a:rPr>
              <a:t>of your workbook &amp; </a:t>
            </a:r>
            <a:r>
              <a:rPr lang="en-GB" sz="1500" b="1" dirty="0">
                <a:solidFill>
                  <a:schemeClr val="bg1"/>
                </a:solidFill>
                <a:latin typeface="Arial"/>
              </a:rPr>
              <a:t>p. 43-52 </a:t>
            </a:r>
            <a:r>
              <a:rPr lang="en-GB" sz="1500" dirty="0">
                <a:solidFill>
                  <a:prstClr val="white"/>
                </a:solidFill>
                <a:latin typeface="Arial"/>
              </a:rPr>
              <a:t>of the</a:t>
            </a:r>
          </a:p>
          <a:p>
            <a:pPr algn="ctr" defTabSz="914354">
              <a:defRPr/>
            </a:pPr>
            <a:r>
              <a:rPr lang="en-GB" sz="1500" dirty="0">
                <a:solidFill>
                  <a:schemeClr val="bg1"/>
                </a:solidFill>
                <a:latin typeface="Arial"/>
                <a:hlinkClick r:id="rId4">
                  <a:extLst>
                    <a:ext uri="{A12FA001-AC4F-418D-AE19-62706E023703}">
                      <ahyp:hlinkClr xmlns:ahyp="http://schemas.microsoft.com/office/drawing/2018/hyperlinkcolor" val="tx"/>
                    </a:ext>
                  </a:extLst>
                </a:hlinkClick>
              </a:rPr>
              <a:t>Natural Capital Protocol</a:t>
            </a:r>
            <a:endParaRPr lang="en-GB" sz="1500" dirty="0">
              <a:solidFill>
                <a:schemeClr val="bg1"/>
              </a:solidFill>
              <a:latin typeface="Arial"/>
            </a:endParaRPr>
          </a:p>
          <a:p>
            <a:pPr algn="ctr" defTabSz="914354">
              <a:defRPr/>
            </a:pPr>
            <a:endParaRPr lang="en-GB" sz="1500" dirty="0">
              <a:solidFill>
                <a:prstClr val="white"/>
              </a:solidFill>
              <a:latin typeface="Arial"/>
            </a:endParaRPr>
          </a:p>
        </p:txBody>
      </p:sp>
    </p:spTree>
    <p:extLst>
      <p:ext uri="{BB962C8B-B14F-4D97-AF65-F5344CB8AC3E}">
        <p14:creationId xmlns:p14="http://schemas.microsoft.com/office/powerpoint/2010/main" val="37529996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FA0A-48DD-4288-8BDF-48F1D157B054}"/>
              </a:ext>
            </a:extLst>
          </p:cNvPr>
          <p:cNvSpPr>
            <a:spLocks noGrp="1"/>
          </p:cNvSpPr>
          <p:nvPr>
            <p:ph type="title"/>
          </p:nvPr>
        </p:nvSpPr>
        <p:spPr/>
        <p:txBody>
          <a:bodyPr>
            <a:normAutofit/>
          </a:bodyPr>
          <a:lstStyle/>
          <a:p>
            <a:r>
              <a:rPr lang="en-GB" dirty="0"/>
              <a:t>How to measure &amp; links to guidance</a:t>
            </a:r>
            <a:endParaRPr lang="en-US" dirty="0"/>
          </a:p>
        </p:txBody>
      </p:sp>
      <p:sp>
        <p:nvSpPr>
          <p:cNvPr id="3" name="Content Placeholder 2">
            <a:extLst>
              <a:ext uri="{FF2B5EF4-FFF2-40B4-BE49-F238E27FC236}">
                <a16:creationId xmlns:a16="http://schemas.microsoft.com/office/drawing/2014/main" id="{C29C6C31-E522-46E9-84AE-0B617561A5A2}"/>
              </a:ext>
            </a:extLst>
          </p:cNvPr>
          <p:cNvSpPr>
            <a:spLocks noGrp="1"/>
          </p:cNvSpPr>
          <p:nvPr>
            <p:ph idx="1"/>
          </p:nvPr>
        </p:nvSpPr>
        <p:spPr>
          <a:xfrm>
            <a:off x="314197" y="1461524"/>
            <a:ext cx="5781807" cy="4351339"/>
          </a:xfrm>
        </p:spPr>
        <p:txBody>
          <a:bodyPr vert="horz" lIns="91440" tIns="45720" rIns="91440" bIns="45720" rtlCol="0" anchor="t">
            <a:normAutofit/>
          </a:bodyPr>
          <a:lstStyle/>
          <a:p>
            <a:pPr marL="227965" indent="-227965"/>
            <a:r>
              <a:rPr lang="en-US" dirty="0">
                <a:solidFill>
                  <a:srgbClr val="595959"/>
                </a:solidFill>
              </a:rPr>
              <a:t>Identify the </a:t>
            </a:r>
            <a:r>
              <a:rPr lang="en-US" b="1" dirty="0">
                <a:solidFill>
                  <a:srgbClr val="23BAED"/>
                </a:solidFill>
              </a:rPr>
              <a:t>criteria</a:t>
            </a:r>
            <a:r>
              <a:rPr lang="en-US" dirty="0">
                <a:solidFill>
                  <a:schemeClr val="tx1"/>
                </a:solidFill>
              </a:rPr>
              <a:t> </a:t>
            </a:r>
            <a:r>
              <a:rPr lang="en-US" dirty="0">
                <a:solidFill>
                  <a:srgbClr val="595959"/>
                </a:solidFill>
              </a:rPr>
              <a:t>for your assessment to identify which</a:t>
            </a:r>
            <a:r>
              <a:rPr lang="en-US" dirty="0">
                <a:solidFill>
                  <a:schemeClr val="tx1"/>
                </a:solidFill>
              </a:rPr>
              <a:t> </a:t>
            </a:r>
            <a:r>
              <a:rPr lang="en-US" b="1" dirty="0">
                <a:solidFill>
                  <a:srgbClr val="23BAED"/>
                </a:solidFill>
              </a:rPr>
              <a:t>impacts and dependencies</a:t>
            </a:r>
            <a:r>
              <a:rPr lang="en-US" dirty="0">
                <a:solidFill>
                  <a:schemeClr val="tx1"/>
                </a:solidFill>
              </a:rPr>
              <a:t> </a:t>
            </a:r>
            <a:r>
              <a:rPr lang="en-US" dirty="0">
                <a:solidFill>
                  <a:srgbClr val="595959"/>
                </a:solidFill>
              </a:rPr>
              <a:t>are most significant</a:t>
            </a:r>
            <a:endParaRPr lang="en-US" dirty="0">
              <a:solidFill>
                <a:srgbClr val="595959"/>
              </a:solidFill>
              <a:cs typeface="Arial"/>
            </a:endParaRPr>
          </a:p>
          <a:p>
            <a:pPr marL="227965" indent="-227965"/>
            <a:r>
              <a:rPr lang="en-US" dirty="0">
                <a:solidFill>
                  <a:srgbClr val="595959"/>
                </a:solidFill>
              </a:rPr>
              <a:t>Potential criteria may include:</a:t>
            </a:r>
            <a:r>
              <a:rPr lang="en-US" dirty="0">
                <a:solidFill>
                  <a:schemeClr val="tx1"/>
                </a:solidFill>
              </a:rPr>
              <a:t> </a:t>
            </a:r>
            <a:r>
              <a:rPr lang="en-US" b="1" dirty="0">
                <a:solidFill>
                  <a:srgbClr val="23BAED"/>
                </a:solidFill>
              </a:rPr>
              <a:t>operational; legal and regulatory; financing; reputational and marketing; and societal</a:t>
            </a:r>
            <a:endParaRPr lang="en-US" b="1" dirty="0">
              <a:solidFill>
                <a:srgbClr val="23BAED"/>
              </a:solidFill>
              <a:cs typeface="Arial"/>
            </a:endParaRPr>
          </a:p>
          <a:p>
            <a:pPr marL="227965" indent="-227965"/>
            <a:r>
              <a:rPr lang="en-US" dirty="0">
                <a:solidFill>
                  <a:srgbClr val="595959"/>
                </a:solidFill>
              </a:rPr>
              <a:t>Gather relevant information and use this to</a:t>
            </a:r>
            <a:r>
              <a:rPr lang="en-US" dirty="0">
                <a:solidFill>
                  <a:schemeClr val="tx1"/>
                </a:solidFill>
              </a:rPr>
              <a:t> </a:t>
            </a:r>
            <a:r>
              <a:rPr lang="en-US" b="1" dirty="0">
                <a:solidFill>
                  <a:srgbClr val="23BAED"/>
                </a:solidFill>
              </a:rPr>
              <a:t>assess which impacts and/or dependencies are most material </a:t>
            </a:r>
            <a:r>
              <a:rPr lang="en-US" dirty="0">
                <a:solidFill>
                  <a:srgbClr val="595959"/>
                </a:solidFill>
              </a:rPr>
              <a:t>to include in your assessment</a:t>
            </a:r>
            <a:endParaRPr lang="en-US" dirty="0">
              <a:solidFill>
                <a:srgbClr val="595959"/>
              </a:solidFill>
              <a:cs typeface="Arial"/>
            </a:endParaRPr>
          </a:p>
          <a:p>
            <a:pPr marL="227965" indent="-227965"/>
            <a:endParaRPr lang="en-US" dirty="0">
              <a:solidFill>
                <a:srgbClr val="FF0000"/>
              </a:solidFill>
              <a:cs typeface="Arial"/>
            </a:endParaRPr>
          </a:p>
          <a:p>
            <a:pPr marL="227965" indent="-227965"/>
            <a:endParaRPr lang="en-US" dirty="0">
              <a:solidFill>
                <a:srgbClr val="FF0000"/>
              </a:solidFill>
              <a:cs typeface="Arial"/>
            </a:endParaRPr>
          </a:p>
        </p:txBody>
      </p:sp>
      <p:pic>
        <p:nvPicPr>
          <p:cNvPr id="9" name="Picture 8">
            <a:extLst>
              <a:ext uri="{FF2B5EF4-FFF2-40B4-BE49-F238E27FC236}">
                <a16:creationId xmlns:a16="http://schemas.microsoft.com/office/drawing/2014/main" id="{96B78B31-32FE-4B41-A7E3-33B13E869F68}"/>
              </a:ext>
            </a:extLst>
          </p:cNvPr>
          <p:cNvPicPr>
            <a:picLocks noChangeAspect="1"/>
          </p:cNvPicPr>
          <p:nvPr/>
        </p:nvPicPr>
        <p:blipFill rotWithShape="1">
          <a:blip r:embed="rId3"/>
          <a:srcRect l="14737" t="44912" r="55744" b="37310"/>
          <a:stretch/>
        </p:blipFill>
        <p:spPr>
          <a:xfrm>
            <a:off x="6047216" y="2426369"/>
            <a:ext cx="5919537" cy="2005264"/>
          </a:xfrm>
          <a:prstGeom prst="rect">
            <a:avLst/>
          </a:prstGeom>
        </p:spPr>
      </p:pic>
      <p:sp>
        <p:nvSpPr>
          <p:cNvPr id="5" name="Content Placeholder 2">
            <a:extLst>
              <a:ext uri="{FF2B5EF4-FFF2-40B4-BE49-F238E27FC236}">
                <a16:creationId xmlns:a16="http://schemas.microsoft.com/office/drawing/2014/main" id="{1DC1DB35-DE44-4713-AF2F-84AAC1874FBA}"/>
              </a:ext>
            </a:extLst>
          </p:cNvPr>
          <p:cNvSpPr txBox="1">
            <a:spLocks/>
          </p:cNvSpPr>
          <p:nvPr/>
        </p:nvSpPr>
        <p:spPr>
          <a:xfrm>
            <a:off x="6746878" y="4636734"/>
            <a:ext cx="5065441" cy="1217767"/>
          </a:xfrm>
          <a:prstGeom prst="rect">
            <a:avLst/>
          </a:prstGeom>
        </p:spPr>
        <p:txBody>
          <a:bodyPr vert="horz" lIns="91440" tIns="45721" rIns="91440" bIns="45721" rtlCol="0" anchor="t">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00" i="1">
                <a:solidFill>
                  <a:srgbClr val="595959"/>
                </a:solidFill>
              </a:rPr>
              <a:t>A matrix may be useful to plot potentially material impacts and dependencies</a:t>
            </a:r>
            <a:endParaRPr lang="en-US" sz="1900" i="1">
              <a:solidFill>
                <a:srgbClr val="595959"/>
              </a:solidFill>
              <a:cs typeface="Arial"/>
            </a:endParaRPr>
          </a:p>
          <a:p>
            <a:endParaRPr lang="en-US">
              <a:solidFill>
                <a:srgbClr val="595959"/>
              </a:solidFill>
              <a:cs typeface="Arial"/>
            </a:endParaRPr>
          </a:p>
          <a:p>
            <a:endParaRPr lang="en-US">
              <a:solidFill>
                <a:srgbClr val="595959"/>
              </a:solidFill>
              <a:cs typeface="Arial"/>
            </a:endParaRPr>
          </a:p>
        </p:txBody>
      </p:sp>
      <p:sp>
        <p:nvSpPr>
          <p:cNvPr id="6" name="Teardrop 5">
            <a:extLst>
              <a:ext uri="{FF2B5EF4-FFF2-40B4-BE49-F238E27FC236}">
                <a16:creationId xmlns:a16="http://schemas.microsoft.com/office/drawing/2014/main" id="{72B0C69B-C236-D543-B07E-2FAB20CADF94}"/>
              </a:ext>
            </a:extLst>
          </p:cNvPr>
          <p:cNvSpPr/>
          <p:nvPr/>
        </p:nvSpPr>
        <p:spPr>
          <a:xfrm>
            <a:off x="10284443" y="206421"/>
            <a:ext cx="1766000" cy="141990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151FB9F4-2CD4-CD4A-8BB8-4E35C8904D14}"/>
              </a:ext>
            </a:extLst>
          </p:cNvPr>
          <p:cNvSpPr txBox="1"/>
          <p:nvPr/>
        </p:nvSpPr>
        <p:spPr>
          <a:xfrm>
            <a:off x="10187875" y="445861"/>
            <a:ext cx="2004125" cy="1015663"/>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prstClr val="white"/>
                </a:solidFill>
                <a:latin typeface="Arial"/>
              </a:rPr>
              <a:t>p. 48-50</a:t>
            </a:r>
          </a:p>
          <a:p>
            <a:pPr algn="ctr" defTabSz="914354">
              <a:defRPr/>
            </a:pPr>
            <a:r>
              <a:rPr lang="en-GB" sz="1500" dirty="0">
                <a:solidFill>
                  <a:prstClr val="white"/>
                </a:solidFill>
                <a:latin typeface="Arial"/>
              </a:rPr>
              <a:t>of the</a:t>
            </a:r>
          </a:p>
          <a:p>
            <a:pPr algn="ctr" defTabSz="914354">
              <a:defRPr/>
            </a:pPr>
            <a:r>
              <a:rPr lang="en-GB" sz="1500" dirty="0">
                <a:solidFill>
                  <a:schemeClr val="bg1"/>
                </a:solidFill>
                <a:latin typeface="Arial"/>
                <a:hlinkClick r:id="rId4">
                  <a:extLst>
                    <a:ext uri="{A12FA001-AC4F-418D-AE19-62706E023703}">
                      <ahyp:hlinkClr xmlns:ahyp="http://schemas.microsoft.com/office/drawing/2018/hyperlinkcolor" val="tx"/>
                    </a:ext>
                  </a:extLst>
                </a:hlinkClick>
              </a:rPr>
              <a:t>Natural Capital Protocol</a:t>
            </a:r>
            <a:endParaRPr lang="en-GB" sz="1500" dirty="0">
              <a:solidFill>
                <a:schemeClr val="bg1"/>
              </a:solidFill>
              <a:latin typeface="Arial"/>
            </a:endParaRPr>
          </a:p>
        </p:txBody>
      </p:sp>
      <p:sp>
        <p:nvSpPr>
          <p:cNvPr id="4" name="Slide Number Placeholder 3">
            <a:extLst>
              <a:ext uri="{FF2B5EF4-FFF2-40B4-BE49-F238E27FC236}">
                <a16:creationId xmlns:a16="http://schemas.microsoft.com/office/drawing/2014/main" id="{5325E065-165A-1345-A4B7-7DD8708400A4}"/>
              </a:ext>
            </a:extLst>
          </p:cNvPr>
          <p:cNvSpPr>
            <a:spLocks noGrp="1"/>
          </p:cNvSpPr>
          <p:nvPr>
            <p:ph type="sldNum" sz="quarter" idx="12"/>
          </p:nvPr>
        </p:nvSpPr>
        <p:spPr/>
        <p:txBody>
          <a:bodyPr/>
          <a:lstStyle/>
          <a:p>
            <a:fld id="{971CEC84-1649-40CE-BFF6-7286506FEA08}" type="slidenum">
              <a:rPr lang="en-GB" smtClean="0"/>
              <a:pPr/>
              <a:t>138</a:t>
            </a:fld>
            <a:endParaRPr lang="en-GB"/>
          </a:p>
        </p:txBody>
      </p:sp>
    </p:spTree>
    <p:extLst>
      <p:ext uri="{BB962C8B-B14F-4D97-AF65-F5344CB8AC3E}">
        <p14:creationId xmlns:p14="http://schemas.microsoft.com/office/powerpoint/2010/main" val="72200143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52BBE-C5A8-4741-AA00-5B9881271679}"/>
              </a:ext>
            </a:extLst>
          </p:cNvPr>
          <p:cNvSpPr>
            <a:spLocks noGrp="1"/>
          </p:cNvSpPr>
          <p:nvPr>
            <p:ph type="title"/>
          </p:nvPr>
        </p:nvSpPr>
        <p:spPr/>
        <p:txBody>
          <a:bodyPr>
            <a:normAutofit/>
          </a:bodyPr>
          <a:lstStyle/>
          <a:p>
            <a:r>
              <a:rPr lang="en-GB" sz="3001" dirty="0"/>
              <a:t>Food Industry Example – Dutch Seafood Company </a:t>
            </a:r>
            <a:endParaRPr lang="en-US" sz="3001" dirty="0"/>
          </a:p>
        </p:txBody>
      </p:sp>
      <p:sp>
        <p:nvSpPr>
          <p:cNvPr id="3" name="Content Placeholder 2">
            <a:extLst>
              <a:ext uri="{FF2B5EF4-FFF2-40B4-BE49-F238E27FC236}">
                <a16:creationId xmlns:a16="http://schemas.microsoft.com/office/drawing/2014/main" id="{1640EC74-2967-4179-B0DF-9D09D70D6870}"/>
              </a:ext>
            </a:extLst>
          </p:cNvPr>
          <p:cNvSpPr>
            <a:spLocks noGrp="1"/>
          </p:cNvSpPr>
          <p:nvPr>
            <p:ph idx="1"/>
          </p:nvPr>
        </p:nvSpPr>
        <p:spPr>
          <a:xfrm>
            <a:off x="314195" y="1472733"/>
            <a:ext cx="8535892" cy="4351339"/>
          </a:xfrm>
        </p:spPr>
        <p:txBody>
          <a:bodyPr vert="horz" lIns="91440" tIns="45720" rIns="91440" bIns="45720" rtlCol="0" anchor="t">
            <a:normAutofit/>
          </a:bodyPr>
          <a:lstStyle/>
          <a:p>
            <a:pPr marL="0" indent="0">
              <a:buNone/>
            </a:pPr>
            <a:r>
              <a:rPr lang="en-US" dirty="0">
                <a:solidFill>
                  <a:srgbClr val="595959"/>
                </a:solidFill>
              </a:rPr>
              <a:t>Based on the following points, which impacts and dependencies would be material?</a:t>
            </a:r>
            <a:endParaRPr lang="en-US" dirty="0">
              <a:solidFill>
                <a:srgbClr val="595959"/>
              </a:solidFill>
              <a:cs typeface="Arial"/>
            </a:endParaRPr>
          </a:p>
          <a:p>
            <a:pPr marL="0" indent="0">
              <a:buNone/>
            </a:pPr>
            <a:endParaRPr lang="en-US" dirty="0">
              <a:solidFill>
                <a:srgbClr val="595959"/>
              </a:solidFill>
              <a:cs typeface="Arial"/>
            </a:endParaRPr>
          </a:p>
          <a:p>
            <a:pPr marL="227965" indent="-227965"/>
            <a:r>
              <a:rPr lang="en-US" dirty="0">
                <a:solidFill>
                  <a:srgbClr val="595959"/>
                </a:solidFill>
              </a:rPr>
              <a:t>A </a:t>
            </a:r>
            <a:r>
              <a:rPr lang="en-US" b="1" dirty="0">
                <a:solidFill>
                  <a:srgbClr val="23BAED"/>
                </a:solidFill>
              </a:rPr>
              <a:t>small seafood company </a:t>
            </a:r>
            <a:r>
              <a:rPr lang="en-US" dirty="0">
                <a:solidFill>
                  <a:srgbClr val="595959"/>
                </a:solidFill>
              </a:rPr>
              <a:t>based in Amsterdam undertook a materiality assessment to see where their biggest impacts and dependencies were.</a:t>
            </a:r>
            <a:endParaRPr lang="en-US" dirty="0">
              <a:solidFill>
                <a:srgbClr val="595959"/>
              </a:solidFill>
              <a:cs typeface="Arial"/>
            </a:endParaRPr>
          </a:p>
          <a:p>
            <a:pPr marL="227965" indent="-227965"/>
            <a:r>
              <a:rPr lang="en-US" dirty="0">
                <a:solidFill>
                  <a:srgbClr val="595959"/>
                </a:solidFill>
              </a:rPr>
              <a:t>The company </a:t>
            </a:r>
            <a:r>
              <a:rPr lang="en-US" b="1" dirty="0">
                <a:solidFill>
                  <a:srgbClr val="23BAED"/>
                </a:solidFill>
              </a:rPr>
              <a:t>grows vegetables and herbs</a:t>
            </a:r>
            <a:r>
              <a:rPr lang="en-US" b="1" dirty="0">
                <a:solidFill>
                  <a:srgbClr val="595959"/>
                </a:solidFill>
              </a:rPr>
              <a:t> </a:t>
            </a:r>
            <a:r>
              <a:rPr lang="en-US" dirty="0">
                <a:solidFill>
                  <a:srgbClr val="595959"/>
                </a:solidFill>
              </a:rPr>
              <a:t>and is also involved in </a:t>
            </a:r>
            <a:r>
              <a:rPr lang="en-US" b="1" dirty="0">
                <a:solidFill>
                  <a:srgbClr val="23BAED"/>
                </a:solidFill>
              </a:rPr>
              <a:t>local fishing in the North Sea.</a:t>
            </a:r>
          </a:p>
          <a:p>
            <a:pPr marL="227965" indent="-227965"/>
            <a:r>
              <a:rPr lang="en-US" dirty="0">
                <a:solidFill>
                  <a:srgbClr val="595959"/>
                </a:solidFill>
              </a:rPr>
              <a:t>The company moreover </a:t>
            </a:r>
            <a:r>
              <a:rPr lang="en-US" b="1" dirty="0">
                <a:solidFill>
                  <a:srgbClr val="23BAED"/>
                </a:solidFill>
              </a:rPr>
              <a:t>processes food </a:t>
            </a:r>
            <a:r>
              <a:rPr lang="en-US" dirty="0">
                <a:solidFill>
                  <a:srgbClr val="595959"/>
                </a:solidFill>
              </a:rPr>
              <a:t>and </a:t>
            </a:r>
            <a:r>
              <a:rPr lang="en-US" b="1" dirty="0">
                <a:solidFill>
                  <a:srgbClr val="23BAED"/>
                </a:solidFill>
              </a:rPr>
              <a:t>packages the food </a:t>
            </a:r>
            <a:r>
              <a:rPr lang="en-US" dirty="0">
                <a:solidFill>
                  <a:srgbClr val="595959"/>
                </a:solidFill>
              </a:rPr>
              <a:t>and is involved in </a:t>
            </a:r>
            <a:r>
              <a:rPr lang="en-US" b="1" dirty="0">
                <a:solidFill>
                  <a:srgbClr val="23BAED"/>
                </a:solidFill>
              </a:rPr>
              <a:t>transporting the food </a:t>
            </a:r>
            <a:r>
              <a:rPr lang="en-US" dirty="0">
                <a:solidFill>
                  <a:srgbClr val="595959"/>
                </a:solidFill>
              </a:rPr>
              <a:t>to and from storage.</a:t>
            </a:r>
            <a:endParaRPr lang="en-US" dirty="0">
              <a:solidFill>
                <a:srgbClr val="595959"/>
              </a:solidFill>
              <a:cs typeface="Arial"/>
            </a:endParaRPr>
          </a:p>
          <a:p>
            <a:pPr marL="227965" indent="-227965"/>
            <a:endParaRPr lang="en-US" dirty="0">
              <a:cs typeface="Arial"/>
            </a:endParaRPr>
          </a:p>
        </p:txBody>
      </p:sp>
      <p:sp>
        <p:nvSpPr>
          <p:cNvPr id="4" name="Slide Number Placeholder 3">
            <a:extLst>
              <a:ext uri="{FF2B5EF4-FFF2-40B4-BE49-F238E27FC236}">
                <a16:creationId xmlns:a16="http://schemas.microsoft.com/office/drawing/2014/main" id="{5B310EA0-77ED-6C46-90C9-DABFAEB4633E}"/>
              </a:ext>
            </a:extLst>
          </p:cNvPr>
          <p:cNvSpPr>
            <a:spLocks noGrp="1"/>
          </p:cNvSpPr>
          <p:nvPr>
            <p:ph type="sldNum" sz="quarter" idx="12"/>
          </p:nvPr>
        </p:nvSpPr>
        <p:spPr/>
        <p:txBody>
          <a:bodyPr/>
          <a:lstStyle/>
          <a:p>
            <a:fld id="{971CEC84-1649-40CE-BFF6-7286506FEA08}" type="slidenum">
              <a:rPr lang="en-GB" smtClean="0"/>
              <a:pPr/>
              <a:t>139</a:t>
            </a:fld>
            <a:endParaRPr lang="en-GB"/>
          </a:p>
        </p:txBody>
      </p:sp>
      <p:sp>
        <p:nvSpPr>
          <p:cNvPr id="6" name="Teardrop 7">
            <a:extLst>
              <a:ext uri="{FF2B5EF4-FFF2-40B4-BE49-F238E27FC236}">
                <a16:creationId xmlns:a16="http://schemas.microsoft.com/office/drawing/2014/main" id="{791F3448-58FB-478D-9B04-A40A69CCA05E}"/>
              </a:ext>
            </a:extLst>
          </p:cNvPr>
          <p:cNvSpPr/>
          <p:nvPr/>
        </p:nvSpPr>
        <p:spPr>
          <a:xfrm>
            <a:off x="10734574" y="233795"/>
            <a:ext cx="1307206" cy="1157399"/>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8">
            <a:extLst>
              <a:ext uri="{FF2B5EF4-FFF2-40B4-BE49-F238E27FC236}">
                <a16:creationId xmlns:a16="http://schemas.microsoft.com/office/drawing/2014/main" id="{90325EF3-50E6-4FD9-A00B-7F01B6770F25}"/>
              </a:ext>
            </a:extLst>
          </p:cNvPr>
          <p:cNvSpPr txBox="1"/>
          <p:nvPr/>
        </p:nvSpPr>
        <p:spPr>
          <a:xfrm>
            <a:off x="10794273" y="404608"/>
            <a:ext cx="1187807" cy="784830"/>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prstClr val="white"/>
                </a:solidFill>
                <a:latin typeface="Arial"/>
              </a:rPr>
              <a:t>p.</a:t>
            </a:r>
            <a:r>
              <a:rPr lang="en-GB" sz="1500" b="1" dirty="0">
                <a:solidFill>
                  <a:schemeClr val="bg1"/>
                </a:solidFill>
                <a:latin typeface="Arial"/>
              </a:rPr>
              <a:t> 46 </a:t>
            </a:r>
            <a:r>
              <a:rPr lang="en-GB" sz="1500" dirty="0">
                <a:solidFill>
                  <a:schemeClr val="bg1"/>
                </a:solidFill>
                <a:latin typeface="Arial"/>
              </a:rPr>
              <a:t>of your workbook</a:t>
            </a:r>
            <a:endParaRPr lang="en-GB" sz="1500" dirty="0">
              <a:solidFill>
                <a:prstClr val="white"/>
              </a:solidFill>
              <a:latin typeface="Arial"/>
            </a:endParaRPr>
          </a:p>
        </p:txBody>
      </p:sp>
    </p:spTree>
    <p:extLst>
      <p:ext uri="{BB962C8B-B14F-4D97-AF65-F5344CB8AC3E}">
        <p14:creationId xmlns:p14="http://schemas.microsoft.com/office/powerpoint/2010/main" val="3355789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2767D32-0456-4458-962D-40F26C90F4E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2921" y="2194281"/>
            <a:ext cx="8258629" cy="3792685"/>
          </a:xfrm>
          <a:prstGeom prst="rect">
            <a:avLst/>
          </a:prstGeom>
        </p:spPr>
      </p:pic>
      <p:sp>
        <p:nvSpPr>
          <p:cNvPr id="2" name="Title 1"/>
          <p:cNvSpPr>
            <a:spLocks noGrp="1"/>
          </p:cNvSpPr>
          <p:nvPr>
            <p:ph type="title" idx="4294967295"/>
          </p:nvPr>
        </p:nvSpPr>
        <p:spPr>
          <a:xfrm>
            <a:off x="314194" y="125352"/>
            <a:ext cx="11498123" cy="878150"/>
          </a:xfrm>
        </p:spPr>
        <p:txBody>
          <a:bodyPr/>
          <a:lstStyle/>
          <a:p>
            <a:r>
              <a:rPr lang="en-GB"/>
              <a:t>Introductions – who are you? </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4294967295"/>
          </p:nvPr>
        </p:nvSpPr>
        <p:spPr>
          <a:xfrm>
            <a:off x="314194" y="1395412"/>
            <a:ext cx="11156085" cy="4067175"/>
          </a:xfrm>
        </p:spPr>
        <p:txBody>
          <a:bodyPr>
            <a:normAutofit/>
          </a:bodyPr>
          <a:lstStyle/>
          <a:p>
            <a:pPr>
              <a:lnSpc>
                <a:spcPct val="150000"/>
              </a:lnSpc>
            </a:pPr>
            <a:r>
              <a:rPr lang="en-US" b="1"/>
              <a:t>Please tell us more about you by sharing your:</a:t>
            </a:r>
          </a:p>
          <a:p>
            <a:pPr lvl="1">
              <a:lnSpc>
                <a:spcPct val="150000"/>
              </a:lnSpc>
            </a:pPr>
            <a:r>
              <a:rPr lang="en-US"/>
              <a:t>Role in the supply chain</a:t>
            </a:r>
          </a:p>
          <a:p>
            <a:pPr marL="0" indent="0">
              <a:lnSpc>
                <a:spcPct val="150000"/>
              </a:lnSpc>
              <a:buNone/>
            </a:pPr>
            <a:endParaRPr lang="en-US" b="1"/>
          </a:p>
        </p:txBody>
      </p:sp>
      <p:pic>
        <p:nvPicPr>
          <p:cNvPr id="5" name="Graphic 4" descr="Chat RTL">
            <a:extLst>
              <a:ext uri="{FF2B5EF4-FFF2-40B4-BE49-F238E27FC236}">
                <a16:creationId xmlns:a16="http://schemas.microsoft.com/office/drawing/2014/main" id="{FE839F38-53C3-47CD-AE7A-8D4DE8B54E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31326" y="107227"/>
            <a:ext cx="914400" cy="914400"/>
          </a:xfrm>
          <a:prstGeom prst="rect">
            <a:avLst/>
          </a:prstGeom>
        </p:spPr>
      </p:pic>
      <p:pic>
        <p:nvPicPr>
          <p:cNvPr id="7" name="Picture Placeholder 5" descr="Relation | CFF">
            <a:extLst>
              <a:ext uri="{FF2B5EF4-FFF2-40B4-BE49-F238E27FC236}">
                <a16:creationId xmlns:a16="http://schemas.microsoft.com/office/drawing/2014/main" id="{D295791C-CC53-469B-B352-D6EBE5906DD4}"/>
              </a:ext>
            </a:extLst>
          </p:cNvPr>
          <p:cNvPicPr>
            <a:picLocks noChangeAspect="1"/>
          </p:cNvPicPr>
          <p:nvPr/>
        </p:nvPicPr>
        <p:blipFill rotWithShape="1">
          <a:blip r:embed="rId6">
            <a:extLst>
              <a:ext uri="{28A0092B-C50C-407E-A947-70E740481C1C}">
                <a14:useLocalDpi xmlns:a14="http://schemas.microsoft.com/office/drawing/2010/main" val="0"/>
              </a:ext>
            </a:extLst>
          </a:blip>
          <a:srcRect l="26080" t="1" b="315"/>
          <a:stretch/>
        </p:blipFill>
        <p:spPr>
          <a:xfrm>
            <a:off x="7315331" y="5299462"/>
            <a:ext cx="4562475" cy="485738"/>
          </a:xfrm>
          <a:prstGeom prst="rect">
            <a:avLst/>
          </a:prstGeom>
        </p:spPr>
      </p:pic>
      <p:sp>
        <p:nvSpPr>
          <p:cNvPr id="8" name="Oval 7">
            <a:extLst>
              <a:ext uri="{FF2B5EF4-FFF2-40B4-BE49-F238E27FC236}">
                <a16:creationId xmlns:a16="http://schemas.microsoft.com/office/drawing/2014/main" id="{CC7B6A0F-122C-44D8-ADC0-585AE24626CE}"/>
              </a:ext>
            </a:extLst>
          </p:cNvPr>
          <p:cNvSpPr/>
          <p:nvPr/>
        </p:nvSpPr>
        <p:spPr>
          <a:xfrm>
            <a:off x="8275116" y="5230164"/>
            <a:ext cx="690282" cy="624333"/>
          </a:xfrm>
          <a:prstGeom prst="ellipse">
            <a:avLst/>
          </a:prstGeom>
          <a:no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Slide Number Placeholder 3">
            <a:extLst>
              <a:ext uri="{FF2B5EF4-FFF2-40B4-BE49-F238E27FC236}">
                <a16:creationId xmlns:a16="http://schemas.microsoft.com/office/drawing/2014/main" id="{9A6E64FA-7C7D-457E-8B1A-2695486DCACA}"/>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213255042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52BBE-C5A8-4741-AA00-5B9881271679}"/>
              </a:ext>
            </a:extLst>
          </p:cNvPr>
          <p:cNvSpPr>
            <a:spLocks noGrp="1"/>
          </p:cNvSpPr>
          <p:nvPr>
            <p:ph type="title"/>
          </p:nvPr>
        </p:nvSpPr>
        <p:spPr/>
        <p:txBody>
          <a:bodyPr/>
          <a:lstStyle/>
          <a:p>
            <a:r>
              <a:rPr lang="en-GB">
                <a:solidFill>
                  <a:srgbClr val="595959"/>
                </a:solidFill>
              </a:rPr>
              <a:t>Food industry example - material impacts</a:t>
            </a:r>
            <a:endParaRPr lang="en-US">
              <a:solidFill>
                <a:srgbClr val="595959"/>
              </a:solidFill>
              <a:cs typeface="Arial"/>
            </a:endParaRPr>
          </a:p>
        </p:txBody>
      </p:sp>
      <p:pic>
        <p:nvPicPr>
          <p:cNvPr id="6" name="Picture 5">
            <a:extLst>
              <a:ext uri="{FF2B5EF4-FFF2-40B4-BE49-F238E27FC236}">
                <a16:creationId xmlns:a16="http://schemas.microsoft.com/office/drawing/2014/main" id="{2F070679-3BAC-4311-AA15-109438E69C0E}"/>
              </a:ext>
            </a:extLst>
          </p:cNvPr>
          <p:cNvPicPr>
            <a:picLocks noChangeAspect="1"/>
          </p:cNvPicPr>
          <p:nvPr/>
        </p:nvPicPr>
        <p:blipFill rotWithShape="1">
          <a:blip r:embed="rId3"/>
          <a:srcRect l="21169" t="18925" r="20887" b="9892"/>
          <a:stretch/>
        </p:blipFill>
        <p:spPr>
          <a:xfrm>
            <a:off x="2531017" y="1276261"/>
            <a:ext cx="6753663" cy="4666935"/>
          </a:xfrm>
          <a:prstGeom prst="rect">
            <a:avLst/>
          </a:prstGeom>
        </p:spPr>
      </p:pic>
      <p:pic>
        <p:nvPicPr>
          <p:cNvPr id="7" name="Picture 6">
            <a:extLst>
              <a:ext uri="{FF2B5EF4-FFF2-40B4-BE49-F238E27FC236}">
                <a16:creationId xmlns:a16="http://schemas.microsoft.com/office/drawing/2014/main" id="{3B879C73-1421-44EB-868F-88FE9536B5F1}"/>
              </a:ext>
            </a:extLst>
          </p:cNvPr>
          <p:cNvPicPr>
            <a:picLocks noChangeAspect="1"/>
          </p:cNvPicPr>
          <p:nvPr/>
        </p:nvPicPr>
        <p:blipFill rotWithShape="1">
          <a:blip r:embed="rId4"/>
          <a:srcRect l="68831" t="23656" r="20645" b="67742"/>
          <a:stretch/>
        </p:blipFill>
        <p:spPr>
          <a:xfrm>
            <a:off x="9588461" y="1294021"/>
            <a:ext cx="2150095" cy="988548"/>
          </a:xfrm>
          <a:prstGeom prst="rect">
            <a:avLst/>
          </a:prstGeom>
        </p:spPr>
      </p:pic>
      <p:sp>
        <p:nvSpPr>
          <p:cNvPr id="8" name="object 8">
            <a:extLst>
              <a:ext uri="{FF2B5EF4-FFF2-40B4-BE49-F238E27FC236}">
                <a16:creationId xmlns:a16="http://schemas.microsoft.com/office/drawing/2014/main" id="{7A9C054F-B340-4852-AAB7-E7E1F6F66583}"/>
              </a:ext>
            </a:extLst>
          </p:cNvPr>
          <p:cNvSpPr txBox="1"/>
          <p:nvPr/>
        </p:nvSpPr>
        <p:spPr>
          <a:xfrm>
            <a:off x="9709403" y="5563984"/>
            <a:ext cx="2482599" cy="232670"/>
          </a:xfrm>
          <a:prstGeom prst="rect">
            <a:avLst/>
          </a:prstGeom>
        </p:spPr>
        <p:txBody>
          <a:bodyPr vert="horz" wrap="square" lIns="0" tIns="16933" rIns="0" bIns="0" rtlCol="0">
            <a:spAutoFit/>
          </a:bodyPr>
          <a:lstStyle/>
          <a:p>
            <a:pPr marL="16933" defTabSz="1219079">
              <a:spcBef>
                <a:spcPts val="133"/>
              </a:spcBef>
              <a:defRPr/>
            </a:pPr>
            <a:r>
              <a:rPr lang="en-GB" sz="1401" dirty="0"/>
              <a:t>Source: </a:t>
            </a:r>
            <a:r>
              <a:rPr lang="en-GB" sz="1401" dirty="0">
                <a:hlinkClick r:id="rId5"/>
              </a:rPr>
              <a:t>Nature^Squared</a:t>
            </a:r>
            <a:endParaRPr sz="1401" dirty="0"/>
          </a:p>
        </p:txBody>
      </p:sp>
      <p:graphicFrame>
        <p:nvGraphicFramePr>
          <p:cNvPr id="3" name="Table 3">
            <a:extLst>
              <a:ext uri="{FF2B5EF4-FFF2-40B4-BE49-F238E27FC236}">
                <a16:creationId xmlns:a16="http://schemas.microsoft.com/office/drawing/2014/main" id="{DADFA642-A147-4D9A-BB4C-27AD5DC2B8BB}"/>
              </a:ext>
            </a:extLst>
          </p:cNvPr>
          <p:cNvGraphicFramePr>
            <a:graphicFrameLocks noGrp="1"/>
          </p:cNvGraphicFramePr>
          <p:nvPr/>
        </p:nvGraphicFramePr>
        <p:xfrm>
          <a:off x="3988191" y="1899140"/>
          <a:ext cx="5209008" cy="3988831"/>
        </p:xfrm>
        <a:graphic>
          <a:graphicData uri="http://schemas.openxmlformats.org/drawingml/2006/table">
            <a:tbl>
              <a:tblPr firstRow="1" bandRow="1">
                <a:tableStyleId>{5C22544A-7EE6-4342-B048-85BDC9FD1C3A}</a:tableStyleId>
              </a:tblPr>
              <a:tblGrid>
                <a:gridCol w="744144">
                  <a:extLst>
                    <a:ext uri="{9D8B030D-6E8A-4147-A177-3AD203B41FA5}">
                      <a16:colId xmlns:a16="http://schemas.microsoft.com/office/drawing/2014/main" val="2167027937"/>
                    </a:ext>
                  </a:extLst>
                </a:gridCol>
                <a:gridCol w="744144">
                  <a:extLst>
                    <a:ext uri="{9D8B030D-6E8A-4147-A177-3AD203B41FA5}">
                      <a16:colId xmlns:a16="http://schemas.microsoft.com/office/drawing/2014/main" val="93585222"/>
                    </a:ext>
                  </a:extLst>
                </a:gridCol>
                <a:gridCol w="744144">
                  <a:extLst>
                    <a:ext uri="{9D8B030D-6E8A-4147-A177-3AD203B41FA5}">
                      <a16:colId xmlns:a16="http://schemas.microsoft.com/office/drawing/2014/main" val="3141296790"/>
                    </a:ext>
                  </a:extLst>
                </a:gridCol>
                <a:gridCol w="744144">
                  <a:extLst>
                    <a:ext uri="{9D8B030D-6E8A-4147-A177-3AD203B41FA5}">
                      <a16:colId xmlns:a16="http://schemas.microsoft.com/office/drawing/2014/main" val="3092036240"/>
                    </a:ext>
                  </a:extLst>
                </a:gridCol>
                <a:gridCol w="744144">
                  <a:extLst>
                    <a:ext uri="{9D8B030D-6E8A-4147-A177-3AD203B41FA5}">
                      <a16:colId xmlns:a16="http://schemas.microsoft.com/office/drawing/2014/main" val="777061007"/>
                    </a:ext>
                  </a:extLst>
                </a:gridCol>
                <a:gridCol w="744144">
                  <a:extLst>
                    <a:ext uri="{9D8B030D-6E8A-4147-A177-3AD203B41FA5}">
                      <a16:colId xmlns:a16="http://schemas.microsoft.com/office/drawing/2014/main" val="51411381"/>
                    </a:ext>
                  </a:extLst>
                </a:gridCol>
                <a:gridCol w="744144">
                  <a:extLst>
                    <a:ext uri="{9D8B030D-6E8A-4147-A177-3AD203B41FA5}">
                      <a16:colId xmlns:a16="http://schemas.microsoft.com/office/drawing/2014/main" val="3325856110"/>
                    </a:ext>
                  </a:extLst>
                </a:gridCol>
              </a:tblGrid>
              <a:tr h="569833">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30255232"/>
                  </a:ext>
                </a:extLst>
              </a:tr>
              <a:tr h="569833">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7317390"/>
                  </a:ext>
                </a:extLst>
              </a:tr>
              <a:tr h="569833">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8171516"/>
                  </a:ext>
                </a:extLst>
              </a:tr>
              <a:tr h="569833">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4943837"/>
                  </a:ext>
                </a:extLst>
              </a:tr>
              <a:tr h="569833">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1776644"/>
                  </a:ext>
                </a:extLst>
              </a:tr>
              <a:tr h="569833">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7375208"/>
                  </a:ext>
                </a:extLst>
              </a:tr>
              <a:tr h="569833">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0868454"/>
                  </a:ext>
                </a:extLst>
              </a:tr>
            </a:tbl>
          </a:graphicData>
        </a:graphic>
      </p:graphicFrame>
      <p:sp>
        <p:nvSpPr>
          <p:cNvPr id="4" name="Slide Number Placeholder 3">
            <a:extLst>
              <a:ext uri="{FF2B5EF4-FFF2-40B4-BE49-F238E27FC236}">
                <a16:creationId xmlns:a16="http://schemas.microsoft.com/office/drawing/2014/main" id="{8E4DE2D3-F110-7F4E-8E97-623712A7F315}"/>
              </a:ext>
            </a:extLst>
          </p:cNvPr>
          <p:cNvSpPr>
            <a:spLocks noGrp="1"/>
          </p:cNvSpPr>
          <p:nvPr>
            <p:ph type="sldNum" sz="quarter" idx="12"/>
          </p:nvPr>
        </p:nvSpPr>
        <p:spPr/>
        <p:txBody>
          <a:bodyPr/>
          <a:lstStyle/>
          <a:p>
            <a:fld id="{971CEC84-1649-40CE-BFF6-7286506FEA08}" type="slidenum">
              <a:rPr lang="en-GB" smtClean="0"/>
              <a:pPr/>
              <a:t>140</a:t>
            </a:fld>
            <a:endParaRPr lang="en-GB"/>
          </a:p>
        </p:txBody>
      </p:sp>
    </p:spTree>
    <p:extLst>
      <p:ext uri="{BB962C8B-B14F-4D97-AF65-F5344CB8AC3E}">
        <p14:creationId xmlns:p14="http://schemas.microsoft.com/office/powerpoint/2010/main" val="384227604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52BBE-C5A8-4741-AA00-5B9881271679}"/>
              </a:ext>
            </a:extLst>
          </p:cNvPr>
          <p:cNvSpPr>
            <a:spLocks noGrp="1"/>
          </p:cNvSpPr>
          <p:nvPr>
            <p:ph type="title"/>
          </p:nvPr>
        </p:nvSpPr>
        <p:spPr/>
        <p:txBody>
          <a:bodyPr/>
          <a:lstStyle/>
          <a:p>
            <a:r>
              <a:rPr lang="en-GB">
                <a:solidFill>
                  <a:srgbClr val="595959"/>
                </a:solidFill>
              </a:rPr>
              <a:t>Food industry example - material impacts</a:t>
            </a:r>
            <a:endParaRPr lang="en-US">
              <a:solidFill>
                <a:srgbClr val="595959"/>
              </a:solidFill>
              <a:cs typeface="Arial"/>
            </a:endParaRPr>
          </a:p>
        </p:txBody>
      </p:sp>
      <p:pic>
        <p:nvPicPr>
          <p:cNvPr id="6" name="Picture 5">
            <a:extLst>
              <a:ext uri="{FF2B5EF4-FFF2-40B4-BE49-F238E27FC236}">
                <a16:creationId xmlns:a16="http://schemas.microsoft.com/office/drawing/2014/main" id="{2F070679-3BAC-4311-AA15-109438E69C0E}"/>
              </a:ext>
            </a:extLst>
          </p:cNvPr>
          <p:cNvPicPr>
            <a:picLocks noChangeAspect="1"/>
          </p:cNvPicPr>
          <p:nvPr/>
        </p:nvPicPr>
        <p:blipFill rotWithShape="1">
          <a:blip r:embed="rId3"/>
          <a:srcRect l="21169" t="18925" r="20887" b="9892"/>
          <a:stretch/>
        </p:blipFill>
        <p:spPr>
          <a:xfrm>
            <a:off x="5272086" y="1156196"/>
            <a:ext cx="6753663" cy="4666935"/>
          </a:xfrm>
          <a:prstGeom prst="rect">
            <a:avLst/>
          </a:prstGeom>
        </p:spPr>
      </p:pic>
      <p:pic>
        <p:nvPicPr>
          <p:cNvPr id="7" name="Picture 6">
            <a:extLst>
              <a:ext uri="{FF2B5EF4-FFF2-40B4-BE49-F238E27FC236}">
                <a16:creationId xmlns:a16="http://schemas.microsoft.com/office/drawing/2014/main" id="{3B879C73-1421-44EB-868F-88FE9536B5F1}"/>
              </a:ext>
            </a:extLst>
          </p:cNvPr>
          <p:cNvPicPr>
            <a:picLocks noChangeAspect="1"/>
          </p:cNvPicPr>
          <p:nvPr/>
        </p:nvPicPr>
        <p:blipFill rotWithShape="1">
          <a:blip r:embed="rId4"/>
          <a:srcRect l="68831" t="23656" r="20645" b="67742"/>
          <a:stretch/>
        </p:blipFill>
        <p:spPr>
          <a:xfrm>
            <a:off x="10047334" y="0"/>
            <a:ext cx="2150095" cy="988548"/>
          </a:xfrm>
          <a:prstGeom prst="rect">
            <a:avLst/>
          </a:prstGeom>
        </p:spPr>
      </p:pic>
      <p:pic>
        <p:nvPicPr>
          <p:cNvPr id="1026" name="Picture 2">
            <a:extLst>
              <a:ext uri="{FF2B5EF4-FFF2-40B4-BE49-F238E27FC236}">
                <a16:creationId xmlns:a16="http://schemas.microsoft.com/office/drawing/2014/main" id="{FBFA745D-3356-D645-8F40-57364C0817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633" y="1156196"/>
            <a:ext cx="4141593" cy="563340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20E2AD0-21F8-884C-8A2B-0E816D2DF02C}"/>
              </a:ext>
            </a:extLst>
          </p:cNvPr>
          <p:cNvSpPr>
            <a:spLocks noGrp="1"/>
          </p:cNvSpPr>
          <p:nvPr>
            <p:ph type="sldNum" sz="quarter" idx="12"/>
          </p:nvPr>
        </p:nvSpPr>
        <p:spPr/>
        <p:txBody>
          <a:bodyPr/>
          <a:lstStyle/>
          <a:p>
            <a:fld id="{971CEC84-1649-40CE-BFF6-7286506FEA08}" type="slidenum">
              <a:rPr lang="en-GB" smtClean="0"/>
              <a:pPr/>
              <a:t>141</a:t>
            </a:fld>
            <a:endParaRPr lang="en-GB"/>
          </a:p>
        </p:txBody>
      </p:sp>
      <p:sp>
        <p:nvSpPr>
          <p:cNvPr id="9" name="object 8">
            <a:extLst>
              <a:ext uri="{FF2B5EF4-FFF2-40B4-BE49-F238E27FC236}">
                <a16:creationId xmlns:a16="http://schemas.microsoft.com/office/drawing/2014/main" id="{AC9AFF9C-C143-4240-8D43-2795B3C3B339}"/>
              </a:ext>
            </a:extLst>
          </p:cNvPr>
          <p:cNvSpPr txBox="1"/>
          <p:nvPr/>
        </p:nvSpPr>
        <p:spPr>
          <a:xfrm>
            <a:off x="9951858" y="5758109"/>
            <a:ext cx="2482599" cy="232670"/>
          </a:xfrm>
          <a:prstGeom prst="rect">
            <a:avLst/>
          </a:prstGeom>
        </p:spPr>
        <p:txBody>
          <a:bodyPr vert="horz" wrap="square" lIns="0" tIns="16933" rIns="0" bIns="0" rtlCol="0">
            <a:spAutoFit/>
          </a:bodyPr>
          <a:lstStyle/>
          <a:p>
            <a:pPr marL="16933" defTabSz="1219079">
              <a:spcBef>
                <a:spcPts val="133"/>
              </a:spcBef>
              <a:defRPr/>
            </a:pPr>
            <a:r>
              <a:rPr lang="en-GB" sz="1401" dirty="0"/>
              <a:t>Source: </a:t>
            </a:r>
            <a:r>
              <a:rPr lang="en-GB" sz="1401" dirty="0">
                <a:hlinkClick r:id="rId6"/>
              </a:rPr>
              <a:t>Nature^Squared</a:t>
            </a:r>
            <a:endParaRPr sz="1401" dirty="0"/>
          </a:p>
        </p:txBody>
      </p:sp>
    </p:spTree>
    <p:extLst>
      <p:ext uri="{BB962C8B-B14F-4D97-AF65-F5344CB8AC3E}">
        <p14:creationId xmlns:p14="http://schemas.microsoft.com/office/powerpoint/2010/main" val="163456607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normAutofit/>
          </a:bodyPr>
          <a:lstStyle/>
          <a:p>
            <a:r>
              <a:rPr lang="en-GB">
                <a:solidFill>
                  <a:srgbClr val="595959"/>
                </a:solidFill>
              </a:rPr>
              <a:t>Where we are in the learning objectives</a:t>
            </a:r>
          </a:p>
        </p:txBody>
      </p:sp>
      <p:pic>
        <p:nvPicPr>
          <p:cNvPr id="8" name="Graphic 7" descr="Checkmark">
            <a:extLst>
              <a:ext uri="{FF2B5EF4-FFF2-40B4-BE49-F238E27FC236}">
                <a16:creationId xmlns:a16="http://schemas.microsoft.com/office/drawing/2014/main" id="{6E3EC8CA-2116-4D71-962C-CB68C5C22F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450" y="1524761"/>
            <a:ext cx="444761" cy="444761"/>
          </a:xfrm>
          <a:prstGeom prst="rect">
            <a:avLst/>
          </a:prstGeom>
        </p:spPr>
      </p:pic>
      <p:pic>
        <p:nvPicPr>
          <p:cNvPr id="9" name="Graphic 8" descr="Checkmark">
            <a:extLst>
              <a:ext uri="{FF2B5EF4-FFF2-40B4-BE49-F238E27FC236}">
                <a16:creationId xmlns:a16="http://schemas.microsoft.com/office/drawing/2014/main" id="{34961739-C028-45A4-84F2-78FDB15350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1388" y="2412466"/>
            <a:ext cx="444761" cy="444761"/>
          </a:xfrm>
          <a:prstGeom prst="rect">
            <a:avLst/>
          </a:prstGeom>
        </p:spPr>
      </p:pic>
      <p:pic>
        <p:nvPicPr>
          <p:cNvPr id="10" name="Graphic 9" descr="Checkmark">
            <a:extLst>
              <a:ext uri="{FF2B5EF4-FFF2-40B4-BE49-F238E27FC236}">
                <a16:creationId xmlns:a16="http://schemas.microsoft.com/office/drawing/2014/main" id="{47E175DA-0AA8-4550-A095-AE71AC2A75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450" y="3328690"/>
            <a:ext cx="444761" cy="444761"/>
          </a:xfrm>
          <a:prstGeom prst="rect">
            <a:avLst/>
          </a:prstGeom>
        </p:spPr>
      </p:pic>
      <p:sp>
        <p:nvSpPr>
          <p:cNvPr id="12" name="Oval 11">
            <a:extLst>
              <a:ext uri="{FF2B5EF4-FFF2-40B4-BE49-F238E27FC236}">
                <a16:creationId xmlns:a16="http://schemas.microsoft.com/office/drawing/2014/main" id="{347B7D3E-A2A7-4931-8D0C-467C99E9EF65}"/>
              </a:ext>
            </a:extLst>
          </p:cNvPr>
          <p:cNvSpPr/>
          <p:nvPr/>
        </p:nvSpPr>
        <p:spPr>
          <a:xfrm>
            <a:off x="9885147" y="17793"/>
            <a:ext cx="2306855" cy="2138271"/>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3" name="Content Placeholder 2">
            <a:extLst>
              <a:ext uri="{FF2B5EF4-FFF2-40B4-BE49-F238E27FC236}">
                <a16:creationId xmlns:a16="http://schemas.microsoft.com/office/drawing/2014/main" id="{C520F274-BCA1-454A-9647-7AB42514BBDB}"/>
              </a:ext>
            </a:extLst>
          </p:cNvPr>
          <p:cNvSpPr txBox="1">
            <a:spLocks/>
          </p:cNvSpPr>
          <p:nvPr/>
        </p:nvSpPr>
        <p:spPr>
          <a:xfrm>
            <a:off x="1037353" y="1369529"/>
            <a:ext cx="11498123" cy="3577201"/>
          </a:xfrm>
          <a:prstGeom prst="rect">
            <a:avLst/>
          </a:prstGeom>
        </p:spPr>
        <p:txBody>
          <a:bodyPr vert="horz" lIns="91440" tIns="45721" rIns="91440" bIns="45721" rtlCol="0">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None/>
            </a:pPr>
            <a:r>
              <a:rPr lang="en-GB" sz="2201" dirty="0"/>
              <a:t>To understand how to </a:t>
            </a:r>
            <a:r>
              <a:rPr lang="en-GB" sz="2201" b="1" dirty="0">
                <a:solidFill>
                  <a:srgbClr val="23BAED"/>
                </a:solidFill>
              </a:rPr>
              <a:t>identify natural capital impacts and                            dependencies </a:t>
            </a:r>
            <a:r>
              <a:rPr lang="en-GB" sz="2201" dirty="0"/>
              <a:t>that are </a:t>
            </a:r>
            <a:r>
              <a:rPr lang="en-GB" sz="2201" b="1" dirty="0">
                <a:solidFill>
                  <a:srgbClr val="23BAED"/>
                </a:solidFill>
              </a:rPr>
              <a:t>important</a:t>
            </a:r>
            <a:r>
              <a:rPr lang="en-GB" sz="2201" dirty="0"/>
              <a:t> to your business,</a:t>
            </a:r>
          </a:p>
          <a:p>
            <a:pPr marL="0" indent="0">
              <a:lnSpc>
                <a:spcPct val="100000"/>
              </a:lnSpc>
              <a:spcAft>
                <a:spcPts val="1200"/>
              </a:spcAft>
              <a:buNone/>
            </a:pPr>
            <a:r>
              <a:rPr lang="en-GB" sz="2201" dirty="0"/>
              <a:t>Acquire the necessary tools, resources and understanding to </a:t>
            </a:r>
            <a:r>
              <a:rPr lang="en-GB" sz="2201" b="1" dirty="0">
                <a:solidFill>
                  <a:srgbClr val="23BAED"/>
                </a:solidFill>
              </a:rPr>
              <a:t>scope your own assessment</a:t>
            </a:r>
            <a:r>
              <a:rPr lang="en-GB" sz="2201" dirty="0"/>
              <a:t>,</a:t>
            </a:r>
          </a:p>
          <a:p>
            <a:pPr marL="0" indent="0">
              <a:lnSpc>
                <a:spcPct val="100000"/>
              </a:lnSpc>
              <a:spcAft>
                <a:spcPts val="1200"/>
              </a:spcAft>
              <a:buNone/>
            </a:pPr>
            <a:r>
              <a:rPr lang="en-GB" sz="2201" dirty="0"/>
              <a:t>To be introduced to the key </a:t>
            </a:r>
            <a:r>
              <a:rPr lang="en-GB" sz="2201" b="1" dirty="0">
                <a:solidFill>
                  <a:srgbClr val="23BAED"/>
                </a:solidFill>
              </a:rPr>
              <a:t>practical considerations and steps</a:t>
            </a:r>
            <a:r>
              <a:rPr lang="en-GB" sz="2201" dirty="0"/>
              <a:t> to take when   undertaking a first natural capital assessment as well as some </a:t>
            </a:r>
            <a:r>
              <a:rPr lang="en-GB" sz="2201" b="1" dirty="0">
                <a:solidFill>
                  <a:srgbClr val="23BAED"/>
                </a:solidFill>
              </a:rPr>
              <a:t>tools </a:t>
            </a:r>
            <a:endParaRPr lang="en-GB" sz="2201" dirty="0"/>
          </a:p>
          <a:p>
            <a:pPr marL="0" indent="0">
              <a:lnSpc>
                <a:spcPct val="100000"/>
              </a:lnSpc>
              <a:spcAft>
                <a:spcPts val="1200"/>
              </a:spcAft>
              <a:buNone/>
            </a:pPr>
            <a:r>
              <a:rPr lang="en-GB" sz="2201" dirty="0"/>
              <a:t>To understand </a:t>
            </a:r>
            <a:r>
              <a:rPr lang="en-GB" sz="2201" b="1" dirty="0">
                <a:solidFill>
                  <a:srgbClr val="23BAED"/>
                </a:solidFill>
              </a:rPr>
              <a:t>materiality assessments </a:t>
            </a:r>
            <a:r>
              <a:rPr lang="en-GB" sz="2201" dirty="0"/>
              <a:t>in the context of </a:t>
            </a:r>
            <a:r>
              <a:rPr lang="en-GB" sz="2201" b="1" dirty="0">
                <a:solidFill>
                  <a:srgbClr val="23BAED"/>
                </a:solidFill>
              </a:rPr>
              <a:t>impacts and dependencies </a:t>
            </a:r>
            <a:r>
              <a:rPr lang="en-GB" sz="2201" dirty="0"/>
              <a:t>and how to undertake them</a:t>
            </a:r>
          </a:p>
          <a:p>
            <a:pPr marL="800060" lvl="1" indent="-342882">
              <a:lnSpc>
                <a:spcPct val="100000"/>
              </a:lnSpc>
              <a:spcAft>
                <a:spcPts val="1200"/>
              </a:spcAft>
              <a:buFont typeface="Wingdings" panose="05000000000000000000" pitchFamily="2" charset="2"/>
              <a:buChar char="v"/>
            </a:pPr>
            <a:r>
              <a:rPr lang="en-GB" sz="2201" dirty="0"/>
              <a:t>To </a:t>
            </a:r>
            <a:r>
              <a:rPr lang="en-GB" sz="2201" b="1" dirty="0">
                <a:solidFill>
                  <a:srgbClr val="23BAED"/>
                </a:solidFill>
              </a:rPr>
              <a:t>introduce valuation </a:t>
            </a:r>
            <a:r>
              <a:rPr lang="en-GB" sz="2201" dirty="0"/>
              <a:t>following on from the brief overview provided in module 1</a:t>
            </a:r>
          </a:p>
        </p:txBody>
      </p:sp>
      <p:pic>
        <p:nvPicPr>
          <p:cNvPr id="14" name="Graphic 13" descr="Checkmark">
            <a:extLst>
              <a:ext uri="{FF2B5EF4-FFF2-40B4-BE49-F238E27FC236}">
                <a16:creationId xmlns:a16="http://schemas.microsoft.com/office/drawing/2014/main" id="{872BBAFE-4706-0B41-B728-01CD134D2A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1386" y="4173056"/>
            <a:ext cx="444761" cy="444761"/>
          </a:xfrm>
          <a:prstGeom prst="rect">
            <a:avLst/>
          </a:prstGeom>
        </p:spPr>
      </p:pic>
      <p:sp>
        <p:nvSpPr>
          <p:cNvPr id="3" name="Slide Number Placeholder 2">
            <a:extLst>
              <a:ext uri="{FF2B5EF4-FFF2-40B4-BE49-F238E27FC236}">
                <a16:creationId xmlns:a16="http://schemas.microsoft.com/office/drawing/2014/main" id="{3B0FB5EE-6A47-7748-8970-645A90617DC7}"/>
              </a:ext>
            </a:extLst>
          </p:cNvPr>
          <p:cNvSpPr>
            <a:spLocks noGrp="1"/>
          </p:cNvSpPr>
          <p:nvPr>
            <p:ph type="sldNum" sz="quarter" idx="12"/>
          </p:nvPr>
        </p:nvSpPr>
        <p:spPr/>
        <p:txBody>
          <a:bodyPr/>
          <a:lstStyle/>
          <a:p>
            <a:fld id="{971CEC84-1649-40CE-BFF6-7286506FEA08}" type="slidenum">
              <a:rPr lang="en-GB" smtClean="0"/>
              <a:pPr/>
              <a:t>142</a:t>
            </a:fld>
            <a:endParaRPr lang="en-GB"/>
          </a:p>
        </p:txBody>
      </p:sp>
    </p:spTree>
    <p:extLst>
      <p:ext uri="{BB962C8B-B14F-4D97-AF65-F5344CB8AC3E}">
        <p14:creationId xmlns:p14="http://schemas.microsoft.com/office/powerpoint/2010/main" val="262499059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8561-5E51-4A9C-9352-7623FDE59205}"/>
              </a:ext>
            </a:extLst>
          </p:cNvPr>
          <p:cNvSpPr>
            <a:spLocks noGrp="1"/>
          </p:cNvSpPr>
          <p:nvPr>
            <p:ph type="title"/>
          </p:nvPr>
        </p:nvSpPr>
        <p:spPr/>
        <p:txBody>
          <a:bodyPr/>
          <a:lstStyle/>
          <a:p>
            <a:r>
              <a:rPr lang="en-GB" dirty="0"/>
              <a:t>Agenda</a:t>
            </a:r>
          </a:p>
        </p:txBody>
      </p:sp>
      <p:sp>
        <p:nvSpPr>
          <p:cNvPr id="3" name="Slide Number Placeholder 2">
            <a:extLst>
              <a:ext uri="{FF2B5EF4-FFF2-40B4-BE49-F238E27FC236}">
                <a16:creationId xmlns:a16="http://schemas.microsoft.com/office/drawing/2014/main" id="{2F6D8C37-5714-214F-A6F4-8EDFB11B54A6}"/>
              </a:ext>
            </a:extLst>
          </p:cNvPr>
          <p:cNvSpPr>
            <a:spLocks noGrp="1"/>
          </p:cNvSpPr>
          <p:nvPr>
            <p:ph type="sldNum" sz="quarter" idx="12"/>
          </p:nvPr>
        </p:nvSpPr>
        <p:spPr>
          <a:xfrm>
            <a:off x="314195" y="6367523"/>
            <a:ext cx="2743200" cy="365125"/>
          </a:xfrm>
        </p:spPr>
        <p:txBody>
          <a:bodyPr/>
          <a:lstStyle/>
          <a:p>
            <a:fld id="{971CEC84-1649-40CE-BFF6-7286506FEA08}" type="slidenum">
              <a:rPr lang="en-GB" smtClean="0"/>
              <a:pPr/>
              <a:t>143</a:t>
            </a:fld>
            <a:endParaRPr lang="en-GB"/>
          </a:p>
        </p:txBody>
      </p:sp>
      <p:graphicFrame>
        <p:nvGraphicFramePr>
          <p:cNvPr id="5" name="Table 6">
            <a:extLst>
              <a:ext uri="{FF2B5EF4-FFF2-40B4-BE49-F238E27FC236}">
                <a16:creationId xmlns:a16="http://schemas.microsoft.com/office/drawing/2014/main" id="{11B5B013-9260-415A-88CF-6957529764A5}"/>
              </a:ext>
            </a:extLst>
          </p:cNvPr>
          <p:cNvGraphicFramePr>
            <a:graphicFrameLocks noGrp="1"/>
          </p:cNvGraphicFramePr>
          <p:nvPr>
            <p:extLst>
              <p:ext uri="{D42A27DB-BD31-4B8C-83A1-F6EECF244321}">
                <p14:modId xmlns:p14="http://schemas.microsoft.com/office/powerpoint/2010/main" val="1349829818"/>
              </p:ext>
            </p:extLst>
          </p:nvPr>
        </p:nvGraphicFramePr>
        <p:xfrm>
          <a:off x="852358" y="1579622"/>
          <a:ext cx="10394762" cy="3843081"/>
        </p:xfrm>
        <a:graphic>
          <a:graphicData uri="http://schemas.openxmlformats.org/drawingml/2006/table">
            <a:tbl>
              <a:tblPr firstRow="1" bandRow="1">
                <a:tableStyleId>{5FD0F851-EC5A-4D38-B0AD-8093EC10F338}</a:tableStyleId>
              </a:tblPr>
              <a:tblGrid>
                <a:gridCol w="1440676">
                  <a:extLst>
                    <a:ext uri="{9D8B030D-6E8A-4147-A177-3AD203B41FA5}">
                      <a16:colId xmlns:a16="http://schemas.microsoft.com/office/drawing/2014/main" val="1023688113"/>
                    </a:ext>
                  </a:extLst>
                </a:gridCol>
                <a:gridCol w="8954086">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800" kern="1200" dirty="0"/>
                        <a:t>Time (xxx)</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800" kern="1200" dirty="0"/>
                        <a:t>Session</a:t>
                      </a:r>
                      <a:endParaRPr lang="en-CH" sz="18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lvl="0" algn="l" rtl="0">
                        <a:lnSpc>
                          <a:spcPct val="150000"/>
                        </a:lnSpc>
                        <a:buNone/>
                      </a:pPr>
                      <a:r>
                        <a:rPr lang="en-GB" sz="1700" b="1" i="0" kern="1200" dirty="0">
                          <a:solidFill>
                            <a:srgbClr val="595959"/>
                          </a:solidFill>
                          <a:latin typeface="+mn-lt"/>
                          <a:ea typeface="+mn-ea"/>
                          <a:cs typeface="+mn-cs"/>
                        </a:rPr>
                        <a:t>Introductions</a:t>
                      </a:r>
                      <a:endParaRPr lang="en-US" b="1" i="0" dirty="0"/>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17627756"/>
                  </a:ext>
                </a:extLst>
              </a:tr>
              <a:tr h="353086">
                <a:tc>
                  <a:txBody>
                    <a:bodyPr/>
                    <a:lstStyle/>
                    <a:p>
                      <a:r>
                        <a:rPr lang="en-GB"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Setting the scene and a brief re-cap on natural capital</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78939251"/>
                  </a:ext>
                </a:extLst>
              </a:tr>
              <a:tr h="353086">
                <a:tc>
                  <a:txBody>
                    <a:bodyPr/>
                    <a:lstStyle/>
                    <a:p>
                      <a:r>
                        <a:rPr lang="en-GB" sz="1800" kern="1200" dirty="0">
                          <a:solidFill>
                            <a:schemeClr val="tx1">
                              <a:lumMod val="65000"/>
                              <a:lumOff val="35000"/>
                            </a:schemeClr>
                          </a:solidFill>
                          <a:latin typeface="+mn-lt"/>
                          <a:ea typeface="+mn-ea"/>
                          <a:cs typeface="+mn-cs"/>
                        </a:rPr>
                        <a:t>10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The business case for assessing natural capital &amp; common assessments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88569436"/>
                  </a:ext>
                </a:extLst>
              </a:tr>
              <a:tr h="353086">
                <a:tc>
                  <a:txBody>
                    <a:bodyPr/>
                    <a:lstStyle/>
                    <a:p>
                      <a:r>
                        <a:rPr lang="en-US"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algn="l" defTabSz="914377" rtl="0" eaLnBrk="1" fontAlgn="ctr" latinLnBrk="0" hangingPunct="1">
                        <a:lnSpc>
                          <a:spcPct val="150000"/>
                        </a:lnSpc>
                      </a:pPr>
                      <a:r>
                        <a:rPr lang="en-GB" sz="1700" b="1" i="0" kern="1200" dirty="0">
                          <a:solidFill>
                            <a:srgbClr val="595959"/>
                          </a:solidFill>
                          <a:latin typeface="+mn-lt"/>
                          <a:ea typeface="+mn-ea"/>
                          <a:cs typeface="+mn-cs"/>
                        </a:rPr>
                        <a:t>Identifying your natural capital impacts &amp; dependencies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78303020"/>
                  </a:ext>
                </a:extLst>
              </a:tr>
              <a:tr h="353086">
                <a:tc>
                  <a:txBody>
                    <a:bodyPr/>
                    <a:lstStyle/>
                    <a:p>
                      <a:pPr marL="0" algn="l" defTabSz="914400" rtl="0" eaLnBrk="1" latinLnBrk="0" hangingPunct="1"/>
                      <a:r>
                        <a:rPr lang="en-US" sz="1600" i="1" kern="1200" dirty="0">
                          <a:solidFill>
                            <a:schemeClr val="tx1">
                              <a:lumMod val="65000"/>
                              <a:lumOff val="35000"/>
                            </a:schemeClr>
                          </a:solidFill>
                          <a:latin typeface="+mn-lt"/>
                          <a:ea typeface="+mn-ea"/>
                          <a:cs typeface="+mn-cs"/>
                        </a:rPr>
                        <a:t>25</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tc>
                  <a:txBody>
                    <a:bodyPr/>
                    <a:lstStyle/>
                    <a:p>
                      <a:pPr marL="0" algn="l" defTabSz="914400" rtl="0" eaLnBrk="1" fontAlgn="ctr" latinLnBrk="0" hangingPunct="1">
                        <a:lnSpc>
                          <a:spcPct val="150000"/>
                        </a:lnSpc>
                      </a:pPr>
                      <a:r>
                        <a:rPr lang="en-GB" sz="1600" i="1" kern="1200" dirty="0">
                          <a:solidFill>
                            <a:schemeClr val="tx1">
                              <a:lumMod val="65000"/>
                              <a:lumOff val="35000"/>
                            </a:schemeClr>
                          </a:solidFill>
                          <a:latin typeface="+mn-lt"/>
                          <a:ea typeface="+mn-ea"/>
                          <a:cs typeface="+mn-cs"/>
                        </a:rPr>
                        <a:t>Coffee Break</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extLst>
                  <a:ext uri="{0D108BD9-81ED-4DB2-BD59-A6C34878D82A}">
                    <a16:rowId xmlns:a16="http://schemas.microsoft.com/office/drawing/2014/main" val="3628176994"/>
                  </a:ext>
                </a:extLst>
              </a:tr>
              <a:tr h="353086">
                <a:tc>
                  <a:txBody>
                    <a:bodyPr/>
                    <a:lstStyle/>
                    <a:p>
                      <a:pPr marL="0" algn="l" defTabSz="914377" rtl="0" eaLnBrk="1" latinLnBrk="0" hangingPunct="1"/>
                      <a:r>
                        <a:rPr lang="en-US" sz="1800" kern="1200" dirty="0">
                          <a:solidFill>
                            <a:schemeClr val="tx1">
                              <a:lumMod val="65000"/>
                              <a:lumOff val="35000"/>
                            </a:schemeClr>
                          </a:solidFill>
                          <a:latin typeface="+mn-lt"/>
                          <a:ea typeface="+mn-ea"/>
                          <a:cs typeface="+mn-cs"/>
                        </a:rPr>
                        <a:t>20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Scoping an assessment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76740707"/>
                  </a:ext>
                </a:extLst>
              </a:tr>
              <a:tr h="353086">
                <a:tc>
                  <a:txBody>
                    <a:bodyPr/>
                    <a:lstStyle/>
                    <a:p>
                      <a:r>
                        <a:rPr lang="en-US" sz="1800" kern="1200" dirty="0">
                          <a:solidFill>
                            <a:schemeClr val="tx1">
                              <a:lumMod val="65000"/>
                              <a:lumOff val="35000"/>
                            </a:schemeClr>
                          </a:solidFill>
                          <a:latin typeface="+mn-lt"/>
                          <a:ea typeface="+mn-ea"/>
                          <a:cs typeface="+mn-cs"/>
                        </a:rPr>
                        <a:t>20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Materiality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35272183"/>
                  </a:ext>
                </a:extLst>
              </a:tr>
              <a:tr h="376962">
                <a:tc>
                  <a:txBody>
                    <a:bodyPr/>
                    <a:lstStyle/>
                    <a:p>
                      <a:r>
                        <a:rPr lang="en-US" sz="1800" kern="1200" dirty="0">
                          <a:solidFill>
                            <a:schemeClr val="tx1">
                              <a:lumMod val="65000"/>
                              <a:lumOff val="35000"/>
                            </a:schemeClr>
                          </a:solidFill>
                          <a:latin typeface="+mn-lt"/>
                          <a:ea typeface="+mn-ea"/>
                          <a:cs typeface="+mn-cs"/>
                        </a:rPr>
                        <a:t>20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00B0F0"/>
                          </a:solidFill>
                          <a:latin typeface="+mn-lt"/>
                          <a:ea typeface="+mn-ea"/>
                          <a:cs typeface="+mn-cs"/>
                        </a:rPr>
                        <a:t>Introduction to monetary valuation for scoping an assessment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223510256"/>
                  </a:ext>
                </a:extLst>
              </a:tr>
              <a:tr h="353086">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lvl="0" algn="l">
                        <a:lnSpc>
                          <a:spcPct val="150000"/>
                        </a:lnSpc>
                        <a:buNone/>
                      </a:pPr>
                      <a:r>
                        <a:rPr lang="en-GB" sz="1700" b="1" i="0" u="none" strike="noStrike" kern="1200" noProof="0" dirty="0">
                          <a:solidFill>
                            <a:srgbClr val="595959"/>
                          </a:solidFill>
                          <a:latin typeface="Arial"/>
                        </a:rPr>
                        <a:t>Case study presentation </a:t>
                      </a:r>
                      <a:endParaRPr lang="en-GB" sz="1700" b="1" i="0"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0702698"/>
                  </a:ext>
                </a:extLst>
              </a:tr>
            </a:tbl>
          </a:graphicData>
        </a:graphic>
      </p:graphicFrame>
      <p:sp>
        <p:nvSpPr>
          <p:cNvPr id="6" name="TextBox 2">
            <a:extLst>
              <a:ext uri="{FF2B5EF4-FFF2-40B4-BE49-F238E27FC236}">
                <a16:creationId xmlns:a16="http://schemas.microsoft.com/office/drawing/2014/main" id="{175E5CAF-19E0-4747-B1AD-981CF3DE4F7F}"/>
              </a:ext>
            </a:extLst>
          </p:cNvPr>
          <p:cNvSpPr txBox="1"/>
          <p:nvPr/>
        </p:nvSpPr>
        <p:spPr>
          <a:xfrm rot="1025991">
            <a:off x="7318666" y="513067"/>
            <a:ext cx="2697335" cy="400110"/>
          </a:xfrm>
          <a:prstGeom prst="rect">
            <a:avLst/>
          </a:prstGeom>
          <a:solidFill>
            <a:srgbClr val="FFCC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TO ADAPT</a:t>
            </a:r>
            <a:endParaRPr kumimoji="0" lang="en-CH" sz="20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0416564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EEB2D8-59F8-40DC-B00A-5E76EEEC7BB4}"/>
              </a:ext>
            </a:extLst>
          </p:cNvPr>
          <p:cNvPicPr>
            <a:picLocks noChangeAspect="1"/>
          </p:cNvPicPr>
          <p:nvPr/>
        </p:nvPicPr>
        <p:blipFill>
          <a:blip r:embed="rId3" cstate="print">
            <a:extLst>
              <a:ext uri="{28A0092B-C50C-407E-A947-70E740481C1C}">
                <a14:useLocalDpi xmlns:a14="http://schemas.microsoft.com/office/drawing/2010/main" val="0"/>
              </a:ext>
            </a:extLst>
          </a:blip>
          <a:srcRect t="1824" b="1824"/>
          <a:stretch/>
        </p:blipFill>
        <p:spPr>
          <a:xfrm flipH="1">
            <a:off x="3643753" y="1367606"/>
            <a:ext cx="8548247" cy="5490395"/>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67606"/>
            <a:ext cx="5547292" cy="5501225"/>
          </a:xfrm>
          <a:prstGeom prst="rect">
            <a:avLst/>
          </a:prstGeom>
        </p:spPr>
      </p:pic>
      <p:sp>
        <p:nvSpPr>
          <p:cNvPr id="2" name="Title 1"/>
          <p:cNvSpPr>
            <a:spLocks noGrp="1"/>
          </p:cNvSpPr>
          <p:nvPr>
            <p:ph type="ctrTitle"/>
          </p:nvPr>
        </p:nvSpPr>
        <p:spPr>
          <a:xfrm>
            <a:off x="346890" y="2926213"/>
            <a:ext cx="4467158" cy="1575730"/>
          </a:xfrm>
        </p:spPr>
        <p:txBody>
          <a:bodyPr>
            <a:noAutofit/>
          </a:bodyPr>
          <a:lstStyle/>
          <a:p>
            <a:pPr algn="l"/>
            <a:r>
              <a:rPr lang="en-GB" sz="3600" b="1" dirty="0">
                <a:solidFill>
                  <a:srgbClr val="23BAED"/>
                </a:solidFill>
              </a:rPr>
              <a:t>Introduction to monetary valuation for scoping an assessment</a:t>
            </a:r>
            <a:endParaRPr lang="en-GB" sz="3600" dirty="0"/>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Tree>
    <p:extLst>
      <p:ext uri="{BB962C8B-B14F-4D97-AF65-F5344CB8AC3E}">
        <p14:creationId xmlns:p14="http://schemas.microsoft.com/office/powerpoint/2010/main" val="277185201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2066-9394-4509-A6DE-22FFD101D17F}"/>
              </a:ext>
            </a:extLst>
          </p:cNvPr>
          <p:cNvSpPr>
            <a:spLocks noGrp="1"/>
          </p:cNvSpPr>
          <p:nvPr>
            <p:ph type="title"/>
          </p:nvPr>
        </p:nvSpPr>
        <p:spPr/>
        <p:txBody>
          <a:bodyPr>
            <a:normAutofit/>
          </a:bodyPr>
          <a:lstStyle/>
          <a:p>
            <a:r>
              <a:rPr lang="en-US"/>
              <a:t>Concrete steps to undertaking a 1</a:t>
            </a:r>
            <a:r>
              <a:rPr lang="en-US" baseline="30000"/>
              <a:t>st</a:t>
            </a:r>
            <a:r>
              <a:rPr lang="en-US"/>
              <a:t> natural capital assessment</a:t>
            </a:r>
            <a:endParaRPr lang="en-CH"/>
          </a:p>
        </p:txBody>
      </p:sp>
      <p:sp>
        <p:nvSpPr>
          <p:cNvPr id="3" name="Slide Number Placeholder 2">
            <a:extLst>
              <a:ext uri="{FF2B5EF4-FFF2-40B4-BE49-F238E27FC236}">
                <a16:creationId xmlns:a16="http://schemas.microsoft.com/office/drawing/2014/main" id="{D52787CB-7BB9-0A40-99D9-C7C12B2C45D4}"/>
              </a:ext>
            </a:extLst>
          </p:cNvPr>
          <p:cNvSpPr>
            <a:spLocks noGrp="1"/>
          </p:cNvSpPr>
          <p:nvPr>
            <p:ph type="sldNum" sz="quarter" idx="12"/>
          </p:nvPr>
        </p:nvSpPr>
        <p:spPr/>
        <p:txBody>
          <a:bodyPr/>
          <a:lstStyle/>
          <a:p>
            <a:fld id="{971CEC84-1649-40CE-BFF6-7286506FEA08}" type="slidenum">
              <a:rPr lang="en-GB" smtClean="0"/>
              <a:pPr/>
              <a:t>145</a:t>
            </a:fld>
            <a:endParaRPr lang="en-GB"/>
          </a:p>
        </p:txBody>
      </p:sp>
      <p:pic>
        <p:nvPicPr>
          <p:cNvPr id="7" name="Afbeelding 6">
            <a:extLst>
              <a:ext uri="{FF2B5EF4-FFF2-40B4-BE49-F238E27FC236}">
                <a16:creationId xmlns:a16="http://schemas.microsoft.com/office/drawing/2014/main" id="{3CB238E9-E63E-4EC2-8F82-DAA15E8AEC55}"/>
              </a:ext>
            </a:extLst>
          </p:cNvPr>
          <p:cNvPicPr>
            <a:picLocks noChangeAspect="1"/>
          </p:cNvPicPr>
          <p:nvPr/>
        </p:nvPicPr>
        <p:blipFill>
          <a:blip r:embed="rId3"/>
          <a:stretch>
            <a:fillRect/>
          </a:stretch>
        </p:blipFill>
        <p:spPr>
          <a:xfrm>
            <a:off x="550080" y="2602053"/>
            <a:ext cx="9359276" cy="3831535"/>
          </a:xfrm>
          <a:prstGeom prst="rect">
            <a:avLst/>
          </a:prstGeom>
        </p:spPr>
      </p:pic>
      <p:pic>
        <p:nvPicPr>
          <p:cNvPr id="41" name="Picture 31">
            <a:extLst>
              <a:ext uri="{FF2B5EF4-FFF2-40B4-BE49-F238E27FC236}">
                <a16:creationId xmlns:a16="http://schemas.microsoft.com/office/drawing/2014/main" id="{2407B164-0AEA-47E7-BFFE-BEE07332C55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651" b="60389"/>
          <a:stretch/>
        </p:blipFill>
        <p:spPr>
          <a:xfrm>
            <a:off x="462456" y="1087656"/>
            <a:ext cx="9534525" cy="1471365"/>
          </a:xfrm>
          <a:prstGeom prst="rect">
            <a:avLst/>
          </a:prstGeom>
        </p:spPr>
      </p:pic>
      <p:sp>
        <p:nvSpPr>
          <p:cNvPr id="43" name="Rectangle 30">
            <a:extLst>
              <a:ext uri="{FF2B5EF4-FFF2-40B4-BE49-F238E27FC236}">
                <a16:creationId xmlns:a16="http://schemas.microsoft.com/office/drawing/2014/main" id="{FFFF3117-43C1-4FA6-8C99-C863F0112159}"/>
              </a:ext>
            </a:extLst>
          </p:cNvPr>
          <p:cNvSpPr/>
          <p:nvPr/>
        </p:nvSpPr>
        <p:spPr>
          <a:xfrm>
            <a:off x="6745044" y="1013415"/>
            <a:ext cx="1011219" cy="1629760"/>
          </a:xfrm>
          <a:prstGeom prst="rect">
            <a:avLst/>
          </a:prstGeom>
          <a:noFill/>
          <a:ln w="28575">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55238372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780"/>
        <p:cNvGrpSpPr/>
        <p:nvPr/>
      </p:nvGrpSpPr>
      <p:grpSpPr>
        <a:xfrm>
          <a:off x="0" y="0"/>
          <a:ext cx="0" cy="0"/>
          <a:chOff x="0" y="0"/>
          <a:chExt cx="0" cy="0"/>
        </a:xfrm>
      </p:grpSpPr>
      <p:sp>
        <p:nvSpPr>
          <p:cNvPr id="1781" name="Google Shape;1781;p87"/>
          <p:cNvSpPr txBox="1">
            <a:spLocks noGrp="1"/>
          </p:cNvSpPr>
          <p:nvPr>
            <p:ph type="title" idx="4294967295"/>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200"/>
              <a:buFont typeface="Arial"/>
              <a:buNone/>
            </a:pPr>
            <a:r>
              <a:rPr lang="en-GB" dirty="0"/>
              <a:t>Assessments: </a:t>
            </a:r>
            <a:r>
              <a:rPr lang="en-GB" b="1" dirty="0"/>
              <a:t>Measure &amp; Value</a:t>
            </a:r>
            <a:endParaRPr dirty="0"/>
          </a:p>
        </p:txBody>
      </p:sp>
      <p:sp>
        <p:nvSpPr>
          <p:cNvPr id="1782" name="Google Shape;1782;p87"/>
          <p:cNvSpPr txBox="1">
            <a:spLocks noGrp="1"/>
          </p:cNvSpPr>
          <p:nvPr>
            <p:ph type="body" idx="4294967295"/>
          </p:nvPr>
        </p:nvSpPr>
        <p:spPr>
          <a:xfrm>
            <a:off x="314194" y="1965875"/>
            <a:ext cx="11375670" cy="4351338"/>
          </a:xfrm>
          <a:prstGeom prst="rect">
            <a:avLst/>
          </a:prstGeom>
          <a:noFill/>
          <a:ln>
            <a:noFill/>
          </a:ln>
        </p:spPr>
        <p:txBody>
          <a:bodyPr spcFirstLastPara="1" wrap="square" lIns="91425" tIns="45700" rIns="91425" bIns="45700" anchor="t" anchorCtr="0">
            <a:normAutofit/>
          </a:bodyPr>
          <a:lstStyle/>
          <a:p>
            <a:pPr marL="367608" lvl="0" indent="-367608" algn="l" rtl="0">
              <a:lnSpc>
                <a:spcPct val="115000"/>
              </a:lnSpc>
              <a:spcBef>
                <a:spcPts val="0"/>
              </a:spcBef>
              <a:spcAft>
                <a:spcPts val="0"/>
              </a:spcAft>
              <a:buSzPts val="2000"/>
              <a:buFont typeface="Arial"/>
              <a:buChar char="•"/>
            </a:pPr>
            <a:r>
              <a:rPr lang="en-GB" sz="2000" b="1" dirty="0">
                <a:solidFill>
                  <a:srgbClr val="23BAED"/>
                </a:solidFill>
              </a:rPr>
              <a:t>To measure: </a:t>
            </a:r>
            <a:r>
              <a:rPr lang="en-GB" sz="2000" dirty="0"/>
              <a:t>determine the </a:t>
            </a:r>
            <a:r>
              <a:rPr lang="en-GB" sz="2000" b="1" dirty="0"/>
              <a:t>amounts, extent and condition</a:t>
            </a:r>
            <a:r>
              <a:rPr lang="en-GB" sz="2000" dirty="0"/>
              <a:t> in physical terms</a:t>
            </a:r>
            <a:endParaRPr dirty="0"/>
          </a:p>
          <a:p>
            <a:pPr marL="824808" lvl="1" indent="-367608" algn="l" rtl="0">
              <a:lnSpc>
                <a:spcPct val="115000"/>
              </a:lnSpc>
              <a:spcBef>
                <a:spcPts val="500"/>
              </a:spcBef>
              <a:spcAft>
                <a:spcPts val="0"/>
              </a:spcAft>
              <a:buSzPts val="2000"/>
              <a:buFont typeface="Arial"/>
              <a:buChar char="•"/>
            </a:pPr>
            <a:r>
              <a:rPr lang="en-GB" sz="2000" dirty="0"/>
              <a:t>e.g. m3, tons, number of injuries, number of jobs</a:t>
            </a:r>
            <a:endParaRPr dirty="0"/>
          </a:p>
          <a:p>
            <a:pPr marL="367608" lvl="0" indent="-367608" algn="l" rtl="0">
              <a:lnSpc>
                <a:spcPct val="115000"/>
              </a:lnSpc>
              <a:spcBef>
                <a:spcPts val="1000"/>
              </a:spcBef>
              <a:spcAft>
                <a:spcPts val="0"/>
              </a:spcAft>
              <a:buSzPts val="2000"/>
              <a:buFont typeface="Arial"/>
              <a:buChar char="•"/>
            </a:pPr>
            <a:r>
              <a:rPr lang="en-GB" sz="2000" b="1" dirty="0">
                <a:solidFill>
                  <a:srgbClr val="23BAED"/>
                </a:solidFill>
              </a:rPr>
              <a:t>To value: </a:t>
            </a:r>
            <a:r>
              <a:rPr lang="en-GB" sz="2000" dirty="0"/>
              <a:t>estimate the </a:t>
            </a:r>
            <a:r>
              <a:rPr lang="en-GB" sz="2000" b="1" dirty="0"/>
              <a:t>relative importance, worth, or usefulness </a:t>
            </a:r>
            <a:r>
              <a:rPr lang="en-GB" sz="2000" dirty="0"/>
              <a:t>of natural / social / human capital to people (or to a business), in a particular context. </a:t>
            </a:r>
            <a:endParaRPr dirty="0"/>
          </a:p>
        </p:txBody>
      </p:sp>
      <p:sp>
        <p:nvSpPr>
          <p:cNvPr id="1783" name="Google Shape;1783;p87"/>
          <p:cNvSpPr txBox="1"/>
          <p:nvPr/>
        </p:nvSpPr>
        <p:spPr>
          <a:xfrm>
            <a:off x="3985731" y="1280878"/>
            <a:ext cx="4155047"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a:ln>
                  <a:noFill/>
                </a:ln>
                <a:solidFill>
                  <a:srgbClr val="595959"/>
                </a:solidFill>
                <a:effectLst/>
                <a:uLnTx/>
                <a:uFillTx/>
                <a:latin typeface="Arial"/>
                <a:ea typeface="Arial"/>
                <a:cs typeface="Arial"/>
                <a:sym typeface="Arial"/>
              </a:rPr>
              <a:t>To measure ≠ to value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4" name="Google Shape;1784;p87"/>
          <p:cNvSpPr txBox="1">
            <a:spLocks noGrp="1"/>
          </p:cNvSpPr>
          <p:nvPr>
            <p:ph type="sldNum" idx="12"/>
          </p:nvPr>
        </p:nvSpPr>
        <p:spPr>
          <a:xfrm>
            <a:off x="796636" y="6356349"/>
            <a:ext cx="2743200" cy="3651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600" b="0" i="0" u="none" strike="noStrike" kern="0" cap="none" spc="0" normalizeH="0" baseline="0" noProof="0">
                <a:ln>
                  <a:noFill/>
                </a:ln>
                <a:solidFill>
                  <a:srgbClr val="595959"/>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146</a:t>
            </a:fld>
            <a:endParaRPr kumimoji="0" sz="1600" b="0" i="0" u="none" strike="noStrike" kern="0" cap="none" spc="0" normalizeH="0" baseline="0" noProof="0">
              <a:ln>
                <a:noFill/>
              </a:ln>
              <a:solidFill>
                <a:srgbClr val="595959"/>
              </a:solidFill>
              <a:effectLst/>
              <a:uLnTx/>
              <a:uFillTx/>
              <a:latin typeface="Arial"/>
              <a:cs typeface="Arial"/>
              <a:sym typeface="Arial"/>
            </a:endParaRPr>
          </a:p>
        </p:txBody>
      </p:sp>
      <p:pic>
        <p:nvPicPr>
          <p:cNvPr id="1785" name="Google Shape;1785;p87"/>
          <p:cNvPicPr preferRelativeResize="0"/>
          <p:nvPr/>
        </p:nvPicPr>
        <p:blipFill rotWithShape="1">
          <a:blip r:embed="rId3">
            <a:alphaModFix/>
          </a:blip>
          <a:srcRect/>
          <a:stretch/>
        </p:blipFill>
        <p:spPr>
          <a:xfrm>
            <a:off x="1717728" y="3921601"/>
            <a:ext cx="1455599" cy="722948"/>
          </a:xfrm>
          <a:prstGeom prst="rect">
            <a:avLst/>
          </a:prstGeom>
          <a:noFill/>
          <a:ln>
            <a:noFill/>
          </a:ln>
        </p:spPr>
      </p:pic>
      <p:pic>
        <p:nvPicPr>
          <p:cNvPr id="1786" name="Google Shape;1786;p87" descr="RÃ©sultat de recherche d'images pour &quot;measuring&quot;"/>
          <p:cNvPicPr preferRelativeResize="0"/>
          <p:nvPr/>
        </p:nvPicPr>
        <p:blipFill rotWithShape="1">
          <a:blip r:embed="rId4">
            <a:alphaModFix/>
          </a:blip>
          <a:srcRect b="25537"/>
          <a:stretch/>
        </p:blipFill>
        <p:spPr>
          <a:xfrm>
            <a:off x="5335456" y="3931226"/>
            <a:ext cx="1455599" cy="722949"/>
          </a:xfrm>
          <a:prstGeom prst="rect">
            <a:avLst/>
          </a:prstGeom>
          <a:noFill/>
          <a:ln>
            <a:noFill/>
          </a:ln>
        </p:spPr>
      </p:pic>
      <p:grpSp>
        <p:nvGrpSpPr>
          <p:cNvPr id="1787" name="Google Shape;1787;p87"/>
          <p:cNvGrpSpPr/>
          <p:nvPr/>
        </p:nvGrpSpPr>
        <p:grpSpPr>
          <a:xfrm>
            <a:off x="2345231" y="5349721"/>
            <a:ext cx="8023800" cy="518852"/>
            <a:chOff x="1799923" y="5397097"/>
            <a:chExt cx="8023800" cy="518852"/>
          </a:xfrm>
        </p:grpSpPr>
        <p:sp>
          <p:nvSpPr>
            <p:cNvPr id="1788" name="Google Shape;1788;p87"/>
            <p:cNvSpPr/>
            <p:nvPr/>
          </p:nvSpPr>
          <p:spPr>
            <a:xfrm>
              <a:off x="1799923" y="5397097"/>
              <a:ext cx="674452" cy="470540"/>
            </a:xfrm>
            <a:prstGeom prst="rightArrow">
              <a:avLst>
                <a:gd name="adj1" fmla="val 50000"/>
                <a:gd name="adj2" fmla="val 50000"/>
              </a:avLst>
            </a:prstGeom>
            <a:solidFill>
              <a:srgbClr val="23BAE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1"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89" name="Google Shape;1789;p87"/>
            <p:cNvSpPr/>
            <p:nvPr/>
          </p:nvSpPr>
          <p:spPr>
            <a:xfrm>
              <a:off x="2137149" y="5398925"/>
              <a:ext cx="7686574" cy="5170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GB" sz="2400" dirty="0">
                  <a:solidFill>
                    <a:schemeClr val="tx1">
                      <a:lumMod val="65000"/>
                      <a:lumOff val="35000"/>
                    </a:schemeClr>
                  </a:solidFill>
                  <a:sym typeface="Arial"/>
                </a:rPr>
                <a:t>Costs and benefits to the business, and to society</a:t>
              </a:r>
              <a:endParaRPr sz="2400" dirty="0">
                <a:solidFill>
                  <a:schemeClr val="tx1">
                    <a:lumMod val="65000"/>
                    <a:lumOff val="35000"/>
                  </a:schemeClr>
                </a:solidFill>
                <a:sym typeface="Arial"/>
              </a:endParaRPr>
            </a:p>
          </p:txBody>
        </p:sp>
      </p:grpSp>
      <p:sp>
        <p:nvSpPr>
          <p:cNvPr id="1790" name="Google Shape;1790;p87"/>
          <p:cNvSpPr/>
          <p:nvPr/>
        </p:nvSpPr>
        <p:spPr>
          <a:xfrm>
            <a:off x="858304" y="3863079"/>
            <a:ext cx="3293786" cy="1163457"/>
          </a:xfrm>
          <a:prstGeom prst="rect">
            <a:avLst/>
          </a:prstGeom>
          <a:noFill/>
          <a:ln w="12700" cap="flat" cmpd="sng">
            <a:solidFill>
              <a:srgbClr val="23BAE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91" name="Google Shape;1791;p87"/>
          <p:cNvSpPr/>
          <p:nvPr/>
        </p:nvSpPr>
        <p:spPr>
          <a:xfrm>
            <a:off x="4513080" y="3863079"/>
            <a:ext cx="3293786" cy="1163457"/>
          </a:xfrm>
          <a:prstGeom prst="rect">
            <a:avLst/>
          </a:prstGeom>
          <a:noFill/>
          <a:ln w="12700" cap="flat" cmpd="sng">
            <a:solidFill>
              <a:srgbClr val="B8CF4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92" name="Google Shape;1792;p87"/>
          <p:cNvSpPr/>
          <p:nvPr/>
        </p:nvSpPr>
        <p:spPr>
          <a:xfrm>
            <a:off x="8060014" y="3863079"/>
            <a:ext cx="3293786" cy="1163457"/>
          </a:xfrm>
          <a:prstGeom prst="rect">
            <a:avLst/>
          </a:prstGeom>
          <a:no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93" name="Google Shape;1793;p87"/>
          <p:cNvSpPr txBox="1"/>
          <p:nvPr/>
        </p:nvSpPr>
        <p:spPr>
          <a:xfrm>
            <a:off x="1257060" y="4601695"/>
            <a:ext cx="2675457" cy="457824"/>
          </a:xfrm>
          <a:prstGeom prst="rect">
            <a:avLst/>
          </a:prstGeom>
          <a:noFill/>
          <a:ln>
            <a:noFill/>
          </a:ln>
        </p:spPr>
        <p:txBody>
          <a:bodyPr spcFirstLastPara="1" wrap="square" lIns="91425" tIns="45700" rIns="91425" bIns="45700" anchor="t" anchorCtr="0">
            <a:spAutoFit/>
          </a:bodyPr>
          <a:lstStyle/>
          <a:p>
            <a:pPr marL="457200" marR="0" lvl="1"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0000"/>
                </a:solidFill>
                <a:effectLst/>
                <a:uLnTx/>
                <a:uFillTx/>
                <a:latin typeface="Arial"/>
                <a:ea typeface="Arial"/>
                <a:cs typeface="Arial"/>
                <a:sym typeface="Arial"/>
              </a:rPr>
              <a:t>Qualitative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4" name="Google Shape;1794;p87"/>
          <p:cNvSpPr txBox="1"/>
          <p:nvPr/>
        </p:nvSpPr>
        <p:spPr>
          <a:xfrm>
            <a:off x="4822244" y="4629378"/>
            <a:ext cx="2675457" cy="457824"/>
          </a:xfrm>
          <a:prstGeom prst="rect">
            <a:avLst/>
          </a:prstGeom>
          <a:noFill/>
          <a:ln>
            <a:noFill/>
          </a:ln>
        </p:spPr>
        <p:txBody>
          <a:bodyPr spcFirstLastPara="1" wrap="square" lIns="91425" tIns="45700" rIns="91425" bIns="45700" anchor="t" anchorCtr="0">
            <a:spAutoFit/>
          </a:bodyPr>
          <a:lstStyle/>
          <a:p>
            <a:pPr marL="457200" marR="0" lvl="1"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0000"/>
                </a:solidFill>
                <a:effectLst/>
                <a:uLnTx/>
                <a:uFillTx/>
                <a:latin typeface="Arial"/>
                <a:ea typeface="Arial"/>
                <a:cs typeface="Arial"/>
                <a:sym typeface="Arial"/>
              </a:rPr>
              <a:t>Quantitative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5" name="Google Shape;1795;p87"/>
          <p:cNvSpPr txBox="1"/>
          <p:nvPr/>
        </p:nvSpPr>
        <p:spPr>
          <a:xfrm>
            <a:off x="8610600" y="4649259"/>
            <a:ext cx="2675457" cy="457824"/>
          </a:xfrm>
          <a:prstGeom prst="rect">
            <a:avLst/>
          </a:prstGeom>
          <a:noFill/>
          <a:ln>
            <a:noFill/>
          </a:ln>
        </p:spPr>
        <p:txBody>
          <a:bodyPr spcFirstLastPara="1" wrap="square" lIns="91425" tIns="45700" rIns="91425" bIns="45700" anchor="t" anchorCtr="0">
            <a:spAutoFit/>
          </a:bodyPr>
          <a:lstStyle/>
          <a:p>
            <a:pPr marL="457200" marR="0" lvl="1"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0000"/>
                </a:solidFill>
                <a:effectLst/>
                <a:uLnTx/>
                <a:uFillTx/>
                <a:latin typeface="Arial"/>
                <a:ea typeface="Arial"/>
                <a:cs typeface="Arial"/>
                <a:sym typeface="Arial"/>
              </a:rPr>
              <a:t>Monetary</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796" name="Google Shape;1796;p87" descr="A picture containing indoor, table, cake, cup&#10;&#10;Description automatically generated"/>
          <p:cNvPicPr preferRelativeResize="0"/>
          <p:nvPr/>
        </p:nvPicPr>
        <p:blipFill rotWithShape="1">
          <a:blip r:embed="rId5">
            <a:alphaModFix/>
          </a:blip>
          <a:srcRect t="18368"/>
          <a:stretch/>
        </p:blipFill>
        <p:spPr>
          <a:xfrm>
            <a:off x="8978569" y="3931222"/>
            <a:ext cx="1456674" cy="764493"/>
          </a:xfrm>
          <a:prstGeom prst="rect">
            <a:avLst/>
          </a:prstGeom>
          <a:noFill/>
          <a:ln>
            <a:noFill/>
          </a:ln>
        </p:spPr>
      </p:pic>
      <p:sp>
        <p:nvSpPr>
          <p:cNvPr id="1797" name="Google Shape;1797;p87"/>
          <p:cNvSpPr/>
          <p:nvPr/>
        </p:nvSpPr>
        <p:spPr>
          <a:xfrm>
            <a:off x="9948328" y="125352"/>
            <a:ext cx="2042801" cy="1596057"/>
          </a:xfrm>
          <a:prstGeom prst="teardrop">
            <a:avLst>
              <a:gd name="adj" fmla="val 100000"/>
            </a:avLst>
          </a:prstGeom>
          <a:solidFill>
            <a:srgbClr val="FF66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98" name="Google Shape;1798;p87"/>
          <p:cNvSpPr txBox="1"/>
          <p:nvPr/>
        </p:nvSpPr>
        <p:spPr>
          <a:xfrm>
            <a:off x="10026127" y="471480"/>
            <a:ext cx="2042801" cy="101562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500" b="0" i="0" u="none" strike="noStrike" kern="0" cap="none" spc="0" normalizeH="0" baseline="0" noProof="0" dirty="0">
                <a:ln>
                  <a:noFill/>
                </a:ln>
                <a:solidFill>
                  <a:srgbClr val="FFFFFF"/>
                </a:solidFill>
                <a:effectLst/>
                <a:uLnTx/>
                <a:uFillTx/>
                <a:latin typeface="Arial"/>
                <a:ea typeface="Arial"/>
                <a:cs typeface="Arial"/>
                <a:sym typeface="Arial"/>
              </a:rPr>
              <a:t>Refer to </a:t>
            </a:r>
            <a:r>
              <a:rPr kumimoji="0" lang="en-GB" sz="1500" b="1" i="0" u="none" strike="noStrike" kern="0" cap="none" spc="0" normalizeH="0" baseline="0" noProof="0" dirty="0">
                <a:ln>
                  <a:noFill/>
                </a:ln>
                <a:solidFill>
                  <a:srgbClr val="FFFFFF"/>
                </a:solidFill>
                <a:effectLst/>
                <a:uLnTx/>
                <a:uFillTx/>
                <a:latin typeface="Arial"/>
                <a:ea typeface="Arial"/>
                <a:cs typeface="Arial"/>
                <a:sym typeface="Arial"/>
              </a:rPr>
              <a:t>p. </a:t>
            </a:r>
            <a:r>
              <a:rPr lang="en-GB" sz="1500" b="1" kern="0" dirty="0">
                <a:solidFill>
                  <a:srgbClr val="FFFFFF"/>
                </a:solidFill>
                <a:latin typeface="Arial"/>
                <a:ea typeface="Arial"/>
                <a:cs typeface="Arial"/>
                <a:sym typeface="Arial"/>
              </a:rPr>
              <a:t>47</a:t>
            </a:r>
            <a:r>
              <a:rPr kumimoji="0" lang="en-GB" sz="1500" b="1"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GB" sz="1500" b="0" i="0" u="none" strike="noStrike" kern="0" cap="none" spc="0" normalizeH="0" baseline="0" noProof="0" dirty="0">
                <a:ln>
                  <a:noFill/>
                </a:ln>
                <a:solidFill>
                  <a:srgbClr val="FFFFFF"/>
                </a:solidFill>
                <a:effectLst/>
                <a:uLnTx/>
                <a:uFillTx/>
                <a:latin typeface="Arial"/>
                <a:ea typeface="Arial"/>
                <a:cs typeface="Arial"/>
                <a:sym typeface="Arial"/>
              </a:rPr>
              <a:t>of your workbook &amp; </a:t>
            </a:r>
            <a:r>
              <a:rPr kumimoji="0" lang="en-GB" sz="1500" b="1" i="0" u="none" strike="noStrike" kern="0" cap="none" spc="0" normalizeH="0" baseline="0" noProof="0" dirty="0">
                <a:ln>
                  <a:noFill/>
                </a:ln>
                <a:solidFill>
                  <a:srgbClr val="FFFFFF"/>
                </a:solidFill>
                <a:effectLst/>
                <a:uLnTx/>
                <a:uFillTx/>
                <a:latin typeface="Arial"/>
                <a:ea typeface="Arial"/>
                <a:cs typeface="Arial"/>
                <a:sym typeface="Arial"/>
              </a:rPr>
              <a:t>p. 84 </a:t>
            </a:r>
            <a:r>
              <a:rPr kumimoji="0" lang="en-GB" sz="1500" b="0" i="0" u="none" strike="noStrike" kern="0" cap="none" spc="0" normalizeH="0" baseline="0" noProof="0" dirty="0">
                <a:ln>
                  <a:noFill/>
                </a:ln>
                <a:solidFill>
                  <a:srgbClr val="FFFFFF"/>
                </a:solidFill>
                <a:effectLst/>
                <a:uLnTx/>
                <a:uFillTx/>
                <a:latin typeface="Arial"/>
                <a:ea typeface="Arial"/>
                <a:cs typeface="Arial"/>
                <a:sym typeface="Arial"/>
              </a:rPr>
              <a:t>of the </a:t>
            </a:r>
            <a:r>
              <a:rPr kumimoji="0" lang="en-GB" sz="1500" b="0" i="0" u="sng" strike="noStrike" kern="0" cap="none" spc="0" normalizeH="0" baseline="0" noProof="0" dirty="0">
                <a:ln>
                  <a:noFill/>
                </a:ln>
                <a:solidFill>
                  <a:srgbClr val="FFFFFF"/>
                </a:solidFill>
                <a:effectLst/>
                <a:uLnTx/>
                <a:uFillTx/>
                <a:latin typeface="Arial"/>
                <a:ea typeface="Arial"/>
                <a:cs typeface="Arial"/>
                <a:sym typeface="Arial"/>
                <a:hlinkClick r:id="rId6">
                  <a:extLst>
                    <a:ext uri="{A12FA001-AC4F-418D-AE19-62706E023703}">
                      <ahyp:hlinkClr xmlns:ahyp="http://schemas.microsoft.com/office/drawing/2018/hyperlinkcolor" val="tx"/>
                    </a:ext>
                  </a:extLst>
                </a:hlinkClick>
              </a:rPr>
              <a:t>Natural Capital Protocol</a:t>
            </a:r>
            <a:endParaRPr kumimoji="0" sz="15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C00D-DE44-4745-97B3-791D98058F6F}"/>
              </a:ext>
            </a:extLst>
          </p:cNvPr>
          <p:cNvSpPr>
            <a:spLocks noGrp="1"/>
          </p:cNvSpPr>
          <p:nvPr>
            <p:ph type="title"/>
          </p:nvPr>
        </p:nvSpPr>
        <p:spPr>
          <a:noFill/>
        </p:spPr>
        <p:txBody>
          <a:bodyPr>
            <a:normAutofit/>
          </a:bodyPr>
          <a:lstStyle/>
          <a:p>
            <a:pPr defTabSz="914377"/>
            <a:r>
              <a:rPr lang="en-GB"/>
              <a:t>Assessments: </a:t>
            </a:r>
            <a:r>
              <a:rPr lang="en-GB" b="1"/>
              <a:t>Measure &amp; Value</a:t>
            </a:r>
            <a:endParaRPr lang="en-GB" sz="3200">
              <a:solidFill>
                <a:schemeClr val="tx1">
                  <a:lumMod val="65000"/>
                  <a:lumOff val="35000"/>
                </a:schemeClr>
              </a:solidFill>
              <a:latin typeface="+mj-lt"/>
            </a:endParaRPr>
          </a:p>
        </p:txBody>
      </p:sp>
      <p:sp>
        <p:nvSpPr>
          <p:cNvPr id="3" name="Content Placeholder 2">
            <a:extLst>
              <a:ext uri="{FF2B5EF4-FFF2-40B4-BE49-F238E27FC236}">
                <a16:creationId xmlns:a16="http://schemas.microsoft.com/office/drawing/2014/main" id="{0426E6BD-1761-4A22-81D6-25787CE769AA}"/>
              </a:ext>
            </a:extLst>
          </p:cNvPr>
          <p:cNvSpPr>
            <a:spLocks noGrp="1"/>
          </p:cNvSpPr>
          <p:nvPr>
            <p:ph idx="1"/>
          </p:nvPr>
        </p:nvSpPr>
        <p:spPr>
          <a:xfrm>
            <a:off x="314194" y="1977164"/>
            <a:ext cx="11375670" cy="4351338"/>
          </a:xfrm>
        </p:spPr>
        <p:txBody>
          <a:bodyPr>
            <a:normAutofit/>
          </a:bodyPr>
          <a:lstStyle/>
          <a:p>
            <a:pPr marL="367608" indent="-367608" defTabSz="914377">
              <a:lnSpc>
                <a:spcPct val="115000"/>
              </a:lnSpc>
              <a:buFont typeface="Arial" panose="020B0604020202020204" pitchFamily="34" charset="0"/>
              <a:buChar char="•"/>
            </a:pPr>
            <a:r>
              <a:rPr lang="en-GB" sz="2000" b="1" dirty="0"/>
              <a:t>Before monetary valuation can occur impacts and/or dependencies must be measured i.e. </a:t>
            </a:r>
            <a:r>
              <a:rPr lang="en-GB" sz="2000" dirty="0"/>
              <a:t>the </a:t>
            </a:r>
            <a:r>
              <a:rPr lang="en-GB" sz="2000" b="1" dirty="0"/>
              <a:t>amount of change determined, extent and condition</a:t>
            </a:r>
            <a:r>
              <a:rPr lang="en-GB" sz="2000" dirty="0"/>
              <a:t> in physical terms e.g. m</a:t>
            </a:r>
            <a:r>
              <a:rPr lang="en-GB" sz="2000" baseline="30000" dirty="0"/>
              <a:t>3</a:t>
            </a:r>
            <a:r>
              <a:rPr lang="en-GB" sz="2000" dirty="0"/>
              <a:t>, tons, number of injuries, number of jobs.</a:t>
            </a:r>
          </a:p>
          <a:p>
            <a:pPr marL="367608" indent="-367608" defTabSz="914377">
              <a:lnSpc>
                <a:spcPct val="115000"/>
              </a:lnSpc>
              <a:buFont typeface="Arial" panose="020B0604020202020204" pitchFamily="34" charset="0"/>
              <a:buChar char="•"/>
            </a:pPr>
            <a:r>
              <a:rPr lang="en-GB" sz="2000" b="1" dirty="0"/>
              <a:t>It is worth noting that we do not detail the complications of measurement within this section i.e. data availability, accuracy and calculations. </a:t>
            </a:r>
            <a:r>
              <a:rPr lang="en-GB" sz="2000" dirty="0"/>
              <a:t>However, this can be a complex process in its own right.</a:t>
            </a:r>
          </a:p>
          <a:p>
            <a:pPr marL="367608" indent="-367608" defTabSz="914377">
              <a:lnSpc>
                <a:spcPct val="115000"/>
              </a:lnSpc>
              <a:buFont typeface="Arial" panose="020B0604020202020204" pitchFamily="34" charset="0"/>
              <a:buChar char="•"/>
            </a:pPr>
            <a:r>
              <a:rPr lang="en-GB" sz="2000" dirty="0"/>
              <a:t>This section provides an introduction to monetary valuation so that those considering an assessment may consider whether they want to include this approach as part of their project ambition.</a:t>
            </a:r>
          </a:p>
        </p:txBody>
      </p:sp>
      <p:sp>
        <p:nvSpPr>
          <p:cNvPr id="23" name="Teardrop 22">
            <a:extLst>
              <a:ext uri="{FF2B5EF4-FFF2-40B4-BE49-F238E27FC236}">
                <a16:creationId xmlns:a16="http://schemas.microsoft.com/office/drawing/2014/main" id="{78763627-9B24-4B48-8F5E-A3B594F66CCB}"/>
              </a:ext>
            </a:extLst>
          </p:cNvPr>
          <p:cNvSpPr/>
          <p:nvPr/>
        </p:nvSpPr>
        <p:spPr>
          <a:xfrm>
            <a:off x="10188190" y="85723"/>
            <a:ext cx="1907559" cy="163204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24" name="TextBox 23">
            <a:extLst>
              <a:ext uri="{FF2B5EF4-FFF2-40B4-BE49-F238E27FC236}">
                <a16:creationId xmlns:a16="http://schemas.microsoft.com/office/drawing/2014/main" id="{B2CB4492-C1A5-4672-8D72-01ED73E77BCF}"/>
              </a:ext>
            </a:extLst>
          </p:cNvPr>
          <p:cNvSpPr txBox="1"/>
          <p:nvPr/>
        </p:nvSpPr>
        <p:spPr>
          <a:xfrm>
            <a:off x="10230719" y="311004"/>
            <a:ext cx="1907559" cy="784830"/>
          </a:xfrm>
          <a:prstGeom prst="rect">
            <a:avLst/>
          </a:prstGeom>
          <a:noFill/>
        </p:spPr>
        <p:txBody>
          <a:bodyPr wrap="square" rtlCol="0">
            <a:spAutoFit/>
          </a:bodyPr>
          <a:lstStyle/>
          <a:p>
            <a:pPr algn="ctr" defTabSz="914354">
              <a:defRPr/>
            </a:pPr>
            <a:r>
              <a:rPr lang="en-GB" sz="1500" dirty="0">
                <a:solidFill>
                  <a:prstClr val="white"/>
                </a:solidFill>
                <a:latin typeface="Arial"/>
              </a:rPr>
              <a:t>Refer </a:t>
            </a:r>
            <a:r>
              <a:rPr lang="en-GB" sz="1500">
                <a:solidFill>
                  <a:prstClr val="white"/>
                </a:solidFill>
                <a:latin typeface="Arial"/>
              </a:rPr>
              <a:t>to </a:t>
            </a:r>
            <a:r>
              <a:rPr lang="en-GB" sz="1500" b="1">
                <a:solidFill>
                  <a:prstClr val="white"/>
                </a:solidFill>
                <a:latin typeface="Arial"/>
              </a:rPr>
              <a:t>p</a:t>
            </a:r>
            <a:r>
              <a:rPr lang="en-GB" sz="1500" b="1" dirty="0">
                <a:solidFill>
                  <a:prstClr val="white"/>
                </a:solidFill>
                <a:latin typeface="Arial"/>
              </a:rPr>
              <a:t>. 82 </a:t>
            </a:r>
            <a:r>
              <a:rPr lang="en-GB" sz="1500" dirty="0">
                <a:solidFill>
                  <a:prstClr val="white"/>
                </a:solidFill>
                <a:latin typeface="Arial"/>
              </a:rPr>
              <a:t>of the</a:t>
            </a:r>
          </a:p>
          <a:p>
            <a:pPr algn="ctr" defTabSz="914354">
              <a:defRPr/>
            </a:pPr>
            <a:r>
              <a:rPr lang="en-GB" sz="1500" dirty="0">
                <a:solidFill>
                  <a:schemeClr val="bg1"/>
                </a:solidFill>
                <a:latin typeface="Arial"/>
                <a:hlinkClick r:id="rId3">
                  <a:extLst>
                    <a:ext uri="{A12FA001-AC4F-418D-AE19-62706E023703}">
                      <ahyp:hlinkClr xmlns:ahyp="http://schemas.microsoft.com/office/drawing/2018/hyperlinkcolor" val="tx"/>
                    </a:ext>
                  </a:extLst>
                </a:hlinkClick>
              </a:rPr>
              <a:t>Natural Capital Protocol</a:t>
            </a:r>
            <a:endParaRPr lang="en-GB" sz="1500" dirty="0">
              <a:solidFill>
                <a:schemeClr val="bg1"/>
              </a:solidFill>
              <a:latin typeface="Arial"/>
            </a:endParaRPr>
          </a:p>
        </p:txBody>
      </p:sp>
      <p:sp>
        <p:nvSpPr>
          <p:cNvPr id="4" name="Slide Number Placeholder 3">
            <a:extLst>
              <a:ext uri="{FF2B5EF4-FFF2-40B4-BE49-F238E27FC236}">
                <a16:creationId xmlns:a16="http://schemas.microsoft.com/office/drawing/2014/main" id="{F56E31AA-F1A7-BB44-899E-7011D0C633E2}"/>
              </a:ext>
            </a:extLst>
          </p:cNvPr>
          <p:cNvSpPr>
            <a:spLocks noGrp="1"/>
          </p:cNvSpPr>
          <p:nvPr>
            <p:ph type="sldNum" sz="quarter" idx="12"/>
          </p:nvPr>
        </p:nvSpPr>
        <p:spPr/>
        <p:txBody>
          <a:bodyPr/>
          <a:lstStyle/>
          <a:p>
            <a:fld id="{971CEC84-1649-40CE-BFF6-7286506FEA08}" type="slidenum">
              <a:rPr lang="en-GB" smtClean="0"/>
              <a:pPr/>
              <a:t>147</a:t>
            </a:fld>
            <a:endParaRPr lang="en-GB"/>
          </a:p>
        </p:txBody>
      </p:sp>
    </p:spTree>
    <p:extLst>
      <p:ext uri="{BB962C8B-B14F-4D97-AF65-F5344CB8AC3E}">
        <p14:creationId xmlns:p14="http://schemas.microsoft.com/office/powerpoint/2010/main" val="141727493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C00D-DE44-4745-97B3-791D98058F6F}"/>
              </a:ext>
            </a:extLst>
          </p:cNvPr>
          <p:cNvSpPr>
            <a:spLocks noGrp="1"/>
          </p:cNvSpPr>
          <p:nvPr>
            <p:ph type="title"/>
          </p:nvPr>
        </p:nvSpPr>
        <p:spPr>
          <a:noFill/>
        </p:spPr>
        <p:txBody>
          <a:bodyPr>
            <a:normAutofit/>
          </a:bodyPr>
          <a:lstStyle/>
          <a:p>
            <a:pPr defTabSz="914377"/>
            <a:r>
              <a:rPr lang="en-GB" dirty="0"/>
              <a:t>Measure &amp; Value in practice</a:t>
            </a:r>
            <a:endParaRPr lang="en-GB" sz="3200" dirty="0">
              <a:solidFill>
                <a:schemeClr val="tx1">
                  <a:lumMod val="65000"/>
                  <a:lumOff val="35000"/>
                </a:schemeClr>
              </a:solidFill>
              <a:latin typeface="+mj-lt"/>
            </a:endParaRPr>
          </a:p>
        </p:txBody>
      </p:sp>
      <p:sp>
        <p:nvSpPr>
          <p:cNvPr id="23" name="Teardrop 22">
            <a:extLst>
              <a:ext uri="{FF2B5EF4-FFF2-40B4-BE49-F238E27FC236}">
                <a16:creationId xmlns:a16="http://schemas.microsoft.com/office/drawing/2014/main" id="{78763627-9B24-4B48-8F5E-A3B594F66CCB}"/>
              </a:ext>
            </a:extLst>
          </p:cNvPr>
          <p:cNvSpPr/>
          <p:nvPr/>
        </p:nvSpPr>
        <p:spPr>
          <a:xfrm>
            <a:off x="10139545" y="78671"/>
            <a:ext cx="1918000" cy="156503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24" name="TextBox 23">
            <a:extLst>
              <a:ext uri="{FF2B5EF4-FFF2-40B4-BE49-F238E27FC236}">
                <a16:creationId xmlns:a16="http://schemas.microsoft.com/office/drawing/2014/main" id="{B2CB4492-C1A5-4672-8D72-01ED73E77BCF}"/>
              </a:ext>
            </a:extLst>
          </p:cNvPr>
          <p:cNvSpPr txBox="1"/>
          <p:nvPr/>
        </p:nvSpPr>
        <p:spPr>
          <a:xfrm>
            <a:off x="10191635" y="339796"/>
            <a:ext cx="1907559" cy="1169551"/>
          </a:xfrm>
          <a:prstGeom prst="rect">
            <a:avLst/>
          </a:prstGeom>
          <a:noFill/>
        </p:spPr>
        <p:txBody>
          <a:bodyPr wrap="square" rtlCol="0">
            <a:spAutoFit/>
          </a:bodyPr>
          <a:lstStyle/>
          <a:p>
            <a:pPr algn="ctr" defTabSz="914354">
              <a:defRPr/>
            </a:pPr>
            <a:r>
              <a:rPr lang="en-GB" sz="1400" dirty="0">
                <a:solidFill>
                  <a:prstClr val="white"/>
                </a:solidFill>
                <a:latin typeface="Arial"/>
              </a:rPr>
              <a:t>Refer to </a:t>
            </a:r>
            <a:r>
              <a:rPr lang="en-GB" sz="1400" b="1" dirty="0">
                <a:solidFill>
                  <a:schemeClr val="bg1"/>
                </a:solidFill>
                <a:latin typeface="Arial"/>
              </a:rPr>
              <a:t>p. 48 </a:t>
            </a:r>
            <a:r>
              <a:rPr lang="en-GB" sz="1400" dirty="0">
                <a:solidFill>
                  <a:schemeClr val="bg1"/>
                </a:solidFill>
                <a:latin typeface="Arial"/>
              </a:rPr>
              <a:t>of your workbook</a:t>
            </a:r>
            <a:r>
              <a:rPr lang="en-GB" sz="1400" dirty="0">
                <a:solidFill>
                  <a:prstClr val="white"/>
                </a:solidFill>
                <a:latin typeface="Arial"/>
              </a:rPr>
              <a:t> </a:t>
            </a:r>
            <a:r>
              <a:rPr lang="en-GB" sz="1400" dirty="0">
                <a:solidFill>
                  <a:schemeClr val="bg1"/>
                </a:solidFill>
                <a:latin typeface="Arial"/>
              </a:rPr>
              <a:t>&amp;</a:t>
            </a:r>
          </a:p>
          <a:p>
            <a:pPr algn="ctr" defTabSz="914354">
              <a:defRPr/>
            </a:pPr>
            <a:r>
              <a:rPr lang="en-GB" sz="1400" b="1" dirty="0">
                <a:solidFill>
                  <a:prstClr val="white"/>
                </a:solidFill>
                <a:latin typeface="Arial"/>
              </a:rPr>
              <a:t>p. 82 </a:t>
            </a:r>
            <a:r>
              <a:rPr lang="en-GB" sz="1400" dirty="0">
                <a:solidFill>
                  <a:prstClr val="white"/>
                </a:solidFill>
                <a:latin typeface="Arial"/>
              </a:rPr>
              <a:t>of the</a:t>
            </a:r>
          </a:p>
          <a:p>
            <a:pPr algn="ctr" defTabSz="914354">
              <a:defRPr/>
            </a:pPr>
            <a:r>
              <a:rPr lang="en-GB" sz="1400" dirty="0">
                <a:solidFill>
                  <a:schemeClr val="bg1"/>
                </a:solidFill>
                <a:latin typeface="Arial"/>
                <a:hlinkClick r:id="rId3">
                  <a:extLst>
                    <a:ext uri="{A12FA001-AC4F-418D-AE19-62706E023703}">
                      <ahyp:hlinkClr xmlns:ahyp="http://schemas.microsoft.com/office/drawing/2018/hyperlinkcolor" val="tx"/>
                    </a:ext>
                  </a:extLst>
                </a:hlinkClick>
              </a:rPr>
              <a:t>Natural Capital Protocol</a:t>
            </a:r>
            <a:endParaRPr lang="en-GB" sz="1400" dirty="0">
              <a:solidFill>
                <a:schemeClr val="bg1"/>
              </a:solidFill>
              <a:latin typeface="Arial"/>
            </a:endParaRPr>
          </a:p>
        </p:txBody>
      </p:sp>
      <p:sp>
        <p:nvSpPr>
          <p:cNvPr id="4" name="Slide Number Placeholder 3">
            <a:extLst>
              <a:ext uri="{FF2B5EF4-FFF2-40B4-BE49-F238E27FC236}">
                <a16:creationId xmlns:a16="http://schemas.microsoft.com/office/drawing/2014/main" id="{F56E31AA-F1A7-BB44-899E-7011D0C633E2}"/>
              </a:ext>
            </a:extLst>
          </p:cNvPr>
          <p:cNvSpPr>
            <a:spLocks noGrp="1"/>
          </p:cNvSpPr>
          <p:nvPr>
            <p:ph type="sldNum" sz="quarter" idx="12"/>
          </p:nvPr>
        </p:nvSpPr>
        <p:spPr/>
        <p:txBody>
          <a:bodyPr/>
          <a:lstStyle/>
          <a:p>
            <a:fld id="{971CEC84-1649-40CE-BFF6-7286506FEA08}" type="slidenum">
              <a:rPr lang="en-GB" smtClean="0"/>
              <a:pPr/>
              <a:t>148</a:t>
            </a:fld>
            <a:endParaRPr lang="en-GB"/>
          </a:p>
        </p:txBody>
      </p:sp>
      <p:sp>
        <p:nvSpPr>
          <p:cNvPr id="26" name="TextBox 14">
            <a:extLst>
              <a:ext uri="{FF2B5EF4-FFF2-40B4-BE49-F238E27FC236}">
                <a16:creationId xmlns:a16="http://schemas.microsoft.com/office/drawing/2014/main" id="{615C0D11-D633-4906-831F-1AD52CA7D836}"/>
              </a:ext>
            </a:extLst>
          </p:cNvPr>
          <p:cNvSpPr txBox="1"/>
          <p:nvPr/>
        </p:nvSpPr>
        <p:spPr>
          <a:xfrm>
            <a:off x="1107160" y="1251087"/>
            <a:ext cx="2675457" cy="335220"/>
          </a:xfrm>
          <a:prstGeom prst="rect">
            <a:avLst/>
          </a:prstGeom>
          <a:noFill/>
        </p:spPr>
        <p:txBody>
          <a:bodyPr wrap="square" rtlCol="0">
            <a:spAutoFit/>
          </a:bodyPr>
          <a:lstStyle/>
          <a:p>
            <a:pPr lvl="1" defTabSz="914377">
              <a:lnSpc>
                <a:spcPct val="115000"/>
              </a:lnSpc>
            </a:pPr>
            <a:r>
              <a:rPr lang="en-GB" sz="1500" b="1" dirty="0"/>
              <a:t>Qualitative</a:t>
            </a:r>
          </a:p>
        </p:txBody>
      </p:sp>
      <p:sp>
        <p:nvSpPr>
          <p:cNvPr id="27" name="TextBox 15">
            <a:extLst>
              <a:ext uri="{FF2B5EF4-FFF2-40B4-BE49-F238E27FC236}">
                <a16:creationId xmlns:a16="http://schemas.microsoft.com/office/drawing/2014/main" id="{F73DE001-36C8-45CD-8208-45608B5CF217}"/>
              </a:ext>
            </a:extLst>
          </p:cNvPr>
          <p:cNvSpPr txBox="1"/>
          <p:nvPr/>
        </p:nvSpPr>
        <p:spPr>
          <a:xfrm>
            <a:off x="4763189" y="1205362"/>
            <a:ext cx="2675457" cy="416204"/>
          </a:xfrm>
          <a:prstGeom prst="rect">
            <a:avLst/>
          </a:prstGeom>
          <a:noFill/>
        </p:spPr>
        <p:txBody>
          <a:bodyPr wrap="square" rtlCol="0">
            <a:spAutoFit/>
          </a:bodyPr>
          <a:lstStyle/>
          <a:p>
            <a:pPr lvl="1" defTabSz="914377">
              <a:lnSpc>
                <a:spcPct val="115000"/>
              </a:lnSpc>
            </a:pPr>
            <a:r>
              <a:rPr lang="en-GB" sz="1500" b="1" dirty="0"/>
              <a:t>Quantitative</a:t>
            </a:r>
            <a:r>
              <a:rPr lang="en-GB" sz="2000" b="1" dirty="0"/>
              <a:t> </a:t>
            </a:r>
          </a:p>
        </p:txBody>
      </p:sp>
      <p:sp>
        <p:nvSpPr>
          <p:cNvPr id="28" name="TextBox 16">
            <a:extLst>
              <a:ext uri="{FF2B5EF4-FFF2-40B4-BE49-F238E27FC236}">
                <a16:creationId xmlns:a16="http://schemas.microsoft.com/office/drawing/2014/main" id="{7F5AF393-5B2C-44A3-BECB-09E9A0EDBD0B}"/>
              </a:ext>
            </a:extLst>
          </p:cNvPr>
          <p:cNvSpPr txBox="1"/>
          <p:nvPr/>
        </p:nvSpPr>
        <p:spPr>
          <a:xfrm>
            <a:off x="8787678" y="1297826"/>
            <a:ext cx="1800370" cy="335220"/>
          </a:xfrm>
          <a:prstGeom prst="rect">
            <a:avLst/>
          </a:prstGeom>
          <a:noFill/>
        </p:spPr>
        <p:txBody>
          <a:bodyPr wrap="square" rtlCol="0">
            <a:spAutoFit/>
          </a:bodyPr>
          <a:lstStyle/>
          <a:p>
            <a:pPr lvl="1" defTabSz="914377">
              <a:lnSpc>
                <a:spcPct val="115000"/>
              </a:lnSpc>
            </a:pPr>
            <a:r>
              <a:rPr lang="en-GB" sz="1500" b="1" dirty="0"/>
              <a:t>Monetary</a:t>
            </a:r>
            <a:endParaRPr lang="en-GB" sz="2000" dirty="0"/>
          </a:p>
        </p:txBody>
      </p:sp>
      <p:sp>
        <p:nvSpPr>
          <p:cNvPr id="30" name="TextBox 4">
            <a:extLst>
              <a:ext uri="{FF2B5EF4-FFF2-40B4-BE49-F238E27FC236}">
                <a16:creationId xmlns:a16="http://schemas.microsoft.com/office/drawing/2014/main" id="{401C900C-AC90-4FA6-AD64-0DFC1E97D83E}"/>
              </a:ext>
            </a:extLst>
          </p:cNvPr>
          <p:cNvSpPr txBox="1"/>
          <p:nvPr/>
        </p:nvSpPr>
        <p:spPr>
          <a:xfrm>
            <a:off x="8140741" y="3071317"/>
            <a:ext cx="3671577" cy="461665"/>
          </a:xfrm>
          <a:prstGeom prst="rect">
            <a:avLst/>
          </a:prstGeom>
          <a:noFill/>
        </p:spPr>
        <p:txBody>
          <a:bodyPr wrap="square">
            <a:spAutoFit/>
          </a:bodyPr>
          <a:lstStyle/>
          <a:p>
            <a:endParaRPr lang="en-US" sz="1200" b="1" dirty="0">
              <a:solidFill>
                <a:srgbClr val="333234"/>
              </a:solidFill>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endParaRPr>
          </a:p>
        </p:txBody>
      </p:sp>
      <p:graphicFrame>
        <p:nvGraphicFramePr>
          <p:cNvPr id="3" name="Tabel 4">
            <a:extLst>
              <a:ext uri="{FF2B5EF4-FFF2-40B4-BE49-F238E27FC236}">
                <a16:creationId xmlns:a16="http://schemas.microsoft.com/office/drawing/2014/main" id="{1D3637A1-28C5-48B4-8D7D-291F63DEFB18}"/>
              </a:ext>
            </a:extLst>
          </p:cNvPr>
          <p:cNvGraphicFramePr>
            <a:graphicFrameLocks noGrp="1"/>
          </p:cNvGraphicFramePr>
          <p:nvPr/>
        </p:nvGraphicFramePr>
        <p:xfrm>
          <a:off x="395024" y="1617580"/>
          <a:ext cx="3468422" cy="4278366"/>
        </p:xfrm>
        <a:graphic>
          <a:graphicData uri="http://schemas.openxmlformats.org/drawingml/2006/table">
            <a:tbl>
              <a:tblPr firstRow="1" bandRow="1">
                <a:tableStyleId>{BC89EF96-8CEA-46FF-86C4-4CE0E7609802}</a:tableStyleId>
              </a:tblPr>
              <a:tblGrid>
                <a:gridCol w="3468422">
                  <a:extLst>
                    <a:ext uri="{9D8B030D-6E8A-4147-A177-3AD203B41FA5}">
                      <a16:colId xmlns:a16="http://schemas.microsoft.com/office/drawing/2014/main" val="1934367320"/>
                    </a:ext>
                  </a:extLst>
                </a:gridCol>
              </a:tblGrid>
              <a:tr h="1426122">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400" b="0" noProof="0" dirty="0">
                          <a:solidFill>
                            <a:schemeClr val="tx1"/>
                          </a:solidFill>
                          <a:ea typeface="Verdana" panose="020B0604030504040204" pitchFamily="34" charset="0"/>
                          <a:cs typeface="Verdana" panose="020B0604030504040204" pitchFamily="34" charset="0"/>
                        </a:rPr>
                        <a:t>Trees</a:t>
                      </a:r>
                      <a:r>
                        <a:rPr lang="en-GB" sz="1400" b="0" dirty="0">
                          <a:solidFill>
                            <a:schemeClr val="tx1"/>
                          </a:solidFill>
                          <a:ea typeface="Verdana" panose="020B0604030504040204" pitchFamily="34" charset="0"/>
                          <a:cs typeface="Verdana" panose="020B0604030504040204" pitchFamily="34" charset="0"/>
                        </a:rPr>
                        <a:t> sequester carbon</a:t>
                      </a:r>
                      <a:endParaRPr kumimoji="0" lang="en-US" sz="1400" b="0" i="0" u="none" strike="noStrike" kern="1200" cap="none" spc="0" normalizeH="0" baseline="0" noProof="0" dirty="0">
                        <a:ln>
                          <a:noFill/>
                        </a:ln>
                        <a:solidFill>
                          <a:schemeClr val="tx1"/>
                        </a:solidFill>
                        <a:effectLst/>
                        <a:uLnTx/>
                        <a:uFillTx/>
                        <a:ea typeface="Verdana" panose="020B0604030504040204" pitchFamily="34" charset="0"/>
                        <a:cs typeface="Verdana" panose="020B0604030504040204" pitchFamily="34" charset="0"/>
                      </a:endParaRPr>
                    </a:p>
                    <a:p>
                      <a:pPr algn="ctr"/>
                      <a:endParaRPr lang="nl-NL" sz="1400" dirty="0">
                        <a:solidFill>
                          <a:schemeClr val="tx1"/>
                        </a:solidFill>
                      </a:endParaRPr>
                    </a:p>
                  </a:txBody>
                  <a:tcPr anchor="ctr"/>
                </a:tc>
                <a:extLst>
                  <a:ext uri="{0D108BD9-81ED-4DB2-BD59-A6C34878D82A}">
                    <a16:rowId xmlns:a16="http://schemas.microsoft.com/office/drawing/2014/main" val="4058118543"/>
                  </a:ext>
                </a:extLst>
              </a:tr>
              <a:tr h="1426122">
                <a:tc>
                  <a:txBody>
                    <a:bodyPr/>
                    <a:lstStyle/>
                    <a:p>
                      <a:pPr algn="ctr"/>
                      <a:r>
                        <a:rPr lang="en-US" sz="1400" noProof="0" dirty="0">
                          <a:solidFill>
                            <a:schemeClr val="tx1"/>
                          </a:solidFill>
                        </a:rPr>
                        <a:t> Soil organic matter (SOM) increases soil water infiltration</a:t>
                      </a:r>
                    </a:p>
                  </a:txBody>
                  <a:tcPr anchor="ctr"/>
                </a:tc>
                <a:extLst>
                  <a:ext uri="{0D108BD9-81ED-4DB2-BD59-A6C34878D82A}">
                    <a16:rowId xmlns:a16="http://schemas.microsoft.com/office/drawing/2014/main" val="3804701056"/>
                  </a:ext>
                </a:extLst>
              </a:tr>
              <a:tr h="1426122">
                <a:tc>
                  <a:txBody>
                    <a:bodyPr/>
                    <a:lstStyle/>
                    <a:p>
                      <a:pPr algn="ctr"/>
                      <a:r>
                        <a:rPr lang="nl-NL" sz="1400" dirty="0">
                          <a:solidFill>
                            <a:schemeClr val="tx1"/>
                          </a:solidFill>
                        </a:rPr>
                        <a:t>A </a:t>
                      </a:r>
                      <a:r>
                        <a:rPr lang="nl-NL" sz="1400" dirty="0" err="1">
                          <a:solidFill>
                            <a:schemeClr val="tx1"/>
                          </a:solidFill>
                        </a:rPr>
                        <a:t>rich</a:t>
                      </a:r>
                      <a:r>
                        <a:rPr lang="nl-NL" sz="1400" dirty="0">
                          <a:solidFill>
                            <a:schemeClr val="tx1"/>
                          </a:solidFill>
                        </a:rPr>
                        <a:t> </a:t>
                      </a:r>
                      <a:r>
                        <a:rPr lang="nl-NL" sz="1400" dirty="0" err="1">
                          <a:solidFill>
                            <a:schemeClr val="tx1"/>
                          </a:solidFill>
                        </a:rPr>
                        <a:t>diversity</a:t>
                      </a:r>
                      <a:r>
                        <a:rPr lang="nl-NL" sz="1400" dirty="0">
                          <a:solidFill>
                            <a:schemeClr val="tx1"/>
                          </a:solidFill>
                        </a:rPr>
                        <a:t> of </a:t>
                      </a:r>
                      <a:r>
                        <a:rPr lang="nl-NL" sz="1400" dirty="0" err="1">
                          <a:solidFill>
                            <a:schemeClr val="tx1"/>
                          </a:solidFill>
                        </a:rPr>
                        <a:t>plants</a:t>
                      </a:r>
                      <a:r>
                        <a:rPr lang="nl-NL" sz="1400" dirty="0">
                          <a:solidFill>
                            <a:schemeClr val="tx1"/>
                          </a:solidFill>
                        </a:rPr>
                        <a:t>, </a:t>
                      </a:r>
                      <a:r>
                        <a:rPr lang="nl-NL" sz="1400" dirty="0" err="1">
                          <a:solidFill>
                            <a:schemeClr val="tx1"/>
                          </a:solidFill>
                        </a:rPr>
                        <a:t>bacteria</a:t>
                      </a:r>
                      <a:r>
                        <a:rPr lang="nl-NL" sz="1400" dirty="0">
                          <a:solidFill>
                            <a:schemeClr val="tx1"/>
                          </a:solidFill>
                        </a:rPr>
                        <a:t> </a:t>
                      </a:r>
                      <a:r>
                        <a:rPr lang="nl-NL" sz="1400" dirty="0" err="1">
                          <a:solidFill>
                            <a:schemeClr val="tx1"/>
                          </a:solidFill>
                        </a:rPr>
                        <a:t>and</a:t>
                      </a:r>
                      <a:r>
                        <a:rPr lang="nl-NL" sz="1400" dirty="0">
                          <a:solidFill>
                            <a:schemeClr val="tx1"/>
                          </a:solidFill>
                        </a:rPr>
                        <a:t> </a:t>
                      </a:r>
                      <a:r>
                        <a:rPr lang="nl-NL" sz="1400" dirty="0" err="1">
                          <a:solidFill>
                            <a:schemeClr val="tx1"/>
                          </a:solidFill>
                        </a:rPr>
                        <a:t>animals</a:t>
                      </a:r>
                      <a:r>
                        <a:rPr lang="nl-NL" sz="1400" dirty="0">
                          <a:solidFill>
                            <a:schemeClr val="tx1"/>
                          </a:solidFill>
                        </a:rPr>
                        <a:t> </a:t>
                      </a:r>
                      <a:r>
                        <a:rPr lang="nl-NL" sz="1400" dirty="0" err="1">
                          <a:solidFill>
                            <a:schemeClr val="tx1"/>
                          </a:solidFill>
                        </a:rPr>
                        <a:t>provides</a:t>
                      </a:r>
                      <a:r>
                        <a:rPr lang="nl-NL" sz="1400" dirty="0">
                          <a:solidFill>
                            <a:schemeClr val="tx1"/>
                          </a:solidFill>
                        </a:rPr>
                        <a:t> a </a:t>
                      </a:r>
                      <a:r>
                        <a:rPr lang="nl-NL" sz="1400" dirty="0" err="1">
                          <a:solidFill>
                            <a:schemeClr val="tx1"/>
                          </a:solidFill>
                        </a:rPr>
                        <a:t>good</a:t>
                      </a:r>
                      <a:r>
                        <a:rPr lang="nl-NL" sz="1400" dirty="0">
                          <a:solidFill>
                            <a:schemeClr val="tx1"/>
                          </a:solidFill>
                        </a:rPr>
                        <a:t> habitat </a:t>
                      </a:r>
                      <a:r>
                        <a:rPr lang="nl-NL" sz="1400" dirty="0" err="1">
                          <a:solidFill>
                            <a:schemeClr val="tx1"/>
                          </a:solidFill>
                        </a:rPr>
                        <a:t>for</a:t>
                      </a:r>
                      <a:r>
                        <a:rPr lang="nl-NL" sz="1400" dirty="0">
                          <a:solidFill>
                            <a:schemeClr val="tx1"/>
                          </a:solidFill>
                        </a:rPr>
                        <a:t> </a:t>
                      </a:r>
                      <a:r>
                        <a:rPr lang="nl-NL" sz="1400" dirty="0" err="1">
                          <a:solidFill>
                            <a:schemeClr val="tx1"/>
                          </a:solidFill>
                        </a:rPr>
                        <a:t>bees</a:t>
                      </a:r>
                      <a:endParaRPr lang="nl-NL" sz="1400" dirty="0">
                        <a:solidFill>
                          <a:schemeClr val="tx1"/>
                        </a:solidFill>
                      </a:endParaRPr>
                    </a:p>
                  </a:txBody>
                  <a:tcPr anchor="ctr"/>
                </a:tc>
                <a:extLst>
                  <a:ext uri="{0D108BD9-81ED-4DB2-BD59-A6C34878D82A}">
                    <a16:rowId xmlns:a16="http://schemas.microsoft.com/office/drawing/2014/main" val="496538912"/>
                  </a:ext>
                </a:extLst>
              </a:tr>
            </a:tbl>
          </a:graphicData>
        </a:graphic>
      </p:graphicFrame>
      <p:graphicFrame>
        <p:nvGraphicFramePr>
          <p:cNvPr id="16" name="Tabel 4">
            <a:extLst>
              <a:ext uri="{FF2B5EF4-FFF2-40B4-BE49-F238E27FC236}">
                <a16:creationId xmlns:a16="http://schemas.microsoft.com/office/drawing/2014/main" id="{09261455-D63A-41B4-B0A0-7DCE7982B2C7}"/>
              </a:ext>
            </a:extLst>
          </p:cNvPr>
          <p:cNvGraphicFramePr>
            <a:graphicFrameLocks noGrp="1"/>
          </p:cNvGraphicFramePr>
          <p:nvPr/>
        </p:nvGraphicFramePr>
        <p:xfrm>
          <a:off x="4163360" y="1617580"/>
          <a:ext cx="3468422" cy="4278366"/>
        </p:xfrm>
        <a:graphic>
          <a:graphicData uri="http://schemas.openxmlformats.org/drawingml/2006/table">
            <a:tbl>
              <a:tblPr firstRow="1" bandRow="1">
                <a:tableStyleId>{E8B1032C-EA38-4F05-BA0D-38AFFFC7BED3}</a:tableStyleId>
              </a:tblPr>
              <a:tblGrid>
                <a:gridCol w="3468422">
                  <a:extLst>
                    <a:ext uri="{9D8B030D-6E8A-4147-A177-3AD203B41FA5}">
                      <a16:colId xmlns:a16="http://schemas.microsoft.com/office/drawing/2014/main" val="1934367320"/>
                    </a:ext>
                  </a:extLst>
                </a:gridCol>
              </a:tblGrid>
              <a:tr h="14261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u="none" strike="noStrike" kern="1200" cap="none" spc="0" normalizeH="0" baseline="0" noProof="0" dirty="0">
                          <a:ln>
                            <a:noFill/>
                          </a:ln>
                          <a:solidFill>
                            <a:schemeClr val="tx1"/>
                          </a:solidFill>
                          <a:effectLst/>
                          <a:uLnTx/>
                          <a:uFillTx/>
                        </a:rPr>
                        <a:t>One hectare of forest sequesters 5 tonnes of CO</a:t>
                      </a:r>
                      <a:r>
                        <a:rPr kumimoji="0" lang="en-GB" sz="1400" b="0" u="none" strike="noStrike" kern="1200" cap="none" spc="0" normalizeH="0" baseline="-25000" noProof="0" dirty="0">
                          <a:ln>
                            <a:noFill/>
                          </a:ln>
                          <a:solidFill>
                            <a:schemeClr val="tx1"/>
                          </a:solidFill>
                          <a:effectLst/>
                          <a:uLnTx/>
                          <a:uFillTx/>
                        </a:rPr>
                        <a:t>2</a:t>
                      </a:r>
                      <a:r>
                        <a:rPr kumimoji="0" lang="en-GB" sz="1400" b="0" u="none" strike="noStrike" kern="1200" cap="none" spc="0" normalizeH="0" baseline="0" noProof="0" dirty="0">
                          <a:ln>
                            <a:noFill/>
                          </a:ln>
                          <a:solidFill>
                            <a:schemeClr val="tx1"/>
                          </a:solidFill>
                          <a:effectLst/>
                          <a:uLnTx/>
                          <a:uFillTx/>
                        </a:rPr>
                        <a:t>-equivalents per year</a:t>
                      </a:r>
                      <a:endParaRPr kumimoji="0" lang="en-US" sz="1400" b="0" u="none" strike="noStrike" kern="1200" cap="none" spc="0" normalizeH="0" baseline="0" noProof="0" dirty="0">
                        <a:ln>
                          <a:noFill/>
                        </a:ln>
                        <a:solidFill>
                          <a:schemeClr val="tx1"/>
                        </a:solidFill>
                        <a:effectLst/>
                        <a:uLnTx/>
                        <a:uFillTx/>
                      </a:endParaRPr>
                    </a:p>
                    <a:p>
                      <a:pPr algn="ctr"/>
                      <a:endParaRPr lang="nl-NL" sz="1400" dirty="0">
                        <a:solidFill>
                          <a:schemeClr val="tx1"/>
                        </a:solidFill>
                      </a:endParaRPr>
                    </a:p>
                  </a:txBody>
                  <a:tcPr anchor="ctr"/>
                </a:tc>
                <a:extLst>
                  <a:ext uri="{0D108BD9-81ED-4DB2-BD59-A6C34878D82A}">
                    <a16:rowId xmlns:a16="http://schemas.microsoft.com/office/drawing/2014/main" val="4058118543"/>
                  </a:ext>
                </a:extLst>
              </a:tr>
              <a:tr h="1426122">
                <a:tc>
                  <a:txBody>
                    <a:bodyPr/>
                    <a:lstStyle/>
                    <a:p>
                      <a:pPr algn="ctr"/>
                      <a:r>
                        <a:rPr lang="nl-NL" sz="1400" dirty="0">
                          <a:solidFill>
                            <a:schemeClr val="tx1"/>
                          </a:solidFill>
                        </a:rPr>
                        <a:t>An </a:t>
                      </a:r>
                      <a:r>
                        <a:rPr lang="en-US" sz="1400" noProof="0" dirty="0">
                          <a:solidFill>
                            <a:schemeClr val="tx1"/>
                          </a:solidFill>
                        </a:rPr>
                        <a:t>increase</a:t>
                      </a:r>
                      <a:r>
                        <a:rPr lang="nl-NL" sz="1400" dirty="0">
                          <a:solidFill>
                            <a:schemeClr val="tx1"/>
                          </a:solidFill>
                        </a:rPr>
                        <a:t> of 1% SOM equals an </a:t>
                      </a:r>
                      <a:r>
                        <a:rPr lang="en-US" sz="1400" dirty="0">
                          <a:solidFill>
                            <a:schemeClr val="tx1"/>
                          </a:solidFill>
                        </a:rPr>
                        <a:t>increase of 3 – 4 mm available water </a:t>
                      </a:r>
                      <a:endParaRPr lang="nl-NL" sz="1400" dirty="0">
                        <a:solidFill>
                          <a:schemeClr val="tx1"/>
                        </a:solidFill>
                      </a:endParaRPr>
                    </a:p>
                  </a:txBody>
                  <a:tcPr anchor="ctr"/>
                </a:tc>
                <a:extLst>
                  <a:ext uri="{0D108BD9-81ED-4DB2-BD59-A6C34878D82A}">
                    <a16:rowId xmlns:a16="http://schemas.microsoft.com/office/drawing/2014/main" val="3804701056"/>
                  </a:ext>
                </a:extLst>
              </a:tr>
              <a:tr h="1426122">
                <a:tc>
                  <a:txBody>
                    <a:bodyPr/>
                    <a:lstStyle/>
                    <a:p>
                      <a:pPr algn="ctr"/>
                      <a:r>
                        <a:rPr lang="en-US" sz="1400" dirty="0">
                          <a:solidFill>
                            <a:schemeClr val="tx1"/>
                          </a:solidFill>
                        </a:rPr>
                        <a:t>Pollinators, including bees, flies, beetles and moths, help in the production of nearly 75 percent of crops and roughly 80 percent of all flowering plants. </a:t>
                      </a:r>
                      <a:endParaRPr lang="nl-NL" sz="1400" dirty="0">
                        <a:solidFill>
                          <a:schemeClr val="tx1"/>
                        </a:solidFill>
                      </a:endParaRPr>
                    </a:p>
                  </a:txBody>
                  <a:tcPr anchor="ctr"/>
                </a:tc>
                <a:extLst>
                  <a:ext uri="{0D108BD9-81ED-4DB2-BD59-A6C34878D82A}">
                    <a16:rowId xmlns:a16="http://schemas.microsoft.com/office/drawing/2014/main" val="496538912"/>
                  </a:ext>
                </a:extLst>
              </a:tr>
            </a:tbl>
          </a:graphicData>
        </a:graphic>
      </p:graphicFrame>
      <p:graphicFrame>
        <p:nvGraphicFramePr>
          <p:cNvPr id="18" name="Tabel 4">
            <a:extLst>
              <a:ext uri="{FF2B5EF4-FFF2-40B4-BE49-F238E27FC236}">
                <a16:creationId xmlns:a16="http://schemas.microsoft.com/office/drawing/2014/main" id="{16D017A3-7DDE-415D-BD1F-D60132EEDF66}"/>
              </a:ext>
            </a:extLst>
          </p:cNvPr>
          <p:cNvGraphicFramePr>
            <a:graphicFrameLocks noGrp="1"/>
          </p:cNvGraphicFramePr>
          <p:nvPr/>
        </p:nvGraphicFramePr>
        <p:xfrm>
          <a:off x="7929099" y="1617583"/>
          <a:ext cx="3468422" cy="4278366"/>
        </p:xfrm>
        <a:graphic>
          <a:graphicData uri="http://schemas.openxmlformats.org/drawingml/2006/table">
            <a:tbl>
              <a:tblPr firstRow="1" bandRow="1">
                <a:tableStyleId>{5DA37D80-6434-44D0-A028-1B22A696006F}</a:tableStyleId>
              </a:tblPr>
              <a:tblGrid>
                <a:gridCol w="3468422">
                  <a:extLst>
                    <a:ext uri="{9D8B030D-6E8A-4147-A177-3AD203B41FA5}">
                      <a16:colId xmlns:a16="http://schemas.microsoft.com/office/drawing/2014/main" val="1934367320"/>
                    </a:ext>
                  </a:extLst>
                </a:gridCol>
              </a:tblGrid>
              <a:tr h="1426122">
                <a:tc>
                  <a:txBody>
                    <a:bodyPr/>
                    <a:lstStyle/>
                    <a:p>
                      <a:pPr algn="ctr"/>
                      <a:r>
                        <a:rPr lang="en-GB" sz="1400" b="0" dirty="0">
                          <a:solidFill>
                            <a:schemeClr val="tx1"/>
                          </a:solidFill>
                          <a:ea typeface="Verdana" panose="020B0604030504040204" pitchFamily="34" charset="0"/>
                        </a:rPr>
                        <a:t>One hectare of forest is worth €80,- in carbon sequestration a year.</a:t>
                      </a:r>
                    </a:p>
                    <a:p>
                      <a:pPr algn="ctr"/>
                      <a:endParaRPr lang="en-GB" sz="1400" dirty="0">
                        <a:solidFill>
                          <a:schemeClr val="tx1"/>
                        </a:solidFill>
                      </a:endParaRPr>
                    </a:p>
                  </a:txBody>
                  <a:tcPr anchor="ctr"/>
                </a:tc>
                <a:extLst>
                  <a:ext uri="{0D108BD9-81ED-4DB2-BD59-A6C34878D82A}">
                    <a16:rowId xmlns:a16="http://schemas.microsoft.com/office/drawing/2014/main" val="4058118543"/>
                  </a:ext>
                </a:extLst>
              </a:tr>
              <a:tr h="1426122">
                <a:tc>
                  <a:txBody>
                    <a:bodyPr/>
                    <a:lstStyle/>
                    <a:p>
                      <a:pPr algn="ctr"/>
                      <a:r>
                        <a:rPr lang="en-GB" sz="1400" dirty="0">
                          <a:solidFill>
                            <a:schemeClr val="tx1"/>
                          </a:solidFill>
                        </a:rPr>
                        <a:t>An </a:t>
                      </a:r>
                      <a:r>
                        <a:rPr lang="en-GB" sz="1400" noProof="0" dirty="0">
                          <a:solidFill>
                            <a:schemeClr val="tx1"/>
                          </a:solidFill>
                        </a:rPr>
                        <a:t>increase</a:t>
                      </a:r>
                      <a:r>
                        <a:rPr lang="en-GB" sz="1400" dirty="0">
                          <a:solidFill>
                            <a:schemeClr val="tx1"/>
                          </a:solidFill>
                        </a:rPr>
                        <a:t> of 1% SOM could lead to postponing a sprinkler irrigation application or to not apply this at all, this could save </a:t>
                      </a:r>
                      <a:r>
                        <a:rPr lang="en-GB" sz="1400" b="0" dirty="0">
                          <a:solidFill>
                            <a:schemeClr val="tx1"/>
                          </a:solidFill>
                          <a:ea typeface="Verdana" panose="020B0604030504040204" pitchFamily="34" charset="0"/>
                        </a:rPr>
                        <a:t>€600/year</a:t>
                      </a:r>
                      <a:endParaRPr lang="en-GB" sz="1400" dirty="0">
                        <a:solidFill>
                          <a:schemeClr val="tx1"/>
                        </a:solidFill>
                      </a:endParaRPr>
                    </a:p>
                  </a:txBody>
                  <a:tcPr anchor="ctr"/>
                </a:tc>
                <a:extLst>
                  <a:ext uri="{0D108BD9-81ED-4DB2-BD59-A6C34878D82A}">
                    <a16:rowId xmlns:a16="http://schemas.microsoft.com/office/drawing/2014/main" val="3804701056"/>
                  </a:ext>
                </a:extLst>
              </a:tr>
              <a:tr h="1426122">
                <a:tc>
                  <a:txBody>
                    <a:bodyPr/>
                    <a:lstStyle/>
                    <a:p>
                      <a:pPr algn="ctr"/>
                      <a:r>
                        <a:rPr lang="en-GB" sz="1400" dirty="0">
                          <a:solidFill>
                            <a:schemeClr val="tx1"/>
                          </a:solidFill>
                        </a:rPr>
                        <a:t>Pollinators contribute more than 24 billion dollars to the United States economy.</a:t>
                      </a:r>
                    </a:p>
                  </a:txBody>
                  <a:tcPr anchor="ctr"/>
                </a:tc>
                <a:extLst>
                  <a:ext uri="{0D108BD9-81ED-4DB2-BD59-A6C34878D82A}">
                    <a16:rowId xmlns:a16="http://schemas.microsoft.com/office/drawing/2014/main" val="496538912"/>
                  </a:ext>
                </a:extLst>
              </a:tr>
            </a:tbl>
          </a:graphicData>
        </a:graphic>
      </p:graphicFrame>
      <p:sp>
        <p:nvSpPr>
          <p:cNvPr id="13" name="Pijl: rechts 12">
            <a:extLst>
              <a:ext uri="{FF2B5EF4-FFF2-40B4-BE49-F238E27FC236}">
                <a16:creationId xmlns:a16="http://schemas.microsoft.com/office/drawing/2014/main" id="{38D06375-6592-4A0A-B69C-6BE2D0E8E42A}"/>
              </a:ext>
            </a:extLst>
          </p:cNvPr>
          <p:cNvSpPr/>
          <p:nvPr/>
        </p:nvSpPr>
        <p:spPr>
          <a:xfrm>
            <a:off x="3823032" y="2133600"/>
            <a:ext cx="378146" cy="619125"/>
          </a:xfrm>
          <a:prstGeom prst="rightArrow">
            <a:avLst/>
          </a:prstGeom>
          <a:solidFill>
            <a:srgbClr val="00BCF2"/>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Pijl: rechts 13">
            <a:extLst>
              <a:ext uri="{FF2B5EF4-FFF2-40B4-BE49-F238E27FC236}">
                <a16:creationId xmlns:a16="http://schemas.microsoft.com/office/drawing/2014/main" id="{86855D3E-D58C-474D-948E-C46FCB8DCC34}"/>
              </a:ext>
            </a:extLst>
          </p:cNvPr>
          <p:cNvSpPr/>
          <p:nvPr/>
        </p:nvSpPr>
        <p:spPr>
          <a:xfrm>
            <a:off x="7612678" y="2133599"/>
            <a:ext cx="378146" cy="619125"/>
          </a:xfrm>
          <a:prstGeom prst="rightArrow">
            <a:avLst/>
          </a:prstGeom>
          <a:solidFill>
            <a:srgbClr val="00BCF2"/>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1706008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C00D-DE44-4745-97B3-791D98058F6F}"/>
              </a:ext>
            </a:extLst>
          </p:cNvPr>
          <p:cNvSpPr>
            <a:spLocks noGrp="1"/>
          </p:cNvSpPr>
          <p:nvPr>
            <p:ph type="title"/>
          </p:nvPr>
        </p:nvSpPr>
        <p:spPr>
          <a:noFill/>
        </p:spPr>
        <p:txBody>
          <a:bodyPr>
            <a:normAutofit/>
          </a:bodyPr>
          <a:lstStyle/>
          <a:p>
            <a:pPr defTabSz="914377"/>
            <a:r>
              <a:rPr lang="en-GB" dirty="0"/>
              <a:t>Measure &amp; Value in practice</a:t>
            </a:r>
            <a:endParaRPr lang="en-GB" sz="3200" dirty="0">
              <a:solidFill>
                <a:schemeClr val="tx1">
                  <a:lumMod val="65000"/>
                  <a:lumOff val="35000"/>
                </a:schemeClr>
              </a:solidFill>
              <a:latin typeface="+mj-lt"/>
            </a:endParaRPr>
          </a:p>
        </p:txBody>
      </p:sp>
      <p:sp>
        <p:nvSpPr>
          <p:cNvPr id="4" name="Slide Number Placeholder 3">
            <a:extLst>
              <a:ext uri="{FF2B5EF4-FFF2-40B4-BE49-F238E27FC236}">
                <a16:creationId xmlns:a16="http://schemas.microsoft.com/office/drawing/2014/main" id="{F56E31AA-F1A7-BB44-899E-7011D0C633E2}"/>
              </a:ext>
            </a:extLst>
          </p:cNvPr>
          <p:cNvSpPr>
            <a:spLocks noGrp="1"/>
          </p:cNvSpPr>
          <p:nvPr>
            <p:ph type="sldNum" sz="quarter" idx="12"/>
          </p:nvPr>
        </p:nvSpPr>
        <p:spPr/>
        <p:txBody>
          <a:bodyPr/>
          <a:lstStyle/>
          <a:p>
            <a:fld id="{971CEC84-1649-40CE-BFF6-7286506FEA08}" type="slidenum">
              <a:rPr lang="en-GB" smtClean="0"/>
              <a:pPr/>
              <a:t>149</a:t>
            </a:fld>
            <a:endParaRPr lang="en-GB"/>
          </a:p>
        </p:txBody>
      </p:sp>
      <p:sp>
        <p:nvSpPr>
          <p:cNvPr id="21" name="Rectangle 11">
            <a:extLst>
              <a:ext uri="{FF2B5EF4-FFF2-40B4-BE49-F238E27FC236}">
                <a16:creationId xmlns:a16="http://schemas.microsoft.com/office/drawing/2014/main" id="{B3949505-21C5-4A24-9679-32133ED280A6}"/>
              </a:ext>
            </a:extLst>
          </p:cNvPr>
          <p:cNvSpPr/>
          <p:nvPr/>
        </p:nvSpPr>
        <p:spPr>
          <a:xfrm>
            <a:off x="272542" y="1602966"/>
            <a:ext cx="3671577" cy="4593117"/>
          </a:xfrm>
          <a:prstGeom prst="rect">
            <a:avLst/>
          </a:prstGeom>
          <a:solidFill>
            <a:schemeClr val="bg1"/>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22" name="Rectangle 12">
            <a:extLst>
              <a:ext uri="{FF2B5EF4-FFF2-40B4-BE49-F238E27FC236}">
                <a16:creationId xmlns:a16="http://schemas.microsoft.com/office/drawing/2014/main" id="{0902833B-8060-4D62-8626-450452DA796B}"/>
              </a:ext>
            </a:extLst>
          </p:cNvPr>
          <p:cNvSpPr/>
          <p:nvPr/>
        </p:nvSpPr>
        <p:spPr>
          <a:xfrm>
            <a:off x="4046013" y="1597152"/>
            <a:ext cx="3705855" cy="4598931"/>
          </a:xfrm>
          <a:prstGeom prst="rect">
            <a:avLst/>
          </a:prstGeom>
          <a:solidFill>
            <a:schemeClr val="bg1"/>
          </a:solidFill>
          <a:ln>
            <a:solidFill>
              <a:srgbClr val="B8C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150"/>
          </a:p>
        </p:txBody>
      </p:sp>
      <p:sp>
        <p:nvSpPr>
          <p:cNvPr id="25" name="Rectangle 13">
            <a:extLst>
              <a:ext uri="{FF2B5EF4-FFF2-40B4-BE49-F238E27FC236}">
                <a16:creationId xmlns:a16="http://schemas.microsoft.com/office/drawing/2014/main" id="{A7748EBF-7188-4877-9998-C2D83DAE92E4}"/>
              </a:ext>
            </a:extLst>
          </p:cNvPr>
          <p:cNvSpPr/>
          <p:nvPr/>
        </p:nvSpPr>
        <p:spPr>
          <a:xfrm>
            <a:off x="7845010" y="1597153"/>
            <a:ext cx="3636601" cy="4598930"/>
          </a:xfrm>
          <a:prstGeom prst="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26" name="TextBox 14">
            <a:extLst>
              <a:ext uri="{FF2B5EF4-FFF2-40B4-BE49-F238E27FC236}">
                <a16:creationId xmlns:a16="http://schemas.microsoft.com/office/drawing/2014/main" id="{615C0D11-D633-4906-831F-1AD52CA7D836}"/>
              </a:ext>
            </a:extLst>
          </p:cNvPr>
          <p:cNvSpPr txBox="1"/>
          <p:nvPr/>
        </p:nvSpPr>
        <p:spPr>
          <a:xfrm>
            <a:off x="1107160" y="1251087"/>
            <a:ext cx="2675457" cy="335220"/>
          </a:xfrm>
          <a:prstGeom prst="rect">
            <a:avLst/>
          </a:prstGeom>
          <a:noFill/>
        </p:spPr>
        <p:txBody>
          <a:bodyPr wrap="square" rtlCol="0">
            <a:spAutoFit/>
          </a:bodyPr>
          <a:lstStyle/>
          <a:p>
            <a:pPr lvl="1" defTabSz="914377">
              <a:lnSpc>
                <a:spcPct val="115000"/>
              </a:lnSpc>
            </a:pPr>
            <a:r>
              <a:rPr lang="en-GB" sz="1500" b="1" dirty="0"/>
              <a:t>Qualitative</a:t>
            </a:r>
          </a:p>
        </p:txBody>
      </p:sp>
      <p:sp>
        <p:nvSpPr>
          <p:cNvPr id="27" name="TextBox 15">
            <a:extLst>
              <a:ext uri="{FF2B5EF4-FFF2-40B4-BE49-F238E27FC236}">
                <a16:creationId xmlns:a16="http://schemas.microsoft.com/office/drawing/2014/main" id="{F73DE001-36C8-45CD-8208-45608B5CF217}"/>
              </a:ext>
            </a:extLst>
          </p:cNvPr>
          <p:cNvSpPr txBox="1"/>
          <p:nvPr/>
        </p:nvSpPr>
        <p:spPr>
          <a:xfrm>
            <a:off x="4763189" y="1205362"/>
            <a:ext cx="2675457" cy="416204"/>
          </a:xfrm>
          <a:prstGeom prst="rect">
            <a:avLst/>
          </a:prstGeom>
          <a:noFill/>
        </p:spPr>
        <p:txBody>
          <a:bodyPr wrap="square" rtlCol="0">
            <a:spAutoFit/>
          </a:bodyPr>
          <a:lstStyle/>
          <a:p>
            <a:pPr lvl="1" defTabSz="914377">
              <a:lnSpc>
                <a:spcPct val="115000"/>
              </a:lnSpc>
            </a:pPr>
            <a:r>
              <a:rPr lang="en-GB" sz="1500" b="1" dirty="0"/>
              <a:t>Quantitative</a:t>
            </a:r>
            <a:r>
              <a:rPr lang="en-GB" sz="2000" b="1" dirty="0"/>
              <a:t> </a:t>
            </a:r>
          </a:p>
        </p:txBody>
      </p:sp>
      <p:sp>
        <p:nvSpPr>
          <p:cNvPr id="28" name="TextBox 16">
            <a:extLst>
              <a:ext uri="{FF2B5EF4-FFF2-40B4-BE49-F238E27FC236}">
                <a16:creationId xmlns:a16="http://schemas.microsoft.com/office/drawing/2014/main" id="{7F5AF393-5B2C-44A3-BECB-09E9A0EDBD0B}"/>
              </a:ext>
            </a:extLst>
          </p:cNvPr>
          <p:cNvSpPr txBox="1"/>
          <p:nvPr/>
        </p:nvSpPr>
        <p:spPr>
          <a:xfrm>
            <a:off x="8787678" y="1297826"/>
            <a:ext cx="1800370" cy="335220"/>
          </a:xfrm>
          <a:prstGeom prst="rect">
            <a:avLst/>
          </a:prstGeom>
          <a:noFill/>
        </p:spPr>
        <p:txBody>
          <a:bodyPr wrap="square" rtlCol="0">
            <a:spAutoFit/>
          </a:bodyPr>
          <a:lstStyle/>
          <a:p>
            <a:pPr lvl="1" defTabSz="914377">
              <a:lnSpc>
                <a:spcPct val="115000"/>
              </a:lnSpc>
            </a:pPr>
            <a:r>
              <a:rPr lang="en-GB" sz="1500" b="1" dirty="0"/>
              <a:t>Monetary</a:t>
            </a:r>
            <a:endParaRPr lang="en-GB" sz="2000" dirty="0"/>
          </a:p>
        </p:txBody>
      </p:sp>
      <p:sp>
        <p:nvSpPr>
          <p:cNvPr id="31" name="TextBox 4">
            <a:extLst>
              <a:ext uri="{FF2B5EF4-FFF2-40B4-BE49-F238E27FC236}">
                <a16:creationId xmlns:a16="http://schemas.microsoft.com/office/drawing/2014/main" id="{8C5BEDE1-983A-4A05-9CA3-08FEE8EA1905}"/>
              </a:ext>
            </a:extLst>
          </p:cNvPr>
          <p:cNvSpPr txBox="1"/>
          <p:nvPr/>
        </p:nvSpPr>
        <p:spPr>
          <a:xfrm>
            <a:off x="7834937" y="1642821"/>
            <a:ext cx="3646674" cy="4162678"/>
          </a:xfrm>
          <a:prstGeom prst="rect">
            <a:avLst/>
          </a:prstGeom>
          <a:noFill/>
        </p:spPr>
        <p:txBody>
          <a:bodyPr wrap="square">
            <a:spAutoFit/>
          </a:bodyPr>
          <a:lstStyle/>
          <a:p>
            <a:r>
              <a:rPr lang="en-US" sz="1150" b="1" dirty="0">
                <a:ea typeface="Verdana" panose="020B0604030504040204" pitchFamily="34" charset="0"/>
              </a:rPr>
              <a:t>Valuation of fish stock losses due to fertilizer use</a:t>
            </a:r>
          </a:p>
          <a:p>
            <a:endParaRPr lang="pt-BR" sz="1150" b="1" dirty="0">
              <a:solidFill>
                <a:srgbClr val="00B0F0"/>
              </a:solidFill>
              <a:ea typeface="Verdana" panose="020B0604030504040204" pitchFamily="34" charset="0"/>
            </a:endParaRPr>
          </a:p>
          <a:p>
            <a:r>
              <a:rPr lang="pt-BR" sz="1150" b="1" dirty="0">
                <a:solidFill>
                  <a:srgbClr val="00B0F0"/>
                </a:solidFill>
                <a:ea typeface="Verdana" panose="020B0604030504040204" pitchFamily="34" charset="0"/>
              </a:rPr>
              <a:t>Step 05: </a:t>
            </a:r>
            <a:r>
              <a:rPr kumimoji="0" lang="en-GB" sz="1150" b="1" i="0" u="none" strike="noStrike" kern="1200" cap="none" spc="0" normalizeH="0" baseline="0" noProof="0" dirty="0">
                <a:ln>
                  <a:noFill/>
                </a:ln>
                <a:solidFill>
                  <a:srgbClr val="23BAED"/>
                </a:solidFill>
                <a:effectLst/>
                <a:uLnTx/>
                <a:uFillTx/>
                <a:ea typeface="Verdana" panose="020B0604030504040204" pitchFamily="34" charset="0"/>
                <a:cs typeface="Verdana" panose="020B0604030504040204" pitchFamily="34" charset="0"/>
              </a:rPr>
              <a:t>Measure impact drivers and dependencies</a:t>
            </a:r>
          </a:p>
          <a:p>
            <a:endParaRPr lang="pt-BR" sz="1150" b="1" dirty="0">
              <a:ea typeface="Verdana" panose="020B0604030504040204" pitchFamily="34" charset="0"/>
            </a:endParaRPr>
          </a:p>
          <a:p>
            <a:r>
              <a:rPr lang="pt-BR" sz="1150" b="1" dirty="0">
                <a:ea typeface="Verdana" panose="020B0604030504040204" pitchFamily="34" charset="0"/>
              </a:rPr>
              <a:t>What? </a:t>
            </a:r>
            <a:r>
              <a:rPr lang="pt-BR" sz="1150" dirty="0">
                <a:ea typeface="Verdana" panose="020B0604030504040204" pitchFamily="34" charset="0"/>
              </a:rPr>
              <a:t>Kilograms of Phosphorus in fertilizers applied</a:t>
            </a:r>
          </a:p>
          <a:p>
            <a:endParaRPr lang="pt-BR" sz="1150" dirty="0">
              <a:ea typeface="Verdana" panose="020B0604030504040204" pitchFamily="34" charset="0"/>
            </a:endParaRPr>
          </a:p>
          <a:p>
            <a:r>
              <a:rPr lang="pt-BR" sz="1150" b="1" dirty="0">
                <a:ea typeface="Verdana" panose="020B0604030504040204" pitchFamily="34" charset="0"/>
              </a:rPr>
              <a:t>How? </a:t>
            </a:r>
            <a:r>
              <a:rPr lang="pt-BR" sz="1150" dirty="0">
                <a:ea typeface="Verdana" panose="020B0604030504040204" pitchFamily="34" charset="0"/>
              </a:rPr>
              <a:t>On farm data</a:t>
            </a:r>
          </a:p>
          <a:p>
            <a:endParaRPr lang="pt-BR" sz="1150" dirty="0">
              <a:ea typeface="Verdana" panose="020B0604030504040204" pitchFamily="34" charset="0"/>
            </a:endParaRPr>
          </a:p>
          <a:p>
            <a:pPr>
              <a:defRPr/>
            </a:pPr>
            <a:r>
              <a:rPr lang="pt-BR" sz="1150" b="1" dirty="0">
                <a:solidFill>
                  <a:srgbClr val="00B0F0"/>
                </a:solidFill>
                <a:ea typeface="Verdana" panose="020B0604030504040204" pitchFamily="34" charset="0"/>
              </a:rPr>
              <a:t>Step 06: </a:t>
            </a:r>
            <a:r>
              <a:rPr kumimoji="0" lang="en-GB" sz="1150" b="1" i="0" u="none" strike="noStrike" kern="1200" cap="none" spc="0" normalizeH="0" baseline="0" noProof="0" dirty="0">
                <a:ln>
                  <a:noFill/>
                </a:ln>
                <a:solidFill>
                  <a:srgbClr val="23BAED"/>
                </a:solidFill>
                <a:effectLst/>
                <a:uLnTx/>
                <a:uFillTx/>
                <a:ea typeface="Verdana" panose="020B0604030504040204" pitchFamily="34" charset="0"/>
                <a:cs typeface="Verdana" panose="020B0604030504040204" pitchFamily="34" charset="0"/>
              </a:rPr>
              <a:t>Measure </a:t>
            </a:r>
            <a:r>
              <a:rPr lang="en-GB" sz="1150" b="1" dirty="0">
                <a:solidFill>
                  <a:srgbClr val="23BAED"/>
                </a:solidFill>
                <a:ea typeface="Verdana" panose="020B0604030504040204" pitchFamily="34" charset="0"/>
                <a:cs typeface="Verdana" panose="020B0604030504040204" pitchFamily="34" charset="0"/>
              </a:rPr>
              <a:t>changes in the state of natural capital </a:t>
            </a:r>
            <a:endParaRPr lang="en-US" sz="1150" b="1" dirty="0">
              <a:solidFill>
                <a:srgbClr val="23BAED"/>
              </a:solidFill>
              <a:ea typeface="Verdana" panose="020B0604030504040204" pitchFamily="34" charset="0"/>
              <a:cs typeface="Verdana" panose="020B0604030504040204" pitchFamily="34" charset="0"/>
            </a:endParaRPr>
          </a:p>
          <a:p>
            <a:endParaRPr lang="pt-BR" sz="1150" dirty="0">
              <a:ea typeface="Verdana" panose="020B0604030504040204" pitchFamily="34" charset="0"/>
            </a:endParaRPr>
          </a:p>
          <a:p>
            <a:r>
              <a:rPr lang="pt-BR" sz="1150" b="1" dirty="0">
                <a:ea typeface="Verdana" panose="020B0604030504040204" pitchFamily="34" charset="0"/>
              </a:rPr>
              <a:t>What? </a:t>
            </a:r>
            <a:r>
              <a:rPr lang="pt-BR" sz="1150" dirty="0">
                <a:ea typeface="Verdana" panose="020B0604030504040204" pitchFamily="34" charset="0"/>
              </a:rPr>
              <a:t>Change in number of species in water ecosystems due to changes in nutrient level in water (eutrophication)</a:t>
            </a:r>
          </a:p>
          <a:p>
            <a:endParaRPr lang="pt-BR" sz="1150" dirty="0">
              <a:ea typeface="Verdana" panose="020B0604030504040204" pitchFamily="34" charset="0"/>
            </a:endParaRPr>
          </a:p>
          <a:p>
            <a:r>
              <a:rPr lang="pt-BR" sz="1150" b="1" dirty="0">
                <a:ea typeface="Verdana" panose="020B0604030504040204" pitchFamily="34" charset="0"/>
              </a:rPr>
              <a:t>How? </a:t>
            </a:r>
            <a:r>
              <a:rPr lang="pt-BR" sz="1150" dirty="0">
                <a:ea typeface="Verdana" panose="020B0604030504040204" pitchFamily="34" charset="0"/>
              </a:rPr>
              <a:t>Life Cycle Impact assessment</a:t>
            </a:r>
          </a:p>
          <a:p>
            <a:endParaRPr lang="pt-BR" sz="1150" dirty="0">
              <a:ea typeface="Verdana" panose="020B0604030504040204" pitchFamily="34" charset="0"/>
            </a:endParaRPr>
          </a:p>
          <a:p>
            <a:pPr>
              <a:defRPr/>
            </a:pPr>
            <a:r>
              <a:rPr kumimoji="0" lang="en-GB" sz="1150" b="1" i="0" u="none" strike="noStrike" kern="1200" cap="none" spc="0" normalizeH="0" baseline="0" noProof="0" dirty="0">
                <a:ln>
                  <a:noFill/>
                </a:ln>
                <a:solidFill>
                  <a:srgbClr val="23BAED"/>
                </a:solidFill>
                <a:effectLst/>
                <a:uLnTx/>
                <a:uFillTx/>
                <a:ea typeface="Verdana" panose="020B0604030504040204" pitchFamily="34" charset="0"/>
                <a:cs typeface="Verdana" panose="020B0604030504040204" pitchFamily="34" charset="0"/>
              </a:rPr>
              <a:t>Step 07: Value impacts and dependencies</a:t>
            </a:r>
          </a:p>
          <a:p>
            <a:endParaRPr lang="pt-BR" sz="1150" dirty="0">
              <a:ea typeface="Verdana" panose="020B0604030504040204" pitchFamily="34" charset="0"/>
            </a:endParaRPr>
          </a:p>
          <a:p>
            <a:r>
              <a:rPr lang="pt-BR" sz="1150" b="1" dirty="0">
                <a:ea typeface="Verdana" panose="020B0604030504040204" pitchFamily="34" charset="0"/>
              </a:rPr>
              <a:t>What? </a:t>
            </a:r>
            <a:r>
              <a:rPr lang="pt-BR" sz="1150" dirty="0">
                <a:ea typeface="Verdana" panose="020B0604030504040204" pitchFamily="34" charset="0"/>
              </a:rPr>
              <a:t>Loss of fish stocks</a:t>
            </a:r>
          </a:p>
          <a:p>
            <a:endParaRPr lang="pt-BR" sz="1150" dirty="0">
              <a:ea typeface="Verdana" panose="020B0604030504040204" pitchFamily="34" charset="0"/>
            </a:endParaRPr>
          </a:p>
          <a:p>
            <a:r>
              <a:rPr lang="pt-BR" sz="1150" b="1" dirty="0">
                <a:ea typeface="Verdana" panose="020B0604030504040204" pitchFamily="34" charset="0"/>
              </a:rPr>
              <a:t>How? </a:t>
            </a:r>
            <a:r>
              <a:rPr lang="pt-BR" sz="1150" dirty="0">
                <a:ea typeface="Verdana" panose="020B0604030504040204" pitchFamily="34" charset="0"/>
              </a:rPr>
              <a:t>Market valuation</a:t>
            </a:r>
          </a:p>
        </p:txBody>
      </p:sp>
      <p:sp>
        <p:nvSpPr>
          <p:cNvPr id="30" name="TextBox 4">
            <a:extLst>
              <a:ext uri="{FF2B5EF4-FFF2-40B4-BE49-F238E27FC236}">
                <a16:creationId xmlns:a16="http://schemas.microsoft.com/office/drawing/2014/main" id="{401C900C-AC90-4FA6-AD64-0DFC1E97D83E}"/>
              </a:ext>
            </a:extLst>
          </p:cNvPr>
          <p:cNvSpPr txBox="1"/>
          <p:nvPr/>
        </p:nvSpPr>
        <p:spPr>
          <a:xfrm>
            <a:off x="4063151" y="1693915"/>
            <a:ext cx="3671577" cy="4339650"/>
          </a:xfrm>
          <a:prstGeom prst="rect">
            <a:avLst/>
          </a:prstGeom>
          <a:noFill/>
        </p:spPr>
        <p:txBody>
          <a:bodyPr wrap="square">
            <a:spAutoFit/>
          </a:bodyPr>
          <a:lstStyle/>
          <a:p>
            <a:r>
              <a:rPr kumimoji="0" lang="en-US"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Valuation of water consumption in rice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endParaRPr>
          </a:p>
          <a:p>
            <a:r>
              <a:rPr kumimoji="0" lang="en-US" sz="1150" b="1" i="0" u="none" strike="noStrike" kern="1200" cap="none" spc="0" normalizeH="0" baseline="0" noProof="0" dirty="0">
                <a:ln>
                  <a:noFill/>
                </a:ln>
                <a:solidFill>
                  <a:srgbClr val="23BAED"/>
                </a:solidFill>
                <a:effectLst/>
                <a:uLnTx/>
                <a:uFillTx/>
                <a:ea typeface="Verdana" panose="020B0604030504040204" pitchFamily="34" charset="0"/>
                <a:cs typeface="Verdana" panose="020B0604030504040204" pitchFamily="34" charset="0"/>
              </a:rPr>
              <a:t>Step 05: </a:t>
            </a:r>
            <a:r>
              <a:rPr kumimoji="0" lang="en-GB" sz="1150" b="1" i="0" u="none" strike="noStrike" kern="1200" cap="none" spc="0" normalizeH="0" baseline="0" noProof="0" dirty="0">
                <a:ln>
                  <a:noFill/>
                </a:ln>
                <a:solidFill>
                  <a:srgbClr val="23BAED"/>
                </a:solidFill>
                <a:effectLst/>
                <a:uLnTx/>
                <a:uFillTx/>
                <a:ea typeface="Verdana" panose="020B0604030504040204" pitchFamily="34" charset="0"/>
                <a:cs typeface="Verdana" panose="020B0604030504040204" pitchFamily="34" charset="0"/>
              </a:rPr>
              <a:t>Measure impact drivers and dependencies</a:t>
            </a:r>
          </a:p>
          <a:p>
            <a:endParaRPr lang="en-US" sz="1150" b="1" dirty="0">
              <a:solidFill>
                <a:srgbClr val="333234"/>
              </a:solidFill>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What? </a:t>
            </a:r>
            <a:r>
              <a:rPr kumimoji="0" lang="en-US" sz="115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Water 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How? </a:t>
            </a:r>
            <a:r>
              <a:rPr kumimoji="0" lang="en-US" sz="115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m</a:t>
            </a:r>
            <a:r>
              <a:rPr kumimoji="0" lang="en-US" sz="1150" b="0" i="0" u="none" strike="noStrike" kern="1200" cap="none" spc="0" normalizeH="0" baseline="30000" noProof="0" dirty="0">
                <a:ln>
                  <a:noFill/>
                </a:ln>
                <a:solidFill>
                  <a:srgbClr val="333234"/>
                </a:solidFill>
                <a:effectLst/>
                <a:uLnTx/>
                <a:uFillTx/>
                <a:ea typeface="Verdana" panose="020B0604030504040204" pitchFamily="34" charset="0"/>
                <a:cs typeface="Verdana" panose="020B0604030504040204" pitchFamily="34" charset="0"/>
              </a:rPr>
              <a:t>3  </a:t>
            </a:r>
            <a:r>
              <a:rPr kumimoji="0" lang="en-US" sz="115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water used</a:t>
            </a:r>
          </a:p>
          <a:p>
            <a:endParaRPr kumimoji="0" lang="en-US"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endParaRPr>
          </a:p>
          <a:p>
            <a:pPr>
              <a:defRPr/>
            </a:pPr>
            <a:r>
              <a:rPr kumimoji="0" lang="en-US" sz="1150" b="1" i="0" u="none" strike="noStrike" kern="1200" cap="none" spc="0" normalizeH="0" baseline="0" noProof="0" dirty="0">
                <a:ln>
                  <a:noFill/>
                </a:ln>
                <a:solidFill>
                  <a:srgbClr val="23BAED"/>
                </a:solidFill>
                <a:effectLst/>
                <a:uLnTx/>
                <a:uFillTx/>
                <a:ea typeface="Verdana" panose="020B0604030504040204" pitchFamily="34" charset="0"/>
                <a:cs typeface="Verdana" panose="020B0604030504040204" pitchFamily="34" charset="0"/>
              </a:rPr>
              <a:t>Step 06: </a:t>
            </a:r>
            <a:r>
              <a:rPr kumimoji="0" lang="en-GB" sz="1150" b="1" i="0" u="none" strike="noStrike" kern="1200" cap="none" spc="0" normalizeH="0" baseline="0" noProof="0" dirty="0">
                <a:ln>
                  <a:noFill/>
                </a:ln>
                <a:solidFill>
                  <a:srgbClr val="23BAED"/>
                </a:solidFill>
                <a:effectLst/>
                <a:uLnTx/>
                <a:uFillTx/>
                <a:ea typeface="Verdana" panose="020B0604030504040204" pitchFamily="34" charset="0"/>
                <a:cs typeface="Verdana" panose="020B0604030504040204" pitchFamily="34" charset="0"/>
              </a:rPr>
              <a:t>Measure </a:t>
            </a:r>
            <a:r>
              <a:rPr lang="en-GB" sz="1150" b="1" dirty="0">
                <a:solidFill>
                  <a:srgbClr val="23BAED"/>
                </a:solidFill>
                <a:ea typeface="Verdana" panose="020B0604030504040204" pitchFamily="34" charset="0"/>
                <a:cs typeface="Verdana" panose="020B0604030504040204" pitchFamily="34" charset="0"/>
              </a:rPr>
              <a:t>changes in the state of natural capital </a:t>
            </a:r>
            <a:endParaRPr lang="en-US" sz="1150" b="1" dirty="0">
              <a:solidFill>
                <a:srgbClr val="23BAED"/>
              </a:solidFill>
              <a:ea typeface="Verdana" panose="020B0604030504040204" pitchFamily="34" charset="0"/>
              <a:cs typeface="Verdana" panose="020B0604030504040204" pitchFamily="34" charset="0"/>
            </a:endParaRPr>
          </a:p>
          <a:p>
            <a:endParaRPr kumimoji="0" lang="en-US"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What? </a:t>
            </a:r>
            <a:r>
              <a:rPr kumimoji="0" lang="en-US" sz="115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Reduced water availability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How? </a:t>
            </a:r>
            <a:r>
              <a:rPr kumimoji="0" lang="en-US" sz="115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Life Cycle Impact Assessment</a:t>
            </a:r>
          </a:p>
          <a:p>
            <a:pPr>
              <a:defRPr/>
            </a:pPr>
            <a:endParaRPr kumimoji="0" lang="en-GB" sz="1150" b="1" i="0" u="none" strike="noStrike" kern="1200" cap="none" spc="0" normalizeH="0" baseline="0" noProof="0" dirty="0">
              <a:ln>
                <a:noFill/>
              </a:ln>
              <a:solidFill>
                <a:srgbClr val="23BAED"/>
              </a:solidFill>
              <a:effectLst/>
              <a:uLnTx/>
              <a:uFillTx/>
              <a:ea typeface="Verdana" panose="020B0604030504040204" pitchFamily="34" charset="0"/>
              <a:cs typeface="Verdana" panose="020B0604030504040204" pitchFamily="34" charset="0"/>
            </a:endParaRPr>
          </a:p>
          <a:p>
            <a:pPr>
              <a:defRPr/>
            </a:pPr>
            <a:r>
              <a:rPr kumimoji="0" lang="en-GB" sz="1150" b="1" i="0" u="none" strike="noStrike" kern="1200" cap="none" spc="0" normalizeH="0" baseline="0" noProof="0" dirty="0">
                <a:ln>
                  <a:noFill/>
                </a:ln>
                <a:solidFill>
                  <a:srgbClr val="23BAED"/>
                </a:solidFill>
                <a:effectLst/>
                <a:uLnTx/>
                <a:uFillTx/>
                <a:ea typeface="Verdana" panose="020B0604030504040204" pitchFamily="34" charset="0"/>
                <a:cs typeface="Verdana" panose="020B0604030504040204" pitchFamily="34" charset="0"/>
              </a:rPr>
              <a:t>Step 07: Value impacts and dependencies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What? </a:t>
            </a:r>
            <a:r>
              <a:rPr kumimoji="0" lang="en-US" sz="115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Impact of water consumption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How? </a:t>
            </a:r>
            <a:r>
              <a:rPr kumimoji="0" lang="en-US" sz="115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Quantitative – human health impact of water scarcity using DALYs per unit of water consumed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endParaRPr>
          </a:p>
        </p:txBody>
      </p:sp>
      <p:sp>
        <p:nvSpPr>
          <p:cNvPr id="32" name="TextBox 4">
            <a:extLst>
              <a:ext uri="{FF2B5EF4-FFF2-40B4-BE49-F238E27FC236}">
                <a16:creationId xmlns:a16="http://schemas.microsoft.com/office/drawing/2014/main" id="{832C8BEA-59AA-46FA-BB32-FA997B6F2A83}"/>
              </a:ext>
            </a:extLst>
          </p:cNvPr>
          <p:cNvSpPr txBox="1"/>
          <p:nvPr/>
        </p:nvSpPr>
        <p:spPr>
          <a:xfrm>
            <a:off x="323489" y="1705405"/>
            <a:ext cx="3671577" cy="3808735"/>
          </a:xfrm>
          <a:prstGeom prst="rect">
            <a:avLst/>
          </a:prstGeom>
          <a:noFill/>
        </p:spPr>
        <p:txBody>
          <a:bodyPr wrap="square">
            <a:spAutoFit/>
          </a:bodyPr>
          <a:lstStyle/>
          <a:p>
            <a:r>
              <a:rPr lang="en-US" sz="1150" b="1" dirty="0">
                <a:latin typeface="+mj-lt"/>
                <a:cs typeface="Calibri" panose="020F0502020204030204" pitchFamily="34" charset="0"/>
              </a:rPr>
              <a:t>Valuation of pollination in kiwifruit</a:t>
            </a:r>
          </a:p>
          <a:p>
            <a:endParaRPr lang="en-US" sz="1150" dirty="0">
              <a:latin typeface="+mj-lt"/>
              <a:cs typeface="Calibri" panose="020F0502020204030204" pitchFamily="34" charset="0"/>
            </a:endParaRPr>
          </a:p>
          <a:p>
            <a:r>
              <a:rPr kumimoji="0" lang="en-GB" sz="1150" b="1" i="0" u="none" strike="noStrike" kern="1200" cap="none" spc="0" normalizeH="0" baseline="0" noProof="0" dirty="0">
                <a:ln>
                  <a:noFill/>
                </a:ln>
                <a:solidFill>
                  <a:srgbClr val="23BAED"/>
                </a:solidFill>
                <a:effectLst/>
                <a:uLnTx/>
                <a:uFillTx/>
                <a:ea typeface="Verdana" panose="020B0604030504040204" pitchFamily="34" charset="0"/>
                <a:cs typeface="Verdana" panose="020B0604030504040204" pitchFamily="34" charset="0"/>
              </a:rPr>
              <a:t>Step 05: Measure impact drivers and dependencies</a:t>
            </a:r>
          </a:p>
          <a:p>
            <a:endParaRPr kumimoji="0" lang="en-GB" sz="1150" b="1" i="0" u="none" strike="noStrike" kern="1200" cap="none" spc="0" normalizeH="0" baseline="0" noProof="0" dirty="0">
              <a:ln>
                <a:noFill/>
              </a:ln>
              <a:solidFill>
                <a:srgbClr val="23BAED"/>
              </a:solidFill>
              <a:effectLst/>
              <a:uLnTx/>
              <a:uFillTx/>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What? </a:t>
            </a:r>
            <a:r>
              <a:rPr lang="en-GB" sz="1150" dirty="0">
                <a:solidFill>
                  <a:srgbClr val="333234"/>
                </a:solidFill>
                <a:ea typeface="Verdana" panose="020B0604030504040204" pitchFamily="34" charset="0"/>
                <a:cs typeface="Verdana" panose="020B0604030504040204" pitchFamily="34" charset="0"/>
              </a:rPr>
              <a:t>Pollination by bees</a:t>
            </a:r>
            <a:br>
              <a:rPr kumimoji="0" lang="en-GB"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br>
            <a:endParaRPr kumimoji="0" lang="en-GB" sz="115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How? </a:t>
            </a:r>
            <a:r>
              <a:rPr kumimoji="0" lang="en-GB" sz="115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Workshop</a:t>
            </a:r>
            <a:endParaRPr kumimoji="0" lang="en-US" sz="115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endParaRPr>
          </a:p>
          <a:p>
            <a:pPr>
              <a:defRPr/>
            </a:pPr>
            <a:r>
              <a:rPr kumimoji="0" lang="en-GB" sz="1150" b="1" i="0" u="none" strike="noStrike" kern="1200" cap="none" spc="0" normalizeH="0" baseline="0" noProof="0" dirty="0">
                <a:ln>
                  <a:noFill/>
                </a:ln>
                <a:solidFill>
                  <a:srgbClr val="23BAED"/>
                </a:solidFill>
                <a:effectLst/>
                <a:uLnTx/>
                <a:uFillTx/>
                <a:ea typeface="Verdana" panose="020B0604030504040204" pitchFamily="34" charset="0"/>
                <a:cs typeface="Verdana" panose="020B0604030504040204" pitchFamily="34" charset="0"/>
              </a:rPr>
              <a:t>Step 06: Measure </a:t>
            </a:r>
            <a:r>
              <a:rPr lang="en-GB" sz="1150" b="1" dirty="0">
                <a:solidFill>
                  <a:srgbClr val="23BAED"/>
                </a:solidFill>
                <a:ea typeface="Verdana" panose="020B0604030504040204" pitchFamily="34" charset="0"/>
                <a:cs typeface="Verdana" panose="020B0604030504040204" pitchFamily="34" charset="0"/>
              </a:rPr>
              <a:t>changes in the state of natural capital </a:t>
            </a:r>
            <a:endParaRPr lang="en-US" sz="1150" b="1" dirty="0">
              <a:solidFill>
                <a:srgbClr val="23BAED"/>
              </a:solidFill>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What? </a:t>
            </a:r>
            <a:r>
              <a:rPr lang="en-GB" sz="1150" dirty="0">
                <a:solidFill>
                  <a:srgbClr val="333234"/>
                </a:solidFill>
                <a:ea typeface="Verdana" panose="020B0604030504040204" pitchFamily="34" charset="0"/>
                <a:cs typeface="Verdana" panose="020B0604030504040204" pitchFamily="34" charset="0"/>
              </a:rPr>
              <a:t>Effectiveness of pollination</a:t>
            </a:r>
            <a:endParaRPr kumimoji="0" lang="en-GB"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5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How? </a:t>
            </a:r>
            <a:r>
              <a:rPr kumimoji="0" lang="en-GB" sz="115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Expert judgement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50" b="1" i="0" u="none" strike="noStrike" kern="1200" cap="none" spc="0" normalizeH="0" baseline="0" noProof="0" dirty="0">
              <a:ln>
                <a:noFill/>
              </a:ln>
              <a:solidFill>
                <a:srgbClr val="23BAED"/>
              </a:solidFill>
              <a:effectLst/>
              <a:uLnTx/>
              <a:uFillTx/>
              <a:ea typeface="Verdana" panose="020B0604030504040204" pitchFamily="34" charset="0"/>
              <a:cs typeface="Verdana" panose="020B0604030504040204" pitchFamily="34" charset="0"/>
            </a:endParaRPr>
          </a:p>
          <a:p>
            <a:pPr>
              <a:defRPr/>
            </a:pPr>
            <a:r>
              <a:rPr kumimoji="0" lang="en-GB" sz="1150" b="1" i="0" u="none" strike="noStrike" kern="1200" cap="none" spc="0" normalizeH="0" baseline="0" noProof="0" dirty="0">
                <a:ln>
                  <a:noFill/>
                </a:ln>
                <a:solidFill>
                  <a:srgbClr val="23BAED"/>
                </a:solidFill>
                <a:effectLst/>
                <a:uLnTx/>
                <a:uFillTx/>
                <a:ea typeface="Verdana" panose="020B0604030504040204" pitchFamily="34" charset="0"/>
                <a:cs typeface="Verdana" panose="020B0604030504040204" pitchFamily="34" charset="0"/>
              </a:rPr>
              <a:t>Step 07: Value impacts and dependencies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5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endParaRPr>
          </a:p>
          <a:p>
            <a:pPr>
              <a:defRPr/>
            </a:pPr>
            <a:r>
              <a:rPr kumimoji="0" lang="en-GB"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What? </a:t>
            </a:r>
            <a:r>
              <a:rPr lang="en-GB" sz="1150" dirty="0">
                <a:solidFill>
                  <a:srgbClr val="333234"/>
                </a:solidFill>
                <a:ea typeface="Verdana" panose="020B0604030504040204" pitchFamily="34" charset="0"/>
                <a:cs typeface="Verdana" panose="020B0604030504040204" pitchFamily="34" charset="0"/>
              </a:rPr>
              <a:t>Effectiveness of pollination</a:t>
            </a:r>
            <a:endParaRPr lang="en-GB" sz="1150" b="1" dirty="0">
              <a:solidFill>
                <a:srgbClr val="333234"/>
              </a:solidFill>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50" b="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 b="1"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How? </a:t>
            </a:r>
            <a:r>
              <a:rPr kumimoji="0" lang="en-GB" sz="1150" i="0" u="none" strike="noStrike" kern="1200" cap="none" spc="0" normalizeH="0" baseline="0" noProof="0" dirty="0">
                <a:ln>
                  <a:noFill/>
                </a:ln>
                <a:solidFill>
                  <a:srgbClr val="333234"/>
                </a:solidFill>
                <a:effectLst/>
                <a:uLnTx/>
                <a:uFillTx/>
                <a:ea typeface="Verdana" panose="020B0604030504040204" pitchFamily="34" charset="0"/>
                <a:cs typeface="Verdana" panose="020B0604030504040204" pitchFamily="34" charset="0"/>
              </a:rPr>
              <a:t>Relative valuation (low, medium, high)</a:t>
            </a:r>
            <a:endParaRPr kumimoji="0" lang="en-US" sz="1150" b="1" i="0" u="none" strike="noStrike" kern="1200" cap="none" spc="0" normalizeH="0" baseline="0" noProof="0" dirty="0">
              <a:ln>
                <a:noFill/>
              </a:ln>
              <a:solidFill>
                <a:srgbClr val="23BAED"/>
              </a:solidFill>
              <a:effectLst/>
              <a:uLnTx/>
              <a:uFillTx/>
              <a:ea typeface="Verdana" panose="020B0604030504040204" pitchFamily="34" charset="0"/>
              <a:cs typeface="Verdana" panose="020B0604030504040204" pitchFamily="34" charset="0"/>
            </a:endParaRPr>
          </a:p>
        </p:txBody>
      </p:sp>
      <p:sp>
        <p:nvSpPr>
          <p:cNvPr id="17" name="Teardrop 22">
            <a:extLst>
              <a:ext uri="{FF2B5EF4-FFF2-40B4-BE49-F238E27FC236}">
                <a16:creationId xmlns:a16="http://schemas.microsoft.com/office/drawing/2014/main" id="{688233F6-3435-4568-AB90-FD36B574FF8B}"/>
              </a:ext>
            </a:extLst>
          </p:cNvPr>
          <p:cNvSpPr/>
          <p:nvPr/>
        </p:nvSpPr>
        <p:spPr>
          <a:xfrm>
            <a:off x="10188190" y="85724"/>
            <a:ext cx="1907559" cy="1471776"/>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8" name="TextBox 23">
            <a:extLst>
              <a:ext uri="{FF2B5EF4-FFF2-40B4-BE49-F238E27FC236}">
                <a16:creationId xmlns:a16="http://schemas.microsoft.com/office/drawing/2014/main" id="{C2FB7BCC-AF95-418E-BD83-9589D6D5C81D}"/>
              </a:ext>
            </a:extLst>
          </p:cNvPr>
          <p:cNvSpPr txBox="1"/>
          <p:nvPr/>
        </p:nvSpPr>
        <p:spPr>
          <a:xfrm>
            <a:off x="10244612" y="218941"/>
            <a:ext cx="1907559" cy="1246495"/>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schemeClr val="bg1"/>
                </a:solidFill>
                <a:latin typeface="Arial"/>
              </a:rPr>
              <a:t>p. 48 </a:t>
            </a:r>
            <a:r>
              <a:rPr lang="en-GB" sz="1500" dirty="0">
                <a:solidFill>
                  <a:schemeClr val="bg1"/>
                </a:solidFill>
                <a:latin typeface="Arial"/>
              </a:rPr>
              <a:t>of your workbook</a:t>
            </a:r>
            <a:r>
              <a:rPr lang="en-GB" sz="1500" dirty="0">
                <a:solidFill>
                  <a:prstClr val="white"/>
                </a:solidFill>
                <a:latin typeface="Arial"/>
              </a:rPr>
              <a:t> </a:t>
            </a:r>
            <a:r>
              <a:rPr lang="en-GB" sz="1500" dirty="0">
                <a:solidFill>
                  <a:schemeClr val="bg1"/>
                </a:solidFill>
                <a:latin typeface="Arial"/>
              </a:rPr>
              <a:t>&amp;</a:t>
            </a:r>
          </a:p>
          <a:p>
            <a:pPr algn="ctr" defTabSz="914354">
              <a:defRPr/>
            </a:pPr>
            <a:r>
              <a:rPr lang="en-GB" sz="1500" b="1" dirty="0">
                <a:solidFill>
                  <a:prstClr val="white"/>
                </a:solidFill>
                <a:latin typeface="Arial"/>
              </a:rPr>
              <a:t>p. 82 </a:t>
            </a:r>
            <a:r>
              <a:rPr lang="en-GB" sz="1500" dirty="0">
                <a:solidFill>
                  <a:prstClr val="white"/>
                </a:solidFill>
                <a:latin typeface="Arial"/>
              </a:rPr>
              <a:t>of the</a:t>
            </a:r>
          </a:p>
          <a:p>
            <a:pPr algn="ctr" defTabSz="914354">
              <a:defRPr/>
            </a:pPr>
            <a:r>
              <a:rPr lang="en-GB" sz="1500" dirty="0">
                <a:solidFill>
                  <a:schemeClr val="bg1"/>
                </a:solidFill>
                <a:latin typeface="Arial"/>
                <a:hlinkClick r:id="rId3">
                  <a:extLst>
                    <a:ext uri="{A12FA001-AC4F-418D-AE19-62706E023703}">
                      <ahyp:hlinkClr xmlns:ahyp="http://schemas.microsoft.com/office/drawing/2018/hyperlinkcolor" val="tx"/>
                    </a:ext>
                  </a:extLst>
                </a:hlinkClick>
              </a:rPr>
              <a:t>Natural Capital Protocol</a:t>
            </a:r>
            <a:endParaRPr lang="en-GB" sz="1500" dirty="0">
              <a:solidFill>
                <a:schemeClr val="bg1"/>
              </a:solidFill>
              <a:latin typeface="Arial"/>
            </a:endParaRPr>
          </a:p>
        </p:txBody>
      </p:sp>
    </p:spTree>
    <p:extLst>
      <p:ext uri="{BB962C8B-B14F-4D97-AF65-F5344CB8AC3E}">
        <p14:creationId xmlns:p14="http://schemas.microsoft.com/office/powerpoint/2010/main" val="2762717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A0F4-B69C-4527-B5DC-03A8A166357D}"/>
              </a:ext>
            </a:extLst>
          </p:cNvPr>
          <p:cNvSpPr>
            <a:spLocks noGrp="1"/>
          </p:cNvSpPr>
          <p:nvPr>
            <p:ph type="title" idx="4294967295"/>
          </p:nvPr>
        </p:nvSpPr>
        <p:spPr>
          <a:xfrm>
            <a:off x="314194" y="125352"/>
            <a:ext cx="11498123" cy="878150"/>
          </a:xfrm>
        </p:spPr>
        <p:txBody>
          <a:bodyPr/>
          <a:lstStyle/>
          <a:p>
            <a:r>
              <a:rPr lang="en-GB" dirty="0">
                <a:solidFill>
                  <a:srgbClr val="595959"/>
                </a:solidFill>
              </a:rPr>
              <a:t>Who is in the room?</a:t>
            </a:r>
            <a:endParaRPr lang="en-GB" dirty="0">
              <a:solidFill>
                <a:srgbClr val="595959"/>
              </a:solidFill>
              <a:highlight>
                <a:srgbClr val="FFFF00"/>
              </a:highlight>
            </a:endParaRPr>
          </a:p>
        </p:txBody>
      </p:sp>
      <p:graphicFrame>
        <p:nvGraphicFramePr>
          <p:cNvPr id="3" name="Table 3">
            <a:extLst>
              <a:ext uri="{FF2B5EF4-FFF2-40B4-BE49-F238E27FC236}">
                <a16:creationId xmlns:a16="http://schemas.microsoft.com/office/drawing/2014/main" id="{872D8730-59E0-404B-8FA6-B0AF84026531}"/>
              </a:ext>
            </a:extLst>
          </p:cNvPr>
          <p:cNvGraphicFramePr>
            <a:graphicFrameLocks noGrp="1"/>
          </p:cNvGraphicFramePr>
          <p:nvPr/>
        </p:nvGraphicFramePr>
        <p:xfrm>
          <a:off x="671744" y="1289787"/>
          <a:ext cx="10848512" cy="4427622"/>
        </p:xfrm>
        <a:graphic>
          <a:graphicData uri="http://schemas.openxmlformats.org/drawingml/2006/table">
            <a:tbl>
              <a:tblPr firstRow="1" bandRow="1">
                <a:tableStyleId>{5C22544A-7EE6-4342-B048-85BDC9FD1C3A}</a:tableStyleId>
              </a:tblPr>
              <a:tblGrid>
                <a:gridCol w="2712128">
                  <a:extLst>
                    <a:ext uri="{9D8B030D-6E8A-4147-A177-3AD203B41FA5}">
                      <a16:colId xmlns:a16="http://schemas.microsoft.com/office/drawing/2014/main" val="1024163962"/>
                    </a:ext>
                  </a:extLst>
                </a:gridCol>
                <a:gridCol w="2712128">
                  <a:extLst>
                    <a:ext uri="{9D8B030D-6E8A-4147-A177-3AD203B41FA5}">
                      <a16:colId xmlns:a16="http://schemas.microsoft.com/office/drawing/2014/main" val="411734954"/>
                    </a:ext>
                  </a:extLst>
                </a:gridCol>
                <a:gridCol w="2712128">
                  <a:extLst>
                    <a:ext uri="{9D8B030D-6E8A-4147-A177-3AD203B41FA5}">
                      <a16:colId xmlns:a16="http://schemas.microsoft.com/office/drawing/2014/main" val="2274719217"/>
                    </a:ext>
                  </a:extLst>
                </a:gridCol>
                <a:gridCol w="2712128">
                  <a:extLst>
                    <a:ext uri="{9D8B030D-6E8A-4147-A177-3AD203B41FA5}">
                      <a16:colId xmlns:a16="http://schemas.microsoft.com/office/drawing/2014/main" val="1777339843"/>
                    </a:ext>
                  </a:extLst>
                </a:gridCol>
              </a:tblGrid>
              <a:tr h="1057428">
                <a:tc>
                  <a:txBody>
                    <a:bodyPr/>
                    <a:lstStyle/>
                    <a:p>
                      <a:r>
                        <a:rPr lang="en-GB" sz="2000" b="0" i="0">
                          <a:solidFill>
                            <a:srgbClr val="595959"/>
                          </a:solidFill>
                        </a:rPr>
                        <a:t>NAME</a:t>
                      </a:r>
                    </a:p>
                    <a:p>
                      <a:r>
                        <a:rPr lang="en-GB" sz="2000" b="0" i="1">
                          <a:solidFill>
                            <a:srgbClr val="595959"/>
                          </a:solidFill>
                        </a:rPr>
                        <a:t>Company</a:t>
                      </a: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2EFDA"/>
                    </a:solidFill>
                  </a:tcPr>
                </a:tc>
                <a:tc>
                  <a:txBody>
                    <a:bodyPr/>
                    <a:lstStyle/>
                    <a:p>
                      <a:pPr marL="0" algn="l" defTabSz="914400" rtl="0" eaLnBrk="1" latinLnBrk="0" hangingPunct="1"/>
                      <a:r>
                        <a:rPr lang="en-GB" sz="2000" b="0" i="0" kern="1200">
                          <a:solidFill>
                            <a:srgbClr val="595959"/>
                          </a:solidFill>
                          <a:latin typeface="+mn-lt"/>
                          <a:ea typeface="+mn-ea"/>
                          <a:cs typeface="+mn-cs"/>
                        </a:rPr>
                        <a:t>NAME</a:t>
                      </a:r>
                    </a:p>
                    <a:p>
                      <a:pPr marL="0" algn="l" defTabSz="914400" rtl="0" eaLnBrk="1" latinLnBrk="0" hangingPunct="1"/>
                      <a:r>
                        <a:rPr lang="en-GB" sz="2000" b="0" i="1" kern="1200">
                          <a:solidFill>
                            <a:srgbClr val="595959"/>
                          </a:solidFill>
                          <a:latin typeface="+mn-lt"/>
                          <a:ea typeface="+mn-ea"/>
                          <a:cs typeface="+mn-cs"/>
                        </a:rPr>
                        <a:t>Company</a:t>
                      </a: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3F1FB"/>
                    </a:solidFill>
                  </a:tcPr>
                </a:tc>
                <a:tc>
                  <a:txBody>
                    <a:bodyPr/>
                    <a:lstStyle/>
                    <a:p>
                      <a:pPr marL="0" algn="l" defTabSz="914400" rtl="0" eaLnBrk="1" latinLnBrk="0" hangingPunct="1"/>
                      <a:r>
                        <a:rPr lang="en-GB" sz="2000" b="0" kern="1200">
                          <a:solidFill>
                            <a:srgbClr val="595959"/>
                          </a:solidFill>
                          <a:latin typeface="+mn-lt"/>
                          <a:ea typeface="+mn-ea"/>
                          <a:cs typeface="+mn-cs"/>
                        </a:rPr>
                        <a:t>NAME</a:t>
                      </a:r>
                    </a:p>
                    <a:p>
                      <a:pPr marL="0" algn="l" defTabSz="914400" rtl="0" eaLnBrk="1" latinLnBrk="0" hangingPunct="1"/>
                      <a:r>
                        <a:rPr lang="en-GB" sz="2000" b="0" i="1" kern="1200">
                          <a:solidFill>
                            <a:srgbClr val="595959"/>
                          </a:solidFill>
                          <a:latin typeface="+mn-lt"/>
                          <a:ea typeface="+mn-ea"/>
                          <a:cs typeface="+mn-cs"/>
                        </a:rPr>
                        <a:t>Company</a:t>
                      </a: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1041663"/>
                  </a:ext>
                </a:extLst>
              </a:tr>
              <a:tr h="1134521">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3F1FB"/>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2EFDA"/>
                    </a:solidFill>
                  </a:tcPr>
                </a:tc>
                <a:tc>
                  <a:txBody>
                    <a:bodyPr/>
                    <a:lstStyle/>
                    <a:p>
                      <a:pPr marL="0" algn="l" defTabSz="914400" rtl="0" eaLnBrk="1" latinLnBrk="0" hangingPunct="1"/>
                      <a:endParaRPr lang="en-GB" sz="2000" b="0"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3F1FB"/>
                    </a:solidFill>
                  </a:tcPr>
                </a:tc>
                <a:extLst>
                  <a:ext uri="{0D108BD9-81ED-4DB2-BD59-A6C34878D82A}">
                    <a16:rowId xmlns:a16="http://schemas.microsoft.com/office/drawing/2014/main" val="1165259929"/>
                  </a:ext>
                </a:extLst>
              </a:tr>
              <a:tr h="1084469">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FDA"/>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47049764"/>
                  </a:ext>
                </a:extLst>
              </a:tr>
              <a:tr h="1151204">
                <a:tc>
                  <a:txBody>
                    <a:bodyPr/>
                    <a:lstStyle/>
                    <a:p>
                      <a:pPr marL="0" algn="l" defTabSz="914400" rtl="0" eaLnBrk="1" latinLnBrk="0" hangingPunct="1"/>
                      <a:endParaRPr lang="fr-CH"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3F1FB"/>
                    </a:solidFill>
                  </a:tcPr>
                </a:tc>
                <a:tc>
                  <a:txBody>
                    <a:bodyPr/>
                    <a:lstStyle/>
                    <a:p>
                      <a:pPr marL="0" algn="l" defTabSz="914400" rtl="0" eaLnBrk="1" fontAlgn="ctr" latinLnBrk="0" hangingPunct="1"/>
                      <a:endParaRPr lang="fr-CH" sz="2000" b="0" i="1" kern="1200">
                        <a:solidFill>
                          <a:srgbClr val="595959"/>
                        </a:solidFill>
                        <a:latin typeface="+mn-lt"/>
                        <a:ea typeface="+mn-ea"/>
                        <a:cs typeface="+mn-cs"/>
                      </a:endParaRPr>
                    </a:p>
                  </a:txBody>
                  <a:tcPr marL="76201" marR="76201" marT="76201" marB="7620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latinLnBrk="0" hangingPunct="1"/>
                      <a:endParaRPr lang="en-GB" sz="2000" b="0"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4028084"/>
                  </a:ext>
                </a:extLst>
              </a:tr>
            </a:tbl>
          </a:graphicData>
        </a:graphic>
      </p:graphicFrame>
      <p:sp>
        <p:nvSpPr>
          <p:cNvPr id="5" name="Slide Number Placeholder 3">
            <a:extLst>
              <a:ext uri="{FF2B5EF4-FFF2-40B4-BE49-F238E27FC236}">
                <a16:creationId xmlns:a16="http://schemas.microsoft.com/office/drawing/2014/main" id="{0CF9D251-134A-41E8-8AAE-8CB8B8E14E30}"/>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10982508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9330D-DEEB-421B-84D8-1EA7CC2D1C2D}"/>
              </a:ext>
            </a:extLst>
          </p:cNvPr>
          <p:cNvSpPr>
            <a:spLocks noGrp="1"/>
          </p:cNvSpPr>
          <p:nvPr>
            <p:ph type="title"/>
          </p:nvPr>
        </p:nvSpPr>
        <p:spPr>
          <a:noFill/>
        </p:spPr>
        <p:txBody>
          <a:bodyPr/>
          <a:lstStyle/>
          <a:p>
            <a:r>
              <a:rPr lang="en-GB"/>
              <a:t>Why is monetary valuation useful and/or contentious?</a:t>
            </a:r>
            <a:endParaRPr lang="en-US"/>
          </a:p>
        </p:txBody>
      </p:sp>
      <p:graphicFrame>
        <p:nvGraphicFramePr>
          <p:cNvPr id="4" name="Table 11">
            <a:extLst>
              <a:ext uri="{FF2B5EF4-FFF2-40B4-BE49-F238E27FC236}">
                <a16:creationId xmlns:a16="http://schemas.microsoft.com/office/drawing/2014/main" id="{FD804489-3FB0-6346-8507-751186DBE092}"/>
              </a:ext>
            </a:extLst>
          </p:cNvPr>
          <p:cNvGraphicFramePr>
            <a:graphicFrameLocks noGrp="1"/>
          </p:cNvGraphicFramePr>
          <p:nvPr>
            <p:extLst>
              <p:ext uri="{D42A27DB-BD31-4B8C-83A1-F6EECF244321}">
                <p14:modId xmlns:p14="http://schemas.microsoft.com/office/powerpoint/2010/main" val="1576562091"/>
              </p:ext>
            </p:extLst>
          </p:nvPr>
        </p:nvGraphicFramePr>
        <p:xfrm>
          <a:off x="314194" y="1225713"/>
          <a:ext cx="11369085" cy="4686665"/>
        </p:xfrm>
        <a:graphic>
          <a:graphicData uri="http://schemas.openxmlformats.org/drawingml/2006/table">
            <a:tbl>
              <a:tblPr firstRow="1" bandRow="1">
                <a:tableStyleId>{BC89EF96-8CEA-46FF-86C4-4CE0E7609802}</a:tableStyleId>
              </a:tblPr>
              <a:tblGrid>
                <a:gridCol w="5776942">
                  <a:extLst>
                    <a:ext uri="{9D8B030D-6E8A-4147-A177-3AD203B41FA5}">
                      <a16:colId xmlns:a16="http://schemas.microsoft.com/office/drawing/2014/main" val="2429539457"/>
                    </a:ext>
                  </a:extLst>
                </a:gridCol>
                <a:gridCol w="5592143">
                  <a:extLst>
                    <a:ext uri="{9D8B030D-6E8A-4147-A177-3AD203B41FA5}">
                      <a16:colId xmlns:a16="http://schemas.microsoft.com/office/drawing/2014/main" val="1990008112"/>
                    </a:ext>
                  </a:extLst>
                </a:gridCol>
              </a:tblGrid>
              <a:tr h="5718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dirty="0">
                          <a:solidFill>
                            <a:srgbClr val="23BAED"/>
                          </a:solidFill>
                        </a:rPr>
                        <a:t>Useful</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23BAED"/>
                          </a:solidFill>
                        </a:rPr>
                        <a:t>Contentious</a:t>
                      </a:r>
                    </a:p>
                  </a:txBody>
                  <a:tcPr marT="45721" marB="45721" anchor="ctr"/>
                </a:tc>
                <a:extLst>
                  <a:ext uri="{0D108BD9-81ED-4DB2-BD59-A6C34878D82A}">
                    <a16:rowId xmlns:a16="http://schemas.microsoft.com/office/drawing/2014/main" val="1644615665"/>
                  </a:ext>
                </a:extLst>
              </a:tr>
              <a:tr h="3717101">
                <a:tc>
                  <a:txBody>
                    <a:bodyPr/>
                    <a:lstStyle/>
                    <a:p>
                      <a:pPr marL="266700" indent="-266700">
                        <a:lnSpc>
                          <a:spcPct val="100000"/>
                        </a:lnSpc>
                        <a:buFont typeface="Arial"/>
                        <a:buChar char="•"/>
                      </a:pPr>
                      <a:r>
                        <a:rPr lang="en-US" sz="2400" b="1" dirty="0">
                          <a:solidFill>
                            <a:srgbClr val="23BAED"/>
                          </a:solidFill>
                        </a:rPr>
                        <a:t>Common unit</a:t>
                      </a:r>
                      <a:r>
                        <a:rPr lang="en-US" sz="2400" b="0" dirty="0">
                          <a:solidFill>
                            <a:srgbClr val="595959"/>
                          </a:solidFill>
                        </a:rPr>
                        <a:t> of measure</a:t>
                      </a:r>
                    </a:p>
                    <a:p>
                      <a:pPr marL="285750" indent="-285750">
                        <a:lnSpc>
                          <a:spcPct val="100000"/>
                        </a:lnSpc>
                        <a:buFont typeface="Arial" panose="020B0604020202020204" pitchFamily="34" charset="0"/>
                        <a:buChar char="•"/>
                      </a:pPr>
                      <a:r>
                        <a:rPr lang="en-US" sz="2400" b="0" dirty="0">
                          <a:solidFill>
                            <a:srgbClr val="595959"/>
                          </a:solidFill>
                        </a:rPr>
                        <a:t>Can measure</a:t>
                      </a:r>
                      <a:r>
                        <a:rPr lang="en-US" sz="2400" b="0" dirty="0"/>
                        <a:t> </a:t>
                      </a:r>
                      <a:r>
                        <a:rPr lang="en-US" sz="2400" b="1" dirty="0">
                          <a:solidFill>
                            <a:srgbClr val="23BAED"/>
                          </a:solidFill>
                        </a:rPr>
                        <a:t>social preferences</a:t>
                      </a:r>
                      <a:r>
                        <a:rPr lang="en-US" sz="2400" b="0" dirty="0">
                          <a:solidFill>
                            <a:srgbClr val="23BAED"/>
                          </a:solidFill>
                        </a:rPr>
                        <a:t> </a:t>
                      </a:r>
                    </a:p>
                    <a:p>
                      <a:pPr marL="285750" indent="-285750">
                        <a:lnSpc>
                          <a:spcPct val="100000"/>
                        </a:lnSpc>
                        <a:buFont typeface="Arial" panose="020B0604020202020204" pitchFamily="34" charset="0"/>
                        <a:buChar char="•"/>
                      </a:pPr>
                      <a:r>
                        <a:rPr lang="en-US" sz="2400" b="0" dirty="0">
                          <a:solidFill>
                            <a:srgbClr val="595959"/>
                          </a:solidFill>
                        </a:rPr>
                        <a:t>Used to determine</a:t>
                      </a:r>
                      <a:r>
                        <a:rPr lang="en-US" sz="2400" b="0" dirty="0"/>
                        <a:t> </a:t>
                      </a:r>
                      <a:r>
                        <a:rPr lang="en-US" sz="2400" b="1" dirty="0">
                          <a:solidFill>
                            <a:srgbClr val="23BAED"/>
                          </a:solidFill>
                        </a:rPr>
                        <a:t>overall value for money of a project</a:t>
                      </a:r>
                      <a:r>
                        <a:rPr lang="en-US" sz="2400" b="0" dirty="0">
                          <a:solidFill>
                            <a:srgbClr val="595959"/>
                          </a:solidFill>
                        </a:rPr>
                        <a:t> (i.e. whether it should go ahead or not; do the benefits exceed the costs)</a:t>
                      </a:r>
                    </a:p>
                    <a:p>
                      <a:pPr marL="285750" indent="-285750">
                        <a:lnSpc>
                          <a:spcPct val="100000"/>
                        </a:lnSpc>
                        <a:buFont typeface="Arial" panose="020B0604020202020204" pitchFamily="34" charset="0"/>
                        <a:buChar char="•"/>
                      </a:pPr>
                      <a:r>
                        <a:rPr lang="en-US" sz="2400" b="0" dirty="0">
                          <a:solidFill>
                            <a:srgbClr val="595959"/>
                          </a:solidFill>
                        </a:rPr>
                        <a:t>Can be used to </a:t>
                      </a:r>
                      <a:r>
                        <a:rPr lang="en-US" sz="2400" b="1" dirty="0">
                          <a:solidFill>
                            <a:srgbClr val="23BAED"/>
                          </a:solidFill>
                        </a:rPr>
                        <a:t>measure risks</a:t>
                      </a:r>
                      <a:r>
                        <a:rPr lang="en-US" sz="2400" b="1" dirty="0">
                          <a:solidFill>
                            <a:srgbClr val="595959"/>
                          </a:solidFill>
                        </a:rPr>
                        <a:t> </a:t>
                      </a:r>
                      <a:r>
                        <a:rPr lang="en-US" sz="2400" b="0" dirty="0">
                          <a:solidFill>
                            <a:srgbClr val="595959"/>
                          </a:solidFill>
                        </a:rPr>
                        <a:t>and</a:t>
                      </a:r>
                      <a:r>
                        <a:rPr lang="en-US" sz="2400" b="0" dirty="0"/>
                        <a:t> </a:t>
                      </a:r>
                      <a:r>
                        <a:rPr lang="en-US" sz="2400" b="1" dirty="0">
                          <a:solidFill>
                            <a:srgbClr val="23BAED"/>
                          </a:solidFill>
                        </a:rPr>
                        <a:t>mitigate them </a:t>
                      </a:r>
                      <a:r>
                        <a:rPr lang="en-US" sz="2400" b="0" dirty="0">
                          <a:solidFill>
                            <a:srgbClr val="595959"/>
                          </a:solidFill>
                        </a:rPr>
                        <a:t>before these are quantified by others</a:t>
                      </a:r>
                    </a:p>
                    <a:p>
                      <a:pPr marL="285750" indent="-285750">
                        <a:lnSpc>
                          <a:spcPct val="100000"/>
                        </a:lnSpc>
                        <a:buFont typeface="Arial" panose="020B0604020202020204" pitchFamily="34" charset="0"/>
                        <a:buChar char="•"/>
                      </a:pPr>
                      <a:r>
                        <a:rPr lang="en-US" sz="2400" b="0" dirty="0">
                          <a:solidFill>
                            <a:srgbClr val="595959"/>
                          </a:solidFill>
                        </a:rPr>
                        <a:t>Can be used as a </a:t>
                      </a:r>
                      <a:r>
                        <a:rPr lang="en-US" sz="2400" b="1" dirty="0">
                          <a:solidFill>
                            <a:srgbClr val="23BAED"/>
                          </a:solidFill>
                        </a:rPr>
                        <a:t>communication tool</a:t>
                      </a:r>
                      <a:r>
                        <a:rPr lang="en-US" sz="2400" b="0" dirty="0">
                          <a:solidFill>
                            <a:srgbClr val="595959"/>
                          </a:solidFill>
                        </a:rPr>
                        <a:t> (internal and external)</a:t>
                      </a:r>
                    </a:p>
                  </a:txBody>
                  <a:tcPr marT="45721" marB="45721"/>
                </a:tc>
                <a:tc>
                  <a:txBody>
                    <a:bodyPr/>
                    <a:lstStyle/>
                    <a:p>
                      <a:pPr marL="285750" indent="-285750">
                        <a:lnSpc>
                          <a:spcPct val="100000"/>
                        </a:lnSpc>
                        <a:buFont typeface="Arial" panose="020B0604020202020204" pitchFamily="34" charset="0"/>
                        <a:buChar char="•"/>
                      </a:pPr>
                      <a:r>
                        <a:rPr lang="en-US" sz="2400" b="1" i="0" u="none" dirty="0">
                          <a:solidFill>
                            <a:srgbClr val="23BAED"/>
                          </a:solidFill>
                        </a:rPr>
                        <a:t>Not everything can be quantified in monetary terms</a:t>
                      </a:r>
                      <a:r>
                        <a:rPr lang="en-US" sz="2400" b="0" i="0" u="none" dirty="0">
                          <a:solidFill>
                            <a:srgbClr val="595959"/>
                          </a:solidFill>
                        </a:rPr>
                        <a:t> (e.g. biodiversity) </a:t>
                      </a:r>
                    </a:p>
                    <a:p>
                      <a:pPr marL="285750" indent="-285750">
                        <a:lnSpc>
                          <a:spcPct val="100000"/>
                        </a:lnSpc>
                        <a:buFont typeface="Arial" panose="020B0604020202020204" pitchFamily="34" charset="0"/>
                        <a:buChar char="•"/>
                      </a:pPr>
                      <a:r>
                        <a:rPr lang="en-US" sz="2400" b="0" i="0" dirty="0">
                          <a:solidFill>
                            <a:srgbClr val="595959"/>
                          </a:solidFill>
                        </a:rPr>
                        <a:t>Can be</a:t>
                      </a:r>
                      <a:r>
                        <a:rPr lang="en-US" sz="2400" b="0" i="0" dirty="0">
                          <a:solidFill>
                            <a:srgbClr val="23BAED"/>
                          </a:solidFill>
                        </a:rPr>
                        <a:t> </a:t>
                      </a:r>
                      <a:r>
                        <a:rPr lang="en-US" sz="2400" b="1" i="0" dirty="0">
                          <a:solidFill>
                            <a:srgbClr val="23BAED"/>
                          </a:solidFill>
                        </a:rPr>
                        <a:t>time consuming/ expensive</a:t>
                      </a:r>
                      <a:r>
                        <a:rPr lang="en-US" sz="2400" b="0" i="0" dirty="0">
                          <a:solidFill>
                            <a:srgbClr val="23BAED"/>
                          </a:solidFill>
                        </a:rPr>
                        <a:t> </a:t>
                      </a:r>
                      <a:r>
                        <a:rPr lang="en-US" sz="2400" b="0" i="0" dirty="0">
                          <a:solidFill>
                            <a:srgbClr val="595959"/>
                          </a:solidFill>
                        </a:rPr>
                        <a:t>depending on technique or approach used</a:t>
                      </a:r>
                    </a:p>
                    <a:p>
                      <a:pPr marL="285750" indent="-285750">
                        <a:lnSpc>
                          <a:spcPct val="100000"/>
                        </a:lnSpc>
                        <a:buFont typeface="Arial" panose="020B0604020202020204" pitchFamily="34" charset="0"/>
                        <a:buChar char="•"/>
                      </a:pPr>
                      <a:r>
                        <a:rPr lang="en-US" sz="2400" b="0" i="0" dirty="0">
                          <a:solidFill>
                            <a:srgbClr val="595959"/>
                          </a:solidFill>
                        </a:rPr>
                        <a:t>Need to avoid</a:t>
                      </a:r>
                      <a:r>
                        <a:rPr lang="en-US" sz="2400" b="0" i="0" dirty="0"/>
                        <a:t> </a:t>
                      </a:r>
                      <a:r>
                        <a:rPr lang="en-US" sz="2400" b="1" i="0" dirty="0">
                          <a:solidFill>
                            <a:srgbClr val="23BAED"/>
                          </a:solidFill>
                        </a:rPr>
                        <a:t>double counting </a:t>
                      </a:r>
                    </a:p>
                    <a:p>
                      <a:pPr marL="285750" lvl="0" indent="-285750">
                        <a:lnSpc>
                          <a:spcPct val="100000"/>
                        </a:lnSpc>
                        <a:buFont typeface="Arial" panose="020B0604020202020204" pitchFamily="34" charset="0"/>
                        <a:buChar char="•"/>
                      </a:pPr>
                      <a:r>
                        <a:rPr lang="en-US" sz="2400" b="0" i="0" dirty="0">
                          <a:solidFill>
                            <a:srgbClr val="595959"/>
                          </a:solidFill>
                        </a:rPr>
                        <a:t>Potentia</a:t>
                      </a:r>
                      <a:r>
                        <a:rPr lang="en-US" sz="2400" b="0" i="0" dirty="0">
                          <a:solidFill>
                            <a:schemeClr val="tx1"/>
                          </a:solidFill>
                        </a:rPr>
                        <a:t>l </a:t>
                      </a:r>
                      <a:r>
                        <a:rPr lang="en-US" sz="2400" b="1" i="0" dirty="0">
                          <a:solidFill>
                            <a:srgbClr val="23BAED"/>
                          </a:solidFill>
                        </a:rPr>
                        <a:t>reputational impacts</a:t>
                      </a:r>
                    </a:p>
                  </a:txBody>
                  <a:tcPr marT="45721" marB="45721"/>
                </a:tc>
                <a:extLst>
                  <a:ext uri="{0D108BD9-81ED-4DB2-BD59-A6C34878D82A}">
                    <a16:rowId xmlns:a16="http://schemas.microsoft.com/office/drawing/2014/main" val="1000605826"/>
                  </a:ext>
                </a:extLst>
              </a:tr>
            </a:tbl>
          </a:graphicData>
        </a:graphic>
      </p:graphicFrame>
      <p:sp>
        <p:nvSpPr>
          <p:cNvPr id="3" name="Slide Number Placeholder 2">
            <a:extLst>
              <a:ext uri="{FF2B5EF4-FFF2-40B4-BE49-F238E27FC236}">
                <a16:creationId xmlns:a16="http://schemas.microsoft.com/office/drawing/2014/main" id="{5FD40C5A-205C-6C42-A466-8057A9D30C5F}"/>
              </a:ext>
            </a:extLst>
          </p:cNvPr>
          <p:cNvSpPr>
            <a:spLocks noGrp="1"/>
          </p:cNvSpPr>
          <p:nvPr>
            <p:ph type="sldNum" sz="quarter" idx="12"/>
          </p:nvPr>
        </p:nvSpPr>
        <p:spPr/>
        <p:txBody>
          <a:bodyPr/>
          <a:lstStyle/>
          <a:p>
            <a:fld id="{971CEC84-1649-40CE-BFF6-7286506FEA08}" type="slidenum">
              <a:rPr lang="en-GB" smtClean="0"/>
              <a:pPr/>
              <a:t>150</a:t>
            </a:fld>
            <a:endParaRPr lang="en-GB"/>
          </a:p>
        </p:txBody>
      </p:sp>
      <p:sp>
        <p:nvSpPr>
          <p:cNvPr id="8" name="Teardrop 22">
            <a:extLst>
              <a:ext uri="{FF2B5EF4-FFF2-40B4-BE49-F238E27FC236}">
                <a16:creationId xmlns:a16="http://schemas.microsoft.com/office/drawing/2014/main" id="{61119ED8-3541-433C-8FFA-68D5110F05CA}"/>
              </a:ext>
            </a:extLst>
          </p:cNvPr>
          <p:cNvSpPr/>
          <p:nvPr/>
        </p:nvSpPr>
        <p:spPr>
          <a:xfrm>
            <a:off x="10188190" y="85724"/>
            <a:ext cx="1907559" cy="1471776"/>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23">
            <a:extLst>
              <a:ext uri="{FF2B5EF4-FFF2-40B4-BE49-F238E27FC236}">
                <a16:creationId xmlns:a16="http://schemas.microsoft.com/office/drawing/2014/main" id="{611E4D9F-3BEE-4D87-942C-1F08259CA6A8}"/>
              </a:ext>
            </a:extLst>
          </p:cNvPr>
          <p:cNvSpPr txBox="1"/>
          <p:nvPr/>
        </p:nvSpPr>
        <p:spPr>
          <a:xfrm>
            <a:off x="10244612" y="218941"/>
            <a:ext cx="1907559" cy="1246495"/>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schemeClr val="bg1"/>
                </a:solidFill>
                <a:latin typeface="Arial"/>
              </a:rPr>
              <a:t>p. 49 </a:t>
            </a:r>
            <a:r>
              <a:rPr lang="en-GB" sz="1500" dirty="0">
                <a:solidFill>
                  <a:schemeClr val="bg1"/>
                </a:solidFill>
                <a:latin typeface="Arial"/>
              </a:rPr>
              <a:t>of your workbook</a:t>
            </a:r>
            <a:r>
              <a:rPr lang="en-GB" sz="1500" dirty="0">
                <a:solidFill>
                  <a:prstClr val="white"/>
                </a:solidFill>
                <a:latin typeface="Arial"/>
              </a:rPr>
              <a:t> </a:t>
            </a:r>
            <a:r>
              <a:rPr lang="en-GB" sz="1500" dirty="0">
                <a:solidFill>
                  <a:schemeClr val="bg1"/>
                </a:solidFill>
                <a:latin typeface="Arial"/>
              </a:rPr>
              <a:t>&amp;</a:t>
            </a:r>
          </a:p>
          <a:p>
            <a:pPr algn="ctr" defTabSz="914354">
              <a:defRPr/>
            </a:pPr>
            <a:r>
              <a:rPr lang="en-GB" sz="1500" b="1" dirty="0">
                <a:solidFill>
                  <a:prstClr val="white"/>
                </a:solidFill>
                <a:latin typeface="Arial"/>
              </a:rPr>
              <a:t>p. 37-38 </a:t>
            </a:r>
            <a:r>
              <a:rPr lang="en-GB" sz="1500" dirty="0">
                <a:solidFill>
                  <a:prstClr val="white"/>
                </a:solidFill>
                <a:latin typeface="Arial"/>
              </a:rPr>
              <a:t>of the</a:t>
            </a:r>
          </a:p>
          <a:p>
            <a:pPr algn="ctr" defTabSz="914354">
              <a:defRPr/>
            </a:pPr>
            <a:r>
              <a:rPr lang="en-GB" sz="1500" dirty="0">
                <a:solidFill>
                  <a:schemeClr val="bg1"/>
                </a:solidFill>
                <a:latin typeface="Arial"/>
                <a:hlinkClick r:id="rId3">
                  <a:extLst>
                    <a:ext uri="{A12FA001-AC4F-418D-AE19-62706E023703}">
                      <ahyp:hlinkClr xmlns:ahyp="http://schemas.microsoft.com/office/drawing/2018/hyperlinkcolor" val="tx"/>
                    </a:ext>
                  </a:extLst>
                </a:hlinkClick>
              </a:rPr>
              <a:t>Natural Capital Protocol</a:t>
            </a:r>
            <a:endParaRPr lang="en-GB" sz="1500" dirty="0">
              <a:solidFill>
                <a:schemeClr val="bg1"/>
              </a:solidFill>
              <a:latin typeface="Arial"/>
            </a:endParaRPr>
          </a:p>
        </p:txBody>
      </p:sp>
    </p:spTree>
    <p:extLst>
      <p:ext uri="{BB962C8B-B14F-4D97-AF65-F5344CB8AC3E}">
        <p14:creationId xmlns:p14="http://schemas.microsoft.com/office/powerpoint/2010/main" val="367445613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251EF-8663-4F4A-B385-21B1598D3F0F}"/>
              </a:ext>
            </a:extLst>
          </p:cNvPr>
          <p:cNvSpPr>
            <a:spLocks noGrp="1"/>
          </p:cNvSpPr>
          <p:nvPr>
            <p:ph type="title"/>
          </p:nvPr>
        </p:nvSpPr>
        <p:spPr>
          <a:noFill/>
        </p:spPr>
        <p:txBody>
          <a:bodyPr/>
          <a:lstStyle/>
          <a:p>
            <a:r>
              <a:rPr lang="en-GB"/>
              <a:t>Intro to Total Economic Value (TEV)</a:t>
            </a:r>
            <a:endParaRPr lang="en-US"/>
          </a:p>
        </p:txBody>
      </p:sp>
      <p:sp>
        <p:nvSpPr>
          <p:cNvPr id="5" name="Rectangle 6">
            <a:extLst>
              <a:ext uri="{FF2B5EF4-FFF2-40B4-BE49-F238E27FC236}">
                <a16:creationId xmlns:a16="http://schemas.microsoft.com/office/drawing/2014/main" id="{45E33434-75EC-2546-8FAA-F8FC12214136}"/>
              </a:ext>
            </a:extLst>
          </p:cNvPr>
          <p:cNvSpPr>
            <a:spLocks noChangeArrowheads="1"/>
          </p:cNvSpPr>
          <p:nvPr/>
        </p:nvSpPr>
        <p:spPr bwMode="auto">
          <a:xfrm>
            <a:off x="2073285" y="3204093"/>
            <a:ext cx="1800000" cy="2127440"/>
          </a:xfrm>
          <a:prstGeom prst="rect">
            <a:avLst/>
          </a:prstGeom>
          <a:solidFill>
            <a:schemeClr val="bg1"/>
          </a:solidFill>
          <a:ln w="12700">
            <a:solidFill>
              <a:srgbClr val="23BAED"/>
            </a:solidFill>
            <a:miter lim="800000"/>
            <a:headEnd/>
            <a:tailEnd/>
          </a:ln>
        </p:spPr>
        <p:txBody>
          <a:bodyPr lIns="36000" tIns="36000" rIns="36000" bIns="36000">
            <a:noAutofit/>
          </a:bodyPr>
          <a:lstStyle/>
          <a:p>
            <a:pPr algn="ctr" eaLnBrk="0" hangingPunct="0"/>
            <a:r>
              <a:rPr lang="en-GB" sz="1401" b="1" dirty="0">
                <a:solidFill>
                  <a:srgbClr val="23BAED"/>
                </a:solidFill>
                <a:latin typeface="Arial"/>
              </a:rPr>
              <a:t>Direct values </a:t>
            </a:r>
          </a:p>
          <a:p>
            <a:pPr eaLnBrk="0" hangingPunct="0"/>
            <a:r>
              <a:rPr lang="en-GB" sz="1401" dirty="0">
                <a:solidFill>
                  <a:srgbClr val="414042"/>
                </a:solidFill>
                <a:latin typeface="Arial"/>
              </a:rPr>
              <a:t>Outputs that can be consumed directly, such as fish, medicines, wild foods, recreation, etc.</a:t>
            </a:r>
          </a:p>
        </p:txBody>
      </p:sp>
      <p:sp>
        <p:nvSpPr>
          <p:cNvPr id="6" name="Rectangle 8">
            <a:extLst>
              <a:ext uri="{FF2B5EF4-FFF2-40B4-BE49-F238E27FC236}">
                <a16:creationId xmlns:a16="http://schemas.microsoft.com/office/drawing/2014/main" id="{E71EE55B-06E1-6243-B59F-A2825C26280F}"/>
              </a:ext>
            </a:extLst>
          </p:cNvPr>
          <p:cNvSpPr>
            <a:spLocks noChangeArrowheads="1"/>
          </p:cNvSpPr>
          <p:nvPr/>
        </p:nvSpPr>
        <p:spPr bwMode="auto">
          <a:xfrm>
            <a:off x="5981867" y="3197665"/>
            <a:ext cx="1800000" cy="2127440"/>
          </a:xfrm>
          <a:prstGeom prst="rect">
            <a:avLst/>
          </a:prstGeom>
          <a:solidFill>
            <a:schemeClr val="bg1"/>
          </a:solidFill>
          <a:ln w="12700">
            <a:solidFill>
              <a:srgbClr val="23BAED"/>
            </a:solidFill>
            <a:miter lim="800000"/>
            <a:headEnd/>
            <a:tailEnd/>
          </a:ln>
        </p:spPr>
        <p:txBody>
          <a:bodyPr lIns="36000" tIns="36000" rIns="36000" bIns="36000">
            <a:noAutofit/>
          </a:bodyPr>
          <a:lstStyle/>
          <a:p>
            <a:pPr algn="ctr" eaLnBrk="0" hangingPunct="0"/>
            <a:r>
              <a:rPr lang="en-GB" sz="1401" b="1">
                <a:solidFill>
                  <a:srgbClr val="23BAED"/>
                </a:solidFill>
                <a:latin typeface="Arial"/>
              </a:rPr>
              <a:t>Option values</a:t>
            </a:r>
          </a:p>
          <a:p>
            <a:pPr eaLnBrk="0" hangingPunct="0"/>
            <a:r>
              <a:rPr lang="en-GB" sz="1401">
                <a:solidFill>
                  <a:srgbClr val="414042"/>
                </a:solidFill>
                <a:latin typeface="Arial"/>
              </a:rPr>
              <a:t>The premium placed on maintaining resources and landscapes for future possible direct and indirect uses, some of which may not be known now.</a:t>
            </a:r>
          </a:p>
        </p:txBody>
      </p:sp>
      <p:sp>
        <p:nvSpPr>
          <p:cNvPr id="7" name="Rectangle 9">
            <a:extLst>
              <a:ext uri="{FF2B5EF4-FFF2-40B4-BE49-F238E27FC236}">
                <a16:creationId xmlns:a16="http://schemas.microsoft.com/office/drawing/2014/main" id="{EABA1462-CA77-4847-ADFB-4A723C21595B}"/>
              </a:ext>
            </a:extLst>
          </p:cNvPr>
          <p:cNvSpPr>
            <a:spLocks noChangeArrowheads="1"/>
          </p:cNvSpPr>
          <p:nvPr/>
        </p:nvSpPr>
        <p:spPr bwMode="auto">
          <a:xfrm>
            <a:off x="7925661" y="3204232"/>
            <a:ext cx="1800000" cy="2127440"/>
          </a:xfrm>
          <a:prstGeom prst="rect">
            <a:avLst/>
          </a:prstGeom>
          <a:solidFill>
            <a:schemeClr val="bg1"/>
          </a:solidFill>
          <a:ln w="12700">
            <a:solidFill>
              <a:srgbClr val="23BAED"/>
            </a:solidFill>
            <a:miter lim="800000"/>
            <a:headEnd/>
            <a:tailEnd/>
          </a:ln>
        </p:spPr>
        <p:txBody>
          <a:bodyPr lIns="36000" tIns="36000" rIns="36000" bIns="36000">
            <a:noAutofit/>
          </a:bodyPr>
          <a:lstStyle/>
          <a:p>
            <a:pPr algn="ctr" eaLnBrk="0" hangingPunct="0"/>
            <a:r>
              <a:rPr lang="en-GB" sz="1401" b="1">
                <a:solidFill>
                  <a:srgbClr val="23BAED"/>
                </a:solidFill>
                <a:latin typeface="Arial"/>
              </a:rPr>
              <a:t>Existence, altruistic and bequest values</a:t>
            </a:r>
          </a:p>
          <a:p>
            <a:pPr eaLnBrk="0" hangingPunct="0"/>
            <a:r>
              <a:rPr lang="en-GB" sz="1401">
                <a:solidFill>
                  <a:srgbClr val="414042"/>
                </a:solidFill>
                <a:latin typeface="Arial"/>
              </a:rPr>
              <a:t>The intrinsic value of resources and landscapes, irrespective of their use.</a:t>
            </a:r>
          </a:p>
        </p:txBody>
      </p:sp>
      <p:sp>
        <p:nvSpPr>
          <p:cNvPr id="8" name="Rectangle 7">
            <a:extLst>
              <a:ext uri="{FF2B5EF4-FFF2-40B4-BE49-F238E27FC236}">
                <a16:creationId xmlns:a16="http://schemas.microsoft.com/office/drawing/2014/main" id="{743B72CC-E589-DF41-897F-46EDD7393C96}"/>
              </a:ext>
            </a:extLst>
          </p:cNvPr>
          <p:cNvSpPr>
            <a:spLocks noChangeArrowheads="1"/>
          </p:cNvSpPr>
          <p:nvPr/>
        </p:nvSpPr>
        <p:spPr bwMode="auto">
          <a:xfrm>
            <a:off x="4038073" y="3197665"/>
            <a:ext cx="1800000" cy="2127440"/>
          </a:xfrm>
          <a:prstGeom prst="rect">
            <a:avLst/>
          </a:prstGeom>
          <a:solidFill>
            <a:schemeClr val="bg1"/>
          </a:solidFill>
          <a:ln w="12700">
            <a:solidFill>
              <a:srgbClr val="23BAED"/>
            </a:solidFill>
            <a:miter lim="800000"/>
            <a:headEnd/>
            <a:tailEnd/>
          </a:ln>
        </p:spPr>
        <p:txBody>
          <a:bodyPr lIns="36000" tIns="36000" rIns="36000" bIns="36000">
            <a:noAutofit/>
          </a:bodyPr>
          <a:lstStyle/>
          <a:p>
            <a:pPr algn="ctr" eaLnBrk="0" hangingPunct="0"/>
            <a:r>
              <a:rPr lang="en-GB" sz="1401" b="1">
                <a:solidFill>
                  <a:srgbClr val="23BAED"/>
                </a:solidFill>
                <a:latin typeface="Arial"/>
              </a:rPr>
              <a:t>Indirect values</a:t>
            </a:r>
          </a:p>
          <a:p>
            <a:pPr eaLnBrk="0" hangingPunct="0"/>
            <a:r>
              <a:rPr lang="en-GB" sz="1401">
                <a:solidFill>
                  <a:srgbClr val="414042"/>
                </a:solidFill>
                <a:latin typeface="Arial"/>
              </a:rPr>
              <a:t>Ecological services, </a:t>
            </a:r>
          </a:p>
          <a:p>
            <a:pPr eaLnBrk="0" hangingPunct="0"/>
            <a:r>
              <a:rPr lang="en-GB" sz="1401">
                <a:solidFill>
                  <a:srgbClr val="414042"/>
                </a:solidFill>
                <a:latin typeface="Arial"/>
              </a:rPr>
              <a:t>such as catchment protection, flood control, carbon sequestration, climatic control, aesthetics, etc.</a:t>
            </a:r>
          </a:p>
        </p:txBody>
      </p:sp>
      <p:sp>
        <p:nvSpPr>
          <p:cNvPr id="9" name="Rectangle 13">
            <a:extLst>
              <a:ext uri="{FF2B5EF4-FFF2-40B4-BE49-F238E27FC236}">
                <a16:creationId xmlns:a16="http://schemas.microsoft.com/office/drawing/2014/main" id="{7CD9CAC2-7073-714B-8EF5-9A9F819ADD42}"/>
              </a:ext>
            </a:extLst>
          </p:cNvPr>
          <p:cNvSpPr>
            <a:spLocks noChangeArrowheads="1"/>
          </p:cNvSpPr>
          <p:nvPr/>
        </p:nvSpPr>
        <p:spPr bwMode="auto">
          <a:xfrm>
            <a:off x="8225586" y="2386158"/>
            <a:ext cx="1200149" cy="407993"/>
          </a:xfrm>
          <a:prstGeom prst="rect">
            <a:avLst/>
          </a:prstGeom>
          <a:solidFill>
            <a:srgbClr val="D3F1FB"/>
          </a:solidFill>
          <a:ln w="12700">
            <a:noFill/>
            <a:miter lim="800000"/>
            <a:headEnd/>
            <a:tailEnd/>
          </a:ln>
        </p:spPr>
        <p:txBody>
          <a:bodyPr wrap="square" lIns="64800" tIns="64800" rIns="64800" bIns="64800">
            <a:spAutoFit/>
          </a:bodyPr>
          <a:lstStyle/>
          <a:p>
            <a:pPr algn="ctr" eaLnBrk="0" hangingPunct="0"/>
            <a:r>
              <a:rPr lang="en-GB" sz="1801" b="1">
                <a:solidFill>
                  <a:srgbClr val="595959"/>
                </a:solidFill>
                <a:latin typeface="Arial"/>
              </a:rPr>
              <a:t>Non-use</a:t>
            </a:r>
          </a:p>
        </p:txBody>
      </p:sp>
      <p:sp>
        <p:nvSpPr>
          <p:cNvPr id="10" name="Rectangle 18">
            <a:extLst>
              <a:ext uri="{FF2B5EF4-FFF2-40B4-BE49-F238E27FC236}">
                <a16:creationId xmlns:a16="http://schemas.microsoft.com/office/drawing/2014/main" id="{A6AA597F-A5C2-BE4C-9C40-D826F9770E52}"/>
              </a:ext>
            </a:extLst>
          </p:cNvPr>
          <p:cNvSpPr>
            <a:spLocks noChangeArrowheads="1"/>
          </p:cNvSpPr>
          <p:nvPr/>
        </p:nvSpPr>
        <p:spPr bwMode="auto">
          <a:xfrm>
            <a:off x="4327053" y="2392866"/>
            <a:ext cx="1200149" cy="407993"/>
          </a:xfrm>
          <a:prstGeom prst="rect">
            <a:avLst/>
          </a:prstGeom>
          <a:solidFill>
            <a:srgbClr val="D3F1FB"/>
          </a:solidFill>
          <a:ln w="12700">
            <a:noFill/>
            <a:miter lim="800000"/>
            <a:headEnd/>
            <a:tailEnd/>
          </a:ln>
        </p:spPr>
        <p:txBody>
          <a:bodyPr wrap="square" lIns="64800" tIns="64800" rIns="64800" bIns="64800">
            <a:spAutoFit/>
          </a:bodyPr>
          <a:lstStyle/>
          <a:p>
            <a:pPr algn="ctr" eaLnBrk="0" hangingPunct="0"/>
            <a:r>
              <a:rPr lang="en-GB" sz="1801" b="1">
                <a:solidFill>
                  <a:srgbClr val="595959"/>
                </a:solidFill>
                <a:latin typeface="Arial"/>
              </a:rPr>
              <a:t>Use</a:t>
            </a:r>
          </a:p>
        </p:txBody>
      </p:sp>
      <p:cxnSp>
        <p:nvCxnSpPr>
          <p:cNvPr id="11" name="Shape 165">
            <a:extLst>
              <a:ext uri="{FF2B5EF4-FFF2-40B4-BE49-F238E27FC236}">
                <a16:creationId xmlns:a16="http://schemas.microsoft.com/office/drawing/2014/main" id="{D135ABDD-6D05-A841-984F-DA92A7961B7B}"/>
              </a:ext>
            </a:extLst>
          </p:cNvPr>
          <p:cNvCxnSpPr>
            <a:stCxn id="9" idx="2"/>
            <a:endCxn id="7" idx="0"/>
          </p:cNvCxnSpPr>
          <p:nvPr/>
        </p:nvCxnSpPr>
        <p:spPr>
          <a:xfrm>
            <a:off x="8825661" y="2794151"/>
            <a:ext cx="0" cy="410081"/>
          </a:xfrm>
          <a:prstGeom prst="straightConnector1">
            <a:avLst/>
          </a:prstGeom>
          <a:ln w="12700">
            <a:solidFill>
              <a:srgbClr val="41404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hape 166">
            <a:extLst>
              <a:ext uri="{FF2B5EF4-FFF2-40B4-BE49-F238E27FC236}">
                <a16:creationId xmlns:a16="http://schemas.microsoft.com/office/drawing/2014/main" id="{1BDCE435-FE74-6A46-888F-D9434403D931}"/>
              </a:ext>
            </a:extLst>
          </p:cNvPr>
          <p:cNvCxnSpPr>
            <a:stCxn id="10" idx="2"/>
            <a:endCxn id="5" idx="0"/>
          </p:cNvCxnSpPr>
          <p:nvPr/>
        </p:nvCxnSpPr>
        <p:spPr>
          <a:xfrm rot="5400000">
            <a:off x="3748590" y="2025555"/>
            <a:ext cx="403234" cy="1953843"/>
          </a:xfrm>
          <a:prstGeom prst="bentConnector3">
            <a:avLst>
              <a:gd name="adj1" fmla="val 50000"/>
            </a:avLst>
          </a:prstGeom>
          <a:ln w="12700">
            <a:solidFill>
              <a:srgbClr val="41404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hape 166">
            <a:extLst>
              <a:ext uri="{FF2B5EF4-FFF2-40B4-BE49-F238E27FC236}">
                <a16:creationId xmlns:a16="http://schemas.microsoft.com/office/drawing/2014/main" id="{2A8DF185-2A02-7442-A9C0-AE4F30E04F9E}"/>
              </a:ext>
            </a:extLst>
          </p:cNvPr>
          <p:cNvCxnSpPr>
            <a:stCxn id="10" idx="2"/>
            <a:endCxn id="8" idx="0"/>
          </p:cNvCxnSpPr>
          <p:nvPr/>
        </p:nvCxnSpPr>
        <p:spPr>
          <a:xfrm>
            <a:off x="4927128" y="2800859"/>
            <a:ext cx="10945" cy="396806"/>
          </a:xfrm>
          <a:prstGeom prst="straightConnector1">
            <a:avLst/>
          </a:prstGeom>
          <a:ln w="12700">
            <a:solidFill>
              <a:srgbClr val="41404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hape 166">
            <a:extLst>
              <a:ext uri="{FF2B5EF4-FFF2-40B4-BE49-F238E27FC236}">
                <a16:creationId xmlns:a16="http://schemas.microsoft.com/office/drawing/2014/main" id="{DB8033C7-9673-2F43-A874-3C993F7EE033}"/>
              </a:ext>
            </a:extLst>
          </p:cNvPr>
          <p:cNvCxnSpPr>
            <a:stCxn id="10" idx="2"/>
            <a:endCxn id="6" idx="0"/>
          </p:cNvCxnSpPr>
          <p:nvPr/>
        </p:nvCxnSpPr>
        <p:spPr>
          <a:xfrm rot="16200000" flipH="1">
            <a:off x="5706094" y="2021892"/>
            <a:ext cx="396806" cy="1954739"/>
          </a:xfrm>
          <a:prstGeom prst="bentConnector3">
            <a:avLst>
              <a:gd name="adj1" fmla="val 50000"/>
            </a:avLst>
          </a:prstGeom>
          <a:ln w="12700">
            <a:solidFill>
              <a:srgbClr val="414042"/>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Text Box 8">
            <a:extLst>
              <a:ext uri="{FF2B5EF4-FFF2-40B4-BE49-F238E27FC236}">
                <a16:creationId xmlns:a16="http://schemas.microsoft.com/office/drawing/2014/main" id="{05AC1995-8D5A-C54E-9047-9D6D02D38A5E}"/>
              </a:ext>
            </a:extLst>
          </p:cNvPr>
          <p:cNvSpPr txBox="1">
            <a:spLocks noChangeArrowheads="1"/>
          </p:cNvSpPr>
          <p:nvPr>
            <p:custDataLst>
              <p:tags r:id="rId1"/>
            </p:custDataLst>
          </p:nvPr>
        </p:nvSpPr>
        <p:spPr bwMode="auto">
          <a:xfrm>
            <a:off x="2107554" y="5482456"/>
            <a:ext cx="7701483" cy="307777"/>
          </a:xfrm>
          <a:prstGeom prst="rect">
            <a:avLst/>
          </a:prstGeom>
          <a:noFill/>
          <a:ln w="6350">
            <a:noFill/>
            <a:miter lim="800000"/>
            <a:headEnd type="none" w="sm" len="sm"/>
            <a:tailEnd type="none" w="sm" len="sm"/>
          </a:ln>
          <a:effectLst/>
        </p:spPr>
        <p:txBody>
          <a:bodyPr wrap="square" lIns="0" tIns="0" rIns="0" bIns="0" anchor="b">
            <a:noAutofit/>
          </a:bodyPr>
          <a:lstStyle/>
          <a:p>
            <a:pPr marL="450829" indent="-450829" defTabSz="761962" eaLnBrk="0" hangingPunct="0">
              <a:spcBef>
                <a:spcPts val="201"/>
              </a:spcBef>
              <a:tabLst>
                <a:tab pos="447653" algn="l"/>
              </a:tabLst>
            </a:pPr>
            <a:r>
              <a:rPr lang="en-GB" sz="1001">
                <a:solidFill>
                  <a:srgbClr val="7F7F7F"/>
                </a:solidFill>
                <a:latin typeface="Arial"/>
                <a:cs typeface="Arial" pitchFamily="34" charset="0"/>
              </a:rPr>
              <a:t>Source:	Pearce, D.W., </a:t>
            </a:r>
            <a:r>
              <a:rPr lang="en-GB" sz="1001" err="1">
                <a:solidFill>
                  <a:srgbClr val="7F7F7F"/>
                </a:solidFill>
                <a:latin typeface="Arial"/>
                <a:cs typeface="Arial" pitchFamily="34" charset="0"/>
              </a:rPr>
              <a:t>Markandya</a:t>
            </a:r>
            <a:r>
              <a:rPr lang="en-GB" sz="1001">
                <a:solidFill>
                  <a:srgbClr val="7F7F7F"/>
                </a:solidFill>
                <a:latin typeface="Arial"/>
                <a:cs typeface="Arial" pitchFamily="34" charset="0"/>
              </a:rPr>
              <a:t>, A. and </a:t>
            </a:r>
            <a:r>
              <a:rPr lang="en-GB" sz="1001" err="1">
                <a:solidFill>
                  <a:srgbClr val="7F7F7F"/>
                </a:solidFill>
                <a:latin typeface="Arial"/>
                <a:cs typeface="Arial" pitchFamily="34" charset="0"/>
              </a:rPr>
              <a:t>Barbier</a:t>
            </a:r>
            <a:r>
              <a:rPr lang="en-GB" sz="1001">
                <a:solidFill>
                  <a:srgbClr val="7F7F7F"/>
                </a:solidFill>
                <a:latin typeface="Arial"/>
                <a:cs typeface="Arial" pitchFamily="34" charset="0"/>
              </a:rPr>
              <a:t>, E. (1989). Blueprint for a green economy. Earthscan, London WBCSD Connecting the dots</a:t>
            </a:r>
          </a:p>
        </p:txBody>
      </p:sp>
      <p:grpSp>
        <p:nvGrpSpPr>
          <p:cNvPr id="25" name="Group 179">
            <a:extLst>
              <a:ext uri="{FF2B5EF4-FFF2-40B4-BE49-F238E27FC236}">
                <a16:creationId xmlns:a16="http://schemas.microsoft.com/office/drawing/2014/main" id="{E0083EAC-5A54-A64E-B50B-25BC3A080618}"/>
              </a:ext>
            </a:extLst>
          </p:cNvPr>
          <p:cNvGrpSpPr/>
          <p:nvPr/>
        </p:nvGrpSpPr>
        <p:grpSpPr>
          <a:xfrm>
            <a:off x="2486029" y="1192393"/>
            <a:ext cx="6367571" cy="869763"/>
            <a:chOff x="1616303" y="1176501"/>
            <a:chExt cx="6542035" cy="781579"/>
          </a:xfrm>
        </p:grpSpPr>
        <p:sp>
          <p:nvSpPr>
            <p:cNvPr id="26" name="Freeform 24">
              <a:extLst>
                <a:ext uri="{FF2B5EF4-FFF2-40B4-BE49-F238E27FC236}">
                  <a16:creationId xmlns:a16="http://schemas.microsoft.com/office/drawing/2014/main" id="{770CC6FB-89E1-4A43-B667-02A3922D7B8B}"/>
                </a:ext>
              </a:extLst>
            </p:cNvPr>
            <p:cNvSpPr>
              <a:spLocks/>
            </p:cNvSpPr>
            <p:nvPr/>
          </p:nvSpPr>
          <p:spPr bwMode="auto">
            <a:xfrm>
              <a:off x="1616303" y="1441844"/>
              <a:ext cx="2798950" cy="488800"/>
            </a:xfrm>
            <a:custGeom>
              <a:avLst/>
              <a:gdLst/>
              <a:ahLst/>
              <a:cxnLst>
                <a:cxn ang="0">
                  <a:pos x="25" y="185"/>
                </a:cxn>
                <a:cxn ang="0">
                  <a:pos x="74" y="168"/>
                </a:cxn>
                <a:cxn ang="0">
                  <a:pos x="123" y="168"/>
                </a:cxn>
                <a:cxn ang="0">
                  <a:pos x="136" y="168"/>
                </a:cxn>
                <a:cxn ang="0">
                  <a:pos x="149" y="185"/>
                </a:cxn>
                <a:cxn ang="0">
                  <a:pos x="161" y="185"/>
                </a:cxn>
                <a:cxn ang="0">
                  <a:pos x="186" y="185"/>
                </a:cxn>
                <a:cxn ang="0">
                  <a:pos x="223" y="185"/>
                </a:cxn>
                <a:cxn ang="0">
                  <a:pos x="223" y="168"/>
                </a:cxn>
                <a:cxn ang="0">
                  <a:pos x="223" y="151"/>
                </a:cxn>
                <a:cxn ang="0">
                  <a:pos x="235" y="118"/>
                </a:cxn>
                <a:cxn ang="0">
                  <a:pos x="235" y="118"/>
                </a:cxn>
                <a:cxn ang="0">
                  <a:pos x="248" y="83"/>
                </a:cxn>
                <a:cxn ang="0">
                  <a:pos x="272" y="67"/>
                </a:cxn>
                <a:cxn ang="0">
                  <a:pos x="272" y="50"/>
                </a:cxn>
                <a:cxn ang="0">
                  <a:pos x="297" y="50"/>
                </a:cxn>
                <a:cxn ang="0">
                  <a:pos x="309" y="33"/>
                </a:cxn>
                <a:cxn ang="0">
                  <a:pos x="323" y="0"/>
                </a:cxn>
                <a:cxn ang="0">
                  <a:pos x="335" y="17"/>
                </a:cxn>
                <a:cxn ang="0">
                  <a:pos x="360" y="33"/>
                </a:cxn>
                <a:cxn ang="0">
                  <a:pos x="360" y="33"/>
                </a:cxn>
                <a:cxn ang="0">
                  <a:pos x="397" y="33"/>
                </a:cxn>
                <a:cxn ang="0">
                  <a:pos x="397" y="17"/>
                </a:cxn>
                <a:cxn ang="0">
                  <a:pos x="422" y="17"/>
                </a:cxn>
                <a:cxn ang="0">
                  <a:pos x="422" y="17"/>
                </a:cxn>
                <a:cxn ang="0">
                  <a:pos x="446" y="33"/>
                </a:cxn>
                <a:cxn ang="0">
                  <a:pos x="446" y="50"/>
                </a:cxn>
                <a:cxn ang="0">
                  <a:pos x="459" y="67"/>
                </a:cxn>
                <a:cxn ang="0">
                  <a:pos x="459" y="100"/>
                </a:cxn>
                <a:cxn ang="0">
                  <a:pos x="459" y="118"/>
                </a:cxn>
                <a:cxn ang="0">
                  <a:pos x="509" y="100"/>
                </a:cxn>
                <a:cxn ang="0">
                  <a:pos x="534" y="100"/>
                </a:cxn>
                <a:cxn ang="0">
                  <a:pos x="546" y="100"/>
                </a:cxn>
                <a:cxn ang="0">
                  <a:pos x="558" y="118"/>
                </a:cxn>
                <a:cxn ang="0">
                  <a:pos x="558" y="135"/>
                </a:cxn>
                <a:cxn ang="0">
                  <a:pos x="583" y="151"/>
                </a:cxn>
                <a:cxn ang="0">
                  <a:pos x="595" y="185"/>
                </a:cxn>
                <a:cxn ang="0">
                  <a:pos x="595" y="218"/>
                </a:cxn>
                <a:cxn ang="0">
                  <a:pos x="608" y="235"/>
                </a:cxn>
                <a:cxn ang="0">
                  <a:pos x="658" y="251"/>
                </a:cxn>
                <a:cxn ang="0">
                  <a:pos x="720" y="251"/>
                </a:cxn>
                <a:cxn ang="0">
                  <a:pos x="819" y="268"/>
                </a:cxn>
                <a:cxn ang="0">
                  <a:pos x="1005" y="268"/>
                </a:cxn>
                <a:cxn ang="0">
                  <a:pos x="1155" y="268"/>
                </a:cxn>
                <a:cxn ang="0">
                  <a:pos x="1241" y="301"/>
                </a:cxn>
                <a:cxn ang="0">
                  <a:pos x="1290" y="285"/>
                </a:cxn>
                <a:cxn ang="0">
                  <a:pos x="1328" y="301"/>
                </a:cxn>
                <a:cxn ang="0">
                  <a:pos x="1365" y="336"/>
                </a:cxn>
                <a:cxn ang="0">
                  <a:pos x="1439" y="386"/>
                </a:cxn>
                <a:cxn ang="0">
                  <a:pos x="1514" y="403"/>
                </a:cxn>
                <a:cxn ang="0">
                  <a:pos x="1639" y="453"/>
                </a:cxn>
                <a:cxn ang="0">
                  <a:pos x="1774" y="470"/>
                </a:cxn>
                <a:cxn ang="0">
                  <a:pos x="2155" y="517"/>
                </a:cxn>
                <a:cxn ang="0">
                  <a:pos x="0" y="621"/>
                </a:cxn>
              </a:cxnLst>
              <a:rect l="0" t="0" r="r" b="b"/>
              <a:pathLst>
                <a:path w="2431" h="621">
                  <a:moveTo>
                    <a:pt x="0" y="201"/>
                  </a:moveTo>
                  <a:lnTo>
                    <a:pt x="12" y="185"/>
                  </a:lnTo>
                  <a:lnTo>
                    <a:pt x="25" y="185"/>
                  </a:lnTo>
                  <a:lnTo>
                    <a:pt x="37" y="185"/>
                  </a:lnTo>
                  <a:lnTo>
                    <a:pt x="49" y="185"/>
                  </a:lnTo>
                  <a:lnTo>
                    <a:pt x="74" y="168"/>
                  </a:lnTo>
                  <a:lnTo>
                    <a:pt x="86" y="185"/>
                  </a:lnTo>
                  <a:lnTo>
                    <a:pt x="111" y="168"/>
                  </a:lnTo>
                  <a:lnTo>
                    <a:pt x="123" y="168"/>
                  </a:lnTo>
                  <a:lnTo>
                    <a:pt x="123" y="168"/>
                  </a:lnTo>
                  <a:lnTo>
                    <a:pt x="123" y="168"/>
                  </a:lnTo>
                  <a:lnTo>
                    <a:pt x="136" y="168"/>
                  </a:lnTo>
                  <a:lnTo>
                    <a:pt x="136" y="168"/>
                  </a:lnTo>
                  <a:lnTo>
                    <a:pt x="136" y="185"/>
                  </a:lnTo>
                  <a:lnTo>
                    <a:pt x="149" y="185"/>
                  </a:lnTo>
                  <a:lnTo>
                    <a:pt x="161" y="185"/>
                  </a:lnTo>
                  <a:lnTo>
                    <a:pt x="174" y="185"/>
                  </a:lnTo>
                  <a:lnTo>
                    <a:pt x="161" y="185"/>
                  </a:lnTo>
                  <a:lnTo>
                    <a:pt x="174" y="201"/>
                  </a:lnTo>
                  <a:lnTo>
                    <a:pt x="174" y="185"/>
                  </a:lnTo>
                  <a:lnTo>
                    <a:pt x="186" y="185"/>
                  </a:lnTo>
                  <a:lnTo>
                    <a:pt x="186" y="185"/>
                  </a:lnTo>
                  <a:lnTo>
                    <a:pt x="211" y="185"/>
                  </a:lnTo>
                  <a:lnTo>
                    <a:pt x="223" y="185"/>
                  </a:lnTo>
                  <a:lnTo>
                    <a:pt x="223" y="168"/>
                  </a:lnTo>
                  <a:lnTo>
                    <a:pt x="235" y="168"/>
                  </a:lnTo>
                  <a:lnTo>
                    <a:pt x="223" y="168"/>
                  </a:lnTo>
                  <a:lnTo>
                    <a:pt x="223" y="168"/>
                  </a:lnTo>
                  <a:lnTo>
                    <a:pt x="235" y="151"/>
                  </a:lnTo>
                  <a:lnTo>
                    <a:pt x="223" y="151"/>
                  </a:lnTo>
                  <a:lnTo>
                    <a:pt x="235" y="135"/>
                  </a:lnTo>
                  <a:lnTo>
                    <a:pt x="223" y="135"/>
                  </a:lnTo>
                  <a:lnTo>
                    <a:pt x="235" y="118"/>
                  </a:lnTo>
                  <a:lnTo>
                    <a:pt x="235" y="118"/>
                  </a:lnTo>
                  <a:lnTo>
                    <a:pt x="248" y="118"/>
                  </a:lnTo>
                  <a:lnTo>
                    <a:pt x="235" y="118"/>
                  </a:lnTo>
                  <a:lnTo>
                    <a:pt x="248" y="100"/>
                  </a:lnTo>
                  <a:lnTo>
                    <a:pt x="260" y="100"/>
                  </a:lnTo>
                  <a:lnTo>
                    <a:pt x="248" y="83"/>
                  </a:lnTo>
                  <a:lnTo>
                    <a:pt x="272" y="83"/>
                  </a:lnTo>
                  <a:lnTo>
                    <a:pt x="260" y="83"/>
                  </a:lnTo>
                  <a:lnTo>
                    <a:pt x="272" y="67"/>
                  </a:lnTo>
                  <a:lnTo>
                    <a:pt x="272" y="67"/>
                  </a:lnTo>
                  <a:lnTo>
                    <a:pt x="285" y="67"/>
                  </a:lnTo>
                  <a:lnTo>
                    <a:pt x="272" y="50"/>
                  </a:lnTo>
                  <a:lnTo>
                    <a:pt x="285" y="50"/>
                  </a:lnTo>
                  <a:lnTo>
                    <a:pt x="285" y="50"/>
                  </a:lnTo>
                  <a:lnTo>
                    <a:pt x="297" y="50"/>
                  </a:lnTo>
                  <a:lnTo>
                    <a:pt x="309" y="33"/>
                  </a:lnTo>
                  <a:lnTo>
                    <a:pt x="309" y="33"/>
                  </a:lnTo>
                  <a:lnTo>
                    <a:pt x="309" y="33"/>
                  </a:lnTo>
                  <a:lnTo>
                    <a:pt x="309" y="17"/>
                  </a:lnTo>
                  <a:lnTo>
                    <a:pt x="323" y="17"/>
                  </a:lnTo>
                  <a:lnTo>
                    <a:pt x="323" y="0"/>
                  </a:lnTo>
                  <a:lnTo>
                    <a:pt x="323" y="0"/>
                  </a:lnTo>
                  <a:lnTo>
                    <a:pt x="335" y="0"/>
                  </a:lnTo>
                  <a:lnTo>
                    <a:pt x="335" y="17"/>
                  </a:lnTo>
                  <a:lnTo>
                    <a:pt x="347" y="17"/>
                  </a:lnTo>
                  <a:lnTo>
                    <a:pt x="347" y="17"/>
                  </a:lnTo>
                  <a:lnTo>
                    <a:pt x="360" y="33"/>
                  </a:lnTo>
                  <a:lnTo>
                    <a:pt x="347" y="33"/>
                  </a:lnTo>
                  <a:lnTo>
                    <a:pt x="347" y="33"/>
                  </a:lnTo>
                  <a:lnTo>
                    <a:pt x="360" y="33"/>
                  </a:lnTo>
                  <a:lnTo>
                    <a:pt x="360" y="50"/>
                  </a:lnTo>
                  <a:lnTo>
                    <a:pt x="372" y="50"/>
                  </a:lnTo>
                  <a:lnTo>
                    <a:pt x="397" y="33"/>
                  </a:lnTo>
                  <a:lnTo>
                    <a:pt x="384" y="33"/>
                  </a:lnTo>
                  <a:lnTo>
                    <a:pt x="397" y="33"/>
                  </a:lnTo>
                  <a:lnTo>
                    <a:pt x="397" y="17"/>
                  </a:lnTo>
                  <a:lnTo>
                    <a:pt x="409" y="17"/>
                  </a:lnTo>
                  <a:lnTo>
                    <a:pt x="409" y="0"/>
                  </a:lnTo>
                  <a:lnTo>
                    <a:pt x="422" y="17"/>
                  </a:lnTo>
                  <a:lnTo>
                    <a:pt x="422" y="17"/>
                  </a:lnTo>
                  <a:lnTo>
                    <a:pt x="434" y="17"/>
                  </a:lnTo>
                  <a:lnTo>
                    <a:pt x="422" y="17"/>
                  </a:lnTo>
                  <a:lnTo>
                    <a:pt x="446" y="33"/>
                  </a:lnTo>
                  <a:lnTo>
                    <a:pt x="434" y="33"/>
                  </a:lnTo>
                  <a:lnTo>
                    <a:pt x="446" y="33"/>
                  </a:lnTo>
                  <a:lnTo>
                    <a:pt x="434" y="33"/>
                  </a:lnTo>
                  <a:lnTo>
                    <a:pt x="446" y="50"/>
                  </a:lnTo>
                  <a:lnTo>
                    <a:pt x="446" y="50"/>
                  </a:lnTo>
                  <a:lnTo>
                    <a:pt x="459" y="67"/>
                  </a:lnTo>
                  <a:lnTo>
                    <a:pt x="446" y="67"/>
                  </a:lnTo>
                  <a:lnTo>
                    <a:pt x="459" y="67"/>
                  </a:lnTo>
                  <a:lnTo>
                    <a:pt x="459" y="67"/>
                  </a:lnTo>
                  <a:lnTo>
                    <a:pt x="459" y="83"/>
                  </a:lnTo>
                  <a:lnTo>
                    <a:pt x="459" y="100"/>
                  </a:lnTo>
                  <a:lnTo>
                    <a:pt x="459" y="100"/>
                  </a:lnTo>
                  <a:lnTo>
                    <a:pt x="459" y="118"/>
                  </a:lnTo>
                  <a:lnTo>
                    <a:pt x="459" y="118"/>
                  </a:lnTo>
                  <a:lnTo>
                    <a:pt x="471" y="118"/>
                  </a:lnTo>
                  <a:lnTo>
                    <a:pt x="497" y="118"/>
                  </a:lnTo>
                  <a:lnTo>
                    <a:pt x="509" y="100"/>
                  </a:lnTo>
                  <a:lnTo>
                    <a:pt x="521" y="100"/>
                  </a:lnTo>
                  <a:lnTo>
                    <a:pt x="521" y="83"/>
                  </a:lnTo>
                  <a:lnTo>
                    <a:pt x="534" y="100"/>
                  </a:lnTo>
                  <a:lnTo>
                    <a:pt x="546" y="100"/>
                  </a:lnTo>
                  <a:lnTo>
                    <a:pt x="534" y="100"/>
                  </a:lnTo>
                  <a:lnTo>
                    <a:pt x="546" y="100"/>
                  </a:lnTo>
                  <a:lnTo>
                    <a:pt x="546" y="118"/>
                  </a:lnTo>
                  <a:lnTo>
                    <a:pt x="558" y="118"/>
                  </a:lnTo>
                  <a:lnTo>
                    <a:pt x="558" y="118"/>
                  </a:lnTo>
                  <a:lnTo>
                    <a:pt x="558" y="135"/>
                  </a:lnTo>
                  <a:lnTo>
                    <a:pt x="558" y="135"/>
                  </a:lnTo>
                  <a:lnTo>
                    <a:pt x="558" y="135"/>
                  </a:lnTo>
                  <a:lnTo>
                    <a:pt x="571" y="135"/>
                  </a:lnTo>
                  <a:lnTo>
                    <a:pt x="571" y="151"/>
                  </a:lnTo>
                  <a:lnTo>
                    <a:pt x="583" y="151"/>
                  </a:lnTo>
                  <a:lnTo>
                    <a:pt x="583" y="168"/>
                  </a:lnTo>
                  <a:lnTo>
                    <a:pt x="583" y="168"/>
                  </a:lnTo>
                  <a:lnTo>
                    <a:pt x="595" y="185"/>
                  </a:lnTo>
                  <a:lnTo>
                    <a:pt x="595" y="185"/>
                  </a:lnTo>
                  <a:lnTo>
                    <a:pt x="595" y="201"/>
                  </a:lnTo>
                  <a:lnTo>
                    <a:pt x="595" y="218"/>
                  </a:lnTo>
                  <a:lnTo>
                    <a:pt x="595" y="218"/>
                  </a:lnTo>
                  <a:lnTo>
                    <a:pt x="608" y="235"/>
                  </a:lnTo>
                  <a:lnTo>
                    <a:pt x="608" y="235"/>
                  </a:lnTo>
                  <a:lnTo>
                    <a:pt x="620" y="251"/>
                  </a:lnTo>
                  <a:lnTo>
                    <a:pt x="646" y="251"/>
                  </a:lnTo>
                  <a:lnTo>
                    <a:pt x="658" y="251"/>
                  </a:lnTo>
                  <a:lnTo>
                    <a:pt x="683" y="251"/>
                  </a:lnTo>
                  <a:lnTo>
                    <a:pt x="695" y="251"/>
                  </a:lnTo>
                  <a:lnTo>
                    <a:pt x="720" y="251"/>
                  </a:lnTo>
                  <a:lnTo>
                    <a:pt x="744" y="268"/>
                  </a:lnTo>
                  <a:lnTo>
                    <a:pt x="757" y="268"/>
                  </a:lnTo>
                  <a:lnTo>
                    <a:pt x="819" y="268"/>
                  </a:lnTo>
                  <a:lnTo>
                    <a:pt x="906" y="285"/>
                  </a:lnTo>
                  <a:lnTo>
                    <a:pt x="955" y="285"/>
                  </a:lnTo>
                  <a:lnTo>
                    <a:pt x="1005" y="268"/>
                  </a:lnTo>
                  <a:lnTo>
                    <a:pt x="1067" y="268"/>
                  </a:lnTo>
                  <a:lnTo>
                    <a:pt x="1104" y="268"/>
                  </a:lnTo>
                  <a:lnTo>
                    <a:pt x="1155" y="268"/>
                  </a:lnTo>
                  <a:lnTo>
                    <a:pt x="1192" y="285"/>
                  </a:lnTo>
                  <a:lnTo>
                    <a:pt x="1216" y="285"/>
                  </a:lnTo>
                  <a:lnTo>
                    <a:pt x="1241" y="301"/>
                  </a:lnTo>
                  <a:lnTo>
                    <a:pt x="1253" y="301"/>
                  </a:lnTo>
                  <a:lnTo>
                    <a:pt x="1278" y="285"/>
                  </a:lnTo>
                  <a:lnTo>
                    <a:pt x="1290" y="285"/>
                  </a:lnTo>
                  <a:lnTo>
                    <a:pt x="1304" y="285"/>
                  </a:lnTo>
                  <a:lnTo>
                    <a:pt x="1316" y="320"/>
                  </a:lnTo>
                  <a:lnTo>
                    <a:pt x="1328" y="301"/>
                  </a:lnTo>
                  <a:lnTo>
                    <a:pt x="1341" y="336"/>
                  </a:lnTo>
                  <a:lnTo>
                    <a:pt x="1353" y="336"/>
                  </a:lnTo>
                  <a:lnTo>
                    <a:pt x="1365" y="336"/>
                  </a:lnTo>
                  <a:lnTo>
                    <a:pt x="1390" y="353"/>
                  </a:lnTo>
                  <a:lnTo>
                    <a:pt x="1415" y="370"/>
                  </a:lnTo>
                  <a:lnTo>
                    <a:pt x="1439" y="386"/>
                  </a:lnTo>
                  <a:lnTo>
                    <a:pt x="1465" y="386"/>
                  </a:lnTo>
                  <a:lnTo>
                    <a:pt x="1490" y="386"/>
                  </a:lnTo>
                  <a:lnTo>
                    <a:pt x="1514" y="403"/>
                  </a:lnTo>
                  <a:lnTo>
                    <a:pt x="1539" y="420"/>
                  </a:lnTo>
                  <a:lnTo>
                    <a:pt x="1588" y="436"/>
                  </a:lnTo>
                  <a:lnTo>
                    <a:pt x="1639" y="453"/>
                  </a:lnTo>
                  <a:lnTo>
                    <a:pt x="1688" y="453"/>
                  </a:lnTo>
                  <a:lnTo>
                    <a:pt x="1725" y="470"/>
                  </a:lnTo>
                  <a:lnTo>
                    <a:pt x="1774" y="470"/>
                  </a:lnTo>
                  <a:lnTo>
                    <a:pt x="1862" y="470"/>
                  </a:lnTo>
                  <a:lnTo>
                    <a:pt x="1936" y="470"/>
                  </a:lnTo>
                  <a:lnTo>
                    <a:pt x="2155" y="517"/>
                  </a:lnTo>
                  <a:lnTo>
                    <a:pt x="2312" y="547"/>
                  </a:lnTo>
                  <a:lnTo>
                    <a:pt x="2431" y="607"/>
                  </a:lnTo>
                  <a:lnTo>
                    <a:pt x="0" y="621"/>
                  </a:lnTo>
                  <a:lnTo>
                    <a:pt x="0" y="201"/>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27" name="Line 25">
              <a:extLst>
                <a:ext uri="{FF2B5EF4-FFF2-40B4-BE49-F238E27FC236}">
                  <a16:creationId xmlns:a16="http://schemas.microsoft.com/office/drawing/2014/main" id="{3CB8D8EC-452C-EF48-80C3-EC6D9BD05DF8}"/>
                </a:ext>
              </a:extLst>
            </p:cNvPr>
            <p:cNvSpPr>
              <a:spLocks noChangeShapeType="1"/>
            </p:cNvSpPr>
            <p:nvPr/>
          </p:nvSpPr>
          <p:spPr bwMode="auto">
            <a:xfrm flipV="1">
              <a:off x="1927054" y="1275671"/>
              <a:ext cx="1195" cy="632214"/>
            </a:xfrm>
            <a:prstGeom prst="line">
              <a:avLst/>
            </a:prstGeom>
            <a:noFill/>
            <a:ln w="19050">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28" name="Freeform 26">
              <a:extLst>
                <a:ext uri="{FF2B5EF4-FFF2-40B4-BE49-F238E27FC236}">
                  <a16:creationId xmlns:a16="http://schemas.microsoft.com/office/drawing/2014/main" id="{769B0A16-D608-F64D-8ACE-24B2D70F9236}"/>
                </a:ext>
              </a:extLst>
            </p:cNvPr>
            <p:cNvSpPr>
              <a:spLocks/>
            </p:cNvSpPr>
            <p:nvPr/>
          </p:nvSpPr>
          <p:spPr bwMode="auto">
            <a:xfrm>
              <a:off x="1942564" y="1324723"/>
              <a:ext cx="84853" cy="11951"/>
            </a:xfrm>
            <a:custGeom>
              <a:avLst/>
              <a:gdLst/>
              <a:ahLst/>
              <a:cxnLst>
                <a:cxn ang="0">
                  <a:pos x="0" y="0"/>
                </a:cxn>
                <a:cxn ang="0">
                  <a:pos x="12" y="0"/>
                </a:cxn>
                <a:cxn ang="0">
                  <a:pos x="12" y="0"/>
                </a:cxn>
                <a:cxn ang="0">
                  <a:pos x="24" y="0"/>
                </a:cxn>
                <a:cxn ang="0">
                  <a:pos x="36" y="0"/>
                </a:cxn>
                <a:cxn ang="0">
                  <a:pos x="49" y="0"/>
                </a:cxn>
                <a:cxn ang="0">
                  <a:pos x="61" y="0"/>
                </a:cxn>
                <a:cxn ang="0">
                  <a:pos x="61" y="0"/>
                </a:cxn>
                <a:cxn ang="0">
                  <a:pos x="73" y="0"/>
                </a:cxn>
                <a:cxn ang="0">
                  <a:pos x="61" y="0"/>
                </a:cxn>
                <a:cxn ang="0">
                  <a:pos x="61" y="0"/>
                </a:cxn>
                <a:cxn ang="0">
                  <a:pos x="49" y="0"/>
                </a:cxn>
                <a:cxn ang="0">
                  <a:pos x="36" y="12"/>
                </a:cxn>
                <a:cxn ang="0">
                  <a:pos x="36" y="12"/>
                </a:cxn>
                <a:cxn ang="0">
                  <a:pos x="24" y="12"/>
                </a:cxn>
                <a:cxn ang="0">
                  <a:pos x="12" y="12"/>
                </a:cxn>
                <a:cxn ang="0">
                  <a:pos x="0" y="12"/>
                </a:cxn>
                <a:cxn ang="0">
                  <a:pos x="0" y="12"/>
                </a:cxn>
                <a:cxn ang="0">
                  <a:pos x="0" y="12"/>
                </a:cxn>
                <a:cxn ang="0">
                  <a:pos x="0" y="0"/>
                </a:cxn>
              </a:cxnLst>
              <a:rect l="0" t="0" r="r" b="b"/>
              <a:pathLst>
                <a:path w="73" h="12">
                  <a:moveTo>
                    <a:pt x="0" y="0"/>
                  </a:moveTo>
                  <a:lnTo>
                    <a:pt x="12" y="0"/>
                  </a:lnTo>
                  <a:lnTo>
                    <a:pt x="12" y="0"/>
                  </a:lnTo>
                  <a:lnTo>
                    <a:pt x="24" y="0"/>
                  </a:lnTo>
                  <a:lnTo>
                    <a:pt x="36" y="0"/>
                  </a:lnTo>
                  <a:lnTo>
                    <a:pt x="49" y="0"/>
                  </a:lnTo>
                  <a:lnTo>
                    <a:pt x="61" y="0"/>
                  </a:lnTo>
                  <a:lnTo>
                    <a:pt x="61" y="0"/>
                  </a:lnTo>
                  <a:lnTo>
                    <a:pt x="73" y="0"/>
                  </a:lnTo>
                  <a:lnTo>
                    <a:pt x="61" y="0"/>
                  </a:lnTo>
                  <a:lnTo>
                    <a:pt x="61" y="0"/>
                  </a:lnTo>
                  <a:lnTo>
                    <a:pt x="49" y="0"/>
                  </a:lnTo>
                  <a:lnTo>
                    <a:pt x="36" y="12"/>
                  </a:lnTo>
                  <a:lnTo>
                    <a:pt x="36" y="12"/>
                  </a:lnTo>
                  <a:lnTo>
                    <a:pt x="24" y="12"/>
                  </a:lnTo>
                  <a:lnTo>
                    <a:pt x="12" y="12"/>
                  </a:lnTo>
                  <a:lnTo>
                    <a:pt x="0" y="12"/>
                  </a:lnTo>
                  <a:lnTo>
                    <a:pt x="0" y="12"/>
                  </a:lnTo>
                  <a:lnTo>
                    <a:pt x="0" y="12"/>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29" name="Freeform 27">
              <a:extLst>
                <a:ext uri="{FF2B5EF4-FFF2-40B4-BE49-F238E27FC236}">
                  <a16:creationId xmlns:a16="http://schemas.microsoft.com/office/drawing/2014/main" id="{03A53A03-FCBB-7C4F-92DD-C7627D4B6A60}"/>
                </a:ext>
              </a:extLst>
            </p:cNvPr>
            <p:cNvSpPr>
              <a:spLocks/>
            </p:cNvSpPr>
            <p:nvPr/>
          </p:nvSpPr>
          <p:spPr bwMode="auto">
            <a:xfrm>
              <a:off x="1814710" y="1349768"/>
              <a:ext cx="97999" cy="23902"/>
            </a:xfrm>
            <a:custGeom>
              <a:avLst/>
              <a:gdLst/>
              <a:ahLst/>
              <a:cxnLst>
                <a:cxn ang="0">
                  <a:pos x="0" y="12"/>
                </a:cxn>
                <a:cxn ang="0">
                  <a:pos x="36" y="0"/>
                </a:cxn>
                <a:cxn ang="0">
                  <a:pos x="36" y="12"/>
                </a:cxn>
                <a:cxn ang="0">
                  <a:pos x="60" y="12"/>
                </a:cxn>
                <a:cxn ang="0">
                  <a:pos x="84" y="0"/>
                </a:cxn>
                <a:cxn ang="0">
                  <a:pos x="72" y="12"/>
                </a:cxn>
                <a:cxn ang="0">
                  <a:pos x="60" y="12"/>
                </a:cxn>
                <a:cxn ang="0">
                  <a:pos x="36" y="12"/>
                </a:cxn>
                <a:cxn ang="0">
                  <a:pos x="24" y="24"/>
                </a:cxn>
                <a:cxn ang="0">
                  <a:pos x="12" y="12"/>
                </a:cxn>
                <a:cxn ang="0">
                  <a:pos x="12" y="12"/>
                </a:cxn>
                <a:cxn ang="0">
                  <a:pos x="0" y="12"/>
                </a:cxn>
              </a:cxnLst>
              <a:rect l="0" t="0" r="r" b="b"/>
              <a:pathLst>
                <a:path w="84" h="24">
                  <a:moveTo>
                    <a:pt x="0" y="12"/>
                  </a:moveTo>
                  <a:lnTo>
                    <a:pt x="36" y="0"/>
                  </a:lnTo>
                  <a:lnTo>
                    <a:pt x="36" y="12"/>
                  </a:lnTo>
                  <a:lnTo>
                    <a:pt x="60" y="12"/>
                  </a:lnTo>
                  <a:lnTo>
                    <a:pt x="84" y="0"/>
                  </a:lnTo>
                  <a:lnTo>
                    <a:pt x="72" y="12"/>
                  </a:lnTo>
                  <a:lnTo>
                    <a:pt x="60" y="12"/>
                  </a:lnTo>
                  <a:lnTo>
                    <a:pt x="36" y="12"/>
                  </a:lnTo>
                  <a:lnTo>
                    <a:pt x="24" y="24"/>
                  </a:lnTo>
                  <a:lnTo>
                    <a:pt x="12" y="12"/>
                  </a:lnTo>
                  <a:lnTo>
                    <a:pt x="12"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0" name="Freeform 28">
              <a:extLst>
                <a:ext uri="{FF2B5EF4-FFF2-40B4-BE49-F238E27FC236}">
                  <a16:creationId xmlns:a16="http://schemas.microsoft.com/office/drawing/2014/main" id="{0C21B83D-60B0-994E-817D-14C833665B90}"/>
                </a:ext>
              </a:extLst>
            </p:cNvPr>
            <p:cNvSpPr>
              <a:spLocks/>
            </p:cNvSpPr>
            <p:nvPr/>
          </p:nvSpPr>
          <p:spPr bwMode="auto">
            <a:xfrm>
              <a:off x="1857712" y="1373670"/>
              <a:ext cx="125486" cy="10756"/>
            </a:xfrm>
            <a:custGeom>
              <a:avLst/>
              <a:gdLst/>
              <a:ahLst/>
              <a:cxnLst>
                <a:cxn ang="0">
                  <a:pos x="108" y="12"/>
                </a:cxn>
                <a:cxn ang="0">
                  <a:pos x="96" y="0"/>
                </a:cxn>
                <a:cxn ang="0">
                  <a:pos x="84" y="0"/>
                </a:cxn>
                <a:cxn ang="0">
                  <a:pos x="72" y="0"/>
                </a:cxn>
                <a:cxn ang="0">
                  <a:pos x="60" y="0"/>
                </a:cxn>
                <a:cxn ang="0">
                  <a:pos x="36" y="0"/>
                </a:cxn>
                <a:cxn ang="0">
                  <a:pos x="36" y="0"/>
                </a:cxn>
                <a:cxn ang="0">
                  <a:pos x="36" y="0"/>
                </a:cxn>
                <a:cxn ang="0">
                  <a:pos x="24" y="0"/>
                </a:cxn>
                <a:cxn ang="0">
                  <a:pos x="12" y="0"/>
                </a:cxn>
                <a:cxn ang="0">
                  <a:pos x="0" y="0"/>
                </a:cxn>
                <a:cxn ang="0">
                  <a:pos x="0" y="12"/>
                </a:cxn>
                <a:cxn ang="0">
                  <a:pos x="0" y="12"/>
                </a:cxn>
                <a:cxn ang="0">
                  <a:pos x="12" y="12"/>
                </a:cxn>
                <a:cxn ang="0">
                  <a:pos x="36" y="12"/>
                </a:cxn>
                <a:cxn ang="0">
                  <a:pos x="36" y="0"/>
                </a:cxn>
                <a:cxn ang="0">
                  <a:pos x="36" y="0"/>
                </a:cxn>
                <a:cxn ang="0">
                  <a:pos x="48" y="0"/>
                </a:cxn>
                <a:cxn ang="0">
                  <a:pos x="60" y="0"/>
                </a:cxn>
                <a:cxn ang="0">
                  <a:pos x="60" y="0"/>
                </a:cxn>
                <a:cxn ang="0">
                  <a:pos x="72" y="0"/>
                </a:cxn>
                <a:cxn ang="0">
                  <a:pos x="72" y="0"/>
                </a:cxn>
                <a:cxn ang="0">
                  <a:pos x="84" y="12"/>
                </a:cxn>
                <a:cxn ang="0">
                  <a:pos x="108" y="12"/>
                </a:cxn>
              </a:cxnLst>
              <a:rect l="0" t="0" r="r" b="b"/>
              <a:pathLst>
                <a:path w="108" h="12">
                  <a:moveTo>
                    <a:pt x="108" y="12"/>
                  </a:moveTo>
                  <a:lnTo>
                    <a:pt x="96" y="0"/>
                  </a:lnTo>
                  <a:lnTo>
                    <a:pt x="84" y="0"/>
                  </a:lnTo>
                  <a:lnTo>
                    <a:pt x="72" y="0"/>
                  </a:lnTo>
                  <a:lnTo>
                    <a:pt x="60" y="0"/>
                  </a:lnTo>
                  <a:lnTo>
                    <a:pt x="36" y="0"/>
                  </a:lnTo>
                  <a:lnTo>
                    <a:pt x="36" y="0"/>
                  </a:lnTo>
                  <a:lnTo>
                    <a:pt x="36" y="0"/>
                  </a:lnTo>
                  <a:lnTo>
                    <a:pt x="24" y="0"/>
                  </a:lnTo>
                  <a:lnTo>
                    <a:pt x="12" y="0"/>
                  </a:lnTo>
                  <a:lnTo>
                    <a:pt x="0" y="0"/>
                  </a:lnTo>
                  <a:lnTo>
                    <a:pt x="0" y="12"/>
                  </a:lnTo>
                  <a:lnTo>
                    <a:pt x="0" y="12"/>
                  </a:lnTo>
                  <a:lnTo>
                    <a:pt x="12" y="12"/>
                  </a:lnTo>
                  <a:lnTo>
                    <a:pt x="36" y="12"/>
                  </a:lnTo>
                  <a:lnTo>
                    <a:pt x="36" y="0"/>
                  </a:lnTo>
                  <a:lnTo>
                    <a:pt x="36" y="0"/>
                  </a:lnTo>
                  <a:lnTo>
                    <a:pt x="48" y="0"/>
                  </a:lnTo>
                  <a:lnTo>
                    <a:pt x="60" y="0"/>
                  </a:lnTo>
                  <a:lnTo>
                    <a:pt x="60" y="0"/>
                  </a:lnTo>
                  <a:lnTo>
                    <a:pt x="72" y="0"/>
                  </a:lnTo>
                  <a:lnTo>
                    <a:pt x="72" y="0"/>
                  </a:lnTo>
                  <a:lnTo>
                    <a:pt x="84" y="12"/>
                  </a:lnTo>
                  <a:lnTo>
                    <a:pt x="108"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1" name="Freeform 29">
              <a:extLst>
                <a:ext uri="{FF2B5EF4-FFF2-40B4-BE49-F238E27FC236}">
                  <a16:creationId xmlns:a16="http://schemas.microsoft.com/office/drawing/2014/main" id="{EDBDE452-70D5-8947-9DCB-BAD0F646BFC4}"/>
                </a:ext>
              </a:extLst>
            </p:cNvPr>
            <p:cNvSpPr>
              <a:spLocks/>
            </p:cNvSpPr>
            <p:nvPr/>
          </p:nvSpPr>
          <p:spPr bwMode="auto">
            <a:xfrm>
              <a:off x="1872079" y="1300821"/>
              <a:ext cx="40634" cy="11951"/>
            </a:xfrm>
            <a:custGeom>
              <a:avLst/>
              <a:gdLst/>
              <a:ahLst/>
              <a:cxnLst>
                <a:cxn ang="0">
                  <a:pos x="36" y="0"/>
                </a:cxn>
                <a:cxn ang="0">
                  <a:pos x="24" y="0"/>
                </a:cxn>
                <a:cxn ang="0">
                  <a:pos x="12" y="0"/>
                </a:cxn>
                <a:cxn ang="0">
                  <a:pos x="0" y="0"/>
                </a:cxn>
                <a:cxn ang="0">
                  <a:pos x="0" y="12"/>
                </a:cxn>
                <a:cxn ang="0">
                  <a:pos x="0" y="12"/>
                </a:cxn>
                <a:cxn ang="0">
                  <a:pos x="12" y="12"/>
                </a:cxn>
                <a:cxn ang="0">
                  <a:pos x="12" y="12"/>
                </a:cxn>
                <a:cxn ang="0">
                  <a:pos x="12" y="12"/>
                </a:cxn>
                <a:cxn ang="0">
                  <a:pos x="24" y="12"/>
                </a:cxn>
                <a:cxn ang="0">
                  <a:pos x="36" y="0"/>
                </a:cxn>
                <a:cxn ang="0">
                  <a:pos x="36" y="0"/>
                </a:cxn>
              </a:cxnLst>
              <a:rect l="0" t="0" r="r" b="b"/>
              <a:pathLst>
                <a:path w="36" h="12">
                  <a:moveTo>
                    <a:pt x="36" y="0"/>
                  </a:moveTo>
                  <a:lnTo>
                    <a:pt x="24" y="0"/>
                  </a:lnTo>
                  <a:lnTo>
                    <a:pt x="12" y="0"/>
                  </a:lnTo>
                  <a:lnTo>
                    <a:pt x="0" y="0"/>
                  </a:lnTo>
                  <a:lnTo>
                    <a:pt x="0" y="12"/>
                  </a:lnTo>
                  <a:lnTo>
                    <a:pt x="0" y="12"/>
                  </a:lnTo>
                  <a:lnTo>
                    <a:pt x="12" y="12"/>
                  </a:lnTo>
                  <a:lnTo>
                    <a:pt x="12" y="12"/>
                  </a:lnTo>
                  <a:lnTo>
                    <a:pt x="12" y="12"/>
                  </a:lnTo>
                  <a:lnTo>
                    <a:pt x="24" y="12"/>
                  </a:lnTo>
                  <a:lnTo>
                    <a:pt x="36" y="0"/>
                  </a:lnTo>
                  <a:lnTo>
                    <a:pt x="36"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2" name="Freeform 30">
              <a:extLst>
                <a:ext uri="{FF2B5EF4-FFF2-40B4-BE49-F238E27FC236}">
                  <a16:creationId xmlns:a16="http://schemas.microsoft.com/office/drawing/2014/main" id="{BCA4FCDF-37EA-484B-8877-D1366E7A4013}"/>
                </a:ext>
              </a:extLst>
            </p:cNvPr>
            <p:cNvSpPr>
              <a:spLocks/>
            </p:cNvSpPr>
            <p:nvPr/>
          </p:nvSpPr>
          <p:spPr bwMode="auto">
            <a:xfrm>
              <a:off x="1829034" y="1190821"/>
              <a:ext cx="184047" cy="96804"/>
            </a:xfrm>
            <a:custGeom>
              <a:avLst/>
              <a:gdLst/>
              <a:ahLst/>
              <a:cxnLst>
                <a:cxn ang="0">
                  <a:pos x="60" y="12"/>
                </a:cxn>
                <a:cxn ang="0">
                  <a:pos x="60" y="24"/>
                </a:cxn>
                <a:cxn ang="0">
                  <a:pos x="60" y="24"/>
                </a:cxn>
                <a:cxn ang="0">
                  <a:pos x="60" y="36"/>
                </a:cxn>
                <a:cxn ang="0">
                  <a:pos x="72" y="36"/>
                </a:cxn>
                <a:cxn ang="0">
                  <a:pos x="60" y="36"/>
                </a:cxn>
                <a:cxn ang="0">
                  <a:pos x="60" y="48"/>
                </a:cxn>
                <a:cxn ang="0">
                  <a:pos x="60" y="48"/>
                </a:cxn>
                <a:cxn ang="0">
                  <a:pos x="60" y="61"/>
                </a:cxn>
                <a:cxn ang="0">
                  <a:pos x="48" y="61"/>
                </a:cxn>
                <a:cxn ang="0">
                  <a:pos x="48" y="61"/>
                </a:cxn>
                <a:cxn ang="0">
                  <a:pos x="24" y="73"/>
                </a:cxn>
                <a:cxn ang="0">
                  <a:pos x="12" y="73"/>
                </a:cxn>
                <a:cxn ang="0">
                  <a:pos x="0" y="85"/>
                </a:cxn>
                <a:cxn ang="0">
                  <a:pos x="12" y="85"/>
                </a:cxn>
                <a:cxn ang="0">
                  <a:pos x="36" y="97"/>
                </a:cxn>
                <a:cxn ang="0">
                  <a:pos x="60" y="97"/>
                </a:cxn>
                <a:cxn ang="0">
                  <a:pos x="96" y="97"/>
                </a:cxn>
                <a:cxn ang="0">
                  <a:pos x="120" y="97"/>
                </a:cxn>
                <a:cxn ang="0">
                  <a:pos x="145" y="97"/>
                </a:cxn>
                <a:cxn ang="0">
                  <a:pos x="145" y="85"/>
                </a:cxn>
                <a:cxn ang="0">
                  <a:pos x="132" y="85"/>
                </a:cxn>
                <a:cxn ang="0">
                  <a:pos x="157" y="61"/>
                </a:cxn>
                <a:cxn ang="0">
                  <a:pos x="120" y="73"/>
                </a:cxn>
                <a:cxn ang="0">
                  <a:pos x="108" y="73"/>
                </a:cxn>
                <a:cxn ang="0">
                  <a:pos x="96" y="61"/>
                </a:cxn>
                <a:cxn ang="0">
                  <a:pos x="108" y="48"/>
                </a:cxn>
                <a:cxn ang="0">
                  <a:pos x="96" y="36"/>
                </a:cxn>
                <a:cxn ang="0">
                  <a:pos x="96" y="36"/>
                </a:cxn>
                <a:cxn ang="0">
                  <a:pos x="108" y="24"/>
                </a:cxn>
                <a:cxn ang="0">
                  <a:pos x="84" y="24"/>
                </a:cxn>
                <a:cxn ang="0">
                  <a:pos x="84" y="12"/>
                </a:cxn>
              </a:cxnLst>
              <a:rect l="0" t="0" r="r" b="b"/>
              <a:pathLst>
                <a:path w="157" h="97">
                  <a:moveTo>
                    <a:pt x="72" y="0"/>
                  </a:moveTo>
                  <a:lnTo>
                    <a:pt x="60" y="12"/>
                  </a:lnTo>
                  <a:lnTo>
                    <a:pt x="72" y="12"/>
                  </a:lnTo>
                  <a:lnTo>
                    <a:pt x="60" y="24"/>
                  </a:lnTo>
                  <a:lnTo>
                    <a:pt x="60" y="24"/>
                  </a:lnTo>
                  <a:lnTo>
                    <a:pt x="60" y="24"/>
                  </a:lnTo>
                  <a:lnTo>
                    <a:pt x="72" y="24"/>
                  </a:lnTo>
                  <a:lnTo>
                    <a:pt x="60" y="36"/>
                  </a:lnTo>
                  <a:lnTo>
                    <a:pt x="72" y="36"/>
                  </a:lnTo>
                  <a:lnTo>
                    <a:pt x="72" y="36"/>
                  </a:lnTo>
                  <a:lnTo>
                    <a:pt x="60" y="36"/>
                  </a:lnTo>
                  <a:lnTo>
                    <a:pt x="60" y="36"/>
                  </a:lnTo>
                  <a:lnTo>
                    <a:pt x="60" y="36"/>
                  </a:lnTo>
                  <a:lnTo>
                    <a:pt x="60" y="48"/>
                  </a:lnTo>
                  <a:lnTo>
                    <a:pt x="48" y="48"/>
                  </a:lnTo>
                  <a:lnTo>
                    <a:pt x="60" y="48"/>
                  </a:lnTo>
                  <a:lnTo>
                    <a:pt x="48" y="61"/>
                  </a:lnTo>
                  <a:lnTo>
                    <a:pt x="60" y="61"/>
                  </a:lnTo>
                  <a:lnTo>
                    <a:pt x="60" y="61"/>
                  </a:lnTo>
                  <a:lnTo>
                    <a:pt x="48" y="61"/>
                  </a:lnTo>
                  <a:lnTo>
                    <a:pt x="60" y="61"/>
                  </a:lnTo>
                  <a:lnTo>
                    <a:pt x="48" y="61"/>
                  </a:lnTo>
                  <a:lnTo>
                    <a:pt x="36" y="73"/>
                  </a:lnTo>
                  <a:lnTo>
                    <a:pt x="24" y="73"/>
                  </a:lnTo>
                  <a:lnTo>
                    <a:pt x="24" y="73"/>
                  </a:lnTo>
                  <a:lnTo>
                    <a:pt x="12" y="73"/>
                  </a:lnTo>
                  <a:lnTo>
                    <a:pt x="24" y="73"/>
                  </a:lnTo>
                  <a:lnTo>
                    <a:pt x="0" y="85"/>
                  </a:lnTo>
                  <a:lnTo>
                    <a:pt x="12" y="85"/>
                  </a:lnTo>
                  <a:lnTo>
                    <a:pt x="12" y="85"/>
                  </a:lnTo>
                  <a:lnTo>
                    <a:pt x="24" y="97"/>
                  </a:lnTo>
                  <a:lnTo>
                    <a:pt x="36" y="97"/>
                  </a:lnTo>
                  <a:lnTo>
                    <a:pt x="48" y="97"/>
                  </a:lnTo>
                  <a:lnTo>
                    <a:pt x="60" y="97"/>
                  </a:lnTo>
                  <a:lnTo>
                    <a:pt x="84" y="97"/>
                  </a:lnTo>
                  <a:lnTo>
                    <a:pt x="96" y="97"/>
                  </a:lnTo>
                  <a:lnTo>
                    <a:pt x="108" y="97"/>
                  </a:lnTo>
                  <a:lnTo>
                    <a:pt x="120" y="97"/>
                  </a:lnTo>
                  <a:lnTo>
                    <a:pt x="132" y="97"/>
                  </a:lnTo>
                  <a:lnTo>
                    <a:pt x="145" y="97"/>
                  </a:lnTo>
                  <a:lnTo>
                    <a:pt x="157" y="85"/>
                  </a:lnTo>
                  <a:lnTo>
                    <a:pt x="145" y="85"/>
                  </a:lnTo>
                  <a:lnTo>
                    <a:pt x="145" y="85"/>
                  </a:lnTo>
                  <a:lnTo>
                    <a:pt x="132" y="85"/>
                  </a:lnTo>
                  <a:lnTo>
                    <a:pt x="145" y="73"/>
                  </a:lnTo>
                  <a:lnTo>
                    <a:pt x="157" y="61"/>
                  </a:lnTo>
                  <a:lnTo>
                    <a:pt x="132" y="73"/>
                  </a:lnTo>
                  <a:lnTo>
                    <a:pt x="120" y="73"/>
                  </a:lnTo>
                  <a:lnTo>
                    <a:pt x="120" y="73"/>
                  </a:lnTo>
                  <a:lnTo>
                    <a:pt x="108" y="73"/>
                  </a:lnTo>
                  <a:lnTo>
                    <a:pt x="120" y="61"/>
                  </a:lnTo>
                  <a:lnTo>
                    <a:pt x="96" y="61"/>
                  </a:lnTo>
                  <a:lnTo>
                    <a:pt x="108" y="61"/>
                  </a:lnTo>
                  <a:lnTo>
                    <a:pt x="108" y="48"/>
                  </a:lnTo>
                  <a:lnTo>
                    <a:pt x="120" y="36"/>
                  </a:lnTo>
                  <a:lnTo>
                    <a:pt x="96" y="36"/>
                  </a:lnTo>
                  <a:lnTo>
                    <a:pt x="108" y="36"/>
                  </a:lnTo>
                  <a:lnTo>
                    <a:pt x="96" y="36"/>
                  </a:lnTo>
                  <a:lnTo>
                    <a:pt x="96" y="36"/>
                  </a:lnTo>
                  <a:lnTo>
                    <a:pt x="108" y="24"/>
                  </a:lnTo>
                  <a:lnTo>
                    <a:pt x="84" y="24"/>
                  </a:lnTo>
                  <a:lnTo>
                    <a:pt x="84" y="24"/>
                  </a:lnTo>
                  <a:lnTo>
                    <a:pt x="84" y="12"/>
                  </a:lnTo>
                  <a:lnTo>
                    <a:pt x="84" y="12"/>
                  </a:lnTo>
                  <a:lnTo>
                    <a:pt x="7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3" name="Freeform 31">
              <a:extLst>
                <a:ext uri="{FF2B5EF4-FFF2-40B4-BE49-F238E27FC236}">
                  <a16:creationId xmlns:a16="http://schemas.microsoft.com/office/drawing/2014/main" id="{5D3D63EA-F71F-674C-8A12-61D9D73BDC1A}"/>
                </a:ext>
              </a:extLst>
            </p:cNvPr>
            <p:cNvSpPr>
              <a:spLocks/>
            </p:cNvSpPr>
            <p:nvPr/>
          </p:nvSpPr>
          <p:spPr bwMode="auto">
            <a:xfrm>
              <a:off x="1842177" y="1447767"/>
              <a:ext cx="70512" cy="1195"/>
            </a:xfrm>
            <a:custGeom>
              <a:avLst/>
              <a:gdLst/>
              <a:ahLst/>
              <a:cxnLst>
                <a:cxn ang="0">
                  <a:pos x="60" y="0"/>
                </a:cxn>
                <a:cxn ang="0">
                  <a:pos x="48" y="0"/>
                </a:cxn>
                <a:cxn ang="0">
                  <a:pos x="48" y="0"/>
                </a:cxn>
                <a:cxn ang="0">
                  <a:pos x="36" y="0"/>
                </a:cxn>
                <a:cxn ang="0">
                  <a:pos x="24" y="0"/>
                </a:cxn>
                <a:cxn ang="0">
                  <a:pos x="12" y="0"/>
                </a:cxn>
                <a:cxn ang="0">
                  <a:pos x="12" y="0"/>
                </a:cxn>
                <a:cxn ang="0">
                  <a:pos x="0" y="0"/>
                </a:cxn>
                <a:cxn ang="0">
                  <a:pos x="0" y="0"/>
                </a:cxn>
                <a:cxn ang="0">
                  <a:pos x="0" y="0"/>
                </a:cxn>
                <a:cxn ang="0">
                  <a:pos x="12" y="0"/>
                </a:cxn>
                <a:cxn ang="0">
                  <a:pos x="12" y="0"/>
                </a:cxn>
                <a:cxn ang="0">
                  <a:pos x="24" y="0"/>
                </a:cxn>
                <a:cxn ang="0">
                  <a:pos x="36" y="0"/>
                </a:cxn>
                <a:cxn ang="0">
                  <a:pos x="48" y="0"/>
                </a:cxn>
                <a:cxn ang="0">
                  <a:pos x="60" y="0"/>
                </a:cxn>
                <a:cxn ang="0">
                  <a:pos x="60" y="0"/>
                </a:cxn>
                <a:cxn ang="0">
                  <a:pos x="60" y="0"/>
                </a:cxn>
                <a:cxn ang="0">
                  <a:pos x="60" y="0"/>
                </a:cxn>
                <a:cxn ang="0">
                  <a:pos x="60" y="0"/>
                </a:cxn>
              </a:cxnLst>
              <a:rect l="0" t="0" r="r" b="b"/>
              <a:pathLst>
                <a:path w="60">
                  <a:moveTo>
                    <a:pt x="60" y="0"/>
                  </a:moveTo>
                  <a:lnTo>
                    <a:pt x="48" y="0"/>
                  </a:lnTo>
                  <a:lnTo>
                    <a:pt x="48" y="0"/>
                  </a:lnTo>
                  <a:lnTo>
                    <a:pt x="36" y="0"/>
                  </a:lnTo>
                  <a:lnTo>
                    <a:pt x="24" y="0"/>
                  </a:lnTo>
                  <a:lnTo>
                    <a:pt x="12" y="0"/>
                  </a:lnTo>
                  <a:lnTo>
                    <a:pt x="12" y="0"/>
                  </a:lnTo>
                  <a:lnTo>
                    <a:pt x="0" y="0"/>
                  </a:lnTo>
                  <a:lnTo>
                    <a:pt x="0" y="0"/>
                  </a:lnTo>
                  <a:lnTo>
                    <a:pt x="0" y="0"/>
                  </a:lnTo>
                  <a:lnTo>
                    <a:pt x="12" y="0"/>
                  </a:lnTo>
                  <a:lnTo>
                    <a:pt x="12" y="0"/>
                  </a:lnTo>
                  <a:lnTo>
                    <a:pt x="24" y="0"/>
                  </a:lnTo>
                  <a:lnTo>
                    <a:pt x="36" y="0"/>
                  </a:lnTo>
                  <a:lnTo>
                    <a:pt x="48" y="0"/>
                  </a:lnTo>
                  <a:lnTo>
                    <a:pt x="60" y="0"/>
                  </a:lnTo>
                  <a:lnTo>
                    <a:pt x="60" y="0"/>
                  </a:lnTo>
                  <a:lnTo>
                    <a:pt x="60" y="0"/>
                  </a:lnTo>
                  <a:lnTo>
                    <a:pt x="60" y="0"/>
                  </a:lnTo>
                  <a:lnTo>
                    <a:pt x="6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4" name="Freeform 32">
              <a:extLst>
                <a:ext uri="{FF2B5EF4-FFF2-40B4-BE49-F238E27FC236}">
                  <a16:creationId xmlns:a16="http://schemas.microsoft.com/office/drawing/2014/main" id="{B0A9601F-17E1-DD41-ACDB-3F287DE34552}"/>
                </a:ext>
              </a:extLst>
            </p:cNvPr>
            <p:cNvSpPr>
              <a:spLocks/>
            </p:cNvSpPr>
            <p:nvPr/>
          </p:nvSpPr>
          <p:spPr bwMode="auto">
            <a:xfrm>
              <a:off x="1941369" y="1470527"/>
              <a:ext cx="113535" cy="11951"/>
            </a:xfrm>
            <a:custGeom>
              <a:avLst/>
              <a:gdLst/>
              <a:ahLst/>
              <a:cxnLst>
                <a:cxn ang="0">
                  <a:pos x="97" y="0"/>
                </a:cxn>
                <a:cxn ang="0">
                  <a:pos x="61" y="0"/>
                </a:cxn>
                <a:cxn ang="0">
                  <a:pos x="49" y="0"/>
                </a:cxn>
                <a:cxn ang="0">
                  <a:pos x="24" y="0"/>
                </a:cxn>
                <a:cxn ang="0">
                  <a:pos x="0" y="0"/>
                </a:cxn>
                <a:cxn ang="0">
                  <a:pos x="12" y="12"/>
                </a:cxn>
                <a:cxn ang="0">
                  <a:pos x="24" y="12"/>
                </a:cxn>
                <a:cxn ang="0">
                  <a:pos x="49" y="12"/>
                </a:cxn>
                <a:cxn ang="0">
                  <a:pos x="61" y="12"/>
                </a:cxn>
                <a:cxn ang="0">
                  <a:pos x="73" y="12"/>
                </a:cxn>
                <a:cxn ang="0">
                  <a:pos x="73" y="12"/>
                </a:cxn>
                <a:cxn ang="0">
                  <a:pos x="97" y="0"/>
                </a:cxn>
              </a:cxnLst>
              <a:rect l="0" t="0" r="r" b="b"/>
              <a:pathLst>
                <a:path w="97" h="12">
                  <a:moveTo>
                    <a:pt x="97" y="0"/>
                  </a:moveTo>
                  <a:lnTo>
                    <a:pt x="61" y="0"/>
                  </a:lnTo>
                  <a:lnTo>
                    <a:pt x="49" y="0"/>
                  </a:lnTo>
                  <a:lnTo>
                    <a:pt x="24" y="0"/>
                  </a:lnTo>
                  <a:lnTo>
                    <a:pt x="0" y="0"/>
                  </a:lnTo>
                  <a:lnTo>
                    <a:pt x="12" y="12"/>
                  </a:lnTo>
                  <a:lnTo>
                    <a:pt x="24" y="12"/>
                  </a:lnTo>
                  <a:lnTo>
                    <a:pt x="49" y="12"/>
                  </a:lnTo>
                  <a:lnTo>
                    <a:pt x="61" y="12"/>
                  </a:lnTo>
                  <a:lnTo>
                    <a:pt x="73" y="12"/>
                  </a:lnTo>
                  <a:lnTo>
                    <a:pt x="73" y="12"/>
                  </a:lnTo>
                  <a:lnTo>
                    <a:pt x="97"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5" name="Freeform 33">
              <a:extLst>
                <a:ext uri="{FF2B5EF4-FFF2-40B4-BE49-F238E27FC236}">
                  <a16:creationId xmlns:a16="http://schemas.microsoft.com/office/drawing/2014/main" id="{386B9C3A-6E3E-084C-A398-B7BD6DADBFD9}"/>
                </a:ext>
              </a:extLst>
            </p:cNvPr>
            <p:cNvSpPr>
              <a:spLocks/>
            </p:cNvSpPr>
            <p:nvPr/>
          </p:nvSpPr>
          <p:spPr bwMode="auto">
            <a:xfrm>
              <a:off x="1870860" y="1495571"/>
              <a:ext cx="127877" cy="1195"/>
            </a:xfrm>
            <a:custGeom>
              <a:avLst/>
              <a:gdLst/>
              <a:ahLst/>
              <a:cxnLst>
                <a:cxn ang="0">
                  <a:pos x="0" y="0"/>
                </a:cxn>
                <a:cxn ang="0">
                  <a:pos x="12" y="0"/>
                </a:cxn>
                <a:cxn ang="0">
                  <a:pos x="24" y="0"/>
                </a:cxn>
                <a:cxn ang="0">
                  <a:pos x="36" y="0"/>
                </a:cxn>
                <a:cxn ang="0">
                  <a:pos x="48" y="0"/>
                </a:cxn>
                <a:cxn ang="0">
                  <a:pos x="72" y="0"/>
                </a:cxn>
                <a:cxn ang="0">
                  <a:pos x="72" y="0"/>
                </a:cxn>
                <a:cxn ang="0">
                  <a:pos x="72" y="0"/>
                </a:cxn>
                <a:cxn ang="0">
                  <a:pos x="84" y="0"/>
                </a:cxn>
                <a:cxn ang="0">
                  <a:pos x="96" y="0"/>
                </a:cxn>
                <a:cxn ang="0">
                  <a:pos x="109" y="0"/>
                </a:cxn>
                <a:cxn ang="0">
                  <a:pos x="109" y="0"/>
                </a:cxn>
                <a:cxn ang="0">
                  <a:pos x="109" y="0"/>
                </a:cxn>
                <a:cxn ang="0">
                  <a:pos x="96" y="0"/>
                </a:cxn>
                <a:cxn ang="0">
                  <a:pos x="72" y="0"/>
                </a:cxn>
                <a:cxn ang="0">
                  <a:pos x="72" y="0"/>
                </a:cxn>
                <a:cxn ang="0">
                  <a:pos x="72" y="0"/>
                </a:cxn>
                <a:cxn ang="0">
                  <a:pos x="60" y="0"/>
                </a:cxn>
                <a:cxn ang="0">
                  <a:pos x="48" y="0"/>
                </a:cxn>
                <a:cxn ang="0">
                  <a:pos x="48" y="0"/>
                </a:cxn>
                <a:cxn ang="0">
                  <a:pos x="36" y="0"/>
                </a:cxn>
                <a:cxn ang="0">
                  <a:pos x="36" y="0"/>
                </a:cxn>
                <a:cxn ang="0">
                  <a:pos x="24" y="0"/>
                </a:cxn>
                <a:cxn ang="0">
                  <a:pos x="0" y="0"/>
                </a:cxn>
              </a:cxnLst>
              <a:rect l="0" t="0" r="r" b="b"/>
              <a:pathLst>
                <a:path w="109">
                  <a:moveTo>
                    <a:pt x="0" y="0"/>
                  </a:moveTo>
                  <a:lnTo>
                    <a:pt x="12" y="0"/>
                  </a:lnTo>
                  <a:lnTo>
                    <a:pt x="24" y="0"/>
                  </a:lnTo>
                  <a:lnTo>
                    <a:pt x="36" y="0"/>
                  </a:lnTo>
                  <a:lnTo>
                    <a:pt x="48" y="0"/>
                  </a:lnTo>
                  <a:lnTo>
                    <a:pt x="72" y="0"/>
                  </a:lnTo>
                  <a:lnTo>
                    <a:pt x="72" y="0"/>
                  </a:lnTo>
                  <a:lnTo>
                    <a:pt x="72" y="0"/>
                  </a:lnTo>
                  <a:lnTo>
                    <a:pt x="84" y="0"/>
                  </a:lnTo>
                  <a:lnTo>
                    <a:pt x="96" y="0"/>
                  </a:lnTo>
                  <a:lnTo>
                    <a:pt x="109" y="0"/>
                  </a:lnTo>
                  <a:lnTo>
                    <a:pt x="109" y="0"/>
                  </a:lnTo>
                  <a:lnTo>
                    <a:pt x="109" y="0"/>
                  </a:lnTo>
                  <a:lnTo>
                    <a:pt x="96" y="0"/>
                  </a:lnTo>
                  <a:lnTo>
                    <a:pt x="72" y="0"/>
                  </a:lnTo>
                  <a:lnTo>
                    <a:pt x="72" y="0"/>
                  </a:lnTo>
                  <a:lnTo>
                    <a:pt x="72" y="0"/>
                  </a:lnTo>
                  <a:lnTo>
                    <a:pt x="60" y="0"/>
                  </a:lnTo>
                  <a:lnTo>
                    <a:pt x="48" y="0"/>
                  </a:lnTo>
                  <a:lnTo>
                    <a:pt x="48" y="0"/>
                  </a:lnTo>
                  <a:lnTo>
                    <a:pt x="36" y="0"/>
                  </a:lnTo>
                  <a:lnTo>
                    <a:pt x="36" y="0"/>
                  </a:lnTo>
                  <a:lnTo>
                    <a:pt x="24"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6" name="Freeform 34">
              <a:extLst>
                <a:ext uri="{FF2B5EF4-FFF2-40B4-BE49-F238E27FC236}">
                  <a16:creationId xmlns:a16="http://schemas.microsoft.com/office/drawing/2014/main" id="{41A3FD10-EDC9-EE46-82D7-5993AE6D088D}"/>
                </a:ext>
              </a:extLst>
            </p:cNvPr>
            <p:cNvSpPr>
              <a:spLocks/>
            </p:cNvSpPr>
            <p:nvPr/>
          </p:nvSpPr>
          <p:spPr bwMode="auto">
            <a:xfrm>
              <a:off x="1941369" y="1422723"/>
              <a:ext cx="57365" cy="10756"/>
            </a:xfrm>
            <a:custGeom>
              <a:avLst/>
              <a:gdLst/>
              <a:ahLst/>
              <a:cxnLst>
                <a:cxn ang="0">
                  <a:pos x="0" y="0"/>
                </a:cxn>
                <a:cxn ang="0">
                  <a:pos x="12" y="0"/>
                </a:cxn>
                <a:cxn ang="0">
                  <a:pos x="24" y="0"/>
                </a:cxn>
                <a:cxn ang="0">
                  <a:pos x="49" y="0"/>
                </a:cxn>
                <a:cxn ang="0">
                  <a:pos x="36" y="0"/>
                </a:cxn>
                <a:cxn ang="0">
                  <a:pos x="36" y="0"/>
                </a:cxn>
                <a:cxn ang="0">
                  <a:pos x="24" y="0"/>
                </a:cxn>
                <a:cxn ang="0">
                  <a:pos x="24" y="12"/>
                </a:cxn>
                <a:cxn ang="0">
                  <a:pos x="24" y="0"/>
                </a:cxn>
                <a:cxn ang="0">
                  <a:pos x="12" y="0"/>
                </a:cxn>
                <a:cxn ang="0">
                  <a:pos x="0" y="0"/>
                </a:cxn>
                <a:cxn ang="0">
                  <a:pos x="0" y="0"/>
                </a:cxn>
              </a:cxnLst>
              <a:rect l="0" t="0" r="r" b="b"/>
              <a:pathLst>
                <a:path w="49" h="12">
                  <a:moveTo>
                    <a:pt x="0" y="0"/>
                  </a:moveTo>
                  <a:lnTo>
                    <a:pt x="12" y="0"/>
                  </a:lnTo>
                  <a:lnTo>
                    <a:pt x="24" y="0"/>
                  </a:lnTo>
                  <a:lnTo>
                    <a:pt x="49" y="0"/>
                  </a:lnTo>
                  <a:lnTo>
                    <a:pt x="36" y="0"/>
                  </a:lnTo>
                  <a:lnTo>
                    <a:pt x="36" y="0"/>
                  </a:lnTo>
                  <a:lnTo>
                    <a:pt x="24" y="0"/>
                  </a:lnTo>
                  <a:lnTo>
                    <a:pt x="24" y="12"/>
                  </a:lnTo>
                  <a:lnTo>
                    <a:pt x="24" y="0"/>
                  </a:lnTo>
                  <a:lnTo>
                    <a:pt x="12"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7" name="Freeform 35">
              <a:extLst>
                <a:ext uri="{FF2B5EF4-FFF2-40B4-BE49-F238E27FC236}">
                  <a16:creationId xmlns:a16="http://schemas.microsoft.com/office/drawing/2014/main" id="{AD1283E9-A8C3-4D45-97F7-0CE1523A6BBF}"/>
                </a:ext>
              </a:extLst>
            </p:cNvPr>
            <p:cNvSpPr>
              <a:spLocks/>
            </p:cNvSpPr>
            <p:nvPr/>
          </p:nvSpPr>
          <p:spPr bwMode="auto">
            <a:xfrm>
              <a:off x="2781559" y="1615085"/>
              <a:ext cx="212730" cy="317900"/>
            </a:xfrm>
            <a:custGeom>
              <a:avLst/>
              <a:gdLst/>
              <a:ahLst/>
              <a:cxnLst>
                <a:cxn ang="0">
                  <a:pos x="72" y="12"/>
                </a:cxn>
                <a:cxn ang="0">
                  <a:pos x="72" y="12"/>
                </a:cxn>
                <a:cxn ang="0">
                  <a:pos x="72" y="36"/>
                </a:cxn>
                <a:cxn ang="0">
                  <a:pos x="72" y="48"/>
                </a:cxn>
                <a:cxn ang="0">
                  <a:pos x="60" y="73"/>
                </a:cxn>
                <a:cxn ang="0">
                  <a:pos x="60" y="85"/>
                </a:cxn>
                <a:cxn ang="0">
                  <a:pos x="60" y="97"/>
                </a:cxn>
                <a:cxn ang="0">
                  <a:pos x="60" y="109"/>
                </a:cxn>
                <a:cxn ang="0">
                  <a:pos x="60" y="109"/>
                </a:cxn>
                <a:cxn ang="0">
                  <a:pos x="60" y="133"/>
                </a:cxn>
                <a:cxn ang="0">
                  <a:pos x="48" y="145"/>
                </a:cxn>
                <a:cxn ang="0">
                  <a:pos x="48" y="145"/>
                </a:cxn>
                <a:cxn ang="0">
                  <a:pos x="24" y="157"/>
                </a:cxn>
                <a:cxn ang="0">
                  <a:pos x="24" y="169"/>
                </a:cxn>
                <a:cxn ang="0">
                  <a:pos x="48" y="193"/>
                </a:cxn>
                <a:cxn ang="0">
                  <a:pos x="24" y="193"/>
                </a:cxn>
                <a:cxn ang="0">
                  <a:pos x="36" y="218"/>
                </a:cxn>
                <a:cxn ang="0">
                  <a:pos x="36" y="242"/>
                </a:cxn>
                <a:cxn ang="0">
                  <a:pos x="36" y="266"/>
                </a:cxn>
                <a:cxn ang="0">
                  <a:pos x="12" y="254"/>
                </a:cxn>
                <a:cxn ang="0">
                  <a:pos x="24" y="278"/>
                </a:cxn>
                <a:cxn ang="0">
                  <a:pos x="0" y="290"/>
                </a:cxn>
                <a:cxn ang="0">
                  <a:pos x="181" y="290"/>
                </a:cxn>
                <a:cxn ang="0">
                  <a:pos x="181" y="266"/>
                </a:cxn>
                <a:cxn ang="0">
                  <a:pos x="181" y="254"/>
                </a:cxn>
                <a:cxn ang="0">
                  <a:pos x="157" y="230"/>
                </a:cxn>
                <a:cxn ang="0">
                  <a:pos x="169" y="206"/>
                </a:cxn>
                <a:cxn ang="0">
                  <a:pos x="157" y="181"/>
                </a:cxn>
                <a:cxn ang="0">
                  <a:pos x="133" y="157"/>
                </a:cxn>
                <a:cxn ang="0">
                  <a:pos x="145" y="133"/>
                </a:cxn>
                <a:cxn ang="0">
                  <a:pos x="145" y="121"/>
                </a:cxn>
                <a:cxn ang="0">
                  <a:pos x="108" y="97"/>
                </a:cxn>
                <a:cxn ang="0">
                  <a:pos x="108" y="73"/>
                </a:cxn>
                <a:cxn ang="0">
                  <a:pos x="108" y="60"/>
                </a:cxn>
                <a:cxn ang="0">
                  <a:pos x="96" y="48"/>
                </a:cxn>
                <a:cxn ang="0">
                  <a:pos x="96" y="24"/>
                </a:cxn>
                <a:cxn ang="0">
                  <a:pos x="84" y="0"/>
                </a:cxn>
              </a:cxnLst>
              <a:rect l="0" t="0" r="r" b="b"/>
              <a:pathLst>
                <a:path w="181" h="290">
                  <a:moveTo>
                    <a:pt x="84" y="0"/>
                  </a:moveTo>
                  <a:lnTo>
                    <a:pt x="72" y="12"/>
                  </a:lnTo>
                  <a:lnTo>
                    <a:pt x="72" y="12"/>
                  </a:lnTo>
                  <a:lnTo>
                    <a:pt x="72" y="12"/>
                  </a:lnTo>
                  <a:lnTo>
                    <a:pt x="60" y="24"/>
                  </a:lnTo>
                  <a:lnTo>
                    <a:pt x="72" y="36"/>
                  </a:lnTo>
                  <a:lnTo>
                    <a:pt x="72" y="48"/>
                  </a:lnTo>
                  <a:lnTo>
                    <a:pt x="72" y="48"/>
                  </a:lnTo>
                  <a:lnTo>
                    <a:pt x="60" y="60"/>
                  </a:lnTo>
                  <a:lnTo>
                    <a:pt x="60" y="73"/>
                  </a:lnTo>
                  <a:lnTo>
                    <a:pt x="48" y="85"/>
                  </a:lnTo>
                  <a:lnTo>
                    <a:pt x="60" y="85"/>
                  </a:lnTo>
                  <a:lnTo>
                    <a:pt x="48" y="97"/>
                  </a:lnTo>
                  <a:lnTo>
                    <a:pt x="60" y="97"/>
                  </a:lnTo>
                  <a:lnTo>
                    <a:pt x="48" y="97"/>
                  </a:lnTo>
                  <a:lnTo>
                    <a:pt x="60" y="109"/>
                  </a:lnTo>
                  <a:lnTo>
                    <a:pt x="48" y="109"/>
                  </a:lnTo>
                  <a:lnTo>
                    <a:pt x="60" y="109"/>
                  </a:lnTo>
                  <a:lnTo>
                    <a:pt x="36" y="121"/>
                  </a:lnTo>
                  <a:lnTo>
                    <a:pt x="60" y="133"/>
                  </a:lnTo>
                  <a:lnTo>
                    <a:pt x="48" y="133"/>
                  </a:lnTo>
                  <a:lnTo>
                    <a:pt x="48" y="145"/>
                  </a:lnTo>
                  <a:lnTo>
                    <a:pt x="60" y="145"/>
                  </a:lnTo>
                  <a:lnTo>
                    <a:pt x="48" y="145"/>
                  </a:lnTo>
                  <a:lnTo>
                    <a:pt x="36" y="145"/>
                  </a:lnTo>
                  <a:lnTo>
                    <a:pt x="24" y="157"/>
                  </a:lnTo>
                  <a:lnTo>
                    <a:pt x="36" y="169"/>
                  </a:lnTo>
                  <a:lnTo>
                    <a:pt x="24" y="169"/>
                  </a:lnTo>
                  <a:lnTo>
                    <a:pt x="24" y="181"/>
                  </a:lnTo>
                  <a:lnTo>
                    <a:pt x="48" y="193"/>
                  </a:lnTo>
                  <a:lnTo>
                    <a:pt x="36" y="193"/>
                  </a:lnTo>
                  <a:lnTo>
                    <a:pt x="24" y="193"/>
                  </a:lnTo>
                  <a:lnTo>
                    <a:pt x="24" y="206"/>
                  </a:lnTo>
                  <a:lnTo>
                    <a:pt x="36" y="218"/>
                  </a:lnTo>
                  <a:lnTo>
                    <a:pt x="36" y="230"/>
                  </a:lnTo>
                  <a:lnTo>
                    <a:pt x="36" y="242"/>
                  </a:lnTo>
                  <a:lnTo>
                    <a:pt x="36" y="242"/>
                  </a:lnTo>
                  <a:lnTo>
                    <a:pt x="36" y="266"/>
                  </a:lnTo>
                  <a:lnTo>
                    <a:pt x="24" y="266"/>
                  </a:lnTo>
                  <a:lnTo>
                    <a:pt x="12" y="254"/>
                  </a:lnTo>
                  <a:lnTo>
                    <a:pt x="24" y="266"/>
                  </a:lnTo>
                  <a:lnTo>
                    <a:pt x="24" y="278"/>
                  </a:lnTo>
                  <a:lnTo>
                    <a:pt x="12" y="266"/>
                  </a:lnTo>
                  <a:lnTo>
                    <a:pt x="0" y="290"/>
                  </a:lnTo>
                  <a:lnTo>
                    <a:pt x="24" y="290"/>
                  </a:lnTo>
                  <a:lnTo>
                    <a:pt x="181" y="290"/>
                  </a:lnTo>
                  <a:lnTo>
                    <a:pt x="181" y="278"/>
                  </a:lnTo>
                  <a:lnTo>
                    <a:pt x="181" y="266"/>
                  </a:lnTo>
                  <a:lnTo>
                    <a:pt x="181" y="266"/>
                  </a:lnTo>
                  <a:lnTo>
                    <a:pt x="181" y="254"/>
                  </a:lnTo>
                  <a:lnTo>
                    <a:pt x="181" y="242"/>
                  </a:lnTo>
                  <a:lnTo>
                    <a:pt x="157" y="230"/>
                  </a:lnTo>
                  <a:lnTo>
                    <a:pt x="169" y="218"/>
                  </a:lnTo>
                  <a:lnTo>
                    <a:pt x="169" y="206"/>
                  </a:lnTo>
                  <a:lnTo>
                    <a:pt x="157" y="193"/>
                  </a:lnTo>
                  <a:lnTo>
                    <a:pt x="157" y="181"/>
                  </a:lnTo>
                  <a:lnTo>
                    <a:pt x="133" y="169"/>
                  </a:lnTo>
                  <a:lnTo>
                    <a:pt x="133" y="157"/>
                  </a:lnTo>
                  <a:lnTo>
                    <a:pt x="145" y="145"/>
                  </a:lnTo>
                  <a:lnTo>
                    <a:pt x="145" y="133"/>
                  </a:lnTo>
                  <a:lnTo>
                    <a:pt x="133" y="121"/>
                  </a:lnTo>
                  <a:lnTo>
                    <a:pt x="145" y="121"/>
                  </a:lnTo>
                  <a:lnTo>
                    <a:pt x="133" y="109"/>
                  </a:lnTo>
                  <a:lnTo>
                    <a:pt x="108" y="97"/>
                  </a:lnTo>
                  <a:lnTo>
                    <a:pt x="108" y="85"/>
                  </a:lnTo>
                  <a:lnTo>
                    <a:pt x="108" y="73"/>
                  </a:lnTo>
                  <a:lnTo>
                    <a:pt x="108" y="60"/>
                  </a:lnTo>
                  <a:lnTo>
                    <a:pt x="108" y="60"/>
                  </a:lnTo>
                  <a:lnTo>
                    <a:pt x="108" y="48"/>
                  </a:lnTo>
                  <a:lnTo>
                    <a:pt x="96" y="48"/>
                  </a:lnTo>
                  <a:lnTo>
                    <a:pt x="108" y="36"/>
                  </a:lnTo>
                  <a:lnTo>
                    <a:pt x="96" y="24"/>
                  </a:lnTo>
                  <a:lnTo>
                    <a:pt x="96" y="12"/>
                  </a:lnTo>
                  <a:lnTo>
                    <a:pt x="84"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8" name="Freeform 36">
              <a:extLst>
                <a:ext uri="{FF2B5EF4-FFF2-40B4-BE49-F238E27FC236}">
                  <a16:creationId xmlns:a16="http://schemas.microsoft.com/office/drawing/2014/main" id="{CF730E22-4A01-A249-A9EB-53B09A2DF00A}"/>
                </a:ext>
              </a:extLst>
            </p:cNvPr>
            <p:cNvSpPr>
              <a:spLocks/>
            </p:cNvSpPr>
            <p:nvPr/>
          </p:nvSpPr>
          <p:spPr bwMode="auto">
            <a:xfrm>
              <a:off x="2880727" y="1561303"/>
              <a:ext cx="284436" cy="371679"/>
            </a:xfrm>
            <a:custGeom>
              <a:avLst/>
              <a:gdLst/>
              <a:ahLst/>
              <a:cxnLst>
                <a:cxn ang="0">
                  <a:pos x="0" y="326"/>
                </a:cxn>
                <a:cxn ang="0">
                  <a:pos x="12" y="314"/>
                </a:cxn>
                <a:cxn ang="0">
                  <a:pos x="0" y="290"/>
                </a:cxn>
                <a:cxn ang="0">
                  <a:pos x="0" y="278"/>
                </a:cxn>
                <a:cxn ang="0">
                  <a:pos x="0" y="266"/>
                </a:cxn>
                <a:cxn ang="0">
                  <a:pos x="0" y="254"/>
                </a:cxn>
                <a:cxn ang="0">
                  <a:pos x="0" y="241"/>
                </a:cxn>
                <a:cxn ang="0">
                  <a:pos x="12" y="241"/>
                </a:cxn>
                <a:cxn ang="0">
                  <a:pos x="24" y="229"/>
                </a:cxn>
                <a:cxn ang="0">
                  <a:pos x="24" y="217"/>
                </a:cxn>
                <a:cxn ang="0">
                  <a:pos x="12" y="217"/>
                </a:cxn>
                <a:cxn ang="0">
                  <a:pos x="0" y="193"/>
                </a:cxn>
                <a:cxn ang="0">
                  <a:pos x="12" y="181"/>
                </a:cxn>
                <a:cxn ang="0">
                  <a:pos x="12" y="181"/>
                </a:cxn>
                <a:cxn ang="0">
                  <a:pos x="24" y="169"/>
                </a:cxn>
                <a:cxn ang="0">
                  <a:pos x="36" y="169"/>
                </a:cxn>
                <a:cxn ang="0">
                  <a:pos x="61" y="157"/>
                </a:cxn>
                <a:cxn ang="0">
                  <a:pos x="49" y="145"/>
                </a:cxn>
                <a:cxn ang="0">
                  <a:pos x="36" y="133"/>
                </a:cxn>
                <a:cxn ang="0">
                  <a:pos x="36" y="121"/>
                </a:cxn>
                <a:cxn ang="0">
                  <a:pos x="49" y="108"/>
                </a:cxn>
                <a:cxn ang="0">
                  <a:pos x="49" y="96"/>
                </a:cxn>
                <a:cxn ang="0">
                  <a:pos x="49" y="84"/>
                </a:cxn>
                <a:cxn ang="0">
                  <a:pos x="49" y="72"/>
                </a:cxn>
                <a:cxn ang="0">
                  <a:pos x="61" y="48"/>
                </a:cxn>
                <a:cxn ang="0">
                  <a:pos x="61" y="36"/>
                </a:cxn>
                <a:cxn ang="0">
                  <a:pos x="73" y="24"/>
                </a:cxn>
                <a:cxn ang="0">
                  <a:pos x="85" y="0"/>
                </a:cxn>
                <a:cxn ang="0">
                  <a:pos x="97" y="24"/>
                </a:cxn>
                <a:cxn ang="0">
                  <a:pos x="109" y="36"/>
                </a:cxn>
                <a:cxn ang="0">
                  <a:pos x="109" y="60"/>
                </a:cxn>
                <a:cxn ang="0">
                  <a:pos x="109" y="60"/>
                </a:cxn>
                <a:cxn ang="0">
                  <a:pos x="109" y="72"/>
                </a:cxn>
                <a:cxn ang="0">
                  <a:pos x="109" y="84"/>
                </a:cxn>
                <a:cxn ang="0">
                  <a:pos x="121" y="108"/>
                </a:cxn>
                <a:cxn ang="0">
                  <a:pos x="133" y="121"/>
                </a:cxn>
                <a:cxn ang="0">
                  <a:pos x="157" y="121"/>
                </a:cxn>
                <a:cxn ang="0">
                  <a:pos x="157" y="133"/>
                </a:cxn>
                <a:cxn ang="0">
                  <a:pos x="169" y="157"/>
                </a:cxn>
                <a:cxn ang="0">
                  <a:pos x="169" y="169"/>
                </a:cxn>
                <a:cxn ang="0">
                  <a:pos x="157" y="181"/>
                </a:cxn>
                <a:cxn ang="0">
                  <a:pos x="181" y="205"/>
                </a:cxn>
                <a:cxn ang="0">
                  <a:pos x="193" y="229"/>
                </a:cxn>
                <a:cxn ang="0">
                  <a:pos x="206" y="241"/>
                </a:cxn>
                <a:cxn ang="0">
                  <a:pos x="218" y="266"/>
                </a:cxn>
                <a:cxn ang="0">
                  <a:pos x="230" y="278"/>
                </a:cxn>
                <a:cxn ang="0">
                  <a:pos x="218" y="290"/>
                </a:cxn>
                <a:cxn ang="0">
                  <a:pos x="218" y="314"/>
                </a:cxn>
                <a:cxn ang="0">
                  <a:pos x="242" y="338"/>
                </a:cxn>
                <a:cxn ang="0">
                  <a:pos x="0" y="338"/>
                </a:cxn>
              </a:cxnLst>
              <a:rect l="0" t="0" r="r" b="b"/>
              <a:pathLst>
                <a:path w="242" h="338">
                  <a:moveTo>
                    <a:pt x="0" y="338"/>
                  </a:moveTo>
                  <a:lnTo>
                    <a:pt x="0" y="326"/>
                  </a:lnTo>
                  <a:lnTo>
                    <a:pt x="12" y="326"/>
                  </a:lnTo>
                  <a:lnTo>
                    <a:pt x="12" y="314"/>
                  </a:lnTo>
                  <a:lnTo>
                    <a:pt x="24" y="314"/>
                  </a:lnTo>
                  <a:lnTo>
                    <a:pt x="0" y="290"/>
                  </a:lnTo>
                  <a:lnTo>
                    <a:pt x="12" y="290"/>
                  </a:lnTo>
                  <a:lnTo>
                    <a:pt x="0" y="278"/>
                  </a:lnTo>
                  <a:lnTo>
                    <a:pt x="24" y="278"/>
                  </a:lnTo>
                  <a:lnTo>
                    <a:pt x="0" y="266"/>
                  </a:lnTo>
                  <a:lnTo>
                    <a:pt x="12" y="266"/>
                  </a:lnTo>
                  <a:lnTo>
                    <a:pt x="0" y="254"/>
                  </a:lnTo>
                  <a:lnTo>
                    <a:pt x="12" y="254"/>
                  </a:lnTo>
                  <a:lnTo>
                    <a:pt x="0" y="241"/>
                  </a:lnTo>
                  <a:lnTo>
                    <a:pt x="0" y="229"/>
                  </a:lnTo>
                  <a:lnTo>
                    <a:pt x="12" y="241"/>
                  </a:lnTo>
                  <a:lnTo>
                    <a:pt x="12" y="229"/>
                  </a:lnTo>
                  <a:lnTo>
                    <a:pt x="24" y="229"/>
                  </a:lnTo>
                  <a:lnTo>
                    <a:pt x="24" y="229"/>
                  </a:lnTo>
                  <a:lnTo>
                    <a:pt x="24" y="217"/>
                  </a:lnTo>
                  <a:lnTo>
                    <a:pt x="24" y="217"/>
                  </a:lnTo>
                  <a:lnTo>
                    <a:pt x="12" y="217"/>
                  </a:lnTo>
                  <a:lnTo>
                    <a:pt x="12" y="205"/>
                  </a:lnTo>
                  <a:lnTo>
                    <a:pt x="0" y="193"/>
                  </a:lnTo>
                  <a:lnTo>
                    <a:pt x="12" y="193"/>
                  </a:lnTo>
                  <a:lnTo>
                    <a:pt x="12" y="181"/>
                  </a:lnTo>
                  <a:lnTo>
                    <a:pt x="24" y="193"/>
                  </a:lnTo>
                  <a:lnTo>
                    <a:pt x="12" y="181"/>
                  </a:lnTo>
                  <a:lnTo>
                    <a:pt x="12" y="169"/>
                  </a:lnTo>
                  <a:lnTo>
                    <a:pt x="24" y="169"/>
                  </a:lnTo>
                  <a:lnTo>
                    <a:pt x="24" y="169"/>
                  </a:lnTo>
                  <a:lnTo>
                    <a:pt x="36" y="169"/>
                  </a:lnTo>
                  <a:lnTo>
                    <a:pt x="36" y="157"/>
                  </a:lnTo>
                  <a:lnTo>
                    <a:pt x="61" y="157"/>
                  </a:lnTo>
                  <a:lnTo>
                    <a:pt x="36" y="145"/>
                  </a:lnTo>
                  <a:lnTo>
                    <a:pt x="49" y="145"/>
                  </a:lnTo>
                  <a:lnTo>
                    <a:pt x="61" y="145"/>
                  </a:lnTo>
                  <a:lnTo>
                    <a:pt x="36" y="133"/>
                  </a:lnTo>
                  <a:lnTo>
                    <a:pt x="49" y="133"/>
                  </a:lnTo>
                  <a:lnTo>
                    <a:pt x="36" y="121"/>
                  </a:lnTo>
                  <a:lnTo>
                    <a:pt x="61" y="121"/>
                  </a:lnTo>
                  <a:lnTo>
                    <a:pt x="49" y="108"/>
                  </a:lnTo>
                  <a:lnTo>
                    <a:pt x="49" y="108"/>
                  </a:lnTo>
                  <a:lnTo>
                    <a:pt x="49" y="96"/>
                  </a:lnTo>
                  <a:lnTo>
                    <a:pt x="36" y="84"/>
                  </a:lnTo>
                  <a:lnTo>
                    <a:pt x="49" y="84"/>
                  </a:lnTo>
                  <a:lnTo>
                    <a:pt x="61" y="84"/>
                  </a:lnTo>
                  <a:lnTo>
                    <a:pt x="49" y="72"/>
                  </a:lnTo>
                  <a:lnTo>
                    <a:pt x="61" y="60"/>
                  </a:lnTo>
                  <a:lnTo>
                    <a:pt x="61" y="48"/>
                  </a:lnTo>
                  <a:lnTo>
                    <a:pt x="61" y="48"/>
                  </a:lnTo>
                  <a:lnTo>
                    <a:pt x="61" y="36"/>
                  </a:lnTo>
                  <a:lnTo>
                    <a:pt x="61" y="36"/>
                  </a:lnTo>
                  <a:lnTo>
                    <a:pt x="73" y="24"/>
                  </a:lnTo>
                  <a:lnTo>
                    <a:pt x="73" y="12"/>
                  </a:lnTo>
                  <a:lnTo>
                    <a:pt x="85" y="0"/>
                  </a:lnTo>
                  <a:lnTo>
                    <a:pt x="85" y="12"/>
                  </a:lnTo>
                  <a:lnTo>
                    <a:pt x="97" y="24"/>
                  </a:lnTo>
                  <a:lnTo>
                    <a:pt x="97" y="36"/>
                  </a:lnTo>
                  <a:lnTo>
                    <a:pt x="109" y="36"/>
                  </a:lnTo>
                  <a:lnTo>
                    <a:pt x="109" y="48"/>
                  </a:lnTo>
                  <a:lnTo>
                    <a:pt x="109" y="60"/>
                  </a:lnTo>
                  <a:lnTo>
                    <a:pt x="109" y="60"/>
                  </a:lnTo>
                  <a:lnTo>
                    <a:pt x="109" y="60"/>
                  </a:lnTo>
                  <a:lnTo>
                    <a:pt x="109" y="72"/>
                  </a:lnTo>
                  <a:lnTo>
                    <a:pt x="109" y="72"/>
                  </a:lnTo>
                  <a:lnTo>
                    <a:pt x="121" y="84"/>
                  </a:lnTo>
                  <a:lnTo>
                    <a:pt x="109" y="84"/>
                  </a:lnTo>
                  <a:lnTo>
                    <a:pt x="109" y="96"/>
                  </a:lnTo>
                  <a:lnTo>
                    <a:pt x="121" y="108"/>
                  </a:lnTo>
                  <a:lnTo>
                    <a:pt x="121" y="108"/>
                  </a:lnTo>
                  <a:lnTo>
                    <a:pt x="133" y="121"/>
                  </a:lnTo>
                  <a:lnTo>
                    <a:pt x="145" y="121"/>
                  </a:lnTo>
                  <a:lnTo>
                    <a:pt x="157" y="121"/>
                  </a:lnTo>
                  <a:lnTo>
                    <a:pt x="145" y="133"/>
                  </a:lnTo>
                  <a:lnTo>
                    <a:pt x="157" y="133"/>
                  </a:lnTo>
                  <a:lnTo>
                    <a:pt x="157" y="145"/>
                  </a:lnTo>
                  <a:lnTo>
                    <a:pt x="169" y="157"/>
                  </a:lnTo>
                  <a:lnTo>
                    <a:pt x="157" y="157"/>
                  </a:lnTo>
                  <a:lnTo>
                    <a:pt x="169" y="169"/>
                  </a:lnTo>
                  <a:lnTo>
                    <a:pt x="157" y="169"/>
                  </a:lnTo>
                  <a:lnTo>
                    <a:pt x="157" y="181"/>
                  </a:lnTo>
                  <a:lnTo>
                    <a:pt x="169" y="193"/>
                  </a:lnTo>
                  <a:lnTo>
                    <a:pt x="181" y="205"/>
                  </a:lnTo>
                  <a:lnTo>
                    <a:pt x="193" y="217"/>
                  </a:lnTo>
                  <a:lnTo>
                    <a:pt x="193" y="229"/>
                  </a:lnTo>
                  <a:lnTo>
                    <a:pt x="193" y="229"/>
                  </a:lnTo>
                  <a:lnTo>
                    <a:pt x="206" y="241"/>
                  </a:lnTo>
                  <a:lnTo>
                    <a:pt x="206" y="254"/>
                  </a:lnTo>
                  <a:lnTo>
                    <a:pt x="218" y="266"/>
                  </a:lnTo>
                  <a:lnTo>
                    <a:pt x="218" y="278"/>
                  </a:lnTo>
                  <a:lnTo>
                    <a:pt x="230" y="278"/>
                  </a:lnTo>
                  <a:lnTo>
                    <a:pt x="230" y="290"/>
                  </a:lnTo>
                  <a:lnTo>
                    <a:pt x="218" y="290"/>
                  </a:lnTo>
                  <a:lnTo>
                    <a:pt x="230" y="302"/>
                  </a:lnTo>
                  <a:lnTo>
                    <a:pt x="218" y="314"/>
                  </a:lnTo>
                  <a:lnTo>
                    <a:pt x="230" y="326"/>
                  </a:lnTo>
                  <a:lnTo>
                    <a:pt x="242" y="338"/>
                  </a:lnTo>
                  <a:lnTo>
                    <a:pt x="230" y="338"/>
                  </a:lnTo>
                  <a:lnTo>
                    <a:pt x="0" y="338"/>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9" name="Freeform 37">
              <a:extLst>
                <a:ext uri="{FF2B5EF4-FFF2-40B4-BE49-F238E27FC236}">
                  <a16:creationId xmlns:a16="http://schemas.microsoft.com/office/drawing/2014/main" id="{3B2B66B8-2774-8843-A4AF-DDCD27EFE3E7}"/>
                </a:ext>
              </a:extLst>
            </p:cNvPr>
            <p:cNvSpPr>
              <a:spLocks/>
            </p:cNvSpPr>
            <p:nvPr/>
          </p:nvSpPr>
          <p:spPr bwMode="auto">
            <a:xfrm>
              <a:off x="2909410" y="1813473"/>
              <a:ext cx="114731" cy="65732"/>
            </a:xfrm>
            <a:custGeom>
              <a:avLst/>
              <a:gdLst/>
              <a:ahLst/>
              <a:cxnLst>
                <a:cxn ang="0">
                  <a:pos x="37" y="12"/>
                </a:cxn>
                <a:cxn ang="0">
                  <a:pos x="49" y="0"/>
                </a:cxn>
                <a:cxn ang="0">
                  <a:pos x="49" y="0"/>
                </a:cxn>
                <a:cxn ang="0">
                  <a:pos x="61" y="0"/>
                </a:cxn>
                <a:cxn ang="0">
                  <a:pos x="49" y="12"/>
                </a:cxn>
                <a:cxn ang="0">
                  <a:pos x="61" y="0"/>
                </a:cxn>
                <a:cxn ang="0">
                  <a:pos x="61" y="12"/>
                </a:cxn>
                <a:cxn ang="0">
                  <a:pos x="73" y="0"/>
                </a:cxn>
                <a:cxn ang="0">
                  <a:pos x="73" y="12"/>
                </a:cxn>
                <a:cxn ang="0">
                  <a:pos x="73" y="0"/>
                </a:cxn>
                <a:cxn ang="0">
                  <a:pos x="73" y="0"/>
                </a:cxn>
                <a:cxn ang="0">
                  <a:pos x="97" y="0"/>
                </a:cxn>
                <a:cxn ang="0">
                  <a:pos x="85" y="0"/>
                </a:cxn>
                <a:cxn ang="0">
                  <a:pos x="97" y="0"/>
                </a:cxn>
                <a:cxn ang="0">
                  <a:pos x="85" y="12"/>
                </a:cxn>
                <a:cxn ang="0">
                  <a:pos x="97" y="12"/>
                </a:cxn>
                <a:cxn ang="0">
                  <a:pos x="85" y="12"/>
                </a:cxn>
                <a:cxn ang="0">
                  <a:pos x="97" y="12"/>
                </a:cxn>
                <a:cxn ang="0">
                  <a:pos x="85" y="25"/>
                </a:cxn>
                <a:cxn ang="0">
                  <a:pos x="97" y="25"/>
                </a:cxn>
                <a:cxn ang="0">
                  <a:pos x="73" y="37"/>
                </a:cxn>
                <a:cxn ang="0">
                  <a:pos x="85" y="37"/>
                </a:cxn>
                <a:cxn ang="0">
                  <a:pos x="73" y="49"/>
                </a:cxn>
                <a:cxn ang="0">
                  <a:pos x="61" y="49"/>
                </a:cxn>
                <a:cxn ang="0">
                  <a:pos x="61" y="49"/>
                </a:cxn>
                <a:cxn ang="0">
                  <a:pos x="49" y="61"/>
                </a:cxn>
                <a:cxn ang="0">
                  <a:pos x="49" y="49"/>
                </a:cxn>
                <a:cxn ang="0">
                  <a:pos x="37" y="61"/>
                </a:cxn>
                <a:cxn ang="0">
                  <a:pos x="25" y="61"/>
                </a:cxn>
                <a:cxn ang="0">
                  <a:pos x="25" y="49"/>
                </a:cxn>
                <a:cxn ang="0">
                  <a:pos x="12" y="61"/>
                </a:cxn>
                <a:cxn ang="0">
                  <a:pos x="0" y="61"/>
                </a:cxn>
                <a:cxn ang="0">
                  <a:pos x="12" y="49"/>
                </a:cxn>
                <a:cxn ang="0">
                  <a:pos x="25" y="49"/>
                </a:cxn>
                <a:cxn ang="0">
                  <a:pos x="37" y="37"/>
                </a:cxn>
                <a:cxn ang="0">
                  <a:pos x="12" y="37"/>
                </a:cxn>
                <a:cxn ang="0">
                  <a:pos x="12" y="37"/>
                </a:cxn>
                <a:cxn ang="0">
                  <a:pos x="0" y="37"/>
                </a:cxn>
                <a:cxn ang="0">
                  <a:pos x="0" y="25"/>
                </a:cxn>
                <a:cxn ang="0">
                  <a:pos x="12" y="25"/>
                </a:cxn>
                <a:cxn ang="0">
                  <a:pos x="0" y="25"/>
                </a:cxn>
                <a:cxn ang="0">
                  <a:pos x="12" y="12"/>
                </a:cxn>
                <a:cxn ang="0">
                  <a:pos x="0" y="12"/>
                </a:cxn>
                <a:cxn ang="0">
                  <a:pos x="25" y="0"/>
                </a:cxn>
                <a:cxn ang="0">
                  <a:pos x="25" y="0"/>
                </a:cxn>
                <a:cxn ang="0">
                  <a:pos x="37" y="0"/>
                </a:cxn>
                <a:cxn ang="0">
                  <a:pos x="37" y="0"/>
                </a:cxn>
                <a:cxn ang="0">
                  <a:pos x="37" y="12"/>
                </a:cxn>
                <a:cxn ang="0">
                  <a:pos x="37" y="12"/>
                </a:cxn>
              </a:cxnLst>
              <a:rect l="0" t="0" r="r" b="b"/>
              <a:pathLst>
                <a:path w="97" h="61">
                  <a:moveTo>
                    <a:pt x="37" y="12"/>
                  </a:moveTo>
                  <a:lnTo>
                    <a:pt x="49" y="0"/>
                  </a:lnTo>
                  <a:lnTo>
                    <a:pt x="49" y="0"/>
                  </a:lnTo>
                  <a:lnTo>
                    <a:pt x="61" y="0"/>
                  </a:lnTo>
                  <a:lnTo>
                    <a:pt x="49" y="12"/>
                  </a:lnTo>
                  <a:lnTo>
                    <a:pt x="61" y="0"/>
                  </a:lnTo>
                  <a:lnTo>
                    <a:pt x="61" y="12"/>
                  </a:lnTo>
                  <a:lnTo>
                    <a:pt x="73" y="0"/>
                  </a:lnTo>
                  <a:lnTo>
                    <a:pt x="73" y="12"/>
                  </a:lnTo>
                  <a:lnTo>
                    <a:pt x="73" y="0"/>
                  </a:lnTo>
                  <a:lnTo>
                    <a:pt x="73" y="0"/>
                  </a:lnTo>
                  <a:lnTo>
                    <a:pt x="97" y="0"/>
                  </a:lnTo>
                  <a:lnTo>
                    <a:pt x="85" y="0"/>
                  </a:lnTo>
                  <a:lnTo>
                    <a:pt x="97" y="0"/>
                  </a:lnTo>
                  <a:lnTo>
                    <a:pt x="85" y="12"/>
                  </a:lnTo>
                  <a:lnTo>
                    <a:pt x="97" y="12"/>
                  </a:lnTo>
                  <a:lnTo>
                    <a:pt x="85" y="12"/>
                  </a:lnTo>
                  <a:lnTo>
                    <a:pt x="97" y="12"/>
                  </a:lnTo>
                  <a:lnTo>
                    <a:pt x="85" y="25"/>
                  </a:lnTo>
                  <a:lnTo>
                    <a:pt x="97" y="25"/>
                  </a:lnTo>
                  <a:lnTo>
                    <a:pt x="73" y="37"/>
                  </a:lnTo>
                  <a:lnTo>
                    <a:pt x="85" y="37"/>
                  </a:lnTo>
                  <a:lnTo>
                    <a:pt x="73" y="49"/>
                  </a:lnTo>
                  <a:lnTo>
                    <a:pt x="61" y="49"/>
                  </a:lnTo>
                  <a:lnTo>
                    <a:pt x="61" y="49"/>
                  </a:lnTo>
                  <a:lnTo>
                    <a:pt x="49" y="61"/>
                  </a:lnTo>
                  <a:lnTo>
                    <a:pt x="49" y="49"/>
                  </a:lnTo>
                  <a:lnTo>
                    <a:pt x="37" y="61"/>
                  </a:lnTo>
                  <a:lnTo>
                    <a:pt x="25" y="61"/>
                  </a:lnTo>
                  <a:lnTo>
                    <a:pt x="25" y="49"/>
                  </a:lnTo>
                  <a:lnTo>
                    <a:pt x="12" y="61"/>
                  </a:lnTo>
                  <a:lnTo>
                    <a:pt x="0" y="61"/>
                  </a:lnTo>
                  <a:lnTo>
                    <a:pt x="12" y="49"/>
                  </a:lnTo>
                  <a:lnTo>
                    <a:pt x="25" y="49"/>
                  </a:lnTo>
                  <a:lnTo>
                    <a:pt x="37" y="37"/>
                  </a:lnTo>
                  <a:lnTo>
                    <a:pt x="12" y="37"/>
                  </a:lnTo>
                  <a:lnTo>
                    <a:pt x="12" y="37"/>
                  </a:lnTo>
                  <a:lnTo>
                    <a:pt x="0" y="37"/>
                  </a:lnTo>
                  <a:lnTo>
                    <a:pt x="0" y="25"/>
                  </a:lnTo>
                  <a:lnTo>
                    <a:pt x="12" y="25"/>
                  </a:lnTo>
                  <a:lnTo>
                    <a:pt x="0" y="25"/>
                  </a:lnTo>
                  <a:lnTo>
                    <a:pt x="12" y="12"/>
                  </a:lnTo>
                  <a:lnTo>
                    <a:pt x="0" y="12"/>
                  </a:lnTo>
                  <a:lnTo>
                    <a:pt x="25" y="0"/>
                  </a:lnTo>
                  <a:lnTo>
                    <a:pt x="25" y="0"/>
                  </a:lnTo>
                  <a:lnTo>
                    <a:pt x="37" y="0"/>
                  </a:lnTo>
                  <a:lnTo>
                    <a:pt x="37" y="0"/>
                  </a:lnTo>
                  <a:lnTo>
                    <a:pt x="37" y="12"/>
                  </a:lnTo>
                  <a:lnTo>
                    <a:pt x="37"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0" name="Freeform 38">
              <a:extLst>
                <a:ext uri="{FF2B5EF4-FFF2-40B4-BE49-F238E27FC236}">
                  <a16:creationId xmlns:a16="http://schemas.microsoft.com/office/drawing/2014/main" id="{3A8FB046-4913-A948-AA76-CE58C8D8F495}"/>
                </a:ext>
              </a:extLst>
            </p:cNvPr>
            <p:cNvSpPr>
              <a:spLocks/>
            </p:cNvSpPr>
            <p:nvPr/>
          </p:nvSpPr>
          <p:spPr bwMode="auto">
            <a:xfrm>
              <a:off x="2965579" y="1852910"/>
              <a:ext cx="157755" cy="65731"/>
            </a:xfrm>
            <a:custGeom>
              <a:avLst/>
              <a:gdLst/>
              <a:ahLst/>
              <a:cxnLst>
                <a:cxn ang="0">
                  <a:pos x="60" y="12"/>
                </a:cxn>
                <a:cxn ang="0">
                  <a:pos x="60" y="0"/>
                </a:cxn>
                <a:cxn ang="0">
                  <a:pos x="72" y="0"/>
                </a:cxn>
                <a:cxn ang="0">
                  <a:pos x="84" y="0"/>
                </a:cxn>
                <a:cxn ang="0">
                  <a:pos x="84" y="0"/>
                </a:cxn>
                <a:cxn ang="0">
                  <a:pos x="96" y="0"/>
                </a:cxn>
                <a:cxn ang="0">
                  <a:pos x="96" y="12"/>
                </a:cxn>
                <a:cxn ang="0">
                  <a:pos x="108" y="12"/>
                </a:cxn>
                <a:cxn ang="0">
                  <a:pos x="108" y="12"/>
                </a:cxn>
                <a:cxn ang="0">
                  <a:pos x="120" y="12"/>
                </a:cxn>
                <a:cxn ang="0">
                  <a:pos x="120" y="24"/>
                </a:cxn>
                <a:cxn ang="0">
                  <a:pos x="133" y="24"/>
                </a:cxn>
                <a:cxn ang="0">
                  <a:pos x="133" y="36"/>
                </a:cxn>
                <a:cxn ang="0">
                  <a:pos x="108" y="36"/>
                </a:cxn>
                <a:cxn ang="0">
                  <a:pos x="133" y="36"/>
                </a:cxn>
                <a:cxn ang="0">
                  <a:pos x="96" y="36"/>
                </a:cxn>
                <a:cxn ang="0">
                  <a:pos x="120" y="48"/>
                </a:cxn>
                <a:cxn ang="0">
                  <a:pos x="96" y="48"/>
                </a:cxn>
                <a:cxn ang="0">
                  <a:pos x="84" y="48"/>
                </a:cxn>
                <a:cxn ang="0">
                  <a:pos x="72" y="60"/>
                </a:cxn>
                <a:cxn ang="0">
                  <a:pos x="72" y="60"/>
                </a:cxn>
                <a:cxn ang="0">
                  <a:pos x="48" y="60"/>
                </a:cxn>
                <a:cxn ang="0">
                  <a:pos x="48" y="48"/>
                </a:cxn>
                <a:cxn ang="0">
                  <a:pos x="24" y="60"/>
                </a:cxn>
                <a:cxn ang="0">
                  <a:pos x="24" y="48"/>
                </a:cxn>
                <a:cxn ang="0">
                  <a:pos x="0" y="48"/>
                </a:cxn>
                <a:cxn ang="0">
                  <a:pos x="12" y="36"/>
                </a:cxn>
                <a:cxn ang="0">
                  <a:pos x="0" y="36"/>
                </a:cxn>
                <a:cxn ang="0">
                  <a:pos x="24" y="36"/>
                </a:cxn>
                <a:cxn ang="0">
                  <a:pos x="36" y="24"/>
                </a:cxn>
                <a:cxn ang="0">
                  <a:pos x="12" y="24"/>
                </a:cxn>
                <a:cxn ang="0">
                  <a:pos x="36" y="24"/>
                </a:cxn>
                <a:cxn ang="0">
                  <a:pos x="24" y="12"/>
                </a:cxn>
                <a:cxn ang="0">
                  <a:pos x="48" y="12"/>
                </a:cxn>
                <a:cxn ang="0">
                  <a:pos x="36" y="12"/>
                </a:cxn>
                <a:cxn ang="0">
                  <a:pos x="60" y="12"/>
                </a:cxn>
              </a:cxnLst>
              <a:rect l="0" t="0" r="r" b="b"/>
              <a:pathLst>
                <a:path w="133" h="60">
                  <a:moveTo>
                    <a:pt x="60" y="12"/>
                  </a:moveTo>
                  <a:lnTo>
                    <a:pt x="60" y="0"/>
                  </a:lnTo>
                  <a:lnTo>
                    <a:pt x="72" y="0"/>
                  </a:lnTo>
                  <a:lnTo>
                    <a:pt x="84" y="0"/>
                  </a:lnTo>
                  <a:lnTo>
                    <a:pt x="84" y="0"/>
                  </a:lnTo>
                  <a:lnTo>
                    <a:pt x="96" y="0"/>
                  </a:lnTo>
                  <a:lnTo>
                    <a:pt x="96" y="12"/>
                  </a:lnTo>
                  <a:lnTo>
                    <a:pt x="108" y="12"/>
                  </a:lnTo>
                  <a:lnTo>
                    <a:pt x="108" y="12"/>
                  </a:lnTo>
                  <a:lnTo>
                    <a:pt x="120" y="12"/>
                  </a:lnTo>
                  <a:lnTo>
                    <a:pt x="120" y="24"/>
                  </a:lnTo>
                  <a:lnTo>
                    <a:pt x="133" y="24"/>
                  </a:lnTo>
                  <a:lnTo>
                    <a:pt x="133" y="36"/>
                  </a:lnTo>
                  <a:lnTo>
                    <a:pt x="108" y="36"/>
                  </a:lnTo>
                  <a:lnTo>
                    <a:pt x="133" y="36"/>
                  </a:lnTo>
                  <a:lnTo>
                    <a:pt x="96" y="36"/>
                  </a:lnTo>
                  <a:lnTo>
                    <a:pt x="120" y="48"/>
                  </a:lnTo>
                  <a:lnTo>
                    <a:pt x="96" y="48"/>
                  </a:lnTo>
                  <a:lnTo>
                    <a:pt x="84" y="48"/>
                  </a:lnTo>
                  <a:lnTo>
                    <a:pt x="72" y="60"/>
                  </a:lnTo>
                  <a:lnTo>
                    <a:pt x="72" y="60"/>
                  </a:lnTo>
                  <a:lnTo>
                    <a:pt x="48" y="60"/>
                  </a:lnTo>
                  <a:lnTo>
                    <a:pt x="48" y="48"/>
                  </a:lnTo>
                  <a:lnTo>
                    <a:pt x="24" y="60"/>
                  </a:lnTo>
                  <a:lnTo>
                    <a:pt x="24" y="48"/>
                  </a:lnTo>
                  <a:lnTo>
                    <a:pt x="0" y="48"/>
                  </a:lnTo>
                  <a:lnTo>
                    <a:pt x="12" y="36"/>
                  </a:lnTo>
                  <a:lnTo>
                    <a:pt x="0" y="36"/>
                  </a:lnTo>
                  <a:lnTo>
                    <a:pt x="24" y="36"/>
                  </a:lnTo>
                  <a:lnTo>
                    <a:pt x="36" y="24"/>
                  </a:lnTo>
                  <a:lnTo>
                    <a:pt x="12" y="24"/>
                  </a:lnTo>
                  <a:lnTo>
                    <a:pt x="36" y="24"/>
                  </a:lnTo>
                  <a:lnTo>
                    <a:pt x="24" y="12"/>
                  </a:lnTo>
                  <a:lnTo>
                    <a:pt x="48" y="12"/>
                  </a:lnTo>
                  <a:lnTo>
                    <a:pt x="36" y="12"/>
                  </a:lnTo>
                  <a:lnTo>
                    <a:pt x="6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1" name="Freeform 39">
              <a:extLst>
                <a:ext uri="{FF2B5EF4-FFF2-40B4-BE49-F238E27FC236}">
                  <a16:creationId xmlns:a16="http://schemas.microsoft.com/office/drawing/2014/main" id="{2AE12182-5A6B-FD47-B96B-FD8DF7FAC904}"/>
                </a:ext>
              </a:extLst>
            </p:cNvPr>
            <p:cNvSpPr>
              <a:spLocks/>
            </p:cNvSpPr>
            <p:nvPr/>
          </p:nvSpPr>
          <p:spPr bwMode="auto">
            <a:xfrm>
              <a:off x="2965580" y="1772840"/>
              <a:ext cx="127877" cy="40634"/>
            </a:xfrm>
            <a:custGeom>
              <a:avLst/>
              <a:gdLst/>
              <a:ahLst/>
              <a:cxnLst>
                <a:cxn ang="0">
                  <a:pos x="60" y="0"/>
                </a:cxn>
                <a:cxn ang="0">
                  <a:pos x="72" y="0"/>
                </a:cxn>
                <a:cxn ang="0">
                  <a:pos x="72" y="0"/>
                </a:cxn>
                <a:cxn ang="0">
                  <a:pos x="84" y="0"/>
                </a:cxn>
                <a:cxn ang="0">
                  <a:pos x="84" y="0"/>
                </a:cxn>
                <a:cxn ang="0">
                  <a:pos x="96" y="0"/>
                </a:cxn>
                <a:cxn ang="0">
                  <a:pos x="84" y="0"/>
                </a:cxn>
                <a:cxn ang="0">
                  <a:pos x="84" y="12"/>
                </a:cxn>
                <a:cxn ang="0">
                  <a:pos x="84" y="12"/>
                </a:cxn>
                <a:cxn ang="0">
                  <a:pos x="108" y="12"/>
                </a:cxn>
                <a:cxn ang="0">
                  <a:pos x="96" y="12"/>
                </a:cxn>
                <a:cxn ang="0">
                  <a:pos x="96" y="24"/>
                </a:cxn>
                <a:cxn ang="0">
                  <a:pos x="96" y="24"/>
                </a:cxn>
                <a:cxn ang="0">
                  <a:pos x="108" y="24"/>
                </a:cxn>
                <a:cxn ang="0">
                  <a:pos x="72" y="24"/>
                </a:cxn>
                <a:cxn ang="0">
                  <a:pos x="108" y="24"/>
                </a:cxn>
                <a:cxn ang="0">
                  <a:pos x="96" y="24"/>
                </a:cxn>
                <a:cxn ang="0">
                  <a:pos x="108" y="24"/>
                </a:cxn>
                <a:cxn ang="0">
                  <a:pos x="84" y="24"/>
                </a:cxn>
                <a:cxn ang="0">
                  <a:pos x="96" y="36"/>
                </a:cxn>
                <a:cxn ang="0">
                  <a:pos x="60" y="24"/>
                </a:cxn>
                <a:cxn ang="0">
                  <a:pos x="60" y="36"/>
                </a:cxn>
                <a:cxn ang="0">
                  <a:pos x="48" y="24"/>
                </a:cxn>
                <a:cxn ang="0">
                  <a:pos x="48" y="24"/>
                </a:cxn>
                <a:cxn ang="0">
                  <a:pos x="36" y="24"/>
                </a:cxn>
                <a:cxn ang="0">
                  <a:pos x="24" y="24"/>
                </a:cxn>
                <a:cxn ang="0">
                  <a:pos x="24" y="24"/>
                </a:cxn>
                <a:cxn ang="0">
                  <a:pos x="12" y="24"/>
                </a:cxn>
                <a:cxn ang="0">
                  <a:pos x="12" y="12"/>
                </a:cxn>
                <a:cxn ang="0">
                  <a:pos x="0" y="12"/>
                </a:cxn>
                <a:cxn ang="0">
                  <a:pos x="0" y="12"/>
                </a:cxn>
                <a:cxn ang="0">
                  <a:pos x="12" y="0"/>
                </a:cxn>
                <a:cxn ang="0">
                  <a:pos x="24" y="0"/>
                </a:cxn>
                <a:cxn ang="0">
                  <a:pos x="12" y="0"/>
                </a:cxn>
                <a:cxn ang="0">
                  <a:pos x="36" y="0"/>
                </a:cxn>
                <a:cxn ang="0">
                  <a:pos x="36" y="0"/>
                </a:cxn>
                <a:cxn ang="0">
                  <a:pos x="60" y="0"/>
                </a:cxn>
              </a:cxnLst>
              <a:rect l="0" t="0" r="r" b="b"/>
              <a:pathLst>
                <a:path w="108" h="36">
                  <a:moveTo>
                    <a:pt x="60" y="0"/>
                  </a:moveTo>
                  <a:lnTo>
                    <a:pt x="72" y="0"/>
                  </a:lnTo>
                  <a:lnTo>
                    <a:pt x="72" y="0"/>
                  </a:lnTo>
                  <a:lnTo>
                    <a:pt x="84" y="0"/>
                  </a:lnTo>
                  <a:lnTo>
                    <a:pt x="84" y="0"/>
                  </a:lnTo>
                  <a:lnTo>
                    <a:pt x="96" y="0"/>
                  </a:lnTo>
                  <a:lnTo>
                    <a:pt x="84" y="0"/>
                  </a:lnTo>
                  <a:lnTo>
                    <a:pt x="84" y="12"/>
                  </a:lnTo>
                  <a:lnTo>
                    <a:pt x="84" y="12"/>
                  </a:lnTo>
                  <a:lnTo>
                    <a:pt x="108" y="12"/>
                  </a:lnTo>
                  <a:lnTo>
                    <a:pt x="96" y="12"/>
                  </a:lnTo>
                  <a:lnTo>
                    <a:pt x="96" y="24"/>
                  </a:lnTo>
                  <a:lnTo>
                    <a:pt x="96" y="24"/>
                  </a:lnTo>
                  <a:lnTo>
                    <a:pt x="108" y="24"/>
                  </a:lnTo>
                  <a:lnTo>
                    <a:pt x="72" y="24"/>
                  </a:lnTo>
                  <a:lnTo>
                    <a:pt x="108" y="24"/>
                  </a:lnTo>
                  <a:lnTo>
                    <a:pt x="96" y="24"/>
                  </a:lnTo>
                  <a:lnTo>
                    <a:pt x="108" y="24"/>
                  </a:lnTo>
                  <a:lnTo>
                    <a:pt x="84" y="24"/>
                  </a:lnTo>
                  <a:lnTo>
                    <a:pt x="96" y="36"/>
                  </a:lnTo>
                  <a:lnTo>
                    <a:pt x="60" y="24"/>
                  </a:lnTo>
                  <a:lnTo>
                    <a:pt x="60" y="36"/>
                  </a:lnTo>
                  <a:lnTo>
                    <a:pt x="48" y="24"/>
                  </a:lnTo>
                  <a:lnTo>
                    <a:pt x="48" y="24"/>
                  </a:lnTo>
                  <a:lnTo>
                    <a:pt x="36" y="24"/>
                  </a:lnTo>
                  <a:lnTo>
                    <a:pt x="24" y="24"/>
                  </a:lnTo>
                  <a:lnTo>
                    <a:pt x="24" y="24"/>
                  </a:lnTo>
                  <a:lnTo>
                    <a:pt x="12" y="24"/>
                  </a:lnTo>
                  <a:lnTo>
                    <a:pt x="12" y="12"/>
                  </a:lnTo>
                  <a:lnTo>
                    <a:pt x="0" y="12"/>
                  </a:lnTo>
                  <a:lnTo>
                    <a:pt x="0" y="12"/>
                  </a:lnTo>
                  <a:lnTo>
                    <a:pt x="12" y="0"/>
                  </a:lnTo>
                  <a:lnTo>
                    <a:pt x="24" y="0"/>
                  </a:lnTo>
                  <a:lnTo>
                    <a:pt x="12" y="0"/>
                  </a:lnTo>
                  <a:lnTo>
                    <a:pt x="36" y="0"/>
                  </a:lnTo>
                  <a:lnTo>
                    <a:pt x="36" y="0"/>
                  </a:lnTo>
                  <a:lnTo>
                    <a:pt x="6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2" name="Freeform 40">
              <a:extLst>
                <a:ext uri="{FF2B5EF4-FFF2-40B4-BE49-F238E27FC236}">
                  <a16:creationId xmlns:a16="http://schemas.microsoft.com/office/drawing/2014/main" id="{364EFC9E-6ED1-944F-A128-0C6037DA3B1F}"/>
                </a:ext>
              </a:extLst>
            </p:cNvPr>
            <p:cNvSpPr>
              <a:spLocks/>
            </p:cNvSpPr>
            <p:nvPr/>
          </p:nvSpPr>
          <p:spPr bwMode="auto">
            <a:xfrm>
              <a:off x="2893877" y="1747745"/>
              <a:ext cx="100389" cy="39438"/>
            </a:xfrm>
            <a:custGeom>
              <a:avLst/>
              <a:gdLst/>
              <a:ahLst/>
              <a:cxnLst>
                <a:cxn ang="0">
                  <a:pos x="85" y="0"/>
                </a:cxn>
                <a:cxn ang="0">
                  <a:pos x="73" y="0"/>
                </a:cxn>
                <a:cxn ang="0">
                  <a:pos x="73" y="0"/>
                </a:cxn>
                <a:cxn ang="0">
                  <a:pos x="61" y="0"/>
                </a:cxn>
                <a:cxn ang="0">
                  <a:pos x="61" y="0"/>
                </a:cxn>
                <a:cxn ang="0">
                  <a:pos x="49" y="0"/>
                </a:cxn>
                <a:cxn ang="0">
                  <a:pos x="61" y="0"/>
                </a:cxn>
                <a:cxn ang="0">
                  <a:pos x="37" y="0"/>
                </a:cxn>
                <a:cxn ang="0">
                  <a:pos x="49" y="0"/>
                </a:cxn>
                <a:cxn ang="0">
                  <a:pos x="24" y="0"/>
                </a:cxn>
                <a:cxn ang="0">
                  <a:pos x="24" y="0"/>
                </a:cxn>
                <a:cxn ang="0">
                  <a:pos x="24" y="0"/>
                </a:cxn>
                <a:cxn ang="0">
                  <a:pos x="12" y="12"/>
                </a:cxn>
                <a:cxn ang="0">
                  <a:pos x="24" y="12"/>
                </a:cxn>
                <a:cxn ang="0">
                  <a:pos x="12" y="12"/>
                </a:cxn>
                <a:cxn ang="0">
                  <a:pos x="24" y="12"/>
                </a:cxn>
                <a:cxn ang="0">
                  <a:pos x="0" y="24"/>
                </a:cxn>
                <a:cxn ang="0">
                  <a:pos x="12" y="24"/>
                </a:cxn>
                <a:cxn ang="0">
                  <a:pos x="24" y="24"/>
                </a:cxn>
                <a:cxn ang="0">
                  <a:pos x="12" y="24"/>
                </a:cxn>
                <a:cxn ang="0">
                  <a:pos x="24" y="24"/>
                </a:cxn>
                <a:cxn ang="0">
                  <a:pos x="0" y="36"/>
                </a:cxn>
                <a:cxn ang="0">
                  <a:pos x="12" y="36"/>
                </a:cxn>
                <a:cxn ang="0">
                  <a:pos x="12" y="36"/>
                </a:cxn>
                <a:cxn ang="0">
                  <a:pos x="24" y="36"/>
                </a:cxn>
                <a:cxn ang="0">
                  <a:pos x="24" y="36"/>
                </a:cxn>
                <a:cxn ang="0">
                  <a:pos x="37" y="36"/>
                </a:cxn>
                <a:cxn ang="0">
                  <a:pos x="37" y="36"/>
                </a:cxn>
                <a:cxn ang="0">
                  <a:pos x="49" y="36"/>
                </a:cxn>
                <a:cxn ang="0">
                  <a:pos x="49" y="36"/>
                </a:cxn>
                <a:cxn ang="0">
                  <a:pos x="49" y="36"/>
                </a:cxn>
                <a:cxn ang="0">
                  <a:pos x="61" y="36"/>
                </a:cxn>
                <a:cxn ang="0">
                  <a:pos x="61" y="24"/>
                </a:cxn>
                <a:cxn ang="0">
                  <a:pos x="73" y="24"/>
                </a:cxn>
                <a:cxn ang="0">
                  <a:pos x="73" y="24"/>
                </a:cxn>
                <a:cxn ang="0">
                  <a:pos x="85" y="24"/>
                </a:cxn>
                <a:cxn ang="0">
                  <a:pos x="85" y="12"/>
                </a:cxn>
                <a:cxn ang="0">
                  <a:pos x="85" y="0"/>
                </a:cxn>
                <a:cxn ang="0">
                  <a:pos x="61" y="12"/>
                </a:cxn>
                <a:cxn ang="0">
                  <a:pos x="73" y="0"/>
                </a:cxn>
                <a:cxn ang="0">
                  <a:pos x="85" y="0"/>
                </a:cxn>
              </a:cxnLst>
              <a:rect l="0" t="0" r="r" b="b"/>
              <a:pathLst>
                <a:path w="85" h="36">
                  <a:moveTo>
                    <a:pt x="85" y="0"/>
                  </a:moveTo>
                  <a:lnTo>
                    <a:pt x="73" y="0"/>
                  </a:lnTo>
                  <a:lnTo>
                    <a:pt x="73" y="0"/>
                  </a:lnTo>
                  <a:lnTo>
                    <a:pt x="61" y="0"/>
                  </a:lnTo>
                  <a:lnTo>
                    <a:pt x="61" y="0"/>
                  </a:lnTo>
                  <a:lnTo>
                    <a:pt x="49" y="0"/>
                  </a:lnTo>
                  <a:lnTo>
                    <a:pt x="61" y="0"/>
                  </a:lnTo>
                  <a:lnTo>
                    <a:pt x="37" y="0"/>
                  </a:lnTo>
                  <a:lnTo>
                    <a:pt x="49" y="0"/>
                  </a:lnTo>
                  <a:lnTo>
                    <a:pt x="24" y="0"/>
                  </a:lnTo>
                  <a:lnTo>
                    <a:pt x="24" y="0"/>
                  </a:lnTo>
                  <a:lnTo>
                    <a:pt x="24" y="0"/>
                  </a:lnTo>
                  <a:lnTo>
                    <a:pt x="12" y="12"/>
                  </a:lnTo>
                  <a:lnTo>
                    <a:pt x="24" y="12"/>
                  </a:lnTo>
                  <a:lnTo>
                    <a:pt x="12" y="12"/>
                  </a:lnTo>
                  <a:lnTo>
                    <a:pt x="24" y="12"/>
                  </a:lnTo>
                  <a:lnTo>
                    <a:pt x="0" y="24"/>
                  </a:lnTo>
                  <a:lnTo>
                    <a:pt x="12" y="24"/>
                  </a:lnTo>
                  <a:lnTo>
                    <a:pt x="24" y="24"/>
                  </a:lnTo>
                  <a:lnTo>
                    <a:pt x="12" y="24"/>
                  </a:lnTo>
                  <a:lnTo>
                    <a:pt x="24" y="24"/>
                  </a:lnTo>
                  <a:lnTo>
                    <a:pt x="0" y="36"/>
                  </a:lnTo>
                  <a:lnTo>
                    <a:pt x="12" y="36"/>
                  </a:lnTo>
                  <a:lnTo>
                    <a:pt x="12" y="36"/>
                  </a:lnTo>
                  <a:lnTo>
                    <a:pt x="24" y="36"/>
                  </a:lnTo>
                  <a:lnTo>
                    <a:pt x="24" y="36"/>
                  </a:lnTo>
                  <a:lnTo>
                    <a:pt x="37" y="36"/>
                  </a:lnTo>
                  <a:lnTo>
                    <a:pt x="37" y="36"/>
                  </a:lnTo>
                  <a:lnTo>
                    <a:pt x="49" y="36"/>
                  </a:lnTo>
                  <a:lnTo>
                    <a:pt x="49" y="36"/>
                  </a:lnTo>
                  <a:lnTo>
                    <a:pt x="49" y="36"/>
                  </a:lnTo>
                  <a:lnTo>
                    <a:pt x="61" y="36"/>
                  </a:lnTo>
                  <a:lnTo>
                    <a:pt x="61" y="24"/>
                  </a:lnTo>
                  <a:lnTo>
                    <a:pt x="73" y="24"/>
                  </a:lnTo>
                  <a:lnTo>
                    <a:pt x="73" y="24"/>
                  </a:lnTo>
                  <a:lnTo>
                    <a:pt x="85" y="24"/>
                  </a:lnTo>
                  <a:lnTo>
                    <a:pt x="85" y="12"/>
                  </a:lnTo>
                  <a:lnTo>
                    <a:pt x="85" y="0"/>
                  </a:lnTo>
                  <a:lnTo>
                    <a:pt x="61" y="12"/>
                  </a:lnTo>
                  <a:lnTo>
                    <a:pt x="73" y="0"/>
                  </a:lnTo>
                  <a:lnTo>
                    <a:pt x="85"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3" name="Freeform 41">
              <a:extLst>
                <a:ext uri="{FF2B5EF4-FFF2-40B4-BE49-F238E27FC236}">
                  <a16:creationId xmlns:a16="http://schemas.microsoft.com/office/drawing/2014/main" id="{C6D2F928-C7A8-BE40-8808-40BAF72FABF3}"/>
                </a:ext>
              </a:extLst>
            </p:cNvPr>
            <p:cNvSpPr>
              <a:spLocks/>
            </p:cNvSpPr>
            <p:nvPr/>
          </p:nvSpPr>
          <p:spPr bwMode="auto">
            <a:xfrm>
              <a:off x="2952434" y="1707107"/>
              <a:ext cx="84853" cy="13146"/>
            </a:xfrm>
            <a:custGeom>
              <a:avLst/>
              <a:gdLst/>
              <a:ahLst/>
              <a:cxnLst>
                <a:cxn ang="0">
                  <a:pos x="48" y="0"/>
                </a:cxn>
                <a:cxn ang="0">
                  <a:pos x="48" y="0"/>
                </a:cxn>
                <a:cxn ang="0">
                  <a:pos x="36" y="0"/>
                </a:cxn>
                <a:cxn ang="0">
                  <a:pos x="36" y="0"/>
                </a:cxn>
                <a:cxn ang="0">
                  <a:pos x="24" y="0"/>
                </a:cxn>
                <a:cxn ang="0">
                  <a:pos x="24" y="0"/>
                </a:cxn>
                <a:cxn ang="0">
                  <a:pos x="12" y="0"/>
                </a:cxn>
                <a:cxn ang="0">
                  <a:pos x="12" y="0"/>
                </a:cxn>
                <a:cxn ang="0">
                  <a:pos x="0" y="0"/>
                </a:cxn>
                <a:cxn ang="0">
                  <a:pos x="0" y="0"/>
                </a:cxn>
                <a:cxn ang="0">
                  <a:pos x="0" y="0"/>
                </a:cxn>
                <a:cxn ang="0">
                  <a:pos x="0" y="0"/>
                </a:cxn>
                <a:cxn ang="0">
                  <a:pos x="0" y="12"/>
                </a:cxn>
                <a:cxn ang="0">
                  <a:pos x="12" y="12"/>
                </a:cxn>
                <a:cxn ang="0">
                  <a:pos x="0" y="12"/>
                </a:cxn>
                <a:cxn ang="0">
                  <a:pos x="12" y="12"/>
                </a:cxn>
                <a:cxn ang="0">
                  <a:pos x="12" y="12"/>
                </a:cxn>
                <a:cxn ang="0">
                  <a:pos x="24" y="12"/>
                </a:cxn>
                <a:cxn ang="0">
                  <a:pos x="24" y="12"/>
                </a:cxn>
                <a:cxn ang="0">
                  <a:pos x="36" y="12"/>
                </a:cxn>
                <a:cxn ang="0">
                  <a:pos x="36" y="12"/>
                </a:cxn>
                <a:cxn ang="0">
                  <a:pos x="36" y="12"/>
                </a:cxn>
                <a:cxn ang="0">
                  <a:pos x="48" y="12"/>
                </a:cxn>
                <a:cxn ang="0">
                  <a:pos x="48" y="12"/>
                </a:cxn>
                <a:cxn ang="0">
                  <a:pos x="60" y="0"/>
                </a:cxn>
                <a:cxn ang="0">
                  <a:pos x="72" y="0"/>
                </a:cxn>
                <a:cxn ang="0">
                  <a:pos x="48" y="0"/>
                </a:cxn>
                <a:cxn ang="0">
                  <a:pos x="48" y="0"/>
                </a:cxn>
                <a:cxn ang="0">
                  <a:pos x="48" y="0"/>
                </a:cxn>
              </a:cxnLst>
              <a:rect l="0" t="0" r="r" b="b"/>
              <a:pathLst>
                <a:path w="72" h="12">
                  <a:moveTo>
                    <a:pt x="48" y="0"/>
                  </a:moveTo>
                  <a:lnTo>
                    <a:pt x="48" y="0"/>
                  </a:lnTo>
                  <a:lnTo>
                    <a:pt x="36" y="0"/>
                  </a:lnTo>
                  <a:lnTo>
                    <a:pt x="36" y="0"/>
                  </a:lnTo>
                  <a:lnTo>
                    <a:pt x="24" y="0"/>
                  </a:lnTo>
                  <a:lnTo>
                    <a:pt x="24" y="0"/>
                  </a:lnTo>
                  <a:lnTo>
                    <a:pt x="12" y="0"/>
                  </a:lnTo>
                  <a:lnTo>
                    <a:pt x="12" y="0"/>
                  </a:lnTo>
                  <a:lnTo>
                    <a:pt x="0" y="0"/>
                  </a:lnTo>
                  <a:lnTo>
                    <a:pt x="0" y="0"/>
                  </a:lnTo>
                  <a:lnTo>
                    <a:pt x="0" y="0"/>
                  </a:lnTo>
                  <a:lnTo>
                    <a:pt x="0" y="0"/>
                  </a:lnTo>
                  <a:lnTo>
                    <a:pt x="0" y="12"/>
                  </a:lnTo>
                  <a:lnTo>
                    <a:pt x="12" y="12"/>
                  </a:lnTo>
                  <a:lnTo>
                    <a:pt x="0" y="12"/>
                  </a:lnTo>
                  <a:lnTo>
                    <a:pt x="12" y="12"/>
                  </a:lnTo>
                  <a:lnTo>
                    <a:pt x="12" y="12"/>
                  </a:lnTo>
                  <a:lnTo>
                    <a:pt x="24" y="12"/>
                  </a:lnTo>
                  <a:lnTo>
                    <a:pt x="24" y="12"/>
                  </a:lnTo>
                  <a:lnTo>
                    <a:pt x="36" y="12"/>
                  </a:lnTo>
                  <a:lnTo>
                    <a:pt x="36" y="12"/>
                  </a:lnTo>
                  <a:lnTo>
                    <a:pt x="36" y="12"/>
                  </a:lnTo>
                  <a:lnTo>
                    <a:pt x="48" y="12"/>
                  </a:lnTo>
                  <a:lnTo>
                    <a:pt x="48" y="12"/>
                  </a:lnTo>
                  <a:lnTo>
                    <a:pt x="60" y="0"/>
                  </a:lnTo>
                  <a:lnTo>
                    <a:pt x="72" y="0"/>
                  </a:lnTo>
                  <a:lnTo>
                    <a:pt x="48" y="0"/>
                  </a:lnTo>
                  <a:lnTo>
                    <a:pt x="48" y="0"/>
                  </a:lnTo>
                  <a:lnTo>
                    <a:pt x="48"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4" name="Freeform 42">
              <a:extLst>
                <a:ext uri="{FF2B5EF4-FFF2-40B4-BE49-F238E27FC236}">
                  <a16:creationId xmlns:a16="http://schemas.microsoft.com/office/drawing/2014/main" id="{ACBF4BCA-5EBF-EB4A-AA38-92C0127AA381}"/>
                </a:ext>
              </a:extLst>
            </p:cNvPr>
            <p:cNvSpPr>
              <a:spLocks/>
            </p:cNvSpPr>
            <p:nvPr/>
          </p:nvSpPr>
          <p:spPr bwMode="auto">
            <a:xfrm>
              <a:off x="2965579" y="1720305"/>
              <a:ext cx="86048" cy="27488"/>
            </a:xfrm>
            <a:custGeom>
              <a:avLst/>
              <a:gdLst/>
              <a:ahLst/>
              <a:cxnLst>
                <a:cxn ang="0">
                  <a:pos x="48" y="0"/>
                </a:cxn>
                <a:cxn ang="0">
                  <a:pos x="60" y="0"/>
                </a:cxn>
                <a:cxn ang="0">
                  <a:pos x="72" y="12"/>
                </a:cxn>
                <a:cxn ang="0">
                  <a:pos x="72" y="24"/>
                </a:cxn>
                <a:cxn ang="0">
                  <a:pos x="72" y="24"/>
                </a:cxn>
                <a:cxn ang="0">
                  <a:pos x="60" y="12"/>
                </a:cxn>
                <a:cxn ang="0">
                  <a:pos x="60" y="24"/>
                </a:cxn>
                <a:cxn ang="0">
                  <a:pos x="48" y="12"/>
                </a:cxn>
                <a:cxn ang="0">
                  <a:pos x="48" y="24"/>
                </a:cxn>
                <a:cxn ang="0">
                  <a:pos x="36" y="24"/>
                </a:cxn>
                <a:cxn ang="0">
                  <a:pos x="36" y="24"/>
                </a:cxn>
                <a:cxn ang="0">
                  <a:pos x="24" y="12"/>
                </a:cxn>
                <a:cxn ang="0">
                  <a:pos x="24" y="24"/>
                </a:cxn>
                <a:cxn ang="0">
                  <a:pos x="24" y="12"/>
                </a:cxn>
                <a:cxn ang="0">
                  <a:pos x="0" y="24"/>
                </a:cxn>
                <a:cxn ang="0">
                  <a:pos x="0" y="12"/>
                </a:cxn>
                <a:cxn ang="0">
                  <a:pos x="0" y="12"/>
                </a:cxn>
                <a:cxn ang="0">
                  <a:pos x="0" y="12"/>
                </a:cxn>
                <a:cxn ang="0">
                  <a:pos x="12" y="0"/>
                </a:cxn>
                <a:cxn ang="0">
                  <a:pos x="24" y="0"/>
                </a:cxn>
                <a:cxn ang="0">
                  <a:pos x="36" y="0"/>
                </a:cxn>
                <a:cxn ang="0">
                  <a:pos x="48" y="0"/>
                </a:cxn>
              </a:cxnLst>
              <a:rect l="0" t="0" r="r" b="b"/>
              <a:pathLst>
                <a:path w="72" h="24">
                  <a:moveTo>
                    <a:pt x="48" y="0"/>
                  </a:moveTo>
                  <a:lnTo>
                    <a:pt x="60" y="0"/>
                  </a:lnTo>
                  <a:lnTo>
                    <a:pt x="72" y="12"/>
                  </a:lnTo>
                  <a:lnTo>
                    <a:pt x="72" y="24"/>
                  </a:lnTo>
                  <a:lnTo>
                    <a:pt x="72" y="24"/>
                  </a:lnTo>
                  <a:lnTo>
                    <a:pt x="60" y="12"/>
                  </a:lnTo>
                  <a:lnTo>
                    <a:pt x="60" y="24"/>
                  </a:lnTo>
                  <a:lnTo>
                    <a:pt x="48" y="12"/>
                  </a:lnTo>
                  <a:lnTo>
                    <a:pt x="48" y="24"/>
                  </a:lnTo>
                  <a:lnTo>
                    <a:pt x="36" y="24"/>
                  </a:lnTo>
                  <a:lnTo>
                    <a:pt x="36" y="24"/>
                  </a:lnTo>
                  <a:lnTo>
                    <a:pt x="24" y="12"/>
                  </a:lnTo>
                  <a:lnTo>
                    <a:pt x="24" y="24"/>
                  </a:lnTo>
                  <a:lnTo>
                    <a:pt x="24" y="12"/>
                  </a:lnTo>
                  <a:lnTo>
                    <a:pt x="0" y="24"/>
                  </a:lnTo>
                  <a:lnTo>
                    <a:pt x="0" y="12"/>
                  </a:lnTo>
                  <a:lnTo>
                    <a:pt x="0" y="12"/>
                  </a:lnTo>
                  <a:lnTo>
                    <a:pt x="0" y="12"/>
                  </a:lnTo>
                  <a:lnTo>
                    <a:pt x="12" y="0"/>
                  </a:lnTo>
                  <a:lnTo>
                    <a:pt x="24" y="0"/>
                  </a:lnTo>
                  <a:lnTo>
                    <a:pt x="36" y="0"/>
                  </a:lnTo>
                  <a:lnTo>
                    <a:pt x="48"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5" name="Freeform 43">
              <a:extLst>
                <a:ext uri="{FF2B5EF4-FFF2-40B4-BE49-F238E27FC236}">
                  <a16:creationId xmlns:a16="http://schemas.microsoft.com/office/drawing/2014/main" id="{D77FCD66-2819-0440-AE1D-D305E395C4B4}"/>
                </a:ext>
              </a:extLst>
            </p:cNvPr>
            <p:cNvSpPr>
              <a:spLocks/>
            </p:cNvSpPr>
            <p:nvPr/>
          </p:nvSpPr>
          <p:spPr bwMode="auto">
            <a:xfrm>
              <a:off x="2952434" y="1666473"/>
              <a:ext cx="56170" cy="13146"/>
            </a:xfrm>
            <a:custGeom>
              <a:avLst/>
              <a:gdLst/>
              <a:ahLst/>
              <a:cxnLst>
                <a:cxn ang="0">
                  <a:pos x="0" y="0"/>
                </a:cxn>
                <a:cxn ang="0">
                  <a:pos x="12" y="0"/>
                </a:cxn>
                <a:cxn ang="0">
                  <a:pos x="24" y="0"/>
                </a:cxn>
                <a:cxn ang="0">
                  <a:pos x="36" y="0"/>
                </a:cxn>
                <a:cxn ang="0">
                  <a:pos x="36" y="0"/>
                </a:cxn>
                <a:cxn ang="0">
                  <a:pos x="36" y="0"/>
                </a:cxn>
                <a:cxn ang="0">
                  <a:pos x="48" y="0"/>
                </a:cxn>
                <a:cxn ang="0">
                  <a:pos x="48" y="0"/>
                </a:cxn>
                <a:cxn ang="0">
                  <a:pos x="48" y="0"/>
                </a:cxn>
                <a:cxn ang="0">
                  <a:pos x="36" y="12"/>
                </a:cxn>
                <a:cxn ang="0">
                  <a:pos x="36" y="12"/>
                </a:cxn>
                <a:cxn ang="0">
                  <a:pos x="24" y="12"/>
                </a:cxn>
                <a:cxn ang="0">
                  <a:pos x="24" y="12"/>
                </a:cxn>
                <a:cxn ang="0">
                  <a:pos x="12" y="12"/>
                </a:cxn>
                <a:cxn ang="0">
                  <a:pos x="12" y="12"/>
                </a:cxn>
                <a:cxn ang="0">
                  <a:pos x="0" y="12"/>
                </a:cxn>
                <a:cxn ang="0">
                  <a:pos x="0" y="12"/>
                </a:cxn>
                <a:cxn ang="0">
                  <a:pos x="0" y="12"/>
                </a:cxn>
                <a:cxn ang="0">
                  <a:pos x="0" y="12"/>
                </a:cxn>
                <a:cxn ang="0">
                  <a:pos x="0" y="12"/>
                </a:cxn>
                <a:cxn ang="0">
                  <a:pos x="0" y="12"/>
                </a:cxn>
                <a:cxn ang="0">
                  <a:pos x="0" y="12"/>
                </a:cxn>
                <a:cxn ang="0">
                  <a:pos x="0" y="0"/>
                </a:cxn>
                <a:cxn ang="0">
                  <a:pos x="0" y="0"/>
                </a:cxn>
                <a:cxn ang="0">
                  <a:pos x="0" y="0"/>
                </a:cxn>
              </a:cxnLst>
              <a:rect l="0" t="0" r="r" b="b"/>
              <a:pathLst>
                <a:path w="48" h="12">
                  <a:moveTo>
                    <a:pt x="0" y="0"/>
                  </a:moveTo>
                  <a:lnTo>
                    <a:pt x="12" y="0"/>
                  </a:lnTo>
                  <a:lnTo>
                    <a:pt x="24" y="0"/>
                  </a:lnTo>
                  <a:lnTo>
                    <a:pt x="36" y="0"/>
                  </a:lnTo>
                  <a:lnTo>
                    <a:pt x="36" y="0"/>
                  </a:lnTo>
                  <a:lnTo>
                    <a:pt x="36" y="0"/>
                  </a:lnTo>
                  <a:lnTo>
                    <a:pt x="48" y="0"/>
                  </a:lnTo>
                  <a:lnTo>
                    <a:pt x="48" y="0"/>
                  </a:lnTo>
                  <a:lnTo>
                    <a:pt x="48" y="0"/>
                  </a:lnTo>
                  <a:lnTo>
                    <a:pt x="36" y="12"/>
                  </a:lnTo>
                  <a:lnTo>
                    <a:pt x="36" y="12"/>
                  </a:lnTo>
                  <a:lnTo>
                    <a:pt x="24" y="12"/>
                  </a:lnTo>
                  <a:lnTo>
                    <a:pt x="24" y="12"/>
                  </a:lnTo>
                  <a:lnTo>
                    <a:pt x="12" y="12"/>
                  </a:lnTo>
                  <a:lnTo>
                    <a:pt x="12" y="12"/>
                  </a:lnTo>
                  <a:lnTo>
                    <a:pt x="0" y="12"/>
                  </a:lnTo>
                  <a:lnTo>
                    <a:pt x="0" y="12"/>
                  </a:lnTo>
                  <a:lnTo>
                    <a:pt x="0" y="12"/>
                  </a:lnTo>
                  <a:lnTo>
                    <a:pt x="0" y="12"/>
                  </a:lnTo>
                  <a:lnTo>
                    <a:pt x="0" y="12"/>
                  </a:lnTo>
                  <a:lnTo>
                    <a:pt x="0" y="12"/>
                  </a:lnTo>
                  <a:lnTo>
                    <a:pt x="0" y="12"/>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6" name="Freeform 44">
              <a:extLst>
                <a:ext uri="{FF2B5EF4-FFF2-40B4-BE49-F238E27FC236}">
                  <a16:creationId xmlns:a16="http://schemas.microsoft.com/office/drawing/2014/main" id="{6CFC260E-F057-3E45-8954-E88FAA2FF1C8}"/>
                </a:ext>
              </a:extLst>
            </p:cNvPr>
            <p:cNvSpPr>
              <a:spLocks/>
            </p:cNvSpPr>
            <p:nvPr/>
          </p:nvSpPr>
          <p:spPr bwMode="auto">
            <a:xfrm>
              <a:off x="2947653" y="1574501"/>
              <a:ext cx="32268" cy="27488"/>
            </a:xfrm>
            <a:custGeom>
              <a:avLst/>
              <a:gdLst/>
              <a:ahLst/>
              <a:cxnLst>
                <a:cxn ang="0">
                  <a:pos x="12" y="12"/>
                </a:cxn>
                <a:cxn ang="0">
                  <a:pos x="12" y="12"/>
                </a:cxn>
                <a:cxn ang="0">
                  <a:pos x="12" y="0"/>
                </a:cxn>
                <a:cxn ang="0">
                  <a:pos x="0" y="12"/>
                </a:cxn>
                <a:cxn ang="0">
                  <a:pos x="0" y="12"/>
                </a:cxn>
                <a:cxn ang="0">
                  <a:pos x="0" y="12"/>
                </a:cxn>
                <a:cxn ang="0">
                  <a:pos x="0" y="12"/>
                </a:cxn>
                <a:cxn ang="0">
                  <a:pos x="0" y="24"/>
                </a:cxn>
                <a:cxn ang="0">
                  <a:pos x="0" y="24"/>
                </a:cxn>
                <a:cxn ang="0">
                  <a:pos x="0" y="24"/>
                </a:cxn>
                <a:cxn ang="0">
                  <a:pos x="0" y="24"/>
                </a:cxn>
                <a:cxn ang="0">
                  <a:pos x="12" y="12"/>
                </a:cxn>
                <a:cxn ang="0">
                  <a:pos x="12" y="24"/>
                </a:cxn>
                <a:cxn ang="0">
                  <a:pos x="12" y="12"/>
                </a:cxn>
                <a:cxn ang="0">
                  <a:pos x="12" y="12"/>
                </a:cxn>
                <a:cxn ang="0">
                  <a:pos x="12" y="12"/>
                </a:cxn>
                <a:cxn ang="0">
                  <a:pos x="12" y="12"/>
                </a:cxn>
              </a:cxnLst>
              <a:rect l="0" t="0" r="r" b="b"/>
              <a:pathLst>
                <a:path w="12" h="24">
                  <a:moveTo>
                    <a:pt x="12" y="12"/>
                  </a:moveTo>
                  <a:lnTo>
                    <a:pt x="12" y="12"/>
                  </a:lnTo>
                  <a:lnTo>
                    <a:pt x="12" y="0"/>
                  </a:lnTo>
                  <a:lnTo>
                    <a:pt x="0" y="12"/>
                  </a:lnTo>
                  <a:lnTo>
                    <a:pt x="0" y="12"/>
                  </a:lnTo>
                  <a:lnTo>
                    <a:pt x="0" y="12"/>
                  </a:lnTo>
                  <a:lnTo>
                    <a:pt x="0" y="12"/>
                  </a:lnTo>
                  <a:lnTo>
                    <a:pt x="0" y="24"/>
                  </a:lnTo>
                  <a:lnTo>
                    <a:pt x="0" y="24"/>
                  </a:lnTo>
                  <a:lnTo>
                    <a:pt x="0" y="24"/>
                  </a:lnTo>
                  <a:lnTo>
                    <a:pt x="0" y="24"/>
                  </a:lnTo>
                  <a:lnTo>
                    <a:pt x="12" y="12"/>
                  </a:lnTo>
                  <a:lnTo>
                    <a:pt x="12" y="24"/>
                  </a:lnTo>
                  <a:lnTo>
                    <a:pt x="12" y="12"/>
                  </a:lnTo>
                  <a:lnTo>
                    <a:pt x="12" y="12"/>
                  </a:lnTo>
                  <a:lnTo>
                    <a:pt x="12" y="12"/>
                  </a:lnTo>
                  <a:lnTo>
                    <a:pt x="12"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7" name="Freeform 45">
              <a:extLst>
                <a:ext uri="{FF2B5EF4-FFF2-40B4-BE49-F238E27FC236}">
                  <a16:creationId xmlns:a16="http://schemas.microsoft.com/office/drawing/2014/main" id="{B1CBB278-1039-A941-AA0A-3761F0178425}"/>
                </a:ext>
              </a:extLst>
            </p:cNvPr>
            <p:cNvSpPr>
              <a:spLocks/>
            </p:cNvSpPr>
            <p:nvPr/>
          </p:nvSpPr>
          <p:spPr bwMode="auto">
            <a:xfrm>
              <a:off x="2952434" y="1601937"/>
              <a:ext cx="41829" cy="23902"/>
            </a:xfrm>
            <a:custGeom>
              <a:avLst/>
              <a:gdLst/>
              <a:ahLst/>
              <a:cxnLst>
                <a:cxn ang="0">
                  <a:pos x="36" y="0"/>
                </a:cxn>
                <a:cxn ang="0">
                  <a:pos x="24" y="0"/>
                </a:cxn>
                <a:cxn ang="0">
                  <a:pos x="24" y="0"/>
                </a:cxn>
                <a:cxn ang="0">
                  <a:pos x="24" y="0"/>
                </a:cxn>
                <a:cxn ang="0">
                  <a:pos x="24" y="0"/>
                </a:cxn>
                <a:cxn ang="0">
                  <a:pos x="12" y="12"/>
                </a:cxn>
                <a:cxn ang="0">
                  <a:pos x="12" y="12"/>
                </a:cxn>
                <a:cxn ang="0">
                  <a:pos x="12" y="12"/>
                </a:cxn>
                <a:cxn ang="0">
                  <a:pos x="12" y="12"/>
                </a:cxn>
                <a:cxn ang="0">
                  <a:pos x="0" y="12"/>
                </a:cxn>
                <a:cxn ang="0">
                  <a:pos x="12" y="24"/>
                </a:cxn>
                <a:cxn ang="0">
                  <a:pos x="12" y="12"/>
                </a:cxn>
                <a:cxn ang="0">
                  <a:pos x="12" y="12"/>
                </a:cxn>
                <a:cxn ang="0">
                  <a:pos x="12" y="12"/>
                </a:cxn>
                <a:cxn ang="0">
                  <a:pos x="12" y="12"/>
                </a:cxn>
                <a:cxn ang="0">
                  <a:pos x="12" y="12"/>
                </a:cxn>
                <a:cxn ang="0">
                  <a:pos x="24" y="12"/>
                </a:cxn>
                <a:cxn ang="0">
                  <a:pos x="24" y="12"/>
                </a:cxn>
                <a:cxn ang="0">
                  <a:pos x="24" y="12"/>
                </a:cxn>
                <a:cxn ang="0">
                  <a:pos x="36" y="12"/>
                </a:cxn>
                <a:cxn ang="0">
                  <a:pos x="24" y="0"/>
                </a:cxn>
                <a:cxn ang="0">
                  <a:pos x="36" y="12"/>
                </a:cxn>
                <a:cxn ang="0">
                  <a:pos x="36" y="0"/>
                </a:cxn>
              </a:cxnLst>
              <a:rect l="0" t="0" r="r" b="b"/>
              <a:pathLst>
                <a:path w="36" h="24">
                  <a:moveTo>
                    <a:pt x="36" y="0"/>
                  </a:moveTo>
                  <a:lnTo>
                    <a:pt x="24" y="0"/>
                  </a:lnTo>
                  <a:lnTo>
                    <a:pt x="24" y="0"/>
                  </a:lnTo>
                  <a:lnTo>
                    <a:pt x="24" y="0"/>
                  </a:lnTo>
                  <a:lnTo>
                    <a:pt x="24" y="0"/>
                  </a:lnTo>
                  <a:lnTo>
                    <a:pt x="12" y="12"/>
                  </a:lnTo>
                  <a:lnTo>
                    <a:pt x="12" y="12"/>
                  </a:lnTo>
                  <a:lnTo>
                    <a:pt x="12" y="12"/>
                  </a:lnTo>
                  <a:lnTo>
                    <a:pt x="12" y="12"/>
                  </a:lnTo>
                  <a:lnTo>
                    <a:pt x="0" y="12"/>
                  </a:lnTo>
                  <a:lnTo>
                    <a:pt x="12" y="24"/>
                  </a:lnTo>
                  <a:lnTo>
                    <a:pt x="12" y="12"/>
                  </a:lnTo>
                  <a:lnTo>
                    <a:pt x="12" y="12"/>
                  </a:lnTo>
                  <a:lnTo>
                    <a:pt x="12" y="12"/>
                  </a:lnTo>
                  <a:lnTo>
                    <a:pt x="12" y="12"/>
                  </a:lnTo>
                  <a:lnTo>
                    <a:pt x="12" y="12"/>
                  </a:lnTo>
                  <a:lnTo>
                    <a:pt x="24" y="12"/>
                  </a:lnTo>
                  <a:lnTo>
                    <a:pt x="24" y="12"/>
                  </a:lnTo>
                  <a:lnTo>
                    <a:pt x="24" y="12"/>
                  </a:lnTo>
                  <a:lnTo>
                    <a:pt x="36" y="12"/>
                  </a:lnTo>
                  <a:lnTo>
                    <a:pt x="24" y="0"/>
                  </a:lnTo>
                  <a:lnTo>
                    <a:pt x="36" y="12"/>
                  </a:lnTo>
                  <a:lnTo>
                    <a:pt x="36"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8" name="Freeform 46">
              <a:extLst>
                <a:ext uri="{FF2B5EF4-FFF2-40B4-BE49-F238E27FC236}">
                  <a16:creationId xmlns:a16="http://schemas.microsoft.com/office/drawing/2014/main" id="{6764570A-EECF-B641-85CA-62E9EA456AEC}"/>
                </a:ext>
              </a:extLst>
            </p:cNvPr>
            <p:cNvSpPr>
              <a:spLocks/>
            </p:cNvSpPr>
            <p:nvPr/>
          </p:nvSpPr>
          <p:spPr bwMode="auto">
            <a:xfrm>
              <a:off x="2947653" y="1627034"/>
              <a:ext cx="32268" cy="1195"/>
            </a:xfrm>
            <a:custGeom>
              <a:avLst/>
              <a:gdLst/>
              <a:ahLst/>
              <a:cxnLst>
                <a:cxn ang="0">
                  <a:pos x="12" y="0"/>
                </a:cxn>
                <a:cxn ang="0">
                  <a:pos x="12" y="0"/>
                </a:cxn>
                <a:cxn ang="0">
                  <a:pos x="0" y="0"/>
                </a:cxn>
                <a:cxn ang="0">
                  <a:pos x="0" y="0"/>
                </a:cxn>
                <a:cxn ang="0">
                  <a:pos x="0" y="0"/>
                </a:cxn>
                <a:cxn ang="0">
                  <a:pos x="0" y="0"/>
                </a:cxn>
                <a:cxn ang="0">
                  <a:pos x="0" y="0"/>
                </a:cxn>
                <a:cxn ang="0">
                  <a:pos x="0" y="0"/>
                </a:cxn>
                <a:cxn ang="0">
                  <a:pos x="0" y="0"/>
                </a:cxn>
                <a:cxn ang="0">
                  <a:pos x="12" y="0"/>
                </a:cxn>
                <a:cxn ang="0">
                  <a:pos x="12" y="0"/>
                </a:cxn>
                <a:cxn ang="0">
                  <a:pos x="12" y="0"/>
                </a:cxn>
                <a:cxn ang="0">
                  <a:pos x="12" y="0"/>
                </a:cxn>
                <a:cxn ang="0">
                  <a:pos x="12" y="0"/>
                </a:cxn>
                <a:cxn ang="0">
                  <a:pos x="12" y="0"/>
                </a:cxn>
                <a:cxn ang="0">
                  <a:pos x="12" y="0"/>
                </a:cxn>
              </a:cxnLst>
              <a:rect l="0" t="0" r="r" b="b"/>
              <a:pathLst>
                <a:path w="12">
                  <a:moveTo>
                    <a:pt x="12" y="0"/>
                  </a:moveTo>
                  <a:lnTo>
                    <a:pt x="12" y="0"/>
                  </a:lnTo>
                  <a:lnTo>
                    <a:pt x="0" y="0"/>
                  </a:lnTo>
                  <a:lnTo>
                    <a:pt x="0" y="0"/>
                  </a:lnTo>
                  <a:lnTo>
                    <a:pt x="0" y="0"/>
                  </a:lnTo>
                  <a:lnTo>
                    <a:pt x="0" y="0"/>
                  </a:lnTo>
                  <a:lnTo>
                    <a:pt x="0" y="0"/>
                  </a:lnTo>
                  <a:lnTo>
                    <a:pt x="0" y="0"/>
                  </a:lnTo>
                  <a:lnTo>
                    <a:pt x="0" y="0"/>
                  </a:lnTo>
                  <a:lnTo>
                    <a:pt x="12" y="0"/>
                  </a:lnTo>
                  <a:lnTo>
                    <a:pt x="12" y="0"/>
                  </a:lnTo>
                  <a:lnTo>
                    <a:pt x="12" y="0"/>
                  </a:lnTo>
                  <a:lnTo>
                    <a:pt x="12" y="0"/>
                  </a:lnTo>
                  <a:lnTo>
                    <a:pt x="12" y="0"/>
                  </a:lnTo>
                  <a:lnTo>
                    <a:pt x="12" y="0"/>
                  </a:lnTo>
                  <a:lnTo>
                    <a:pt x="1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9" name="Freeform 47">
              <a:extLst>
                <a:ext uri="{FF2B5EF4-FFF2-40B4-BE49-F238E27FC236}">
                  <a16:creationId xmlns:a16="http://schemas.microsoft.com/office/drawing/2014/main" id="{9FF40092-198E-5346-ADDB-37B913BEC1B9}"/>
                </a:ext>
              </a:extLst>
            </p:cNvPr>
            <p:cNvSpPr>
              <a:spLocks/>
            </p:cNvSpPr>
            <p:nvPr/>
          </p:nvSpPr>
          <p:spPr bwMode="auto">
            <a:xfrm>
              <a:off x="2952434" y="1641428"/>
              <a:ext cx="41829" cy="13147"/>
            </a:xfrm>
            <a:custGeom>
              <a:avLst/>
              <a:gdLst/>
              <a:ahLst/>
              <a:cxnLst>
                <a:cxn ang="0">
                  <a:pos x="0" y="0"/>
                </a:cxn>
                <a:cxn ang="0">
                  <a:pos x="12" y="0"/>
                </a:cxn>
                <a:cxn ang="0">
                  <a:pos x="24" y="0"/>
                </a:cxn>
                <a:cxn ang="0">
                  <a:pos x="24" y="0"/>
                </a:cxn>
                <a:cxn ang="0">
                  <a:pos x="24" y="0"/>
                </a:cxn>
                <a:cxn ang="0">
                  <a:pos x="36" y="0"/>
                </a:cxn>
                <a:cxn ang="0">
                  <a:pos x="36" y="0"/>
                </a:cxn>
                <a:cxn ang="0">
                  <a:pos x="36" y="0"/>
                </a:cxn>
                <a:cxn ang="0">
                  <a:pos x="36" y="0"/>
                </a:cxn>
                <a:cxn ang="0">
                  <a:pos x="36" y="0"/>
                </a:cxn>
                <a:cxn ang="0">
                  <a:pos x="24" y="12"/>
                </a:cxn>
                <a:cxn ang="0">
                  <a:pos x="24" y="12"/>
                </a:cxn>
                <a:cxn ang="0">
                  <a:pos x="12" y="12"/>
                </a:cxn>
                <a:cxn ang="0">
                  <a:pos x="12" y="12"/>
                </a:cxn>
                <a:cxn ang="0">
                  <a:pos x="12" y="12"/>
                </a:cxn>
                <a:cxn ang="0">
                  <a:pos x="12" y="12"/>
                </a:cxn>
                <a:cxn ang="0">
                  <a:pos x="0" y="12"/>
                </a:cxn>
                <a:cxn ang="0">
                  <a:pos x="12" y="0"/>
                </a:cxn>
                <a:cxn ang="0">
                  <a:pos x="0" y="0"/>
                </a:cxn>
                <a:cxn ang="0">
                  <a:pos x="0" y="0"/>
                </a:cxn>
              </a:cxnLst>
              <a:rect l="0" t="0" r="r" b="b"/>
              <a:pathLst>
                <a:path w="36" h="12">
                  <a:moveTo>
                    <a:pt x="0" y="0"/>
                  </a:moveTo>
                  <a:lnTo>
                    <a:pt x="12" y="0"/>
                  </a:lnTo>
                  <a:lnTo>
                    <a:pt x="24" y="0"/>
                  </a:lnTo>
                  <a:lnTo>
                    <a:pt x="24" y="0"/>
                  </a:lnTo>
                  <a:lnTo>
                    <a:pt x="24" y="0"/>
                  </a:lnTo>
                  <a:lnTo>
                    <a:pt x="36" y="0"/>
                  </a:lnTo>
                  <a:lnTo>
                    <a:pt x="36" y="0"/>
                  </a:lnTo>
                  <a:lnTo>
                    <a:pt x="36" y="0"/>
                  </a:lnTo>
                  <a:lnTo>
                    <a:pt x="36" y="0"/>
                  </a:lnTo>
                  <a:lnTo>
                    <a:pt x="36" y="0"/>
                  </a:lnTo>
                  <a:lnTo>
                    <a:pt x="24" y="12"/>
                  </a:lnTo>
                  <a:lnTo>
                    <a:pt x="24" y="12"/>
                  </a:lnTo>
                  <a:lnTo>
                    <a:pt x="12" y="12"/>
                  </a:lnTo>
                  <a:lnTo>
                    <a:pt x="12" y="12"/>
                  </a:lnTo>
                  <a:lnTo>
                    <a:pt x="12" y="12"/>
                  </a:lnTo>
                  <a:lnTo>
                    <a:pt x="12" y="12"/>
                  </a:lnTo>
                  <a:lnTo>
                    <a:pt x="0" y="12"/>
                  </a:lnTo>
                  <a:lnTo>
                    <a:pt x="12"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0" name="Freeform 48">
              <a:extLst>
                <a:ext uri="{FF2B5EF4-FFF2-40B4-BE49-F238E27FC236}">
                  <a16:creationId xmlns:a16="http://schemas.microsoft.com/office/drawing/2014/main" id="{BC5824F7-09CC-C046-AEE5-467CE9549192}"/>
                </a:ext>
              </a:extLst>
            </p:cNvPr>
            <p:cNvSpPr>
              <a:spLocks/>
            </p:cNvSpPr>
            <p:nvPr/>
          </p:nvSpPr>
          <p:spPr bwMode="auto">
            <a:xfrm>
              <a:off x="1741808" y="1296041"/>
              <a:ext cx="442191" cy="642970"/>
            </a:xfrm>
            <a:custGeom>
              <a:avLst/>
              <a:gdLst/>
              <a:ahLst/>
              <a:cxnLst>
                <a:cxn ang="0">
                  <a:pos x="0" y="556"/>
                </a:cxn>
                <a:cxn ang="0">
                  <a:pos x="12" y="532"/>
                </a:cxn>
                <a:cxn ang="0">
                  <a:pos x="12" y="508"/>
                </a:cxn>
                <a:cxn ang="0">
                  <a:pos x="0" y="471"/>
                </a:cxn>
                <a:cxn ang="0">
                  <a:pos x="0" y="459"/>
                </a:cxn>
                <a:cxn ang="0">
                  <a:pos x="12" y="435"/>
                </a:cxn>
                <a:cxn ang="0">
                  <a:pos x="0" y="423"/>
                </a:cxn>
                <a:cxn ang="0">
                  <a:pos x="12" y="411"/>
                </a:cxn>
                <a:cxn ang="0">
                  <a:pos x="24" y="399"/>
                </a:cxn>
                <a:cxn ang="0">
                  <a:pos x="24" y="375"/>
                </a:cxn>
                <a:cxn ang="0">
                  <a:pos x="12" y="363"/>
                </a:cxn>
                <a:cxn ang="0">
                  <a:pos x="12" y="338"/>
                </a:cxn>
                <a:cxn ang="0">
                  <a:pos x="12" y="314"/>
                </a:cxn>
                <a:cxn ang="0">
                  <a:pos x="24" y="302"/>
                </a:cxn>
                <a:cxn ang="0">
                  <a:pos x="36" y="302"/>
                </a:cxn>
                <a:cxn ang="0">
                  <a:pos x="61" y="290"/>
                </a:cxn>
                <a:cxn ang="0">
                  <a:pos x="97" y="278"/>
                </a:cxn>
                <a:cxn ang="0">
                  <a:pos x="73" y="254"/>
                </a:cxn>
                <a:cxn ang="0">
                  <a:pos x="61" y="218"/>
                </a:cxn>
                <a:cxn ang="0">
                  <a:pos x="49" y="205"/>
                </a:cxn>
                <a:cxn ang="0">
                  <a:pos x="73" y="181"/>
                </a:cxn>
                <a:cxn ang="0">
                  <a:pos x="85" y="169"/>
                </a:cxn>
                <a:cxn ang="0">
                  <a:pos x="85" y="145"/>
                </a:cxn>
                <a:cxn ang="0">
                  <a:pos x="73" y="121"/>
                </a:cxn>
                <a:cxn ang="0">
                  <a:pos x="85" y="85"/>
                </a:cxn>
                <a:cxn ang="0">
                  <a:pos x="97" y="72"/>
                </a:cxn>
                <a:cxn ang="0">
                  <a:pos x="109" y="48"/>
                </a:cxn>
                <a:cxn ang="0">
                  <a:pos x="121" y="0"/>
                </a:cxn>
                <a:cxn ang="0">
                  <a:pos x="145" y="36"/>
                </a:cxn>
                <a:cxn ang="0">
                  <a:pos x="157" y="60"/>
                </a:cxn>
                <a:cxn ang="0">
                  <a:pos x="169" y="97"/>
                </a:cxn>
                <a:cxn ang="0">
                  <a:pos x="157" y="109"/>
                </a:cxn>
                <a:cxn ang="0">
                  <a:pos x="157" y="121"/>
                </a:cxn>
                <a:cxn ang="0">
                  <a:pos x="169" y="133"/>
                </a:cxn>
                <a:cxn ang="0">
                  <a:pos x="193" y="181"/>
                </a:cxn>
                <a:cxn ang="0">
                  <a:pos x="193" y="193"/>
                </a:cxn>
                <a:cxn ang="0">
                  <a:pos x="242" y="218"/>
                </a:cxn>
                <a:cxn ang="0">
                  <a:pos x="242" y="230"/>
                </a:cxn>
                <a:cxn ang="0">
                  <a:pos x="254" y="266"/>
                </a:cxn>
                <a:cxn ang="0">
                  <a:pos x="254" y="290"/>
                </a:cxn>
                <a:cxn ang="0">
                  <a:pos x="242" y="314"/>
                </a:cxn>
                <a:cxn ang="0">
                  <a:pos x="278" y="350"/>
                </a:cxn>
                <a:cxn ang="0">
                  <a:pos x="302" y="387"/>
                </a:cxn>
                <a:cxn ang="0">
                  <a:pos x="314" y="411"/>
                </a:cxn>
                <a:cxn ang="0">
                  <a:pos x="338" y="447"/>
                </a:cxn>
                <a:cxn ang="0">
                  <a:pos x="350" y="483"/>
                </a:cxn>
                <a:cxn ang="0">
                  <a:pos x="338" y="496"/>
                </a:cxn>
                <a:cxn ang="0">
                  <a:pos x="338" y="532"/>
                </a:cxn>
                <a:cxn ang="0">
                  <a:pos x="375" y="580"/>
                </a:cxn>
                <a:cxn ang="0">
                  <a:pos x="0" y="580"/>
                </a:cxn>
              </a:cxnLst>
              <a:rect l="0" t="0" r="r" b="b"/>
              <a:pathLst>
                <a:path w="375" h="580">
                  <a:moveTo>
                    <a:pt x="0" y="580"/>
                  </a:moveTo>
                  <a:lnTo>
                    <a:pt x="0" y="556"/>
                  </a:lnTo>
                  <a:lnTo>
                    <a:pt x="12" y="568"/>
                  </a:lnTo>
                  <a:lnTo>
                    <a:pt x="12" y="532"/>
                  </a:lnTo>
                  <a:lnTo>
                    <a:pt x="36" y="544"/>
                  </a:lnTo>
                  <a:lnTo>
                    <a:pt x="12" y="508"/>
                  </a:lnTo>
                  <a:lnTo>
                    <a:pt x="24" y="508"/>
                  </a:lnTo>
                  <a:lnTo>
                    <a:pt x="0" y="471"/>
                  </a:lnTo>
                  <a:lnTo>
                    <a:pt x="24" y="471"/>
                  </a:lnTo>
                  <a:lnTo>
                    <a:pt x="0" y="459"/>
                  </a:lnTo>
                  <a:lnTo>
                    <a:pt x="24" y="447"/>
                  </a:lnTo>
                  <a:lnTo>
                    <a:pt x="12" y="435"/>
                  </a:lnTo>
                  <a:lnTo>
                    <a:pt x="24" y="435"/>
                  </a:lnTo>
                  <a:lnTo>
                    <a:pt x="0" y="423"/>
                  </a:lnTo>
                  <a:lnTo>
                    <a:pt x="12" y="399"/>
                  </a:lnTo>
                  <a:lnTo>
                    <a:pt x="12" y="411"/>
                  </a:lnTo>
                  <a:lnTo>
                    <a:pt x="24" y="387"/>
                  </a:lnTo>
                  <a:lnTo>
                    <a:pt x="24" y="399"/>
                  </a:lnTo>
                  <a:lnTo>
                    <a:pt x="36" y="387"/>
                  </a:lnTo>
                  <a:lnTo>
                    <a:pt x="24" y="375"/>
                  </a:lnTo>
                  <a:lnTo>
                    <a:pt x="49" y="375"/>
                  </a:lnTo>
                  <a:lnTo>
                    <a:pt x="12" y="363"/>
                  </a:lnTo>
                  <a:lnTo>
                    <a:pt x="24" y="350"/>
                  </a:lnTo>
                  <a:lnTo>
                    <a:pt x="12" y="338"/>
                  </a:lnTo>
                  <a:lnTo>
                    <a:pt x="24" y="338"/>
                  </a:lnTo>
                  <a:lnTo>
                    <a:pt x="12" y="314"/>
                  </a:lnTo>
                  <a:lnTo>
                    <a:pt x="24" y="326"/>
                  </a:lnTo>
                  <a:lnTo>
                    <a:pt x="24" y="302"/>
                  </a:lnTo>
                  <a:lnTo>
                    <a:pt x="24" y="290"/>
                  </a:lnTo>
                  <a:lnTo>
                    <a:pt x="36" y="302"/>
                  </a:lnTo>
                  <a:lnTo>
                    <a:pt x="49" y="278"/>
                  </a:lnTo>
                  <a:lnTo>
                    <a:pt x="61" y="290"/>
                  </a:lnTo>
                  <a:lnTo>
                    <a:pt x="61" y="278"/>
                  </a:lnTo>
                  <a:lnTo>
                    <a:pt x="97" y="278"/>
                  </a:lnTo>
                  <a:lnTo>
                    <a:pt x="61" y="242"/>
                  </a:lnTo>
                  <a:lnTo>
                    <a:pt x="73" y="254"/>
                  </a:lnTo>
                  <a:lnTo>
                    <a:pt x="85" y="242"/>
                  </a:lnTo>
                  <a:lnTo>
                    <a:pt x="61" y="218"/>
                  </a:lnTo>
                  <a:lnTo>
                    <a:pt x="73" y="218"/>
                  </a:lnTo>
                  <a:lnTo>
                    <a:pt x="49" y="205"/>
                  </a:lnTo>
                  <a:lnTo>
                    <a:pt x="85" y="205"/>
                  </a:lnTo>
                  <a:lnTo>
                    <a:pt x="73" y="181"/>
                  </a:lnTo>
                  <a:lnTo>
                    <a:pt x="61" y="169"/>
                  </a:lnTo>
                  <a:lnTo>
                    <a:pt x="85" y="169"/>
                  </a:lnTo>
                  <a:lnTo>
                    <a:pt x="61" y="145"/>
                  </a:lnTo>
                  <a:lnTo>
                    <a:pt x="85" y="145"/>
                  </a:lnTo>
                  <a:lnTo>
                    <a:pt x="85" y="133"/>
                  </a:lnTo>
                  <a:lnTo>
                    <a:pt x="73" y="121"/>
                  </a:lnTo>
                  <a:lnTo>
                    <a:pt x="97" y="109"/>
                  </a:lnTo>
                  <a:lnTo>
                    <a:pt x="85" y="85"/>
                  </a:lnTo>
                  <a:lnTo>
                    <a:pt x="97" y="85"/>
                  </a:lnTo>
                  <a:lnTo>
                    <a:pt x="97" y="72"/>
                  </a:lnTo>
                  <a:lnTo>
                    <a:pt x="97" y="48"/>
                  </a:lnTo>
                  <a:lnTo>
                    <a:pt x="109" y="48"/>
                  </a:lnTo>
                  <a:lnTo>
                    <a:pt x="121" y="24"/>
                  </a:lnTo>
                  <a:lnTo>
                    <a:pt x="121" y="0"/>
                  </a:lnTo>
                  <a:lnTo>
                    <a:pt x="133" y="24"/>
                  </a:lnTo>
                  <a:lnTo>
                    <a:pt x="145" y="36"/>
                  </a:lnTo>
                  <a:lnTo>
                    <a:pt x="145" y="48"/>
                  </a:lnTo>
                  <a:lnTo>
                    <a:pt x="157" y="60"/>
                  </a:lnTo>
                  <a:lnTo>
                    <a:pt x="157" y="72"/>
                  </a:lnTo>
                  <a:lnTo>
                    <a:pt x="169" y="97"/>
                  </a:lnTo>
                  <a:lnTo>
                    <a:pt x="181" y="109"/>
                  </a:lnTo>
                  <a:lnTo>
                    <a:pt x="157" y="109"/>
                  </a:lnTo>
                  <a:lnTo>
                    <a:pt x="169" y="121"/>
                  </a:lnTo>
                  <a:lnTo>
                    <a:pt x="157" y="121"/>
                  </a:lnTo>
                  <a:lnTo>
                    <a:pt x="181" y="133"/>
                  </a:lnTo>
                  <a:lnTo>
                    <a:pt x="169" y="133"/>
                  </a:lnTo>
                  <a:lnTo>
                    <a:pt x="169" y="157"/>
                  </a:lnTo>
                  <a:lnTo>
                    <a:pt x="193" y="181"/>
                  </a:lnTo>
                  <a:lnTo>
                    <a:pt x="193" y="181"/>
                  </a:lnTo>
                  <a:lnTo>
                    <a:pt x="193" y="193"/>
                  </a:lnTo>
                  <a:lnTo>
                    <a:pt x="218" y="205"/>
                  </a:lnTo>
                  <a:lnTo>
                    <a:pt x="242" y="218"/>
                  </a:lnTo>
                  <a:lnTo>
                    <a:pt x="230" y="218"/>
                  </a:lnTo>
                  <a:lnTo>
                    <a:pt x="242" y="230"/>
                  </a:lnTo>
                  <a:lnTo>
                    <a:pt x="242" y="242"/>
                  </a:lnTo>
                  <a:lnTo>
                    <a:pt x="254" y="266"/>
                  </a:lnTo>
                  <a:lnTo>
                    <a:pt x="230" y="266"/>
                  </a:lnTo>
                  <a:lnTo>
                    <a:pt x="254" y="290"/>
                  </a:lnTo>
                  <a:lnTo>
                    <a:pt x="230" y="290"/>
                  </a:lnTo>
                  <a:lnTo>
                    <a:pt x="242" y="314"/>
                  </a:lnTo>
                  <a:lnTo>
                    <a:pt x="254" y="338"/>
                  </a:lnTo>
                  <a:lnTo>
                    <a:pt x="278" y="350"/>
                  </a:lnTo>
                  <a:lnTo>
                    <a:pt x="302" y="375"/>
                  </a:lnTo>
                  <a:lnTo>
                    <a:pt x="302" y="387"/>
                  </a:lnTo>
                  <a:lnTo>
                    <a:pt x="290" y="399"/>
                  </a:lnTo>
                  <a:lnTo>
                    <a:pt x="314" y="411"/>
                  </a:lnTo>
                  <a:lnTo>
                    <a:pt x="314" y="435"/>
                  </a:lnTo>
                  <a:lnTo>
                    <a:pt x="338" y="447"/>
                  </a:lnTo>
                  <a:lnTo>
                    <a:pt x="338" y="471"/>
                  </a:lnTo>
                  <a:lnTo>
                    <a:pt x="350" y="483"/>
                  </a:lnTo>
                  <a:lnTo>
                    <a:pt x="350" y="508"/>
                  </a:lnTo>
                  <a:lnTo>
                    <a:pt x="338" y="496"/>
                  </a:lnTo>
                  <a:lnTo>
                    <a:pt x="362" y="532"/>
                  </a:lnTo>
                  <a:lnTo>
                    <a:pt x="338" y="532"/>
                  </a:lnTo>
                  <a:lnTo>
                    <a:pt x="350" y="556"/>
                  </a:lnTo>
                  <a:lnTo>
                    <a:pt x="375" y="580"/>
                  </a:lnTo>
                  <a:lnTo>
                    <a:pt x="350" y="580"/>
                  </a:lnTo>
                  <a:lnTo>
                    <a:pt x="0" y="58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1" name="Freeform 49">
              <a:extLst>
                <a:ext uri="{FF2B5EF4-FFF2-40B4-BE49-F238E27FC236}">
                  <a16:creationId xmlns:a16="http://schemas.microsoft.com/office/drawing/2014/main" id="{E0AA2352-E02C-7347-9996-323F438680D6}"/>
                </a:ext>
              </a:extLst>
            </p:cNvPr>
            <p:cNvSpPr>
              <a:spLocks/>
            </p:cNvSpPr>
            <p:nvPr/>
          </p:nvSpPr>
          <p:spPr bwMode="auto">
            <a:xfrm>
              <a:off x="1870858" y="1787180"/>
              <a:ext cx="254559" cy="118316"/>
            </a:xfrm>
            <a:custGeom>
              <a:avLst/>
              <a:gdLst/>
              <a:ahLst/>
              <a:cxnLst>
                <a:cxn ang="0">
                  <a:pos x="84" y="24"/>
                </a:cxn>
                <a:cxn ang="0">
                  <a:pos x="96" y="0"/>
                </a:cxn>
                <a:cxn ang="0">
                  <a:pos x="109" y="12"/>
                </a:cxn>
                <a:cxn ang="0">
                  <a:pos x="121" y="0"/>
                </a:cxn>
                <a:cxn ang="0">
                  <a:pos x="133" y="12"/>
                </a:cxn>
                <a:cxn ang="0">
                  <a:pos x="157" y="0"/>
                </a:cxn>
                <a:cxn ang="0">
                  <a:pos x="157" y="12"/>
                </a:cxn>
                <a:cxn ang="0">
                  <a:pos x="169" y="12"/>
                </a:cxn>
                <a:cxn ang="0">
                  <a:pos x="169" y="24"/>
                </a:cxn>
                <a:cxn ang="0">
                  <a:pos x="193" y="24"/>
                </a:cxn>
                <a:cxn ang="0">
                  <a:pos x="193" y="49"/>
                </a:cxn>
                <a:cxn ang="0">
                  <a:pos x="205" y="49"/>
                </a:cxn>
                <a:cxn ang="0">
                  <a:pos x="205" y="61"/>
                </a:cxn>
                <a:cxn ang="0">
                  <a:pos x="181" y="61"/>
                </a:cxn>
                <a:cxn ang="0">
                  <a:pos x="217" y="73"/>
                </a:cxn>
                <a:cxn ang="0">
                  <a:pos x="157" y="73"/>
                </a:cxn>
                <a:cxn ang="0">
                  <a:pos x="193" y="97"/>
                </a:cxn>
                <a:cxn ang="0">
                  <a:pos x="157" y="97"/>
                </a:cxn>
                <a:cxn ang="0">
                  <a:pos x="133" y="85"/>
                </a:cxn>
                <a:cxn ang="0">
                  <a:pos x="121" y="109"/>
                </a:cxn>
                <a:cxn ang="0">
                  <a:pos x="109" y="109"/>
                </a:cxn>
                <a:cxn ang="0">
                  <a:pos x="72" y="109"/>
                </a:cxn>
                <a:cxn ang="0">
                  <a:pos x="72" y="97"/>
                </a:cxn>
                <a:cxn ang="0">
                  <a:pos x="48" y="109"/>
                </a:cxn>
                <a:cxn ang="0">
                  <a:pos x="36" y="85"/>
                </a:cxn>
                <a:cxn ang="0">
                  <a:pos x="0" y="85"/>
                </a:cxn>
                <a:cxn ang="0">
                  <a:pos x="24" y="73"/>
                </a:cxn>
                <a:cxn ang="0">
                  <a:pos x="0" y="61"/>
                </a:cxn>
                <a:cxn ang="0">
                  <a:pos x="36" y="61"/>
                </a:cxn>
                <a:cxn ang="0">
                  <a:pos x="48" y="49"/>
                </a:cxn>
                <a:cxn ang="0">
                  <a:pos x="24" y="49"/>
                </a:cxn>
                <a:cxn ang="0">
                  <a:pos x="60" y="36"/>
                </a:cxn>
                <a:cxn ang="0">
                  <a:pos x="48" y="36"/>
                </a:cxn>
                <a:cxn ang="0">
                  <a:pos x="84" y="24"/>
                </a:cxn>
                <a:cxn ang="0">
                  <a:pos x="60" y="24"/>
                </a:cxn>
                <a:cxn ang="0">
                  <a:pos x="84" y="24"/>
                </a:cxn>
              </a:cxnLst>
              <a:rect l="0" t="0" r="r" b="b"/>
              <a:pathLst>
                <a:path w="217" h="109">
                  <a:moveTo>
                    <a:pt x="84" y="24"/>
                  </a:moveTo>
                  <a:lnTo>
                    <a:pt x="96" y="0"/>
                  </a:lnTo>
                  <a:lnTo>
                    <a:pt x="109" y="12"/>
                  </a:lnTo>
                  <a:lnTo>
                    <a:pt x="121" y="0"/>
                  </a:lnTo>
                  <a:lnTo>
                    <a:pt x="133" y="12"/>
                  </a:lnTo>
                  <a:lnTo>
                    <a:pt x="157" y="0"/>
                  </a:lnTo>
                  <a:lnTo>
                    <a:pt x="157" y="12"/>
                  </a:lnTo>
                  <a:lnTo>
                    <a:pt x="169" y="12"/>
                  </a:lnTo>
                  <a:lnTo>
                    <a:pt x="169" y="24"/>
                  </a:lnTo>
                  <a:lnTo>
                    <a:pt x="193" y="24"/>
                  </a:lnTo>
                  <a:lnTo>
                    <a:pt x="193" y="49"/>
                  </a:lnTo>
                  <a:lnTo>
                    <a:pt x="205" y="49"/>
                  </a:lnTo>
                  <a:lnTo>
                    <a:pt x="205" y="61"/>
                  </a:lnTo>
                  <a:lnTo>
                    <a:pt x="181" y="61"/>
                  </a:lnTo>
                  <a:lnTo>
                    <a:pt x="217" y="73"/>
                  </a:lnTo>
                  <a:lnTo>
                    <a:pt x="157" y="73"/>
                  </a:lnTo>
                  <a:lnTo>
                    <a:pt x="193" y="97"/>
                  </a:lnTo>
                  <a:lnTo>
                    <a:pt x="157" y="97"/>
                  </a:lnTo>
                  <a:lnTo>
                    <a:pt x="133" y="85"/>
                  </a:lnTo>
                  <a:lnTo>
                    <a:pt x="121" y="109"/>
                  </a:lnTo>
                  <a:lnTo>
                    <a:pt x="109" y="109"/>
                  </a:lnTo>
                  <a:lnTo>
                    <a:pt x="72" y="109"/>
                  </a:lnTo>
                  <a:lnTo>
                    <a:pt x="72" y="97"/>
                  </a:lnTo>
                  <a:lnTo>
                    <a:pt x="48" y="109"/>
                  </a:lnTo>
                  <a:lnTo>
                    <a:pt x="36" y="85"/>
                  </a:lnTo>
                  <a:lnTo>
                    <a:pt x="0" y="85"/>
                  </a:lnTo>
                  <a:lnTo>
                    <a:pt x="24" y="73"/>
                  </a:lnTo>
                  <a:lnTo>
                    <a:pt x="0" y="61"/>
                  </a:lnTo>
                  <a:lnTo>
                    <a:pt x="36" y="61"/>
                  </a:lnTo>
                  <a:lnTo>
                    <a:pt x="48" y="49"/>
                  </a:lnTo>
                  <a:lnTo>
                    <a:pt x="24" y="49"/>
                  </a:lnTo>
                  <a:lnTo>
                    <a:pt x="60" y="36"/>
                  </a:lnTo>
                  <a:lnTo>
                    <a:pt x="48" y="36"/>
                  </a:lnTo>
                  <a:lnTo>
                    <a:pt x="84" y="24"/>
                  </a:lnTo>
                  <a:lnTo>
                    <a:pt x="60" y="24"/>
                  </a:lnTo>
                  <a:lnTo>
                    <a:pt x="84"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2" name="Freeform 50">
              <a:extLst>
                <a:ext uri="{FF2B5EF4-FFF2-40B4-BE49-F238E27FC236}">
                  <a16:creationId xmlns:a16="http://schemas.microsoft.com/office/drawing/2014/main" id="{2A53BB4E-CDA0-E449-895D-D25A3BAE5829}"/>
                </a:ext>
              </a:extLst>
            </p:cNvPr>
            <p:cNvSpPr>
              <a:spLocks/>
            </p:cNvSpPr>
            <p:nvPr/>
          </p:nvSpPr>
          <p:spPr bwMode="auto">
            <a:xfrm>
              <a:off x="1856543" y="1654574"/>
              <a:ext cx="213925" cy="72901"/>
            </a:xfrm>
            <a:custGeom>
              <a:avLst/>
              <a:gdLst/>
              <a:ahLst/>
              <a:cxnLst>
                <a:cxn ang="0">
                  <a:pos x="108" y="12"/>
                </a:cxn>
                <a:cxn ang="0">
                  <a:pos x="133" y="0"/>
                </a:cxn>
                <a:cxn ang="0">
                  <a:pos x="133" y="12"/>
                </a:cxn>
                <a:cxn ang="0">
                  <a:pos x="145" y="0"/>
                </a:cxn>
                <a:cxn ang="0">
                  <a:pos x="145" y="12"/>
                </a:cxn>
                <a:cxn ang="0">
                  <a:pos x="157" y="12"/>
                </a:cxn>
                <a:cxn ang="0">
                  <a:pos x="133" y="12"/>
                </a:cxn>
                <a:cxn ang="0">
                  <a:pos x="157" y="24"/>
                </a:cxn>
                <a:cxn ang="0">
                  <a:pos x="145" y="24"/>
                </a:cxn>
                <a:cxn ang="0">
                  <a:pos x="181" y="37"/>
                </a:cxn>
                <a:cxn ang="0">
                  <a:pos x="157" y="37"/>
                </a:cxn>
                <a:cxn ang="0">
                  <a:pos x="169" y="37"/>
                </a:cxn>
                <a:cxn ang="0">
                  <a:pos x="157" y="37"/>
                </a:cxn>
                <a:cxn ang="0">
                  <a:pos x="181" y="49"/>
                </a:cxn>
                <a:cxn ang="0">
                  <a:pos x="133" y="49"/>
                </a:cxn>
                <a:cxn ang="0">
                  <a:pos x="181" y="61"/>
                </a:cxn>
                <a:cxn ang="0">
                  <a:pos x="157" y="61"/>
                </a:cxn>
                <a:cxn ang="0">
                  <a:pos x="181" y="61"/>
                </a:cxn>
                <a:cxn ang="0">
                  <a:pos x="157" y="61"/>
                </a:cxn>
                <a:cxn ang="0">
                  <a:pos x="157" y="73"/>
                </a:cxn>
                <a:cxn ang="0">
                  <a:pos x="108" y="61"/>
                </a:cxn>
                <a:cxn ang="0">
                  <a:pos x="108" y="61"/>
                </a:cxn>
                <a:cxn ang="0">
                  <a:pos x="96" y="49"/>
                </a:cxn>
                <a:cxn ang="0">
                  <a:pos x="84" y="61"/>
                </a:cxn>
                <a:cxn ang="0">
                  <a:pos x="60" y="49"/>
                </a:cxn>
                <a:cxn ang="0">
                  <a:pos x="48" y="61"/>
                </a:cxn>
                <a:cxn ang="0">
                  <a:pos x="48" y="49"/>
                </a:cxn>
                <a:cxn ang="0">
                  <a:pos x="24" y="49"/>
                </a:cxn>
                <a:cxn ang="0">
                  <a:pos x="24" y="37"/>
                </a:cxn>
                <a:cxn ang="0">
                  <a:pos x="0" y="37"/>
                </a:cxn>
                <a:cxn ang="0">
                  <a:pos x="24" y="24"/>
                </a:cxn>
                <a:cxn ang="0">
                  <a:pos x="24" y="12"/>
                </a:cxn>
                <a:cxn ang="0">
                  <a:pos x="60" y="12"/>
                </a:cxn>
                <a:cxn ang="0">
                  <a:pos x="36" y="12"/>
                </a:cxn>
                <a:cxn ang="0">
                  <a:pos x="72" y="12"/>
                </a:cxn>
                <a:cxn ang="0">
                  <a:pos x="72" y="0"/>
                </a:cxn>
                <a:cxn ang="0">
                  <a:pos x="108" y="12"/>
                </a:cxn>
              </a:cxnLst>
              <a:rect l="0" t="0" r="r" b="b"/>
              <a:pathLst>
                <a:path w="181" h="73">
                  <a:moveTo>
                    <a:pt x="108" y="12"/>
                  </a:moveTo>
                  <a:lnTo>
                    <a:pt x="133" y="0"/>
                  </a:lnTo>
                  <a:lnTo>
                    <a:pt x="133" y="12"/>
                  </a:lnTo>
                  <a:lnTo>
                    <a:pt x="145" y="0"/>
                  </a:lnTo>
                  <a:lnTo>
                    <a:pt x="145" y="12"/>
                  </a:lnTo>
                  <a:lnTo>
                    <a:pt x="157" y="12"/>
                  </a:lnTo>
                  <a:lnTo>
                    <a:pt x="133" y="12"/>
                  </a:lnTo>
                  <a:lnTo>
                    <a:pt x="157" y="24"/>
                  </a:lnTo>
                  <a:lnTo>
                    <a:pt x="145" y="24"/>
                  </a:lnTo>
                  <a:lnTo>
                    <a:pt x="181" y="37"/>
                  </a:lnTo>
                  <a:lnTo>
                    <a:pt x="157" y="37"/>
                  </a:lnTo>
                  <a:lnTo>
                    <a:pt x="169" y="37"/>
                  </a:lnTo>
                  <a:lnTo>
                    <a:pt x="157" y="37"/>
                  </a:lnTo>
                  <a:lnTo>
                    <a:pt x="181" y="49"/>
                  </a:lnTo>
                  <a:lnTo>
                    <a:pt x="133" y="49"/>
                  </a:lnTo>
                  <a:lnTo>
                    <a:pt x="181" y="61"/>
                  </a:lnTo>
                  <a:lnTo>
                    <a:pt x="157" y="61"/>
                  </a:lnTo>
                  <a:lnTo>
                    <a:pt x="181" y="61"/>
                  </a:lnTo>
                  <a:lnTo>
                    <a:pt x="157" y="61"/>
                  </a:lnTo>
                  <a:lnTo>
                    <a:pt x="157" y="73"/>
                  </a:lnTo>
                  <a:lnTo>
                    <a:pt x="108" y="61"/>
                  </a:lnTo>
                  <a:lnTo>
                    <a:pt x="108" y="61"/>
                  </a:lnTo>
                  <a:lnTo>
                    <a:pt x="96" y="49"/>
                  </a:lnTo>
                  <a:lnTo>
                    <a:pt x="84" y="61"/>
                  </a:lnTo>
                  <a:lnTo>
                    <a:pt x="60" y="49"/>
                  </a:lnTo>
                  <a:lnTo>
                    <a:pt x="48" y="61"/>
                  </a:lnTo>
                  <a:lnTo>
                    <a:pt x="48" y="49"/>
                  </a:lnTo>
                  <a:lnTo>
                    <a:pt x="24" y="49"/>
                  </a:lnTo>
                  <a:lnTo>
                    <a:pt x="24" y="37"/>
                  </a:lnTo>
                  <a:lnTo>
                    <a:pt x="0" y="37"/>
                  </a:lnTo>
                  <a:lnTo>
                    <a:pt x="24" y="24"/>
                  </a:lnTo>
                  <a:lnTo>
                    <a:pt x="24" y="12"/>
                  </a:lnTo>
                  <a:lnTo>
                    <a:pt x="60" y="12"/>
                  </a:lnTo>
                  <a:lnTo>
                    <a:pt x="36" y="12"/>
                  </a:lnTo>
                  <a:lnTo>
                    <a:pt x="72" y="12"/>
                  </a:lnTo>
                  <a:lnTo>
                    <a:pt x="72" y="0"/>
                  </a:lnTo>
                  <a:lnTo>
                    <a:pt x="108"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3" name="Freeform 51">
              <a:extLst>
                <a:ext uri="{FF2B5EF4-FFF2-40B4-BE49-F238E27FC236}">
                  <a16:creationId xmlns:a16="http://schemas.microsoft.com/office/drawing/2014/main" id="{8DFE3C3A-A165-8D42-834C-5FD9673F9BB8}"/>
                </a:ext>
              </a:extLst>
            </p:cNvPr>
            <p:cNvSpPr>
              <a:spLocks/>
            </p:cNvSpPr>
            <p:nvPr/>
          </p:nvSpPr>
          <p:spPr bwMode="auto">
            <a:xfrm>
              <a:off x="1771664" y="1601989"/>
              <a:ext cx="156559" cy="93219"/>
            </a:xfrm>
            <a:custGeom>
              <a:avLst/>
              <a:gdLst/>
              <a:ahLst/>
              <a:cxnLst>
                <a:cxn ang="0">
                  <a:pos x="133" y="0"/>
                </a:cxn>
                <a:cxn ang="0">
                  <a:pos x="109" y="12"/>
                </a:cxn>
                <a:cxn ang="0">
                  <a:pos x="109" y="0"/>
                </a:cxn>
                <a:cxn ang="0">
                  <a:pos x="97" y="12"/>
                </a:cxn>
                <a:cxn ang="0">
                  <a:pos x="85" y="12"/>
                </a:cxn>
                <a:cxn ang="0">
                  <a:pos x="85" y="12"/>
                </a:cxn>
                <a:cxn ang="0">
                  <a:pos x="85" y="0"/>
                </a:cxn>
                <a:cxn ang="0">
                  <a:pos x="61" y="12"/>
                </a:cxn>
                <a:cxn ang="0">
                  <a:pos x="61" y="0"/>
                </a:cxn>
                <a:cxn ang="0">
                  <a:pos x="37" y="12"/>
                </a:cxn>
                <a:cxn ang="0">
                  <a:pos x="37" y="12"/>
                </a:cxn>
                <a:cxn ang="0">
                  <a:pos x="25" y="12"/>
                </a:cxn>
                <a:cxn ang="0">
                  <a:pos x="25" y="24"/>
                </a:cxn>
                <a:cxn ang="0">
                  <a:pos x="37" y="24"/>
                </a:cxn>
                <a:cxn ang="0">
                  <a:pos x="12" y="36"/>
                </a:cxn>
                <a:cxn ang="0">
                  <a:pos x="25" y="36"/>
                </a:cxn>
                <a:cxn ang="0">
                  <a:pos x="0" y="48"/>
                </a:cxn>
                <a:cxn ang="0">
                  <a:pos x="12" y="48"/>
                </a:cxn>
                <a:cxn ang="0">
                  <a:pos x="25" y="60"/>
                </a:cxn>
                <a:cxn ang="0">
                  <a:pos x="0" y="60"/>
                </a:cxn>
                <a:cxn ang="0">
                  <a:pos x="37" y="60"/>
                </a:cxn>
                <a:cxn ang="0">
                  <a:pos x="0" y="72"/>
                </a:cxn>
                <a:cxn ang="0">
                  <a:pos x="25" y="72"/>
                </a:cxn>
                <a:cxn ang="0">
                  <a:pos x="25" y="85"/>
                </a:cxn>
                <a:cxn ang="0">
                  <a:pos x="37" y="72"/>
                </a:cxn>
                <a:cxn ang="0">
                  <a:pos x="25" y="85"/>
                </a:cxn>
                <a:cxn ang="0">
                  <a:pos x="49" y="72"/>
                </a:cxn>
                <a:cxn ang="0">
                  <a:pos x="49" y="72"/>
                </a:cxn>
                <a:cxn ang="0">
                  <a:pos x="61" y="72"/>
                </a:cxn>
                <a:cxn ang="0">
                  <a:pos x="61" y="72"/>
                </a:cxn>
                <a:cxn ang="0">
                  <a:pos x="73" y="60"/>
                </a:cxn>
                <a:cxn ang="0">
                  <a:pos x="85" y="72"/>
                </a:cxn>
                <a:cxn ang="0">
                  <a:pos x="97" y="60"/>
                </a:cxn>
                <a:cxn ang="0">
                  <a:pos x="109" y="60"/>
                </a:cxn>
                <a:cxn ang="0">
                  <a:pos x="109" y="36"/>
                </a:cxn>
                <a:cxn ang="0">
                  <a:pos x="121" y="36"/>
                </a:cxn>
                <a:cxn ang="0">
                  <a:pos x="121" y="24"/>
                </a:cxn>
                <a:cxn ang="0">
                  <a:pos x="133" y="12"/>
                </a:cxn>
                <a:cxn ang="0">
                  <a:pos x="97" y="24"/>
                </a:cxn>
                <a:cxn ang="0">
                  <a:pos x="121" y="12"/>
                </a:cxn>
                <a:cxn ang="0">
                  <a:pos x="133" y="0"/>
                </a:cxn>
              </a:cxnLst>
              <a:rect l="0" t="0" r="r" b="b"/>
              <a:pathLst>
                <a:path w="133" h="85">
                  <a:moveTo>
                    <a:pt x="133" y="0"/>
                  </a:moveTo>
                  <a:lnTo>
                    <a:pt x="109" y="12"/>
                  </a:lnTo>
                  <a:lnTo>
                    <a:pt x="109" y="0"/>
                  </a:lnTo>
                  <a:lnTo>
                    <a:pt x="97" y="12"/>
                  </a:lnTo>
                  <a:lnTo>
                    <a:pt x="85" y="12"/>
                  </a:lnTo>
                  <a:lnTo>
                    <a:pt x="85" y="12"/>
                  </a:lnTo>
                  <a:lnTo>
                    <a:pt x="85" y="0"/>
                  </a:lnTo>
                  <a:lnTo>
                    <a:pt x="61" y="12"/>
                  </a:lnTo>
                  <a:lnTo>
                    <a:pt x="61" y="0"/>
                  </a:lnTo>
                  <a:lnTo>
                    <a:pt x="37" y="12"/>
                  </a:lnTo>
                  <a:lnTo>
                    <a:pt x="37" y="12"/>
                  </a:lnTo>
                  <a:lnTo>
                    <a:pt x="25" y="12"/>
                  </a:lnTo>
                  <a:lnTo>
                    <a:pt x="25" y="24"/>
                  </a:lnTo>
                  <a:lnTo>
                    <a:pt x="37" y="24"/>
                  </a:lnTo>
                  <a:lnTo>
                    <a:pt x="12" y="36"/>
                  </a:lnTo>
                  <a:lnTo>
                    <a:pt x="25" y="36"/>
                  </a:lnTo>
                  <a:lnTo>
                    <a:pt x="0" y="48"/>
                  </a:lnTo>
                  <a:lnTo>
                    <a:pt x="12" y="48"/>
                  </a:lnTo>
                  <a:lnTo>
                    <a:pt x="25" y="60"/>
                  </a:lnTo>
                  <a:lnTo>
                    <a:pt x="0" y="60"/>
                  </a:lnTo>
                  <a:lnTo>
                    <a:pt x="37" y="60"/>
                  </a:lnTo>
                  <a:lnTo>
                    <a:pt x="0" y="72"/>
                  </a:lnTo>
                  <a:lnTo>
                    <a:pt x="25" y="72"/>
                  </a:lnTo>
                  <a:lnTo>
                    <a:pt x="25" y="85"/>
                  </a:lnTo>
                  <a:lnTo>
                    <a:pt x="37" y="72"/>
                  </a:lnTo>
                  <a:lnTo>
                    <a:pt x="25" y="85"/>
                  </a:lnTo>
                  <a:lnTo>
                    <a:pt x="49" y="72"/>
                  </a:lnTo>
                  <a:lnTo>
                    <a:pt x="49" y="72"/>
                  </a:lnTo>
                  <a:lnTo>
                    <a:pt x="61" y="72"/>
                  </a:lnTo>
                  <a:lnTo>
                    <a:pt x="61" y="72"/>
                  </a:lnTo>
                  <a:lnTo>
                    <a:pt x="73" y="60"/>
                  </a:lnTo>
                  <a:lnTo>
                    <a:pt x="85" y="72"/>
                  </a:lnTo>
                  <a:lnTo>
                    <a:pt x="97" y="60"/>
                  </a:lnTo>
                  <a:lnTo>
                    <a:pt x="109" y="60"/>
                  </a:lnTo>
                  <a:lnTo>
                    <a:pt x="109" y="36"/>
                  </a:lnTo>
                  <a:lnTo>
                    <a:pt x="121" y="36"/>
                  </a:lnTo>
                  <a:lnTo>
                    <a:pt x="121" y="24"/>
                  </a:lnTo>
                  <a:lnTo>
                    <a:pt x="133" y="12"/>
                  </a:lnTo>
                  <a:lnTo>
                    <a:pt x="97" y="24"/>
                  </a:lnTo>
                  <a:lnTo>
                    <a:pt x="121" y="12"/>
                  </a:lnTo>
                  <a:lnTo>
                    <a:pt x="133"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4" name="Freeform 52">
              <a:extLst>
                <a:ext uri="{FF2B5EF4-FFF2-40B4-BE49-F238E27FC236}">
                  <a16:creationId xmlns:a16="http://schemas.microsoft.com/office/drawing/2014/main" id="{C40E0384-CDB0-1444-B07B-56F83590E787}"/>
                </a:ext>
              </a:extLst>
            </p:cNvPr>
            <p:cNvSpPr>
              <a:spLocks/>
            </p:cNvSpPr>
            <p:nvPr/>
          </p:nvSpPr>
          <p:spPr bwMode="auto">
            <a:xfrm>
              <a:off x="1842179" y="1521864"/>
              <a:ext cx="126682" cy="39439"/>
            </a:xfrm>
            <a:custGeom>
              <a:avLst/>
              <a:gdLst/>
              <a:ahLst/>
              <a:cxnLst>
                <a:cxn ang="0">
                  <a:pos x="84" y="13"/>
                </a:cxn>
                <a:cxn ang="0">
                  <a:pos x="84" y="0"/>
                </a:cxn>
                <a:cxn ang="0">
                  <a:pos x="60" y="13"/>
                </a:cxn>
                <a:cxn ang="0">
                  <a:pos x="60" y="0"/>
                </a:cxn>
                <a:cxn ang="0">
                  <a:pos x="48" y="13"/>
                </a:cxn>
                <a:cxn ang="0">
                  <a:pos x="48" y="0"/>
                </a:cxn>
                <a:cxn ang="0">
                  <a:pos x="24" y="13"/>
                </a:cxn>
                <a:cxn ang="0">
                  <a:pos x="24" y="0"/>
                </a:cxn>
                <a:cxn ang="0">
                  <a:pos x="12" y="13"/>
                </a:cxn>
                <a:cxn ang="0">
                  <a:pos x="12" y="0"/>
                </a:cxn>
                <a:cxn ang="0">
                  <a:pos x="0" y="13"/>
                </a:cxn>
                <a:cxn ang="0">
                  <a:pos x="12" y="13"/>
                </a:cxn>
                <a:cxn ang="0">
                  <a:pos x="0" y="25"/>
                </a:cxn>
                <a:cxn ang="0">
                  <a:pos x="24" y="25"/>
                </a:cxn>
                <a:cxn ang="0">
                  <a:pos x="0" y="37"/>
                </a:cxn>
                <a:cxn ang="0">
                  <a:pos x="24" y="25"/>
                </a:cxn>
                <a:cxn ang="0">
                  <a:pos x="24" y="37"/>
                </a:cxn>
                <a:cxn ang="0">
                  <a:pos x="36" y="25"/>
                </a:cxn>
                <a:cxn ang="0">
                  <a:pos x="36" y="37"/>
                </a:cxn>
                <a:cxn ang="0">
                  <a:pos x="60" y="25"/>
                </a:cxn>
                <a:cxn ang="0">
                  <a:pos x="60" y="37"/>
                </a:cxn>
                <a:cxn ang="0">
                  <a:pos x="72" y="25"/>
                </a:cxn>
                <a:cxn ang="0">
                  <a:pos x="72" y="37"/>
                </a:cxn>
                <a:cxn ang="0">
                  <a:pos x="84" y="25"/>
                </a:cxn>
                <a:cxn ang="0">
                  <a:pos x="108" y="25"/>
                </a:cxn>
                <a:cxn ang="0">
                  <a:pos x="108" y="0"/>
                </a:cxn>
                <a:cxn ang="0">
                  <a:pos x="84" y="13"/>
                </a:cxn>
                <a:cxn ang="0">
                  <a:pos x="96" y="0"/>
                </a:cxn>
                <a:cxn ang="0">
                  <a:pos x="84" y="13"/>
                </a:cxn>
              </a:cxnLst>
              <a:rect l="0" t="0" r="r" b="b"/>
              <a:pathLst>
                <a:path w="108" h="37">
                  <a:moveTo>
                    <a:pt x="84" y="13"/>
                  </a:moveTo>
                  <a:lnTo>
                    <a:pt x="84" y="0"/>
                  </a:lnTo>
                  <a:lnTo>
                    <a:pt x="60" y="13"/>
                  </a:lnTo>
                  <a:lnTo>
                    <a:pt x="60" y="0"/>
                  </a:lnTo>
                  <a:lnTo>
                    <a:pt x="48" y="13"/>
                  </a:lnTo>
                  <a:lnTo>
                    <a:pt x="48" y="0"/>
                  </a:lnTo>
                  <a:lnTo>
                    <a:pt x="24" y="13"/>
                  </a:lnTo>
                  <a:lnTo>
                    <a:pt x="24" y="0"/>
                  </a:lnTo>
                  <a:lnTo>
                    <a:pt x="12" y="13"/>
                  </a:lnTo>
                  <a:lnTo>
                    <a:pt x="12" y="0"/>
                  </a:lnTo>
                  <a:lnTo>
                    <a:pt x="0" y="13"/>
                  </a:lnTo>
                  <a:lnTo>
                    <a:pt x="12" y="13"/>
                  </a:lnTo>
                  <a:lnTo>
                    <a:pt x="0" y="25"/>
                  </a:lnTo>
                  <a:lnTo>
                    <a:pt x="24" y="25"/>
                  </a:lnTo>
                  <a:lnTo>
                    <a:pt x="0" y="37"/>
                  </a:lnTo>
                  <a:lnTo>
                    <a:pt x="24" y="25"/>
                  </a:lnTo>
                  <a:lnTo>
                    <a:pt x="24" y="37"/>
                  </a:lnTo>
                  <a:lnTo>
                    <a:pt x="36" y="25"/>
                  </a:lnTo>
                  <a:lnTo>
                    <a:pt x="36" y="37"/>
                  </a:lnTo>
                  <a:lnTo>
                    <a:pt x="60" y="25"/>
                  </a:lnTo>
                  <a:lnTo>
                    <a:pt x="60" y="37"/>
                  </a:lnTo>
                  <a:lnTo>
                    <a:pt x="72" y="25"/>
                  </a:lnTo>
                  <a:lnTo>
                    <a:pt x="72" y="37"/>
                  </a:lnTo>
                  <a:lnTo>
                    <a:pt x="84" y="25"/>
                  </a:lnTo>
                  <a:lnTo>
                    <a:pt x="108" y="25"/>
                  </a:lnTo>
                  <a:lnTo>
                    <a:pt x="108" y="0"/>
                  </a:lnTo>
                  <a:lnTo>
                    <a:pt x="84" y="13"/>
                  </a:lnTo>
                  <a:lnTo>
                    <a:pt x="96" y="0"/>
                  </a:lnTo>
                  <a:lnTo>
                    <a:pt x="84" y="13"/>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5" name="Freeform 53">
              <a:extLst>
                <a:ext uri="{FF2B5EF4-FFF2-40B4-BE49-F238E27FC236}">
                  <a16:creationId xmlns:a16="http://schemas.microsoft.com/office/drawing/2014/main" id="{EF6AEF78-8CD4-F340-85AC-39FFE7605A66}"/>
                </a:ext>
              </a:extLst>
            </p:cNvPr>
            <p:cNvSpPr>
              <a:spLocks/>
            </p:cNvSpPr>
            <p:nvPr/>
          </p:nvSpPr>
          <p:spPr bwMode="auto">
            <a:xfrm>
              <a:off x="1870860" y="1561356"/>
              <a:ext cx="127877" cy="53780"/>
            </a:xfrm>
            <a:custGeom>
              <a:avLst/>
              <a:gdLst/>
              <a:ahLst/>
              <a:cxnLst>
                <a:cxn ang="0">
                  <a:pos x="72" y="0"/>
                </a:cxn>
                <a:cxn ang="0">
                  <a:pos x="96" y="12"/>
                </a:cxn>
                <a:cxn ang="0">
                  <a:pos x="109" y="24"/>
                </a:cxn>
                <a:cxn ang="0">
                  <a:pos x="109" y="36"/>
                </a:cxn>
                <a:cxn ang="0">
                  <a:pos x="109" y="48"/>
                </a:cxn>
                <a:cxn ang="0">
                  <a:pos x="96" y="36"/>
                </a:cxn>
                <a:cxn ang="0">
                  <a:pos x="96" y="48"/>
                </a:cxn>
                <a:cxn ang="0">
                  <a:pos x="84" y="36"/>
                </a:cxn>
                <a:cxn ang="0">
                  <a:pos x="84" y="48"/>
                </a:cxn>
                <a:cxn ang="0">
                  <a:pos x="60" y="36"/>
                </a:cxn>
                <a:cxn ang="0">
                  <a:pos x="60" y="48"/>
                </a:cxn>
                <a:cxn ang="0">
                  <a:pos x="48" y="24"/>
                </a:cxn>
                <a:cxn ang="0">
                  <a:pos x="36" y="48"/>
                </a:cxn>
                <a:cxn ang="0">
                  <a:pos x="36" y="36"/>
                </a:cxn>
                <a:cxn ang="0">
                  <a:pos x="12" y="48"/>
                </a:cxn>
                <a:cxn ang="0">
                  <a:pos x="12" y="24"/>
                </a:cxn>
                <a:cxn ang="0">
                  <a:pos x="0" y="36"/>
                </a:cxn>
                <a:cxn ang="0">
                  <a:pos x="12" y="12"/>
                </a:cxn>
                <a:cxn ang="0">
                  <a:pos x="24" y="12"/>
                </a:cxn>
                <a:cxn ang="0">
                  <a:pos x="48" y="0"/>
                </a:cxn>
                <a:cxn ang="0">
                  <a:pos x="60" y="0"/>
                </a:cxn>
                <a:cxn ang="0">
                  <a:pos x="72" y="0"/>
                </a:cxn>
              </a:cxnLst>
              <a:rect l="0" t="0" r="r" b="b"/>
              <a:pathLst>
                <a:path w="109" h="48">
                  <a:moveTo>
                    <a:pt x="72" y="0"/>
                  </a:moveTo>
                  <a:lnTo>
                    <a:pt x="96" y="12"/>
                  </a:lnTo>
                  <a:lnTo>
                    <a:pt x="109" y="24"/>
                  </a:lnTo>
                  <a:lnTo>
                    <a:pt x="109" y="36"/>
                  </a:lnTo>
                  <a:lnTo>
                    <a:pt x="109" y="48"/>
                  </a:lnTo>
                  <a:lnTo>
                    <a:pt x="96" y="36"/>
                  </a:lnTo>
                  <a:lnTo>
                    <a:pt x="96" y="48"/>
                  </a:lnTo>
                  <a:lnTo>
                    <a:pt x="84" y="36"/>
                  </a:lnTo>
                  <a:lnTo>
                    <a:pt x="84" y="48"/>
                  </a:lnTo>
                  <a:lnTo>
                    <a:pt x="60" y="36"/>
                  </a:lnTo>
                  <a:lnTo>
                    <a:pt x="60" y="48"/>
                  </a:lnTo>
                  <a:lnTo>
                    <a:pt x="48" y="24"/>
                  </a:lnTo>
                  <a:lnTo>
                    <a:pt x="36" y="48"/>
                  </a:lnTo>
                  <a:lnTo>
                    <a:pt x="36" y="36"/>
                  </a:lnTo>
                  <a:lnTo>
                    <a:pt x="12" y="48"/>
                  </a:lnTo>
                  <a:lnTo>
                    <a:pt x="12" y="24"/>
                  </a:lnTo>
                  <a:lnTo>
                    <a:pt x="0" y="36"/>
                  </a:lnTo>
                  <a:lnTo>
                    <a:pt x="12" y="12"/>
                  </a:lnTo>
                  <a:lnTo>
                    <a:pt x="24" y="12"/>
                  </a:lnTo>
                  <a:lnTo>
                    <a:pt x="48" y="0"/>
                  </a:lnTo>
                  <a:lnTo>
                    <a:pt x="60" y="0"/>
                  </a:lnTo>
                  <a:lnTo>
                    <a:pt x="7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6" name="Freeform 54">
              <a:extLst>
                <a:ext uri="{FF2B5EF4-FFF2-40B4-BE49-F238E27FC236}">
                  <a16:creationId xmlns:a16="http://schemas.microsoft.com/office/drawing/2014/main" id="{023DCDA3-FD30-6340-A584-3D90F0CFB6C4}"/>
                </a:ext>
              </a:extLst>
            </p:cNvPr>
            <p:cNvSpPr>
              <a:spLocks/>
            </p:cNvSpPr>
            <p:nvPr/>
          </p:nvSpPr>
          <p:spPr bwMode="auto">
            <a:xfrm>
              <a:off x="1842175" y="1469279"/>
              <a:ext cx="86048" cy="38244"/>
            </a:xfrm>
            <a:custGeom>
              <a:avLst/>
              <a:gdLst/>
              <a:ahLst/>
              <a:cxnLst>
                <a:cxn ang="0">
                  <a:pos x="12" y="12"/>
                </a:cxn>
                <a:cxn ang="0">
                  <a:pos x="24" y="12"/>
                </a:cxn>
                <a:cxn ang="0">
                  <a:pos x="36" y="12"/>
                </a:cxn>
                <a:cxn ang="0">
                  <a:pos x="48" y="12"/>
                </a:cxn>
                <a:cxn ang="0">
                  <a:pos x="48" y="12"/>
                </a:cxn>
                <a:cxn ang="0">
                  <a:pos x="60" y="0"/>
                </a:cxn>
                <a:cxn ang="0">
                  <a:pos x="60" y="0"/>
                </a:cxn>
                <a:cxn ang="0">
                  <a:pos x="72" y="0"/>
                </a:cxn>
                <a:cxn ang="0">
                  <a:pos x="72" y="12"/>
                </a:cxn>
                <a:cxn ang="0">
                  <a:pos x="60" y="24"/>
                </a:cxn>
                <a:cxn ang="0">
                  <a:pos x="48" y="36"/>
                </a:cxn>
                <a:cxn ang="0">
                  <a:pos x="36" y="36"/>
                </a:cxn>
                <a:cxn ang="0">
                  <a:pos x="36" y="24"/>
                </a:cxn>
                <a:cxn ang="0">
                  <a:pos x="24" y="36"/>
                </a:cxn>
                <a:cxn ang="0">
                  <a:pos x="24" y="24"/>
                </a:cxn>
                <a:cxn ang="0">
                  <a:pos x="0" y="24"/>
                </a:cxn>
                <a:cxn ang="0">
                  <a:pos x="0" y="24"/>
                </a:cxn>
                <a:cxn ang="0">
                  <a:pos x="0" y="24"/>
                </a:cxn>
                <a:cxn ang="0">
                  <a:pos x="12" y="24"/>
                </a:cxn>
                <a:cxn ang="0">
                  <a:pos x="0" y="24"/>
                </a:cxn>
                <a:cxn ang="0">
                  <a:pos x="0" y="24"/>
                </a:cxn>
                <a:cxn ang="0">
                  <a:pos x="0" y="24"/>
                </a:cxn>
                <a:cxn ang="0">
                  <a:pos x="0" y="24"/>
                </a:cxn>
                <a:cxn ang="0">
                  <a:pos x="0" y="12"/>
                </a:cxn>
                <a:cxn ang="0">
                  <a:pos x="0" y="0"/>
                </a:cxn>
                <a:cxn ang="0">
                  <a:pos x="12" y="12"/>
                </a:cxn>
              </a:cxnLst>
              <a:rect l="0" t="0" r="r" b="b"/>
              <a:pathLst>
                <a:path w="72" h="36">
                  <a:moveTo>
                    <a:pt x="12" y="12"/>
                  </a:moveTo>
                  <a:lnTo>
                    <a:pt x="24" y="12"/>
                  </a:lnTo>
                  <a:lnTo>
                    <a:pt x="36" y="12"/>
                  </a:lnTo>
                  <a:lnTo>
                    <a:pt x="48" y="12"/>
                  </a:lnTo>
                  <a:lnTo>
                    <a:pt x="48" y="12"/>
                  </a:lnTo>
                  <a:lnTo>
                    <a:pt x="60" y="0"/>
                  </a:lnTo>
                  <a:lnTo>
                    <a:pt x="60" y="0"/>
                  </a:lnTo>
                  <a:lnTo>
                    <a:pt x="72" y="0"/>
                  </a:lnTo>
                  <a:lnTo>
                    <a:pt x="72" y="12"/>
                  </a:lnTo>
                  <a:lnTo>
                    <a:pt x="60" y="24"/>
                  </a:lnTo>
                  <a:lnTo>
                    <a:pt x="48" y="36"/>
                  </a:lnTo>
                  <a:lnTo>
                    <a:pt x="36" y="36"/>
                  </a:lnTo>
                  <a:lnTo>
                    <a:pt x="36" y="24"/>
                  </a:lnTo>
                  <a:lnTo>
                    <a:pt x="24" y="36"/>
                  </a:lnTo>
                  <a:lnTo>
                    <a:pt x="24" y="24"/>
                  </a:lnTo>
                  <a:lnTo>
                    <a:pt x="0" y="24"/>
                  </a:lnTo>
                  <a:lnTo>
                    <a:pt x="0" y="24"/>
                  </a:lnTo>
                  <a:lnTo>
                    <a:pt x="0" y="24"/>
                  </a:lnTo>
                  <a:lnTo>
                    <a:pt x="12" y="24"/>
                  </a:lnTo>
                  <a:lnTo>
                    <a:pt x="0" y="24"/>
                  </a:lnTo>
                  <a:lnTo>
                    <a:pt x="0" y="24"/>
                  </a:lnTo>
                  <a:lnTo>
                    <a:pt x="0" y="24"/>
                  </a:lnTo>
                  <a:lnTo>
                    <a:pt x="0" y="24"/>
                  </a:lnTo>
                  <a:lnTo>
                    <a:pt x="0" y="12"/>
                  </a:lnTo>
                  <a:lnTo>
                    <a:pt x="0" y="0"/>
                  </a:lnTo>
                  <a:lnTo>
                    <a:pt x="12"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7" name="Freeform 55">
              <a:extLst>
                <a:ext uri="{FF2B5EF4-FFF2-40B4-BE49-F238E27FC236}">
                  <a16:creationId xmlns:a16="http://schemas.microsoft.com/office/drawing/2014/main" id="{056BEBEF-03EB-8645-B47A-D40B45937950}"/>
                </a:ext>
              </a:extLst>
            </p:cNvPr>
            <p:cNvSpPr>
              <a:spLocks/>
            </p:cNvSpPr>
            <p:nvPr/>
          </p:nvSpPr>
          <p:spPr bwMode="auto">
            <a:xfrm>
              <a:off x="1856543" y="1362966"/>
              <a:ext cx="56171" cy="40634"/>
            </a:xfrm>
            <a:custGeom>
              <a:avLst/>
              <a:gdLst/>
              <a:ahLst/>
              <a:cxnLst>
                <a:cxn ang="0">
                  <a:pos x="48" y="0"/>
                </a:cxn>
                <a:cxn ang="0">
                  <a:pos x="36" y="12"/>
                </a:cxn>
                <a:cxn ang="0">
                  <a:pos x="36" y="0"/>
                </a:cxn>
                <a:cxn ang="0">
                  <a:pos x="24" y="12"/>
                </a:cxn>
                <a:cxn ang="0">
                  <a:pos x="24" y="0"/>
                </a:cxn>
                <a:cxn ang="0">
                  <a:pos x="24" y="12"/>
                </a:cxn>
                <a:cxn ang="0">
                  <a:pos x="24" y="12"/>
                </a:cxn>
                <a:cxn ang="0">
                  <a:pos x="12" y="25"/>
                </a:cxn>
                <a:cxn ang="0">
                  <a:pos x="12" y="12"/>
                </a:cxn>
                <a:cxn ang="0">
                  <a:pos x="0" y="25"/>
                </a:cxn>
                <a:cxn ang="0">
                  <a:pos x="0" y="37"/>
                </a:cxn>
                <a:cxn ang="0">
                  <a:pos x="12" y="25"/>
                </a:cxn>
                <a:cxn ang="0">
                  <a:pos x="12" y="25"/>
                </a:cxn>
                <a:cxn ang="0">
                  <a:pos x="12" y="37"/>
                </a:cxn>
                <a:cxn ang="0">
                  <a:pos x="24" y="37"/>
                </a:cxn>
                <a:cxn ang="0">
                  <a:pos x="24" y="37"/>
                </a:cxn>
                <a:cxn ang="0">
                  <a:pos x="36" y="25"/>
                </a:cxn>
                <a:cxn ang="0">
                  <a:pos x="36" y="37"/>
                </a:cxn>
                <a:cxn ang="0">
                  <a:pos x="36" y="12"/>
                </a:cxn>
                <a:cxn ang="0">
                  <a:pos x="48" y="25"/>
                </a:cxn>
                <a:cxn ang="0">
                  <a:pos x="48" y="12"/>
                </a:cxn>
                <a:cxn ang="0">
                  <a:pos x="48" y="12"/>
                </a:cxn>
                <a:cxn ang="0">
                  <a:pos x="48" y="0"/>
                </a:cxn>
              </a:cxnLst>
              <a:rect l="0" t="0" r="r" b="b"/>
              <a:pathLst>
                <a:path w="48" h="37">
                  <a:moveTo>
                    <a:pt x="48" y="0"/>
                  </a:moveTo>
                  <a:lnTo>
                    <a:pt x="36" y="12"/>
                  </a:lnTo>
                  <a:lnTo>
                    <a:pt x="36" y="0"/>
                  </a:lnTo>
                  <a:lnTo>
                    <a:pt x="24" y="12"/>
                  </a:lnTo>
                  <a:lnTo>
                    <a:pt x="24" y="0"/>
                  </a:lnTo>
                  <a:lnTo>
                    <a:pt x="24" y="12"/>
                  </a:lnTo>
                  <a:lnTo>
                    <a:pt x="24" y="12"/>
                  </a:lnTo>
                  <a:lnTo>
                    <a:pt x="12" y="25"/>
                  </a:lnTo>
                  <a:lnTo>
                    <a:pt x="12" y="12"/>
                  </a:lnTo>
                  <a:lnTo>
                    <a:pt x="0" y="25"/>
                  </a:lnTo>
                  <a:lnTo>
                    <a:pt x="0" y="37"/>
                  </a:lnTo>
                  <a:lnTo>
                    <a:pt x="12" y="25"/>
                  </a:lnTo>
                  <a:lnTo>
                    <a:pt x="12" y="25"/>
                  </a:lnTo>
                  <a:lnTo>
                    <a:pt x="12" y="37"/>
                  </a:lnTo>
                  <a:lnTo>
                    <a:pt x="24" y="37"/>
                  </a:lnTo>
                  <a:lnTo>
                    <a:pt x="24" y="37"/>
                  </a:lnTo>
                  <a:lnTo>
                    <a:pt x="36" y="25"/>
                  </a:lnTo>
                  <a:lnTo>
                    <a:pt x="36" y="37"/>
                  </a:lnTo>
                  <a:lnTo>
                    <a:pt x="36" y="12"/>
                  </a:lnTo>
                  <a:lnTo>
                    <a:pt x="48" y="25"/>
                  </a:lnTo>
                  <a:lnTo>
                    <a:pt x="48" y="12"/>
                  </a:lnTo>
                  <a:lnTo>
                    <a:pt x="48" y="12"/>
                  </a:lnTo>
                  <a:lnTo>
                    <a:pt x="48"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8" name="Freeform 56">
              <a:extLst>
                <a:ext uri="{FF2B5EF4-FFF2-40B4-BE49-F238E27FC236}">
                  <a16:creationId xmlns:a16="http://schemas.microsoft.com/office/drawing/2014/main" id="{5A37C2D2-6F17-2442-BEF6-F0DCACA49386}"/>
                </a:ext>
              </a:extLst>
            </p:cNvPr>
            <p:cNvSpPr>
              <a:spLocks/>
            </p:cNvSpPr>
            <p:nvPr/>
          </p:nvSpPr>
          <p:spPr bwMode="auto">
            <a:xfrm>
              <a:off x="1870884" y="1403548"/>
              <a:ext cx="41829" cy="13146"/>
            </a:xfrm>
            <a:custGeom>
              <a:avLst/>
              <a:gdLst/>
              <a:ahLst/>
              <a:cxnLst>
                <a:cxn ang="0">
                  <a:pos x="36" y="0"/>
                </a:cxn>
                <a:cxn ang="0">
                  <a:pos x="24" y="12"/>
                </a:cxn>
                <a:cxn ang="0">
                  <a:pos x="12" y="12"/>
                </a:cxn>
                <a:cxn ang="0">
                  <a:pos x="0" y="12"/>
                </a:cxn>
                <a:cxn ang="0">
                  <a:pos x="0" y="12"/>
                </a:cxn>
                <a:cxn ang="0">
                  <a:pos x="0" y="12"/>
                </a:cxn>
                <a:cxn ang="0">
                  <a:pos x="0" y="12"/>
                </a:cxn>
                <a:cxn ang="0">
                  <a:pos x="12" y="12"/>
                </a:cxn>
                <a:cxn ang="0">
                  <a:pos x="12" y="12"/>
                </a:cxn>
                <a:cxn ang="0">
                  <a:pos x="24" y="12"/>
                </a:cxn>
                <a:cxn ang="0">
                  <a:pos x="36" y="12"/>
                </a:cxn>
                <a:cxn ang="0">
                  <a:pos x="36" y="12"/>
                </a:cxn>
                <a:cxn ang="0">
                  <a:pos x="36" y="12"/>
                </a:cxn>
                <a:cxn ang="0">
                  <a:pos x="36" y="12"/>
                </a:cxn>
                <a:cxn ang="0">
                  <a:pos x="36" y="12"/>
                </a:cxn>
                <a:cxn ang="0">
                  <a:pos x="36" y="0"/>
                </a:cxn>
              </a:cxnLst>
              <a:rect l="0" t="0" r="r" b="b"/>
              <a:pathLst>
                <a:path w="36" h="12">
                  <a:moveTo>
                    <a:pt x="36" y="0"/>
                  </a:moveTo>
                  <a:lnTo>
                    <a:pt x="24" y="12"/>
                  </a:lnTo>
                  <a:lnTo>
                    <a:pt x="12" y="12"/>
                  </a:lnTo>
                  <a:lnTo>
                    <a:pt x="0" y="12"/>
                  </a:lnTo>
                  <a:lnTo>
                    <a:pt x="0" y="12"/>
                  </a:lnTo>
                  <a:lnTo>
                    <a:pt x="0" y="12"/>
                  </a:lnTo>
                  <a:lnTo>
                    <a:pt x="0" y="12"/>
                  </a:lnTo>
                  <a:lnTo>
                    <a:pt x="12" y="12"/>
                  </a:lnTo>
                  <a:lnTo>
                    <a:pt x="12" y="12"/>
                  </a:lnTo>
                  <a:lnTo>
                    <a:pt x="24" y="12"/>
                  </a:lnTo>
                  <a:lnTo>
                    <a:pt x="36" y="12"/>
                  </a:lnTo>
                  <a:lnTo>
                    <a:pt x="36" y="12"/>
                  </a:lnTo>
                  <a:lnTo>
                    <a:pt x="36" y="12"/>
                  </a:lnTo>
                  <a:lnTo>
                    <a:pt x="36" y="12"/>
                  </a:lnTo>
                  <a:lnTo>
                    <a:pt x="36" y="12"/>
                  </a:lnTo>
                  <a:lnTo>
                    <a:pt x="36"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9" name="Freeform 57">
              <a:extLst>
                <a:ext uri="{FF2B5EF4-FFF2-40B4-BE49-F238E27FC236}">
                  <a16:creationId xmlns:a16="http://schemas.microsoft.com/office/drawing/2014/main" id="{E6A8A00B-E316-774D-BCB3-250A79B9FB08}"/>
                </a:ext>
              </a:extLst>
            </p:cNvPr>
            <p:cNvSpPr>
              <a:spLocks/>
            </p:cNvSpPr>
            <p:nvPr/>
          </p:nvSpPr>
          <p:spPr bwMode="auto">
            <a:xfrm>
              <a:off x="1856543" y="1428698"/>
              <a:ext cx="56171" cy="27488"/>
            </a:xfrm>
            <a:custGeom>
              <a:avLst/>
              <a:gdLst/>
              <a:ahLst/>
              <a:cxnLst>
                <a:cxn ang="0">
                  <a:pos x="0" y="0"/>
                </a:cxn>
                <a:cxn ang="0">
                  <a:pos x="12" y="0"/>
                </a:cxn>
                <a:cxn ang="0">
                  <a:pos x="24" y="12"/>
                </a:cxn>
                <a:cxn ang="0">
                  <a:pos x="24" y="12"/>
                </a:cxn>
                <a:cxn ang="0">
                  <a:pos x="36" y="0"/>
                </a:cxn>
                <a:cxn ang="0">
                  <a:pos x="48" y="0"/>
                </a:cxn>
                <a:cxn ang="0">
                  <a:pos x="48" y="0"/>
                </a:cxn>
                <a:cxn ang="0">
                  <a:pos x="48" y="0"/>
                </a:cxn>
                <a:cxn ang="0">
                  <a:pos x="48" y="12"/>
                </a:cxn>
                <a:cxn ang="0">
                  <a:pos x="48" y="12"/>
                </a:cxn>
                <a:cxn ang="0">
                  <a:pos x="36" y="12"/>
                </a:cxn>
                <a:cxn ang="0">
                  <a:pos x="36" y="24"/>
                </a:cxn>
                <a:cxn ang="0">
                  <a:pos x="12" y="24"/>
                </a:cxn>
                <a:cxn ang="0">
                  <a:pos x="12" y="24"/>
                </a:cxn>
                <a:cxn ang="0">
                  <a:pos x="0" y="12"/>
                </a:cxn>
                <a:cxn ang="0">
                  <a:pos x="12" y="12"/>
                </a:cxn>
                <a:cxn ang="0">
                  <a:pos x="0" y="12"/>
                </a:cxn>
                <a:cxn ang="0">
                  <a:pos x="0" y="12"/>
                </a:cxn>
                <a:cxn ang="0">
                  <a:pos x="0" y="12"/>
                </a:cxn>
                <a:cxn ang="0">
                  <a:pos x="0" y="0"/>
                </a:cxn>
              </a:cxnLst>
              <a:rect l="0" t="0" r="r" b="b"/>
              <a:pathLst>
                <a:path w="48" h="24">
                  <a:moveTo>
                    <a:pt x="0" y="0"/>
                  </a:moveTo>
                  <a:lnTo>
                    <a:pt x="12" y="0"/>
                  </a:lnTo>
                  <a:lnTo>
                    <a:pt x="24" y="12"/>
                  </a:lnTo>
                  <a:lnTo>
                    <a:pt x="24" y="12"/>
                  </a:lnTo>
                  <a:lnTo>
                    <a:pt x="36" y="0"/>
                  </a:lnTo>
                  <a:lnTo>
                    <a:pt x="48" y="0"/>
                  </a:lnTo>
                  <a:lnTo>
                    <a:pt x="48" y="0"/>
                  </a:lnTo>
                  <a:lnTo>
                    <a:pt x="48" y="0"/>
                  </a:lnTo>
                  <a:lnTo>
                    <a:pt x="48" y="12"/>
                  </a:lnTo>
                  <a:lnTo>
                    <a:pt x="48" y="12"/>
                  </a:lnTo>
                  <a:lnTo>
                    <a:pt x="36" y="12"/>
                  </a:lnTo>
                  <a:lnTo>
                    <a:pt x="36" y="24"/>
                  </a:lnTo>
                  <a:lnTo>
                    <a:pt x="12" y="24"/>
                  </a:lnTo>
                  <a:lnTo>
                    <a:pt x="12" y="24"/>
                  </a:lnTo>
                  <a:lnTo>
                    <a:pt x="0" y="12"/>
                  </a:lnTo>
                  <a:lnTo>
                    <a:pt x="12" y="12"/>
                  </a:lnTo>
                  <a:lnTo>
                    <a:pt x="0" y="12"/>
                  </a:lnTo>
                  <a:lnTo>
                    <a:pt x="0" y="12"/>
                  </a:lnTo>
                  <a:lnTo>
                    <a:pt x="0" y="12"/>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0" name="Freeform 58">
              <a:extLst>
                <a:ext uri="{FF2B5EF4-FFF2-40B4-BE49-F238E27FC236}">
                  <a16:creationId xmlns:a16="http://schemas.microsoft.com/office/drawing/2014/main" id="{80FA0AAC-302A-5A42-8DAB-6082835D88C9}"/>
                </a:ext>
              </a:extLst>
            </p:cNvPr>
            <p:cNvSpPr>
              <a:spLocks/>
            </p:cNvSpPr>
            <p:nvPr/>
          </p:nvSpPr>
          <p:spPr bwMode="auto">
            <a:xfrm>
              <a:off x="1867273" y="1323528"/>
              <a:ext cx="32268" cy="51390"/>
            </a:xfrm>
            <a:custGeom>
              <a:avLst/>
              <a:gdLst/>
              <a:ahLst/>
              <a:cxnLst>
                <a:cxn ang="0">
                  <a:pos x="12" y="12"/>
                </a:cxn>
                <a:cxn ang="0">
                  <a:pos x="12" y="12"/>
                </a:cxn>
                <a:cxn ang="0">
                  <a:pos x="12" y="0"/>
                </a:cxn>
                <a:cxn ang="0">
                  <a:pos x="12" y="24"/>
                </a:cxn>
                <a:cxn ang="0">
                  <a:pos x="12" y="24"/>
                </a:cxn>
                <a:cxn ang="0">
                  <a:pos x="0" y="24"/>
                </a:cxn>
                <a:cxn ang="0">
                  <a:pos x="12" y="24"/>
                </a:cxn>
                <a:cxn ang="0">
                  <a:pos x="0" y="36"/>
                </a:cxn>
                <a:cxn ang="0">
                  <a:pos x="0" y="48"/>
                </a:cxn>
                <a:cxn ang="0">
                  <a:pos x="12" y="36"/>
                </a:cxn>
                <a:cxn ang="0">
                  <a:pos x="12" y="36"/>
                </a:cxn>
                <a:cxn ang="0">
                  <a:pos x="12" y="24"/>
                </a:cxn>
                <a:cxn ang="0">
                  <a:pos x="24" y="36"/>
                </a:cxn>
                <a:cxn ang="0">
                  <a:pos x="12" y="24"/>
                </a:cxn>
                <a:cxn ang="0">
                  <a:pos x="12" y="24"/>
                </a:cxn>
                <a:cxn ang="0">
                  <a:pos x="24" y="24"/>
                </a:cxn>
                <a:cxn ang="0">
                  <a:pos x="12" y="12"/>
                </a:cxn>
              </a:cxnLst>
              <a:rect l="0" t="0" r="r" b="b"/>
              <a:pathLst>
                <a:path w="24" h="48">
                  <a:moveTo>
                    <a:pt x="12" y="12"/>
                  </a:moveTo>
                  <a:lnTo>
                    <a:pt x="12" y="12"/>
                  </a:lnTo>
                  <a:lnTo>
                    <a:pt x="12" y="0"/>
                  </a:lnTo>
                  <a:lnTo>
                    <a:pt x="12" y="24"/>
                  </a:lnTo>
                  <a:lnTo>
                    <a:pt x="12" y="24"/>
                  </a:lnTo>
                  <a:lnTo>
                    <a:pt x="0" y="24"/>
                  </a:lnTo>
                  <a:lnTo>
                    <a:pt x="12" y="24"/>
                  </a:lnTo>
                  <a:lnTo>
                    <a:pt x="0" y="36"/>
                  </a:lnTo>
                  <a:lnTo>
                    <a:pt x="0" y="48"/>
                  </a:lnTo>
                  <a:lnTo>
                    <a:pt x="12" y="36"/>
                  </a:lnTo>
                  <a:lnTo>
                    <a:pt x="12" y="36"/>
                  </a:lnTo>
                  <a:lnTo>
                    <a:pt x="12" y="24"/>
                  </a:lnTo>
                  <a:lnTo>
                    <a:pt x="24" y="36"/>
                  </a:lnTo>
                  <a:lnTo>
                    <a:pt x="12" y="24"/>
                  </a:lnTo>
                  <a:lnTo>
                    <a:pt x="12" y="24"/>
                  </a:lnTo>
                  <a:lnTo>
                    <a:pt x="24" y="24"/>
                  </a:lnTo>
                  <a:lnTo>
                    <a:pt x="12"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1" name="Freeform 59">
              <a:extLst>
                <a:ext uri="{FF2B5EF4-FFF2-40B4-BE49-F238E27FC236}">
                  <a16:creationId xmlns:a16="http://schemas.microsoft.com/office/drawing/2014/main" id="{FC796769-923F-F342-9AC8-5F7C0F2D12ED}"/>
                </a:ext>
              </a:extLst>
            </p:cNvPr>
            <p:cNvSpPr>
              <a:spLocks/>
            </p:cNvSpPr>
            <p:nvPr/>
          </p:nvSpPr>
          <p:spPr bwMode="auto">
            <a:xfrm>
              <a:off x="3363578" y="1441792"/>
              <a:ext cx="484020" cy="497166"/>
            </a:xfrm>
            <a:custGeom>
              <a:avLst/>
              <a:gdLst/>
              <a:ahLst/>
              <a:cxnLst>
                <a:cxn ang="0">
                  <a:pos x="24" y="423"/>
                </a:cxn>
                <a:cxn ang="0">
                  <a:pos x="410" y="447"/>
                </a:cxn>
                <a:cxn ang="0">
                  <a:pos x="386" y="411"/>
                </a:cxn>
                <a:cxn ang="0">
                  <a:pos x="362" y="399"/>
                </a:cxn>
                <a:cxn ang="0">
                  <a:pos x="374" y="350"/>
                </a:cxn>
                <a:cxn ang="0">
                  <a:pos x="386" y="302"/>
                </a:cxn>
                <a:cxn ang="0">
                  <a:pos x="350" y="290"/>
                </a:cxn>
                <a:cxn ang="0">
                  <a:pos x="350" y="242"/>
                </a:cxn>
                <a:cxn ang="0">
                  <a:pos x="326" y="217"/>
                </a:cxn>
                <a:cxn ang="0">
                  <a:pos x="314" y="193"/>
                </a:cxn>
                <a:cxn ang="0">
                  <a:pos x="302" y="169"/>
                </a:cxn>
                <a:cxn ang="0">
                  <a:pos x="302" y="157"/>
                </a:cxn>
                <a:cxn ang="0">
                  <a:pos x="302" y="133"/>
                </a:cxn>
                <a:cxn ang="0">
                  <a:pos x="278" y="109"/>
                </a:cxn>
                <a:cxn ang="0">
                  <a:pos x="253" y="85"/>
                </a:cxn>
                <a:cxn ang="0">
                  <a:pos x="229" y="72"/>
                </a:cxn>
                <a:cxn ang="0">
                  <a:pos x="217" y="97"/>
                </a:cxn>
                <a:cxn ang="0">
                  <a:pos x="217" y="72"/>
                </a:cxn>
                <a:cxn ang="0">
                  <a:pos x="193" y="60"/>
                </a:cxn>
                <a:cxn ang="0">
                  <a:pos x="193" y="48"/>
                </a:cxn>
                <a:cxn ang="0">
                  <a:pos x="181" y="36"/>
                </a:cxn>
                <a:cxn ang="0">
                  <a:pos x="181" y="0"/>
                </a:cxn>
                <a:cxn ang="0">
                  <a:pos x="169" y="24"/>
                </a:cxn>
                <a:cxn ang="0">
                  <a:pos x="169" y="48"/>
                </a:cxn>
                <a:cxn ang="0">
                  <a:pos x="169" y="60"/>
                </a:cxn>
                <a:cxn ang="0">
                  <a:pos x="133" y="72"/>
                </a:cxn>
                <a:cxn ang="0">
                  <a:pos x="145" y="97"/>
                </a:cxn>
                <a:cxn ang="0">
                  <a:pos x="133" y="109"/>
                </a:cxn>
                <a:cxn ang="0">
                  <a:pos x="96" y="109"/>
                </a:cxn>
                <a:cxn ang="0">
                  <a:pos x="108" y="133"/>
                </a:cxn>
                <a:cxn ang="0">
                  <a:pos x="108" y="145"/>
                </a:cxn>
                <a:cxn ang="0">
                  <a:pos x="96" y="157"/>
                </a:cxn>
                <a:cxn ang="0">
                  <a:pos x="108" y="169"/>
                </a:cxn>
                <a:cxn ang="0">
                  <a:pos x="108" y="193"/>
                </a:cxn>
                <a:cxn ang="0">
                  <a:pos x="84" y="169"/>
                </a:cxn>
                <a:cxn ang="0">
                  <a:pos x="60" y="181"/>
                </a:cxn>
                <a:cxn ang="0">
                  <a:pos x="96" y="217"/>
                </a:cxn>
                <a:cxn ang="0">
                  <a:pos x="36" y="193"/>
                </a:cxn>
                <a:cxn ang="0">
                  <a:pos x="60" y="242"/>
                </a:cxn>
                <a:cxn ang="0">
                  <a:pos x="96" y="254"/>
                </a:cxn>
                <a:cxn ang="0">
                  <a:pos x="72" y="266"/>
                </a:cxn>
                <a:cxn ang="0">
                  <a:pos x="48" y="278"/>
                </a:cxn>
                <a:cxn ang="0">
                  <a:pos x="72" y="290"/>
                </a:cxn>
                <a:cxn ang="0">
                  <a:pos x="48" y="314"/>
                </a:cxn>
                <a:cxn ang="0">
                  <a:pos x="48" y="350"/>
                </a:cxn>
                <a:cxn ang="0">
                  <a:pos x="84" y="350"/>
                </a:cxn>
              </a:cxnLst>
              <a:rect l="0" t="0" r="r" b="b"/>
              <a:pathLst>
                <a:path w="410" h="447">
                  <a:moveTo>
                    <a:pt x="72" y="375"/>
                  </a:moveTo>
                  <a:lnTo>
                    <a:pt x="36" y="387"/>
                  </a:lnTo>
                  <a:lnTo>
                    <a:pt x="24" y="423"/>
                  </a:lnTo>
                  <a:lnTo>
                    <a:pt x="0" y="423"/>
                  </a:lnTo>
                  <a:lnTo>
                    <a:pt x="24" y="447"/>
                  </a:lnTo>
                  <a:lnTo>
                    <a:pt x="410" y="447"/>
                  </a:lnTo>
                  <a:lnTo>
                    <a:pt x="386" y="435"/>
                  </a:lnTo>
                  <a:lnTo>
                    <a:pt x="410" y="423"/>
                  </a:lnTo>
                  <a:lnTo>
                    <a:pt x="386" y="411"/>
                  </a:lnTo>
                  <a:lnTo>
                    <a:pt x="410" y="411"/>
                  </a:lnTo>
                  <a:lnTo>
                    <a:pt x="374" y="411"/>
                  </a:lnTo>
                  <a:lnTo>
                    <a:pt x="362" y="399"/>
                  </a:lnTo>
                  <a:lnTo>
                    <a:pt x="362" y="375"/>
                  </a:lnTo>
                  <a:lnTo>
                    <a:pt x="386" y="363"/>
                  </a:lnTo>
                  <a:lnTo>
                    <a:pt x="374" y="350"/>
                  </a:lnTo>
                  <a:lnTo>
                    <a:pt x="386" y="338"/>
                  </a:lnTo>
                  <a:lnTo>
                    <a:pt x="386" y="314"/>
                  </a:lnTo>
                  <a:lnTo>
                    <a:pt x="386" y="302"/>
                  </a:lnTo>
                  <a:lnTo>
                    <a:pt x="374" y="290"/>
                  </a:lnTo>
                  <a:lnTo>
                    <a:pt x="374" y="278"/>
                  </a:lnTo>
                  <a:lnTo>
                    <a:pt x="350" y="290"/>
                  </a:lnTo>
                  <a:lnTo>
                    <a:pt x="374" y="254"/>
                  </a:lnTo>
                  <a:lnTo>
                    <a:pt x="350" y="254"/>
                  </a:lnTo>
                  <a:lnTo>
                    <a:pt x="350" y="242"/>
                  </a:lnTo>
                  <a:lnTo>
                    <a:pt x="338" y="242"/>
                  </a:lnTo>
                  <a:lnTo>
                    <a:pt x="338" y="217"/>
                  </a:lnTo>
                  <a:lnTo>
                    <a:pt x="326" y="217"/>
                  </a:lnTo>
                  <a:lnTo>
                    <a:pt x="326" y="205"/>
                  </a:lnTo>
                  <a:lnTo>
                    <a:pt x="314" y="193"/>
                  </a:lnTo>
                  <a:lnTo>
                    <a:pt x="314" y="193"/>
                  </a:lnTo>
                  <a:lnTo>
                    <a:pt x="314" y="181"/>
                  </a:lnTo>
                  <a:lnTo>
                    <a:pt x="314" y="169"/>
                  </a:lnTo>
                  <a:lnTo>
                    <a:pt x="302" y="169"/>
                  </a:lnTo>
                  <a:lnTo>
                    <a:pt x="302" y="169"/>
                  </a:lnTo>
                  <a:lnTo>
                    <a:pt x="314" y="157"/>
                  </a:lnTo>
                  <a:lnTo>
                    <a:pt x="302" y="157"/>
                  </a:lnTo>
                  <a:lnTo>
                    <a:pt x="314" y="145"/>
                  </a:lnTo>
                  <a:lnTo>
                    <a:pt x="314" y="133"/>
                  </a:lnTo>
                  <a:lnTo>
                    <a:pt x="302" y="133"/>
                  </a:lnTo>
                  <a:lnTo>
                    <a:pt x="302" y="121"/>
                  </a:lnTo>
                  <a:lnTo>
                    <a:pt x="278" y="109"/>
                  </a:lnTo>
                  <a:lnTo>
                    <a:pt x="278" y="109"/>
                  </a:lnTo>
                  <a:lnTo>
                    <a:pt x="265" y="97"/>
                  </a:lnTo>
                  <a:lnTo>
                    <a:pt x="278" y="97"/>
                  </a:lnTo>
                  <a:lnTo>
                    <a:pt x="253" y="85"/>
                  </a:lnTo>
                  <a:lnTo>
                    <a:pt x="253" y="72"/>
                  </a:lnTo>
                  <a:lnTo>
                    <a:pt x="241" y="60"/>
                  </a:lnTo>
                  <a:lnTo>
                    <a:pt x="229" y="72"/>
                  </a:lnTo>
                  <a:lnTo>
                    <a:pt x="217" y="85"/>
                  </a:lnTo>
                  <a:lnTo>
                    <a:pt x="217" y="85"/>
                  </a:lnTo>
                  <a:lnTo>
                    <a:pt x="217" y="97"/>
                  </a:lnTo>
                  <a:lnTo>
                    <a:pt x="217" y="85"/>
                  </a:lnTo>
                  <a:lnTo>
                    <a:pt x="205" y="85"/>
                  </a:lnTo>
                  <a:lnTo>
                    <a:pt x="217" y="72"/>
                  </a:lnTo>
                  <a:lnTo>
                    <a:pt x="205" y="72"/>
                  </a:lnTo>
                  <a:lnTo>
                    <a:pt x="217" y="60"/>
                  </a:lnTo>
                  <a:lnTo>
                    <a:pt x="193" y="60"/>
                  </a:lnTo>
                  <a:lnTo>
                    <a:pt x="205" y="48"/>
                  </a:lnTo>
                  <a:lnTo>
                    <a:pt x="217" y="36"/>
                  </a:lnTo>
                  <a:lnTo>
                    <a:pt x="193" y="48"/>
                  </a:lnTo>
                  <a:lnTo>
                    <a:pt x="205" y="36"/>
                  </a:lnTo>
                  <a:lnTo>
                    <a:pt x="181" y="36"/>
                  </a:lnTo>
                  <a:lnTo>
                    <a:pt x="181" y="36"/>
                  </a:lnTo>
                  <a:lnTo>
                    <a:pt x="193" y="36"/>
                  </a:lnTo>
                  <a:lnTo>
                    <a:pt x="181" y="12"/>
                  </a:lnTo>
                  <a:lnTo>
                    <a:pt x="181" y="0"/>
                  </a:lnTo>
                  <a:lnTo>
                    <a:pt x="169" y="24"/>
                  </a:lnTo>
                  <a:lnTo>
                    <a:pt x="157" y="12"/>
                  </a:lnTo>
                  <a:lnTo>
                    <a:pt x="169" y="24"/>
                  </a:lnTo>
                  <a:lnTo>
                    <a:pt x="169" y="36"/>
                  </a:lnTo>
                  <a:lnTo>
                    <a:pt x="157" y="36"/>
                  </a:lnTo>
                  <a:lnTo>
                    <a:pt x="169" y="48"/>
                  </a:lnTo>
                  <a:lnTo>
                    <a:pt x="169" y="48"/>
                  </a:lnTo>
                  <a:lnTo>
                    <a:pt x="145" y="48"/>
                  </a:lnTo>
                  <a:lnTo>
                    <a:pt x="169" y="60"/>
                  </a:lnTo>
                  <a:lnTo>
                    <a:pt x="145" y="60"/>
                  </a:lnTo>
                  <a:lnTo>
                    <a:pt x="157" y="72"/>
                  </a:lnTo>
                  <a:lnTo>
                    <a:pt x="133" y="72"/>
                  </a:lnTo>
                  <a:lnTo>
                    <a:pt x="145" y="85"/>
                  </a:lnTo>
                  <a:lnTo>
                    <a:pt x="121" y="85"/>
                  </a:lnTo>
                  <a:lnTo>
                    <a:pt x="145" y="97"/>
                  </a:lnTo>
                  <a:lnTo>
                    <a:pt x="133" y="97"/>
                  </a:lnTo>
                  <a:lnTo>
                    <a:pt x="145" y="109"/>
                  </a:lnTo>
                  <a:lnTo>
                    <a:pt x="133" y="109"/>
                  </a:lnTo>
                  <a:lnTo>
                    <a:pt x="145" y="121"/>
                  </a:lnTo>
                  <a:lnTo>
                    <a:pt x="108" y="109"/>
                  </a:lnTo>
                  <a:lnTo>
                    <a:pt x="96" y="109"/>
                  </a:lnTo>
                  <a:lnTo>
                    <a:pt x="121" y="133"/>
                  </a:lnTo>
                  <a:lnTo>
                    <a:pt x="96" y="121"/>
                  </a:lnTo>
                  <a:lnTo>
                    <a:pt x="108" y="133"/>
                  </a:lnTo>
                  <a:lnTo>
                    <a:pt x="96" y="133"/>
                  </a:lnTo>
                  <a:lnTo>
                    <a:pt x="121" y="145"/>
                  </a:lnTo>
                  <a:lnTo>
                    <a:pt x="108" y="145"/>
                  </a:lnTo>
                  <a:lnTo>
                    <a:pt x="133" y="157"/>
                  </a:lnTo>
                  <a:lnTo>
                    <a:pt x="84" y="145"/>
                  </a:lnTo>
                  <a:lnTo>
                    <a:pt x="96" y="157"/>
                  </a:lnTo>
                  <a:lnTo>
                    <a:pt x="84" y="157"/>
                  </a:lnTo>
                  <a:lnTo>
                    <a:pt x="96" y="169"/>
                  </a:lnTo>
                  <a:lnTo>
                    <a:pt x="108" y="169"/>
                  </a:lnTo>
                  <a:lnTo>
                    <a:pt x="121" y="181"/>
                  </a:lnTo>
                  <a:lnTo>
                    <a:pt x="121" y="193"/>
                  </a:lnTo>
                  <a:lnTo>
                    <a:pt x="108" y="193"/>
                  </a:lnTo>
                  <a:lnTo>
                    <a:pt x="96" y="181"/>
                  </a:lnTo>
                  <a:lnTo>
                    <a:pt x="84" y="181"/>
                  </a:lnTo>
                  <a:lnTo>
                    <a:pt x="84" y="169"/>
                  </a:lnTo>
                  <a:lnTo>
                    <a:pt x="60" y="169"/>
                  </a:lnTo>
                  <a:lnTo>
                    <a:pt x="72" y="181"/>
                  </a:lnTo>
                  <a:lnTo>
                    <a:pt x="60" y="181"/>
                  </a:lnTo>
                  <a:lnTo>
                    <a:pt x="84" y="205"/>
                  </a:lnTo>
                  <a:lnTo>
                    <a:pt x="60" y="193"/>
                  </a:lnTo>
                  <a:lnTo>
                    <a:pt x="96" y="217"/>
                  </a:lnTo>
                  <a:lnTo>
                    <a:pt x="84" y="230"/>
                  </a:lnTo>
                  <a:lnTo>
                    <a:pt x="60" y="217"/>
                  </a:lnTo>
                  <a:lnTo>
                    <a:pt x="36" y="193"/>
                  </a:lnTo>
                  <a:lnTo>
                    <a:pt x="48" y="217"/>
                  </a:lnTo>
                  <a:lnTo>
                    <a:pt x="36" y="217"/>
                  </a:lnTo>
                  <a:lnTo>
                    <a:pt x="60" y="242"/>
                  </a:lnTo>
                  <a:lnTo>
                    <a:pt x="84" y="242"/>
                  </a:lnTo>
                  <a:lnTo>
                    <a:pt x="72" y="254"/>
                  </a:lnTo>
                  <a:lnTo>
                    <a:pt x="96" y="254"/>
                  </a:lnTo>
                  <a:lnTo>
                    <a:pt x="96" y="266"/>
                  </a:lnTo>
                  <a:lnTo>
                    <a:pt x="108" y="266"/>
                  </a:lnTo>
                  <a:lnTo>
                    <a:pt x="72" y="266"/>
                  </a:lnTo>
                  <a:lnTo>
                    <a:pt x="48" y="254"/>
                  </a:lnTo>
                  <a:lnTo>
                    <a:pt x="60" y="278"/>
                  </a:lnTo>
                  <a:lnTo>
                    <a:pt x="48" y="278"/>
                  </a:lnTo>
                  <a:lnTo>
                    <a:pt x="60" y="278"/>
                  </a:lnTo>
                  <a:lnTo>
                    <a:pt x="72" y="290"/>
                  </a:lnTo>
                  <a:lnTo>
                    <a:pt x="72" y="290"/>
                  </a:lnTo>
                  <a:lnTo>
                    <a:pt x="72" y="302"/>
                  </a:lnTo>
                  <a:lnTo>
                    <a:pt x="48" y="302"/>
                  </a:lnTo>
                  <a:lnTo>
                    <a:pt x="48" y="314"/>
                  </a:lnTo>
                  <a:lnTo>
                    <a:pt x="48" y="326"/>
                  </a:lnTo>
                  <a:lnTo>
                    <a:pt x="60" y="338"/>
                  </a:lnTo>
                  <a:lnTo>
                    <a:pt x="48" y="350"/>
                  </a:lnTo>
                  <a:lnTo>
                    <a:pt x="72" y="350"/>
                  </a:lnTo>
                  <a:lnTo>
                    <a:pt x="48" y="375"/>
                  </a:lnTo>
                  <a:lnTo>
                    <a:pt x="84" y="350"/>
                  </a:lnTo>
                  <a:lnTo>
                    <a:pt x="60" y="375"/>
                  </a:lnTo>
                  <a:lnTo>
                    <a:pt x="72" y="375"/>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2" name="Freeform 60">
              <a:extLst>
                <a:ext uri="{FF2B5EF4-FFF2-40B4-BE49-F238E27FC236}">
                  <a16:creationId xmlns:a16="http://schemas.microsoft.com/office/drawing/2014/main" id="{89EDD325-9C5B-8140-95F4-65DF404FE6D7}"/>
                </a:ext>
              </a:extLst>
            </p:cNvPr>
            <p:cNvSpPr>
              <a:spLocks/>
            </p:cNvSpPr>
            <p:nvPr/>
          </p:nvSpPr>
          <p:spPr bwMode="auto">
            <a:xfrm>
              <a:off x="3406576" y="1495624"/>
              <a:ext cx="412313" cy="437411"/>
            </a:xfrm>
            <a:custGeom>
              <a:avLst/>
              <a:gdLst/>
              <a:ahLst/>
              <a:cxnLst>
                <a:cxn ang="0">
                  <a:pos x="36" y="351"/>
                </a:cxn>
                <a:cxn ang="0">
                  <a:pos x="0" y="375"/>
                </a:cxn>
                <a:cxn ang="0">
                  <a:pos x="350" y="399"/>
                </a:cxn>
                <a:cxn ang="0">
                  <a:pos x="350" y="387"/>
                </a:cxn>
                <a:cxn ang="0">
                  <a:pos x="338" y="363"/>
                </a:cxn>
                <a:cxn ang="0">
                  <a:pos x="302" y="351"/>
                </a:cxn>
                <a:cxn ang="0">
                  <a:pos x="326" y="327"/>
                </a:cxn>
                <a:cxn ang="0">
                  <a:pos x="326" y="302"/>
                </a:cxn>
                <a:cxn ang="0">
                  <a:pos x="326" y="266"/>
                </a:cxn>
                <a:cxn ang="0">
                  <a:pos x="314" y="242"/>
                </a:cxn>
                <a:cxn ang="0">
                  <a:pos x="302" y="230"/>
                </a:cxn>
                <a:cxn ang="0">
                  <a:pos x="290" y="218"/>
                </a:cxn>
                <a:cxn ang="0">
                  <a:pos x="290" y="194"/>
                </a:cxn>
                <a:cxn ang="0">
                  <a:pos x="278" y="182"/>
                </a:cxn>
                <a:cxn ang="0">
                  <a:pos x="266" y="169"/>
                </a:cxn>
                <a:cxn ang="0">
                  <a:pos x="266" y="157"/>
                </a:cxn>
                <a:cxn ang="0">
                  <a:pos x="254" y="145"/>
                </a:cxn>
                <a:cxn ang="0">
                  <a:pos x="266" y="121"/>
                </a:cxn>
                <a:cxn ang="0">
                  <a:pos x="254" y="97"/>
                </a:cxn>
                <a:cxn ang="0">
                  <a:pos x="242" y="97"/>
                </a:cxn>
                <a:cxn ang="0">
                  <a:pos x="229" y="85"/>
                </a:cxn>
                <a:cxn ang="0">
                  <a:pos x="229" y="61"/>
                </a:cxn>
                <a:cxn ang="0">
                  <a:pos x="217" y="49"/>
                </a:cxn>
                <a:cxn ang="0">
                  <a:pos x="217" y="37"/>
                </a:cxn>
                <a:cxn ang="0">
                  <a:pos x="193" y="49"/>
                </a:cxn>
                <a:cxn ang="0">
                  <a:pos x="193" y="73"/>
                </a:cxn>
                <a:cxn ang="0">
                  <a:pos x="181" y="97"/>
                </a:cxn>
                <a:cxn ang="0">
                  <a:pos x="169" y="97"/>
                </a:cxn>
                <a:cxn ang="0">
                  <a:pos x="193" y="61"/>
                </a:cxn>
                <a:cxn ang="0">
                  <a:pos x="181" y="61"/>
                </a:cxn>
                <a:cxn ang="0">
                  <a:pos x="181" y="49"/>
                </a:cxn>
                <a:cxn ang="0">
                  <a:pos x="193" y="37"/>
                </a:cxn>
                <a:cxn ang="0">
                  <a:pos x="157" y="37"/>
                </a:cxn>
                <a:cxn ang="0">
                  <a:pos x="169" y="24"/>
                </a:cxn>
                <a:cxn ang="0">
                  <a:pos x="145" y="0"/>
                </a:cxn>
                <a:cxn ang="0">
                  <a:pos x="145" y="24"/>
                </a:cxn>
                <a:cxn ang="0">
                  <a:pos x="133" y="37"/>
                </a:cxn>
                <a:cxn ang="0">
                  <a:pos x="109" y="49"/>
                </a:cxn>
                <a:cxn ang="0">
                  <a:pos x="109" y="61"/>
                </a:cxn>
                <a:cxn ang="0">
                  <a:pos x="109" y="73"/>
                </a:cxn>
                <a:cxn ang="0">
                  <a:pos x="109" y="85"/>
                </a:cxn>
                <a:cxn ang="0">
                  <a:pos x="109" y="109"/>
                </a:cxn>
                <a:cxn ang="0">
                  <a:pos x="97" y="121"/>
                </a:cxn>
                <a:cxn ang="0">
                  <a:pos x="72" y="133"/>
                </a:cxn>
                <a:cxn ang="0">
                  <a:pos x="109" y="157"/>
                </a:cxn>
                <a:cxn ang="0">
                  <a:pos x="72" y="157"/>
                </a:cxn>
                <a:cxn ang="0">
                  <a:pos x="72" y="182"/>
                </a:cxn>
                <a:cxn ang="0">
                  <a:pos x="85" y="194"/>
                </a:cxn>
                <a:cxn ang="0">
                  <a:pos x="60" y="194"/>
                </a:cxn>
                <a:cxn ang="0">
                  <a:pos x="48" y="194"/>
                </a:cxn>
                <a:cxn ang="0">
                  <a:pos x="48" y="206"/>
                </a:cxn>
                <a:cxn ang="0">
                  <a:pos x="72" y="230"/>
                </a:cxn>
                <a:cxn ang="0">
                  <a:pos x="85" y="230"/>
                </a:cxn>
                <a:cxn ang="0">
                  <a:pos x="72" y="242"/>
                </a:cxn>
                <a:cxn ang="0">
                  <a:pos x="60" y="242"/>
                </a:cxn>
                <a:cxn ang="0">
                  <a:pos x="60" y="242"/>
                </a:cxn>
                <a:cxn ang="0">
                  <a:pos x="72" y="266"/>
                </a:cxn>
                <a:cxn ang="0">
                  <a:pos x="48" y="266"/>
                </a:cxn>
                <a:cxn ang="0">
                  <a:pos x="48" y="290"/>
                </a:cxn>
                <a:cxn ang="0">
                  <a:pos x="48" y="315"/>
                </a:cxn>
                <a:cxn ang="0">
                  <a:pos x="48" y="327"/>
                </a:cxn>
                <a:cxn ang="0">
                  <a:pos x="60" y="339"/>
                </a:cxn>
              </a:cxnLst>
              <a:rect l="0" t="0" r="r" b="b"/>
              <a:pathLst>
                <a:path w="350" h="399">
                  <a:moveTo>
                    <a:pt x="72" y="339"/>
                  </a:moveTo>
                  <a:lnTo>
                    <a:pt x="36" y="351"/>
                  </a:lnTo>
                  <a:lnTo>
                    <a:pt x="36" y="375"/>
                  </a:lnTo>
                  <a:lnTo>
                    <a:pt x="0" y="375"/>
                  </a:lnTo>
                  <a:lnTo>
                    <a:pt x="24" y="399"/>
                  </a:lnTo>
                  <a:lnTo>
                    <a:pt x="350" y="399"/>
                  </a:lnTo>
                  <a:lnTo>
                    <a:pt x="326" y="387"/>
                  </a:lnTo>
                  <a:lnTo>
                    <a:pt x="350" y="387"/>
                  </a:lnTo>
                  <a:lnTo>
                    <a:pt x="326" y="375"/>
                  </a:lnTo>
                  <a:lnTo>
                    <a:pt x="338" y="363"/>
                  </a:lnTo>
                  <a:lnTo>
                    <a:pt x="314" y="363"/>
                  </a:lnTo>
                  <a:lnTo>
                    <a:pt x="302" y="351"/>
                  </a:lnTo>
                  <a:lnTo>
                    <a:pt x="314" y="339"/>
                  </a:lnTo>
                  <a:lnTo>
                    <a:pt x="326" y="327"/>
                  </a:lnTo>
                  <a:lnTo>
                    <a:pt x="314" y="315"/>
                  </a:lnTo>
                  <a:lnTo>
                    <a:pt x="326" y="302"/>
                  </a:lnTo>
                  <a:lnTo>
                    <a:pt x="326" y="278"/>
                  </a:lnTo>
                  <a:lnTo>
                    <a:pt x="326" y="266"/>
                  </a:lnTo>
                  <a:lnTo>
                    <a:pt x="314" y="254"/>
                  </a:lnTo>
                  <a:lnTo>
                    <a:pt x="314" y="242"/>
                  </a:lnTo>
                  <a:lnTo>
                    <a:pt x="290" y="254"/>
                  </a:lnTo>
                  <a:lnTo>
                    <a:pt x="302" y="230"/>
                  </a:lnTo>
                  <a:lnTo>
                    <a:pt x="290" y="230"/>
                  </a:lnTo>
                  <a:lnTo>
                    <a:pt x="290" y="218"/>
                  </a:lnTo>
                  <a:lnTo>
                    <a:pt x="278" y="218"/>
                  </a:lnTo>
                  <a:lnTo>
                    <a:pt x="290" y="194"/>
                  </a:lnTo>
                  <a:lnTo>
                    <a:pt x="266" y="206"/>
                  </a:lnTo>
                  <a:lnTo>
                    <a:pt x="278" y="182"/>
                  </a:lnTo>
                  <a:lnTo>
                    <a:pt x="254" y="182"/>
                  </a:lnTo>
                  <a:lnTo>
                    <a:pt x="266" y="169"/>
                  </a:lnTo>
                  <a:lnTo>
                    <a:pt x="254" y="169"/>
                  </a:lnTo>
                  <a:lnTo>
                    <a:pt x="266" y="157"/>
                  </a:lnTo>
                  <a:lnTo>
                    <a:pt x="254" y="157"/>
                  </a:lnTo>
                  <a:lnTo>
                    <a:pt x="254" y="145"/>
                  </a:lnTo>
                  <a:lnTo>
                    <a:pt x="254" y="133"/>
                  </a:lnTo>
                  <a:lnTo>
                    <a:pt x="266" y="121"/>
                  </a:lnTo>
                  <a:lnTo>
                    <a:pt x="254" y="109"/>
                  </a:lnTo>
                  <a:lnTo>
                    <a:pt x="254" y="97"/>
                  </a:lnTo>
                  <a:lnTo>
                    <a:pt x="229" y="109"/>
                  </a:lnTo>
                  <a:lnTo>
                    <a:pt x="242" y="97"/>
                  </a:lnTo>
                  <a:lnTo>
                    <a:pt x="217" y="85"/>
                  </a:lnTo>
                  <a:lnTo>
                    <a:pt x="229" y="85"/>
                  </a:lnTo>
                  <a:lnTo>
                    <a:pt x="217" y="73"/>
                  </a:lnTo>
                  <a:lnTo>
                    <a:pt x="229" y="61"/>
                  </a:lnTo>
                  <a:lnTo>
                    <a:pt x="205" y="49"/>
                  </a:lnTo>
                  <a:lnTo>
                    <a:pt x="217" y="49"/>
                  </a:lnTo>
                  <a:lnTo>
                    <a:pt x="205" y="49"/>
                  </a:lnTo>
                  <a:lnTo>
                    <a:pt x="217" y="37"/>
                  </a:lnTo>
                  <a:lnTo>
                    <a:pt x="217" y="24"/>
                  </a:lnTo>
                  <a:lnTo>
                    <a:pt x="193" y="49"/>
                  </a:lnTo>
                  <a:lnTo>
                    <a:pt x="205" y="61"/>
                  </a:lnTo>
                  <a:lnTo>
                    <a:pt x="193" y="73"/>
                  </a:lnTo>
                  <a:lnTo>
                    <a:pt x="181" y="49"/>
                  </a:lnTo>
                  <a:lnTo>
                    <a:pt x="181" y="97"/>
                  </a:lnTo>
                  <a:lnTo>
                    <a:pt x="181" y="85"/>
                  </a:lnTo>
                  <a:lnTo>
                    <a:pt x="169" y="97"/>
                  </a:lnTo>
                  <a:lnTo>
                    <a:pt x="169" y="85"/>
                  </a:lnTo>
                  <a:lnTo>
                    <a:pt x="193" y="61"/>
                  </a:lnTo>
                  <a:lnTo>
                    <a:pt x="169" y="73"/>
                  </a:lnTo>
                  <a:lnTo>
                    <a:pt x="181" y="61"/>
                  </a:lnTo>
                  <a:lnTo>
                    <a:pt x="169" y="61"/>
                  </a:lnTo>
                  <a:lnTo>
                    <a:pt x="181" y="49"/>
                  </a:lnTo>
                  <a:lnTo>
                    <a:pt x="205" y="37"/>
                  </a:lnTo>
                  <a:lnTo>
                    <a:pt x="193" y="37"/>
                  </a:lnTo>
                  <a:lnTo>
                    <a:pt x="157" y="49"/>
                  </a:lnTo>
                  <a:lnTo>
                    <a:pt x="157" y="37"/>
                  </a:lnTo>
                  <a:lnTo>
                    <a:pt x="157" y="24"/>
                  </a:lnTo>
                  <a:lnTo>
                    <a:pt x="169" y="24"/>
                  </a:lnTo>
                  <a:lnTo>
                    <a:pt x="157" y="12"/>
                  </a:lnTo>
                  <a:lnTo>
                    <a:pt x="145" y="0"/>
                  </a:lnTo>
                  <a:lnTo>
                    <a:pt x="133" y="24"/>
                  </a:lnTo>
                  <a:lnTo>
                    <a:pt x="145" y="24"/>
                  </a:lnTo>
                  <a:lnTo>
                    <a:pt x="121" y="37"/>
                  </a:lnTo>
                  <a:lnTo>
                    <a:pt x="133" y="37"/>
                  </a:lnTo>
                  <a:lnTo>
                    <a:pt x="133" y="49"/>
                  </a:lnTo>
                  <a:lnTo>
                    <a:pt x="109" y="49"/>
                  </a:lnTo>
                  <a:lnTo>
                    <a:pt x="121" y="61"/>
                  </a:lnTo>
                  <a:lnTo>
                    <a:pt x="109" y="61"/>
                  </a:lnTo>
                  <a:lnTo>
                    <a:pt x="97" y="61"/>
                  </a:lnTo>
                  <a:lnTo>
                    <a:pt x="109" y="73"/>
                  </a:lnTo>
                  <a:lnTo>
                    <a:pt x="97" y="73"/>
                  </a:lnTo>
                  <a:lnTo>
                    <a:pt x="109" y="85"/>
                  </a:lnTo>
                  <a:lnTo>
                    <a:pt x="109" y="97"/>
                  </a:lnTo>
                  <a:lnTo>
                    <a:pt x="109" y="109"/>
                  </a:lnTo>
                  <a:lnTo>
                    <a:pt x="85" y="97"/>
                  </a:lnTo>
                  <a:lnTo>
                    <a:pt x="97" y="121"/>
                  </a:lnTo>
                  <a:lnTo>
                    <a:pt x="121" y="145"/>
                  </a:lnTo>
                  <a:lnTo>
                    <a:pt x="72" y="133"/>
                  </a:lnTo>
                  <a:lnTo>
                    <a:pt x="97" y="145"/>
                  </a:lnTo>
                  <a:lnTo>
                    <a:pt x="109" y="157"/>
                  </a:lnTo>
                  <a:lnTo>
                    <a:pt x="109" y="169"/>
                  </a:lnTo>
                  <a:lnTo>
                    <a:pt x="72" y="157"/>
                  </a:lnTo>
                  <a:lnTo>
                    <a:pt x="60" y="145"/>
                  </a:lnTo>
                  <a:lnTo>
                    <a:pt x="72" y="182"/>
                  </a:lnTo>
                  <a:lnTo>
                    <a:pt x="60" y="169"/>
                  </a:lnTo>
                  <a:lnTo>
                    <a:pt x="85" y="194"/>
                  </a:lnTo>
                  <a:lnTo>
                    <a:pt x="72" y="194"/>
                  </a:lnTo>
                  <a:lnTo>
                    <a:pt x="60" y="194"/>
                  </a:lnTo>
                  <a:lnTo>
                    <a:pt x="36" y="182"/>
                  </a:lnTo>
                  <a:lnTo>
                    <a:pt x="48" y="194"/>
                  </a:lnTo>
                  <a:lnTo>
                    <a:pt x="36" y="194"/>
                  </a:lnTo>
                  <a:lnTo>
                    <a:pt x="48" y="206"/>
                  </a:lnTo>
                  <a:lnTo>
                    <a:pt x="72" y="218"/>
                  </a:lnTo>
                  <a:lnTo>
                    <a:pt x="72" y="230"/>
                  </a:lnTo>
                  <a:lnTo>
                    <a:pt x="85" y="230"/>
                  </a:lnTo>
                  <a:lnTo>
                    <a:pt x="85" y="230"/>
                  </a:lnTo>
                  <a:lnTo>
                    <a:pt x="97" y="242"/>
                  </a:lnTo>
                  <a:lnTo>
                    <a:pt x="72" y="242"/>
                  </a:lnTo>
                  <a:lnTo>
                    <a:pt x="48" y="230"/>
                  </a:lnTo>
                  <a:lnTo>
                    <a:pt x="60" y="242"/>
                  </a:lnTo>
                  <a:lnTo>
                    <a:pt x="48" y="242"/>
                  </a:lnTo>
                  <a:lnTo>
                    <a:pt x="60" y="242"/>
                  </a:lnTo>
                  <a:lnTo>
                    <a:pt x="60" y="254"/>
                  </a:lnTo>
                  <a:lnTo>
                    <a:pt x="72" y="266"/>
                  </a:lnTo>
                  <a:lnTo>
                    <a:pt x="60" y="266"/>
                  </a:lnTo>
                  <a:lnTo>
                    <a:pt x="48" y="266"/>
                  </a:lnTo>
                  <a:lnTo>
                    <a:pt x="48" y="278"/>
                  </a:lnTo>
                  <a:lnTo>
                    <a:pt x="48" y="290"/>
                  </a:lnTo>
                  <a:lnTo>
                    <a:pt x="60" y="302"/>
                  </a:lnTo>
                  <a:lnTo>
                    <a:pt x="48" y="315"/>
                  </a:lnTo>
                  <a:lnTo>
                    <a:pt x="60" y="315"/>
                  </a:lnTo>
                  <a:lnTo>
                    <a:pt x="48" y="327"/>
                  </a:lnTo>
                  <a:lnTo>
                    <a:pt x="72" y="315"/>
                  </a:lnTo>
                  <a:lnTo>
                    <a:pt x="60" y="339"/>
                  </a:lnTo>
                  <a:lnTo>
                    <a:pt x="72" y="339"/>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3" name="Freeform 61">
              <a:extLst>
                <a:ext uri="{FF2B5EF4-FFF2-40B4-BE49-F238E27FC236}">
                  <a16:creationId xmlns:a16="http://schemas.microsoft.com/office/drawing/2014/main" id="{363A6977-0558-114F-9D54-D0E30FC65256}"/>
                </a:ext>
              </a:extLst>
            </p:cNvPr>
            <p:cNvSpPr>
              <a:spLocks/>
            </p:cNvSpPr>
            <p:nvPr/>
          </p:nvSpPr>
          <p:spPr bwMode="auto">
            <a:xfrm>
              <a:off x="3434063" y="1561303"/>
              <a:ext cx="357339" cy="371679"/>
            </a:xfrm>
            <a:custGeom>
              <a:avLst/>
              <a:gdLst/>
              <a:ahLst/>
              <a:cxnLst>
                <a:cxn ang="0">
                  <a:pos x="36" y="302"/>
                </a:cxn>
                <a:cxn ang="0">
                  <a:pos x="0" y="314"/>
                </a:cxn>
                <a:cxn ang="0">
                  <a:pos x="290" y="338"/>
                </a:cxn>
                <a:cxn ang="0">
                  <a:pos x="302" y="326"/>
                </a:cxn>
                <a:cxn ang="0">
                  <a:pos x="290" y="314"/>
                </a:cxn>
                <a:cxn ang="0">
                  <a:pos x="266" y="302"/>
                </a:cxn>
                <a:cxn ang="0">
                  <a:pos x="278" y="278"/>
                </a:cxn>
                <a:cxn ang="0">
                  <a:pos x="278" y="254"/>
                </a:cxn>
                <a:cxn ang="0">
                  <a:pos x="278" y="229"/>
                </a:cxn>
                <a:cxn ang="0">
                  <a:pos x="266" y="205"/>
                </a:cxn>
                <a:cxn ang="0">
                  <a:pos x="254" y="193"/>
                </a:cxn>
                <a:cxn ang="0">
                  <a:pos x="254" y="181"/>
                </a:cxn>
                <a:cxn ang="0">
                  <a:pos x="242" y="169"/>
                </a:cxn>
                <a:cxn ang="0">
                  <a:pos x="242" y="145"/>
                </a:cxn>
                <a:cxn ang="0">
                  <a:pos x="230" y="145"/>
                </a:cxn>
                <a:cxn ang="0">
                  <a:pos x="230" y="133"/>
                </a:cxn>
                <a:cxn ang="0">
                  <a:pos x="218" y="121"/>
                </a:cxn>
                <a:cxn ang="0">
                  <a:pos x="218" y="108"/>
                </a:cxn>
                <a:cxn ang="0">
                  <a:pos x="218" y="84"/>
                </a:cxn>
                <a:cxn ang="0">
                  <a:pos x="205" y="72"/>
                </a:cxn>
                <a:cxn ang="0">
                  <a:pos x="193" y="60"/>
                </a:cxn>
                <a:cxn ang="0">
                  <a:pos x="193" y="48"/>
                </a:cxn>
                <a:cxn ang="0">
                  <a:pos x="193" y="36"/>
                </a:cxn>
                <a:cxn ang="0">
                  <a:pos x="193" y="24"/>
                </a:cxn>
                <a:cxn ang="0">
                  <a:pos x="169" y="36"/>
                </a:cxn>
                <a:cxn ang="0">
                  <a:pos x="169" y="60"/>
                </a:cxn>
                <a:cxn ang="0">
                  <a:pos x="157" y="84"/>
                </a:cxn>
                <a:cxn ang="0">
                  <a:pos x="145" y="84"/>
                </a:cxn>
                <a:cxn ang="0">
                  <a:pos x="157" y="48"/>
                </a:cxn>
                <a:cxn ang="0">
                  <a:pos x="157" y="48"/>
                </a:cxn>
                <a:cxn ang="0">
                  <a:pos x="157" y="36"/>
                </a:cxn>
                <a:cxn ang="0">
                  <a:pos x="157" y="24"/>
                </a:cxn>
                <a:cxn ang="0">
                  <a:pos x="133" y="24"/>
                </a:cxn>
                <a:cxn ang="0">
                  <a:pos x="145" y="24"/>
                </a:cxn>
                <a:cxn ang="0">
                  <a:pos x="133" y="0"/>
                </a:cxn>
                <a:cxn ang="0">
                  <a:pos x="121" y="12"/>
                </a:cxn>
                <a:cxn ang="0">
                  <a:pos x="121" y="24"/>
                </a:cxn>
                <a:cxn ang="0">
                  <a:pos x="97" y="48"/>
                </a:cxn>
                <a:cxn ang="0">
                  <a:pos x="97" y="48"/>
                </a:cxn>
                <a:cxn ang="0">
                  <a:pos x="97" y="60"/>
                </a:cxn>
                <a:cxn ang="0">
                  <a:pos x="97" y="72"/>
                </a:cxn>
                <a:cxn ang="0">
                  <a:pos x="97" y="96"/>
                </a:cxn>
                <a:cxn ang="0">
                  <a:pos x="85" y="96"/>
                </a:cxn>
                <a:cxn ang="0">
                  <a:pos x="73" y="108"/>
                </a:cxn>
                <a:cxn ang="0">
                  <a:pos x="97" y="133"/>
                </a:cxn>
                <a:cxn ang="0">
                  <a:pos x="73" y="133"/>
                </a:cxn>
                <a:cxn ang="0">
                  <a:pos x="73" y="157"/>
                </a:cxn>
                <a:cxn ang="0">
                  <a:pos x="73" y="169"/>
                </a:cxn>
                <a:cxn ang="0">
                  <a:pos x="48" y="157"/>
                </a:cxn>
                <a:cxn ang="0">
                  <a:pos x="48" y="157"/>
                </a:cxn>
                <a:cxn ang="0">
                  <a:pos x="48" y="181"/>
                </a:cxn>
                <a:cxn ang="0">
                  <a:pos x="61" y="193"/>
                </a:cxn>
                <a:cxn ang="0">
                  <a:pos x="73" y="205"/>
                </a:cxn>
                <a:cxn ang="0">
                  <a:pos x="61" y="205"/>
                </a:cxn>
                <a:cxn ang="0">
                  <a:pos x="61" y="205"/>
                </a:cxn>
                <a:cxn ang="0">
                  <a:pos x="61" y="205"/>
                </a:cxn>
                <a:cxn ang="0">
                  <a:pos x="61" y="217"/>
                </a:cxn>
                <a:cxn ang="0">
                  <a:pos x="48" y="229"/>
                </a:cxn>
                <a:cxn ang="0">
                  <a:pos x="48" y="254"/>
                </a:cxn>
                <a:cxn ang="0">
                  <a:pos x="48" y="266"/>
                </a:cxn>
                <a:cxn ang="0">
                  <a:pos x="48" y="278"/>
                </a:cxn>
                <a:cxn ang="0">
                  <a:pos x="48" y="290"/>
                </a:cxn>
              </a:cxnLst>
              <a:rect l="0" t="0" r="r" b="b"/>
              <a:pathLst>
                <a:path w="302" h="338">
                  <a:moveTo>
                    <a:pt x="61" y="290"/>
                  </a:moveTo>
                  <a:lnTo>
                    <a:pt x="36" y="302"/>
                  </a:lnTo>
                  <a:lnTo>
                    <a:pt x="24" y="314"/>
                  </a:lnTo>
                  <a:lnTo>
                    <a:pt x="0" y="314"/>
                  </a:lnTo>
                  <a:lnTo>
                    <a:pt x="24" y="338"/>
                  </a:lnTo>
                  <a:lnTo>
                    <a:pt x="290" y="338"/>
                  </a:lnTo>
                  <a:lnTo>
                    <a:pt x="278" y="326"/>
                  </a:lnTo>
                  <a:lnTo>
                    <a:pt x="302" y="326"/>
                  </a:lnTo>
                  <a:lnTo>
                    <a:pt x="278" y="314"/>
                  </a:lnTo>
                  <a:lnTo>
                    <a:pt x="290" y="314"/>
                  </a:lnTo>
                  <a:lnTo>
                    <a:pt x="266" y="314"/>
                  </a:lnTo>
                  <a:lnTo>
                    <a:pt x="266" y="302"/>
                  </a:lnTo>
                  <a:lnTo>
                    <a:pt x="266" y="290"/>
                  </a:lnTo>
                  <a:lnTo>
                    <a:pt x="278" y="278"/>
                  </a:lnTo>
                  <a:lnTo>
                    <a:pt x="278" y="266"/>
                  </a:lnTo>
                  <a:lnTo>
                    <a:pt x="278" y="254"/>
                  </a:lnTo>
                  <a:lnTo>
                    <a:pt x="278" y="241"/>
                  </a:lnTo>
                  <a:lnTo>
                    <a:pt x="278" y="229"/>
                  </a:lnTo>
                  <a:lnTo>
                    <a:pt x="278" y="217"/>
                  </a:lnTo>
                  <a:lnTo>
                    <a:pt x="266" y="205"/>
                  </a:lnTo>
                  <a:lnTo>
                    <a:pt x="254" y="217"/>
                  </a:lnTo>
                  <a:lnTo>
                    <a:pt x="254" y="193"/>
                  </a:lnTo>
                  <a:lnTo>
                    <a:pt x="242" y="193"/>
                  </a:lnTo>
                  <a:lnTo>
                    <a:pt x="254" y="181"/>
                  </a:lnTo>
                  <a:lnTo>
                    <a:pt x="242" y="181"/>
                  </a:lnTo>
                  <a:lnTo>
                    <a:pt x="242" y="169"/>
                  </a:lnTo>
                  <a:lnTo>
                    <a:pt x="230" y="169"/>
                  </a:lnTo>
                  <a:lnTo>
                    <a:pt x="242" y="145"/>
                  </a:lnTo>
                  <a:lnTo>
                    <a:pt x="218" y="157"/>
                  </a:lnTo>
                  <a:lnTo>
                    <a:pt x="230" y="145"/>
                  </a:lnTo>
                  <a:lnTo>
                    <a:pt x="218" y="145"/>
                  </a:lnTo>
                  <a:lnTo>
                    <a:pt x="230" y="133"/>
                  </a:lnTo>
                  <a:lnTo>
                    <a:pt x="218" y="133"/>
                  </a:lnTo>
                  <a:lnTo>
                    <a:pt x="218" y="121"/>
                  </a:lnTo>
                  <a:lnTo>
                    <a:pt x="218" y="108"/>
                  </a:lnTo>
                  <a:lnTo>
                    <a:pt x="218" y="108"/>
                  </a:lnTo>
                  <a:lnTo>
                    <a:pt x="218" y="96"/>
                  </a:lnTo>
                  <a:lnTo>
                    <a:pt x="218" y="84"/>
                  </a:lnTo>
                  <a:lnTo>
                    <a:pt x="205" y="84"/>
                  </a:lnTo>
                  <a:lnTo>
                    <a:pt x="205" y="72"/>
                  </a:lnTo>
                  <a:lnTo>
                    <a:pt x="193" y="72"/>
                  </a:lnTo>
                  <a:lnTo>
                    <a:pt x="193" y="60"/>
                  </a:lnTo>
                  <a:lnTo>
                    <a:pt x="193" y="60"/>
                  </a:lnTo>
                  <a:lnTo>
                    <a:pt x="193" y="48"/>
                  </a:lnTo>
                  <a:lnTo>
                    <a:pt x="181" y="36"/>
                  </a:lnTo>
                  <a:lnTo>
                    <a:pt x="193" y="36"/>
                  </a:lnTo>
                  <a:lnTo>
                    <a:pt x="181" y="36"/>
                  </a:lnTo>
                  <a:lnTo>
                    <a:pt x="193" y="24"/>
                  </a:lnTo>
                  <a:lnTo>
                    <a:pt x="181" y="24"/>
                  </a:lnTo>
                  <a:lnTo>
                    <a:pt x="169" y="36"/>
                  </a:lnTo>
                  <a:lnTo>
                    <a:pt x="169" y="48"/>
                  </a:lnTo>
                  <a:lnTo>
                    <a:pt x="169" y="60"/>
                  </a:lnTo>
                  <a:lnTo>
                    <a:pt x="157" y="48"/>
                  </a:lnTo>
                  <a:lnTo>
                    <a:pt x="157" y="84"/>
                  </a:lnTo>
                  <a:lnTo>
                    <a:pt x="157" y="72"/>
                  </a:lnTo>
                  <a:lnTo>
                    <a:pt x="145" y="84"/>
                  </a:lnTo>
                  <a:lnTo>
                    <a:pt x="145" y="72"/>
                  </a:lnTo>
                  <a:lnTo>
                    <a:pt x="157" y="48"/>
                  </a:lnTo>
                  <a:lnTo>
                    <a:pt x="145" y="60"/>
                  </a:lnTo>
                  <a:lnTo>
                    <a:pt x="157" y="48"/>
                  </a:lnTo>
                  <a:lnTo>
                    <a:pt x="145" y="48"/>
                  </a:lnTo>
                  <a:lnTo>
                    <a:pt x="157" y="36"/>
                  </a:lnTo>
                  <a:lnTo>
                    <a:pt x="169" y="24"/>
                  </a:lnTo>
                  <a:lnTo>
                    <a:pt x="157" y="24"/>
                  </a:lnTo>
                  <a:lnTo>
                    <a:pt x="133" y="36"/>
                  </a:lnTo>
                  <a:lnTo>
                    <a:pt x="133" y="24"/>
                  </a:lnTo>
                  <a:lnTo>
                    <a:pt x="133" y="24"/>
                  </a:lnTo>
                  <a:lnTo>
                    <a:pt x="145" y="24"/>
                  </a:lnTo>
                  <a:lnTo>
                    <a:pt x="133" y="12"/>
                  </a:lnTo>
                  <a:lnTo>
                    <a:pt x="133" y="0"/>
                  </a:lnTo>
                  <a:lnTo>
                    <a:pt x="121" y="12"/>
                  </a:lnTo>
                  <a:lnTo>
                    <a:pt x="121" y="12"/>
                  </a:lnTo>
                  <a:lnTo>
                    <a:pt x="109" y="24"/>
                  </a:lnTo>
                  <a:lnTo>
                    <a:pt x="121" y="24"/>
                  </a:lnTo>
                  <a:lnTo>
                    <a:pt x="109" y="36"/>
                  </a:lnTo>
                  <a:lnTo>
                    <a:pt x="97" y="48"/>
                  </a:lnTo>
                  <a:lnTo>
                    <a:pt x="109" y="48"/>
                  </a:lnTo>
                  <a:lnTo>
                    <a:pt x="97" y="48"/>
                  </a:lnTo>
                  <a:lnTo>
                    <a:pt x="85" y="48"/>
                  </a:lnTo>
                  <a:lnTo>
                    <a:pt x="97" y="60"/>
                  </a:lnTo>
                  <a:lnTo>
                    <a:pt x="85" y="60"/>
                  </a:lnTo>
                  <a:lnTo>
                    <a:pt x="97" y="72"/>
                  </a:lnTo>
                  <a:lnTo>
                    <a:pt x="97" y="84"/>
                  </a:lnTo>
                  <a:lnTo>
                    <a:pt x="97" y="96"/>
                  </a:lnTo>
                  <a:lnTo>
                    <a:pt x="73" y="84"/>
                  </a:lnTo>
                  <a:lnTo>
                    <a:pt x="85" y="96"/>
                  </a:lnTo>
                  <a:lnTo>
                    <a:pt x="109" y="121"/>
                  </a:lnTo>
                  <a:lnTo>
                    <a:pt x="73" y="108"/>
                  </a:lnTo>
                  <a:lnTo>
                    <a:pt x="85" y="121"/>
                  </a:lnTo>
                  <a:lnTo>
                    <a:pt x="97" y="133"/>
                  </a:lnTo>
                  <a:lnTo>
                    <a:pt x="97" y="145"/>
                  </a:lnTo>
                  <a:lnTo>
                    <a:pt x="73" y="133"/>
                  </a:lnTo>
                  <a:lnTo>
                    <a:pt x="48" y="121"/>
                  </a:lnTo>
                  <a:lnTo>
                    <a:pt x="73" y="157"/>
                  </a:lnTo>
                  <a:lnTo>
                    <a:pt x="48" y="145"/>
                  </a:lnTo>
                  <a:lnTo>
                    <a:pt x="73" y="169"/>
                  </a:lnTo>
                  <a:lnTo>
                    <a:pt x="73" y="169"/>
                  </a:lnTo>
                  <a:lnTo>
                    <a:pt x="48" y="157"/>
                  </a:lnTo>
                  <a:lnTo>
                    <a:pt x="36" y="145"/>
                  </a:lnTo>
                  <a:lnTo>
                    <a:pt x="48" y="157"/>
                  </a:lnTo>
                  <a:lnTo>
                    <a:pt x="36" y="157"/>
                  </a:lnTo>
                  <a:lnTo>
                    <a:pt x="48" y="181"/>
                  </a:lnTo>
                  <a:lnTo>
                    <a:pt x="61" y="181"/>
                  </a:lnTo>
                  <a:lnTo>
                    <a:pt x="61" y="193"/>
                  </a:lnTo>
                  <a:lnTo>
                    <a:pt x="73" y="193"/>
                  </a:lnTo>
                  <a:lnTo>
                    <a:pt x="73" y="205"/>
                  </a:lnTo>
                  <a:lnTo>
                    <a:pt x="85" y="205"/>
                  </a:lnTo>
                  <a:lnTo>
                    <a:pt x="61" y="205"/>
                  </a:lnTo>
                  <a:lnTo>
                    <a:pt x="48" y="193"/>
                  </a:lnTo>
                  <a:lnTo>
                    <a:pt x="61" y="205"/>
                  </a:lnTo>
                  <a:lnTo>
                    <a:pt x="48" y="205"/>
                  </a:lnTo>
                  <a:lnTo>
                    <a:pt x="61" y="205"/>
                  </a:lnTo>
                  <a:lnTo>
                    <a:pt x="61" y="217"/>
                  </a:lnTo>
                  <a:lnTo>
                    <a:pt x="61" y="217"/>
                  </a:lnTo>
                  <a:lnTo>
                    <a:pt x="61" y="229"/>
                  </a:lnTo>
                  <a:lnTo>
                    <a:pt x="48" y="229"/>
                  </a:lnTo>
                  <a:lnTo>
                    <a:pt x="48" y="241"/>
                  </a:lnTo>
                  <a:lnTo>
                    <a:pt x="48" y="254"/>
                  </a:lnTo>
                  <a:lnTo>
                    <a:pt x="61" y="254"/>
                  </a:lnTo>
                  <a:lnTo>
                    <a:pt x="48" y="266"/>
                  </a:lnTo>
                  <a:lnTo>
                    <a:pt x="61" y="266"/>
                  </a:lnTo>
                  <a:lnTo>
                    <a:pt x="48" y="278"/>
                  </a:lnTo>
                  <a:lnTo>
                    <a:pt x="73" y="266"/>
                  </a:lnTo>
                  <a:lnTo>
                    <a:pt x="48" y="290"/>
                  </a:lnTo>
                  <a:lnTo>
                    <a:pt x="61" y="29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4" name="Freeform 62">
              <a:extLst>
                <a:ext uri="{FF2B5EF4-FFF2-40B4-BE49-F238E27FC236}">
                  <a16:creationId xmlns:a16="http://schemas.microsoft.com/office/drawing/2014/main" id="{67D8DAE4-F7E8-354E-B9CF-9AC34E68C030}"/>
                </a:ext>
              </a:extLst>
            </p:cNvPr>
            <p:cNvSpPr>
              <a:spLocks/>
            </p:cNvSpPr>
            <p:nvPr/>
          </p:nvSpPr>
          <p:spPr bwMode="auto">
            <a:xfrm>
              <a:off x="3462746" y="1615085"/>
              <a:ext cx="298778" cy="317900"/>
            </a:xfrm>
            <a:custGeom>
              <a:avLst/>
              <a:gdLst/>
              <a:ahLst/>
              <a:cxnLst>
                <a:cxn ang="0">
                  <a:pos x="37" y="254"/>
                </a:cxn>
                <a:cxn ang="0">
                  <a:pos x="0" y="278"/>
                </a:cxn>
                <a:cxn ang="0">
                  <a:pos x="254" y="290"/>
                </a:cxn>
                <a:cxn ang="0">
                  <a:pos x="254" y="278"/>
                </a:cxn>
                <a:cxn ang="0">
                  <a:pos x="254" y="266"/>
                </a:cxn>
                <a:cxn ang="0">
                  <a:pos x="230" y="254"/>
                </a:cxn>
                <a:cxn ang="0">
                  <a:pos x="242" y="242"/>
                </a:cxn>
                <a:cxn ang="0">
                  <a:pos x="242" y="218"/>
                </a:cxn>
                <a:cxn ang="0">
                  <a:pos x="242" y="193"/>
                </a:cxn>
                <a:cxn ang="0">
                  <a:pos x="230" y="169"/>
                </a:cxn>
                <a:cxn ang="0">
                  <a:pos x="230" y="169"/>
                </a:cxn>
                <a:cxn ang="0">
                  <a:pos x="218" y="157"/>
                </a:cxn>
                <a:cxn ang="0">
                  <a:pos x="218" y="133"/>
                </a:cxn>
                <a:cxn ang="0">
                  <a:pos x="206" y="133"/>
                </a:cxn>
                <a:cxn ang="0">
                  <a:pos x="206" y="121"/>
                </a:cxn>
                <a:cxn ang="0">
                  <a:pos x="194" y="109"/>
                </a:cxn>
                <a:cxn ang="0">
                  <a:pos x="194" y="97"/>
                </a:cxn>
                <a:cxn ang="0">
                  <a:pos x="194" y="85"/>
                </a:cxn>
                <a:cxn ang="0">
                  <a:pos x="194" y="73"/>
                </a:cxn>
                <a:cxn ang="0">
                  <a:pos x="181" y="60"/>
                </a:cxn>
                <a:cxn ang="0">
                  <a:pos x="169" y="48"/>
                </a:cxn>
                <a:cxn ang="0">
                  <a:pos x="169" y="36"/>
                </a:cxn>
                <a:cxn ang="0">
                  <a:pos x="169" y="36"/>
                </a:cxn>
                <a:cxn ang="0">
                  <a:pos x="169" y="24"/>
                </a:cxn>
                <a:cxn ang="0">
                  <a:pos x="145" y="36"/>
                </a:cxn>
                <a:cxn ang="0">
                  <a:pos x="145" y="48"/>
                </a:cxn>
                <a:cxn ang="0">
                  <a:pos x="133" y="73"/>
                </a:cxn>
                <a:cxn ang="0">
                  <a:pos x="121" y="73"/>
                </a:cxn>
                <a:cxn ang="0">
                  <a:pos x="145" y="48"/>
                </a:cxn>
                <a:cxn ang="0">
                  <a:pos x="133" y="36"/>
                </a:cxn>
                <a:cxn ang="0">
                  <a:pos x="133" y="24"/>
                </a:cxn>
                <a:cxn ang="0">
                  <a:pos x="133" y="24"/>
                </a:cxn>
                <a:cxn ang="0">
                  <a:pos x="121" y="24"/>
                </a:cxn>
                <a:cxn ang="0">
                  <a:pos x="121" y="12"/>
                </a:cxn>
                <a:cxn ang="0">
                  <a:pos x="109" y="0"/>
                </a:cxn>
                <a:cxn ang="0">
                  <a:pos x="109" y="12"/>
                </a:cxn>
                <a:cxn ang="0">
                  <a:pos x="97" y="24"/>
                </a:cxn>
                <a:cxn ang="0">
                  <a:pos x="85" y="36"/>
                </a:cxn>
                <a:cxn ang="0">
                  <a:pos x="85" y="36"/>
                </a:cxn>
                <a:cxn ang="0">
                  <a:pos x="85" y="48"/>
                </a:cxn>
                <a:cxn ang="0">
                  <a:pos x="85" y="60"/>
                </a:cxn>
                <a:cxn ang="0">
                  <a:pos x="85" y="85"/>
                </a:cxn>
                <a:cxn ang="0">
                  <a:pos x="73" y="85"/>
                </a:cxn>
                <a:cxn ang="0">
                  <a:pos x="61" y="97"/>
                </a:cxn>
                <a:cxn ang="0">
                  <a:pos x="85" y="109"/>
                </a:cxn>
                <a:cxn ang="0">
                  <a:pos x="61" y="109"/>
                </a:cxn>
                <a:cxn ang="0">
                  <a:pos x="61" y="133"/>
                </a:cxn>
                <a:cxn ang="0">
                  <a:pos x="61" y="145"/>
                </a:cxn>
                <a:cxn ang="0">
                  <a:pos x="49" y="133"/>
                </a:cxn>
                <a:cxn ang="0">
                  <a:pos x="37" y="133"/>
                </a:cxn>
                <a:cxn ang="0">
                  <a:pos x="49" y="157"/>
                </a:cxn>
                <a:cxn ang="0">
                  <a:pos x="61" y="157"/>
                </a:cxn>
                <a:cxn ang="0">
                  <a:pos x="61" y="169"/>
                </a:cxn>
                <a:cxn ang="0">
                  <a:pos x="49" y="169"/>
                </a:cxn>
                <a:cxn ang="0">
                  <a:pos x="49" y="169"/>
                </a:cxn>
                <a:cxn ang="0">
                  <a:pos x="49" y="181"/>
                </a:cxn>
                <a:cxn ang="0">
                  <a:pos x="61" y="193"/>
                </a:cxn>
                <a:cxn ang="0">
                  <a:pos x="37" y="193"/>
                </a:cxn>
                <a:cxn ang="0">
                  <a:pos x="37" y="218"/>
                </a:cxn>
                <a:cxn ang="0">
                  <a:pos x="37" y="230"/>
                </a:cxn>
                <a:cxn ang="0">
                  <a:pos x="37" y="242"/>
                </a:cxn>
                <a:cxn ang="0">
                  <a:pos x="49" y="242"/>
                </a:cxn>
              </a:cxnLst>
              <a:rect l="0" t="0" r="r" b="b"/>
              <a:pathLst>
                <a:path w="254" h="290">
                  <a:moveTo>
                    <a:pt x="49" y="242"/>
                  </a:moveTo>
                  <a:lnTo>
                    <a:pt x="37" y="254"/>
                  </a:lnTo>
                  <a:lnTo>
                    <a:pt x="24" y="266"/>
                  </a:lnTo>
                  <a:lnTo>
                    <a:pt x="0" y="278"/>
                  </a:lnTo>
                  <a:lnTo>
                    <a:pt x="24" y="290"/>
                  </a:lnTo>
                  <a:lnTo>
                    <a:pt x="254" y="290"/>
                  </a:lnTo>
                  <a:lnTo>
                    <a:pt x="242" y="278"/>
                  </a:lnTo>
                  <a:lnTo>
                    <a:pt x="254" y="278"/>
                  </a:lnTo>
                  <a:lnTo>
                    <a:pt x="242" y="266"/>
                  </a:lnTo>
                  <a:lnTo>
                    <a:pt x="254" y="266"/>
                  </a:lnTo>
                  <a:lnTo>
                    <a:pt x="230" y="266"/>
                  </a:lnTo>
                  <a:lnTo>
                    <a:pt x="230" y="254"/>
                  </a:lnTo>
                  <a:lnTo>
                    <a:pt x="230" y="242"/>
                  </a:lnTo>
                  <a:lnTo>
                    <a:pt x="242" y="242"/>
                  </a:lnTo>
                  <a:lnTo>
                    <a:pt x="230" y="230"/>
                  </a:lnTo>
                  <a:lnTo>
                    <a:pt x="242" y="218"/>
                  </a:lnTo>
                  <a:lnTo>
                    <a:pt x="242" y="206"/>
                  </a:lnTo>
                  <a:lnTo>
                    <a:pt x="242" y="193"/>
                  </a:lnTo>
                  <a:lnTo>
                    <a:pt x="230" y="193"/>
                  </a:lnTo>
                  <a:lnTo>
                    <a:pt x="230" y="169"/>
                  </a:lnTo>
                  <a:lnTo>
                    <a:pt x="218" y="181"/>
                  </a:lnTo>
                  <a:lnTo>
                    <a:pt x="230" y="169"/>
                  </a:lnTo>
                  <a:lnTo>
                    <a:pt x="218" y="169"/>
                  </a:lnTo>
                  <a:lnTo>
                    <a:pt x="218" y="157"/>
                  </a:lnTo>
                  <a:lnTo>
                    <a:pt x="206" y="157"/>
                  </a:lnTo>
                  <a:lnTo>
                    <a:pt x="218" y="133"/>
                  </a:lnTo>
                  <a:lnTo>
                    <a:pt x="206" y="145"/>
                  </a:lnTo>
                  <a:lnTo>
                    <a:pt x="206" y="133"/>
                  </a:lnTo>
                  <a:lnTo>
                    <a:pt x="194" y="133"/>
                  </a:lnTo>
                  <a:lnTo>
                    <a:pt x="206" y="121"/>
                  </a:lnTo>
                  <a:lnTo>
                    <a:pt x="181" y="121"/>
                  </a:lnTo>
                  <a:lnTo>
                    <a:pt x="194" y="109"/>
                  </a:lnTo>
                  <a:lnTo>
                    <a:pt x="181" y="109"/>
                  </a:lnTo>
                  <a:lnTo>
                    <a:pt x="194" y="97"/>
                  </a:lnTo>
                  <a:lnTo>
                    <a:pt x="194" y="97"/>
                  </a:lnTo>
                  <a:lnTo>
                    <a:pt x="194" y="85"/>
                  </a:lnTo>
                  <a:lnTo>
                    <a:pt x="181" y="85"/>
                  </a:lnTo>
                  <a:lnTo>
                    <a:pt x="194" y="73"/>
                  </a:lnTo>
                  <a:lnTo>
                    <a:pt x="169" y="73"/>
                  </a:lnTo>
                  <a:lnTo>
                    <a:pt x="181" y="60"/>
                  </a:lnTo>
                  <a:lnTo>
                    <a:pt x="169" y="60"/>
                  </a:lnTo>
                  <a:lnTo>
                    <a:pt x="169" y="48"/>
                  </a:lnTo>
                  <a:lnTo>
                    <a:pt x="169" y="48"/>
                  </a:lnTo>
                  <a:lnTo>
                    <a:pt x="169" y="36"/>
                  </a:lnTo>
                  <a:lnTo>
                    <a:pt x="157" y="36"/>
                  </a:lnTo>
                  <a:lnTo>
                    <a:pt x="169" y="36"/>
                  </a:lnTo>
                  <a:lnTo>
                    <a:pt x="157" y="24"/>
                  </a:lnTo>
                  <a:lnTo>
                    <a:pt x="169" y="24"/>
                  </a:lnTo>
                  <a:lnTo>
                    <a:pt x="157" y="12"/>
                  </a:lnTo>
                  <a:lnTo>
                    <a:pt x="145" y="36"/>
                  </a:lnTo>
                  <a:lnTo>
                    <a:pt x="145" y="48"/>
                  </a:lnTo>
                  <a:lnTo>
                    <a:pt x="145" y="48"/>
                  </a:lnTo>
                  <a:lnTo>
                    <a:pt x="133" y="36"/>
                  </a:lnTo>
                  <a:lnTo>
                    <a:pt x="133" y="73"/>
                  </a:lnTo>
                  <a:lnTo>
                    <a:pt x="133" y="60"/>
                  </a:lnTo>
                  <a:lnTo>
                    <a:pt x="121" y="73"/>
                  </a:lnTo>
                  <a:lnTo>
                    <a:pt x="121" y="60"/>
                  </a:lnTo>
                  <a:lnTo>
                    <a:pt x="145" y="48"/>
                  </a:lnTo>
                  <a:lnTo>
                    <a:pt x="121" y="48"/>
                  </a:lnTo>
                  <a:lnTo>
                    <a:pt x="133" y="36"/>
                  </a:lnTo>
                  <a:lnTo>
                    <a:pt x="133" y="36"/>
                  </a:lnTo>
                  <a:lnTo>
                    <a:pt x="133" y="24"/>
                  </a:lnTo>
                  <a:lnTo>
                    <a:pt x="145" y="24"/>
                  </a:lnTo>
                  <a:lnTo>
                    <a:pt x="133" y="24"/>
                  </a:lnTo>
                  <a:lnTo>
                    <a:pt x="109" y="24"/>
                  </a:lnTo>
                  <a:lnTo>
                    <a:pt x="121" y="24"/>
                  </a:lnTo>
                  <a:lnTo>
                    <a:pt x="121" y="12"/>
                  </a:lnTo>
                  <a:lnTo>
                    <a:pt x="121" y="12"/>
                  </a:lnTo>
                  <a:lnTo>
                    <a:pt x="109" y="0"/>
                  </a:lnTo>
                  <a:lnTo>
                    <a:pt x="109" y="0"/>
                  </a:lnTo>
                  <a:lnTo>
                    <a:pt x="97" y="12"/>
                  </a:lnTo>
                  <a:lnTo>
                    <a:pt x="109" y="12"/>
                  </a:lnTo>
                  <a:lnTo>
                    <a:pt x="97" y="24"/>
                  </a:lnTo>
                  <a:lnTo>
                    <a:pt x="97" y="24"/>
                  </a:lnTo>
                  <a:lnTo>
                    <a:pt x="97" y="36"/>
                  </a:lnTo>
                  <a:lnTo>
                    <a:pt x="85" y="36"/>
                  </a:lnTo>
                  <a:lnTo>
                    <a:pt x="97" y="36"/>
                  </a:lnTo>
                  <a:lnTo>
                    <a:pt x="85" y="36"/>
                  </a:lnTo>
                  <a:lnTo>
                    <a:pt x="73" y="48"/>
                  </a:lnTo>
                  <a:lnTo>
                    <a:pt x="85" y="48"/>
                  </a:lnTo>
                  <a:lnTo>
                    <a:pt x="73" y="48"/>
                  </a:lnTo>
                  <a:lnTo>
                    <a:pt x="85" y="60"/>
                  </a:lnTo>
                  <a:lnTo>
                    <a:pt x="85" y="60"/>
                  </a:lnTo>
                  <a:lnTo>
                    <a:pt x="85" y="85"/>
                  </a:lnTo>
                  <a:lnTo>
                    <a:pt x="61" y="73"/>
                  </a:lnTo>
                  <a:lnTo>
                    <a:pt x="73" y="85"/>
                  </a:lnTo>
                  <a:lnTo>
                    <a:pt x="85" y="97"/>
                  </a:lnTo>
                  <a:lnTo>
                    <a:pt x="61" y="97"/>
                  </a:lnTo>
                  <a:lnTo>
                    <a:pt x="73" y="109"/>
                  </a:lnTo>
                  <a:lnTo>
                    <a:pt x="85" y="109"/>
                  </a:lnTo>
                  <a:lnTo>
                    <a:pt x="85" y="121"/>
                  </a:lnTo>
                  <a:lnTo>
                    <a:pt x="61" y="109"/>
                  </a:lnTo>
                  <a:lnTo>
                    <a:pt x="49" y="109"/>
                  </a:lnTo>
                  <a:lnTo>
                    <a:pt x="61" y="133"/>
                  </a:lnTo>
                  <a:lnTo>
                    <a:pt x="49" y="121"/>
                  </a:lnTo>
                  <a:lnTo>
                    <a:pt x="61" y="145"/>
                  </a:lnTo>
                  <a:lnTo>
                    <a:pt x="61" y="145"/>
                  </a:lnTo>
                  <a:lnTo>
                    <a:pt x="49" y="133"/>
                  </a:lnTo>
                  <a:lnTo>
                    <a:pt x="24" y="121"/>
                  </a:lnTo>
                  <a:lnTo>
                    <a:pt x="37" y="133"/>
                  </a:lnTo>
                  <a:lnTo>
                    <a:pt x="37" y="133"/>
                  </a:lnTo>
                  <a:lnTo>
                    <a:pt x="49" y="157"/>
                  </a:lnTo>
                  <a:lnTo>
                    <a:pt x="61" y="157"/>
                  </a:lnTo>
                  <a:lnTo>
                    <a:pt x="61" y="157"/>
                  </a:lnTo>
                  <a:lnTo>
                    <a:pt x="61" y="157"/>
                  </a:lnTo>
                  <a:lnTo>
                    <a:pt x="61" y="169"/>
                  </a:lnTo>
                  <a:lnTo>
                    <a:pt x="73" y="169"/>
                  </a:lnTo>
                  <a:lnTo>
                    <a:pt x="49" y="169"/>
                  </a:lnTo>
                  <a:lnTo>
                    <a:pt x="37" y="157"/>
                  </a:lnTo>
                  <a:lnTo>
                    <a:pt x="49" y="169"/>
                  </a:lnTo>
                  <a:lnTo>
                    <a:pt x="37" y="169"/>
                  </a:lnTo>
                  <a:lnTo>
                    <a:pt x="49" y="181"/>
                  </a:lnTo>
                  <a:lnTo>
                    <a:pt x="49" y="181"/>
                  </a:lnTo>
                  <a:lnTo>
                    <a:pt x="61" y="193"/>
                  </a:lnTo>
                  <a:lnTo>
                    <a:pt x="49" y="193"/>
                  </a:lnTo>
                  <a:lnTo>
                    <a:pt x="37" y="193"/>
                  </a:lnTo>
                  <a:lnTo>
                    <a:pt x="37" y="206"/>
                  </a:lnTo>
                  <a:lnTo>
                    <a:pt x="37" y="218"/>
                  </a:lnTo>
                  <a:lnTo>
                    <a:pt x="49" y="218"/>
                  </a:lnTo>
                  <a:lnTo>
                    <a:pt x="37" y="230"/>
                  </a:lnTo>
                  <a:lnTo>
                    <a:pt x="49" y="230"/>
                  </a:lnTo>
                  <a:lnTo>
                    <a:pt x="37" y="242"/>
                  </a:lnTo>
                  <a:lnTo>
                    <a:pt x="61" y="230"/>
                  </a:lnTo>
                  <a:lnTo>
                    <a:pt x="49" y="242"/>
                  </a:lnTo>
                  <a:lnTo>
                    <a:pt x="49" y="24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5" name="Freeform 63">
              <a:extLst>
                <a:ext uri="{FF2B5EF4-FFF2-40B4-BE49-F238E27FC236}">
                  <a16:creationId xmlns:a16="http://schemas.microsoft.com/office/drawing/2014/main" id="{6E91F5CB-A541-5D46-BFD6-B46C9EF870FE}"/>
                </a:ext>
              </a:extLst>
            </p:cNvPr>
            <p:cNvSpPr>
              <a:spLocks/>
            </p:cNvSpPr>
            <p:nvPr/>
          </p:nvSpPr>
          <p:spPr bwMode="auto">
            <a:xfrm>
              <a:off x="3748379" y="1679619"/>
              <a:ext cx="184047" cy="259340"/>
            </a:xfrm>
            <a:custGeom>
              <a:avLst/>
              <a:gdLst/>
              <a:ahLst/>
              <a:cxnLst>
                <a:cxn ang="0">
                  <a:pos x="145" y="218"/>
                </a:cxn>
                <a:cxn ang="0">
                  <a:pos x="145" y="206"/>
                </a:cxn>
                <a:cxn ang="0">
                  <a:pos x="133" y="194"/>
                </a:cxn>
                <a:cxn ang="0">
                  <a:pos x="145" y="182"/>
                </a:cxn>
                <a:cxn ang="0">
                  <a:pos x="145" y="170"/>
                </a:cxn>
                <a:cxn ang="0">
                  <a:pos x="133" y="158"/>
                </a:cxn>
                <a:cxn ang="0">
                  <a:pos x="133" y="146"/>
                </a:cxn>
                <a:cxn ang="0">
                  <a:pos x="121" y="133"/>
                </a:cxn>
                <a:cxn ang="0">
                  <a:pos x="109" y="121"/>
                </a:cxn>
                <a:cxn ang="0">
                  <a:pos x="109" y="109"/>
                </a:cxn>
                <a:cxn ang="0">
                  <a:pos x="96" y="97"/>
                </a:cxn>
                <a:cxn ang="0">
                  <a:pos x="96" y="85"/>
                </a:cxn>
                <a:cxn ang="0">
                  <a:pos x="96" y="85"/>
                </a:cxn>
                <a:cxn ang="0">
                  <a:pos x="84" y="73"/>
                </a:cxn>
                <a:cxn ang="0">
                  <a:pos x="84" y="61"/>
                </a:cxn>
                <a:cxn ang="0">
                  <a:pos x="72" y="37"/>
                </a:cxn>
                <a:cxn ang="0">
                  <a:pos x="72" y="37"/>
                </a:cxn>
                <a:cxn ang="0">
                  <a:pos x="84" y="25"/>
                </a:cxn>
                <a:cxn ang="0">
                  <a:pos x="72" y="13"/>
                </a:cxn>
                <a:cxn ang="0">
                  <a:pos x="72" y="0"/>
                </a:cxn>
                <a:cxn ang="0">
                  <a:pos x="60" y="0"/>
                </a:cxn>
                <a:cxn ang="0">
                  <a:pos x="60" y="25"/>
                </a:cxn>
                <a:cxn ang="0">
                  <a:pos x="48" y="37"/>
                </a:cxn>
                <a:cxn ang="0">
                  <a:pos x="48" y="49"/>
                </a:cxn>
                <a:cxn ang="0">
                  <a:pos x="48" y="61"/>
                </a:cxn>
                <a:cxn ang="0">
                  <a:pos x="36" y="73"/>
                </a:cxn>
                <a:cxn ang="0">
                  <a:pos x="36" y="73"/>
                </a:cxn>
                <a:cxn ang="0">
                  <a:pos x="36" y="85"/>
                </a:cxn>
                <a:cxn ang="0">
                  <a:pos x="36" y="97"/>
                </a:cxn>
                <a:cxn ang="0">
                  <a:pos x="24" y="109"/>
                </a:cxn>
                <a:cxn ang="0">
                  <a:pos x="24" y="121"/>
                </a:cxn>
                <a:cxn ang="0">
                  <a:pos x="24" y="133"/>
                </a:cxn>
                <a:cxn ang="0">
                  <a:pos x="24" y="146"/>
                </a:cxn>
                <a:cxn ang="0">
                  <a:pos x="24" y="158"/>
                </a:cxn>
                <a:cxn ang="0">
                  <a:pos x="24" y="170"/>
                </a:cxn>
                <a:cxn ang="0">
                  <a:pos x="12" y="182"/>
                </a:cxn>
                <a:cxn ang="0">
                  <a:pos x="0" y="194"/>
                </a:cxn>
                <a:cxn ang="0">
                  <a:pos x="12" y="206"/>
                </a:cxn>
                <a:cxn ang="0">
                  <a:pos x="0" y="230"/>
                </a:cxn>
              </a:cxnLst>
              <a:rect l="0" t="0" r="r" b="b"/>
              <a:pathLst>
                <a:path w="157" h="230">
                  <a:moveTo>
                    <a:pt x="157" y="230"/>
                  </a:moveTo>
                  <a:lnTo>
                    <a:pt x="145" y="218"/>
                  </a:lnTo>
                  <a:lnTo>
                    <a:pt x="145" y="218"/>
                  </a:lnTo>
                  <a:lnTo>
                    <a:pt x="145" y="206"/>
                  </a:lnTo>
                  <a:lnTo>
                    <a:pt x="145" y="206"/>
                  </a:lnTo>
                  <a:lnTo>
                    <a:pt x="133" y="194"/>
                  </a:lnTo>
                  <a:lnTo>
                    <a:pt x="145" y="194"/>
                  </a:lnTo>
                  <a:lnTo>
                    <a:pt x="145" y="182"/>
                  </a:lnTo>
                  <a:lnTo>
                    <a:pt x="145" y="182"/>
                  </a:lnTo>
                  <a:lnTo>
                    <a:pt x="145" y="170"/>
                  </a:lnTo>
                  <a:lnTo>
                    <a:pt x="133" y="170"/>
                  </a:lnTo>
                  <a:lnTo>
                    <a:pt x="133" y="158"/>
                  </a:lnTo>
                  <a:lnTo>
                    <a:pt x="121" y="158"/>
                  </a:lnTo>
                  <a:lnTo>
                    <a:pt x="133" y="146"/>
                  </a:lnTo>
                  <a:lnTo>
                    <a:pt x="121" y="146"/>
                  </a:lnTo>
                  <a:lnTo>
                    <a:pt x="121" y="133"/>
                  </a:lnTo>
                  <a:lnTo>
                    <a:pt x="121" y="133"/>
                  </a:lnTo>
                  <a:lnTo>
                    <a:pt x="109" y="121"/>
                  </a:lnTo>
                  <a:lnTo>
                    <a:pt x="109" y="121"/>
                  </a:lnTo>
                  <a:lnTo>
                    <a:pt x="109" y="109"/>
                  </a:lnTo>
                  <a:lnTo>
                    <a:pt x="109" y="109"/>
                  </a:lnTo>
                  <a:lnTo>
                    <a:pt x="96" y="97"/>
                  </a:lnTo>
                  <a:lnTo>
                    <a:pt x="109" y="97"/>
                  </a:lnTo>
                  <a:lnTo>
                    <a:pt x="96" y="85"/>
                  </a:lnTo>
                  <a:lnTo>
                    <a:pt x="109" y="85"/>
                  </a:lnTo>
                  <a:lnTo>
                    <a:pt x="96" y="85"/>
                  </a:lnTo>
                  <a:lnTo>
                    <a:pt x="84" y="73"/>
                  </a:lnTo>
                  <a:lnTo>
                    <a:pt x="84" y="73"/>
                  </a:lnTo>
                  <a:lnTo>
                    <a:pt x="84" y="73"/>
                  </a:lnTo>
                  <a:lnTo>
                    <a:pt x="84" y="61"/>
                  </a:lnTo>
                  <a:lnTo>
                    <a:pt x="84" y="49"/>
                  </a:lnTo>
                  <a:lnTo>
                    <a:pt x="72" y="37"/>
                  </a:lnTo>
                  <a:lnTo>
                    <a:pt x="84" y="37"/>
                  </a:lnTo>
                  <a:lnTo>
                    <a:pt x="72" y="37"/>
                  </a:lnTo>
                  <a:lnTo>
                    <a:pt x="84" y="37"/>
                  </a:lnTo>
                  <a:lnTo>
                    <a:pt x="84" y="25"/>
                  </a:lnTo>
                  <a:lnTo>
                    <a:pt x="72" y="13"/>
                  </a:lnTo>
                  <a:lnTo>
                    <a:pt x="72" y="13"/>
                  </a:lnTo>
                  <a:lnTo>
                    <a:pt x="72" y="13"/>
                  </a:lnTo>
                  <a:lnTo>
                    <a:pt x="72" y="0"/>
                  </a:lnTo>
                  <a:lnTo>
                    <a:pt x="60" y="0"/>
                  </a:lnTo>
                  <a:lnTo>
                    <a:pt x="60" y="0"/>
                  </a:lnTo>
                  <a:lnTo>
                    <a:pt x="48" y="13"/>
                  </a:lnTo>
                  <a:lnTo>
                    <a:pt x="60" y="25"/>
                  </a:lnTo>
                  <a:lnTo>
                    <a:pt x="48" y="37"/>
                  </a:lnTo>
                  <a:lnTo>
                    <a:pt x="48" y="37"/>
                  </a:lnTo>
                  <a:lnTo>
                    <a:pt x="48" y="49"/>
                  </a:lnTo>
                  <a:lnTo>
                    <a:pt x="48" y="49"/>
                  </a:lnTo>
                  <a:lnTo>
                    <a:pt x="36" y="61"/>
                  </a:lnTo>
                  <a:lnTo>
                    <a:pt x="48" y="61"/>
                  </a:lnTo>
                  <a:lnTo>
                    <a:pt x="36" y="61"/>
                  </a:lnTo>
                  <a:lnTo>
                    <a:pt x="36" y="73"/>
                  </a:lnTo>
                  <a:lnTo>
                    <a:pt x="48" y="61"/>
                  </a:lnTo>
                  <a:lnTo>
                    <a:pt x="36" y="73"/>
                  </a:lnTo>
                  <a:lnTo>
                    <a:pt x="48" y="85"/>
                  </a:lnTo>
                  <a:lnTo>
                    <a:pt x="36" y="85"/>
                  </a:lnTo>
                  <a:lnTo>
                    <a:pt x="36" y="97"/>
                  </a:lnTo>
                  <a:lnTo>
                    <a:pt x="36" y="97"/>
                  </a:lnTo>
                  <a:lnTo>
                    <a:pt x="36" y="109"/>
                  </a:lnTo>
                  <a:lnTo>
                    <a:pt x="24" y="109"/>
                  </a:lnTo>
                  <a:lnTo>
                    <a:pt x="24" y="121"/>
                  </a:lnTo>
                  <a:lnTo>
                    <a:pt x="24" y="121"/>
                  </a:lnTo>
                  <a:lnTo>
                    <a:pt x="24" y="133"/>
                  </a:lnTo>
                  <a:lnTo>
                    <a:pt x="24" y="133"/>
                  </a:lnTo>
                  <a:lnTo>
                    <a:pt x="24" y="133"/>
                  </a:lnTo>
                  <a:lnTo>
                    <a:pt x="24" y="146"/>
                  </a:lnTo>
                  <a:lnTo>
                    <a:pt x="24" y="146"/>
                  </a:lnTo>
                  <a:lnTo>
                    <a:pt x="24" y="158"/>
                  </a:lnTo>
                  <a:lnTo>
                    <a:pt x="24" y="170"/>
                  </a:lnTo>
                  <a:lnTo>
                    <a:pt x="24" y="170"/>
                  </a:lnTo>
                  <a:lnTo>
                    <a:pt x="12" y="170"/>
                  </a:lnTo>
                  <a:lnTo>
                    <a:pt x="12" y="182"/>
                  </a:lnTo>
                  <a:lnTo>
                    <a:pt x="12" y="182"/>
                  </a:lnTo>
                  <a:lnTo>
                    <a:pt x="0" y="194"/>
                  </a:lnTo>
                  <a:lnTo>
                    <a:pt x="12" y="206"/>
                  </a:lnTo>
                  <a:lnTo>
                    <a:pt x="12" y="206"/>
                  </a:lnTo>
                  <a:lnTo>
                    <a:pt x="0" y="218"/>
                  </a:lnTo>
                  <a:lnTo>
                    <a:pt x="0" y="230"/>
                  </a:lnTo>
                  <a:lnTo>
                    <a:pt x="157" y="23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6" name="Freeform 64">
              <a:extLst>
                <a:ext uri="{FF2B5EF4-FFF2-40B4-BE49-F238E27FC236}">
                  <a16:creationId xmlns:a16="http://schemas.microsoft.com/office/drawing/2014/main" id="{22DEC77D-806D-8941-9CA9-E80B24F0E27A}"/>
                </a:ext>
              </a:extLst>
            </p:cNvPr>
            <p:cNvSpPr>
              <a:spLocks/>
            </p:cNvSpPr>
            <p:nvPr/>
          </p:nvSpPr>
          <p:spPr bwMode="auto">
            <a:xfrm>
              <a:off x="3349210" y="1627034"/>
              <a:ext cx="185242" cy="311925"/>
            </a:xfrm>
            <a:custGeom>
              <a:avLst/>
              <a:gdLst/>
              <a:ahLst/>
              <a:cxnLst>
                <a:cxn ang="0">
                  <a:pos x="60" y="12"/>
                </a:cxn>
                <a:cxn ang="0">
                  <a:pos x="48" y="24"/>
                </a:cxn>
                <a:cxn ang="0">
                  <a:pos x="48" y="36"/>
                </a:cxn>
                <a:cxn ang="0">
                  <a:pos x="48" y="48"/>
                </a:cxn>
                <a:cxn ang="0">
                  <a:pos x="48" y="61"/>
                </a:cxn>
                <a:cxn ang="0">
                  <a:pos x="36" y="85"/>
                </a:cxn>
                <a:cxn ang="0">
                  <a:pos x="36" y="97"/>
                </a:cxn>
                <a:cxn ang="0">
                  <a:pos x="36" y="109"/>
                </a:cxn>
                <a:cxn ang="0">
                  <a:pos x="36" y="121"/>
                </a:cxn>
                <a:cxn ang="0">
                  <a:pos x="24" y="133"/>
                </a:cxn>
                <a:cxn ang="0">
                  <a:pos x="12" y="157"/>
                </a:cxn>
                <a:cxn ang="0">
                  <a:pos x="12" y="169"/>
                </a:cxn>
                <a:cxn ang="0">
                  <a:pos x="24" y="181"/>
                </a:cxn>
                <a:cxn ang="0">
                  <a:pos x="24" y="194"/>
                </a:cxn>
                <a:cxn ang="0">
                  <a:pos x="24" y="206"/>
                </a:cxn>
                <a:cxn ang="0">
                  <a:pos x="12" y="218"/>
                </a:cxn>
                <a:cxn ang="0">
                  <a:pos x="12" y="230"/>
                </a:cxn>
                <a:cxn ang="0">
                  <a:pos x="24" y="242"/>
                </a:cxn>
                <a:cxn ang="0">
                  <a:pos x="0" y="266"/>
                </a:cxn>
                <a:cxn ang="0">
                  <a:pos x="133" y="278"/>
                </a:cxn>
                <a:cxn ang="0">
                  <a:pos x="145" y="254"/>
                </a:cxn>
                <a:cxn ang="0">
                  <a:pos x="145" y="242"/>
                </a:cxn>
                <a:cxn ang="0">
                  <a:pos x="145" y="230"/>
                </a:cxn>
                <a:cxn ang="0">
                  <a:pos x="133" y="218"/>
                </a:cxn>
                <a:cxn ang="0">
                  <a:pos x="133" y="206"/>
                </a:cxn>
                <a:cxn ang="0">
                  <a:pos x="133" y="194"/>
                </a:cxn>
                <a:cxn ang="0">
                  <a:pos x="133" y="181"/>
                </a:cxn>
                <a:cxn ang="0">
                  <a:pos x="133" y="169"/>
                </a:cxn>
                <a:cxn ang="0">
                  <a:pos x="120" y="157"/>
                </a:cxn>
                <a:cxn ang="0">
                  <a:pos x="120" y="145"/>
                </a:cxn>
                <a:cxn ang="0">
                  <a:pos x="108" y="109"/>
                </a:cxn>
                <a:cxn ang="0">
                  <a:pos x="96" y="109"/>
                </a:cxn>
                <a:cxn ang="0">
                  <a:pos x="96" y="97"/>
                </a:cxn>
                <a:cxn ang="0">
                  <a:pos x="96" y="85"/>
                </a:cxn>
                <a:cxn ang="0">
                  <a:pos x="84" y="73"/>
                </a:cxn>
                <a:cxn ang="0">
                  <a:pos x="84" y="61"/>
                </a:cxn>
                <a:cxn ang="0">
                  <a:pos x="84" y="48"/>
                </a:cxn>
                <a:cxn ang="0">
                  <a:pos x="84" y="36"/>
                </a:cxn>
                <a:cxn ang="0">
                  <a:pos x="72" y="24"/>
                </a:cxn>
                <a:cxn ang="0">
                  <a:pos x="72" y="0"/>
                </a:cxn>
              </a:cxnLst>
              <a:rect l="0" t="0" r="r" b="b"/>
              <a:pathLst>
                <a:path w="157" h="278">
                  <a:moveTo>
                    <a:pt x="60" y="0"/>
                  </a:moveTo>
                  <a:lnTo>
                    <a:pt x="60" y="12"/>
                  </a:lnTo>
                  <a:lnTo>
                    <a:pt x="48" y="12"/>
                  </a:lnTo>
                  <a:lnTo>
                    <a:pt x="48" y="24"/>
                  </a:lnTo>
                  <a:lnTo>
                    <a:pt x="48" y="36"/>
                  </a:lnTo>
                  <a:lnTo>
                    <a:pt x="48" y="36"/>
                  </a:lnTo>
                  <a:lnTo>
                    <a:pt x="48" y="48"/>
                  </a:lnTo>
                  <a:lnTo>
                    <a:pt x="48" y="48"/>
                  </a:lnTo>
                  <a:lnTo>
                    <a:pt x="36" y="61"/>
                  </a:lnTo>
                  <a:lnTo>
                    <a:pt x="48" y="61"/>
                  </a:lnTo>
                  <a:lnTo>
                    <a:pt x="36" y="73"/>
                  </a:lnTo>
                  <a:lnTo>
                    <a:pt x="36" y="85"/>
                  </a:lnTo>
                  <a:lnTo>
                    <a:pt x="48" y="85"/>
                  </a:lnTo>
                  <a:lnTo>
                    <a:pt x="36" y="97"/>
                  </a:lnTo>
                  <a:lnTo>
                    <a:pt x="48" y="97"/>
                  </a:lnTo>
                  <a:lnTo>
                    <a:pt x="36" y="109"/>
                  </a:lnTo>
                  <a:lnTo>
                    <a:pt x="36" y="121"/>
                  </a:lnTo>
                  <a:lnTo>
                    <a:pt x="36" y="121"/>
                  </a:lnTo>
                  <a:lnTo>
                    <a:pt x="36" y="133"/>
                  </a:lnTo>
                  <a:lnTo>
                    <a:pt x="24" y="133"/>
                  </a:lnTo>
                  <a:lnTo>
                    <a:pt x="12" y="145"/>
                  </a:lnTo>
                  <a:lnTo>
                    <a:pt x="12" y="157"/>
                  </a:lnTo>
                  <a:lnTo>
                    <a:pt x="12" y="157"/>
                  </a:lnTo>
                  <a:lnTo>
                    <a:pt x="12" y="169"/>
                  </a:lnTo>
                  <a:lnTo>
                    <a:pt x="24" y="169"/>
                  </a:lnTo>
                  <a:lnTo>
                    <a:pt x="24" y="181"/>
                  </a:lnTo>
                  <a:lnTo>
                    <a:pt x="12" y="194"/>
                  </a:lnTo>
                  <a:lnTo>
                    <a:pt x="24" y="194"/>
                  </a:lnTo>
                  <a:lnTo>
                    <a:pt x="12" y="206"/>
                  </a:lnTo>
                  <a:lnTo>
                    <a:pt x="24" y="206"/>
                  </a:lnTo>
                  <a:lnTo>
                    <a:pt x="12" y="218"/>
                  </a:lnTo>
                  <a:lnTo>
                    <a:pt x="12" y="218"/>
                  </a:lnTo>
                  <a:lnTo>
                    <a:pt x="12" y="230"/>
                  </a:lnTo>
                  <a:lnTo>
                    <a:pt x="12" y="230"/>
                  </a:lnTo>
                  <a:lnTo>
                    <a:pt x="24" y="230"/>
                  </a:lnTo>
                  <a:lnTo>
                    <a:pt x="24" y="242"/>
                  </a:lnTo>
                  <a:lnTo>
                    <a:pt x="12" y="254"/>
                  </a:lnTo>
                  <a:lnTo>
                    <a:pt x="0" y="266"/>
                  </a:lnTo>
                  <a:lnTo>
                    <a:pt x="12" y="278"/>
                  </a:lnTo>
                  <a:lnTo>
                    <a:pt x="133" y="278"/>
                  </a:lnTo>
                  <a:lnTo>
                    <a:pt x="157" y="266"/>
                  </a:lnTo>
                  <a:lnTo>
                    <a:pt x="145" y="254"/>
                  </a:lnTo>
                  <a:lnTo>
                    <a:pt x="157" y="254"/>
                  </a:lnTo>
                  <a:lnTo>
                    <a:pt x="145" y="242"/>
                  </a:lnTo>
                  <a:lnTo>
                    <a:pt x="157" y="230"/>
                  </a:lnTo>
                  <a:lnTo>
                    <a:pt x="145" y="230"/>
                  </a:lnTo>
                  <a:lnTo>
                    <a:pt x="133" y="218"/>
                  </a:lnTo>
                  <a:lnTo>
                    <a:pt x="133" y="218"/>
                  </a:lnTo>
                  <a:lnTo>
                    <a:pt x="120" y="206"/>
                  </a:lnTo>
                  <a:lnTo>
                    <a:pt x="133" y="206"/>
                  </a:lnTo>
                  <a:lnTo>
                    <a:pt x="133" y="206"/>
                  </a:lnTo>
                  <a:lnTo>
                    <a:pt x="133" y="194"/>
                  </a:lnTo>
                  <a:lnTo>
                    <a:pt x="120" y="194"/>
                  </a:lnTo>
                  <a:lnTo>
                    <a:pt x="133" y="181"/>
                  </a:lnTo>
                  <a:lnTo>
                    <a:pt x="120" y="181"/>
                  </a:lnTo>
                  <a:lnTo>
                    <a:pt x="133" y="169"/>
                  </a:lnTo>
                  <a:lnTo>
                    <a:pt x="108" y="157"/>
                  </a:lnTo>
                  <a:lnTo>
                    <a:pt x="120" y="157"/>
                  </a:lnTo>
                  <a:lnTo>
                    <a:pt x="108" y="145"/>
                  </a:lnTo>
                  <a:lnTo>
                    <a:pt x="120" y="145"/>
                  </a:lnTo>
                  <a:lnTo>
                    <a:pt x="108" y="133"/>
                  </a:lnTo>
                  <a:lnTo>
                    <a:pt x="108" y="109"/>
                  </a:lnTo>
                  <a:lnTo>
                    <a:pt x="108" y="109"/>
                  </a:lnTo>
                  <a:lnTo>
                    <a:pt x="96" y="109"/>
                  </a:lnTo>
                  <a:lnTo>
                    <a:pt x="96" y="97"/>
                  </a:lnTo>
                  <a:lnTo>
                    <a:pt x="96" y="97"/>
                  </a:lnTo>
                  <a:lnTo>
                    <a:pt x="84" y="97"/>
                  </a:lnTo>
                  <a:lnTo>
                    <a:pt x="96" y="85"/>
                  </a:lnTo>
                  <a:lnTo>
                    <a:pt x="96" y="73"/>
                  </a:lnTo>
                  <a:lnTo>
                    <a:pt x="84" y="73"/>
                  </a:lnTo>
                  <a:lnTo>
                    <a:pt x="84" y="61"/>
                  </a:lnTo>
                  <a:lnTo>
                    <a:pt x="84" y="61"/>
                  </a:lnTo>
                  <a:lnTo>
                    <a:pt x="84" y="48"/>
                  </a:lnTo>
                  <a:lnTo>
                    <a:pt x="84" y="48"/>
                  </a:lnTo>
                  <a:lnTo>
                    <a:pt x="84" y="36"/>
                  </a:lnTo>
                  <a:lnTo>
                    <a:pt x="84" y="36"/>
                  </a:lnTo>
                  <a:lnTo>
                    <a:pt x="84" y="24"/>
                  </a:lnTo>
                  <a:lnTo>
                    <a:pt x="72" y="24"/>
                  </a:lnTo>
                  <a:lnTo>
                    <a:pt x="72" y="12"/>
                  </a:lnTo>
                  <a:lnTo>
                    <a:pt x="72" y="0"/>
                  </a:lnTo>
                  <a:lnTo>
                    <a:pt x="6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7" name="Freeform 65">
              <a:extLst>
                <a:ext uri="{FF2B5EF4-FFF2-40B4-BE49-F238E27FC236}">
                  <a16:creationId xmlns:a16="http://schemas.microsoft.com/office/drawing/2014/main" id="{9159DAF5-B176-A447-82AE-B522182E2F0B}"/>
                </a:ext>
              </a:extLst>
            </p:cNvPr>
            <p:cNvSpPr>
              <a:spLocks/>
            </p:cNvSpPr>
            <p:nvPr/>
          </p:nvSpPr>
          <p:spPr bwMode="auto">
            <a:xfrm>
              <a:off x="2666802" y="1520721"/>
              <a:ext cx="114731" cy="40634"/>
            </a:xfrm>
            <a:custGeom>
              <a:avLst/>
              <a:gdLst/>
              <a:ahLst/>
              <a:cxnLst>
                <a:cxn ang="0">
                  <a:pos x="0" y="0"/>
                </a:cxn>
                <a:cxn ang="0">
                  <a:pos x="12" y="0"/>
                </a:cxn>
                <a:cxn ang="0">
                  <a:pos x="24" y="0"/>
                </a:cxn>
                <a:cxn ang="0">
                  <a:pos x="36" y="13"/>
                </a:cxn>
                <a:cxn ang="0">
                  <a:pos x="60" y="13"/>
                </a:cxn>
                <a:cxn ang="0">
                  <a:pos x="73" y="13"/>
                </a:cxn>
                <a:cxn ang="0">
                  <a:pos x="85" y="0"/>
                </a:cxn>
                <a:cxn ang="0">
                  <a:pos x="97" y="0"/>
                </a:cxn>
                <a:cxn ang="0">
                  <a:pos x="85" y="13"/>
                </a:cxn>
                <a:cxn ang="0">
                  <a:pos x="85" y="13"/>
                </a:cxn>
                <a:cxn ang="0">
                  <a:pos x="85" y="13"/>
                </a:cxn>
                <a:cxn ang="0">
                  <a:pos x="85" y="13"/>
                </a:cxn>
                <a:cxn ang="0">
                  <a:pos x="73" y="13"/>
                </a:cxn>
                <a:cxn ang="0">
                  <a:pos x="60" y="25"/>
                </a:cxn>
                <a:cxn ang="0">
                  <a:pos x="73" y="25"/>
                </a:cxn>
                <a:cxn ang="0">
                  <a:pos x="48" y="25"/>
                </a:cxn>
                <a:cxn ang="0">
                  <a:pos x="48" y="25"/>
                </a:cxn>
                <a:cxn ang="0">
                  <a:pos x="48" y="25"/>
                </a:cxn>
                <a:cxn ang="0">
                  <a:pos x="36" y="37"/>
                </a:cxn>
                <a:cxn ang="0">
                  <a:pos x="36" y="25"/>
                </a:cxn>
                <a:cxn ang="0">
                  <a:pos x="36" y="25"/>
                </a:cxn>
                <a:cxn ang="0">
                  <a:pos x="24" y="25"/>
                </a:cxn>
                <a:cxn ang="0">
                  <a:pos x="24" y="25"/>
                </a:cxn>
                <a:cxn ang="0">
                  <a:pos x="12" y="25"/>
                </a:cxn>
                <a:cxn ang="0">
                  <a:pos x="24" y="25"/>
                </a:cxn>
                <a:cxn ang="0">
                  <a:pos x="24" y="13"/>
                </a:cxn>
                <a:cxn ang="0">
                  <a:pos x="24" y="13"/>
                </a:cxn>
                <a:cxn ang="0">
                  <a:pos x="24" y="13"/>
                </a:cxn>
                <a:cxn ang="0">
                  <a:pos x="12" y="13"/>
                </a:cxn>
                <a:cxn ang="0">
                  <a:pos x="12" y="0"/>
                </a:cxn>
                <a:cxn ang="0">
                  <a:pos x="0" y="0"/>
                </a:cxn>
                <a:cxn ang="0">
                  <a:pos x="0" y="0"/>
                </a:cxn>
                <a:cxn ang="0">
                  <a:pos x="0" y="0"/>
                </a:cxn>
              </a:cxnLst>
              <a:rect l="0" t="0" r="r" b="b"/>
              <a:pathLst>
                <a:path w="97" h="37">
                  <a:moveTo>
                    <a:pt x="0" y="0"/>
                  </a:moveTo>
                  <a:lnTo>
                    <a:pt x="12" y="0"/>
                  </a:lnTo>
                  <a:lnTo>
                    <a:pt x="24" y="0"/>
                  </a:lnTo>
                  <a:lnTo>
                    <a:pt x="36" y="13"/>
                  </a:lnTo>
                  <a:lnTo>
                    <a:pt x="60" y="13"/>
                  </a:lnTo>
                  <a:lnTo>
                    <a:pt x="73" y="13"/>
                  </a:lnTo>
                  <a:lnTo>
                    <a:pt x="85" y="0"/>
                  </a:lnTo>
                  <a:lnTo>
                    <a:pt x="97" y="0"/>
                  </a:lnTo>
                  <a:lnTo>
                    <a:pt x="85" y="13"/>
                  </a:lnTo>
                  <a:lnTo>
                    <a:pt x="85" y="13"/>
                  </a:lnTo>
                  <a:lnTo>
                    <a:pt x="85" y="13"/>
                  </a:lnTo>
                  <a:lnTo>
                    <a:pt x="85" y="13"/>
                  </a:lnTo>
                  <a:lnTo>
                    <a:pt x="73" y="13"/>
                  </a:lnTo>
                  <a:lnTo>
                    <a:pt x="60" y="25"/>
                  </a:lnTo>
                  <a:lnTo>
                    <a:pt x="73" y="25"/>
                  </a:lnTo>
                  <a:lnTo>
                    <a:pt x="48" y="25"/>
                  </a:lnTo>
                  <a:lnTo>
                    <a:pt x="48" y="25"/>
                  </a:lnTo>
                  <a:lnTo>
                    <a:pt x="48" y="25"/>
                  </a:lnTo>
                  <a:lnTo>
                    <a:pt x="36" y="37"/>
                  </a:lnTo>
                  <a:lnTo>
                    <a:pt x="36" y="25"/>
                  </a:lnTo>
                  <a:lnTo>
                    <a:pt x="36" y="25"/>
                  </a:lnTo>
                  <a:lnTo>
                    <a:pt x="24" y="25"/>
                  </a:lnTo>
                  <a:lnTo>
                    <a:pt x="24" y="25"/>
                  </a:lnTo>
                  <a:lnTo>
                    <a:pt x="12" y="25"/>
                  </a:lnTo>
                  <a:lnTo>
                    <a:pt x="24" y="25"/>
                  </a:lnTo>
                  <a:lnTo>
                    <a:pt x="24" y="13"/>
                  </a:lnTo>
                  <a:lnTo>
                    <a:pt x="24" y="13"/>
                  </a:lnTo>
                  <a:lnTo>
                    <a:pt x="24" y="13"/>
                  </a:lnTo>
                  <a:lnTo>
                    <a:pt x="12" y="13"/>
                  </a:lnTo>
                  <a:lnTo>
                    <a:pt x="12"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8" name="Line 66">
              <a:extLst>
                <a:ext uri="{FF2B5EF4-FFF2-40B4-BE49-F238E27FC236}">
                  <a16:creationId xmlns:a16="http://schemas.microsoft.com/office/drawing/2014/main" id="{96384E38-8F1E-1A4F-90D7-94759DDC5E79}"/>
                </a:ext>
              </a:extLst>
            </p:cNvPr>
            <p:cNvSpPr>
              <a:spLocks noChangeShapeType="1"/>
            </p:cNvSpPr>
            <p:nvPr/>
          </p:nvSpPr>
          <p:spPr bwMode="auto">
            <a:xfrm>
              <a:off x="2666805" y="1481283"/>
              <a:ext cx="2390" cy="185243"/>
            </a:xfrm>
            <a:prstGeom prst="line">
              <a:avLst/>
            </a:prstGeom>
            <a:noFill/>
            <a:ln w="19050">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9" name="Freeform 67">
              <a:extLst>
                <a:ext uri="{FF2B5EF4-FFF2-40B4-BE49-F238E27FC236}">
                  <a16:creationId xmlns:a16="http://schemas.microsoft.com/office/drawing/2014/main" id="{4E3B7E8C-E613-C84E-9AAA-D18ED636D5DC}"/>
                </a:ext>
              </a:extLst>
            </p:cNvPr>
            <p:cNvSpPr>
              <a:spLocks/>
            </p:cNvSpPr>
            <p:nvPr/>
          </p:nvSpPr>
          <p:spPr bwMode="auto">
            <a:xfrm>
              <a:off x="2553269" y="1520669"/>
              <a:ext cx="86048" cy="28683"/>
            </a:xfrm>
            <a:custGeom>
              <a:avLst/>
              <a:gdLst/>
              <a:ahLst/>
              <a:cxnLst>
                <a:cxn ang="0">
                  <a:pos x="72" y="13"/>
                </a:cxn>
                <a:cxn ang="0">
                  <a:pos x="60" y="13"/>
                </a:cxn>
                <a:cxn ang="0">
                  <a:pos x="48" y="13"/>
                </a:cxn>
                <a:cxn ang="0">
                  <a:pos x="36" y="13"/>
                </a:cxn>
                <a:cxn ang="0">
                  <a:pos x="24" y="13"/>
                </a:cxn>
                <a:cxn ang="0">
                  <a:pos x="24" y="13"/>
                </a:cxn>
                <a:cxn ang="0">
                  <a:pos x="12" y="13"/>
                </a:cxn>
                <a:cxn ang="0">
                  <a:pos x="0" y="13"/>
                </a:cxn>
                <a:cxn ang="0">
                  <a:pos x="0" y="0"/>
                </a:cxn>
                <a:cxn ang="0">
                  <a:pos x="0" y="13"/>
                </a:cxn>
                <a:cxn ang="0">
                  <a:pos x="12" y="13"/>
                </a:cxn>
                <a:cxn ang="0">
                  <a:pos x="12" y="13"/>
                </a:cxn>
                <a:cxn ang="0">
                  <a:pos x="24" y="13"/>
                </a:cxn>
                <a:cxn ang="0">
                  <a:pos x="36" y="25"/>
                </a:cxn>
                <a:cxn ang="0">
                  <a:pos x="48" y="25"/>
                </a:cxn>
                <a:cxn ang="0">
                  <a:pos x="60" y="25"/>
                </a:cxn>
                <a:cxn ang="0">
                  <a:pos x="72" y="25"/>
                </a:cxn>
                <a:cxn ang="0">
                  <a:pos x="72" y="13"/>
                </a:cxn>
                <a:cxn ang="0">
                  <a:pos x="72" y="13"/>
                </a:cxn>
                <a:cxn ang="0">
                  <a:pos x="72" y="13"/>
                </a:cxn>
              </a:cxnLst>
              <a:rect l="0" t="0" r="r" b="b"/>
              <a:pathLst>
                <a:path w="72" h="25">
                  <a:moveTo>
                    <a:pt x="72" y="13"/>
                  </a:moveTo>
                  <a:lnTo>
                    <a:pt x="60" y="13"/>
                  </a:lnTo>
                  <a:lnTo>
                    <a:pt x="48" y="13"/>
                  </a:lnTo>
                  <a:lnTo>
                    <a:pt x="36" y="13"/>
                  </a:lnTo>
                  <a:lnTo>
                    <a:pt x="24" y="13"/>
                  </a:lnTo>
                  <a:lnTo>
                    <a:pt x="24" y="13"/>
                  </a:lnTo>
                  <a:lnTo>
                    <a:pt x="12" y="13"/>
                  </a:lnTo>
                  <a:lnTo>
                    <a:pt x="0" y="13"/>
                  </a:lnTo>
                  <a:lnTo>
                    <a:pt x="0" y="0"/>
                  </a:lnTo>
                  <a:lnTo>
                    <a:pt x="0" y="13"/>
                  </a:lnTo>
                  <a:lnTo>
                    <a:pt x="12" y="13"/>
                  </a:lnTo>
                  <a:lnTo>
                    <a:pt x="12" y="13"/>
                  </a:lnTo>
                  <a:lnTo>
                    <a:pt x="24" y="13"/>
                  </a:lnTo>
                  <a:lnTo>
                    <a:pt x="36" y="25"/>
                  </a:lnTo>
                  <a:lnTo>
                    <a:pt x="48" y="25"/>
                  </a:lnTo>
                  <a:lnTo>
                    <a:pt x="60" y="25"/>
                  </a:lnTo>
                  <a:lnTo>
                    <a:pt x="72" y="25"/>
                  </a:lnTo>
                  <a:lnTo>
                    <a:pt x="72" y="13"/>
                  </a:lnTo>
                  <a:lnTo>
                    <a:pt x="72" y="13"/>
                  </a:lnTo>
                  <a:lnTo>
                    <a:pt x="72" y="13"/>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0" name="Freeform 68">
              <a:extLst>
                <a:ext uri="{FF2B5EF4-FFF2-40B4-BE49-F238E27FC236}">
                  <a16:creationId xmlns:a16="http://schemas.microsoft.com/office/drawing/2014/main" id="{C69A4893-322D-434F-9C9A-F16E228DF716}"/>
                </a:ext>
              </a:extLst>
            </p:cNvPr>
            <p:cNvSpPr>
              <a:spLocks/>
            </p:cNvSpPr>
            <p:nvPr/>
          </p:nvSpPr>
          <p:spPr bwMode="auto">
            <a:xfrm>
              <a:off x="2666802" y="1561303"/>
              <a:ext cx="114731" cy="23902"/>
            </a:xfrm>
            <a:custGeom>
              <a:avLst/>
              <a:gdLst/>
              <a:ahLst/>
              <a:cxnLst>
                <a:cxn ang="0">
                  <a:pos x="97" y="12"/>
                </a:cxn>
                <a:cxn ang="0">
                  <a:pos x="60" y="12"/>
                </a:cxn>
                <a:cxn ang="0">
                  <a:pos x="48" y="12"/>
                </a:cxn>
                <a:cxn ang="0">
                  <a:pos x="24" y="12"/>
                </a:cxn>
                <a:cxn ang="0">
                  <a:pos x="0" y="0"/>
                </a:cxn>
                <a:cxn ang="0">
                  <a:pos x="12" y="12"/>
                </a:cxn>
                <a:cxn ang="0">
                  <a:pos x="24" y="24"/>
                </a:cxn>
                <a:cxn ang="0">
                  <a:pos x="48" y="24"/>
                </a:cxn>
                <a:cxn ang="0">
                  <a:pos x="60" y="24"/>
                </a:cxn>
                <a:cxn ang="0">
                  <a:pos x="73" y="24"/>
                </a:cxn>
                <a:cxn ang="0">
                  <a:pos x="85" y="12"/>
                </a:cxn>
                <a:cxn ang="0">
                  <a:pos x="97" y="12"/>
                </a:cxn>
              </a:cxnLst>
              <a:rect l="0" t="0" r="r" b="b"/>
              <a:pathLst>
                <a:path w="97" h="24">
                  <a:moveTo>
                    <a:pt x="97" y="12"/>
                  </a:moveTo>
                  <a:lnTo>
                    <a:pt x="60" y="12"/>
                  </a:lnTo>
                  <a:lnTo>
                    <a:pt x="48" y="12"/>
                  </a:lnTo>
                  <a:lnTo>
                    <a:pt x="24" y="12"/>
                  </a:lnTo>
                  <a:lnTo>
                    <a:pt x="0" y="0"/>
                  </a:lnTo>
                  <a:lnTo>
                    <a:pt x="12" y="12"/>
                  </a:lnTo>
                  <a:lnTo>
                    <a:pt x="24" y="24"/>
                  </a:lnTo>
                  <a:lnTo>
                    <a:pt x="48" y="24"/>
                  </a:lnTo>
                  <a:lnTo>
                    <a:pt x="60" y="24"/>
                  </a:lnTo>
                  <a:lnTo>
                    <a:pt x="73" y="24"/>
                  </a:lnTo>
                  <a:lnTo>
                    <a:pt x="85" y="12"/>
                  </a:lnTo>
                  <a:lnTo>
                    <a:pt x="97"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1" name="Freeform 69">
              <a:extLst>
                <a:ext uri="{FF2B5EF4-FFF2-40B4-BE49-F238E27FC236}">
                  <a16:creationId xmlns:a16="http://schemas.microsoft.com/office/drawing/2014/main" id="{946A2EE6-514F-F141-A56A-579239120B10}"/>
                </a:ext>
              </a:extLst>
            </p:cNvPr>
            <p:cNvSpPr>
              <a:spLocks/>
            </p:cNvSpPr>
            <p:nvPr/>
          </p:nvSpPr>
          <p:spPr bwMode="auto">
            <a:xfrm>
              <a:off x="2581949" y="1587648"/>
              <a:ext cx="156559" cy="20317"/>
            </a:xfrm>
            <a:custGeom>
              <a:avLst/>
              <a:gdLst/>
              <a:ahLst/>
              <a:cxnLst>
                <a:cxn ang="0">
                  <a:pos x="0" y="12"/>
                </a:cxn>
                <a:cxn ang="0">
                  <a:pos x="24" y="12"/>
                </a:cxn>
                <a:cxn ang="0">
                  <a:pos x="36" y="0"/>
                </a:cxn>
                <a:cxn ang="0">
                  <a:pos x="36" y="0"/>
                </a:cxn>
                <a:cxn ang="0">
                  <a:pos x="60" y="0"/>
                </a:cxn>
                <a:cxn ang="0">
                  <a:pos x="84" y="0"/>
                </a:cxn>
                <a:cxn ang="0">
                  <a:pos x="84" y="0"/>
                </a:cxn>
                <a:cxn ang="0">
                  <a:pos x="84" y="0"/>
                </a:cxn>
                <a:cxn ang="0">
                  <a:pos x="96" y="12"/>
                </a:cxn>
                <a:cxn ang="0">
                  <a:pos x="108" y="12"/>
                </a:cxn>
                <a:cxn ang="0">
                  <a:pos x="120" y="12"/>
                </a:cxn>
                <a:cxn ang="0">
                  <a:pos x="132" y="12"/>
                </a:cxn>
                <a:cxn ang="0">
                  <a:pos x="120" y="12"/>
                </a:cxn>
                <a:cxn ang="0">
                  <a:pos x="108" y="12"/>
                </a:cxn>
                <a:cxn ang="0">
                  <a:pos x="84" y="12"/>
                </a:cxn>
                <a:cxn ang="0">
                  <a:pos x="84" y="12"/>
                </a:cxn>
                <a:cxn ang="0">
                  <a:pos x="84" y="12"/>
                </a:cxn>
                <a:cxn ang="0">
                  <a:pos x="72" y="12"/>
                </a:cxn>
                <a:cxn ang="0">
                  <a:pos x="60" y="0"/>
                </a:cxn>
                <a:cxn ang="0">
                  <a:pos x="60" y="0"/>
                </a:cxn>
                <a:cxn ang="0">
                  <a:pos x="36" y="0"/>
                </a:cxn>
                <a:cxn ang="0">
                  <a:pos x="36" y="12"/>
                </a:cxn>
                <a:cxn ang="0">
                  <a:pos x="24" y="12"/>
                </a:cxn>
                <a:cxn ang="0">
                  <a:pos x="0" y="12"/>
                </a:cxn>
              </a:cxnLst>
              <a:rect l="0" t="0" r="r" b="b"/>
              <a:pathLst>
                <a:path w="132" h="12">
                  <a:moveTo>
                    <a:pt x="0" y="12"/>
                  </a:moveTo>
                  <a:lnTo>
                    <a:pt x="24" y="12"/>
                  </a:lnTo>
                  <a:lnTo>
                    <a:pt x="36" y="0"/>
                  </a:lnTo>
                  <a:lnTo>
                    <a:pt x="36" y="0"/>
                  </a:lnTo>
                  <a:lnTo>
                    <a:pt x="60" y="0"/>
                  </a:lnTo>
                  <a:lnTo>
                    <a:pt x="84" y="0"/>
                  </a:lnTo>
                  <a:lnTo>
                    <a:pt x="84" y="0"/>
                  </a:lnTo>
                  <a:lnTo>
                    <a:pt x="84" y="0"/>
                  </a:lnTo>
                  <a:lnTo>
                    <a:pt x="96" y="12"/>
                  </a:lnTo>
                  <a:lnTo>
                    <a:pt x="108" y="12"/>
                  </a:lnTo>
                  <a:lnTo>
                    <a:pt x="120" y="12"/>
                  </a:lnTo>
                  <a:lnTo>
                    <a:pt x="132" y="12"/>
                  </a:lnTo>
                  <a:lnTo>
                    <a:pt x="120" y="12"/>
                  </a:lnTo>
                  <a:lnTo>
                    <a:pt x="108" y="12"/>
                  </a:lnTo>
                  <a:lnTo>
                    <a:pt x="84" y="12"/>
                  </a:lnTo>
                  <a:lnTo>
                    <a:pt x="84" y="12"/>
                  </a:lnTo>
                  <a:lnTo>
                    <a:pt x="84" y="12"/>
                  </a:lnTo>
                  <a:lnTo>
                    <a:pt x="72" y="12"/>
                  </a:lnTo>
                  <a:lnTo>
                    <a:pt x="60" y="0"/>
                  </a:lnTo>
                  <a:lnTo>
                    <a:pt x="60" y="0"/>
                  </a:lnTo>
                  <a:lnTo>
                    <a:pt x="36" y="0"/>
                  </a:lnTo>
                  <a:lnTo>
                    <a:pt x="36" y="12"/>
                  </a:lnTo>
                  <a:lnTo>
                    <a:pt x="24"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2" name="Freeform 70">
              <a:extLst>
                <a:ext uri="{FF2B5EF4-FFF2-40B4-BE49-F238E27FC236}">
                  <a16:creationId xmlns:a16="http://schemas.microsoft.com/office/drawing/2014/main" id="{FE060227-F50D-9340-BDCD-62A1D655E819}"/>
                </a:ext>
              </a:extLst>
            </p:cNvPr>
            <p:cNvSpPr>
              <a:spLocks/>
            </p:cNvSpPr>
            <p:nvPr/>
          </p:nvSpPr>
          <p:spPr bwMode="auto">
            <a:xfrm>
              <a:off x="2666802" y="1495571"/>
              <a:ext cx="57365" cy="23902"/>
            </a:xfrm>
            <a:custGeom>
              <a:avLst/>
              <a:gdLst/>
              <a:ahLst/>
              <a:cxnLst>
                <a:cxn ang="0">
                  <a:pos x="0" y="0"/>
                </a:cxn>
                <a:cxn ang="0">
                  <a:pos x="12" y="12"/>
                </a:cxn>
                <a:cxn ang="0">
                  <a:pos x="24" y="12"/>
                </a:cxn>
                <a:cxn ang="0">
                  <a:pos x="48" y="12"/>
                </a:cxn>
                <a:cxn ang="0">
                  <a:pos x="36" y="12"/>
                </a:cxn>
                <a:cxn ang="0">
                  <a:pos x="36" y="12"/>
                </a:cxn>
                <a:cxn ang="0">
                  <a:pos x="24" y="12"/>
                </a:cxn>
                <a:cxn ang="0">
                  <a:pos x="24" y="24"/>
                </a:cxn>
                <a:cxn ang="0">
                  <a:pos x="12" y="12"/>
                </a:cxn>
                <a:cxn ang="0">
                  <a:pos x="12" y="12"/>
                </a:cxn>
                <a:cxn ang="0">
                  <a:pos x="0" y="12"/>
                </a:cxn>
                <a:cxn ang="0">
                  <a:pos x="0" y="0"/>
                </a:cxn>
              </a:cxnLst>
              <a:rect l="0" t="0" r="r" b="b"/>
              <a:pathLst>
                <a:path w="48" h="24">
                  <a:moveTo>
                    <a:pt x="0" y="0"/>
                  </a:moveTo>
                  <a:lnTo>
                    <a:pt x="12" y="12"/>
                  </a:lnTo>
                  <a:lnTo>
                    <a:pt x="24" y="12"/>
                  </a:lnTo>
                  <a:lnTo>
                    <a:pt x="48" y="12"/>
                  </a:lnTo>
                  <a:lnTo>
                    <a:pt x="36" y="12"/>
                  </a:lnTo>
                  <a:lnTo>
                    <a:pt x="36" y="12"/>
                  </a:lnTo>
                  <a:lnTo>
                    <a:pt x="24" y="12"/>
                  </a:lnTo>
                  <a:lnTo>
                    <a:pt x="24" y="24"/>
                  </a:lnTo>
                  <a:lnTo>
                    <a:pt x="12" y="12"/>
                  </a:lnTo>
                  <a:lnTo>
                    <a:pt x="12" y="12"/>
                  </a:lnTo>
                  <a:lnTo>
                    <a:pt x="0" y="12"/>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3" name="Freeform 71">
              <a:extLst>
                <a:ext uri="{FF2B5EF4-FFF2-40B4-BE49-F238E27FC236}">
                  <a16:creationId xmlns:a16="http://schemas.microsoft.com/office/drawing/2014/main" id="{67D9A979-36D7-8C48-BAEB-D08CFA22BD3A}"/>
                </a:ext>
              </a:extLst>
            </p:cNvPr>
            <p:cNvSpPr>
              <a:spLocks/>
            </p:cNvSpPr>
            <p:nvPr/>
          </p:nvSpPr>
          <p:spPr bwMode="auto">
            <a:xfrm>
              <a:off x="2567608" y="1374917"/>
              <a:ext cx="185242" cy="121901"/>
            </a:xfrm>
            <a:custGeom>
              <a:avLst/>
              <a:gdLst/>
              <a:ahLst/>
              <a:cxnLst>
                <a:cxn ang="0">
                  <a:pos x="84" y="13"/>
                </a:cxn>
                <a:cxn ang="0">
                  <a:pos x="96" y="13"/>
                </a:cxn>
                <a:cxn ang="0">
                  <a:pos x="96" y="25"/>
                </a:cxn>
                <a:cxn ang="0">
                  <a:pos x="96" y="25"/>
                </a:cxn>
                <a:cxn ang="0">
                  <a:pos x="84" y="37"/>
                </a:cxn>
                <a:cxn ang="0">
                  <a:pos x="96" y="37"/>
                </a:cxn>
                <a:cxn ang="0">
                  <a:pos x="96" y="49"/>
                </a:cxn>
                <a:cxn ang="0">
                  <a:pos x="96" y="49"/>
                </a:cxn>
                <a:cxn ang="0">
                  <a:pos x="96" y="61"/>
                </a:cxn>
                <a:cxn ang="0">
                  <a:pos x="96" y="61"/>
                </a:cxn>
                <a:cxn ang="0">
                  <a:pos x="108" y="73"/>
                </a:cxn>
                <a:cxn ang="0">
                  <a:pos x="132" y="73"/>
                </a:cxn>
                <a:cxn ang="0">
                  <a:pos x="144" y="85"/>
                </a:cxn>
                <a:cxn ang="0">
                  <a:pos x="157" y="85"/>
                </a:cxn>
                <a:cxn ang="0">
                  <a:pos x="144" y="97"/>
                </a:cxn>
                <a:cxn ang="0">
                  <a:pos x="120" y="109"/>
                </a:cxn>
                <a:cxn ang="0">
                  <a:pos x="84" y="109"/>
                </a:cxn>
                <a:cxn ang="0">
                  <a:pos x="60" y="97"/>
                </a:cxn>
                <a:cxn ang="0">
                  <a:pos x="36" y="109"/>
                </a:cxn>
                <a:cxn ang="0">
                  <a:pos x="0" y="97"/>
                </a:cxn>
                <a:cxn ang="0">
                  <a:pos x="0" y="97"/>
                </a:cxn>
                <a:cxn ang="0">
                  <a:pos x="12" y="85"/>
                </a:cxn>
                <a:cxn ang="0">
                  <a:pos x="0" y="73"/>
                </a:cxn>
                <a:cxn ang="0">
                  <a:pos x="24" y="73"/>
                </a:cxn>
                <a:cxn ang="0">
                  <a:pos x="36" y="73"/>
                </a:cxn>
                <a:cxn ang="0">
                  <a:pos x="48" y="73"/>
                </a:cxn>
                <a:cxn ang="0">
                  <a:pos x="36" y="49"/>
                </a:cxn>
                <a:cxn ang="0">
                  <a:pos x="48" y="37"/>
                </a:cxn>
                <a:cxn ang="0">
                  <a:pos x="48" y="37"/>
                </a:cxn>
                <a:cxn ang="0">
                  <a:pos x="48" y="13"/>
                </a:cxn>
                <a:cxn ang="0">
                  <a:pos x="60" y="13"/>
                </a:cxn>
                <a:cxn ang="0">
                  <a:pos x="60" y="13"/>
                </a:cxn>
              </a:cxnLst>
              <a:rect l="0" t="0" r="r" b="b"/>
              <a:pathLst>
                <a:path w="157" h="109">
                  <a:moveTo>
                    <a:pt x="72" y="0"/>
                  </a:moveTo>
                  <a:lnTo>
                    <a:pt x="84" y="13"/>
                  </a:lnTo>
                  <a:lnTo>
                    <a:pt x="84" y="13"/>
                  </a:lnTo>
                  <a:lnTo>
                    <a:pt x="96" y="13"/>
                  </a:lnTo>
                  <a:lnTo>
                    <a:pt x="84" y="13"/>
                  </a:lnTo>
                  <a:lnTo>
                    <a:pt x="96" y="25"/>
                  </a:lnTo>
                  <a:lnTo>
                    <a:pt x="84" y="25"/>
                  </a:lnTo>
                  <a:lnTo>
                    <a:pt x="96" y="25"/>
                  </a:lnTo>
                  <a:lnTo>
                    <a:pt x="72" y="25"/>
                  </a:lnTo>
                  <a:lnTo>
                    <a:pt x="84" y="37"/>
                  </a:lnTo>
                  <a:lnTo>
                    <a:pt x="96" y="37"/>
                  </a:lnTo>
                  <a:lnTo>
                    <a:pt x="96" y="37"/>
                  </a:lnTo>
                  <a:lnTo>
                    <a:pt x="96" y="37"/>
                  </a:lnTo>
                  <a:lnTo>
                    <a:pt x="96" y="49"/>
                  </a:lnTo>
                  <a:lnTo>
                    <a:pt x="108" y="49"/>
                  </a:lnTo>
                  <a:lnTo>
                    <a:pt x="96" y="49"/>
                  </a:lnTo>
                  <a:lnTo>
                    <a:pt x="108" y="61"/>
                  </a:lnTo>
                  <a:lnTo>
                    <a:pt x="96" y="61"/>
                  </a:lnTo>
                  <a:lnTo>
                    <a:pt x="96" y="61"/>
                  </a:lnTo>
                  <a:lnTo>
                    <a:pt x="96" y="61"/>
                  </a:lnTo>
                  <a:lnTo>
                    <a:pt x="84" y="61"/>
                  </a:lnTo>
                  <a:lnTo>
                    <a:pt x="108" y="73"/>
                  </a:lnTo>
                  <a:lnTo>
                    <a:pt x="120" y="73"/>
                  </a:lnTo>
                  <a:lnTo>
                    <a:pt x="132" y="73"/>
                  </a:lnTo>
                  <a:lnTo>
                    <a:pt x="132" y="73"/>
                  </a:lnTo>
                  <a:lnTo>
                    <a:pt x="144" y="85"/>
                  </a:lnTo>
                  <a:lnTo>
                    <a:pt x="132" y="85"/>
                  </a:lnTo>
                  <a:lnTo>
                    <a:pt x="157" y="85"/>
                  </a:lnTo>
                  <a:lnTo>
                    <a:pt x="144" y="97"/>
                  </a:lnTo>
                  <a:lnTo>
                    <a:pt x="144" y="97"/>
                  </a:lnTo>
                  <a:lnTo>
                    <a:pt x="132" y="97"/>
                  </a:lnTo>
                  <a:lnTo>
                    <a:pt x="120" y="109"/>
                  </a:lnTo>
                  <a:lnTo>
                    <a:pt x="108" y="109"/>
                  </a:lnTo>
                  <a:lnTo>
                    <a:pt x="84" y="109"/>
                  </a:lnTo>
                  <a:lnTo>
                    <a:pt x="72" y="97"/>
                  </a:lnTo>
                  <a:lnTo>
                    <a:pt x="60" y="97"/>
                  </a:lnTo>
                  <a:lnTo>
                    <a:pt x="48" y="109"/>
                  </a:lnTo>
                  <a:lnTo>
                    <a:pt x="36" y="109"/>
                  </a:lnTo>
                  <a:lnTo>
                    <a:pt x="12" y="109"/>
                  </a:lnTo>
                  <a:lnTo>
                    <a:pt x="0" y="97"/>
                  </a:lnTo>
                  <a:lnTo>
                    <a:pt x="0" y="97"/>
                  </a:lnTo>
                  <a:lnTo>
                    <a:pt x="0" y="97"/>
                  </a:lnTo>
                  <a:lnTo>
                    <a:pt x="0" y="85"/>
                  </a:lnTo>
                  <a:lnTo>
                    <a:pt x="12" y="85"/>
                  </a:lnTo>
                  <a:lnTo>
                    <a:pt x="0" y="85"/>
                  </a:lnTo>
                  <a:lnTo>
                    <a:pt x="0" y="73"/>
                  </a:lnTo>
                  <a:lnTo>
                    <a:pt x="12" y="73"/>
                  </a:lnTo>
                  <a:lnTo>
                    <a:pt x="24" y="73"/>
                  </a:lnTo>
                  <a:lnTo>
                    <a:pt x="36" y="73"/>
                  </a:lnTo>
                  <a:lnTo>
                    <a:pt x="36" y="73"/>
                  </a:lnTo>
                  <a:lnTo>
                    <a:pt x="36" y="61"/>
                  </a:lnTo>
                  <a:lnTo>
                    <a:pt x="48" y="73"/>
                  </a:lnTo>
                  <a:lnTo>
                    <a:pt x="36" y="61"/>
                  </a:lnTo>
                  <a:lnTo>
                    <a:pt x="36" y="49"/>
                  </a:lnTo>
                  <a:lnTo>
                    <a:pt x="36" y="37"/>
                  </a:lnTo>
                  <a:lnTo>
                    <a:pt x="48" y="37"/>
                  </a:lnTo>
                  <a:lnTo>
                    <a:pt x="48" y="37"/>
                  </a:lnTo>
                  <a:lnTo>
                    <a:pt x="48" y="37"/>
                  </a:lnTo>
                  <a:lnTo>
                    <a:pt x="60" y="37"/>
                  </a:lnTo>
                  <a:lnTo>
                    <a:pt x="48" y="13"/>
                  </a:lnTo>
                  <a:lnTo>
                    <a:pt x="60" y="25"/>
                  </a:lnTo>
                  <a:lnTo>
                    <a:pt x="60" y="13"/>
                  </a:lnTo>
                  <a:lnTo>
                    <a:pt x="72" y="13"/>
                  </a:lnTo>
                  <a:lnTo>
                    <a:pt x="60" y="13"/>
                  </a:lnTo>
                  <a:lnTo>
                    <a:pt x="7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4" name="Freeform 72">
              <a:extLst>
                <a:ext uri="{FF2B5EF4-FFF2-40B4-BE49-F238E27FC236}">
                  <a16:creationId xmlns:a16="http://schemas.microsoft.com/office/drawing/2014/main" id="{2197D04A-17DB-C94F-9B5C-900A7BA90E67}"/>
                </a:ext>
              </a:extLst>
            </p:cNvPr>
            <p:cNvSpPr>
              <a:spLocks/>
            </p:cNvSpPr>
            <p:nvPr/>
          </p:nvSpPr>
          <p:spPr bwMode="auto">
            <a:xfrm>
              <a:off x="2666802" y="1627034"/>
              <a:ext cx="114731" cy="39439"/>
            </a:xfrm>
            <a:custGeom>
              <a:avLst/>
              <a:gdLst/>
              <a:ahLst/>
              <a:cxnLst>
                <a:cxn ang="0">
                  <a:pos x="0" y="0"/>
                </a:cxn>
                <a:cxn ang="0">
                  <a:pos x="12" y="0"/>
                </a:cxn>
                <a:cxn ang="0">
                  <a:pos x="24" y="0"/>
                </a:cxn>
                <a:cxn ang="0">
                  <a:pos x="48" y="12"/>
                </a:cxn>
                <a:cxn ang="0">
                  <a:pos x="60" y="12"/>
                </a:cxn>
                <a:cxn ang="0">
                  <a:pos x="85" y="12"/>
                </a:cxn>
                <a:cxn ang="0">
                  <a:pos x="85" y="0"/>
                </a:cxn>
                <a:cxn ang="0">
                  <a:pos x="97" y="0"/>
                </a:cxn>
                <a:cxn ang="0">
                  <a:pos x="97" y="12"/>
                </a:cxn>
                <a:cxn ang="0">
                  <a:pos x="85" y="12"/>
                </a:cxn>
                <a:cxn ang="0">
                  <a:pos x="85" y="12"/>
                </a:cxn>
                <a:cxn ang="0">
                  <a:pos x="97" y="12"/>
                </a:cxn>
                <a:cxn ang="0">
                  <a:pos x="85" y="24"/>
                </a:cxn>
                <a:cxn ang="0">
                  <a:pos x="73" y="24"/>
                </a:cxn>
                <a:cxn ang="0">
                  <a:pos x="73" y="24"/>
                </a:cxn>
                <a:cxn ang="0">
                  <a:pos x="60" y="24"/>
                </a:cxn>
                <a:cxn ang="0">
                  <a:pos x="60" y="36"/>
                </a:cxn>
                <a:cxn ang="0">
                  <a:pos x="48" y="24"/>
                </a:cxn>
                <a:cxn ang="0">
                  <a:pos x="48" y="36"/>
                </a:cxn>
                <a:cxn ang="0">
                  <a:pos x="36" y="24"/>
                </a:cxn>
                <a:cxn ang="0">
                  <a:pos x="36" y="24"/>
                </a:cxn>
                <a:cxn ang="0">
                  <a:pos x="24" y="36"/>
                </a:cxn>
                <a:cxn ang="0">
                  <a:pos x="24" y="24"/>
                </a:cxn>
                <a:cxn ang="0">
                  <a:pos x="12" y="24"/>
                </a:cxn>
                <a:cxn ang="0">
                  <a:pos x="24" y="24"/>
                </a:cxn>
                <a:cxn ang="0">
                  <a:pos x="24" y="12"/>
                </a:cxn>
                <a:cxn ang="0">
                  <a:pos x="24" y="12"/>
                </a:cxn>
                <a:cxn ang="0">
                  <a:pos x="24" y="0"/>
                </a:cxn>
                <a:cxn ang="0">
                  <a:pos x="12" y="12"/>
                </a:cxn>
                <a:cxn ang="0">
                  <a:pos x="12" y="0"/>
                </a:cxn>
                <a:cxn ang="0">
                  <a:pos x="0" y="0"/>
                </a:cxn>
                <a:cxn ang="0">
                  <a:pos x="0" y="0"/>
                </a:cxn>
                <a:cxn ang="0">
                  <a:pos x="0" y="0"/>
                </a:cxn>
              </a:cxnLst>
              <a:rect l="0" t="0" r="r" b="b"/>
              <a:pathLst>
                <a:path w="97" h="36">
                  <a:moveTo>
                    <a:pt x="0" y="0"/>
                  </a:moveTo>
                  <a:lnTo>
                    <a:pt x="12" y="0"/>
                  </a:lnTo>
                  <a:lnTo>
                    <a:pt x="24" y="0"/>
                  </a:lnTo>
                  <a:lnTo>
                    <a:pt x="48" y="12"/>
                  </a:lnTo>
                  <a:lnTo>
                    <a:pt x="60" y="12"/>
                  </a:lnTo>
                  <a:lnTo>
                    <a:pt x="85" y="12"/>
                  </a:lnTo>
                  <a:lnTo>
                    <a:pt x="85" y="0"/>
                  </a:lnTo>
                  <a:lnTo>
                    <a:pt x="97" y="0"/>
                  </a:lnTo>
                  <a:lnTo>
                    <a:pt x="97" y="12"/>
                  </a:lnTo>
                  <a:lnTo>
                    <a:pt x="85" y="12"/>
                  </a:lnTo>
                  <a:lnTo>
                    <a:pt x="85" y="12"/>
                  </a:lnTo>
                  <a:lnTo>
                    <a:pt x="97" y="12"/>
                  </a:lnTo>
                  <a:lnTo>
                    <a:pt x="85" y="24"/>
                  </a:lnTo>
                  <a:lnTo>
                    <a:pt x="73" y="24"/>
                  </a:lnTo>
                  <a:lnTo>
                    <a:pt x="73" y="24"/>
                  </a:lnTo>
                  <a:lnTo>
                    <a:pt x="60" y="24"/>
                  </a:lnTo>
                  <a:lnTo>
                    <a:pt x="60" y="36"/>
                  </a:lnTo>
                  <a:lnTo>
                    <a:pt x="48" y="24"/>
                  </a:lnTo>
                  <a:lnTo>
                    <a:pt x="48" y="36"/>
                  </a:lnTo>
                  <a:lnTo>
                    <a:pt x="36" y="24"/>
                  </a:lnTo>
                  <a:lnTo>
                    <a:pt x="36" y="24"/>
                  </a:lnTo>
                  <a:lnTo>
                    <a:pt x="24" y="36"/>
                  </a:lnTo>
                  <a:lnTo>
                    <a:pt x="24" y="24"/>
                  </a:lnTo>
                  <a:lnTo>
                    <a:pt x="12" y="24"/>
                  </a:lnTo>
                  <a:lnTo>
                    <a:pt x="24" y="24"/>
                  </a:lnTo>
                  <a:lnTo>
                    <a:pt x="24" y="12"/>
                  </a:lnTo>
                  <a:lnTo>
                    <a:pt x="24" y="12"/>
                  </a:lnTo>
                  <a:lnTo>
                    <a:pt x="24" y="0"/>
                  </a:lnTo>
                  <a:lnTo>
                    <a:pt x="12" y="12"/>
                  </a:lnTo>
                  <a:lnTo>
                    <a:pt x="12"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5" name="Freeform 73">
              <a:extLst>
                <a:ext uri="{FF2B5EF4-FFF2-40B4-BE49-F238E27FC236}">
                  <a16:creationId xmlns:a16="http://schemas.microsoft.com/office/drawing/2014/main" id="{B94AFE34-0C5C-A74B-81DB-02D967AF246D}"/>
                </a:ext>
              </a:extLst>
            </p:cNvPr>
            <p:cNvSpPr>
              <a:spLocks/>
            </p:cNvSpPr>
            <p:nvPr/>
          </p:nvSpPr>
          <p:spPr bwMode="auto">
            <a:xfrm>
              <a:off x="5398826" y="1362967"/>
              <a:ext cx="669262" cy="169706"/>
            </a:xfrm>
            <a:custGeom>
              <a:avLst/>
              <a:gdLst/>
              <a:ahLst/>
              <a:cxnLst>
                <a:cxn ang="0">
                  <a:pos x="555" y="133"/>
                </a:cxn>
                <a:cxn ang="0">
                  <a:pos x="567" y="109"/>
                </a:cxn>
                <a:cxn ang="0">
                  <a:pos x="555" y="85"/>
                </a:cxn>
                <a:cxn ang="0">
                  <a:pos x="543" y="85"/>
                </a:cxn>
                <a:cxn ang="0">
                  <a:pos x="543" y="85"/>
                </a:cxn>
                <a:cxn ang="0">
                  <a:pos x="519" y="73"/>
                </a:cxn>
                <a:cxn ang="0">
                  <a:pos x="495" y="73"/>
                </a:cxn>
                <a:cxn ang="0">
                  <a:pos x="483" y="85"/>
                </a:cxn>
                <a:cxn ang="0">
                  <a:pos x="471" y="73"/>
                </a:cxn>
                <a:cxn ang="0">
                  <a:pos x="471" y="61"/>
                </a:cxn>
                <a:cxn ang="0">
                  <a:pos x="446" y="61"/>
                </a:cxn>
                <a:cxn ang="0">
                  <a:pos x="434" y="49"/>
                </a:cxn>
                <a:cxn ang="0">
                  <a:pos x="410" y="49"/>
                </a:cxn>
                <a:cxn ang="0">
                  <a:pos x="410" y="49"/>
                </a:cxn>
                <a:cxn ang="0">
                  <a:pos x="398" y="36"/>
                </a:cxn>
                <a:cxn ang="0">
                  <a:pos x="398" y="24"/>
                </a:cxn>
                <a:cxn ang="0">
                  <a:pos x="398" y="12"/>
                </a:cxn>
                <a:cxn ang="0">
                  <a:pos x="374" y="12"/>
                </a:cxn>
                <a:cxn ang="0">
                  <a:pos x="362" y="12"/>
                </a:cxn>
                <a:cxn ang="0">
                  <a:pos x="338" y="12"/>
                </a:cxn>
                <a:cxn ang="0">
                  <a:pos x="326" y="0"/>
                </a:cxn>
                <a:cxn ang="0">
                  <a:pos x="314" y="12"/>
                </a:cxn>
                <a:cxn ang="0">
                  <a:pos x="302" y="12"/>
                </a:cxn>
                <a:cxn ang="0">
                  <a:pos x="289" y="36"/>
                </a:cxn>
                <a:cxn ang="0">
                  <a:pos x="289" y="49"/>
                </a:cxn>
                <a:cxn ang="0">
                  <a:pos x="289" y="61"/>
                </a:cxn>
                <a:cxn ang="0">
                  <a:pos x="277" y="61"/>
                </a:cxn>
                <a:cxn ang="0">
                  <a:pos x="253" y="49"/>
                </a:cxn>
                <a:cxn ang="0">
                  <a:pos x="253" y="36"/>
                </a:cxn>
                <a:cxn ang="0">
                  <a:pos x="241" y="24"/>
                </a:cxn>
                <a:cxn ang="0">
                  <a:pos x="217" y="24"/>
                </a:cxn>
                <a:cxn ang="0">
                  <a:pos x="217" y="24"/>
                </a:cxn>
                <a:cxn ang="0">
                  <a:pos x="193" y="36"/>
                </a:cxn>
                <a:cxn ang="0">
                  <a:pos x="181" y="36"/>
                </a:cxn>
                <a:cxn ang="0">
                  <a:pos x="169" y="36"/>
                </a:cxn>
                <a:cxn ang="0">
                  <a:pos x="157" y="36"/>
                </a:cxn>
                <a:cxn ang="0">
                  <a:pos x="145" y="24"/>
                </a:cxn>
                <a:cxn ang="0">
                  <a:pos x="133" y="36"/>
                </a:cxn>
                <a:cxn ang="0">
                  <a:pos x="120" y="49"/>
                </a:cxn>
                <a:cxn ang="0">
                  <a:pos x="120" y="61"/>
                </a:cxn>
                <a:cxn ang="0">
                  <a:pos x="133" y="61"/>
                </a:cxn>
                <a:cxn ang="0">
                  <a:pos x="133" y="73"/>
                </a:cxn>
                <a:cxn ang="0">
                  <a:pos x="96" y="61"/>
                </a:cxn>
                <a:cxn ang="0">
                  <a:pos x="84" y="49"/>
                </a:cxn>
                <a:cxn ang="0">
                  <a:pos x="72" y="73"/>
                </a:cxn>
                <a:cxn ang="0">
                  <a:pos x="36" y="73"/>
                </a:cxn>
                <a:cxn ang="0">
                  <a:pos x="36" y="97"/>
                </a:cxn>
                <a:cxn ang="0">
                  <a:pos x="0" y="97"/>
                </a:cxn>
                <a:cxn ang="0">
                  <a:pos x="0" y="109"/>
                </a:cxn>
                <a:cxn ang="0">
                  <a:pos x="12" y="121"/>
                </a:cxn>
                <a:cxn ang="0">
                  <a:pos x="0" y="133"/>
                </a:cxn>
                <a:cxn ang="0">
                  <a:pos x="0" y="133"/>
                </a:cxn>
                <a:cxn ang="0">
                  <a:pos x="12" y="145"/>
                </a:cxn>
                <a:cxn ang="0">
                  <a:pos x="24" y="157"/>
                </a:cxn>
                <a:cxn ang="0">
                  <a:pos x="48" y="157"/>
                </a:cxn>
              </a:cxnLst>
              <a:rect l="0" t="0" r="r" b="b"/>
              <a:pathLst>
                <a:path w="567" h="157">
                  <a:moveTo>
                    <a:pt x="531" y="145"/>
                  </a:moveTo>
                  <a:lnTo>
                    <a:pt x="555" y="133"/>
                  </a:lnTo>
                  <a:lnTo>
                    <a:pt x="567" y="109"/>
                  </a:lnTo>
                  <a:lnTo>
                    <a:pt x="567" y="109"/>
                  </a:lnTo>
                  <a:lnTo>
                    <a:pt x="555" y="97"/>
                  </a:lnTo>
                  <a:lnTo>
                    <a:pt x="555" y="85"/>
                  </a:lnTo>
                  <a:lnTo>
                    <a:pt x="555" y="85"/>
                  </a:lnTo>
                  <a:lnTo>
                    <a:pt x="543" y="85"/>
                  </a:lnTo>
                  <a:lnTo>
                    <a:pt x="531" y="73"/>
                  </a:lnTo>
                  <a:lnTo>
                    <a:pt x="543" y="85"/>
                  </a:lnTo>
                  <a:lnTo>
                    <a:pt x="519" y="73"/>
                  </a:lnTo>
                  <a:lnTo>
                    <a:pt x="519" y="73"/>
                  </a:lnTo>
                  <a:lnTo>
                    <a:pt x="507" y="73"/>
                  </a:lnTo>
                  <a:lnTo>
                    <a:pt x="495" y="73"/>
                  </a:lnTo>
                  <a:lnTo>
                    <a:pt x="483" y="85"/>
                  </a:lnTo>
                  <a:lnTo>
                    <a:pt x="483" y="85"/>
                  </a:lnTo>
                  <a:lnTo>
                    <a:pt x="471" y="85"/>
                  </a:lnTo>
                  <a:lnTo>
                    <a:pt x="471" y="73"/>
                  </a:lnTo>
                  <a:lnTo>
                    <a:pt x="471" y="61"/>
                  </a:lnTo>
                  <a:lnTo>
                    <a:pt x="471" y="61"/>
                  </a:lnTo>
                  <a:lnTo>
                    <a:pt x="459" y="61"/>
                  </a:lnTo>
                  <a:lnTo>
                    <a:pt x="446" y="61"/>
                  </a:lnTo>
                  <a:lnTo>
                    <a:pt x="446" y="49"/>
                  </a:lnTo>
                  <a:lnTo>
                    <a:pt x="434" y="49"/>
                  </a:lnTo>
                  <a:lnTo>
                    <a:pt x="422" y="49"/>
                  </a:lnTo>
                  <a:lnTo>
                    <a:pt x="410" y="49"/>
                  </a:lnTo>
                  <a:lnTo>
                    <a:pt x="410" y="49"/>
                  </a:lnTo>
                  <a:lnTo>
                    <a:pt x="410" y="49"/>
                  </a:lnTo>
                  <a:lnTo>
                    <a:pt x="398" y="36"/>
                  </a:lnTo>
                  <a:lnTo>
                    <a:pt x="398" y="36"/>
                  </a:lnTo>
                  <a:lnTo>
                    <a:pt x="398" y="24"/>
                  </a:lnTo>
                  <a:lnTo>
                    <a:pt x="398" y="24"/>
                  </a:lnTo>
                  <a:lnTo>
                    <a:pt x="398" y="12"/>
                  </a:lnTo>
                  <a:lnTo>
                    <a:pt x="398" y="12"/>
                  </a:lnTo>
                  <a:lnTo>
                    <a:pt x="386" y="12"/>
                  </a:lnTo>
                  <a:lnTo>
                    <a:pt x="374" y="12"/>
                  </a:lnTo>
                  <a:lnTo>
                    <a:pt x="362" y="12"/>
                  </a:lnTo>
                  <a:lnTo>
                    <a:pt x="362" y="12"/>
                  </a:lnTo>
                  <a:lnTo>
                    <a:pt x="350" y="12"/>
                  </a:lnTo>
                  <a:lnTo>
                    <a:pt x="338" y="12"/>
                  </a:lnTo>
                  <a:lnTo>
                    <a:pt x="326" y="0"/>
                  </a:lnTo>
                  <a:lnTo>
                    <a:pt x="326" y="0"/>
                  </a:lnTo>
                  <a:lnTo>
                    <a:pt x="314" y="12"/>
                  </a:lnTo>
                  <a:lnTo>
                    <a:pt x="314" y="12"/>
                  </a:lnTo>
                  <a:lnTo>
                    <a:pt x="302" y="12"/>
                  </a:lnTo>
                  <a:lnTo>
                    <a:pt x="302" y="12"/>
                  </a:lnTo>
                  <a:lnTo>
                    <a:pt x="302" y="24"/>
                  </a:lnTo>
                  <a:lnTo>
                    <a:pt x="289" y="36"/>
                  </a:lnTo>
                  <a:lnTo>
                    <a:pt x="289" y="36"/>
                  </a:lnTo>
                  <a:lnTo>
                    <a:pt x="289" y="49"/>
                  </a:lnTo>
                  <a:lnTo>
                    <a:pt x="289" y="49"/>
                  </a:lnTo>
                  <a:lnTo>
                    <a:pt x="289" y="61"/>
                  </a:lnTo>
                  <a:lnTo>
                    <a:pt x="277" y="61"/>
                  </a:lnTo>
                  <a:lnTo>
                    <a:pt x="277" y="61"/>
                  </a:lnTo>
                  <a:lnTo>
                    <a:pt x="265" y="61"/>
                  </a:lnTo>
                  <a:lnTo>
                    <a:pt x="253" y="49"/>
                  </a:lnTo>
                  <a:lnTo>
                    <a:pt x="253" y="49"/>
                  </a:lnTo>
                  <a:lnTo>
                    <a:pt x="253" y="36"/>
                  </a:lnTo>
                  <a:lnTo>
                    <a:pt x="241" y="36"/>
                  </a:lnTo>
                  <a:lnTo>
                    <a:pt x="241" y="24"/>
                  </a:lnTo>
                  <a:lnTo>
                    <a:pt x="229" y="24"/>
                  </a:lnTo>
                  <a:lnTo>
                    <a:pt x="217" y="24"/>
                  </a:lnTo>
                  <a:lnTo>
                    <a:pt x="217" y="24"/>
                  </a:lnTo>
                  <a:lnTo>
                    <a:pt x="217" y="24"/>
                  </a:lnTo>
                  <a:lnTo>
                    <a:pt x="205" y="36"/>
                  </a:lnTo>
                  <a:lnTo>
                    <a:pt x="193" y="36"/>
                  </a:lnTo>
                  <a:lnTo>
                    <a:pt x="193" y="36"/>
                  </a:lnTo>
                  <a:lnTo>
                    <a:pt x="181" y="36"/>
                  </a:lnTo>
                  <a:lnTo>
                    <a:pt x="181" y="36"/>
                  </a:lnTo>
                  <a:lnTo>
                    <a:pt x="169" y="36"/>
                  </a:lnTo>
                  <a:lnTo>
                    <a:pt x="157" y="36"/>
                  </a:lnTo>
                  <a:lnTo>
                    <a:pt x="157" y="36"/>
                  </a:lnTo>
                  <a:lnTo>
                    <a:pt x="145" y="24"/>
                  </a:lnTo>
                  <a:lnTo>
                    <a:pt x="145" y="24"/>
                  </a:lnTo>
                  <a:lnTo>
                    <a:pt x="133" y="36"/>
                  </a:lnTo>
                  <a:lnTo>
                    <a:pt x="133" y="36"/>
                  </a:lnTo>
                  <a:lnTo>
                    <a:pt x="120" y="36"/>
                  </a:lnTo>
                  <a:lnTo>
                    <a:pt x="120" y="49"/>
                  </a:lnTo>
                  <a:lnTo>
                    <a:pt x="120" y="49"/>
                  </a:lnTo>
                  <a:lnTo>
                    <a:pt x="120" y="61"/>
                  </a:lnTo>
                  <a:lnTo>
                    <a:pt x="120" y="61"/>
                  </a:lnTo>
                  <a:lnTo>
                    <a:pt x="133" y="61"/>
                  </a:lnTo>
                  <a:lnTo>
                    <a:pt x="133" y="73"/>
                  </a:lnTo>
                  <a:lnTo>
                    <a:pt x="133" y="73"/>
                  </a:lnTo>
                  <a:lnTo>
                    <a:pt x="120" y="73"/>
                  </a:lnTo>
                  <a:lnTo>
                    <a:pt x="96" y="61"/>
                  </a:lnTo>
                  <a:lnTo>
                    <a:pt x="84" y="49"/>
                  </a:lnTo>
                  <a:lnTo>
                    <a:pt x="84" y="49"/>
                  </a:lnTo>
                  <a:lnTo>
                    <a:pt x="72" y="61"/>
                  </a:lnTo>
                  <a:lnTo>
                    <a:pt x="72" y="73"/>
                  </a:lnTo>
                  <a:lnTo>
                    <a:pt x="36" y="61"/>
                  </a:lnTo>
                  <a:lnTo>
                    <a:pt x="36" y="73"/>
                  </a:lnTo>
                  <a:lnTo>
                    <a:pt x="36" y="73"/>
                  </a:lnTo>
                  <a:lnTo>
                    <a:pt x="36" y="97"/>
                  </a:lnTo>
                  <a:lnTo>
                    <a:pt x="12" y="97"/>
                  </a:lnTo>
                  <a:lnTo>
                    <a:pt x="0" y="97"/>
                  </a:lnTo>
                  <a:lnTo>
                    <a:pt x="0" y="109"/>
                  </a:lnTo>
                  <a:lnTo>
                    <a:pt x="0" y="109"/>
                  </a:lnTo>
                  <a:lnTo>
                    <a:pt x="0" y="121"/>
                  </a:lnTo>
                  <a:lnTo>
                    <a:pt x="12" y="121"/>
                  </a:lnTo>
                  <a:lnTo>
                    <a:pt x="12" y="121"/>
                  </a:lnTo>
                  <a:lnTo>
                    <a:pt x="0" y="133"/>
                  </a:lnTo>
                  <a:lnTo>
                    <a:pt x="0" y="133"/>
                  </a:lnTo>
                  <a:lnTo>
                    <a:pt x="0" y="133"/>
                  </a:lnTo>
                  <a:lnTo>
                    <a:pt x="0" y="145"/>
                  </a:lnTo>
                  <a:lnTo>
                    <a:pt x="12" y="145"/>
                  </a:lnTo>
                  <a:lnTo>
                    <a:pt x="12" y="157"/>
                  </a:lnTo>
                  <a:lnTo>
                    <a:pt x="24" y="157"/>
                  </a:lnTo>
                  <a:lnTo>
                    <a:pt x="36" y="157"/>
                  </a:lnTo>
                  <a:lnTo>
                    <a:pt x="48" y="157"/>
                  </a:lnTo>
                  <a:lnTo>
                    <a:pt x="531" y="145"/>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6" name="Freeform 74">
              <a:extLst>
                <a:ext uri="{FF2B5EF4-FFF2-40B4-BE49-F238E27FC236}">
                  <a16:creationId xmlns:a16="http://schemas.microsoft.com/office/drawing/2014/main" id="{856D16A9-22DC-064C-8B4A-6BE5B6A0D80D}"/>
                </a:ext>
              </a:extLst>
            </p:cNvPr>
            <p:cNvSpPr>
              <a:spLocks/>
            </p:cNvSpPr>
            <p:nvPr/>
          </p:nvSpPr>
          <p:spPr bwMode="auto">
            <a:xfrm>
              <a:off x="5469364" y="1441844"/>
              <a:ext cx="555726" cy="59756"/>
            </a:xfrm>
            <a:custGeom>
              <a:avLst/>
              <a:gdLst/>
              <a:ahLst/>
              <a:cxnLst>
                <a:cxn ang="0">
                  <a:pos x="471" y="36"/>
                </a:cxn>
                <a:cxn ang="0">
                  <a:pos x="471" y="24"/>
                </a:cxn>
                <a:cxn ang="0">
                  <a:pos x="459" y="24"/>
                </a:cxn>
                <a:cxn ang="0">
                  <a:pos x="459" y="24"/>
                </a:cxn>
                <a:cxn ang="0">
                  <a:pos x="447" y="24"/>
                </a:cxn>
                <a:cxn ang="0">
                  <a:pos x="435" y="24"/>
                </a:cxn>
                <a:cxn ang="0">
                  <a:pos x="435" y="24"/>
                </a:cxn>
                <a:cxn ang="0">
                  <a:pos x="411" y="24"/>
                </a:cxn>
                <a:cxn ang="0">
                  <a:pos x="399" y="12"/>
                </a:cxn>
                <a:cxn ang="0">
                  <a:pos x="386" y="12"/>
                </a:cxn>
                <a:cxn ang="0">
                  <a:pos x="374" y="12"/>
                </a:cxn>
                <a:cxn ang="0">
                  <a:pos x="374" y="12"/>
                </a:cxn>
                <a:cxn ang="0">
                  <a:pos x="362" y="24"/>
                </a:cxn>
                <a:cxn ang="0">
                  <a:pos x="338" y="12"/>
                </a:cxn>
                <a:cxn ang="0">
                  <a:pos x="338" y="12"/>
                </a:cxn>
                <a:cxn ang="0">
                  <a:pos x="326" y="12"/>
                </a:cxn>
                <a:cxn ang="0">
                  <a:pos x="326" y="12"/>
                </a:cxn>
                <a:cxn ang="0">
                  <a:pos x="338" y="36"/>
                </a:cxn>
                <a:cxn ang="0">
                  <a:pos x="326" y="36"/>
                </a:cxn>
                <a:cxn ang="0">
                  <a:pos x="254" y="24"/>
                </a:cxn>
                <a:cxn ang="0">
                  <a:pos x="278" y="12"/>
                </a:cxn>
                <a:cxn ang="0">
                  <a:pos x="290" y="12"/>
                </a:cxn>
                <a:cxn ang="0">
                  <a:pos x="278" y="0"/>
                </a:cxn>
                <a:cxn ang="0">
                  <a:pos x="278" y="0"/>
                </a:cxn>
                <a:cxn ang="0">
                  <a:pos x="266" y="0"/>
                </a:cxn>
                <a:cxn ang="0">
                  <a:pos x="229" y="12"/>
                </a:cxn>
                <a:cxn ang="0">
                  <a:pos x="181" y="12"/>
                </a:cxn>
                <a:cxn ang="0">
                  <a:pos x="181" y="0"/>
                </a:cxn>
                <a:cxn ang="0">
                  <a:pos x="181" y="0"/>
                </a:cxn>
                <a:cxn ang="0">
                  <a:pos x="181" y="0"/>
                </a:cxn>
                <a:cxn ang="0">
                  <a:pos x="169" y="0"/>
                </a:cxn>
                <a:cxn ang="0">
                  <a:pos x="157" y="0"/>
                </a:cxn>
                <a:cxn ang="0">
                  <a:pos x="145" y="0"/>
                </a:cxn>
                <a:cxn ang="0">
                  <a:pos x="145" y="0"/>
                </a:cxn>
                <a:cxn ang="0">
                  <a:pos x="133" y="0"/>
                </a:cxn>
                <a:cxn ang="0">
                  <a:pos x="121" y="12"/>
                </a:cxn>
                <a:cxn ang="0">
                  <a:pos x="109" y="0"/>
                </a:cxn>
                <a:cxn ang="0">
                  <a:pos x="97" y="12"/>
                </a:cxn>
                <a:cxn ang="0">
                  <a:pos x="97" y="12"/>
                </a:cxn>
                <a:cxn ang="0">
                  <a:pos x="85" y="24"/>
                </a:cxn>
                <a:cxn ang="0">
                  <a:pos x="60" y="12"/>
                </a:cxn>
                <a:cxn ang="0">
                  <a:pos x="60" y="12"/>
                </a:cxn>
                <a:cxn ang="0">
                  <a:pos x="48" y="12"/>
                </a:cxn>
                <a:cxn ang="0">
                  <a:pos x="36" y="24"/>
                </a:cxn>
                <a:cxn ang="0">
                  <a:pos x="24" y="12"/>
                </a:cxn>
                <a:cxn ang="0">
                  <a:pos x="24" y="12"/>
                </a:cxn>
                <a:cxn ang="0">
                  <a:pos x="12" y="12"/>
                </a:cxn>
                <a:cxn ang="0">
                  <a:pos x="12" y="12"/>
                </a:cxn>
                <a:cxn ang="0">
                  <a:pos x="0" y="12"/>
                </a:cxn>
                <a:cxn ang="0">
                  <a:pos x="0" y="12"/>
                </a:cxn>
                <a:cxn ang="0">
                  <a:pos x="0" y="24"/>
                </a:cxn>
                <a:cxn ang="0">
                  <a:pos x="0" y="24"/>
                </a:cxn>
                <a:cxn ang="0">
                  <a:pos x="24" y="24"/>
                </a:cxn>
                <a:cxn ang="0">
                  <a:pos x="48" y="24"/>
                </a:cxn>
                <a:cxn ang="0">
                  <a:pos x="73" y="48"/>
                </a:cxn>
                <a:cxn ang="0">
                  <a:pos x="447" y="36"/>
                </a:cxn>
                <a:cxn ang="0">
                  <a:pos x="471" y="36"/>
                </a:cxn>
              </a:cxnLst>
              <a:rect l="0" t="0" r="r" b="b"/>
              <a:pathLst>
                <a:path w="471" h="48">
                  <a:moveTo>
                    <a:pt x="471" y="36"/>
                  </a:moveTo>
                  <a:lnTo>
                    <a:pt x="471" y="24"/>
                  </a:lnTo>
                  <a:lnTo>
                    <a:pt x="459" y="24"/>
                  </a:lnTo>
                  <a:lnTo>
                    <a:pt x="459" y="24"/>
                  </a:lnTo>
                  <a:lnTo>
                    <a:pt x="447" y="24"/>
                  </a:lnTo>
                  <a:lnTo>
                    <a:pt x="435" y="24"/>
                  </a:lnTo>
                  <a:lnTo>
                    <a:pt x="435" y="24"/>
                  </a:lnTo>
                  <a:lnTo>
                    <a:pt x="411" y="24"/>
                  </a:lnTo>
                  <a:lnTo>
                    <a:pt x="399" y="12"/>
                  </a:lnTo>
                  <a:lnTo>
                    <a:pt x="386" y="12"/>
                  </a:lnTo>
                  <a:lnTo>
                    <a:pt x="374" y="12"/>
                  </a:lnTo>
                  <a:lnTo>
                    <a:pt x="374" y="12"/>
                  </a:lnTo>
                  <a:lnTo>
                    <a:pt x="362" y="24"/>
                  </a:lnTo>
                  <a:lnTo>
                    <a:pt x="338" y="12"/>
                  </a:lnTo>
                  <a:lnTo>
                    <a:pt x="338" y="12"/>
                  </a:lnTo>
                  <a:lnTo>
                    <a:pt x="326" y="12"/>
                  </a:lnTo>
                  <a:lnTo>
                    <a:pt x="326" y="12"/>
                  </a:lnTo>
                  <a:lnTo>
                    <a:pt x="338" y="36"/>
                  </a:lnTo>
                  <a:lnTo>
                    <a:pt x="326" y="36"/>
                  </a:lnTo>
                  <a:lnTo>
                    <a:pt x="254" y="24"/>
                  </a:lnTo>
                  <a:lnTo>
                    <a:pt x="278" y="12"/>
                  </a:lnTo>
                  <a:lnTo>
                    <a:pt x="290" y="12"/>
                  </a:lnTo>
                  <a:lnTo>
                    <a:pt x="278" y="0"/>
                  </a:lnTo>
                  <a:lnTo>
                    <a:pt x="278" y="0"/>
                  </a:lnTo>
                  <a:lnTo>
                    <a:pt x="266" y="0"/>
                  </a:lnTo>
                  <a:lnTo>
                    <a:pt x="229" y="12"/>
                  </a:lnTo>
                  <a:lnTo>
                    <a:pt x="181" y="12"/>
                  </a:lnTo>
                  <a:lnTo>
                    <a:pt x="181" y="0"/>
                  </a:lnTo>
                  <a:lnTo>
                    <a:pt x="181" y="0"/>
                  </a:lnTo>
                  <a:lnTo>
                    <a:pt x="181" y="0"/>
                  </a:lnTo>
                  <a:lnTo>
                    <a:pt x="169" y="0"/>
                  </a:lnTo>
                  <a:lnTo>
                    <a:pt x="157" y="0"/>
                  </a:lnTo>
                  <a:lnTo>
                    <a:pt x="145" y="0"/>
                  </a:lnTo>
                  <a:lnTo>
                    <a:pt x="145" y="0"/>
                  </a:lnTo>
                  <a:lnTo>
                    <a:pt x="133" y="0"/>
                  </a:lnTo>
                  <a:lnTo>
                    <a:pt x="121" y="12"/>
                  </a:lnTo>
                  <a:lnTo>
                    <a:pt x="109" y="0"/>
                  </a:lnTo>
                  <a:lnTo>
                    <a:pt x="97" y="12"/>
                  </a:lnTo>
                  <a:lnTo>
                    <a:pt x="97" y="12"/>
                  </a:lnTo>
                  <a:lnTo>
                    <a:pt x="85" y="24"/>
                  </a:lnTo>
                  <a:lnTo>
                    <a:pt x="60" y="12"/>
                  </a:lnTo>
                  <a:lnTo>
                    <a:pt x="60" y="12"/>
                  </a:lnTo>
                  <a:lnTo>
                    <a:pt x="48" y="12"/>
                  </a:lnTo>
                  <a:lnTo>
                    <a:pt x="36" y="24"/>
                  </a:lnTo>
                  <a:lnTo>
                    <a:pt x="24" y="12"/>
                  </a:lnTo>
                  <a:lnTo>
                    <a:pt x="24" y="12"/>
                  </a:lnTo>
                  <a:lnTo>
                    <a:pt x="12" y="12"/>
                  </a:lnTo>
                  <a:lnTo>
                    <a:pt x="12" y="12"/>
                  </a:lnTo>
                  <a:lnTo>
                    <a:pt x="0" y="12"/>
                  </a:lnTo>
                  <a:lnTo>
                    <a:pt x="0" y="12"/>
                  </a:lnTo>
                  <a:lnTo>
                    <a:pt x="0" y="24"/>
                  </a:lnTo>
                  <a:lnTo>
                    <a:pt x="0" y="24"/>
                  </a:lnTo>
                  <a:lnTo>
                    <a:pt x="24" y="24"/>
                  </a:lnTo>
                  <a:lnTo>
                    <a:pt x="48" y="24"/>
                  </a:lnTo>
                  <a:lnTo>
                    <a:pt x="73" y="48"/>
                  </a:lnTo>
                  <a:lnTo>
                    <a:pt x="447" y="36"/>
                  </a:lnTo>
                  <a:lnTo>
                    <a:pt x="471" y="36"/>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7" name="Freeform 75">
              <a:extLst>
                <a:ext uri="{FF2B5EF4-FFF2-40B4-BE49-F238E27FC236}">
                  <a16:creationId xmlns:a16="http://schemas.microsoft.com/office/drawing/2014/main" id="{B8C65F46-5B0E-014B-89A1-34818C7ADED8}"/>
                </a:ext>
              </a:extLst>
            </p:cNvPr>
            <p:cNvSpPr>
              <a:spLocks/>
            </p:cNvSpPr>
            <p:nvPr/>
          </p:nvSpPr>
          <p:spPr bwMode="auto">
            <a:xfrm>
              <a:off x="5427509" y="1495571"/>
              <a:ext cx="597556" cy="106365"/>
            </a:xfrm>
            <a:custGeom>
              <a:avLst/>
              <a:gdLst/>
              <a:ahLst/>
              <a:cxnLst>
                <a:cxn ang="0">
                  <a:pos x="507" y="12"/>
                </a:cxn>
                <a:cxn ang="0">
                  <a:pos x="495" y="24"/>
                </a:cxn>
                <a:cxn ang="0">
                  <a:pos x="507" y="36"/>
                </a:cxn>
                <a:cxn ang="0">
                  <a:pos x="507" y="48"/>
                </a:cxn>
                <a:cxn ang="0">
                  <a:pos x="495" y="48"/>
                </a:cxn>
                <a:cxn ang="0">
                  <a:pos x="459" y="61"/>
                </a:cxn>
                <a:cxn ang="0">
                  <a:pos x="447" y="61"/>
                </a:cxn>
                <a:cxn ang="0">
                  <a:pos x="435" y="61"/>
                </a:cxn>
                <a:cxn ang="0">
                  <a:pos x="422" y="61"/>
                </a:cxn>
                <a:cxn ang="0">
                  <a:pos x="410" y="61"/>
                </a:cxn>
                <a:cxn ang="0">
                  <a:pos x="398" y="61"/>
                </a:cxn>
                <a:cxn ang="0">
                  <a:pos x="398" y="73"/>
                </a:cxn>
                <a:cxn ang="0">
                  <a:pos x="374" y="73"/>
                </a:cxn>
                <a:cxn ang="0">
                  <a:pos x="362" y="73"/>
                </a:cxn>
                <a:cxn ang="0">
                  <a:pos x="350" y="73"/>
                </a:cxn>
                <a:cxn ang="0">
                  <a:pos x="338" y="73"/>
                </a:cxn>
                <a:cxn ang="0">
                  <a:pos x="338" y="73"/>
                </a:cxn>
                <a:cxn ang="0">
                  <a:pos x="326" y="73"/>
                </a:cxn>
                <a:cxn ang="0">
                  <a:pos x="314" y="73"/>
                </a:cxn>
                <a:cxn ang="0">
                  <a:pos x="290" y="73"/>
                </a:cxn>
                <a:cxn ang="0">
                  <a:pos x="253" y="61"/>
                </a:cxn>
                <a:cxn ang="0">
                  <a:pos x="241" y="48"/>
                </a:cxn>
                <a:cxn ang="0">
                  <a:pos x="229" y="48"/>
                </a:cxn>
                <a:cxn ang="0">
                  <a:pos x="217" y="61"/>
                </a:cxn>
                <a:cxn ang="0">
                  <a:pos x="205" y="73"/>
                </a:cxn>
                <a:cxn ang="0">
                  <a:pos x="193" y="73"/>
                </a:cxn>
                <a:cxn ang="0">
                  <a:pos x="193" y="85"/>
                </a:cxn>
                <a:cxn ang="0">
                  <a:pos x="181" y="85"/>
                </a:cxn>
                <a:cxn ang="0">
                  <a:pos x="169" y="97"/>
                </a:cxn>
                <a:cxn ang="0">
                  <a:pos x="157" y="85"/>
                </a:cxn>
                <a:cxn ang="0">
                  <a:pos x="145" y="97"/>
                </a:cxn>
                <a:cxn ang="0">
                  <a:pos x="121" y="97"/>
                </a:cxn>
                <a:cxn ang="0">
                  <a:pos x="109" y="85"/>
                </a:cxn>
                <a:cxn ang="0">
                  <a:pos x="84" y="85"/>
                </a:cxn>
                <a:cxn ang="0">
                  <a:pos x="72" y="73"/>
                </a:cxn>
                <a:cxn ang="0">
                  <a:pos x="72" y="61"/>
                </a:cxn>
                <a:cxn ang="0">
                  <a:pos x="60" y="61"/>
                </a:cxn>
                <a:cxn ang="0">
                  <a:pos x="72" y="48"/>
                </a:cxn>
                <a:cxn ang="0">
                  <a:pos x="60" y="48"/>
                </a:cxn>
                <a:cxn ang="0">
                  <a:pos x="36" y="48"/>
                </a:cxn>
                <a:cxn ang="0">
                  <a:pos x="36" y="48"/>
                </a:cxn>
                <a:cxn ang="0">
                  <a:pos x="24" y="48"/>
                </a:cxn>
                <a:cxn ang="0">
                  <a:pos x="24" y="36"/>
                </a:cxn>
                <a:cxn ang="0">
                  <a:pos x="0" y="24"/>
                </a:cxn>
                <a:cxn ang="0">
                  <a:pos x="0" y="12"/>
                </a:cxn>
                <a:cxn ang="0">
                  <a:pos x="12" y="0"/>
                </a:cxn>
                <a:cxn ang="0">
                  <a:pos x="483" y="0"/>
                </a:cxn>
              </a:cxnLst>
              <a:rect l="0" t="0" r="r" b="b"/>
              <a:pathLst>
                <a:path w="507" h="97">
                  <a:moveTo>
                    <a:pt x="507" y="0"/>
                  </a:moveTo>
                  <a:lnTo>
                    <a:pt x="507" y="12"/>
                  </a:lnTo>
                  <a:lnTo>
                    <a:pt x="507" y="24"/>
                  </a:lnTo>
                  <a:lnTo>
                    <a:pt x="495" y="24"/>
                  </a:lnTo>
                  <a:lnTo>
                    <a:pt x="507" y="24"/>
                  </a:lnTo>
                  <a:lnTo>
                    <a:pt x="507" y="36"/>
                  </a:lnTo>
                  <a:lnTo>
                    <a:pt x="507" y="36"/>
                  </a:lnTo>
                  <a:lnTo>
                    <a:pt x="507" y="48"/>
                  </a:lnTo>
                  <a:lnTo>
                    <a:pt x="495" y="48"/>
                  </a:lnTo>
                  <a:lnTo>
                    <a:pt x="495" y="48"/>
                  </a:lnTo>
                  <a:lnTo>
                    <a:pt x="483" y="61"/>
                  </a:lnTo>
                  <a:lnTo>
                    <a:pt x="459" y="61"/>
                  </a:lnTo>
                  <a:lnTo>
                    <a:pt x="459" y="61"/>
                  </a:lnTo>
                  <a:lnTo>
                    <a:pt x="447" y="61"/>
                  </a:lnTo>
                  <a:lnTo>
                    <a:pt x="447" y="61"/>
                  </a:lnTo>
                  <a:lnTo>
                    <a:pt x="435" y="61"/>
                  </a:lnTo>
                  <a:lnTo>
                    <a:pt x="435" y="61"/>
                  </a:lnTo>
                  <a:lnTo>
                    <a:pt x="422" y="61"/>
                  </a:lnTo>
                  <a:lnTo>
                    <a:pt x="422" y="61"/>
                  </a:lnTo>
                  <a:lnTo>
                    <a:pt x="410" y="61"/>
                  </a:lnTo>
                  <a:lnTo>
                    <a:pt x="410" y="61"/>
                  </a:lnTo>
                  <a:lnTo>
                    <a:pt x="398" y="61"/>
                  </a:lnTo>
                  <a:lnTo>
                    <a:pt x="398" y="61"/>
                  </a:lnTo>
                  <a:lnTo>
                    <a:pt x="398" y="73"/>
                  </a:lnTo>
                  <a:lnTo>
                    <a:pt x="386" y="73"/>
                  </a:lnTo>
                  <a:lnTo>
                    <a:pt x="374" y="73"/>
                  </a:lnTo>
                  <a:lnTo>
                    <a:pt x="374" y="73"/>
                  </a:lnTo>
                  <a:lnTo>
                    <a:pt x="362" y="73"/>
                  </a:lnTo>
                  <a:lnTo>
                    <a:pt x="362" y="73"/>
                  </a:lnTo>
                  <a:lnTo>
                    <a:pt x="350" y="73"/>
                  </a:lnTo>
                  <a:lnTo>
                    <a:pt x="350" y="73"/>
                  </a:lnTo>
                  <a:lnTo>
                    <a:pt x="338" y="73"/>
                  </a:lnTo>
                  <a:lnTo>
                    <a:pt x="338" y="73"/>
                  </a:lnTo>
                  <a:lnTo>
                    <a:pt x="338" y="73"/>
                  </a:lnTo>
                  <a:lnTo>
                    <a:pt x="326" y="73"/>
                  </a:lnTo>
                  <a:lnTo>
                    <a:pt x="326" y="73"/>
                  </a:lnTo>
                  <a:lnTo>
                    <a:pt x="326" y="61"/>
                  </a:lnTo>
                  <a:lnTo>
                    <a:pt x="314" y="73"/>
                  </a:lnTo>
                  <a:lnTo>
                    <a:pt x="302" y="73"/>
                  </a:lnTo>
                  <a:lnTo>
                    <a:pt x="290" y="73"/>
                  </a:lnTo>
                  <a:lnTo>
                    <a:pt x="290" y="73"/>
                  </a:lnTo>
                  <a:lnTo>
                    <a:pt x="253" y="61"/>
                  </a:lnTo>
                  <a:lnTo>
                    <a:pt x="241" y="48"/>
                  </a:lnTo>
                  <a:lnTo>
                    <a:pt x="241" y="48"/>
                  </a:lnTo>
                  <a:lnTo>
                    <a:pt x="229" y="48"/>
                  </a:lnTo>
                  <a:lnTo>
                    <a:pt x="229" y="48"/>
                  </a:lnTo>
                  <a:lnTo>
                    <a:pt x="229" y="48"/>
                  </a:lnTo>
                  <a:lnTo>
                    <a:pt x="217" y="61"/>
                  </a:lnTo>
                  <a:lnTo>
                    <a:pt x="217" y="73"/>
                  </a:lnTo>
                  <a:lnTo>
                    <a:pt x="205" y="73"/>
                  </a:lnTo>
                  <a:lnTo>
                    <a:pt x="205" y="73"/>
                  </a:lnTo>
                  <a:lnTo>
                    <a:pt x="193" y="73"/>
                  </a:lnTo>
                  <a:lnTo>
                    <a:pt x="193" y="85"/>
                  </a:lnTo>
                  <a:lnTo>
                    <a:pt x="193" y="85"/>
                  </a:lnTo>
                  <a:lnTo>
                    <a:pt x="181" y="85"/>
                  </a:lnTo>
                  <a:lnTo>
                    <a:pt x="181" y="85"/>
                  </a:lnTo>
                  <a:lnTo>
                    <a:pt x="181" y="85"/>
                  </a:lnTo>
                  <a:lnTo>
                    <a:pt x="169" y="97"/>
                  </a:lnTo>
                  <a:lnTo>
                    <a:pt x="157" y="97"/>
                  </a:lnTo>
                  <a:lnTo>
                    <a:pt x="157" y="85"/>
                  </a:lnTo>
                  <a:lnTo>
                    <a:pt x="145" y="85"/>
                  </a:lnTo>
                  <a:lnTo>
                    <a:pt x="145" y="97"/>
                  </a:lnTo>
                  <a:lnTo>
                    <a:pt x="133" y="97"/>
                  </a:lnTo>
                  <a:lnTo>
                    <a:pt x="121" y="97"/>
                  </a:lnTo>
                  <a:lnTo>
                    <a:pt x="109" y="85"/>
                  </a:lnTo>
                  <a:lnTo>
                    <a:pt x="109" y="85"/>
                  </a:lnTo>
                  <a:lnTo>
                    <a:pt x="96" y="85"/>
                  </a:lnTo>
                  <a:lnTo>
                    <a:pt x="84" y="85"/>
                  </a:lnTo>
                  <a:lnTo>
                    <a:pt x="84" y="85"/>
                  </a:lnTo>
                  <a:lnTo>
                    <a:pt x="72" y="73"/>
                  </a:lnTo>
                  <a:lnTo>
                    <a:pt x="72" y="73"/>
                  </a:lnTo>
                  <a:lnTo>
                    <a:pt x="72" y="61"/>
                  </a:lnTo>
                  <a:lnTo>
                    <a:pt x="60" y="61"/>
                  </a:lnTo>
                  <a:lnTo>
                    <a:pt x="60" y="61"/>
                  </a:lnTo>
                  <a:lnTo>
                    <a:pt x="72" y="61"/>
                  </a:lnTo>
                  <a:lnTo>
                    <a:pt x="72" y="48"/>
                  </a:lnTo>
                  <a:lnTo>
                    <a:pt x="60" y="48"/>
                  </a:lnTo>
                  <a:lnTo>
                    <a:pt x="60" y="48"/>
                  </a:lnTo>
                  <a:lnTo>
                    <a:pt x="48" y="48"/>
                  </a:lnTo>
                  <a:lnTo>
                    <a:pt x="36" y="48"/>
                  </a:lnTo>
                  <a:lnTo>
                    <a:pt x="36" y="48"/>
                  </a:lnTo>
                  <a:lnTo>
                    <a:pt x="36" y="48"/>
                  </a:lnTo>
                  <a:lnTo>
                    <a:pt x="24" y="48"/>
                  </a:lnTo>
                  <a:lnTo>
                    <a:pt x="24" y="48"/>
                  </a:lnTo>
                  <a:lnTo>
                    <a:pt x="24" y="36"/>
                  </a:lnTo>
                  <a:lnTo>
                    <a:pt x="24" y="36"/>
                  </a:lnTo>
                  <a:lnTo>
                    <a:pt x="24" y="36"/>
                  </a:lnTo>
                  <a:lnTo>
                    <a:pt x="0" y="24"/>
                  </a:lnTo>
                  <a:lnTo>
                    <a:pt x="0" y="24"/>
                  </a:lnTo>
                  <a:lnTo>
                    <a:pt x="0" y="12"/>
                  </a:lnTo>
                  <a:lnTo>
                    <a:pt x="12" y="12"/>
                  </a:lnTo>
                  <a:lnTo>
                    <a:pt x="12" y="0"/>
                  </a:lnTo>
                  <a:lnTo>
                    <a:pt x="507" y="0"/>
                  </a:lnTo>
                  <a:lnTo>
                    <a:pt x="483" y="0"/>
                  </a:lnTo>
                  <a:lnTo>
                    <a:pt x="507"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8" name="Freeform 76">
              <a:extLst>
                <a:ext uri="{FF2B5EF4-FFF2-40B4-BE49-F238E27FC236}">
                  <a16:creationId xmlns:a16="http://schemas.microsoft.com/office/drawing/2014/main" id="{FBCC7E8D-55B4-4845-B158-7AE6378C185B}"/>
                </a:ext>
              </a:extLst>
            </p:cNvPr>
            <p:cNvSpPr>
              <a:spLocks/>
            </p:cNvSpPr>
            <p:nvPr/>
          </p:nvSpPr>
          <p:spPr bwMode="auto">
            <a:xfrm>
              <a:off x="5599605" y="1508718"/>
              <a:ext cx="311924" cy="185242"/>
            </a:xfrm>
            <a:custGeom>
              <a:avLst/>
              <a:gdLst/>
              <a:ahLst/>
              <a:cxnLst>
                <a:cxn ang="0">
                  <a:pos x="0" y="12"/>
                </a:cxn>
                <a:cxn ang="0">
                  <a:pos x="24" y="24"/>
                </a:cxn>
                <a:cxn ang="0">
                  <a:pos x="36" y="36"/>
                </a:cxn>
                <a:cxn ang="0">
                  <a:pos x="60" y="49"/>
                </a:cxn>
                <a:cxn ang="0">
                  <a:pos x="72" y="61"/>
                </a:cxn>
                <a:cxn ang="0">
                  <a:pos x="72" y="85"/>
                </a:cxn>
                <a:cxn ang="0">
                  <a:pos x="84" y="97"/>
                </a:cxn>
                <a:cxn ang="0">
                  <a:pos x="84" y="109"/>
                </a:cxn>
                <a:cxn ang="0">
                  <a:pos x="96" y="133"/>
                </a:cxn>
                <a:cxn ang="0">
                  <a:pos x="96" y="145"/>
                </a:cxn>
                <a:cxn ang="0">
                  <a:pos x="108" y="145"/>
                </a:cxn>
                <a:cxn ang="0">
                  <a:pos x="96" y="157"/>
                </a:cxn>
                <a:cxn ang="0">
                  <a:pos x="133" y="169"/>
                </a:cxn>
                <a:cxn ang="0">
                  <a:pos x="265" y="157"/>
                </a:cxn>
                <a:cxn ang="0">
                  <a:pos x="229" y="157"/>
                </a:cxn>
                <a:cxn ang="0">
                  <a:pos x="217" y="157"/>
                </a:cxn>
                <a:cxn ang="0">
                  <a:pos x="181" y="133"/>
                </a:cxn>
                <a:cxn ang="0">
                  <a:pos x="157" y="121"/>
                </a:cxn>
                <a:cxn ang="0">
                  <a:pos x="133" y="109"/>
                </a:cxn>
                <a:cxn ang="0">
                  <a:pos x="133" y="85"/>
                </a:cxn>
                <a:cxn ang="0">
                  <a:pos x="133" y="73"/>
                </a:cxn>
                <a:cxn ang="0">
                  <a:pos x="145" y="49"/>
                </a:cxn>
                <a:cxn ang="0">
                  <a:pos x="157" y="49"/>
                </a:cxn>
                <a:cxn ang="0">
                  <a:pos x="205" y="36"/>
                </a:cxn>
                <a:cxn ang="0">
                  <a:pos x="229" y="36"/>
                </a:cxn>
                <a:cxn ang="0">
                  <a:pos x="265" y="24"/>
                </a:cxn>
                <a:cxn ang="0">
                  <a:pos x="253" y="24"/>
                </a:cxn>
                <a:cxn ang="0">
                  <a:pos x="241" y="36"/>
                </a:cxn>
                <a:cxn ang="0">
                  <a:pos x="217" y="36"/>
                </a:cxn>
                <a:cxn ang="0">
                  <a:pos x="205" y="36"/>
                </a:cxn>
                <a:cxn ang="0">
                  <a:pos x="169" y="36"/>
                </a:cxn>
                <a:cxn ang="0">
                  <a:pos x="169" y="36"/>
                </a:cxn>
                <a:cxn ang="0">
                  <a:pos x="193" y="24"/>
                </a:cxn>
                <a:cxn ang="0">
                  <a:pos x="181" y="24"/>
                </a:cxn>
                <a:cxn ang="0">
                  <a:pos x="157" y="36"/>
                </a:cxn>
                <a:cxn ang="0">
                  <a:pos x="120" y="36"/>
                </a:cxn>
                <a:cxn ang="0">
                  <a:pos x="145" y="12"/>
                </a:cxn>
                <a:cxn ang="0">
                  <a:pos x="133" y="12"/>
                </a:cxn>
                <a:cxn ang="0">
                  <a:pos x="133" y="24"/>
                </a:cxn>
                <a:cxn ang="0">
                  <a:pos x="108" y="12"/>
                </a:cxn>
                <a:cxn ang="0">
                  <a:pos x="108" y="24"/>
                </a:cxn>
                <a:cxn ang="0">
                  <a:pos x="120" y="24"/>
                </a:cxn>
                <a:cxn ang="0">
                  <a:pos x="108" y="36"/>
                </a:cxn>
                <a:cxn ang="0">
                  <a:pos x="108" y="36"/>
                </a:cxn>
                <a:cxn ang="0">
                  <a:pos x="108" y="49"/>
                </a:cxn>
                <a:cxn ang="0">
                  <a:pos x="96" y="49"/>
                </a:cxn>
                <a:cxn ang="0">
                  <a:pos x="84" y="49"/>
                </a:cxn>
                <a:cxn ang="0">
                  <a:pos x="84" y="49"/>
                </a:cxn>
                <a:cxn ang="0">
                  <a:pos x="60" y="36"/>
                </a:cxn>
                <a:cxn ang="0">
                  <a:pos x="48" y="24"/>
                </a:cxn>
                <a:cxn ang="0">
                  <a:pos x="48" y="24"/>
                </a:cxn>
                <a:cxn ang="0">
                  <a:pos x="48" y="24"/>
                </a:cxn>
                <a:cxn ang="0">
                  <a:pos x="36" y="12"/>
                </a:cxn>
                <a:cxn ang="0">
                  <a:pos x="48" y="0"/>
                </a:cxn>
                <a:cxn ang="0">
                  <a:pos x="48" y="0"/>
                </a:cxn>
                <a:cxn ang="0">
                  <a:pos x="36" y="12"/>
                </a:cxn>
                <a:cxn ang="0">
                  <a:pos x="24" y="0"/>
                </a:cxn>
                <a:cxn ang="0">
                  <a:pos x="12" y="0"/>
                </a:cxn>
                <a:cxn ang="0">
                  <a:pos x="24" y="12"/>
                </a:cxn>
                <a:cxn ang="0">
                  <a:pos x="0" y="12"/>
                </a:cxn>
                <a:cxn ang="0">
                  <a:pos x="0" y="12"/>
                </a:cxn>
              </a:cxnLst>
              <a:rect l="0" t="0" r="r" b="b"/>
              <a:pathLst>
                <a:path w="265" h="169">
                  <a:moveTo>
                    <a:pt x="0" y="12"/>
                  </a:moveTo>
                  <a:lnTo>
                    <a:pt x="24" y="24"/>
                  </a:lnTo>
                  <a:lnTo>
                    <a:pt x="36" y="36"/>
                  </a:lnTo>
                  <a:lnTo>
                    <a:pt x="60" y="49"/>
                  </a:lnTo>
                  <a:lnTo>
                    <a:pt x="72" y="61"/>
                  </a:lnTo>
                  <a:lnTo>
                    <a:pt x="72" y="85"/>
                  </a:lnTo>
                  <a:lnTo>
                    <a:pt x="84" y="97"/>
                  </a:lnTo>
                  <a:lnTo>
                    <a:pt x="84" y="109"/>
                  </a:lnTo>
                  <a:lnTo>
                    <a:pt x="96" y="133"/>
                  </a:lnTo>
                  <a:lnTo>
                    <a:pt x="96" y="145"/>
                  </a:lnTo>
                  <a:lnTo>
                    <a:pt x="108" y="145"/>
                  </a:lnTo>
                  <a:lnTo>
                    <a:pt x="96" y="157"/>
                  </a:lnTo>
                  <a:lnTo>
                    <a:pt x="133" y="169"/>
                  </a:lnTo>
                  <a:lnTo>
                    <a:pt x="265" y="157"/>
                  </a:lnTo>
                  <a:lnTo>
                    <a:pt x="229" y="157"/>
                  </a:lnTo>
                  <a:lnTo>
                    <a:pt x="217" y="157"/>
                  </a:lnTo>
                  <a:lnTo>
                    <a:pt x="181" y="133"/>
                  </a:lnTo>
                  <a:lnTo>
                    <a:pt x="157" y="121"/>
                  </a:lnTo>
                  <a:lnTo>
                    <a:pt x="133" y="109"/>
                  </a:lnTo>
                  <a:lnTo>
                    <a:pt x="133" y="85"/>
                  </a:lnTo>
                  <a:lnTo>
                    <a:pt x="133" y="73"/>
                  </a:lnTo>
                  <a:lnTo>
                    <a:pt x="145" y="49"/>
                  </a:lnTo>
                  <a:lnTo>
                    <a:pt x="157" y="49"/>
                  </a:lnTo>
                  <a:lnTo>
                    <a:pt x="205" y="36"/>
                  </a:lnTo>
                  <a:lnTo>
                    <a:pt x="229" y="36"/>
                  </a:lnTo>
                  <a:lnTo>
                    <a:pt x="265" y="24"/>
                  </a:lnTo>
                  <a:lnTo>
                    <a:pt x="253" y="24"/>
                  </a:lnTo>
                  <a:lnTo>
                    <a:pt x="241" y="36"/>
                  </a:lnTo>
                  <a:lnTo>
                    <a:pt x="217" y="36"/>
                  </a:lnTo>
                  <a:lnTo>
                    <a:pt x="205" y="36"/>
                  </a:lnTo>
                  <a:lnTo>
                    <a:pt x="169" y="36"/>
                  </a:lnTo>
                  <a:lnTo>
                    <a:pt x="169" y="36"/>
                  </a:lnTo>
                  <a:lnTo>
                    <a:pt x="193" y="24"/>
                  </a:lnTo>
                  <a:lnTo>
                    <a:pt x="181" y="24"/>
                  </a:lnTo>
                  <a:lnTo>
                    <a:pt x="157" y="36"/>
                  </a:lnTo>
                  <a:lnTo>
                    <a:pt x="120" y="36"/>
                  </a:lnTo>
                  <a:lnTo>
                    <a:pt x="145" y="12"/>
                  </a:lnTo>
                  <a:lnTo>
                    <a:pt x="133" y="12"/>
                  </a:lnTo>
                  <a:lnTo>
                    <a:pt x="133" y="24"/>
                  </a:lnTo>
                  <a:lnTo>
                    <a:pt x="108" y="12"/>
                  </a:lnTo>
                  <a:lnTo>
                    <a:pt x="108" y="24"/>
                  </a:lnTo>
                  <a:lnTo>
                    <a:pt x="120" y="24"/>
                  </a:lnTo>
                  <a:lnTo>
                    <a:pt x="108" y="36"/>
                  </a:lnTo>
                  <a:lnTo>
                    <a:pt x="108" y="36"/>
                  </a:lnTo>
                  <a:lnTo>
                    <a:pt x="108" y="49"/>
                  </a:lnTo>
                  <a:lnTo>
                    <a:pt x="96" y="49"/>
                  </a:lnTo>
                  <a:lnTo>
                    <a:pt x="84" y="49"/>
                  </a:lnTo>
                  <a:lnTo>
                    <a:pt x="84" y="49"/>
                  </a:lnTo>
                  <a:lnTo>
                    <a:pt x="60" y="36"/>
                  </a:lnTo>
                  <a:lnTo>
                    <a:pt x="48" y="24"/>
                  </a:lnTo>
                  <a:lnTo>
                    <a:pt x="48" y="24"/>
                  </a:lnTo>
                  <a:lnTo>
                    <a:pt x="48" y="24"/>
                  </a:lnTo>
                  <a:lnTo>
                    <a:pt x="36" y="12"/>
                  </a:lnTo>
                  <a:lnTo>
                    <a:pt x="48" y="0"/>
                  </a:lnTo>
                  <a:lnTo>
                    <a:pt x="48" y="0"/>
                  </a:lnTo>
                  <a:lnTo>
                    <a:pt x="36" y="12"/>
                  </a:lnTo>
                  <a:lnTo>
                    <a:pt x="24" y="0"/>
                  </a:lnTo>
                  <a:lnTo>
                    <a:pt x="12" y="0"/>
                  </a:lnTo>
                  <a:lnTo>
                    <a:pt x="24" y="12"/>
                  </a:lnTo>
                  <a:lnTo>
                    <a:pt x="0"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9" name="Freeform 77">
              <a:extLst>
                <a:ext uri="{FF2B5EF4-FFF2-40B4-BE49-F238E27FC236}">
                  <a16:creationId xmlns:a16="http://schemas.microsoft.com/office/drawing/2014/main" id="{F951615B-B561-B14C-82A1-857D6F67FD50}"/>
                </a:ext>
              </a:extLst>
            </p:cNvPr>
            <p:cNvSpPr>
              <a:spLocks/>
            </p:cNvSpPr>
            <p:nvPr/>
          </p:nvSpPr>
          <p:spPr bwMode="auto">
            <a:xfrm>
              <a:off x="5697605" y="1574501"/>
              <a:ext cx="100389" cy="121901"/>
            </a:xfrm>
            <a:custGeom>
              <a:avLst/>
              <a:gdLst/>
              <a:ahLst/>
              <a:cxnLst>
                <a:cxn ang="0">
                  <a:pos x="73" y="108"/>
                </a:cxn>
                <a:cxn ang="0">
                  <a:pos x="85" y="84"/>
                </a:cxn>
                <a:cxn ang="0">
                  <a:pos x="85" y="84"/>
                </a:cxn>
                <a:cxn ang="0">
                  <a:pos x="49" y="48"/>
                </a:cxn>
                <a:cxn ang="0">
                  <a:pos x="49" y="48"/>
                </a:cxn>
                <a:cxn ang="0">
                  <a:pos x="49" y="60"/>
                </a:cxn>
                <a:cxn ang="0">
                  <a:pos x="36" y="36"/>
                </a:cxn>
                <a:cxn ang="0">
                  <a:pos x="36" y="36"/>
                </a:cxn>
                <a:cxn ang="0">
                  <a:pos x="36" y="36"/>
                </a:cxn>
                <a:cxn ang="0">
                  <a:pos x="24" y="36"/>
                </a:cxn>
                <a:cxn ang="0">
                  <a:pos x="24" y="24"/>
                </a:cxn>
                <a:cxn ang="0">
                  <a:pos x="12" y="24"/>
                </a:cxn>
                <a:cxn ang="0">
                  <a:pos x="12" y="24"/>
                </a:cxn>
                <a:cxn ang="0">
                  <a:pos x="24" y="24"/>
                </a:cxn>
                <a:cxn ang="0">
                  <a:pos x="12" y="24"/>
                </a:cxn>
                <a:cxn ang="0">
                  <a:pos x="12" y="12"/>
                </a:cxn>
                <a:cxn ang="0">
                  <a:pos x="24" y="0"/>
                </a:cxn>
                <a:cxn ang="0">
                  <a:pos x="12" y="12"/>
                </a:cxn>
                <a:cxn ang="0">
                  <a:pos x="12" y="0"/>
                </a:cxn>
                <a:cxn ang="0">
                  <a:pos x="0" y="0"/>
                </a:cxn>
                <a:cxn ang="0">
                  <a:pos x="0" y="12"/>
                </a:cxn>
                <a:cxn ang="0">
                  <a:pos x="0" y="12"/>
                </a:cxn>
                <a:cxn ang="0">
                  <a:pos x="12" y="12"/>
                </a:cxn>
                <a:cxn ang="0">
                  <a:pos x="0" y="12"/>
                </a:cxn>
                <a:cxn ang="0">
                  <a:pos x="0" y="12"/>
                </a:cxn>
                <a:cxn ang="0">
                  <a:pos x="12" y="24"/>
                </a:cxn>
                <a:cxn ang="0">
                  <a:pos x="0" y="24"/>
                </a:cxn>
                <a:cxn ang="0">
                  <a:pos x="0" y="24"/>
                </a:cxn>
                <a:cxn ang="0">
                  <a:pos x="0" y="24"/>
                </a:cxn>
                <a:cxn ang="0">
                  <a:pos x="12" y="36"/>
                </a:cxn>
                <a:cxn ang="0">
                  <a:pos x="12" y="48"/>
                </a:cxn>
                <a:cxn ang="0">
                  <a:pos x="12" y="48"/>
                </a:cxn>
                <a:cxn ang="0">
                  <a:pos x="12" y="48"/>
                </a:cxn>
                <a:cxn ang="0">
                  <a:pos x="12" y="60"/>
                </a:cxn>
                <a:cxn ang="0">
                  <a:pos x="12" y="60"/>
                </a:cxn>
                <a:cxn ang="0">
                  <a:pos x="24" y="84"/>
                </a:cxn>
                <a:cxn ang="0">
                  <a:pos x="24" y="84"/>
                </a:cxn>
                <a:cxn ang="0">
                  <a:pos x="24" y="96"/>
                </a:cxn>
                <a:cxn ang="0">
                  <a:pos x="73" y="108"/>
                </a:cxn>
              </a:cxnLst>
              <a:rect l="0" t="0" r="r" b="b"/>
              <a:pathLst>
                <a:path w="85" h="108">
                  <a:moveTo>
                    <a:pt x="73" y="108"/>
                  </a:moveTo>
                  <a:lnTo>
                    <a:pt x="85" y="84"/>
                  </a:lnTo>
                  <a:lnTo>
                    <a:pt x="85" y="84"/>
                  </a:lnTo>
                  <a:lnTo>
                    <a:pt x="49" y="48"/>
                  </a:lnTo>
                  <a:lnTo>
                    <a:pt x="49" y="48"/>
                  </a:lnTo>
                  <a:lnTo>
                    <a:pt x="49" y="60"/>
                  </a:lnTo>
                  <a:lnTo>
                    <a:pt x="36" y="36"/>
                  </a:lnTo>
                  <a:lnTo>
                    <a:pt x="36" y="36"/>
                  </a:lnTo>
                  <a:lnTo>
                    <a:pt x="36" y="36"/>
                  </a:lnTo>
                  <a:lnTo>
                    <a:pt x="24" y="36"/>
                  </a:lnTo>
                  <a:lnTo>
                    <a:pt x="24" y="24"/>
                  </a:lnTo>
                  <a:lnTo>
                    <a:pt x="12" y="24"/>
                  </a:lnTo>
                  <a:lnTo>
                    <a:pt x="12" y="24"/>
                  </a:lnTo>
                  <a:lnTo>
                    <a:pt x="24" y="24"/>
                  </a:lnTo>
                  <a:lnTo>
                    <a:pt x="12" y="24"/>
                  </a:lnTo>
                  <a:lnTo>
                    <a:pt x="12" y="12"/>
                  </a:lnTo>
                  <a:lnTo>
                    <a:pt x="24" y="0"/>
                  </a:lnTo>
                  <a:lnTo>
                    <a:pt x="12" y="12"/>
                  </a:lnTo>
                  <a:lnTo>
                    <a:pt x="12" y="0"/>
                  </a:lnTo>
                  <a:lnTo>
                    <a:pt x="0" y="0"/>
                  </a:lnTo>
                  <a:lnTo>
                    <a:pt x="0" y="12"/>
                  </a:lnTo>
                  <a:lnTo>
                    <a:pt x="0" y="12"/>
                  </a:lnTo>
                  <a:lnTo>
                    <a:pt x="12" y="12"/>
                  </a:lnTo>
                  <a:lnTo>
                    <a:pt x="0" y="12"/>
                  </a:lnTo>
                  <a:lnTo>
                    <a:pt x="0" y="12"/>
                  </a:lnTo>
                  <a:lnTo>
                    <a:pt x="12" y="24"/>
                  </a:lnTo>
                  <a:lnTo>
                    <a:pt x="0" y="24"/>
                  </a:lnTo>
                  <a:lnTo>
                    <a:pt x="0" y="24"/>
                  </a:lnTo>
                  <a:lnTo>
                    <a:pt x="0" y="24"/>
                  </a:lnTo>
                  <a:lnTo>
                    <a:pt x="12" y="36"/>
                  </a:lnTo>
                  <a:lnTo>
                    <a:pt x="12" y="48"/>
                  </a:lnTo>
                  <a:lnTo>
                    <a:pt x="12" y="48"/>
                  </a:lnTo>
                  <a:lnTo>
                    <a:pt x="12" y="48"/>
                  </a:lnTo>
                  <a:lnTo>
                    <a:pt x="12" y="60"/>
                  </a:lnTo>
                  <a:lnTo>
                    <a:pt x="12" y="60"/>
                  </a:lnTo>
                  <a:lnTo>
                    <a:pt x="24" y="84"/>
                  </a:lnTo>
                  <a:lnTo>
                    <a:pt x="24" y="84"/>
                  </a:lnTo>
                  <a:lnTo>
                    <a:pt x="24" y="96"/>
                  </a:lnTo>
                  <a:lnTo>
                    <a:pt x="73" y="108"/>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0" name="Freeform 78">
              <a:extLst>
                <a:ext uri="{FF2B5EF4-FFF2-40B4-BE49-F238E27FC236}">
                  <a16:creationId xmlns:a16="http://schemas.microsoft.com/office/drawing/2014/main" id="{44851ACD-A89F-704B-B9E1-7F0605A9041E}"/>
                </a:ext>
              </a:extLst>
            </p:cNvPr>
            <p:cNvSpPr>
              <a:spLocks/>
            </p:cNvSpPr>
            <p:nvPr/>
          </p:nvSpPr>
          <p:spPr bwMode="auto">
            <a:xfrm>
              <a:off x="5441850" y="1441844"/>
              <a:ext cx="583214" cy="92023"/>
            </a:xfrm>
            <a:custGeom>
              <a:avLst/>
              <a:gdLst/>
              <a:ahLst/>
              <a:cxnLst>
                <a:cxn ang="0">
                  <a:pos x="471" y="36"/>
                </a:cxn>
                <a:cxn ang="0">
                  <a:pos x="435" y="36"/>
                </a:cxn>
                <a:cxn ang="0">
                  <a:pos x="423" y="36"/>
                </a:cxn>
                <a:cxn ang="0">
                  <a:pos x="386" y="24"/>
                </a:cxn>
                <a:cxn ang="0">
                  <a:pos x="374" y="36"/>
                </a:cxn>
                <a:cxn ang="0">
                  <a:pos x="350" y="36"/>
                </a:cxn>
                <a:cxn ang="0">
                  <a:pos x="314" y="12"/>
                </a:cxn>
                <a:cxn ang="0">
                  <a:pos x="302" y="12"/>
                </a:cxn>
                <a:cxn ang="0">
                  <a:pos x="253" y="12"/>
                </a:cxn>
                <a:cxn ang="0">
                  <a:pos x="229" y="0"/>
                </a:cxn>
                <a:cxn ang="0">
                  <a:pos x="205" y="0"/>
                </a:cxn>
                <a:cxn ang="0">
                  <a:pos x="181" y="12"/>
                </a:cxn>
                <a:cxn ang="0">
                  <a:pos x="145" y="12"/>
                </a:cxn>
                <a:cxn ang="0">
                  <a:pos x="109" y="12"/>
                </a:cxn>
                <a:cxn ang="0">
                  <a:pos x="84" y="24"/>
                </a:cxn>
                <a:cxn ang="0">
                  <a:pos x="36" y="24"/>
                </a:cxn>
                <a:cxn ang="0">
                  <a:pos x="24" y="24"/>
                </a:cxn>
                <a:cxn ang="0">
                  <a:pos x="36" y="36"/>
                </a:cxn>
                <a:cxn ang="0">
                  <a:pos x="60" y="36"/>
                </a:cxn>
                <a:cxn ang="0">
                  <a:pos x="36" y="36"/>
                </a:cxn>
                <a:cxn ang="0">
                  <a:pos x="12" y="36"/>
                </a:cxn>
                <a:cxn ang="0">
                  <a:pos x="0" y="36"/>
                </a:cxn>
                <a:cxn ang="0">
                  <a:pos x="0" y="48"/>
                </a:cxn>
                <a:cxn ang="0">
                  <a:pos x="0" y="60"/>
                </a:cxn>
                <a:cxn ang="0">
                  <a:pos x="12" y="72"/>
                </a:cxn>
                <a:cxn ang="0">
                  <a:pos x="48" y="72"/>
                </a:cxn>
                <a:cxn ang="0">
                  <a:pos x="72" y="84"/>
                </a:cxn>
                <a:cxn ang="0">
                  <a:pos x="97" y="84"/>
                </a:cxn>
                <a:cxn ang="0">
                  <a:pos x="109" y="84"/>
                </a:cxn>
                <a:cxn ang="0">
                  <a:pos x="133" y="48"/>
                </a:cxn>
                <a:cxn ang="0">
                  <a:pos x="253" y="72"/>
                </a:cxn>
                <a:cxn ang="0">
                  <a:pos x="483" y="48"/>
                </a:cxn>
                <a:cxn ang="0">
                  <a:pos x="495" y="36"/>
                </a:cxn>
                <a:cxn ang="0">
                  <a:pos x="483" y="24"/>
                </a:cxn>
              </a:cxnLst>
              <a:rect l="0" t="0" r="r" b="b"/>
              <a:pathLst>
                <a:path w="495" h="84">
                  <a:moveTo>
                    <a:pt x="471" y="24"/>
                  </a:moveTo>
                  <a:lnTo>
                    <a:pt x="471" y="36"/>
                  </a:lnTo>
                  <a:lnTo>
                    <a:pt x="435" y="36"/>
                  </a:lnTo>
                  <a:lnTo>
                    <a:pt x="435" y="36"/>
                  </a:lnTo>
                  <a:lnTo>
                    <a:pt x="423" y="36"/>
                  </a:lnTo>
                  <a:lnTo>
                    <a:pt x="423" y="36"/>
                  </a:lnTo>
                  <a:lnTo>
                    <a:pt x="410" y="36"/>
                  </a:lnTo>
                  <a:lnTo>
                    <a:pt x="386" y="24"/>
                  </a:lnTo>
                  <a:lnTo>
                    <a:pt x="386" y="24"/>
                  </a:lnTo>
                  <a:lnTo>
                    <a:pt x="374" y="36"/>
                  </a:lnTo>
                  <a:lnTo>
                    <a:pt x="362" y="24"/>
                  </a:lnTo>
                  <a:lnTo>
                    <a:pt x="350" y="36"/>
                  </a:lnTo>
                  <a:lnTo>
                    <a:pt x="350" y="36"/>
                  </a:lnTo>
                  <a:lnTo>
                    <a:pt x="314" y="12"/>
                  </a:lnTo>
                  <a:lnTo>
                    <a:pt x="314" y="12"/>
                  </a:lnTo>
                  <a:lnTo>
                    <a:pt x="302" y="12"/>
                  </a:lnTo>
                  <a:lnTo>
                    <a:pt x="278" y="24"/>
                  </a:lnTo>
                  <a:lnTo>
                    <a:pt x="253" y="12"/>
                  </a:lnTo>
                  <a:lnTo>
                    <a:pt x="229" y="12"/>
                  </a:lnTo>
                  <a:lnTo>
                    <a:pt x="229" y="0"/>
                  </a:lnTo>
                  <a:lnTo>
                    <a:pt x="217" y="0"/>
                  </a:lnTo>
                  <a:lnTo>
                    <a:pt x="205" y="0"/>
                  </a:lnTo>
                  <a:lnTo>
                    <a:pt x="193" y="12"/>
                  </a:lnTo>
                  <a:lnTo>
                    <a:pt x="181" y="12"/>
                  </a:lnTo>
                  <a:lnTo>
                    <a:pt x="157" y="0"/>
                  </a:lnTo>
                  <a:lnTo>
                    <a:pt x="145" y="12"/>
                  </a:lnTo>
                  <a:lnTo>
                    <a:pt x="109" y="12"/>
                  </a:lnTo>
                  <a:lnTo>
                    <a:pt x="109" y="12"/>
                  </a:lnTo>
                  <a:lnTo>
                    <a:pt x="97" y="12"/>
                  </a:lnTo>
                  <a:lnTo>
                    <a:pt x="84" y="24"/>
                  </a:lnTo>
                  <a:lnTo>
                    <a:pt x="48" y="24"/>
                  </a:lnTo>
                  <a:lnTo>
                    <a:pt x="36" y="24"/>
                  </a:lnTo>
                  <a:lnTo>
                    <a:pt x="36" y="24"/>
                  </a:lnTo>
                  <a:lnTo>
                    <a:pt x="24" y="24"/>
                  </a:lnTo>
                  <a:lnTo>
                    <a:pt x="24" y="24"/>
                  </a:lnTo>
                  <a:lnTo>
                    <a:pt x="36" y="36"/>
                  </a:lnTo>
                  <a:lnTo>
                    <a:pt x="48" y="36"/>
                  </a:lnTo>
                  <a:lnTo>
                    <a:pt x="60" y="36"/>
                  </a:lnTo>
                  <a:lnTo>
                    <a:pt x="60" y="36"/>
                  </a:lnTo>
                  <a:lnTo>
                    <a:pt x="36" y="36"/>
                  </a:lnTo>
                  <a:lnTo>
                    <a:pt x="24" y="36"/>
                  </a:lnTo>
                  <a:lnTo>
                    <a:pt x="12" y="36"/>
                  </a:lnTo>
                  <a:lnTo>
                    <a:pt x="0" y="36"/>
                  </a:lnTo>
                  <a:lnTo>
                    <a:pt x="0" y="36"/>
                  </a:lnTo>
                  <a:lnTo>
                    <a:pt x="0" y="48"/>
                  </a:lnTo>
                  <a:lnTo>
                    <a:pt x="0" y="48"/>
                  </a:lnTo>
                  <a:lnTo>
                    <a:pt x="0" y="48"/>
                  </a:lnTo>
                  <a:lnTo>
                    <a:pt x="0" y="60"/>
                  </a:lnTo>
                  <a:lnTo>
                    <a:pt x="0" y="60"/>
                  </a:lnTo>
                  <a:lnTo>
                    <a:pt x="12" y="72"/>
                  </a:lnTo>
                  <a:lnTo>
                    <a:pt x="24" y="72"/>
                  </a:lnTo>
                  <a:lnTo>
                    <a:pt x="48" y="72"/>
                  </a:lnTo>
                  <a:lnTo>
                    <a:pt x="60" y="84"/>
                  </a:lnTo>
                  <a:lnTo>
                    <a:pt x="72" y="84"/>
                  </a:lnTo>
                  <a:lnTo>
                    <a:pt x="84" y="84"/>
                  </a:lnTo>
                  <a:lnTo>
                    <a:pt x="97" y="84"/>
                  </a:lnTo>
                  <a:lnTo>
                    <a:pt x="109" y="84"/>
                  </a:lnTo>
                  <a:lnTo>
                    <a:pt x="109" y="84"/>
                  </a:lnTo>
                  <a:lnTo>
                    <a:pt x="121" y="72"/>
                  </a:lnTo>
                  <a:lnTo>
                    <a:pt x="133" y="48"/>
                  </a:lnTo>
                  <a:lnTo>
                    <a:pt x="253" y="48"/>
                  </a:lnTo>
                  <a:lnTo>
                    <a:pt x="253" y="72"/>
                  </a:lnTo>
                  <a:lnTo>
                    <a:pt x="483" y="60"/>
                  </a:lnTo>
                  <a:lnTo>
                    <a:pt x="483" y="48"/>
                  </a:lnTo>
                  <a:lnTo>
                    <a:pt x="483" y="36"/>
                  </a:lnTo>
                  <a:lnTo>
                    <a:pt x="495" y="36"/>
                  </a:lnTo>
                  <a:lnTo>
                    <a:pt x="495" y="36"/>
                  </a:lnTo>
                  <a:lnTo>
                    <a:pt x="483" y="24"/>
                  </a:lnTo>
                  <a:lnTo>
                    <a:pt x="471"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1" name="Freeform 79">
              <a:extLst>
                <a:ext uri="{FF2B5EF4-FFF2-40B4-BE49-F238E27FC236}">
                  <a16:creationId xmlns:a16="http://schemas.microsoft.com/office/drawing/2014/main" id="{BDC88A79-93F0-C649-9B01-702D507862BC}"/>
                </a:ext>
              </a:extLst>
            </p:cNvPr>
            <p:cNvSpPr>
              <a:spLocks/>
            </p:cNvSpPr>
            <p:nvPr/>
          </p:nvSpPr>
          <p:spPr bwMode="auto">
            <a:xfrm>
              <a:off x="5484874" y="1469332"/>
              <a:ext cx="540190" cy="64536"/>
            </a:xfrm>
            <a:custGeom>
              <a:avLst/>
              <a:gdLst/>
              <a:ahLst/>
              <a:cxnLst>
                <a:cxn ang="0">
                  <a:pos x="459" y="24"/>
                </a:cxn>
                <a:cxn ang="0">
                  <a:pos x="459" y="36"/>
                </a:cxn>
                <a:cxn ang="0">
                  <a:pos x="447" y="36"/>
                </a:cxn>
                <a:cxn ang="0">
                  <a:pos x="435" y="48"/>
                </a:cxn>
                <a:cxn ang="0">
                  <a:pos x="411" y="36"/>
                </a:cxn>
                <a:cxn ang="0">
                  <a:pos x="387" y="48"/>
                </a:cxn>
                <a:cxn ang="0">
                  <a:pos x="350" y="48"/>
                </a:cxn>
                <a:cxn ang="0">
                  <a:pos x="326" y="60"/>
                </a:cxn>
                <a:cxn ang="0">
                  <a:pos x="290" y="60"/>
                </a:cxn>
                <a:cxn ang="0">
                  <a:pos x="242" y="48"/>
                </a:cxn>
                <a:cxn ang="0">
                  <a:pos x="193" y="48"/>
                </a:cxn>
                <a:cxn ang="0">
                  <a:pos x="181" y="60"/>
                </a:cxn>
                <a:cxn ang="0">
                  <a:pos x="157" y="48"/>
                </a:cxn>
                <a:cxn ang="0">
                  <a:pos x="145" y="36"/>
                </a:cxn>
                <a:cxn ang="0">
                  <a:pos x="97" y="36"/>
                </a:cxn>
                <a:cxn ang="0">
                  <a:pos x="73" y="48"/>
                </a:cxn>
                <a:cxn ang="0">
                  <a:pos x="48" y="60"/>
                </a:cxn>
                <a:cxn ang="0">
                  <a:pos x="36" y="60"/>
                </a:cxn>
                <a:cxn ang="0">
                  <a:pos x="48" y="48"/>
                </a:cxn>
                <a:cxn ang="0">
                  <a:pos x="61" y="48"/>
                </a:cxn>
                <a:cxn ang="0">
                  <a:pos x="61" y="36"/>
                </a:cxn>
                <a:cxn ang="0">
                  <a:pos x="85" y="36"/>
                </a:cxn>
                <a:cxn ang="0">
                  <a:pos x="85" y="24"/>
                </a:cxn>
                <a:cxn ang="0">
                  <a:pos x="48" y="24"/>
                </a:cxn>
                <a:cxn ang="0">
                  <a:pos x="24" y="24"/>
                </a:cxn>
                <a:cxn ang="0">
                  <a:pos x="0" y="24"/>
                </a:cxn>
                <a:cxn ang="0">
                  <a:pos x="0" y="12"/>
                </a:cxn>
                <a:cxn ang="0">
                  <a:pos x="24" y="12"/>
                </a:cxn>
                <a:cxn ang="0">
                  <a:pos x="36" y="12"/>
                </a:cxn>
                <a:cxn ang="0">
                  <a:pos x="61" y="12"/>
                </a:cxn>
                <a:cxn ang="0">
                  <a:pos x="97" y="12"/>
                </a:cxn>
                <a:cxn ang="0">
                  <a:pos x="109" y="12"/>
                </a:cxn>
                <a:cxn ang="0">
                  <a:pos x="121" y="0"/>
                </a:cxn>
                <a:cxn ang="0">
                  <a:pos x="133" y="0"/>
                </a:cxn>
                <a:cxn ang="0">
                  <a:pos x="133" y="12"/>
                </a:cxn>
                <a:cxn ang="0">
                  <a:pos x="121" y="24"/>
                </a:cxn>
                <a:cxn ang="0">
                  <a:pos x="145" y="24"/>
                </a:cxn>
                <a:cxn ang="0">
                  <a:pos x="169" y="24"/>
                </a:cxn>
                <a:cxn ang="0">
                  <a:pos x="217" y="24"/>
                </a:cxn>
                <a:cxn ang="0">
                  <a:pos x="217" y="24"/>
                </a:cxn>
                <a:cxn ang="0">
                  <a:pos x="230" y="12"/>
                </a:cxn>
                <a:cxn ang="0">
                  <a:pos x="205" y="12"/>
                </a:cxn>
                <a:cxn ang="0">
                  <a:pos x="181" y="0"/>
                </a:cxn>
                <a:cxn ang="0">
                  <a:pos x="193" y="0"/>
                </a:cxn>
                <a:cxn ang="0">
                  <a:pos x="217" y="0"/>
                </a:cxn>
                <a:cxn ang="0">
                  <a:pos x="242" y="12"/>
                </a:cxn>
                <a:cxn ang="0">
                  <a:pos x="266" y="12"/>
                </a:cxn>
                <a:cxn ang="0">
                  <a:pos x="278" y="12"/>
                </a:cxn>
                <a:cxn ang="0">
                  <a:pos x="266" y="12"/>
                </a:cxn>
                <a:cxn ang="0">
                  <a:pos x="230" y="24"/>
                </a:cxn>
                <a:cxn ang="0">
                  <a:pos x="242" y="36"/>
                </a:cxn>
                <a:cxn ang="0">
                  <a:pos x="278" y="36"/>
                </a:cxn>
                <a:cxn ang="0">
                  <a:pos x="290" y="36"/>
                </a:cxn>
                <a:cxn ang="0">
                  <a:pos x="302" y="36"/>
                </a:cxn>
                <a:cxn ang="0">
                  <a:pos x="326" y="24"/>
                </a:cxn>
                <a:cxn ang="0">
                  <a:pos x="326" y="24"/>
                </a:cxn>
                <a:cxn ang="0">
                  <a:pos x="338" y="24"/>
                </a:cxn>
                <a:cxn ang="0">
                  <a:pos x="387" y="36"/>
                </a:cxn>
                <a:cxn ang="0">
                  <a:pos x="399" y="24"/>
                </a:cxn>
                <a:cxn ang="0">
                  <a:pos x="423" y="36"/>
                </a:cxn>
                <a:cxn ang="0">
                  <a:pos x="435" y="24"/>
                </a:cxn>
                <a:cxn ang="0">
                  <a:pos x="459" y="24"/>
                </a:cxn>
              </a:cxnLst>
              <a:rect l="0" t="0" r="r" b="b"/>
              <a:pathLst>
                <a:path w="459" h="60">
                  <a:moveTo>
                    <a:pt x="459" y="24"/>
                  </a:moveTo>
                  <a:lnTo>
                    <a:pt x="459" y="24"/>
                  </a:lnTo>
                  <a:lnTo>
                    <a:pt x="459" y="24"/>
                  </a:lnTo>
                  <a:lnTo>
                    <a:pt x="459" y="36"/>
                  </a:lnTo>
                  <a:lnTo>
                    <a:pt x="447" y="36"/>
                  </a:lnTo>
                  <a:lnTo>
                    <a:pt x="447" y="36"/>
                  </a:lnTo>
                  <a:lnTo>
                    <a:pt x="447" y="48"/>
                  </a:lnTo>
                  <a:lnTo>
                    <a:pt x="435" y="48"/>
                  </a:lnTo>
                  <a:lnTo>
                    <a:pt x="423" y="48"/>
                  </a:lnTo>
                  <a:lnTo>
                    <a:pt x="411" y="36"/>
                  </a:lnTo>
                  <a:lnTo>
                    <a:pt x="399" y="48"/>
                  </a:lnTo>
                  <a:lnTo>
                    <a:pt x="387" y="48"/>
                  </a:lnTo>
                  <a:lnTo>
                    <a:pt x="374" y="60"/>
                  </a:lnTo>
                  <a:lnTo>
                    <a:pt x="350" y="48"/>
                  </a:lnTo>
                  <a:lnTo>
                    <a:pt x="338" y="60"/>
                  </a:lnTo>
                  <a:lnTo>
                    <a:pt x="326" y="60"/>
                  </a:lnTo>
                  <a:lnTo>
                    <a:pt x="302" y="60"/>
                  </a:lnTo>
                  <a:lnTo>
                    <a:pt x="290" y="60"/>
                  </a:lnTo>
                  <a:lnTo>
                    <a:pt x="254" y="48"/>
                  </a:lnTo>
                  <a:lnTo>
                    <a:pt x="242" y="48"/>
                  </a:lnTo>
                  <a:lnTo>
                    <a:pt x="205" y="48"/>
                  </a:lnTo>
                  <a:lnTo>
                    <a:pt x="193" y="48"/>
                  </a:lnTo>
                  <a:lnTo>
                    <a:pt x="181" y="60"/>
                  </a:lnTo>
                  <a:lnTo>
                    <a:pt x="181" y="60"/>
                  </a:lnTo>
                  <a:lnTo>
                    <a:pt x="169" y="48"/>
                  </a:lnTo>
                  <a:lnTo>
                    <a:pt x="157" y="48"/>
                  </a:lnTo>
                  <a:lnTo>
                    <a:pt x="157" y="48"/>
                  </a:lnTo>
                  <a:lnTo>
                    <a:pt x="145" y="36"/>
                  </a:lnTo>
                  <a:lnTo>
                    <a:pt x="121" y="36"/>
                  </a:lnTo>
                  <a:lnTo>
                    <a:pt x="97" y="36"/>
                  </a:lnTo>
                  <a:lnTo>
                    <a:pt x="85" y="48"/>
                  </a:lnTo>
                  <a:lnTo>
                    <a:pt x="73" y="48"/>
                  </a:lnTo>
                  <a:lnTo>
                    <a:pt x="61" y="60"/>
                  </a:lnTo>
                  <a:lnTo>
                    <a:pt x="48" y="60"/>
                  </a:lnTo>
                  <a:lnTo>
                    <a:pt x="48" y="60"/>
                  </a:lnTo>
                  <a:lnTo>
                    <a:pt x="36" y="60"/>
                  </a:lnTo>
                  <a:lnTo>
                    <a:pt x="36" y="48"/>
                  </a:lnTo>
                  <a:lnTo>
                    <a:pt x="48" y="48"/>
                  </a:lnTo>
                  <a:lnTo>
                    <a:pt x="48" y="48"/>
                  </a:lnTo>
                  <a:lnTo>
                    <a:pt x="61" y="48"/>
                  </a:lnTo>
                  <a:lnTo>
                    <a:pt x="61" y="36"/>
                  </a:lnTo>
                  <a:lnTo>
                    <a:pt x="61" y="36"/>
                  </a:lnTo>
                  <a:lnTo>
                    <a:pt x="85" y="36"/>
                  </a:lnTo>
                  <a:lnTo>
                    <a:pt x="85" y="36"/>
                  </a:lnTo>
                  <a:lnTo>
                    <a:pt x="97" y="24"/>
                  </a:lnTo>
                  <a:lnTo>
                    <a:pt x="85" y="24"/>
                  </a:lnTo>
                  <a:lnTo>
                    <a:pt x="61" y="24"/>
                  </a:lnTo>
                  <a:lnTo>
                    <a:pt x="48" y="24"/>
                  </a:lnTo>
                  <a:lnTo>
                    <a:pt x="36" y="24"/>
                  </a:lnTo>
                  <a:lnTo>
                    <a:pt x="24" y="24"/>
                  </a:lnTo>
                  <a:lnTo>
                    <a:pt x="12" y="24"/>
                  </a:lnTo>
                  <a:lnTo>
                    <a:pt x="0" y="24"/>
                  </a:lnTo>
                  <a:lnTo>
                    <a:pt x="0" y="24"/>
                  </a:lnTo>
                  <a:lnTo>
                    <a:pt x="0" y="12"/>
                  </a:lnTo>
                  <a:lnTo>
                    <a:pt x="12" y="12"/>
                  </a:lnTo>
                  <a:lnTo>
                    <a:pt x="24" y="12"/>
                  </a:lnTo>
                  <a:lnTo>
                    <a:pt x="24" y="12"/>
                  </a:lnTo>
                  <a:lnTo>
                    <a:pt x="36" y="12"/>
                  </a:lnTo>
                  <a:lnTo>
                    <a:pt x="36" y="12"/>
                  </a:lnTo>
                  <a:lnTo>
                    <a:pt x="61" y="12"/>
                  </a:lnTo>
                  <a:lnTo>
                    <a:pt x="85" y="24"/>
                  </a:lnTo>
                  <a:lnTo>
                    <a:pt x="97" y="12"/>
                  </a:lnTo>
                  <a:lnTo>
                    <a:pt x="97" y="12"/>
                  </a:lnTo>
                  <a:lnTo>
                    <a:pt x="109" y="12"/>
                  </a:lnTo>
                  <a:lnTo>
                    <a:pt x="109" y="0"/>
                  </a:lnTo>
                  <a:lnTo>
                    <a:pt x="121" y="0"/>
                  </a:lnTo>
                  <a:lnTo>
                    <a:pt x="133" y="0"/>
                  </a:lnTo>
                  <a:lnTo>
                    <a:pt x="133" y="0"/>
                  </a:lnTo>
                  <a:lnTo>
                    <a:pt x="145" y="0"/>
                  </a:lnTo>
                  <a:lnTo>
                    <a:pt x="133" y="12"/>
                  </a:lnTo>
                  <a:lnTo>
                    <a:pt x="133" y="12"/>
                  </a:lnTo>
                  <a:lnTo>
                    <a:pt x="121" y="24"/>
                  </a:lnTo>
                  <a:lnTo>
                    <a:pt x="133" y="24"/>
                  </a:lnTo>
                  <a:lnTo>
                    <a:pt x="145" y="24"/>
                  </a:lnTo>
                  <a:lnTo>
                    <a:pt x="145" y="24"/>
                  </a:lnTo>
                  <a:lnTo>
                    <a:pt x="169" y="24"/>
                  </a:lnTo>
                  <a:lnTo>
                    <a:pt x="205" y="24"/>
                  </a:lnTo>
                  <a:lnTo>
                    <a:pt x="217" y="24"/>
                  </a:lnTo>
                  <a:lnTo>
                    <a:pt x="217" y="24"/>
                  </a:lnTo>
                  <a:lnTo>
                    <a:pt x="217" y="24"/>
                  </a:lnTo>
                  <a:lnTo>
                    <a:pt x="217" y="12"/>
                  </a:lnTo>
                  <a:lnTo>
                    <a:pt x="230" y="12"/>
                  </a:lnTo>
                  <a:lnTo>
                    <a:pt x="205" y="12"/>
                  </a:lnTo>
                  <a:lnTo>
                    <a:pt x="205" y="12"/>
                  </a:lnTo>
                  <a:lnTo>
                    <a:pt x="193" y="0"/>
                  </a:lnTo>
                  <a:lnTo>
                    <a:pt x="181" y="0"/>
                  </a:lnTo>
                  <a:lnTo>
                    <a:pt x="181" y="0"/>
                  </a:lnTo>
                  <a:lnTo>
                    <a:pt x="193" y="0"/>
                  </a:lnTo>
                  <a:lnTo>
                    <a:pt x="205" y="0"/>
                  </a:lnTo>
                  <a:lnTo>
                    <a:pt x="217" y="0"/>
                  </a:lnTo>
                  <a:lnTo>
                    <a:pt x="230" y="0"/>
                  </a:lnTo>
                  <a:lnTo>
                    <a:pt x="242" y="12"/>
                  </a:lnTo>
                  <a:lnTo>
                    <a:pt x="266" y="12"/>
                  </a:lnTo>
                  <a:lnTo>
                    <a:pt x="266" y="12"/>
                  </a:lnTo>
                  <a:lnTo>
                    <a:pt x="278" y="12"/>
                  </a:lnTo>
                  <a:lnTo>
                    <a:pt x="278" y="12"/>
                  </a:lnTo>
                  <a:lnTo>
                    <a:pt x="266" y="12"/>
                  </a:lnTo>
                  <a:lnTo>
                    <a:pt x="266" y="12"/>
                  </a:lnTo>
                  <a:lnTo>
                    <a:pt x="242" y="12"/>
                  </a:lnTo>
                  <a:lnTo>
                    <a:pt x="230" y="24"/>
                  </a:lnTo>
                  <a:lnTo>
                    <a:pt x="230" y="36"/>
                  </a:lnTo>
                  <a:lnTo>
                    <a:pt x="242" y="36"/>
                  </a:lnTo>
                  <a:lnTo>
                    <a:pt x="254" y="36"/>
                  </a:lnTo>
                  <a:lnTo>
                    <a:pt x="278" y="36"/>
                  </a:lnTo>
                  <a:lnTo>
                    <a:pt x="278" y="36"/>
                  </a:lnTo>
                  <a:lnTo>
                    <a:pt x="290" y="36"/>
                  </a:lnTo>
                  <a:lnTo>
                    <a:pt x="302" y="36"/>
                  </a:lnTo>
                  <a:lnTo>
                    <a:pt x="302" y="36"/>
                  </a:lnTo>
                  <a:lnTo>
                    <a:pt x="326" y="36"/>
                  </a:lnTo>
                  <a:lnTo>
                    <a:pt x="326" y="24"/>
                  </a:lnTo>
                  <a:lnTo>
                    <a:pt x="326" y="24"/>
                  </a:lnTo>
                  <a:lnTo>
                    <a:pt x="326" y="24"/>
                  </a:lnTo>
                  <a:lnTo>
                    <a:pt x="338" y="24"/>
                  </a:lnTo>
                  <a:lnTo>
                    <a:pt x="338" y="24"/>
                  </a:lnTo>
                  <a:lnTo>
                    <a:pt x="362" y="36"/>
                  </a:lnTo>
                  <a:lnTo>
                    <a:pt x="387" y="36"/>
                  </a:lnTo>
                  <a:lnTo>
                    <a:pt x="387" y="24"/>
                  </a:lnTo>
                  <a:lnTo>
                    <a:pt x="399" y="24"/>
                  </a:lnTo>
                  <a:lnTo>
                    <a:pt x="399" y="24"/>
                  </a:lnTo>
                  <a:lnTo>
                    <a:pt x="423" y="36"/>
                  </a:lnTo>
                  <a:lnTo>
                    <a:pt x="435" y="24"/>
                  </a:lnTo>
                  <a:lnTo>
                    <a:pt x="435" y="24"/>
                  </a:lnTo>
                  <a:lnTo>
                    <a:pt x="447" y="24"/>
                  </a:lnTo>
                  <a:lnTo>
                    <a:pt x="459"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2" name="Freeform 80">
              <a:extLst>
                <a:ext uri="{FF2B5EF4-FFF2-40B4-BE49-F238E27FC236}">
                  <a16:creationId xmlns:a16="http://schemas.microsoft.com/office/drawing/2014/main" id="{9630C605-D916-CE47-B805-0D8790B892E0}"/>
                </a:ext>
              </a:extLst>
            </p:cNvPr>
            <p:cNvSpPr>
              <a:spLocks/>
            </p:cNvSpPr>
            <p:nvPr/>
          </p:nvSpPr>
          <p:spPr bwMode="auto">
            <a:xfrm>
              <a:off x="5655775" y="1482426"/>
              <a:ext cx="56170" cy="19122"/>
            </a:xfrm>
            <a:custGeom>
              <a:avLst/>
              <a:gdLst/>
              <a:ahLst/>
              <a:cxnLst>
                <a:cxn ang="0">
                  <a:pos x="36" y="0"/>
                </a:cxn>
                <a:cxn ang="0">
                  <a:pos x="12" y="0"/>
                </a:cxn>
                <a:cxn ang="0">
                  <a:pos x="12" y="0"/>
                </a:cxn>
                <a:cxn ang="0">
                  <a:pos x="0" y="0"/>
                </a:cxn>
                <a:cxn ang="0">
                  <a:pos x="0" y="12"/>
                </a:cxn>
                <a:cxn ang="0">
                  <a:pos x="0" y="12"/>
                </a:cxn>
                <a:cxn ang="0">
                  <a:pos x="0" y="12"/>
                </a:cxn>
                <a:cxn ang="0">
                  <a:pos x="0" y="12"/>
                </a:cxn>
                <a:cxn ang="0">
                  <a:pos x="12" y="12"/>
                </a:cxn>
                <a:cxn ang="0">
                  <a:pos x="12" y="12"/>
                </a:cxn>
                <a:cxn ang="0">
                  <a:pos x="24" y="12"/>
                </a:cxn>
                <a:cxn ang="0">
                  <a:pos x="24" y="12"/>
                </a:cxn>
                <a:cxn ang="0">
                  <a:pos x="36" y="12"/>
                </a:cxn>
                <a:cxn ang="0">
                  <a:pos x="36" y="12"/>
                </a:cxn>
                <a:cxn ang="0">
                  <a:pos x="48" y="12"/>
                </a:cxn>
                <a:cxn ang="0">
                  <a:pos x="48" y="12"/>
                </a:cxn>
                <a:cxn ang="0">
                  <a:pos x="36" y="0"/>
                </a:cxn>
              </a:cxnLst>
              <a:rect l="0" t="0" r="r" b="b"/>
              <a:pathLst>
                <a:path w="48" h="12">
                  <a:moveTo>
                    <a:pt x="36" y="0"/>
                  </a:moveTo>
                  <a:lnTo>
                    <a:pt x="12" y="0"/>
                  </a:lnTo>
                  <a:lnTo>
                    <a:pt x="12" y="0"/>
                  </a:lnTo>
                  <a:lnTo>
                    <a:pt x="0" y="0"/>
                  </a:lnTo>
                  <a:lnTo>
                    <a:pt x="0" y="12"/>
                  </a:lnTo>
                  <a:lnTo>
                    <a:pt x="0" y="12"/>
                  </a:lnTo>
                  <a:lnTo>
                    <a:pt x="0" y="12"/>
                  </a:lnTo>
                  <a:lnTo>
                    <a:pt x="0" y="12"/>
                  </a:lnTo>
                  <a:lnTo>
                    <a:pt x="12" y="12"/>
                  </a:lnTo>
                  <a:lnTo>
                    <a:pt x="12" y="12"/>
                  </a:lnTo>
                  <a:lnTo>
                    <a:pt x="24" y="12"/>
                  </a:lnTo>
                  <a:lnTo>
                    <a:pt x="24" y="12"/>
                  </a:lnTo>
                  <a:lnTo>
                    <a:pt x="36" y="12"/>
                  </a:lnTo>
                  <a:lnTo>
                    <a:pt x="36" y="12"/>
                  </a:lnTo>
                  <a:lnTo>
                    <a:pt x="48" y="12"/>
                  </a:lnTo>
                  <a:lnTo>
                    <a:pt x="48" y="12"/>
                  </a:lnTo>
                  <a:lnTo>
                    <a:pt x="36"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3" name="Freeform 81">
              <a:extLst>
                <a:ext uri="{FF2B5EF4-FFF2-40B4-BE49-F238E27FC236}">
                  <a16:creationId xmlns:a16="http://schemas.microsoft.com/office/drawing/2014/main" id="{F93B0A50-D7AA-0345-95EE-E1194EC13D8D}"/>
                </a:ext>
              </a:extLst>
            </p:cNvPr>
            <p:cNvSpPr>
              <a:spLocks/>
            </p:cNvSpPr>
            <p:nvPr/>
          </p:nvSpPr>
          <p:spPr bwMode="auto">
            <a:xfrm>
              <a:off x="6436182" y="1362967"/>
              <a:ext cx="740969" cy="169706"/>
            </a:xfrm>
            <a:custGeom>
              <a:avLst/>
              <a:gdLst/>
              <a:ahLst/>
              <a:cxnLst>
                <a:cxn ang="0">
                  <a:pos x="616" y="133"/>
                </a:cxn>
                <a:cxn ang="0">
                  <a:pos x="628" y="109"/>
                </a:cxn>
                <a:cxn ang="0">
                  <a:pos x="616" y="97"/>
                </a:cxn>
                <a:cxn ang="0">
                  <a:pos x="616" y="85"/>
                </a:cxn>
                <a:cxn ang="0">
                  <a:pos x="616" y="85"/>
                </a:cxn>
                <a:cxn ang="0">
                  <a:pos x="580" y="73"/>
                </a:cxn>
                <a:cxn ang="0">
                  <a:pos x="568" y="73"/>
                </a:cxn>
                <a:cxn ang="0">
                  <a:pos x="544" y="85"/>
                </a:cxn>
                <a:cxn ang="0">
                  <a:pos x="532" y="73"/>
                </a:cxn>
                <a:cxn ang="0">
                  <a:pos x="532" y="61"/>
                </a:cxn>
                <a:cxn ang="0">
                  <a:pos x="507" y="61"/>
                </a:cxn>
                <a:cxn ang="0">
                  <a:pos x="495" y="49"/>
                </a:cxn>
                <a:cxn ang="0">
                  <a:pos x="471" y="61"/>
                </a:cxn>
                <a:cxn ang="0">
                  <a:pos x="459" y="49"/>
                </a:cxn>
                <a:cxn ang="0">
                  <a:pos x="447" y="36"/>
                </a:cxn>
                <a:cxn ang="0">
                  <a:pos x="459" y="24"/>
                </a:cxn>
                <a:cxn ang="0">
                  <a:pos x="447" y="12"/>
                </a:cxn>
                <a:cxn ang="0">
                  <a:pos x="423" y="12"/>
                </a:cxn>
                <a:cxn ang="0">
                  <a:pos x="411" y="12"/>
                </a:cxn>
                <a:cxn ang="0">
                  <a:pos x="387" y="12"/>
                </a:cxn>
                <a:cxn ang="0">
                  <a:pos x="362" y="0"/>
                </a:cxn>
                <a:cxn ang="0">
                  <a:pos x="350" y="12"/>
                </a:cxn>
                <a:cxn ang="0">
                  <a:pos x="338" y="12"/>
                </a:cxn>
                <a:cxn ang="0">
                  <a:pos x="326" y="36"/>
                </a:cxn>
                <a:cxn ang="0">
                  <a:pos x="326" y="49"/>
                </a:cxn>
                <a:cxn ang="0">
                  <a:pos x="326" y="61"/>
                </a:cxn>
                <a:cxn ang="0">
                  <a:pos x="314" y="61"/>
                </a:cxn>
                <a:cxn ang="0">
                  <a:pos x="290" y="49"/>
                </a:cxn>
                <a:cxn ang="0">
                  <a:pos x="278" y="49"/>
                </a:cxn>
                <a:cxn ang="0">
                  <a:pos x="266" y="24"/>
                </a:cxn>
                <a:cxn ang="0">
                  <a:pos x="254" y="24"/>
                </a:cxn>
                <a:cxn ang="0">
                  <a:pos x="242" y="36"/>
                </a:cxn>
                <a:cxn ang="0">
                  <a:pos x="218" y="36"/>
                </a:cxn>
                <a:cxn ang="0">
                  <a:pos x="205" y="36"/>
                </a:cxn>
                <a:cxn ang="0">
                  <a:pos x="193" y="36"/>
                </a:cxn>
                <a:cxn ang="0">
                  <a:pos x="181" y="36"/>
                </a:cxn>
                <a:cxn ang="0">
                  <a:pos x="169" y="36"/>
                </a:cxn>
                <a:cxn ang="0">
                  <a:pos x="157" y="36"/>
                </a:cxn>
                <a:cxn ang="0">
                  <a:pos x="145" y="49"/>
                </a:cxn>
                <a:cxn ang="0">
                  <a:pos x="145" y="61"/>
                </a:cxn>
                <a:cxn ang="0">
                  <a:pos x="157" y="73"/>
                </a:cxn>
                <a:cxn ang="0">
                  <a:pos x="157" y="73"/>
                </a:cxn>
                <a:cxn ang="0">
                  <a:pos x="121" y="61"/>
                </a:cxn>
                <a:cxn ang="0">
                  <a:pos x="97" y="49"/>
                </a:cxn>
                <a:cxn ang="0">
                  <a:pos x="85" y="73"/>
                </a:cxn>
                <a:cxn ang="0">
                  <a:pos x="48" y="73"/>
                </a:cxn>
                <a:cxn ang="0">
                  <a:pos x="48" y="97"/>
                </a:cxn>
                <a:cxn ang="0">
                  <a:pos x="12" y="97"/>
                </a:cxn>
                <a:cxn ang="0">
                  <a:pos x="0" y="109"/>
                </a:cxn>
                <a:cxn ang="0">
                  <a:pos x="12" y="121"/>
                </a:cxn>
                <a:cxn ang="0">
                  <a:pos x="12" y="133"/>
                </a:cxn>
                <a:cxn ang="0">
                  <a:pos x="12" y="145"/>
                </a:cxn>
                <a:cxn ang="0">
                  <a:pos x="12" y="157"/>
                </a:cxn>
                <a:cxn ang="0">
                  <a:pos x="36" y="157"/>
                </a:cxn>
                <a:cxn ang="0">
                  <a:pos x="61" y="157"/>
                </a:cxn>
              </a:cxnLst>
              <a:rect l="0" t="0" r="r" b="b"/>
              <a:pathLst>
                <a:path w="628" h="157">
                  <a:moveTo>
                    <a:pt x="592" y="145"/>
                  </a:moveTo>
                  <a:lnTo>
                    <a:pt x="616" y="133"/>
                  </a:lnTo>
                  <a:lnTo>
                    <a:pt x="628" y="121"/>
                  </a:lnTo>
                  <a:lnTo>
                    <a:pt x="628" y="109"/>
                  </a:lnTo>
                  <a:lnTo>
                    <a:pt x="628" y="97"/>
                  </a:lnTo>
                  <a:lnTo>
                    <a:pt x="616" y="97"/>
                  </a:lnTo>
                  <a:lnTo>
                    <a:pt x="616" y="85"/>
                  </a:lnTo>
                  <a:lnTo>
                    <a:pt x="616" y="85"/>
                  </a:lnTo>
                  <a:lnTo>
                    <a:pt x="604" y="73"/>
                  </a:lnTo>
                  <a:lnTo>
                    <a:pt x="616" y="85"/>
                  </a:lnTo>
                  <a:lnTo>
                    <a:pt x="592" y="73"/>
                  </a:lnTo>
                  <a:lnTo>
                    <a:pt x="580" y="73"/>
                  </a:lnTo>
                  <a:lnTo>
                    <a:pt x="568" y="73"/>
                  </a:lnTo>
                  <a:lnTo>
                    <a:pt x="568" y="73"/>
                  </a:lnTo>
                  <a:lnTo>
                    <a:pt x="544" y="85"/>
                  </a:lnTo>
                  <a:lnTo>
                    <a:pt x="544" y="85"/>
                  </a:lnTo>
                  <a:lnTo>
                    <a:pt x="532" y="85"/>
                  </a:lnTo>
                  <a:lnTo>
                    <a:pt x="532" y="73"/>
                  </a:lnTo>
                  <a:lnTo>
                    <a:pt x="532" y="61"/>
                  </a:lnTo>
                  <a:lnTo>
                    <a:pt x="532" y="61"/>
                  </a:lnTo>
                  <a:lnTo>
                    <a:pt x="519" y="61"/>
                  </a:lnTo>
                  <a:lnTo>
                    <a:pt x="507" y="61"/>
                  </a:lnTo>
                  <a:lnTo>
                    <a:pt x="495" y="49"/>
                  </a:lnTo>
                  <a:lnTo>
                    <a:pt x="495" y="49"/>
                  </a:lnTo>
                  <a:lnTo>
                    <a:pt x="471" y="49"/>
                  </a:lnTo>
                  <a:lnTo>
                    <a:pt x="471" y="61"/>
                  </a:lnTo>
                  <a:lnTo>
                    <a:pt x="459" y="49"/>
                  </a:lnTo>
                  <a:lnTo>
                    <a:pt x="459" y="49"/>
                  </a:lnTo>
                  <a:lnTo>
                    <a:pt x="447" y="36"/>
                  </a:lnTo>
                  <a:lnTo>
                    <a:pt x="447" y="36"/>
                  </a:lnTo>
                  <a:lnTo>
                    <a:pt x="447" y="24"/>
                  </a:lnTo>
                  <a:lnTo>
                    <a:pt x="459" y="24"/>
                  </a:lnTo>
                  <a:lnTo>
                    <a:pt x="447" y="12"/>
                  </a:lnTo>
                  <a:lnTo>
                    <a:pt x="447" y="12"/>
                  </a:lnTo>
                  <a:lnTo>
                    <a:pt x="435" y="12"/>
                  </a:lnTo>
                  <a:lnTo>
                    <a:pt x="423" y="12"/>
                  </a:lnTo>
                  <a:lnTo>
                    <a:pt x="411" y="12"/>
                  </a:lnTo>
                  <a:lnTo>
                    <a:pt x="411" y="12"/>
                  </a:lnTo>
                  <a:lnTo>
                    <a:pt x="399" y="12"/>
                  </a:lnTo>
                  <a:lnTo>
                    <a:pt x="387" y="12"/>
                  </a:lnTo>
                  <a:lnTo>
                    <a:pt x="375" y="0"/>
                  </a:lnTo>
                  <a:lnTo>
                    <a:pt x="362" y="0"/>
                  </a:lnTo>
                  <a:lnTo>
                    <a:pt x="362" y="12"/>
                  </a:lnTo>
                  <a:lnTo>
                    <a:pt x="350" y="12"/>
                  </a:lnTo>
                  <a:lnTo>
                    <a:pt x="350" y="12"/>
                  </a:lnTo>
                  <a:lnTo>
                    <a:pt x="338" y="12"/>
                  </a:lnTo>
                  <a:lnTo>
                    <a:pt x="338" y="24"/>
                  </a:lnTo>
                  <a:lnTo>
                    <a:pt x="326" y="36"/>
                  </a:lnTo>
                  <a:lnTo>
                    <a:pt x="326" y="36"/>
                  </a:lnTo>
                  <a:lnTo>
                    <a:pt x="326" y="49"/>
                  </a:lnTo>
                  <a:lnTo>
                    <a:pt x="326" y="61"/>
                  </a:lnTo>
                  <a:lnTo>
                    <a:pt x="326" y="61"/>
                  </a:lnTo>
                  <a:lnTo>
                    <a:pt x="314" y="61"/>
                  </a:lnTo>
                  <a:lnTo>
                    <a:pt x="314" y="61"/>
                  </a:lnTo>
                  <a:lnTo>
                    <a:pt x="302" y="61"/>
                  </a:lnTo>
                  <a:lnTo>
                    <a:pt x="290" y="49"/>
                  </a:lnTo>
                  <a:lnTo>
                    <a:pt x="290" y="49"/>
                  </a:lnTo>
                  <a:lnTo>
                    <a:pt x="278" y="49"/>
                  </a:lnTo>
                  <a:lnTo>
                    <a:pt x="266" y="36"/>
                  </a:lnTo>
                  <a:lnTo>
                    <a:pt x="266" y="24"/>
                  </a:lnTo>
                  <a:lnTo>
                    <a:pt x="266" y="24"/>
                  </a:lnTo>
                  <a:lnTo>
                    <a:pt x="254" y="24"/>
                  </a:lnTo>
                  <a:lnTo>
                    <a:pt x="254" y="24"/>
                  </a:lnTo>
                  <a:lnTo>
                    <a:pt x="242" y="36"/>
                  </a:lnTo>
                  <a:lnTo>
                    <a:pt x="242" y="36"/>
                  </a:lnTo>
                  <a:lnTo>
                    <a:pt x="218" y="36"/>
                  </a:lnTo>
                  <a:lnTo>
                    <a:pt x="218" y="36"/>
                  </a:lnTo>
                  <a:lnTo>
                    <a:pt x="205" y="36"/>
                  </a:lnTo>
                  <a:lnTo>
                    <a:pt x="205" y="36"/>
                  </a:lnTo>
                  <a:lnTo>
                    <a:pt x="193" y="36"/>
                  </a:lnTo>
                  <a:lnTo>
                    <a:pt x="181" y="36"/>
                  </a:lnTo>
                  <a:lnTo>
                    <a:pt x="181" y="36"/>
                  </a:lnTo>
                  <a:lnTo>
                    <a:pt x="169" y="36"/>
                  </a:lnTo>
                  <a:lnTo>
                    <a:pt x="169" y="36"/>
                  </a:lnTo>
                  <a:lnTo>
                    <a:pt x="157" y="36"/>
                  </a:lnTo>
                  <a:lnTo>
                    <a:pt x="157" y="36"/>
                  </a:lnTo>
                  <a:lnTo>
                    <a:pt x="145" y="36"/>
                  </a:lnTo>
                  <a:lnTo>
                    <a:pt x="145" y="49"/>
                  </a:lnTo>
                  <a:lnTo>
                    <a:pt x="145" y="49"/>
                  </a:lnTo>
                  <a:lnTo>
                    <a:pt x="145" y="61"/>
                  </a:lnTo>
                  <a:lnTo>
                    <a:pt x="145" y="61"/>
                  </a:lnTo>
                  <a:lnTo>
                    <a:pt x="157" y="73"/>
                  </a:lnTo>
                  <a:lnTo>
                    <a:pt x="157" y="73"/>
                  </a:lnTo>
                  <a:lnTo>
                    <a:pt x="157" y="73"/>
                  </a:lnTo>
                  <a:lnTo>
                    <a:pt x="133" y="73"/>
                  </a:lnTo>
                  <a:lnTo>
                    <a:pt x="121" y="61"/>
                  </a:lnTo>
                  <a:lnTo>
                    <a:pt x="97" y="49"/>
                  </a:lnTo>
                  <a:lnTo>
                    <a:pt x="97" y="49"/>
                  </a:lnTo>
                  <a:lnTo>
                    <a:pt x="97" y="61"/>
                  </a:lnTo>
                  <a:lnTo>
                    <a:pt x="85" y="73"/>
                  </a:lnTo>
                  <a:lnTo>
                    <a:pt x="61" y="61"/>
                  </a:lnTo>
                  <a:lnTo>
                    <a:pt x="48" y="73"/>
                  </a:lnTo>
                  <a:lnTo>
                    <a:pt x="48" y="73"/>
                  </a:lnTo>
                  <a:lnTo>
                    <a:pt x="48" y="97"/>
                  </a:lnTo>
                  <a:lnTo>
                    <a:pt x="24" y="97"/>
                  </a:lnTo>
                  <a:lnTo>
                    <a:pt x="12" y="97"/>
                  </a:lnTo>
                  <a:lnTo>
                    <a:pt x="0" y="109"/>
                  </a:lnTo>
                  <a:lnTo>
                    <a:pt x="0" y="109"/>
                  </a:lnTo>
                  <a:lnTo>
                    <a:pt x="0" y="121"/>
                  </a:lnTo>
                  <a:lnTo>
                    <a:pt x="12" y="121"/>
                  </a:lnTo>
                  <a:lnTo>
                    <a:pt x="24" y="133"/>
                  </a:lnTo>
                  <a:lnTo>
                    <a:pt x="12" y="133"/>
                  </a:lnTo>
                  <a:lnTo>
                    <a:pt x="12" y="133"/>
                  </a:lnTo>
                  <a:lnTo>
                    <a:pt x="12" y="145"/>
                  </a:lnTo>
                  <a:lnTo>
                    <a:pt x="12" y="145"/>
                  </a:lnTo>
                  <a:lnTo>
                    <a:pt x="12" y="157"/>
                  </a:lnTo>
                  <a:lnTo>
                    <a:pt x="24" y="157"/>
                  </a:lnTo>
                  <a:lnTo>
                    <a:pt x="36" y="157"/>
                  </a:lnTo>
                  <a:lnTo>
                    <a:pt x="48" y="157"/>
                  </a:lnTo>
                  <a:lnTo>
                    <a:pt x="61" y="157"/>
                  </a:lnTo>
                  <a:lnTo>
                    <a:pt x="592" y="145"/>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4" name="Freeform 83">
              <a:extLst>
                <a:ext uri="{FF2B5EF4-FFF2-40B4-BE49-F238E27FC236}">
                  <a16:creationId xmlns:a16="http://schemas.microsoft.com/office/drawing/2014/main" id="{217CE303-4225-AE47-A025-372971597FA9}"/>
                </a:ext>
              </a:extLst>
            </p:cNvPr>
            <p:cNvSpPr>
              <a:spLocks/>
            </p:cNvSpPr>
            <p:nvPr/>
          </p:nvSpPr>
          <p:spPr bwMode="auto">
            <a:xfrm>
              <a:off x="6479206" y="1495571"/>
              <a:ext cx="670458" cy="106365"/>
            </a:xfrm>
            <a:custGeom>
              <a:avLst/>
              <a:gdLst/>
              <a:ahLst/>
              <a:cxnLst>
                <a:cxn ang="0">
                  <a:pos x="568" y="12"/>
                </a:cxn>
                <a:cxn ang="0">
                  <a:pos x="556" y="24"/>
                </a:cxn>
                <a:cxn ang="0">
                  <a:pos x="556" y="36"/>
                </a:cxn>
                <a:cxn ang="0">
                  <a:pos x="556" y="48"/>
                </a:cxn>
                <a:cxn ang="0">
                  <a:pos x="544" y="48"/>
                </a:cxn>
                <a:cxn ang="0">
                  <a:pos x="520" y="61"/>
                </a:cxn>
                <a:cxn ang="0">
                  <a:pos x="496" y="61"/>
                </a:cxn>
                <a:cxn ang="0">
                  <a:pos x="483" y="73"/>
                </a:cxn>
                <a:cxn ang="0">
                  <a:pos x="471" y="61"/>
                </a:cxn>
                <a:cxn ang="0">
                  <a:pos x="459" y="61"/>
                </a:cxn>
                <a:cxn ang="0">
                  <a:pos x="447" y="61"/>
                </a:cxn>
                <a:cxn ang="0">
                  <a:pos x="435" y="73"/>
                </a:cxn>
                <a:cxn ang="0">
                  <a:pos x="411" y="73"/>
                </a:cxn>
                <a:cxn ang="0">
                  <a:pos x="399" y="73"/>
                </a:cxn>
                <a:cxn ang="0">
                  <a:pos x="399" y="73"/>
                </a:cxn>
                <a:cxn ang="0">
                  <a:pos x="375" y="73"/>
                </a:cxn>
                <a:cxn ang="0">
                  <a:pos x="363" y="73"/>
                </a:cxn>
                <a:cxn ang="0">
                  <a:pos x="363" y="73"/>
                </a:cxn>
                <a:cxn ang="0">
                  <a:pos x="351" y="73"/>
                </a:cxn>
                <a:cxn ang="0">
                  <a:pos x="326" y="73"/>
                </a:cxn>
                <a:cxn ang="0">
                  <a:pos x="278" y="61"/>
                </a:cxn>
                <a:cxn ang="0">
                  <a:pos x="266" y="48"/>
                </a:cxn>
                <a:cxn ang="0">
                  <a:pos x="254" y="48"/>
                </a:cxn>
                <a:cxn ang="0">
                  <a:pos x="242" y="61"/>
                </a:cxn>
                <a:cxn ang="0">
                  <a:pos x="230" y="73"/>
                </a:cxn>
                <a:cxn ang="0">
                  <a:pos x="218" y="85"/>
                </a:cxn>
                <a:cxn ang="0">
                  <a:pos x="218" y="85"/>
                </a:cxn>
                <a:cxn ang="0">
                  <a:pos x="194" y="85"/>
                </a:cxn>
                <a:cxn ang="0">
                  <a:pos x="194" y="97"/>
                </a:cxn>
                <a:cxn ang="0">
                  <a:pos x="182" y="97"/>
                </a:cxn>
                <a:cxn ang="0">
                  <a:pos x="157" y="97"/>
                </a:cxn>
                <a:cxn ang="0">
                  <a:pos x="133" y="97"/>
                </a:cxn>
                <a:cxn ang="0">
                  <a:pos x="121" y="85"/>
                </a:cxn>
                <a:cxn ang="0">
                  <a:pos x="97" y="85"/>
                </a:cxn>
                <a:cxn ang="0">
                  <a:pos x="85" y="85"/>
                </a:cxn>
                <a:cxn ang="0">
                  <a:pos x="73" y="73"/>
                </a:cxn>
                <a:cxn ang="0">
                  <a:pos x="73" y="61"/>
                </a:cxn>
                <a:cxn ang="0">
                  <a:pos x="73" y="61"/>
                </a:cxn>
                <a:cxn ang="0">
                  <a:pos x="61" y="61"/>
                </a:cxn>
                <a:cxn ang="0">
                  <a:pos x="49" y="48"/>
                </a:cxn>
                <a:cxn ang="0">
                  <a:pos x="37" y="48"/>
                </a:cxn>
                <a:cxn ang="0">
                  <a:pos x="25" y="48"/>
                </a:cxn>
                <a:cxn ang="0">
                  <a:pos x="37" y="36"/>
                </a:cxn>
                <a:cxn ang="0">
                  <a:pos x="0" y="24"/>
                </a:cxn>
                <a:cxn ang="0">
                  <a:pos x="0" y="12"/>
                </a:cxn>
                <a:cxn ang="0">
                  <a:pos x="25" y="12"/>
                </a:cxn>
                <a:cxn ang="0">
                  <a:pos x="532" y="0"/>
                </a:cxn>
              </a:cxnLst>
              <a:rect l="0" t="0" r="r" b="b"/>
              <a:pathLst>
                <a:path w="568" h="97">
                  <a:moveTo>
                    <a:pt x="556" y="0"/>
                  </a:moveTo>
                  <a:lnTo>
                    <a:pt x="568" y="12"/>
                  </a:lnTo>
                  <a:lnTo>
                    <a:pt x="556" y="24"/>
                  </a:lnTo>
                  <a:lnTo>
                    <a:pt x="556" y="24"/>
                  </a:lnTo>
                  <a:lnTo>
                    <a:pt x="556" y="24"/>
                  </a:lnTo>
                  <a:lnTo>
                    <a:pt x="556" y="36"/>
                  </a:lnTo>
                  <a:lnTo>
                    <a:pt x="556" y="36"/>
                  </a:lnTo>
                  <a:lnTo>
                    <a:pt x="556" y="48"/>
                  </a:lnTo>
                  <a:lnTo>
                    <a:pt x="556" y="48"/>
                  </a:lnTo>
                  <a:lnTo>
                    <a:pt x="544" y="48"/>
                  </a:lnTo>
                  <a:lnTo>
                    <a:pt x="532" y="61"/>
                  </a:lnTo>
                  <a:lnTo>
                    <a:pt x="520" y="61"/>
                  </a:lnTo>
                  <a:lnTo>
                    <a:pt x="508" y="61"/>
                  </a:lnTo>
                  <a:lnTo>
                    <a:pt x="496" y="61"/>
                  </a:lnTo>
                  <a:lnTo>
                    <a:pt x="496" y="61"/>
                  </a:lnTo>
                  <a:lnTo>
                    <a:pt x="483" y="73"/>
                  </a:lnTo>
                  <a:lnTo>
                    <a:pt x="471" y="73"/>
                  </a:lnTo>
                  <a:lnTo>
                    <a:pt x="471" y="61"/>
                  </a:lnTo>
                  <a:lnTo>
                    <a:pt x="459" y="61"/>
                  </a:lnTo>
                  <a:lnTo>
                    <a:pt x="459" y="61"/>
                  </a:lnTo>
                  <a:lnTo>
                    <a:pt x="447" y="61"/>
                  </a:lnTo>
                  <a:lnTo>
                    <a:pt x="447" y="61"/>
                  </a:lnTo>
                  <a:lnTo>
                    <a:pt x="447" y="61"/>
                  </a:lnTo>
                  <a:lnTo>
                    <a:pt x="435" y="73"/>
                  </a:lnTo>
                  <a:lnTo>
                    <a:pt x="423" y="73"/>
                  </a:lnTo>
                  <a:lnTo>
                    <a:pt x="411" y="73"/>
                  </a:lnTo>
                  <a:lnTo>
                    <a:pt x="411" y="73"/>
                  </a:lnTo>
                  <a:lnTo>
                    <a:pt x="399" y="73"/>
                  </a:lnTo>
                  <a:lnTo>
                    <a:pt x="399" y="73"/>
                  </a:lnTo>
                  <a:lnTo>
                    <a:pt x="399" y="73"/>
                  </a:lnTo>
                  <a:lnTo>
                    <a:pt x="387" y="73"/>
                  </a:lnTo>
                  <a:lnTo>
                    <a:pt x="375" y="73"/>
                  </a:lnTo>
                  <a:lnTo>
                    <a:pt x="375" y="73"/>
                  </a:lnTo>
                  <a:lnTo>
                    <a:pt x="363" y="73"/>
                  </a:lnTo>
                  <a:lnTo>
                    <a:pt x="363" y="73"/>
                  </a:lnTo>
                  <a:lnTo>
                    <a:pt x="363" y="73"/>
                  </a:lnTo>
                  <a:lnTo>
                    <a:pt x="351" y="73"/>
                  </a:lnTo>
                  <a:lnTo>
                    <a:pt x="351" y="73"/>
                  </a:lnTo>
                  <a:lnTo>
                    <a:pt x="339" y="73"/>
                  </a:lnTo>
                  <a:lnTo>
                    <a:pt x="326" y="73"/>
                  </a:lnTo>
                  <a:lnTo>
                    <a:pt x="314" y="73"/>
                  </a:lnTo>
                  <a:lnTo>
                    <a:pt x="278" y="61"/>
                  </a:lnTo>
                  <a:lnTo>
                    <a:pt x="266" y="48"/>
                  </a:lnTo>
                  <a:lnTo>
                    <a:pt x="266" y="48"/>
                  </a:lnTo>
                  <a:lnTo>
                    <a:pt x="266" y="48"/>
                  </a:lnTo>
                  <a:lnTo>
                    <a:pt x="254" y="48"/>
                  </a:lnTo>
                  <a:lnTo>
                    <a:pt x="254" y="61"/>
                  </a:lnTo>
                  <a:lnTo>
                    <a:pt x="242" y="61"/>
                  </a:lnTo>
                  <a:lnTo>
                    <a:pt x="242" y="73"/>
                  </a:lnTo>
                  <a:lnTo>
                    <a:pt x="230" y="73"/>
                  </a:lnTo>
                  <a:lnTo>
                    <a:pt x="230" y="85"/>
                  </a:lnTo>
                  <a:lnTo>
                    <a:pt x="218" y="85"/>
                  </a:lnTo>
                  <a:lnTo>
                    <a:pt x="218" y="85"/>
                  </a:lnTo>
                  <a:lnTo>
                    <a:pt x="218" y="85"/>
                  </a:lnTo>
                  <a:lnTo>
                    <a:pt x="206" y="97"/>
                  </a:lnTo>
                  <a:lnTo>
                    <a:pt x="194" y="85"/>
                  </a:lnTo>
                  <a:lnTo>
                    <a:pt x="194" y="97"/>
                  </a:lnTo>
                  <a:lnTo>
                    <a:pt x="194" y="97"/>
                  </a:lnTo>
                  <a:lnTo>
                    <a:pt x="182" y="97"/>
                  </a:lnTo>
                  <a:lnTo>
                    <a:pt x="182" y="97"/>
                  </a:lnTo>
                  <a:lnTo>
                    <a:pt x="157" y="97"/>
                  </a:lnTo>
                  <a:lnTo>
                    <a:pt x="157" y="97"/>
                  </a:lnTo>
                  <a:lnTo>
                    <a:pt x="145" y="97"/>
                  </a:lnTo>
                  <a:lnTo>
                    <a:pt x="133" y="97"/>
                  </a:lnTo>
                  <a:lnTo>
                    <a:pt x="121" y="97"/>
                  </a:lnTo>
                  <a:lnTo>
                    <a:pt x="121" y="85"/>
                  </a:lnTo>
                  <a:lnTo>
                    <a:pt x="109" y="85"/>
                  </a:lnTo>
                  <a:lnTo>
                    <a:pt x="97" y="85"/>
                  </a:lnTo>
                  <a:lnTo>
                    <a:pt x="85" y="85"/>
                  </a:lnTo>
                  <a:lnTo>
                    <a:pt x="85" y="85"/>
                  </a:lnTo>
                  <a:lnTo>
                    <a:pt x="85" y="73"/>
                  </a:lnTo>
                  <a:lnTo>
                    <a:pt x="73" y="73"/>
                  </a:lnTo>
                  <a:lnTo>
                    <a:pt x="73" y="61"/>
                  </a:lnTo>
                  <a:lnTo>
                    <a:pt x="73" y="61"/>
                  </a:lnTo>
                  <a:lnTo>
                    <a:pt x="73" y="61"/>
                  </a:lnTo>
                  <a:lnTo>
                    <a:pt x="73" y="61"/>
                  </a:lnTo>
                  <a:lnTo>
                    <a:pt x="73" y="48"/>
                  </a:lnTo>
                  <a:lnTo>
                    <a:pt x="61" y="61"/>
                  </a:lnTo>
                  <a:lnTo>
                    <a:pt x="49" y="61"/>
                  </a:lnTo>
                  <a:lnTo>
                    <a:pt x="49" y="48"/>
                  </a:lnTo>
                  <a:lnTo>
                    <a:pt x="49" y="48"/>
                  </a:lnTo>
                  <a:lnTo>
                    <a:pt x="37" y="48"/>
                  </a:lnTo>
                  <a:lnTo>
                    <a:pt x="37" y="48"/>
                  </a:lnTo>
                  <a:lnTo>
                    <a:pt x="25" y="48"/>
                  </a:lnTo>
                  <a:lnTo>
                    <a:pt x="25" y="48"/>
                  </a:lnTo>
                  <a:lnTo>
                    <a:pt x="37" y="36"/>
                  </a:lnTo>
                  <a:lnTo>
                    <a:pt x="25" y="36"/>
                  </a:lnTo>
                  <a:lnTo>
                    <a:pt x="0" y="24"/>
                  </a:lnTo>
                  <a:lnTo>
                    <a:pt x="0" y="24"/>
                  </a:lnTo>
                  <a:lnTo>
                    <a:pt x="0" y="12"/>
                  </a:lnTo>
                  <a:lnTo>
                    <a:pt x="12" y="12"/>
                  </a:lnTo>
                  <a:lnTo>
                    <a:pt x="25" y="12"/>
                  </a:lnTo>
                  <a:lnTo>
                    <a:pt x="556" y="0"/>
                  </a:lnTo>
                  <a:lnTo>
                    <a:pt x="532" y="0"/>
                  </a:lnTo>
                  <a:lnTo>
                    <a:pt x="556"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grpSp>
          <p:nvGrpSpPr>
            <p:cNvPr id="85" name="Group 84">
              <a:extLst>
                <a:ext uri="{FF2B5EF4-FFF2-40B4-BE49-F238E27FC236}">
                  <a16:creationId xmlns:a16="http://schemas.microsoft.com/office/drawing/2014/main" id="{BCA2751B-1636-9B4E-B6E6-8D05FD25A925}"/>
                </a:ext>
              </a:extLst>
            </p:cNvPr>
            <p:cNvGrpSpPr>
              <a:grpSpLocks/>
            </p:cNvGrpSpPr>
            <p:nvPr/>
          </p:nvGrpSpPr>
          <p:grpSpPr bwMode="auto">
            <a:xfrm>
              <a:off x="6664475" y="1508718"/>
              <a:ext cx="327460" cy="185242"/>
              <a:chOff x="4417" y="468"/>
              <a:chExt cx="284" cy="235"/>
            </a:xfrm>
          </p:grpSpPr>
          <p:sp>
            <p:nvSpPr>
              <p:cNvPr id="161" name="Freeform 85">
                <a:extLst>
                  <a:ext uri="{FF2B5EF4-FFF2-40B4-BE49-F238E27FC236}">
                    <a16:creationId xmlns:a16="http://schemas.microsoft.com/office/drawing/2014/main" id="{CA75A040-1B54-884B-A4BE-2BBF1B102143}"/>
                  </a:ext>
                </a:extLst>
              </p:cNvPr>
              <p:cNvSpPr>
                <a:spLocks/>
              </p:cNvSpPr>
              <p:nvPr/>
            </p:nvSpPr>
            <p:spPr bwMode="auto">
              <a:xfrm>
                <a:off x="4417" y="468"/>
                <a:ext cx="284" cy="235"/>
              </a:xfrm>
              <a:custGeom>
                <a:avLst/>
                <a:gdLst/>
                <a:ahLst/>
                <a:cxnLst>
                  <a:cxn ang="0">
                    <a:pos x="0" y="12"/>
                  </a:cxn>
                  <a:cxn ang="0">
                    <a:pos x="25" y="24"/>
                  </a:cxn>
                  <a:cxn ang="0">
                    <a:pos x="49" y="36"/>
                  </a:cxn>
                  <a:cxn ang="0">
                    <a:pos x="61" y="49"/>
                  </a:cxn>
                  <a:cxn ang="0">
                    <a:pos x="73" y="61"/>
                  </a:cxn>
                  <a:cxn ang="0">
                    <a:pos x="73" y="85"/>
                  </a:cxn>
                  <a:cxn ang="0">
                    <a:pos x="85" y="97"/>
                  </a:cxn>
                  <a:cxn ang="0">
                    <a:pos x="85" y="109"/>
                  </a:cxn>
                  <a:cxn ang="0">
                    <a:pos x="97" y="133"/>
                  </a:cxn>
                  <a:cxn ang="0">
                    <a:pos x="97" y="145"/>
                  </a:cxn>
                  <a:cxn ang="0">
                    <a:pos x="109" y="145"/>
                  </a:cxn>
                  <a:cxn ang="0">
                    <a:pos x="109" y="157"/>
                  </a:cxn>
                  <a:cxn ang="0">
                    <a:pos x="133" y="169"/>
                  </a:cxn>
                  <a:cxn ang="0">
                    <a:pos x="278" y="157"/>
                  </a:cxn>
                  <a:cxn ang="0">
                    <a:pos x="242" y="157"/>
                  </a:cxn>
                  <a:cxn ang="0">
                    <a:pos x="218" y="157"/>
                  </a:cxn>
                  <a:cxn ang="0">
                    <a:pos x="182" y="133"/>
                  </a:cxn>
                  <a:cxn ang="0">
                    <a:pos x="157" y="121"/>
                  </a:cxn>
                  <a:cxn ang="0">
                    <a:pos x="133" y="109"/>
                  </a:cxn>
                  <a:cxn ang="0">
                    <a:pos x="133" y="85"/>
                  </a:cxn>
                  <a:cxn ang="0">
                    <a:pos x="133" y="73"/>
                  </a:cxn>
                  <a:cxn ang="0">
                    <a:pos x="145" y="49"/>
                  </a:cxn>
                  <a:cxn ang="0">
                    <a:pos x="169" y="49"/>
                  </a:cxn>
                  <a:cxn ang="0">
                    <a:pos x="206" y="36"/>
                  </a:cxn>
                  <a:cxn ang="0">
                    <a:pos x="242" y="36"/>
                  </a:cxn>
                  <a:cxn ang="0">
                    <a:pos x="266" y="24"/>
                  </a:cxn>
                  <a:cxn ang="0">
                    <a:pos x="254" y="24"/>
                  </a:cxn>
                  <a:cxn ang="0">
                    <a:pos x="242" y="36"/>
                  </a:cxn>
                  <a:cxn ang="0">
                    <a:pos x="218" y="36"/>
                  </a:cxn>
                  <a:cxn ang="0">
                    <a:pos x="206" y="36"/>
                  </a:cxn>
                  <a:cxn ang="0">
                    <a:pos x="169" y="36"/>
                  </a:cxn>
                  <a:cxn ang="0">
                    <a:pos x="182" y="36"/>
                  </a:cxn>
                  <a:cxn ang="0">
                    <a:pos x="194" y="24"/>
                  </a:cxn>
                  <a:cxn ang="0">
                    <a:pos x="194" y="24"/>
                  </a:cxn>
                  <a:cxn ang="0">
                    <a:pos x="157" y="36"/>
                  </a:cxn>
                  <a:cxn ang="0">
                    <a:pos x="121" y="36"/>
                  </a:cxn>
                  <a:cxn ang="0">
                    <a:pos x="145" y="12"/>
                  </a:cxn>
                  <a:cxn ang="0">
                    <a:pos x="133" y="12"/>
                  </a:cxn>
                  <a:cxn ang="0">
                    <a:pos x="133" y="24"/>
                  </a:cxn>
                  <a:cxn ang="0">
                    <a:pos x="109" y="12"/>
                  </a:cxn>
                  <a:cxn ang="0">
                    <a:pos x="109" y="24"/>
                  </a:cxn>
                  <a:cxn ang="0">
                    <a:pos x="121" y="24"/>
                  </a:cxn>
                  <a:cxn ang="0">
                    <a:pos x="109" y="36"/>
                  </a:cxn>
                  <a:cxn ang="0">
                    <a:pos x="109" y="36"/>
                  </a:cxn>
                  <a:cxn ang="0">
                    <a:pos x="109" y="49"/>
                  </a:cxn>
                  <a:cxn ang="0">
                    <a:pos x="97" y="49"/>
                  </a:cxn>
                  <a:cxn ang="0">
                    <a:pos x="85" y="49"/>
                  </a:cxn>
                  <a:cxn ang="0">
                    <a:pos x="85" y="49"/>
                  </a:cxn>
                  <a:cxn ang="0">
                    <a:pos x="61" y="36"/>
                  </a:cxn>
                  <a:cxn ang="0">
                    <a:pos x="49" y="24"/>
                  </a:cxn>
                  <a:cxn ang="0">
                    <a:pos x="49" y="24"/>
                  </a:cxn>
                  <a:cxn ang="0">
                    <a:pos x="49" y="24"/>
                  </a:cxn>
                  <a:cxn ang="0">
                    <a:pos x="37" y="12"/>
                  </a:cxn>
                  <a:cxn ang="0">
                    <a:pos x="61" y="0"/>
                  </a:cxn>
                  <a:cxn ang="0">
                    <a:pos x="49" y="0"/>
                  </a:cxn>
                  <a:cxn ang="0">
                    <a:pos x="37" y="12"/>
                  </a:cxn>
                  <a:cxn ang="0">
                    <a:pos x="25" y="0"/>
                  </a:cxn>
                  <a:cxn ang="0">
                    <a:pos x="12" y="0"/>
                  </a:cxn>
                  <a:cxn ang="0">
                    <a:pos x="25" y="12"/>
                  </a:cxn>
                  <a:cxn ang="0">
                    <a:pos x="0" y="12"/>
                  </a:cxn>
                  <a:cxn ang="0">
                    <a:pos x="0" y="12"/>
                  </a:cxn>
                </a:cxnLst>
                <a:rect l="0" t="0" r="r" b="b"/>
                <a:pathLst>
                  <a:path w="278" h="169">
                    <a:moveTo>
                      <a:pt x="0" y="12"/>
                    </a:moveTo>
                    <a:lnTo>
                      <a:pt x="25" y="24"/>
                    </a:lnTo>
                    <a:lnTo>
                      <a:pt x="49" y="36"/>
                    </a:lnTo>
                    <a:lnTo>
                      <a:pt x="61" y="49"/>
                    </a:lnTo>
                    <a:lnTo>
                      <a:pt x="73" y="61"/>
                    </a:lnTo>
                    <a:lnTo>
                      <a:pt x="73" y="85"/>
                    </a:lnTo>
                    <a:lnTo>
                      <a:pt x="85" y="97"/>
                    </a:lnTo>
                    <a:lnTo>
                      <a:pt x="85" y="109"/>
                    </a:lnTo>
                    <a:lnTo>
                      <a:pt x="97" y="133"/>
                    </a:lnTo>
                    <a:lnTo>
                      <a:pt x="97" y="145"/>
                    </a:lnTo>
                    <a:lnTo>
                      <a:pt x="109" y="145"/>
                    </a:lnTo>
                    <a:lnTo>
                      <a:pt x="109" y="157"/>
                    </a:lnTo>
                    <a:lnTo>
                      <a:pt x="133" y="169"/>
                    </a:lnTo>
                    <a:lnTo>
                      <a:pt x="278" y="157"/>
                    </a:lnTo>
                    <a:lnTo>
                      <a:pt x="242" y="157"/>
                    </a:lnTo>
                    <a:lnTo>
                      <a:pt x="218" y="157"/>
                    </a:lnTo>
                    <a:lnTo>
                      <a:pt x="182" y="133"/>
                    </a:lnTo>
                    <a:lnTo>
                      <a:pt x="157" y="121"/>
                    </a:lnTo>
                    <a:lnTo>
                      <a:pt x="133" y="109"/>
                    </a:lnTo>
                    <a:lnTo>
                      <a:pt x="133" y="85"/>
                    </a:lnTo>
                    <a:lnTo>
                      <a:pt x="133" y="73"/>
                    </a:lnTo>
                    <a:lnTo>
                      <a:pt x="145" y="49"/>
                    </a:lnTo>
                    <a:lnTo>
                      <a:pt x="169" y="49"/>
                    </a:lnTo>
                    <a:lnTo>
                      <a:pt x="206" y="36"/>
                    </a:lnTo>
                    <a:lnTo>
                      <a:pt x="242" y="36"/>
                    </a:lnTo>
                    <a:lnTo>
                      <a:pt x="266" y="24"/>
                    </a:lnTo>
                    <a:lnTo>
                      <a:pt x="254" y="24"/>
                    </a:lnTo>
                    <a:lnTo>
                      <a:pt x="242" y="36"/>
                    </a:lnTo>
                    <a:lnTo>
                      <a:pt x="218" y="36"/>
                    </a:lnTo>
                    <a:lnTo>
                      <a:pt x="206" y="36"/>
                    </a:lnTo>
                    <a:lnTo>
                      <a:pt x="169" y="36"/>
                    </a:lnTo>
                    <a:lnTo>
                      <a:pt x="182" y="36"/>
                    </a:lnTo>
                    <a:lnTo>
                      <a:pt x="194" y="24"/>
                    </a:lnTo>
                    <a:lnTo>
                      <a:pt x="194" y="24"/>
                    </a:lnTo>
                    <a:lnTo>
                      <a:pt x="157" y="36"/>
                    </a:lnTo>
                    <a:lnTo>
                      <a:pt x="121" y="36"/>
                    </a:lnTo>
                    <a:lnTo>
                      <a:pt x="145" y="12"/>
                    </a:lnTo>
                    <a:lnTo>
                      <a:pt x="133" y="12"/>
                    </a:lnTo>
                    <a:lnTo>
                      <a:pt x="133" y="24"/>
                    </a:lnTo>
                    <a:lnTo>
                      <a:pt x="109" y="12"/>
                    </a:lnTo>
                    <a:lnTo>
                      <a:pt x="109" y="24"/>
                    </a:lnTo>
                    <a:lnTo>
                      <a:pt x="121" y="24"/>
                    </a:lnTo>
                    <a:lnTo>
                      <a:pt x="109" y="36"/>
                    </a:lnTo>
                    <a:lnTo>
                      <a:pt x="109" y="36"/>
                    </a:lnTo>
                    <a:lnTo>
                      <a:pt x="109" y="49"/>
                    </a:lnTo>
                    <a:lnTo>
                      <a:pt x="97" y="49"/>
                    </a:lnTo>
                    <a:lnTo>
                      <a:pt x="85" y="49"/>
                    </a:lnTo>
                    <a:lnTo>
                      <a:pt x="85" y="49"/>
                    </a:lnTo>
                    <a:lnTo>
                      <a:pt x="61" y="36"/>
                    </a:lnTo>
                    <a:lnTo>
                      <a:pt x="49" y="24"/>
                    </a:lnTo>
                    <a:lnTo>
                      <a:pt x="49" y="24"/>
                    </a:lnTo>
                    <a:lnTo>
                      <a:pt x="49" y="24"/>
                    </a:lnTo>
                    <a:lnTo>
                      <a:pt x="37" y="12"/>
                    </a:lnTo>
                    <a:lnTo>
                      <a:pt x="61" y="0"/>
                    </a:lnTo>
                    <a:lnTo>
                      <a:pt x="49" y="0"/>
                    </a:lnTo>
                    <a:lnTo>
                      <a:pt x="37" y="12"/>
                    </a:lnTo>
                    <a:lnTo>
                      <a:pt x="25" y="0"/>
                    </a:lnTo>
                    <a:lnTo>
                      <a:pt x="12" y="0"/>
                    </a:lnTo>
                    <a:lnTo>
                      <a:pt x="25" y="12"/>
                    </a:lnTo>
                    <a:lnTo>
                      <a:pt x="0"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62" name="Freeform 86">
                <a:extLst>
                  <a:ext uri="{FF2B5EF4-FFF2-40B4-BE49-F238E27FC236}">
                    <a16:creationId xmlns:a16="http://schemas.microsoft.com/office/drawing/2014/main" id="{8B1AE437-3528-8146-B916-E9EE00E29F07}"/>
                  </a:ext>
                </a:extLst>
              </p:cNvPr>
              <p:cNvSpPr>
                <a:spLocks/>
              </p:cNvSpPr>
              <p:nvPr/>
            </p:nvSpPr>
            <p:spPr bwMode="auto">
              <a:xfrm>
                <a:off x="4504" y="553"/>
                <a:ext cx="86" cy="150"/>
              </a:xfrm>
              <a:custGeom>
                <a:avLst/>
                <a:gdLst/>
                <a:ahLst/>
                <a:cxnLst>
                  <a:cxn ang="0">
                    <a:pos x="72" y="108"/>
                  </a:cxn>
                  <a:cxn ang="0">
                    <a:pos x="84" y="84"/>
                  </a:cxn>
                  <a:cxn ang="0">
                    <a:pos x="84" y="84"/>
                  </a:cxn>
                  <a:cxn ang="0">
                    <a:pos x="48" y="48"/>
                  </a:cxn>
                  <a:cxn ang="0">
                    <a:pos x="48" y="48"/>
                  </a:cxn>
                  <a:cxn ang="0">
                    <a:pos x="48" y="60"/>
                  </a:cxn>
                  <a:cxn ang="0">
                    <a:pos x="36" y="36"/>
                  </a:cxn>
                  <a:cxn ang="0">
                    <a:pos x="36" y="36"/>
                  </a:cxn>
                  <a:cxn ang="0">
                    <a:pos x="36" y="36"/>
                  </a:cxn>
                  <a:cxn ang="0">
                    <a:pos x="24" y="36"/>
                  </a:cxn>
                  <a:cxn ang="0">
                    <a:pos x="24" y="24"/>
                  </a:cxn>
                  <a:cxn ang="0">
                    <a:pos x="12" y="24"/>
                  </a:cxn>
                  <a:cxn ang="0">
                    <a:pos x="12" y="24"/>
                  </a:cxn>
                  <a:cxn ang="0">
                    <a:pos x="24" y="24"/>
                  </a:cxn>
                  <a:cxn ang="0">
                    <a:pos x="12" y="24"/>
                  </a:cxn>
                  <a:cxn ang="0">
                    <a:pos x="12" y="12"/>
                  </a:cxn>
                  <a:cxn ang="0">
                    <a:pos x="24" y="0"/>
                  </a:cxn>
                  <a:cxn ang="0">
                    <a:pos x="0" y="12"/>
                  </a:cxn>
                  <a:cxn ang="0">
                    <a:pos x="12" y="0"/>
                  </a:cxn>
                  <a:cxn ang="0">
                    <a:pos x="0" y="0"/>
                  </a:cxn>
                  <a:cxn ang="0">
                    <a:pos x="0" y="12"/>
                  </a:cxn>
                  <a:cxn ang="0">
                    <a:pos x="0" y="12"/>
                  </a:cxn>
                  <a:cxn ang="0">
                    <a:pos x="12" y="12"/>
                  </a:cxn>
                  <a:cxn ang="0">
                    <a:pos x="0" y="12"/>
                  </a:cxn>
                  <a:cxn ang="0">
                    <a:pos x="0" y="12"/>
                  </a:cxn>
                  <a:cxn ang="0">
                    <a:pos x="12" y="24"/>
                  </a:cxn>
                  <a:cxn ang="0">
                    <a:pos x="0" y="24"/>
                  </a:cxn>
                  <a:cxn ang="0">
                    <a:pos x="0" y="24"/>
                  </a:cxn>
                  <a:cxn ang="0">
                    <a:pos x="0" y="24"/>
                  </a:cxn>
                  <a:cxn ang="0">
                    <a:pos x="12" y="36"/>
                  </a:cxn>
                  <a:cxn ang="0">
                    <a:pos x="12" y="48"/>
                  </a:cxn>
                  <a:cxn ang="0">
                    <a:pos x="12" y="48"/>
                  </a:cxn>
                  <a:cxn ang="0">
                    <a:pos x="12" y="48"/>
                  </a:cxn>
                  <a:cxn ang="0">
                    <a:pos x="12" y="60"/>
                  </a:cxn>
                  <a:cxn ang="0">
                    <a:pos x="12" y="60"/>
                  </a:cxn>
                  <a:cxn ang="0">
                    <a:pos x="24" y="84"/>
                  </a:cxn>
                  <a:cxn ang="0">
                    <a:pos x="24" y="84"/>
                  </a:cxn>
                  <a:cxn ang="0">
                    <a:pos x="24" y="96"/>
                  </a:cxn>
                  <a:cxn ang="0">
                    <a:pos x="72" y="108"/>
                  </a:cxn>
                </a:cxnLst>
                <a:rect l="0" t="0" r="r" b="b"/>
                <a:pathLst>
                  <a:path w="84" h="108">
                    <a:moveTo>
                      <a:pt x="72" y="108"/>
                    </a:moveTo>
                    <a:lnTo>
                      <a:pt x="84" y="84"/>
                    </a:lnTo>
                    <a:lnTo>
                      <a:pt x="84" y="84"/>
                    </a:lnTo>
                    <a:lnTo>
                      <a:pt x="48" y="48"/>
                    </a:lnTo>
                    <a:lnTo>
                      <a:pt x="48" y="48"/>
                    </a:lnTo>
                    <a:lnTo>
                      <a:pt x="48" y="60"/>
                    </a:lnTo>
                    <a:lnTo>
                      <a:pt x="36" y="36"/>
                    </a:lnTo>
                    <a:lnTo>
                      <a:pt x="36" y="36"/>
                    </a:lnTo>
                    <a:lnTo>
                      <a:pt x="36" y="36"/>
                    </a:lnTo>
                    <a:lnTo>
                      <a:pt x="24" y="36"/>
                    </a:lnTo>
                    <a:lnTo>
                      <a:pt x="24" y="24"/>
                    </a:lnTo>
                    <a:lnTo>
                      <a:pt x="12" y="24"/>
                    </a:lnTo>
                    <a:lnTo>
                      <a:pt x="12" y="24"/>
                    </a:lnTo>
                    <a:lnTo>
                      <a:pt x="24" y="24"/>
                    </a:lnTo>
                    <a:lnTo>
                      <a:pt x="12" y="24"/>
                    </a:lnTo>
                    <a:lnTo>
                      <a:pt x="12" y="12"/>
                    </a:lnTo>
                    <a:lnTo>
                      <a:pt x="24" y="0"/>
                    </a:lnTo>
                    <a:lnTo>
                      <a:pt x="0" y="12"/>
                    </a:lnTo>
                    <a:lnTo>
                      <a:pt x="12" y="0"/>
                    </a:lnTo>
                    <a:lnTo>
                      <a:pt x="0" y="0"/>
                    </a:lnTo>
                    <a:lnTo>
                      <a:pt x="0" y="12"/>
                    </a:lnTo>
                    <a:lnTo>
                      <a:pt x="0" y="12"/>
                    </a:lnTo>
                    <a:lnTo>
                      <a:pt x="12" y="12"/>
                    </a:lnTo>
                    <a:lnTo>
                      <a:pt x="0" y="12"/>
                    </a:lnTo>
                    <a:lnTo>
                      <a:pt x="0" y="12"/>
                    </a:lnTo>
                    <a:lnTo>
                      <a:pt x="12" y="24"/>
                    </a:lnTo>
                    <a:lnTo>
                      <a:pt x="0" y="24"/>
                    </a:lnTo>
                    <a:lnTo>
                      <a:pt x="0" y="24"/>
                    </a:lnTo>
                    <a:lnTo>
                      <a:pt x="0" y="24"/>
                    </a:lnTo>
                    <a:lnTo>
                      <a:pt x="12" y="36"/>
                    </a:lnTo>
                    <a:lnTo>
                      <a:pt x="12" y="48"/>
                    </a:lnTo>
                    <a:lnTo>
                      <a:pt x="12" y="48"/>
                    </a:lnTo>
                    <a:lnTo>
                      <a:pt x="12" y="48"/>
                    </a:lnTo>
                    <a:lnTo>
                      <a:pt x="12" y="60"/>
                    </a:lnTo>
                    <a:lnTo>
                      <a:pt x="12" y="60"/>
                    </a:lnTo>
                    <a:lnTo>
                      <a:pt x="24" y="84"/>
                    </a:lnTo>
                    <a:lnTo>
                      <a:pt x="24" y="84"/>
                    </a:lnTo>
                    <a:lnTo>
                      <a:pt x="24" y="96"/>
                    </a:lnTo>
                    <a:lnTo>
                      <a:pt x="72" y="108"/>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grpSp>
        <p:sp>
          <p:nvSpPr>
            <p:cNvPr id="86" name="Freeform 87">
              <a:extLst>
                <a:ext uri="{FF2B5EF4-FFF2-40B4-BE49-F238E27FC236}">
                  <a16:creationId xmlns:a16="http://schemas.microsoft.com/office/drawing/2014/main" id="{1DB68C2D-632A-BD48-AA4B-DF973EEDDB46}"/>
                </a:ext>
              </a:extLst>
            </p:cNvPr>
            <p:cNvSpPr>
              <a:spLocks/>
            </p:cNvSpPr>
            <p:nvPr/>
          </p:nvSpPr>
          <p:spPr bwMode="auto">
            <a:xfrm>
              <a:off x="6523427" y="1441844"/>
              <a:ext cx="611897" cy="59756"/>
            </a:xfrm>
            <a:custGeom>
              <a:avLst/>
              <a:gdLst/>
              <a:ahLst/>
              <a:cxnLst>
                <a:cxn ang="0">
                  <a:pos x="519" y="36"/>
                </a:cxn>
                <a:cxn ang="0">
                  <a:pos x="519" y="24"/>
                </a:cxn>
                <a:cxn ang="0">
                  <a:pos x="519" y="24"/>
                </a:cxn>
                <a:cxn ang="0">
                  <a:pos x="507" y="24"/>
                </a:cxn>
                <a:cxn ang="0">
                  <a:pos x="495" y="24"/>
                </a:cxn>
                <a:cxn ang="0">
                  <a:pos x="483" y="24"/>
                </a:cxn>
                <a:cxn ang="0">
                  <a:pos x="483" y="24"/>
                </a:cxn>
                <a:cxn ang="0">
                  <a:pos x="459" y="36"/>
                </a:cxn>
                <a:cxn ang="0">
                  <a:pos x="434" y="12"/>
                </a:cxn>
                <a:cxn ang="0">
                  <a:pos x="422" y="12"/>
                </a:cxn>
                <a:cxn ang="0">
                  <a:pos x="422" y="12"/>
                </a:cxn>
                <a:cxn ang="0">
                  <a:pos x="410" y="12"/>
                </a:cxn>
                <a:cxn ang="0">
                  <a:pos x="398" y="24"/>
                </a:cxn>
                <a:cxn ang="0">
                  <a:pos x="386" y="12"/>
                </a:cxn>
                <a:cxn ang="0">
                  <a:pos x="374" y="12"/>
                </a:cxn>
                <a:cxn ang="0">
                  <a:pos x="362" y="12"/>
                </a:cxn>
                <a:cxn ang="0">
                  <a:pos x="362" y="12"/>
                </a:cxn>
                <a:cxn ang="0">
                  <a:pos x="386" y="36"/>
                </a:cxn>
                <a:cxn ang="0">
                  <a:pos x="362" y="48"/>
                </a:cxn>
                <a:cxn ang="0">
                  <a:pos x="277" y="24"/>
                </a:cxn>
                <a:cxn ang="0">
                  <a:pos x="302" y="12"/>
                </a:cxn>
                <a:cxn ang="0">
                  <a:pos x="314" y="12"/>
                </a:cxn>
                <a:cxn ang="0">
                  <a:pos x="314" y="0"/>
                </a:cxn>
                <a:cxn ang="0">
                  <a:pos x="302" y="0"/>
                </a:cxn>
                <a:cxn ang="0">
                  <a:pos x="289" y="0"/>
                </a:cxn>
                <a:cxn ang="0">
                  <a:pos x="253" y="12"/>
                </a:cxn>
                <a:cxn ang="0">
                  <a:pos x="193" y="12"/>
                </a:cxn>
                <a:cxn ang="0">
                  <a:pos x="205" y="0"/>
                </a:cxn>
                <a:cxn ang="0">
                  <a:pos x="205" y="0"/>
                </a:cxn>
                <a:cxn ang="0">
                  <a:pos x="193" y="0"/>
                </a:cxn>
                <a:cxn ang="0">
                  <a:pos x="181" y="0"/>
                </a:cxn>
                <a:cxn ang="0">
                  <a:pos x="181" y="0"/>
                </a:cxn>
                <a:cxn ang="0">
                  <a:pos x="169" y="0"/>
                </a:cxn>
                <a:cxn ang="0">
                  <a:pos x="157" y="0"/>
                </a:cxn>
                <a:cxn ang="0">
                  <a:pos x="145" y="0"/>
                </a:cxn>
                <a:cxn ang="0">
                  <a:pos x="120" y="12"/>
                </a:cxn>
                <a:cxn ang="0">
                  <a:pos x="108" y="12"/>
                </a:cxn>
                <a:cxn ang="0">
                  <a:pos x="108" y="12"/>
                </a:cxn>
                <a:cxn ang="0">
                  <a:pos x="96" y="12"/>
                </a:cxn>
                <a:cxn ang="0">
                  <a:pos x="84" y="24"/>
                </a:cxn>
                <a:cxn ang="0">
                  <a:pos x="60" y="12"/>
                </a:cxn>
                <a:cxn ang="0">
                  <a:pos x="60" y="12"/>
                </a:cxn>
                <a:cxn ang="0">
                  <a:pos x="48" y="12"/>
                </a:cxn>
                <a:cxn ang="0">
                  <a:pos x="48" y="24"/>
                </a:cxn>
                <a:cxn ang="0">
                  <a:pos x="24" y="12"/>
                </a:cxn>
                <a:cxn ang="0">
                  <a:pos x="24" y="12"/>
                </a:cxn>
                <a:cxn ang="0">
                  <a:pos x="12" y="12"/>
                </a:cxn>
                <a:cxn ang="0">
                  <a:pos x="0" y="12"/>
                </a:cxn>
                <a:cxn ang="0">
                  <a:pos x="0" y="12"/>
                </a:cxn>
                <a:cxn ang="0">
                  <a:pos x="0" y="12"/>
                </a:cxn>
                <a:cxn ang="0">
                  <a:pos x="0" y="24"/>
                </a:cxn>
                <a:cxn ang="0">
                  <a:pos x="0" y="24"/>
                </a:cxn>
                <a:cxn ang="0">
                  <a:pos x="24" y="24"/>
                </a:cxn>
                <a:cxn ang="0">
                  <a:pos x="48" y="24"/>
                </a:cxn>
                <a:cxn ang="0">
                  <a:pos x="84" y="48"/>
                </a:cxn>
                <a:cxn ang="0">
                  <a:pos x="495" y="48"/>
                </a:cxn>
                <a:cxn ang="0">
                  <a:pos x="519" y="36"/>
                </a:cxn>
              </a:cxnLst>
              <a:rect l="0" t="0" r="r" b="b"/>
              <a:pathLst>
                <a:path w="519" h="48">
                  <a:moveTo>
                    <a:pt x="519" y="36"/>
                  </a:moveTo>
                  <a:lnTo>
                    <a:pt x="519" y="24"/>
                  </a:lnTo>
                  <a:lnTo>
                    <a:pt x="519" y="24"/>
                  </a:lnTo>
                  <a:lnTo>
                    <a:pt x="507" y="24"/>
                  </a:lnTo>
                  <a:lnTo>
                    <a:pt x="495" y="24"/>
                  </a:lnTo>
                  <a:lnTo>
                    <a:pt x="483" y="24"/>
                  </a:lnTo>
                  <a:lnTo>
                    <a:pt x="483" y="24"/>
                  </a:lnTo>
                  <a:lnTo>
                    <a:pt x="459" y="36"/>
                  </a:lnTo>
                  <a:lnTo>
                    <a:pt x="434" y="12"/>
                  </a:lnTo>
                  <a:lnTo>
                    <a:pt x="422" y="12"/>
                  </a:lnTo>
                  <a:lnTo>
                    <a:pt x="422" y="12"/>
                  </a:lnTo>
                  <a:lnTo>
                    <a:pt x="410" y="12"/>
                  </a:lnTo>
                  <a:lnTo>
                    <a:pt x="398" y="24"/>
                  </a:lnTo>
                  <a:lnTo>
                    <a:pt x="386" y="12"/>
                  </a:lnTo>
                  <a:lnTo>
                    <a:pt x="374" y="12"/>
                  </a:lnTo>
                  <a:lnTo>
                    <a:pt x="362" y="12"/>
                  </a:lnTo>
                  <a:lnTo>
                    <a:pt x="362" y="12"/>
                  </a:lnTo>
                  <a:lnTo>
                    <a:pt x="386" y="36"/>
                  </a:lnTo>
                  <a:lnTo>
                    <a:pt x="362" y="48"/>
                  </a:lnTo>
                  <a:lnTo>
                    <a:pt x="277" y="24"/>
                  </a:lnTo>
                  <a:lnTo>
                    <a:pt x="302" y="12"/>
                  </a:lnTo>
                  <a:lnTo>
                    <a:pt x="314" y="12"/>
                  </a:lnTo>
                  <a:lnTo>
                    <a:pt x="314" y="0"/>
                  </a:lnTo>
                  <a:lnTo>
                    <a:pt x="302" y="0"/>
                  </a:lnTo>
                  <a:lnTo>
                    <a:pt x="289" y="0"/>
                  </a:lnTo>
                  <a:lnTo>
                    <a:pt x="253" y="12"/>
                  </a:lnTo>
                  <a:lnTo>
                    <a:pt x="193" y="12"/>
                  </a:lnTo>
                  <a:lnTo>
                    <a:pt x="205" y="0"/>
                  </a:lnTo>
                  <a:lnTo>
                    <a:pt x="205" y="0"/>
                  </a:lnTo>
                  <a:lnTo>
                    <a:pt x="193" y="0"/>
                  </a:lnTo>
                  <a:lnTo>
                    <a:pt x="181" y="0"/>
                  </a:lnTo>
                  <a:lnTo>
                    <a:pt x="181" y="0"/>
                  </a:lnTo>
                  <a:lnTo>
                    <a:pt x="169" y="0"/>
                  </a:lnTo>
                  <a:lnTo>
                    <a:pt x="157" y="0"/>
                  </a:lnTo>
                  <a:lnTo>
                    <a:pt x="145" y="0"/>
                  </a:lnTo>
                  <a:lnTo>
                    <a:pt x="120" y="12"/>
                  </a:lnTo>
                  <a:lnTo>
                    <a:pt x="108" y="12"/>
                  </a:lnTo>
                  <a:lnTo>
                    <a:pt x="108" y="12"/>
                  </a:lnTo>
                  <a:lnTo>
                    <a:pt x="96" y="12"/>
                  </a:lnTo>
                  <a:lnTo>
                    <a:pt x="84" y="24"/>
                  </a:lnTo>
                  <a:lnTo>
                    <a:pt x="60" y="12"/>
                  </a:lnTo>
                  <a:lnTo>
                    <a:pt x="60" y="12"/>
                  </a:lnTo>
                  <a:lnTo>
                    <a:pt x="48" y="12"/>
                  </a:lnTo>
                  <a:lnTo>
                    <a:pt x="48" y="24"/>
                  </a:lnTo>
                  <a:lnTo>
                    <a:pt x="24" y="12"/>
                  </a:lnTo>
                  <a:lnTo>
                    <a:pt x="24" y="12"/>
                  </a:lnTo>
                  <a:lnTo>
                    <a:pt x="12" y="12"/>
                  </a:lnTo>
                  <a:lnTo>
                    <a:pt x="0" y="12"/>
                  </a:lnTo>
                  <a:lnTo>
                    <a:pt x="0" y="12"/>
                  </a:lnTo>
                  <a:lnTo>
                    <a:pt x="0" y="12"/>
                  </a:lnTo>
                  <a:lnTo>
                    <a:pt x="0" y="24"/>
                  </a:lnTo>
                  <a:lnTo>
                    <a:pt x="0" y="24"/>
                  </a:lnTo>
                  <a:lnTo>
                    <a:pt x="24" y="24"/>
                  </a:lnTo>
                  <a:lnTo>
                    <a:pt x="48" y="24"/>
                  </a:lnTo>
                  <a:lnTo>
                    <a:pt x="84" y="48"/>
                  </a:lnTo>
                  <a:lnTo>
                    <a:pt x="495" y="48"/>
                  </a:lnTo>
                  <a:lnTo>
                    <a:pt x="519" y="36"/>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7" name="Freeform 88">
              <a:extLst>
                <a:ext uri="{FF2B5EF4-FFF2-40B4-BE49-F238E27FC236}">
                  <a16:creationId xmlns:a16="http://schemas.microsoft.com/office/drawing/2014/main" id="{29C26E1C-1BE1-114C-8C89-A1D5297A4290}"/>
                </a:ext>
              </a:extLst>
            </p:cNvPr>
            <p:cNvSpPr>
              <a:spLocks/>
            </p:cNvSpPr>
            <p:nvPr/>
          </p:nvSpPr>
          <p:spPr bwMode="auto">
            <a:xfrm>
              <a:off x="6493548" y="1441844"/>
              <a:ext cx="641775" cy="92023"/>
            </a:xfrm>
            <a:custGeom>
              <a:avLst/>
              <a:gdLst/>
              <a:ahLst/>
              <a:cxnLst>
                <a:cxn ang="0">
                  <a:pos x="520" y="36"/>
                </a:cxn>
                <a:cxn ang="0">
                  <a:pos x="471" y="36"/>
                </a:cxn>
                <a:cxn ang="0">
                  <a:pos x="459" y="36"/>
                </a:cxn>
                <a:cxn ang="0">
                  <a:pos x="435" y="36"/>
                </a:cxn>
                <a:cxn ang="0">
                  <a:pos x="411" y="36"/>
                </a:cxn>
                <a:cxn ang="0">
                  <a:pos x="387" y="36"/>
                </a:cxn>
                <a:cxn ang="0">
                  <a:pos x="351" y="24"/>
                </a:cxn>
                <a:cxn ang="0">
                  <a:pos x="339" y="12"/>
                </a:cxn>
                <a:cxn ang="0">
                  <a:pos x="278" y="12"/>
                </a:cxn>
                <a:cxn ang="0">
                  <a:pos x="254" y="0"/>
                </a:cxn>
                <a:cxn ang="0">
                  <a:pos x="230" y="0"/>
                </a:cxn>
                <a:cxn ang="0">
                  <a:pos x="194" y="12"/>
                </a:cxn>
                <a:cxn ang="0">
                  <a:pos x="157" y="12"/>
                </a:cxn>
                <a:cxn ang="0">
                  <a:pos x="121" y="12"/>
                </a:cxn>
                <a:cxn ang="0">
                  <a:pos x="97" y="24"/>
                </a:cxn>
                <a:cxn ang="0">
                  <a:pos x="37" y="24"/>
                </a:cxn>
                <a:cxn ang="0">
                  <a:pos x="25" y="24"/>
                </a:cxn>
                <a:cxn ang="0">
                  <a:pos x="37" y="36"/>
                </a:cxn>
                <a:cxn ang="0">
                  <a:pos x="61" y="36"/>
                </a:cxn>
                <a:cxn ang="0">
                  <a:pos x="37" y="36"/>
                </a:cxn>
                <a:cxn ang="0">
                  <a:pos x="13" y="36"/>
                </a:cxn>
                <a:cxn ang="0">
                  <a:pos x="0" y="36"/>
                </a:cxn>
                <a:cxn ang="0">
                  <a:pos x="0" y="48"/>
                </a:cxn>
                <a:cxn ang="0">
                  <a:pos x="0" y="60"/>
                </a:cxn>
                <a:cxn ang="0">
                  <a:pos x="13" y="72"/>
                </a:cxn>
                <a:cxn ang="0">
                  <a:pos x="49" y="84"/>
                </a:cxn>
                <a:cxn ang="0">
                  <a:pos x="73" y="84"/>
                </a:cxn>
                <a:cxn ang="0">
                  <a:pos x="97" y="84"/>
                </a:cxn>
                <a:cxn ang="0">
                  <a:pos x="121" y="84"/>
                </a:cxn>
                <a:cxn ang="0">
                  <a:pos x="145" y="48"/>
                </a:cxn>
                <a:cxn ang="0">
                  <a:pos x="278" y="72"/>
                </a:cxn>
                <a:cxn ang="0">
                  <a:pos x="532" y="48"/>
                </a:cxn>
                <a:cxn ang="0">
                  <a:pos x="544" y="36"/>
                </a:cxn>
                <a:cxn ang="0">
                  <a:pos x="544" y="36"/>
                </a:cxn>
              </a:cxnLst>
              <a:rect l="0" t="0" r="r" b="b"/>
              <a:pathLst>
                <a:path w="544" h="84">
                  <a:moveTo>
                    <a:pt x="532" y="36"/>
                  </a:moveTo>
                  <a:lnTo>
                    <a:pt x="520" y="36"/>
                  </a:lnTo>
                  <a:lnTo>
                    <a:pt x="484" y="36"/>
                  </a:lnTo>
                  <a:lnTo>
                    <a:pt x="471" y="36"/>
                  </a:lnTo>
                  <a:lnTo>
                    <a:pt x="471" y="36"/>
                  </a:lnTo>
                  <a:lnTo>
                    <a:pt x="459" y="36"/>
                  </a:lnTo>
                  <a:lnTo>
                    <a:pt x="447" y="36"/>
                  </a:lnTo>
                  <a:lnTo>
                    <a:pt x="435" y="36"/>
                  </a:lnTo>
                  <a:lnTo>
                    <a:pt x="423" y="24"/>
                  </a:lnTo>
                  <a:lnTo>
                    <a:pt x="411" y="36"/>
                  </a:lnTo>
                  <a:lnTo>
                    <a:pt x="399" y="36"/>
                  </a:lnTo>
                  <a:lnTo>
                    <a:pt x="387" y="36"/>
                  </a:lnTo>
                  <a:lnTo>
                    <a:pt x="387" y="48"/>
                  </a:lnTo>
                  <a:lnTo>
                    <a:pt x="351" y="24"/>
                  </a:lnTo>
                  <a:lnTo>
                    <a:pt x="339" y="12"/>
                  </a:lnTo>
                  <a:lnTo>
                    <a:pt x="339" y="12"/>
                  </a:lnTo>
                  <a:lnTo>
                    <a:pt x="302" y="24"/>
                  </a:lnTo>
                  <a:lnTo>
                    <a:pt x="278" y="12"/>
                  </a:lnTo>
                  <a:lnTo>
                    <a:pt x="254" y="12"/>
                  </a:lnTo>
                  <a:lnTo>
                    <a:pt x="254" y="0"/>
                  </a:lnTo>
                  <a:lnTo>
                    <a:pt x="242" y="0"/>
                  </a:lnTo>
                  <a:lnTo>
                    <a:pt x="230" y="0"/>
                  </a:lnTo>
                  <a:lnTo>
                    <a:pt x="206" y="12"/>
                  </a:lnTo>
                  <a:lnTo>
                    <a:pt x="194" y="12"/>
                  </a:lnTo>
                  <a:lnTo>
                    <a:pt x="170" y="12"/>
                  </a:lnTo>
                  <a:lnTo>
                    <a:pt x="157" y="12"/>
                  </a:lnTo>
                  <a:lnTo>
                    <a:pt x="121" y="12"/>
                  </a:lnTo>
                  <a:lnTo>
                    <a:pt x="121" y="12"/>
                  </a:lnTo>
                  <a:lnTo>
                    <a:pt x="109" y="12"/>
                  </a:lnTo>
                  <a:lnTo>
                    <a:pt x="97" y="24"/>
                  </a:lnTo>
                  <a:lnTo>
                    <a:pt x="49" y="24"/>
                  </a:lnTo>
                  <a:lnTo>
                    <a:pt x="37" y="24"/>
                  </a:lnTo>
                  <a:lnTo>
                    <a:pt x="37" y="24"/>
                  </a:lnTo>
                  <a:lnTo>
                    <a:pt x="25" y="24"/>
                  </a:lnTo>
                  <a:lnTo>
                    <a:pt x="25" y="36"/>
                  </a:lnTo>
                  <a:lnTo>
                    <a:pt x="37" y="36"/>
                  </a:lnTo>
                  <a:lnTo>
                    <a:pt x="49" y="36"/>
                  </a:lnTo>
                  <a:lnTo>
                    <a:pt x="61" y="36"/>
                  </a:lnTo>
                  <a:lnTo>
                    <a:pt x="73" y="36"/>
                  </a:lnTo>
                  <a:lnTo>
                    <a:pt x="37" y="36"/>
                  </a:lnTo>
                  <a:lnTo>
                    <a:pt x="25" y="36"/>
                  </a:lnTo>
                  <a:lnTo>
                    <a:pt x="13" y="36"/>
                  </a:lnTo>
                  <a:lnTo>
                    <a:pt x="0" y="36"/>
                  </a:lnTo>
                  <a:lnTo>
                    <a:pt x="0" y="36"/>
                  </a:lnTo>
                  <a:lnTo>
                    <a:pt x="0" y="48"/>
                  </a:lnTo>
                  <a:lnTo>
                    <a:pt x="0" y="48"/>
                  </a:lnTo>
                  <a:lnTo>
                    <a:pt x="0" y="60"/>
                  </a:lnTo>
                  <a:lnTo>
                    <a:pt x="0" y="60"/>
                  </a:lnTo>
                  <a:lnTo>
                    <a:pt x="0" y="72"/>
                  </a:lnTo>
                  <a:lnTo>
                    <a:pt x="13" y="72"/>
                  </a:lnTo>
                  <a:lnTo>
                    <a:pt x="25" y="72"/>
                  </a:lnTo>
                  <a:lnTo>
                    <a:pt x="49" y="84"/>
                  </a:lnTo>
                  <a:lnTo>
                    <a:pt x="61" y="84"/>
                  </a:lnTo>
                  <a:lnTo>
                    <a:pt x="73" y="84"/>
                  </a:lnTo>
                  <a:lnTo>
                    <a:pt x="85" y="84"/>
                  </a:lnTo>
                  <a:lnTo>
                    <a:pt x="97" y="84"/>
                  </a:lnTo>
                  <a:lnTo>
                    <a:pt x="121" y="84"/>
                  </a:lnTo>
                  <a:lnTo>
                    <a:pt x="121" y="84"/>
                  </a:lnTo>
                  <a:lnTo>
                    <a:pt x="133" y="72"/>
                  </a:lnTo>
                  <a:lnTo>
                    <a:pt x="145" y="48"/>
                  </a:lnTo>
                  <a:lnTo>
                    <a:pt x="278" y="60"/>
                  </a:lnTo>
                  <a:lnTo>
                    <a:pt x="278" y="72"/>
                  </a:lnTo>
                  <a:lnTo>
                    <a:pt x="532" y="60"/>
                  </a:lnTo>
                  <a:lnTo>
                    <a:pt x="532" y="48"/>
                  </a:lnTo>
                  <a:lnTo>
                    <a:pt x="544" y="48"/>
                  </a:lnTo>
                  <a:lnTo>
                    <a:pt x="544" y="36"/>
                  </a:lnTo>
                  <a:lnTo>
                    <a:pt x="544" y="36"/>
                  </a:lnTo>
                  <a:lnTo>
                    <a:pt x="544" y="36"/>
                  </a:lnTo>
                  <a:lnTo>
                    <a:pt x="532" y="36"/>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8" name="Freeform 89">
              <a:extLst>
                <a:ext uri="{FF2B5EF4-FFF2-40B4-BE49-F238E27FC236}">
                  <a16:creationId xmlns:a16="http://schemas.microsoft.com/office/drawing/2014/main" id="{1E8CB669-20A7-5447-81C0-2CEB166302EF}"/>
                </a:ext>
              </a:extLst>
            </p:cNvPr>
            <p:cNvSpPr>
              <a:spLocks/>
            </p:cNvSpPr>
            <p:nvPr/>
          </p:nvSpPr>
          <p:spPr bwMode="auto">
            <a:xfrm>
              <a:off x="6536572" y="1468084"/>
              <a:ext cx="613092" cy="65731"/>
            </a:xfrm>
            <a:custGeom>
              <a:avLst/>
              <a:gdLst/>
              <a:ahLst/>
              <a:cxnLst>
                <a:cxn ang="0">
                  <a:pos x="519" y="24"/>
                </a:cxn>
                <a:cxn ang="0">
                  <a:pos x="519" y="36"/>
                </a:cxn>
                <a:cxn ang="0">
                  <a:pos x="495" y="36"/>
                </a:cxn>
                <a:cxn ang="0">
                  <a:pos x="483" y="48"/>
                </a:cxn>
                <a:cxn ang="0">
                  <a:pos x="459" y="48"/>
                </a:cxn>
                <a:cxn ang="0">
                  <a:pos x="422" y="48"/>
                </a:cxn>
                <a:cxn ang="0">
                  <a:pos x="386" y="60"/>
                </a:cxn>
                <a:cxn ang="0">
                  <a:pos x="350" y="60"/>
                </a:cxn>
                <a:cxn ang="0">
                  <a:pos x="326" y="60"/>
                </a:cxn>
                <a:cxn ang="0">
                  <a:pos x="265" y="48"/>
                </a:cxn>
                <a:cxn ang="0">
                  <a:pos x="217" y="60"/>
                </a:cxn>
                <a:cxn ang="0">
                  <a:pos x="193" y="60"/>
                </a:cxn>
                <a:cxn ang="0">
                  <a:pos x="181" y="60"/>
                </a:cxn>
                <a:cxn ang="0">
                  <a:pos x="157" y="36"/>
                </a:cxn>
                <a:cxn ang="0">
                  <a:pos x="96" y="36"/>
                </a:cxn>
                <a:cxn ang="0">
                  <a:pos x="84" y="48"/>
                </a:cxn>
                <a:cxn ang="0">
                  <a:pos x="60" y="60"/>
                </a:cxn>
                <a:cxn ang="0">
                  <a:pos x="36" y="60"/>
                </a:cxn>
                <a:cxn ang="0">
                  <a:pos x="48" y="48"/>
                </a:cxn>
                <a:cxn ang="0">
                  <a:pos x="60" y="48"/>
                </a:cxn>
                <a:cxn ang="0">
                  <a:pos x="72" y="36"/>
                </a:cxn>
                <a:cxn ang="0">
                  <a:pos x="84" y="36"/>
                </a:cxn>
                <a:cxn ang="0">
                  <a:pos x="84" y="24"/>
                </a:cxn>
                <a:cxn ang="0">
                  <a:pos x="48" y="24"/>
                </a:cxn>
                <a:cxn ang="0">
                  <a:pos x="24" y="36"/>
                </a:cxn>
                <a:cxn ang="0">
                  <a:pos x="0" y="24"/>
                </a:cxn>
                <a:cxn ang="0">
                  <a:pos x="0" y="12"/>
                </a:cxn>
                <a:cxn ang="0">
                  <a:pos x="24" y="12"/>
                </a:cxn>
                <a:cxn ang="0">
                  <a:pos x="36" y="12"/>
                </a:cxn>
                <a:cxn ang="0">
                  <a:pos x="60" y="12"/>
                </a:cxn>
                <a:cxn ang="0">
                  <a:pos x="96" y="12"/>
                </a:cxn>
                <a:cxn ang="0">
                  <a:pos x="120" y="12"/>
                </a:cxn>
                <a:cxn ang="0">
                  <a:pos x="133" y="0"/>
                </a:cxn>
                <a:cxn ang="0">
                  <a:pos x="145" y="0"/>
                </a:cxn>
                <a:cxn ang="0">
                  <a:pos x="145" y="12"/>
                </a:cxn>
                <a:cxn ang="0">
                  <a:pos x="133" y="24"/>
                </a:cxn>
                <a:cxn ang="0">
                  <a:pos x="157" y="24"/>
                </a:cxn>
                <a:cxn ang="0">
                  <a:pos x="193" y="36"/>
                </a:cxn>
                <a:cxn ang="0">
                  <a:pos x="241" y="36"/>
                </a:cxn>
                <a:cxn ang="0">
                  <a:pos x="241" y="24"/>
                </a:cxn>
                <a:cxn ang="0">
                  <a:pos x="253" y="12"/>
                </a:cxn>
                <a:cxn ang="0">
                  <a:pos x="217" y="12"/>
                </a:cxn>
                <a:cxn ang="0">
                  <a:pos x="205" y="0"/>
                </a:cxn>
                <a:cxn ang="0">
                  <a:pos x="217" y="0"/>
                </a:cxn>
                <a:cxn ang="0">
                  <a:pos x="229" y="0"/>
                </a:cxn>
                <a:cxn ang="0">
                  <a:pos x="277" y="12"/>
                </a:cxn>
                <a:cxn ang="0">
                  <a:pos x="302" y="12"/>
                </a:cxn>
                <a:cxn ang="0">
                  <a:pos x="302" y="12"/>
                </a:cxn>
                <a:cxn ang="0">
                  <a:pos x="290" y="12"/>
                </a:cxn>
                <a:cxn ang="0">
                  <a:pos x="253" y="36"/>
                </a:cxn>
                <a:cxn ang="0">
                  <a:pos x="265" y="48"/>
                </a:cxn>
                <a:cxn ang="0">
                  <a:pos x="302" y="36"/>
                </a:cxn>
                <a:cxn ang="0">
                  <a:pos x="326" y="36"/>
                </a:cxn>
                <a:cxn ang="0">
                  <a:pos x="338" y="48"/>
                </a:cxn>
                <a:cxn ang="0">
                  <a:pos x="350" y="36"/>
                </a:cxn>
                <a:cxn ang="0">
                  <a:pos x="362" y="24"/>
                </a:cxn>
                <a:cxn ang="0">
                  <a:pos x="374" y="24"/>
                </a:cxn>
                <a:cxn ang="0">
                  <a:pos x="434" y="36"/>
                </a:cxn>
                <a:cxn ang="0">
                  <a:pos x="447" y="36"/>
                </a:cxn>
                <a:cxn ang="0">
                  <a:pos x="471" y="36"/>
                </a:cxn>
                <a:cxn ang="0">
                  <a:pos x="483" y="24"/>
                </a:cxn>
                <a:cxn ang="0">
                  <a:pos x="507" y="24"/>
                </a:cxn>
              </a:cxnLst>
              <a:rect l="0" t="0" r="r" b="b"/>
              <a:pathLst>
                <a:path w="519" h="60">
                  <a:moveTo>
                    <a:pt x="507" y="24"/>
                  </a:moveTo>
                  <a:lnTo>
                    <a:pt x="519" y="24"/>
                  </a:lnTo>
                  <a:lnTo>
                    <a:pt x="519" y="36"/>
                  </a:lnTo>
                  <a:lnTo>
                    <a:pt x="519" y="36"/>
                  </a:lnTo>
                  <a:lnTo>
                    <a:pt x="495" y="48"/>
                  </a:lnTo>
                  <a:lnTo>
                    <a:pt x="495" y="36"/>
                  </a:lnTo>
                  <a:lnTo>
                    <a:pt x="495" y="48"/>
                  </a:lnTo>
                  <a:lnTo>
                    <a:pt x="483" y="48"/>
                  </a:lnTo>
                  <a:lnTo>
                    <a:pt x="471" y="48"/>
                  </a:lnTo>
                  <a:lnTo>
                    <a:pt x="459" y="48"/>
                  </a:lnTo>
                  <a:lnTo>
                    <a:pt x="447" y="48"/>
                  </a:lnTo>
                  <a:lnTo>
                    <a:pt x="422" y="48"/>
                  </a:lnTo>
                  <a:lnTo>
                    <a:pt x="410" y="60"/>
                  </a:lnTo>
                  <a:lnTo>
                    <a:pt x="386" y="60"/>
                  </a:lnTo>
                  <a:lnTo>
                    <a:pt x="374" y="60"/>
                  </a:lnTo>
                  <a:lnTo>
                    <a:pt x="350" y="60"/>
                  </a:lnTo>
                  <a:lnTo>
                    <a:pt x="338" y="60"/>
                  </a:lnTo>
                  <a:lnTo>
                    <a:pt x="326" y="60"/>
                  </a:lnTo>
                  <a:lnTo>
                    <a:pt x="277" y="48"/>
                  </a:lnTo>
                  <a:lnTo>
                    <a:pt x="265" y="48"/>
                  </a:lnTo>
                  <a:lnTo>
                    <a:pt x="229" y="48"/>
                  </a:lnTo>
                  <a:lnTo>
                    <a:pt x="217" y="60"/>
                  </a:lnTo>
                  <a:lnTo>
                    <a:pt x="205" y="60"/>
                  </a:lnTo>
                  <a:lnTo>
                    <a:pt x="193" y="60"/>
                  </a:lnTo>
                  <a:lnTo>
                    <a:pt x="181" y="60"/>
                  </a:lnTo>
                  <a:lnTo>
                    <a:pt x="181" y="60"/>
                  </a:lnTo>
                  <a:lnTo>
                    <a:pt x="169" y="48"/>
                  </a:lnTo>
                  <a:lnTo>
                    <a:pt x="157" y="36"/>
                  </a:lnTo>
                  <a:lnTo>
                    <a:pt x="133" y="36"/>
                  </a:lnTo>
                  <a:lnTo>
                    <a:pt x="96" y="36"/>
                  </a:lnTo>
                  <a:lnTo>
                    <a:pt x="96" y="48"/>
                  </a:lnTo>
                  <a:lnTo>
                    <a:pt x="84" y="48"/>
                  </a:lnTo>
                  <a:lnTo>
                    <a:pt x="72" y="60"/>
                  </a:lnTo>
                  <a:lnTo>
                    <a:pt x="60" y="60"/>
                  </a:lnTo>
                  <a:lnTo>
                    <a:pt x="48" y="60"/>
                  </a:lnTo>
                  <a:lnTo>
                    <a:pt x="36" y="60"/>
                  </a:lnTo>
                  <a:lnTo>
                    <a:pt x="36" y="48"/>
                  </a:lnTo>
                  <a:lnTo>
                    <a:pt x="48" y="48"/>
                  </a:lnTo>
                  <a:lnTo>
                    <a:pt x="60" y="48"/>
                  </a:lnTo>
                  <a:lnTo>
                    <a:pt x="60" y="48"/>
                  </a:lnTo>
                  <a:lnTo>
                    <a:pt x="72" y="48"/>
                  </a:lnTo>
                  <a:lnTo>
                    <a:pt x="72" y="36"/>
                  </a:lnTo>
                  <a:lnTo>
                    <a:pt x="84" y="36"/>
                  </a:lnTo>
                  <a:lnTo>
                    <a:pt x="84" y="36"/>
                  </a:lnTo>
                  <a:lnTo>
                    <a:pt x="96" y="24"/>
                  </a:lnTo>
                  <a:lnTo>
                    <a:pt x="84" y="24"/>
                  </a:lnTo>
                  <a:lnTo>
                    <a:pt x="60" y="24"/>
                  </a:lnTo>
                  <a:lnTo>
                    <a:pt x="48" y="24"/>
                  </a:lnTo>
                  <a:lnTo>
                    <a:pt x="36" y="24"/>
                  </a:lnTo>
                  <a:lnTo>
                    <a:pt x="24" y="36"/>
                  </a:lnTo>
                  <a:lnTo>
                    <a:pt x="12" y="36"/>
                  </a:lnTo>
                  <a:lnTo>
                    <a:pt x="0" y="24"/>
                  </a:lnTo>
                  <a:lnTo>
                    <a:pt x="0" y="24"/>
                  </a:lnTo>
                  <a:lnTo>
                    <a:pt x="0" y="12"/>
                  </a:lnTo>
                  <a:lnTo>
                    <a:pt x="12" y="12"/>
                  </a:lnTo>
                  <a:lnTo>
                    <a:pt x="24" y="12"/>
                  </a:lnTo>
                  <a:lnTo>
                    <a:pt x="24" y="12"/>
                  </a:lnTo>
                  <a:lnTo>
                    <a:pt x="36" y="12"/>
                  </a:lnTo>
                  <a:lnTo>
                    <a:pt x="48" y="12"/>
                  </a:lnTo>
                  <a:lnTo>
                    <a:pt x="60" y="12"/>
                  </a:lnTo>
                  <a:lnTo>
                    <a:pt x="84" y="24"/>
                  </a:lnTo>
                  <a:lnTo>
                    <a:pt x="96" y="12"/>
                  </a:lnTo>
                  <a:lnTo>
                    <a:pt x="108" y="12"/>
                  </a:lnTo>
                  <a:lnTo>
                    <a:pt x="120" y="12"/>
                  </a:lnTo>
                  <a:lnTo>
                    <a:pt x="120" y="0"/>
                  </a:lnTo>
                  <a:lnTo>
                    <a:pt x="133" y="0"/>
                  </a:lnTo>
                  <a:lnTo>
                    <a:pt x="145" y="0"/>
                  </a:lnTo>
                  <a:lnTo>
                    <a:pt x="145" y="0"/>
                  </a:lnTo>
                  <a:lnTo>
                    <a:pt x="157" y="12"/>
                  </a:lnTo>
                  <a:lnTo>
                    <a:pt x="145" y="12"/>
                  </a:lnTo>
                  <a:lnTo>
                    <a:pt x="145" y="24"/>
                  </a:lnTo>
                  <a:lnTo>
                    <a:pt x="133" y="24"/>
                  </a:lnTo>
                  <a:lnTo>
                    <a:pt x="145" y="24"/>
                  </a:lnTo>
                  <a:lnTo>
                    <a:pt x="157" y="24"/>
                  </a:lnTo>
                  <a:lnTo>
                    <a:pt x="169" y="36"/>
                  </a:lnTo>
                  <a:lnTo>
                    <a:pt x="193" y="36"/>
                  </a:lnTo>
                  <a:lnTo>
                    <a:pt x="217" y="36"/>
                  </a:lnTo>
                  <a:lnTo>
                    <a:pt x="241" y="36"/>
                  </a:lnTo>
                  <a:lnTo>
                    <a:pt x="241" y="24"/>
                  </a:lnTo>
                  <a:lnTo>
                    <a:pt x="241" y="24"/>
                  </a:lnTo>
                  <a:lnTo>
                    <a:pt x="241" y="12"/>
                  </a:lnTo>
                  <a:lnTo>
                    <a:pt x="253" y="12"/>
                  </a:lnTo>
                  <a:lnTo>
                    <a:pt x="229" y="12"/>
                  </a:lnTo>
                  <a:lnTo>
                    <a:pt x="217" y="12"/>
                  </a:lnTo>
                  <a:lnTo>
                    <a:pt x="205" y="0"/>
                  </a:lnTo>
                  <a:lnTo>
                    <a:pt x="205" y="0"/>
                  </a:lnTo>
                  <a:lnTo>
                    <a:pt x="205" y="0"/>
                  </a:lnTo>
                  <a:lnTo>
                    <a:pt x="217" y="0"/>
                  </a:lnTo>
                  <a:lnTo>
                    <a:pt x="229" y="0"/>
                  </a:lnTo>
                  <a:lnTo>
                    <a:pt x="229" y="0"/>
                  </a:lnTo>
                  <a:lnTo>
                    <a:pt x="253" y="0"/>
                  </a:lnTo>
                  <a:lnTo>
                    <a:pt x="277" y="12"/>
                  </a:lnTo>
                  <a:lnTo>
                    <a:pt x="290" y="12"/>
                  </a:lnTo>
                  <a:lnTo>
                    <a:pt x="302" y="12"/>
                  </a:lnTo>
                  <a:lnTo>
                    <a:pt x="302" y="12"/>
                  </a:lnTo>
                  <a:lnTo>
                    <a:pt x="302" y="12"/>
                  </a:lnTo>
                  <a:lnTo>
                    <a:pt x="302" y="12"/>
                  </a:lnTo>
                  <a:lnTo>
                    <a:pt x="290" y="12"/>
                  </a:lnTo>
                  <a:lnTo>
                    <a:pt x="265" y="24"/>
                  </a:lnTo>
                  <a:lnTo>
                    <a:pt x="253" y="36"/>
                  </a:lnTo>
                  <a:lnTo>
                    <a:pt x="253" y="48"/>
                  </a:lnTo>
                  <a:lnTo>
                    <a:pt x="265" y="48"/>
                  </a:lnTo>
                  <a:lnTo>
                    <a:pt x="290" y="48"/>
                  </a:lnTo>
                  <a:lnTo>
                    <a:pt x="302" y="36"/>
                  </a:lnTo>
                  <a:lnTo>
                    <a:pt x="314" y="36"/>
                  </a:lnTo>
                  <a:lnTo>
                    <a:pt x="326" y="36"/>
                  </a:lnTo>
                  <a:lnTo>
                    <a:pt x="326" y="36"/>
                  </a:lnTo>
                  <a:lnTo>
                    <a:pt x="338" y="48"/>
                  </a:lnTo>
                  <a:lnTo>
                    <a:pt x="362" y="36"/>
                  </a:lnTo>
                  <a:lnTo>
                    <a:pt x="350" y="36"/>
                  </a:lnTo>
                  <a:lnTo>
                    <a:pt x="350" y="24"/>
                  </a:lnTo>
                  <a:lnTo>
                    <a:pt x="362" y="24"/>
                  </a:lnTo>
                  <a:lnTo>
                    <a:pt x="374" y="24"/>
                  </a:lnTo>
                  <a:lnTo>
                    <a:pt x="374" y="24"/>
                  </a:lnTo>
                  <a:lnTo>
                    <a:pt x="398" y="36"/>
                  </a:lnTo>
                  <a:lnTo>
                    <a:pt x="434" y="36"/>
                  </a:lnTo>
                  <a:lnTo>
                    <a:pt x="434" y="36"/>
                  </a:lnTo>
                  <a:lnTo>
                    <a:pt x="447" y="36"/>
                  </a:lnTo>
                  <a:lnTo>
                    <a:pt x="434" y="24"/>
                  </a:lnTo>
                  <a:lnTo>
                    <a:pt x="471" y="36"/>
                  </a:lnTo>
                  <a:lnTo>
                    <a:pt x="483" y="36"/>
                  </a:lnTo>
                  <a:lnTo>
                    <a:pt x="483" y="24"/>
                  </a:lnTo>
                  <a:lnTo>
                    <a:pt x="495" y="24"/>
                  </a:lnTo>
                  <a:lnTo>
                    <a:pt x="507"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9" name="Freeform 90">
              <a:extLst>
                <a:ext uri="{FF2B5EF4-FFF2-40B4-BE49-F238E27FC236}">
                  <a16:creationId xmlns:a16="http://schemas.microsoft.com/office/drawing/2014/main" id="{848221C0-0D5E-EF45-897E-04FDE60799F1}"/>
                </a:ext>
              </a:extLst>
            </p:cNvPr>
            <p:cNvSpPr>
              <a:spLocks/>
            </p:cNvSpPr>
            <p:nvPr/>
          </p:nvSpPr>
          <p:spPr bwMode="auto">
            <a:xfrm>
              <a:off x="6721814" y="1481283"/>
              <a:ext cx="57365" cy="27488"/>
            </a:xfrm>
            <a:custGeom>
              <a:avLst/>
              <a:gdLst/>
              <a:ahLst/>
              <a:cxnLst>
                <a:cxn ang="0">
                  <a:pos x="48" y="0"/>
                </a:cxn>
                <a:cxn ang="0">
                  <a:pos x="24" y="0"/>
                </a:cxn>
                <a:cxn ang="0">
                  <a:pos x="12" y="0"/>
                </a:cxn>
                <a:cxn ang="0">
                  <a:pos x="0" y="0"/>
                </a:cxn>
                <a:cxn ang="0">
                  <a:pos x="0" y="12"/>
                </a:cxn>
                <a:cxn ang="0">
                  <a:pos x="0" y="12"/>
                </a:cxn>
                <a:cxn ang="0">
                  <a:pos x="0" y="24"/>
                </a:cxn>
                <a:cxn ang="0">
                  <a:pos x="0" y="24"/>
                </a:cxn>
                <a:cxn ang="0">
                  <a:pos x="12" y="12"/>
                </a:cxn>
                <a:cxn ang="0">
                  <a:pos x="24" y="12"/>
                </a:cxn>
                <a:cxn ang="0">
                  <a:pos x="24" y="24"/>
                </a:cxn>
                <a:cxn ang="0">
                  <a:pos x="36" y="24"/>
                </a:cxn>
                <a:cxn ang="0">
                  <a:pos x="36" y="24"/>
                </a:cxn>
                <a:cxn ang="0">
                  <a:pos x="48" y="24"/>
                </a:cxn>
                <a:cxn ang="0">
                  <a:pos x="48" y="12"/>
                </a:cxn>
                <a:cxn ang="0">
                  <a:pos x="48" y="12"/>
                </a:cxn>
                <a:cxn ang="0">
                  <a:pos x="48" y="0"/>
                </a:cxn>
              </a:cxnLst>
              <a:rect l="0" t="0" r="r" b="b"/>
              <a:pathLst>
                <a:path w="48" h="24">
                  <a:moveTo>
                    <a:pt x="48" y="0"/>
                  </a:moveTo>
                  <a:lnTo>
                    <a:pt x="24" y="0"/>
                  </a:lnTo>
                  <a:lnTo>
                    <a:pt x="12" y="0"/>
                  </a:lnTo>
                  <a:lnTo>
                    <a:pt x="0" y="0"/>
                  </a:lnTo>
                  <a:lnTo>
                    <a:pt x="0" y="12"/>
                  </a:lnTo>
                  <a:lnTo>
                    <a:pt x="0" y="12"/>
                  </a:lnTo>
                  <a:lnTo>
                    <a:pt x="0" y="24"/>
                  </a:lnTo>
                  <a:lnTo>
                    <a:pt x="0" y="24"/>
                  </a:lnTo>
                  <a:lnTo>
                    <a:pt x="12" y="12"/>
                  </a:lnTo>
                  <a:lnTo>
                    <a:pt x="24" y="12"/>
                  </a:lnTo>
                  <a:lnTo>
                    <a:pt x="24" y="24"/>
                  </a:lnTo>
                  <a:lnTo>
                    <a:pt x="36" y="24"/>
                  </a:lnTo>
                  <a:lnTo>
                    <a:pt x="36" y="24"/>
                  </a:lnTo>
                  <a:lnTo>
                    <a:pt x="48" y="24"/>
                  </a:lnTo>
                  <a:lnTo>
                    <a:pt x="48" y="12"/>
                  </a:lnTo>
                  <a:lnTo>
                    <a:pt x="48" y="12"/>
                  </a:lnTo>
                  <a:lnTo>
                    <a:pt x="48"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0" name="Freeform 91">
              <a:extLst>
                <a:ext uri="{FF2B5EF4-FFF2-40B4-BE49-F238E27FC236}">
                  <a16:creationId xmlns:a16="http://schemas.microsoft.com/office/drawing/2014/main" id="{4768D68C-9F33-2849-BAC6-753E48290F75}"/>
                </a:ext>
              </a:extLst>
            </p:cNvPr>
            <p:cNvSpPr>
              <a:spLocks/>
            </p:cNvSpPr>
            <p:nvPr/>
          </p:nvSpPr>
          <p:spPr bwMode="auto">
            <a:xfrm>
              <a:off x="7291882" y="1404796"/>
              <a:ext cx="354948" cy="145804"/>
            </a:xfrm>
            <a:custGeom>
              <a:avLst/>
              <a:gdLst/>
              <a:ahLst/>
              <a:cxnLst>
                <a:cxn ang="0">
                  <a:pos x="302" y="108"/>
                </a:cxn>
                <a:cxn ang="0">
                  <a:pos x="302" y="84"/>
                </a:cxn>
                <a:cxn ang="0">
                  <a:pos x="302" y="72"/>
                </a:cxn>
                <a:cxn ang="0">
                  <a:pos x="302" y="60"/>
                </a:cxn>
                <a:cxn ang="0">
                  <a:pos x="302" y="60"/>
                </a:cxn>
                <a:cxn ang="0">
                  <a:pos x="277" y="60"/>
                </a:cxn>
                <a:cxn ang="0">
                  <a:pos x="265" y="60"/>
                </a:cxn>
                <a:cxn ang="0">
                  <a:pos x="253" y="72"/>
                </a:cxn>
                <a:cxn ang="0">
                  <a:pos x="253" y="60"/>
                </a:cxn>
                <a:cxn ang="0">
                  <a:pos x="253" y="48"/>
                </a:cxn>
                <a:cxn ang="0">
                  <a:pos x="241" y="48"/>
                </a:cxn>
                <a:cxn ang="0">
                  <a:pos x="241" y="36"/>
                </a:cxn>
                <a:cxn ang="0">
                  <a:pos x="229" y="48"/>
                </a:cxn>
                <a:cxn ang="0">
                  <a:pos x="217" y="36"/>
                </a:cxn>
                <a:cxn ang="0">
                  <a:pos x="217" y="36"/>
                </a:cxn>
                <a:cxn ang="0">
                  <a:pos x="217" y="12"/>
                </a:cxn>
                <a:cxn ang="0">
                  <a:pos x="217" y="12"/>
                </a:cxn>
                <a:cxn ang="0">
                  <a:pos x="205" y="12"/>
                </a:cxn>
                <a:cxn ang="0">
                  <a:pos x="193" y="12"/>
                </a:cxn>
                <a:cxn ang="0">
                  <a:pos x="181" y="12"/>
                </a:cxn>
                <a:cxn ang="0">
                  <a:pos x="181" y="0"/>
                </a:cxn>
                <a:cxn ang="0">
                  <a:pos x="169" y="12"/>
                </a:cxn>
                <a:cxn ang="0">
                  <a:pos x="169" y="12"/>
                </a:cxn>
                <a:cxn ang="0">
                  <a:pos x="157" y="24"/>
                </a:cxn>
                <a:cxn ang="0">
                  <a:pos x="157" y="36"/>
                </a:cxn>
                <a:cxn ang="0">
                  <a:pos x="157" y="48"/>
                </a:cxn>
                <a:cxn ang="0">
                  <a:pos x="145" y="48"/>
                </a:cxn>
                <a:cxn ang="0">
                  <a:pos x="145" y="48"/>
                </a:cxn>
                <a:cxn ang="0">
                  <a:pos x="133" y="36"/>
                </a:cxn>
                <a:cxn ang="0">
                  <a:pos x="133" y="24"/>
                </a:cxn>
                <a:cxn ang="0">
                  <a:pos x="120" y="24"/>
                </a:cxn>
                <a:cxn ang="0">
                  <a:pos x="120" y="24"/>
                </a:cxn>
                <a:cxn ang="0">
                  <a:pos x="108" y="24"/>
                </a:cxn>
                <a:cxn ang="0">
                  <a:pos x="96" y="24"/>
                </a:cxn>
                <a:cxn ang="0">
                  <a:pos x="96" y="24"/>
                </a:cxn>
                <a:cxn ang="0">
                  <a:pos x="84" y="24"/>
                </a:cxn>
                <a:cxn ang="0">
                  <a:pos x="84" y="24"/>
                </a:cxn>
                <a:cxn ang="0">
                  <a:pos x="72" y="24"/>
                </a:cxn>
                <a:cxn ang="0">
                  <a:pos x="72" y="36"/>
                </a:cxn>
                <a:cxn ang="0">
                  <a:pos x="72" y="48"/>
                </a:cxn>
                <a:cxn ang="0">
                  <a:pos x="72" y="60"/>
                </a:cxn>
                <a:cxn ang="0">
                  <a:pos x="72" y="60"/>
                </a:cxn>
                <a:cxn ang="0">
                  <a:pos x="60" y="48"/>
                </a:cxn>
                <a:cxn ang="0">
                  <a:pos x="48" y="48"/>
                </a:cxn>
                <a:cxn ang="0">
                  <a:pos x="36" y="60"/>
                </a:cxn>
                <a:cxn ang="0">
                  <a:pos x="24" y="60"/>
                </a:cxn>
                <a:cxn ang="0">
                  <a:pos x="24" y="72"/>
                </a:cxn>
                <a:cxn ang="0">
                  <a:pos x="12" y="84"/>
                </a:cxn>
                <a:cxn ang="0">
                  <a:pos x="0" y="96"/>
                </a:cxn>
                <a:cxn ang="0">
                  <a:pos x="12" y="96"/>
                </a:cxn>
                <a:cxn ang="0">
                  <a:pos x="12" y="108"/>
                </a:cxn>
                <a:cxn ang="0">
                  <a:pos x="12" y="121"/>
                </a:cxn>
                <a:cxn ang="0">
                  <a:pos x="12" y="121"/>
                </a:cxn>
                <a:cxn ang="0">
                  <a:pos x="24" y="133"/>
                </a:cxn>
                <a:cxn ang="0">
                  <a:pos x="36" y="133"/>
                </a:cxn>
              </a:cxnLst>
              <a:rect l="0" t="0" r="r" b="b"/>
              <a:pathLst>
                <a:path w="302" h="133">
                  <a:moveTo>
                    <a:pt x="290" y="121"/>
                  </a:moveTo>
                  <a:lnTo>
                    <a:pt x="302" y="108"/>
                  </a:lnTo>
                  <a:lnTo>
                    <a:pt x="302" y="96"/>
                  </a:lnTo>
                  <a:lnTo>
                    <a:pt x="302" y="84"/>
                  </a:lnTo>
                  <a:lnTo>
                    <a:pt x="302" y="84"/>
                  </a:lnTo>
                  <a:lnTo>
                    <a:pt x="302" y="72"/>
                  </a:lnTo>
                  <a:lnTo>
                    <a:pt x="302" y="72"/>
                  </a:lnTo>
                  <a:lnTo>
                    <a:pt x="302" y="60"/>
                  </a:lnTo>
                  <a:lnTo>
                    <a:pt x="290" y="60"/>
                  </a:lnTo>
                  <a:lnTo>
                    <a:pt x="302" y="60"/>
                  </a:lnTo>
                  <a:lnTo>
                    <a:pt x="277" y="60"/>
                  </a:lnTo>
                  <a:lnTo>
                    <a:pt x="277" y="60"/>
                  </a:lnTo>
                  <a:lnTo>
                    <a:pt x="277" y="60"/>
                  </a:lnTo>
                  <a:lnTo>
                    <a:pt x="265" y="60"/>
                  </a:lnTo>
                  <a:lnTo>
                    <a:pt x="265" y="60"/>
                  </a:lnTo>
                  <a:lnTo>
                    <a:pt x="253" y="72"/>
                  </a:lnTo>
                  <a:lnTo>
                    <a:pt x="253" y="60"/>
                  </a:lnTo>
                  <a:lnTo>
                    <a:pt x="253" y="60"/>
                  </a:lnTo>
                  <a:lnTo>
                    <a:pt x="253" y="48"/>
                  </a:lnTo>
                  <a:lnTo>
                    <a:pt x="253" y="48"/>
                  </a:lnTo>
                  <a:lnTo>
                    <a:pt x="253" y="48"/>
                  </a:lnTo>
                  <a:lnTo>
                    <a:pt x="241" y="48"/>
                  </a:lnTo>
                  <a:lnTo>
                    <a:pt x="241" y="48"/>
                  </a:lnTo>
                  <a:lnTo>
                    <a:pt x="241" y="36"/>
                  </a:lnTo>
                  <a:lnTo>
                    <a:pt x="229" y="48"/>
                  </a:lnTo>
                  <a:lnTo>
                    <a:pt x="229" y="48"/>
                  </a:lnTo>
                  <a:lnTo>
                    <a:pt x="217" y="36"/>
                  </a:lnTo>
                  <a:lnTo>
                    <a:pt x="217" y="36"/>
                  </a:lnTo>
                  <a:lnTo>
                    <a:pt x="217" y="36"/>
                  </a:lnTo>
                  <a:lnTo>
                    <a:pt x="217" y="36"/>
                  </a:lnTo>
                  <a:lnTo>
                    <a:pt x="217" y="24"/>
                  </a:lnTo>
                  <a:lnTo>
                    <a:pt x="217" y="12"/>
                  </a:lnTo>
                  <a:lnTo>
                    <a:pt x="217" y="12"/>
                  </a:lnTo>
                  <a:lnTo>
                    <a:pt x="217" y="12"/>
                  </a:lnTo>
                  <a:lnTo>
                    <a:pt x="205" y="12"/>
                  </a:lnTo>
                  <a:lnTo>
                    <a:pt x="205" y="12"/>
                  </a:lnTo>
                  <a:lnTo>
                    <a:pt x="205" y="12"/>
                  </a:lnTo>
                  <a:lnTo>
                    <a:pt x="193" y="12"/>
                  </a:lnTo>
                  <a:lnTo>
                    <a:pt x="193" y="12"/>
                  </a:lnTo>
                  <a:lnTo>
                    <a:pt x="181" y="12"/>
                  </a:lnTo>
                  <a:lnTo>
                    <a:pt x="181" y="0"/>
                  </a:lnTo>
                  <a:lnTo>
                    <a:pt x="181" y="0"/>
                  </a:lnTo>
                  <a:lnTo>
                    <a:pt x="169" y="0"/>
                  </a:lnTo>
                  <a:lnTo>
                    <a:pt x="169" y="12"/>
                  </a:lnTo>
                  <a:lnTo>
                    <a:pt x="169" y="12"/>
                  </a:lnTo>
                  <a:lnTo>
                    <a:pt x="169" y="12"/>
                  </a:lnTo>
                  <a:lnTo>
                    <a:pt x="169" y="12"/>
                  </a:lnTo>
                  <a:lnTo>
                    <a:pt x="157" y="24"/>
                  </a:lnTo>
                  <a:lnTo>
                    <a:pt x="157" y="36"/>
                  </a:lnTo>
                  <a:lnTo>
                    <a:pt x="157" y="36"/>
                  </a:lnTo>
                  <a:lnTo>
                    <a:pt x="157" y="48"/>
                  </a:lnTo>
                  <a:lnTo>
                    <a:pt x="157" y="48"/>
                  </a:lnTo>
                  <a:lnTo>
                    <a:pt x="157" y="48"/>
                  </a:lnTo>
                  <a:lnTo>
                    <a:pt x="145" y="48"/>
                  </a:lnTo>
                  <a:lnTo>
                    <a:pt x="145" y="48"/>
                  </a:lnTo>
                  <a:lnTo>
                    <a:pt x="145" y="48"/>
                  </a:lnTo>
                  <a:lnTo>
                    <a:pt x="145" y="36"/>
                  </a:lnTo>
                  <a:lnTo>
                    <a:pt x="133" y="36"/>
                  </a:lnTo>
                  <a:lnTo>
                    <a:pt x="133" y="24"/>
                  </a:lnTo>
                  <a:lnTo>
                    <a:pt x="133" y="24"/>
                  </a:lnTo>
                  <a:lnTo>
                    <a:pt x="133" y="24"/>
                  </a:lnTo>
                  <a:lnTo>
                    <a:pt x="120" y="24"/>
                  </a:lnTo>
                  <a:lnTo>
                    <a:pt x="120" y="24"/>
                  </a:lnTo>
                  <a:lnTo>
                    <a:pt x="120" y="24"/>
                  </a:lnTo>
                  <a:lnTo>
                    <a:pt x="120" y="24"/>
                  </a:lnTo>
                  <a:lnTo>
                    <a:pt x="108" y="24"/>
                  </a:lnTo>
                  <a:lnTo>
                    <a:pt x="108" y="24"/>
                  </a:lnTo>
                  <a:lnTo>
                    <a:pt x="96" y="24"/>
                  </a:lnTo>
                  <a:lnTo>
                    <a:pt x="96" y="24"/>
                  </a:lnTo>
                  <a:lnTo>
                    <a:pt x="96" y="24"/>
                  </a:lnTo>
                  <a:lnTo>
                    <a:pt x="84" y="36"/>
                  </a:lnTo>
                  <a:lnTo>
                    <a:pt x="84" y="24"/>
                  </a:lnTo>
                  <a:lnTo>
                    <a:pt x="84" y="24"/>
                  </a:lnTo>
                  <a:lnTo>
                    <a:pt x="84" y="24"/>
                  </a:lnTo>
                  <a:lnTo>
                    <a:pt x="72" y="24"/>
                  </a:lnTo>
                  <a:lnTo>
                    <a:pt x="72" y="24"/>
                  </a:lnTo>
                  <a:lnTo>
                    <a:pt x="72" y="36"/>
                  </a:lnTo>
                  <a:lnTo>
                    <a:pt x="72" y="36"/>
                  </a:lnTo>
                  <a:lnTo>
                    <a:pt x="72" y="36"/>
                  </a:lnTo>
                  <a:lnTo>
                    <a:pt x="72" y="48"/>
                  </a:lnTo>
                  <a:lnTo>
                    <a:pt x="72" y="48"/>
                  </a:lnTo>
                  <a:lnTo>
                    <a:pt x="72" y="60"/>
                  </a:lnTo>
                  <a:lnTo>
                    <a:pt x="72" y="60"/>
                  </a:lnTo>
                  <a:lnTo>
                    <a:pt x="72" y="60"/>
                  </a:lnTo>
                  <a:lnTo>
                    <a:pt x="60" y="60"/>
                  </a:lnTo>
                  <a:lnTo>
                    <a:pt x="60" y="48"/>
                  </a:lnTo>
                  <a:lnTo>
                    <a:pt x="48" y="48"/>
                  </a:lnTo>
                  <a:lnTo>
                    <a:pt x="48" y="48"/>
                  </a:lnTo>
                  <a:lnTo>
                    <a:pt x="48" y="48"/>
                  </a:lnTo>
                  <a:lnTo>
                    <a:pt x="36" y="60"/>
                  </a:lnTo>
                  <a:lnTo>
                    <a:pt x="24" y="48"/>
                  </a:lnTo>
                  <a:lnTo>
                    <a:pt x="24" y="60"/>
                  </a:lnTo>
                  <a:lnTo>
                    <a:pt x="24" y="60"/>
                  </a:lnTo>
                  <a:lnTo>
                    <a:pt x="24" y="72"/>
                  </a:lnTo>
                  <a:lnTo>
                    <a:pt x="12" y="72"/>
                  </a:lnTo>
                  <a:lnTo>
                    <a:pt x="12" y="84"/>
                  </a:lnTo>
                  <a:lnTo>
                    <a:pt x="0" y="84"/>
                  </a:lnTo>
                  <a:lnTo>
                    <a:pt x="0" y="96"/>
                  </a:lnTo>
                  <a:lnTo>
                    <a:pt x="0" y="96"/>
                  </a:lnTo>
                  <a:lnTo>
                    <a:pt x="12" y="96"/>
                  </a:lnTo>
                  <a:lnTo>
                    <a:pt x="12" y="108"/>
                  </a:lnTo>
                  <a:lnTo>
                    <a:pt x="12" y="108"/>
                  </a:lnTo>
                  <a:lnTo>
                    <a:pt x="12" y="108"/>
                  </a:lnTo>
                  <a:lnTo>
                    <a:pt x="12" y="121"/>
                  </a:lnTo>
                  <a:lnTo>
                    <a:pt x="12" y="121"/>
                  </a:lnTo>
                  <a:lnTo>
                    <a:pt x="12" y="121"/>
                  </a:lnTo>
                  <a:lnTo>
                    <a:pt x="12" y="133"/>
                  </a:lnTo>
                  <a:lnTo>
                    <a:pt x="24" y="133"/>
                  </a:lnTo>
                  <a:lnTo>
                    <a:pt x="24" y="133"/>
                  </a:lnTo>
                  <a:lnTo>
                    <a:pt x="36" y="133"/>
                  </a:lnTo>
                  <a:lnTo>
                    <a:pt x="290" y="121"/>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1" name="Freeform 92">
              <a:extLst>
                <a:ext uri="{FF2B5EF4-FFF2-40B4-BE49-F238E27FC236}">
                  <a16:creationId xmlns:a16="http://schemas.microsoft.com/office/drawing/2014/main" id="{118EC2A6-A231-984E-A2D5-789328ECF16A}"/>
                </a:ext>
              </a:extLst>
            </p:cNvPr>
            <p:cNvSpPr>
              <a:spLocks/>
            </p:cNvSpPr>
            <p:nvPr/>
          </p:nvSpPr>
          <p:spPr bwMode="auto">
            <a:xfrm>
              <a:off x="7334911" y="1469332"/>
              <a:ext cx="297583" cy="40634"/>
            </a:xfrm>
            <a:custGeom>
              <a:avLst/>
              <a:gdLst/>
              <a:ahLst/>
              <a:cxnLst>
                <a:cxn ang="0">
                  <a:pos x="254" y="24"/>
                </a:cxn>
                <a:cxn ang="0">
                  <a:pos x="254" y="24"/>
                </a:cxn>
                <a:cxn ang="0">
                  <a:pos x="241" y="12"/>
                </a:cxn>
                <a:cxn ang="0">
                  <a:pos x="241" y="12"/>
                </a:cxn>
                <a:cxn ang="0">
                  <a:pos x="241" y="12"/>
                </a:cxn>
                <a:cxn ang="0">
                  <a:pos x="229" y="12"/>
                </a:cxn>
                <a:cxn ang="0">
                  <a:pos x="229" y="24"/>
                </a:cxn>
                <a:cxn ang="0">
                  <a:pos x="217" y="24"/>
                </a:cxn>
                <a:cxn ang="0">
                  <a:pos x="205" y="12"/>
                </a:cxn>
                <a:cxn ang="0">
                  <a:pos x="205" y="12"/>
                </a:cxn>
                <a:cxn ang="0">
                  <a:pos x="205" y="12"/>
                </a:cxn>
                <a:cxn ang="0">
                  <a:pos x="193" y="12"/>
                </a:cxn>
                <a:cxn ang="0">
                  <a:pos x="193" y="12"/>
                </a:cxn>
                <a:cxn ang="0">
                  <a:pos x="181" y="12"/>
                </a:cxn>
                <a:cxn ang="0">
                  <a:pos x="181" y="12"/>
                </a:cxn>
                <a:cxn ang="0">
                  <a:pos x="181" y="12"/>
                </a:cxn>
                <a:cxn ang="0">
                  <a:pos x="169" y="12"/>
                </a:cxn>
                <a:cxn ang="0">
                  <a:pos x="181" y="24"/>
                </a:cxn>
                <a:cxn ang="0">
                  <a:pos x="169" y="36"/>
                </a:cxn>
                <a:cxn ang="0">
                  <a:pos x="133" y="24"/>
                </a:cxn>
                <a:cxn ang="0">
                  <a:pos x="145" y="12"/>
                </a:cxn>
                <a:cxn ang="0">
                  <a:pos x="145" y="0"/>
                </a:cxn>
                <a:cxn ang="0">
                  <a:pos x="145" y="0"/>
                </a:cxn>
                <a:cxn ang="0">
                  <a:pos x="145" y="0"/>
                </a:cxn>
                <a:cxn ang="0">
                  <a:pos x="145" y="0"/>
                </a:cxn>
                <a:cxn ang="0">
                  <a:pos x="121" y="12"/>
                </a:cxn>
                <a:cxn ang="0">
                  <a:pos x="97" y="12"/>
                </a:cxn>
                <a:cxn ang="0">
                  <a:pos x="97" y="0"/>
                </a:cxn>
                <a:cxn ang="0">
                  <a:pos x="97" y="0"/>
                </a:cxn>
                <a:cxn ang="0">
                  <a:pos x="97" y="0"/>
                </a:cxn>
                <a:cxn ang="0">
                  <a:pos x="84" y="0"/>
                </a:cxn>
                <a:cxn ang="0">
                  <a:pos x="84" y="0"/>
                </a:cxn>
                <a:cxn ang="0">
                  <a:pos x="72" y="0"/>
                </a:cxn>
                <a:cxn ang="0">
                  <a:pos x="72" y="0"/>
                </a:cxn>
                <a:cxn ang="0">
                  <a:pos x="72" y="0"/>
                </a:cxn>
                <a:cxn ang="0">
                  <a:pos x="60" y="0"/>
                </a:cxn>
                <a:cxn ang="0">
                  <a:pos x="48" y="0"/>
                </a:cxn>
                <a:cxn ang="0">
                  <a:pos x="48" y="0"/>
                </a:cxn>
                <a:cxn ang="0">
                  <a:pos x="48" y="12"/>
                </a:cxn>
                <a:cxn ang="0">
                  <a:pos x="36" y="24"/>
                </a:cxn>
                <a:cxn ang="0">
                  <a:pos x="36" y="12"/>
                </a:cxn>
                <a:cxn ang="0">
                  <a:pos x="24" y="12"/>
                </a:cxn>
                <a:cxn ang="0">
                  <a:pos x="24" y="12"/>
                </a:cxn>
                <a:cxn ang="0">
                  <a:pos x="24" y="12"/>
                </a:cxn>
                <a:cxn ang="0">
                  <a:pos x="12" y="12"/>
                </a:cxn>
                <a:cxn ang="0">
                  <a:pos x="12" y="12"/>
                </a:cxn>
                <a:cxn ang="0">
                  <a:pos x="0" y="12"/>
                </a:cxn>
                <a:cxn ang="0">
                  <a:pos x="0" y="12"/>
                </a:cxn>
                <a:cxn ang="0">
                  <a:pos x="0" y="12"/>
                </a:cxn>
                <a:cxn ang="0">
                  <a:pos x="0" y="12"/>
                </a:cxn>
                <a:cxn ang="0">
                  <a:pos x="0" y="12"/>
                </a:cxn>
                <a:cxn ang="0">
                  <a:pos x="0" y="24"/>
                </a:cxn>
                <a:cxn ang="0">
                  <a:pos x="12" y="24"/>
                </a:cxn>
                <a:cxn ang="0">
                  <a:pos x="24" y="24"/>
                </a:cxn>
                <a:cxn ang="0">
                  <a:pos x="36" y="36"/>
                </a:cxn>
                <a:cxn ang="0">
                  <a:pos x="241" y="36"/>
                </a:cxn>
                <a:cxn ang="0">
                  <a:pos x="254" y="24"/>
                </a:cxn>
              </a:cxnLst>
              <a:rect l="0" t="0" r="r" b="b"/>
              <a:pathLst>
                <a:path w="254" h="36">
                  <a:moveTo>
                    <a:pt x="254" y="24"/>
                  </a:moveTo>
                  <a:lnTo>
                    <a:pt x="254" y="24"/>
                  </a:lnTo>
                  <a:lnTo>
                    <a:pt x="241" y="12"/>
                  </a:lnTo>
                  <a:lnTo>
                    <a:pt x="241" y="12"/>
                  </a:lnTo>
                  <a:lnTo>
                    <a:pt x="241" y="12"/>
                  </a:lnTo>
                  <a:lnTo>
                    <a:pt x="229" y="12"/>
                  </a:lnTo>
                  <a:lnTo>
                    <a:pt x="229" y="24"/>
                  </a:lnTo>
                  <a:lnTo>
                    <a:pt x="217" y="24"/>
                  </a:lnTo>
                  <a:lnTo>
                    <a:pt x="205" y="12"/>
                  </a:lnTo>
                  <a:lnTo>
                    <a:pt x="205" y="12"/>
                  </a:lnTo>
                  <a:lnTo>
                    <a:pt x="205" y="12"/>
                  </a:lnTo>
                  <a:lnTo>
                    <a:pt x="193" y="12"/>
                  </a:lnTo>
                  <a:lnTo>
                    <a:pt x="193" y="12"/>
                  </a:lnTo>
                  <a:lnTo>
                    <a:pt x="181" y="12"/>
                  </a:lnTo>
                  <a:lnTo>
                    <a:pt x="181" y="12"/>
                  </a:lnTo>
                  <a:lnTo>
                    <a:pt x="181" y="12"/>
                  </a:lnTo>
                  <a:lnTo>
                    <a:pt x="169" y="12"/>
                  </a:lnTo>
                  <a:lnTo>
                    <a:pt x="181" y="24"/>
                  </a:lnTo>
                  <a:lnTo>
                    <a:pt x="169" y="36"/>
                  </a:lnTo>
                  <a:lnTo>
                    <a:pt x="133" y="24"/>
                  </a:lnTo>
                  <a:lnTo>
                    <a:pt x="145" y="12"/>
                  </a:lnTo>
                  <a:lnTo>
                    <a:pt x="145" y="0"/>
                  </a:lnTo>
                  <a:lnTo>
                    <a:pt x="145" y="0"/>
                  </a:lnTo>
                  <a:lnTo>
                    <a:pt x="145" y="0"/>
                  </a:lnTo>
                  <a:lnTo>
                    <a:pt x="145" y="0"/>
                  </a:lnTo>
                  <a:lnTo>
                    <a:pt x="121" y="12"/>
                  </a:lnTo>
                  <a:lnTo>
                    <a:pt x="97" y="12"/>
                  </a:lnTo>
                  <a:lnTo>
                    <a:pt x="97" y="0"/>
                  </a:lnTo>
                  <a:lnTo>
                    <a:pt x="97" y="0"/>
                  </a:lnTo>
                  <a:lnTo>
                    <a:pt x="97" y="0"/>
                  </a:lnTo>
                  <a:lnTo>
                    <a:pt x="84" y="0"/>
                  </a:lnTo>
                  <a:lnTo>
                    <a:pt x="84" y="0"/>
                  </a:lnTo>
                  <a:lnTo>
                    <a:pt x="72" y="0"/>
                  </a:lnTo>
                  <a:lnTo>
                    <a:pt x="72" y="0"/>
                  </a:lnTo>
                  <a:lnTo>
                    <a:pt x="72" y="0"/>
                  </a:lnTo>
                  <a:lnTo>
                    <a:pt x="60" y="0"/>
                  </a:lnTo>
                  <a:lnTo>
                    <a:pt x="48" y="0"/>
                  </a:lnTo>
                  <a:lnTo>
                    <a:pt x="48" y="0"/>
                  </a:lnTo>
                  <a:lnTo>
                    <a:pt x="48" y="12"/>
                  </a:lnTo>
                  <a:lnTo>
                    <a:pt x="36" y="24"/>
                  </a:lnTo>
                  <a:lnTo>
                    <a:pt x="36" y="12"/>
                  </a:lnTo>
                  <a:lnTo>
                    <a:pt x="24" y="12"/>
                  </a:lnTo>
                  <a:lnTo>
                    <a:pt x="24" y="12"/>
                  </a:lnTo>
                  <a:lnTo>
                    <a:pt x="24" y="12"/>
                  </a:lnTo>
                  <a:lnTo>
                    <a:pt x="12" y="12"/>
                  </a:lnTo>
                  <a:lnTo>
                    <a:pt x="12" y="12"/>
                  </a:lnTo>
                  <a:lnTo>
                    <a:pt x="0" y="12"/>
                  </a:lnTo>
                  <a:lnTo>
                    <a:pt x="0" y="12"/>
                  </a:lnTo>
                  <a:lnTo>
                    <a:pt x="0" y="12"/>
                  </a:lnTo>
                  <a:lnTo>
                    <a:pt x="0" y="12"/>
                  </a:lnTo>
                  <a:lnTo>
                    <a:pt x="0" y="12"/>
                  </a:lnTo>
                  <a:lnTo>
                    <a:pt x="0" y="24"/>
                  </a:lnTo>
                  <a:lnTo>
                    <a:pt x="12" y="24"/>
                  </a:lnTo>
                  <a:lnTo>
                    <a:pt x="24" y="24"/>
                  </a:lnTo>
                  <a:lnTo>
                    <a:pt x="36" y="36"/>
                  </a:lnTo>
                  <a:lnTo>
                    <a:pt x="241" y="36"/>
                  </a:lnTo>
                  <a:lnTo>
                    <a:pt x="254"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2" name="Freeform 93">
              <a:extLst>
                <a:ext uri="{FF2B5EF4-FFF2-40B4-BE49-F238E27FC236}">
                  <a16:creationId xmlns:a16="http://schemas.microsoft.com/office/drawing/2014/main" id="{4F7065D7-E0D1-8B49-BBDC-D84D748D8552}"/>
                </a:ext>
              </a:extLst>
            </p:cNvPr>
            <p:cNvSpPr>
              <a:spLocks/>
            </p:cNvSpPr>
            <p:nvPr/>
          </p:nvSpPr>
          <p:spPr bwMode="auto">
            <a:xfrm>
              <a:off x="7306223" y="1509965"/>
              <a:ext cx="326266" cy="93219"/>
            </a:xfrm>
            <a:custGeom>
              <a:avLst/>
              <a:gdLst/>
              <a:ahLst/>
              <a:cxnLst>
                <a:cxn ang="0">
                  <a:pos x="278" y="12"/>
                </a:cxn>
                <a:cxn ang="0">
                  <a:pos x="278" y="25"/>
                </a:cxn>
                <a:cxn ang="0">
                  <a:pos x="278" y="25"/>
                </a:cxn>
                <a:cxn ang="0">
                  <a:pos x="278" y="37"/>
                </a:cxn>
                <a:cxn ang="0">
                  <a:pos x="265" y="49"/>
                </a:cxn>
                <a:cxn ang="0">
                  <a:pos x="253" y="49"/>
                </a:cxn>
                <a:cxn ang="0">
                  <a:pos x="241" y="49"/>
                </a:cxn>
                <a:cxn ang="0">
                  <a:pos x="241" y="61"/>
                </a:cxn>
                <a:cxn ang="0">
                  <a:pos x="229" y="61"/>
                </a:cxn>
                <a:cxn ang="0">
                  <a:pos x="217" y="49"/>
                </a:cxn>
                <a:cxn ang="0">
                  <a:pos x="217" y="49"/>
                </a:cxn>
                <a:cxn ang="0">
                  <a:pos x="217" y="61"/>
                </a:cxn>
                <a:cxn ang="0">
                  <a:pos x="205" y="61"/>
                </a:cxn>
                <a:cxn ang="0">
                  <a:pos x="193" y="61"/>
                </a:cxn>
                <a:cxn ang="0">
                  <a:pos x="193" y="61"/>
                </a:cxn>
                <a:cxn ang="0">
                  <a:pos x="181" y="61"/>
                </a:cxn>
                <a:cxn ang="0">
                  <a:pos x="181" y="61"/>
                </a:cxn>
                <a:cxn ang="0">
                  <a:pos x="181" y="61"/>
                </a:cxn>
                <a:cxn ang="0">
                  <a:pos x="169" y="61"/>
                </a:cxn>
                <a:cxn ang="0">
                  <a:pos x="157" y="61"/>
                </a:cxn>
                <a:cxn ang="0">
                  <a:pos x="133" y="49"/>
                </a:cxn>
                <a:cxn ang="0">
                  <a:pos x="133" y="49"/>
                </a:cxn>
                <a:cxn ang="0">
                  <a:pos x="121" y="49"/>
                </a:cxn>
                <a:cxn ang="0">
                  <a:pos x="121" y="61"/>
                </a:cxn>
                <a:cxn ang="0">
                  <a:pos x="108" y="61"/>
                </a:cxn>
                <a:cxn ang="0">
                  <a:pos x="108" y="73"/>
                </a:cxn>
                <a:cxn ang="0">
                  <a:pos x="96" y="73"/>
                </a:cxn>
                <a:cxn ang="0">
                  <a:pos x="96" y="73"/>
                </a:cxn>
                <a:cxn ang="0">
                  <a:pos x="96" y="73"/>
                </a:cxn>
                <a:cxn ang="0">
                  <a:pos x="84" y="73"/>
                </a:cxn>
                <a:cxn ang="0">
                  <a:pos x="72" y="85"/>
                </a:cxn>
                <a:cxn ang="0">
                  <a:pos x="60" y="73"/>
                </a:cxn>
                <a:cxn ang="0">
                  <a:pos x="60" y="73"/>
                </a:cxn>
                <a:cxn ang="0">
                  <a:pos x="48" y="73"/>
                </a:cxn>
                <a:cxn ang="0">
                  <a:pos x="48" y="61"/>
                </a:cxn>
                <a:cxn ang="0">
                  <a:pos x="36" y="49"/>
                </a:cxn>
                <a:cxn ang="0">
                  <a:pos x="36" y="49"/>
                </a:cxn>
                <a:cxn ang="0">
                  <a:pos x="36" y="49"/>
                </a:cxn>
                <a:cxn ang="0">
                  <a:pos x="24" y="49"/>
                </a:cxn>
                <a:cxn ang="0">
                  <a:pos x="24" y="49"/>
                </a:cxn>
                <a:cxn ang="0">
                  <a:pos x="24" y="49"/>
                </a:cxn>
                <a:cxn ang="0">
                  <a:pos x="12" y="37"/>
                </a:cxn>
                <a:cxn ang="0">
                  <a:pos x="12" y="37"/>
                </a:cxn>
                <a:cxn ang="0">
                  <a:pos x="0" y="25"/>
                </a:cxn>
                <a:cxn ang="0">
                  <a:pos x="12" y="12"/>
                </a:cxn>
                <a:cxn ang="0">
                  <a:pos x="278" y="0"/>
                </a:cxn>
                <a:cxn ang="0">
                  <a:pos x="278" y="0"/>
                </a:cxn>
              </a:cxnLst>
              <a:rect l="0" t="0" r="r" b="b"/>
              <a:pathLst>
                <a:path w="278" h="85">
                  <a:moveTo>
                    <a:pt x="278" y="0"/>
                  </a:moveTo>
                  <a:lnTo>
                    <a:pt x="278" y="12"/>
                  </a:lnTo>
                  <a:lnTo>
                    <a:pt x="278" y="25"/>
                  </a:lnTo>
                  <a:lnTo>
                    <a:pt x="278" y="25"/>
                  </a:lnTo>
                  <a:lnTo>
                    <a:pt x="278" y="25"/>
                  </a:lnTo>
                  <a:lnTo>
                    <a:pt x="278" y="25"/>
                  </a:lnTo>
                  <a:lnTo>
                    <a:pt x="278" y="37"/>
                  </a:lnTo>
                  <a:lnTo>
                    <a:pt x="278" y="37"/>
                  </a:lnTo>
                  <a:lnTo>
                    <a:pt x="265" y="37"/>
                  </a:lnTo>
                  <a:lnTo>
                    <a:pt x="265" y="49"/>
                  </a:lnTo>
                  <a:lnTo>
                    <a:pt x="265" y="49"/>
                  </a:lnTo>
                  <a:lnTo>
                    <a:pt x="253" y="49"/>
                  </a:lnTo>
                  <a:lnTo>
                    <a:pt x="253" y="49"/>
                  </a:lnTo>
                  <a:lnTo>
                    <a:pt x="241" y="49"/>
                  </a:lnTo>
                  <a:lnTo>
                    <a:pt x="241" y="49"/>
                  </a:lnTo>
                  <a:lnTo>
                    <a:pt x="241" y="61"/>
                  </a:lnTo>
                  <a:lnTo>
                    <a:pt x="229" y="61"/>
                  </a:lnTo>
                  <a:lnTo>
                    <a:pt x="229" y="61"/>
                  </a:lnTo>
                  <a:lnTo>
                    <a:pt x="229" y="49"/>
                  </a:lnTo>
                  <a:lnTo>
                    <a:pt x="217" y="49"/>
                  </a:lnTo>
                  <a:lnTo>
                    <a:pt x="217" y="49"/>
                  </a:lnTo>
                  <a:lnTo>
                    <a:pt x="217" y="49"/>
                  </a:lnTo>
                  <a:lnTo>
                    <a:pt x="217" y="61"/>
                  </a:lnTo>
                  <a:lnTo>
                    <a:pt x="217" y="61"/>
                  </a:lnTo>
                  <a:lnTo>
                    <a:pt x="205" y="61"/>
                  </a:lnTo>
                  <a:lnTo>
                    <a:pt x="205" y="61"/>
                  </a:lnTo>
                  <a:lnTo>
                    <a:pt x="205" y="61"/>
                  </a:lnTo>
                  <a:lnTo>
                    <a:pt x="193" y="61"/>
                  </a:lnTo>
                  <a:lnTo>
                    <a:pt x="193" y="61"/>
                  </a:lnTo>
                  <a:lnTo>
                    <a:pt x="193" y="61"/>
                  </a:lnTo>
                  <a:lnTo>
                    <a:pt x="193" y="61"/>
                  </a:lnTo>
                  <a:lnTo>
                    <a:pt x="181" y="61"/>
                  </a:lnTo>
                  <a:lnTo>
                    <a:pt x="181" y="61"/>
                  </a:lnTo>
                  <a:lnTo>
                    <a:pt x="181" y="61"/>
                  </a:lnTo>
                  <a:lnTo>
                    <a:pt x="181" y="61"/>
                  </a:lnTo>
                  <a:lnTo>
                    <a:pt x="181" y="61"/>
                  </a:lnTo>
                  <a:lnTo>
                    <a:pt x="169" y="61"/>
                  </a:lnTo>
                  <a:lnTo>
                    <a:pt x="169" y="61"/>
                  </a:lnTo>
                  <a:lnTo>
                    <a:pt x="169" y="61"/>
                  </a:lnTo>
                  <a:lnTo>
                    <a:pt x="157" y="61"/>
                  </a:lnTo>
                  <a:lnTo>
                    <a:pt x="157" y="61"/>
                  </a:lnTo>
                  <a:lnTo>
                    <a:pt x="133" y="49"/>
                  </a:lnTo>
                  <a:lnTo>
                    <a:pt x="133" y="49"/>
                  </a:lnTo>
                  <a:lnTo>
                    <a:pt x="133" y="49"/>
                  </a:lnTo>
                  <a:lnTo>
                    <a:pt x="133" y="49"/>
                  </a:lnTo>
                  <a:lnTo>
                    <a:pt x="121" y="49"/>
                  </a:lnTo>
                  <a:lnTo>
                    <a:pt x="121" y="49"/>
                  </a:lnTo>
                  <a:lnTo>
                    <a:pt x="121" y="61"/>
                  </a:lnTo>
                  <a:lnTo>
                    <a:pt x="108" y="61"/>
                  </a:lnTo>
                  <a:lnTo>
                    <a:pt x="108" y="61"/>
                  </a:lnTo>
                  <a:lnTo>
                    <a:pt x="108" y="73"/>
                  </a:lnTo>
                  <a:lnTo>
                    <a:pt x="108" y="73"/>
                  </a:lnTo>
                  <a:lnTo>
                    <a:pt x="108" y="73"/>
                  </a:lnTo>
                  <a:lnTo>
                    <a:pt x="96" y="73"/>
                  </a:lnTo>
                  <a:lnTo>
                    <a:pt x="96" y="73"/>
                  </a:lnTo>
                  <a:lnTo>
                    <a:pt x="96" y="73"/>
                  </a:lnTo>
                  <a:lnTo>
                    <a:pt x="96" y="85"/>
                  </a:lnTo>
                  <a:lnTo>
                    <a:pt x="96" y="73"/>
                  </a:lnTo>
                  <a:lnTo>
                    <a:pt x="84" y="73"/>
                  </a:lnTo>
                  <a:lnTo>
                    <a:pt x="84" y="73"/>
                  </a:lnTo>
                  <a:lnTo>
                    <a:pt x="84" y="85"/>
                  </a:lnTo>
                  <a:lnTo>
                    <a:pt x="72" y="85"/>
                  </a:lnTo>
                  <a:lnTo>
                    <a:pt x="72" y="85"/>
                  </a:lnTo>
                  <a:lnTo>
                    <a:pt x="60" y="73"/>
                  </a:lnTo>
                  <a:lnTo>
                    <a:pt x="60" y="73"/>
                  </a:lnTo>
                  <a:lnTo>
                    <a:pt x="60" y="73"/>
                  </a:lnTo>
                  <a:lnTo>
                    <a:pt x="48" y="73"/>
                  </a:lnTo>
                  <a:lnTo>
                    <a:pt x="48" y="73"/>
                  </a:lnTo>
                  <a:lnTo>
                    <a:pt x="36" y="61"/>
                  </a:lnTo>
                  <a:lnTo>
                    <a:pt x="48" y="61"/>
                  </a:lnTo>
                  <a:lnTo>
                    <a:pt x="36" y="61"/>
                  </a:lnTo>
                  <a:lnTo>
                    <a:pt x="36" y="49"/>
                  </a:lnTo>
                  <a:lnTo>
                    <a:pt x="36" y="49"/>
                  </a:lnTo>
                  <a:lnTo>
                    <a:pt x="36" y="49"/>
                  </a:lnTo>
                  <a:lnTo>
                    <a:pt x="36" y="49"/>
                  </a:lnTo>
                  <a:lnTo>
                    <a:pt x="36" y="49"/>
                  </a:lnTo>
                  <a:lnTo>
                    <a:pt x="36" y="49"/>
                  </a:lnTo>
                  <a:lnTo>
                    <a:pt x="24" y="49"/>
                  </a:lnTo>
                  <a:lnTo>
                    <a:pt x="24" y="49"/>
                  </a:lnTo>
                  <a:lnTo>
                    <a:pt x="24" y="49"/>
                  </a:lnTo>
                  <a:lnTo>
                    <a:pt x="24" y="49"/>
                  </a:lnTo>
                  <a:lnTo>
                    <a:pt x="24" y="49"/>
                  </a:lnTo>
                  <a:lnTo>
                    <a:pt x="12" y="37"/>
                  </a:lnTo>
                  <a:lnTo>
                    <a:pt x="12" y="37"/>
                  </a:lnTo>
                  <a:lnTo>
                    <a:pt x="24" y="37"/>
                  </a:lnTo>
                  <a:lnTo>
                    <a:pt x="12" y="37"/>
                  </a:lnTo>
                  <a:lnTo>
                    <a:pt x="12" y="25"/>
                  </a:lnTo>
                  <a:lnTo>
                    <a:pt x="0" y="25"/>
                  </a:lnTo>
                  <a:lnTo>
                    <a:pt x="0" y="12"/>
                  </a:lnTo>
                  <a:lnTo>
                    <a:pt x="12" y="12"/>
                  </a:lnTo>
                  <a:lnTo>
                    <a:pt x="12" y="12"/>
                  </a:lnTo>
                  <a:lnTo>
                    <a:pt x="278" y="0"/>
                  </a:lnTo>
                  <a:lnTo>
                    <a:pt x="265" y="0"/>
                  </a:lnTo>
                  <a:lnTo>
                    <a:pt x="278"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3" name="Freeform 94">
              <a:extLst>
                <a:ext uri="{FF2B5EF4-FFF2-40B4-BE49-F238E27FC236}">
                  <a16:creationId xmlns:a16="http://schemas.microsoft.com/office/drawing/2014/main" id="{698B3726-197F-424B-A6E0-C9E5DD6EEC01}"/>
                </a:ext>
              </a:extLst>
            </p:cNvPr>
            <p:cNvSpPr>
              <a:spLocks/>
            </p:cNvSpPr>
            <p:nvPr/>
          </p:nvSpPr>
          <p:spPr bwMode="auto">
            <a:xfrm>
              <a:off x="7389907" y="1521864"/>
              <a:ext cx="170901" cy="158950"/>
            </a:xfrm>
            <a:custGeom>
              <a:avLst/>
              <a:gdLst/>
              <a:ahLst/>
              <a:cxnLst>
                <a:cxn ang="0">
                  <a:pos x="0" y="13"/>
                </a:cxn>
                <a:cxn ang="0">
                  <a:pos x="24" y="25"/>
                </a:cxn>
                <a:cxn ang="0">
                  <a:pos x="24" y="37"/>
                </a:cxn>
                <a:cxn ang="0">
                  <a:pos x="36" y="49"/>
                </a:cxn>
                <a:cxn ang="0">
                  <a:pos x="49" y="61"/>
                </a:cxn>
                <a:cxn ang="0">
                  <a:pos x="49" y="73"/>
                </a:cxn>
                <a:cxn ang="0">
                  <a:pos x="49" y="85"/>
                </a:cxn>
                <a:cxn ang="0">
                  <a:pos x="61" y="97"/>
                </a:cxn>
                <a:cxn ang="0">
                  <a:pos x="61" y="109"/>
                </a:cxn>
                <a:cxn ang="0">
                  <a:pos x="61" y="121"/>
                </a:cxn>
                <a:cxn ang="0">
                  <a:pos x="61" y="121"/>
                </a:cxn>
                <a:cxn ang="0">
                  <a:pos x="61" y="133"/>
                </a:cxn>
                <a:cxn ang="0">
                  <a:pos x="85" y="145"/>
                </a:cxn>
                <a:cxn ang="0">
                  <a:pos x="145" y="133"/>
                </a:cxn>
                <a:cxn ang="0">
                  <a:pos x="133" y="133"/>
                </a:cxn>
                <a:cxn ang="0">
                  <a:pos x="121" y="133"/>
                </a:cxn>
                <a:cxn ang="0">
                  <a:pos x="109" y="109"/>
                </a:cxn>
                <a:cxn ang="0">
                  <a:pos x="97" y="97"/>
                </a:cxn>
                <a:cxn ang="0">
                  <a:pos x="85" y="85"/>
                </a:cxn>
                <a:cxn ang="0">
                  <a:pos x="85" y="73"/>
                </a:cxn>
                <a:cxn ang="0">
                  <a:pos x="73" y="61"/>
                </a:cxn>
                <a:cxn ang="0">
                  <a:pos x="85" y="49"/>
                </a:cxn>
                <a:cxn ang="0">
                  <a:pos x="97" y="37"/>
                </a:cxn>
                <a:cxn ang="0">
                  <a:pos x="121" y="37"/>
                </a:cxn>
                <a:cxn ang="0">
                  <a:pos x="133" y="37"/>
                </a:cxn>
                <a:cxn ang="0">
                  <a:pos x="145" y="25"/>
                </a:cxn>
                <a:cxn ang="0">
                  <a:pos x="145" y="13"/>
                </a:cxn>
                <a:cxn ang="0">
                  <a:pos x="133" y="25"/>
                </a:cxn>
                <a:cxn ang="0">
                  <a:pos x="121" y="25"/>
                </a:cxn>
                <a:cxn ang="0">
                  <a:pos x="121" y="37"/>
                </a:cxn>
                <a:cxn ang="0">
                  <a:pos x="97" y="37"/>
                </a:cxn>
                <a:cxn ang="0">
                  <a:pos x="97" y="37"/>
                </a:cxn>
                <a:cxn ang="0">
                  <a:pos x="109" y="25"/>
                </a:cxn>
                <a:cxn ang="0">
                  <a:pos x="109" y="25"/>
                </a:cxn>
                <a:cxn ang="0">
                  <a:pos x="97" y="37"/>
                </a:cxn>
                <a:cxn ang="0">
                  <a:pos x="73" y="37"/>
                </a:cxn>
                <a:cxn ang="0">
                  <a:pos x="85" y="13"/>
                </a:cxn>
                <a:cxn ang="0">
                  <a:pos x="85" y="13"/>
                </a:cxn>
                <a:cxn ang="0">
                  <a:pos x="73" y="25"/>
                </a:cxn>
                <a:cxn ang="0">
                  <a:pos x="73" y="13"/>
                </a:cxn>
                <a:cxn ang="0">
                  <a:pos x="61" y="13"/>
                </a:cxn>
                <a:cxn ang="0">
                  <a:pos x="73" y="25"/>
                </a:cxn>
                <a:cxn ang="0">
                  <a:pos x="73" y="37"/>
                </a:cxn>
                <a:cxn ang="0">
                  <a:pos x="73" y="37"/>
                </a:cxn>
                <a:cxn ang="0">
                  <a:pos x="61" y="37"/>
                </a:cxn>
                <a:cxn ang="0">
                  <a:pos x="61" y="49"/>
                </a:cxn>
                <a:cxn ang="0">
                  <a:pos x="49" y="49"/>
                </a:cxn>
                <a:cxn ang="0">
                  <a:pos x="49" y="37"/>
                </a:cxn>
                <a:cxn ang="0">
                  <a:pos x="49" y="37"/>
                </a:cxn>
                <a:cxn ang="0">
                  <a:pos x="36" y="25"/>
                </a:cxn>
                <a:cxn ang="0">
                  <a:pos x="36" y="25"/>
                </a:cxn>
                <a:cxn ang="0">
                  <a:pos x="36" y="13"/>
                </a:cxn>
                <a:cxn ang="0">
                  <a:pos x="24" y="13"/>
                </a:cxn>
                <a:cxn ang="0">
                  <a:pos x="36" y="0"/>
                </a:cxn>
                <a:cxn ang="0">
                  <a:pos x="36" y="0"/>
                </a:cxn>
                <a:cxn ang="0">
                  <a:pos x="24" y="13"/>
                </a:cxn>
                <a:cxn ang="0">
                  <a:pos x="24" y="0"/>
                </a:cxn>
                <a:cxn ang="0">
                  <a:pos x="12" y="0"/>
                </a:cxn>
                <a:cxn ang="0">
                  <a:pos x="24" y="13"/>
                </a:cxn>
                <a:cxn ang="0">
                  <a:pos x="12" y="13"/>
                </a:cxn>
                <a:cxn ang="0">
                  <a:pos x="0" y="13"/>
                </a:cxn>
              </a:cxnLst>
              <a:rect l="0" t="0" r="r" b="b"/>
              <a:pathLst>
                <a:path w="145" h="145">
                  <a:moveTo>
                    <a:pt x="0" y="13"/>
                  </a:moveTo>
                  <a:lnTo>
                    <a:pt x="24" y="25"/>
                  </a:lnTo>
                  <a:lnTo>
                    <a:pt x="24" y="37"/>
                  </a:lnTo>
                  <a:lnTo>
                    <a:pt x="36" y="49"/>
                  </a:lnTo>
                  <a:lnTo>
                    <a:pt x="49" y="61"/>
                  </a:lnTo>
                  <a:lnTo>
                    <a:pt x="49" y="73"/>
                  </a:lnTo>
                  <a:lnTo>
                    <a:pt x="49" y="85"/>
                  </a:lnTo>
                  <a:lnTo>
                    <a:pt x="61" y="97"/>
                  </a:lnTo>
                  <a:lnTo>
                    <a:pt x="61" y="109"/>
                  </a:lnTo>
                  <a:lnTo>
                    <a:pt x="61" y="121"/>
                  </a:lnTo>
                  <a:lnTo>
                    <a:pt x="61" y="121"/>
                  </a:lnTo>
                  <a:lnTo>
                    <a:pt x="61" y="133"/>
                  </a:lnTo>
                  <a:lnTo>
                    <a:pt x="85" y="145"/>
                  </a:lnTo>
                  <a:lnTo>
                    <a:pt x="145" y="133"/>
                  </a:lnTo>
                  <a:lnTo>
                    <a:pt x="133" y="133"/>
                  </a:lnTo>
                  <a:lnTo>
                    <a:pt x="121" y="133"/>
                  </a:lnTo>
                  <a:lnTo>
                    <a:pt x="109" y="109"/>
                  </a:lnTo>
                  <a:lnTo>
                    <a:pt x="97" y="97"/>
                  </a:lnTo>
                  <a:lnTo>
                    <a:pt x="85" y="85"/>
                  </a:lnTo>
                  <a:lnTo>
                    <a:pt x="85" y="73"/>
                  </a:lnTo>
                  <a:lnTo>
                    <a:pt x="73" y="61"/>
                  </a:lnTo>
                  <a:lnTo>
                    <a:pt x="85" y="49"/>
                  </a:lnTo>
                  <a:lnTo>
                    <a:pt x="97" y="37"/>
                  </a:lnTo>
                  <a:lnTo>
                    <a:pt x="121" y="37"/>
                  </a:lnTo>
                  <a:lnTo>
                    <a:pt x="133" y="37"/>
                  </a:lnTo>
                  <a:lnTo>
                    <a:pt x="145" y="25"/>
                  </a:lnTo>
                  <a:lnTo>
                    <a:pt x="145" y="13"/>
                  </a:lnTo>
                  <a:lnTo>
                    <a:pt x="133" y="25"/>
                  </a:lnTo>
                  <a:lnTo>
                    <a:pt x="121" y="25"/>
                  </a:lnTo>
                  <a:lnTo>
                    <a:pt x="121" y="37"/>
                  </a:lnTo>
                  <a:lnTo>
                    <a:pt x="97" y="37"/>
                  </a:lnTo>
                  <a:lnTo>
                    <a:pt x="97" y="37"/>
                  </a:lnTo>
                  <a:lnTo>
                    <a:pt x="109" y="25"/>
                  </a:lnTo>
                  <a:lnTo>
                    <a:pt x="109" y="25"/>
                  </a:lnTo>
                  <a:lnTo>
                    <a:pt x="97" y="37"/>
                  </a:lnTo>
                  <a:lnTo>
                    <a:pt x="73" y="37"/>
                  </a:lnTo>
                  <a:lnTo>
                    <a:pt x="85" y="13"/>
                  </a:lnTo>
                  <a:lnTo>
                    <a:pt x="85" y="13"/>
                  </a:lnTo>
                  <a:lnTo>
                    <a:pt x="73" y="25"/>
                  </a:lnTo>
                  <a:lnTo>
                    <a:pt x="73" y="13"/>
                  </a:lnTo>
                  <a:lnTo>
                    <a:pt x="61" y="13"/>
                  </a:lnTo>
                  <a:lnTo>
                    <a:pt x="73" y="25"/>
                  </a:lnTo>
                  <a:lnTo>
                    <a:pt x="73" y="37"/>
                  </a:lnTo>
                  <a:lnTo>
                    <a:pt x="73" y="37"/>
                  </a:lnTo>
                  <a:lnTo>
                    <a:pt x="61" y="37"/>
                  </a:lnTo>
                  <a:lnTo>
                    <a:pt x="61" y="49"/>
                  </a:lnTo>
                  <a:lnTo>
                    <a:pt x="49" y="49"/>
                  </a:lnTo>
                  <a:lnTo>
                    <a:pt x="49" y="37"/>
                  </a:lnTo>
                  <a:lnTo>
                    <a:pt x="49" y="37"/>
                  </a:lnTo>
                  <a:lnTo>
                    <a:pt x="36" y="25"/>
                  </a:lnTo>
                  <a:lnTo>
                    <a:pt x="36" y="25"/>
                  </a:lnTo>
                  <a:lnTo>
                    <a:pt x="36" y="13"/>
                  </a:lnTo>
                  <a:lnTo>
                    <a:pt x="24" y="13"/>
                  </a:lnTo>
                  <a:lnTo>
                    <a:pt x="36" y="0"/>
                  </a:lnTo>
                  <a:lnTo>
                    <a:pt x="36" y="0"/>
                  </a:lnTo>
                  <a:lnTo>
                    <a:pt x="24" y="13"/>
                  </a:lnTo>
                  <a:lnTo>
                    <a:pt x="24" y="0"/>
                  </a:lnTo>
                  <a:lnTo>
                    <a:pt x="12" y="0"/>
                  </a:lnTo>
                  <a:lnTo>
                    <a:pt x="24" y="13"/>
                  </a:lnTo>
                  <a:lnTo>
                    <a:pt x="12" y="13"/>
                  </a:lnTo>
                  <a:lnTo>
                    <a:pt x="0" y="13"/>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4" name="Freeform 95">
              <a:extLst>
                <a:ext uri="{FF2B5EF4-FFF2-40B4-BE49-F238E27FC236}">
                  <a16:creationId xmlns:a16="http://schemas.microsoft.com/office/drawing/2014/main" id="{BD74A3C5-A8CC-DE4B-B522-009E946F7EE8}"/>
                </a:ext>
              </a:extLst>
            </p:cNvPr>
            <p:cNvSpPr>
              <a:spLocks/>
            </p:cNvSpPr>
            <p:nvPr/>
          </p:nvSpPr>
          <p:spPr bwMode="auto">
            <a:xfrm>
              <a:off x="7461588" y="1575697"/>
              <a:ext cx="43024" cy="92023"/>
            </a:xfrm>
            <a:custGeom>
              <a:avLst/>
              <a:gdLst/>
              <a:ahLst/>
              <a:cxnLst>
                <a:cxn ang="0">
                  <a:pos x="24" y="84"/>
                </a:cxn>
                <a:cxn ang="0">
                  <a:pos x="36" y="72"/>
                </a:cxn>
                <a:cxn ang="0">
                  <a:pos x="36" y="72"/>
                </a:cxn>
                <a:cxn ang="0">
                  <a:pos x="24" y="48"/>
                </a:cxn>
                <a:cxn ang="0">
                  <a:pos x="24" y="48"/>
                </a:cxn>
                <a:cxn ang="0">
                  <a:pos x="12" y="48"/>
                </a:cxn>
                <a:cxn ang="0">
                  <a:pos x="12" y="36"/>
                </a:cxn>
                <a:cxn ang="0">
                  <a:pos x="12" y="36"/>
                </a:cxn>
                <a:cxn ang="0">
                  <a:pos x="12" y="36"/>
                </a:cxn>
                <a:cxn ang="0">
                  <a:pos x="12" y="36"/>
                </a:cxn>
                <a:cxn ang="0">
                  <a:pos x="12" y="24"/>
                </a:cxn>
                <a:cxn ang="0">
                  <a:pos x="0" y="24"/>
                </a:cxn>
                <a:cxn ang="0">
                  <a:pos x="0" y="24"/>
                </a:cxn>
                <a:cxn ang="0">
                  <a:pos x="0" y="24"/>
                </a:cxn>
                <a:cxn ang="0">
                  <a:pos x="0" y="24"/>
                </a:cxn>
                <a:cxn ang="0">
                  <a:pos x="0" y="12"/>
                </a:cxn>
                <a:cxn ang="0">
                  <a:pos x="0" y="12"/>
                </a:cxn>
                <a:cxn ang="0">
                  <a:pos x="0" y="12"/>
                </a:cxn>
                <a:cxn ang="0">
                  <a:pos x="0" y="0"/>
                </a:cxn>
                <a:cxn ang="0">
                  <a:pos x="0" y="0"/>
                </a:cxn>
                <a:cxn ang="0">
                  <a:pos x="0" y="12"/>
                </a:cxn>
                <a:cxn ang="0">
                  <a:pos x="0" y="12"/>
                </a:cxn>
                <a:cxn ang="0">
                  <a:pos x="0" y="12"/>
                </a:cxn>
                <a:cxn ang="0">
                  <a:pos x="0" y="12"/>
                </a:cxn>
                <a:cxn ang="0">
                  <a:pos x="0" y="12"/>
                </a:cxn>
                <a:cxn ang="0">
                  <a:pos x="0" y="24"/>
                </a:cxn>
                <a:cxn ang="0">
                  <a:pos x="0" y="24"/>
                </a:cxn>
                <a:cxn ang="0">
                  <a:pos x="0" y="24"/>
                </a:cxn>
                <a:cxn ang="0">
                  <a:pos x="0" y="24"/>
                </a:cxn>
                <a:cxn ang="0">
                  <a:pos x="0" y="36"/>
                </a:cxn>
                <a:cxn ang="0">
                  <a:pos x="0" y="36"/>
                </a:cxn>
                <a:cxn ang="0">
                  <a:pos x="0" y="36"/>
                </a:cxn>
                <a:cxn ang="0">
                  <a:pos x="0" y="48"/>
                </a:cxn>
                <a:cxn ang="0">
                  <a:pos x="0" y="48"/>
                </a:cxn>
                <a:cxn ang="0">
                  <a:pos x="0" y="60"/>
                </a:cxn>
                <a:cxn ang="0">
                  <a:pos x="0" y="72"/>
                </a:cxn>
                <a:cxn ang="0">
                  <a:pos x="0" y="72"/>
                </a:cxn>
                <a:cxn ang="0">
                  <a:pos x="0" y="84"/>
                </a:cxn>
                <a:cxn ang="0">
                  <a:pos x="24" y="84"/>
                </a:cxn>
              </a:cxnLst>
              <a:rect l="0" t="0" r="r" b="b"/>
              <a:pathLst>
                <a:path w="36" h="84">
                  <a:moveTo>
                    <a:pt x="24" y="84"/>
                  </a:moveTo>
                  <a:lnTo>
                    <a:pt x="36" y="72"/>
                  </a:lnTo>
                  <a:lnTo>
                    <a:pt x="36" y="72"/>
                  </a:lnTo>
                  <a:lnTo>
                    <a:pt x="24" y="48"/>
                  </a:lnTo>
                  <a:lnTo>
                    <a:pt x="24" y="48"/>
                  </a:lnTo>
                  <a:lnTo>
                    <a:pt x="12" y="48"/>
                  </a:lnTo>
                  <a:lnTo>
                    <a:pt x="12" y="36"/>
                  </a:lnTo>
                  <a:lnTo>
                    <a:pt x="12" y="36"/>
                  </a:lnTo>
                  <a:lnTo>
                    <a:pt x="12" y="36"/>
                  </a:lnTo>
                  <a:lnTo>
                    <a:pt x="12" y="36"/>
                  </a:lnTo>
                  <a:lnTo>
                    <a:pt x="12" y="24"/>
                  </a:lnTo>
                  <a:lnTo>
                    <a:pt x="0" y="24"/>
                  </a:lnTo>
                  <a:lnTo>
                    <a:pt x="0" y="24"/>
                  </a:lnTo>
                  <a:lnTo>
                    <a:pt x="0" y="24"/>
                  </a:lnTo>
                  <a:lnTo>
                    <a:pt x="0" y="24"/>
                  </a:lnTo>
                  <a:lnTo>
                    <a:pt x="0" y="12"/>
                  </a:lnTo>
                  <a:lnTo>
                    <a:pt x="0" y="12"/>
                  </a:lnTo>
                  <a:lnTo>
                    <a:pt x="0" y="12"/>
                  </a:lnTo>
                  <a:lnTo>
                    <a:pt x="0" y="0"/>
                  </a:lnTo>
                  <a:lnTo>
                    <a:pt x="0" y="0"/>
                  </a:lnTo>
                  <a:lnTo>
                    <a:pt x="0" y="12"/>
                  </a:lnTo>
                  <a:lnTo>
                    <a:pt x="0" y="12"/>
                  </a:lnTo>
                  <a:lnTo>
                    <a:pt x="0" y="12"/>
                  </a:lnTo>
                  <a:lnTo>
                    <a:pt x="0" y="12"/>
                  </a:lnTo>
                  <a:lnTo>
                    <a:pt x="0" y="12"/>
                  </a:lnTo>
                  <a:lnTo>
                    <a:pt x="0" y="24"/>
                  </a:lnTo>
                  <a:lnTo>
                    <a:pt x="0" y="24"/>
                  </a:lnTo>
                  <a:lnTo>
                    <a:pt x="0" y="24"/>
                  </a:lnTo>
                  <a:lnTo>
                    <a:pt x="0" y="24"/>
                  </a:lnTo>
                  <a:lnTo>
                    <a:pt x="0" y="36"/>
                  </a:lnTo>
                  <a:lnTo>
                    <a:pt x="0" y="36"/>
                  </a:lnTo>
                  <a:lnTo>
                    <a:pt x="0" y="36"/>
                  </a:lnTo>
                  <a:lnTo>
                    <a:pt x="0" y="48"/>
                  </a:lnTo>
                  <a:lnTo>
                    <a:pt x="0" y="48"/>
                  </a:lnTo>
                  <a:lnTo>
                    <a:pt x="0" y="60"/>
                  </a:lnTo>
                  <a:lnTo>
                    <a:pt x="0" y="72"/>
                  </a:lnTo>
                  <a:lnTo>
                    <a:pt x="0" y="72"/>
                  </a:lnTo>
                  <a:lnTo>
                    <a:pt x="0" y="84"/>
                  </a:lnTo>
                  <a:lnTo>
                    <a:pt x="24" y="8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5" name="Freeform 96">
              <a:extLst>
                <a:ext uri="{FF2B5EF4-FFF2-40B4-BE49-F238E27FC236}">
                  <a16:creationId xmlns:a16="http://schemas.microsoft.com/office/drawing/2014/main" id="{906AA1E2-7DEB-0548-883C-6F26BDC0921F}"/>
                </a:ext>
              </a:extLst>
            </p:cNvPr>
            <p:cNvSpPr>
              <a:spLocks/>
            </p:cNvSpPr>
            <p:nvPr/>
          </p:nvSpPr>
          <p:spPr bwMode="auto">
            <a:xfrm>
              <a:off x="7306223" y="1469279"/>
              <a:ext cx="326266" cy="81268"/>
            </a:xfrm>
            <a:custGeom>
              <a:avLst/>
              <a:gdLst/>
              <a:ahLst/>
              <a:cxnLst>
                <a:cxn ang="0">
                  <a:pos x="265" y="24"/>
                </a:cxn>
                <a:cxn ang="0">
                  <a:pos x="241" y="24"/>
                </a:cxn>
                <a:cxn ang="0">
                  <a:pos x="229" y="24"/>
                </a:cxn>
                <a:cxn ang="0">
                  <a:pos x="217" y="24"/>
                </a:cxn>
                <a:cxn ang="0">
                  <a:pos x="205" y="24"/>
                </a:cxn>
                <a:cxn ang="0">
                  <a:pos x="205" y="24"/>
                </a:cxn>
                <a:cxn ang="0">
                  <a:pos x="181" y="12"/>
                </a:cxn>
                <a:cxn ang="0">
                  <a:pos x="169" y="12"/>
                </a:cxn>
                <a:cxn ang="0">
                  <a:pos x="145" y="12"/>
                </a:cxn>
                <a:cxn ang="0">
                  <a:pos x="133" y="0"/>
                </a:cxn>
                <a:cxn ang="0">
                  <a:pos x="121" y="0"/>
                </a:cxn>
                <a:cxn ang="0">
                  <a:pos x="108" y="12"/>
                </a:cxn>
                <a:cxn ang="0">
                  <a:pos x="84" y="12"/>
                </a:cxn>
                <a:cxn ang="0">
                  <a:pos x="60" y="12"/>
                </a:cxn>
                <a:cxn ang="0">
                  <a:pos x="60" y="24"/>
                </a:cxn>
                <a:cxn ang="0">
                  <a:pos x="24" y="12"/>
                </a:cxn>
                <a:cxn ang="0">
                  <a:pos x="24" y="24"/>
                </a:cxn>
                <a:cxn ang="0">
                  <a:pos x="24" y="24"/>
                </a:cxn>
                <a:cxn ang="0">
                  <a:pos x="36" y="36"/>
                </a:cxn>
                <a:cxn ang="0">
                  <a:pos x="36" y="36"/>
                </a:cxn>
                <a:cxn ang="0">
                  <a:pos x="12" y="24"/>
                </a:cxn>
                <a:cxn ang="0">
                  <a:pos x="12" y="36"/>
                </a:cxn>
                <a:cxn ang="0">
                  <a:pos x="12" y="36"/>
                </a:cxn>
                <a:cxn ang="0">
                  <a:pos x="0" y="48"/>
                </a:cxn>
                <a:cxn ang="0">
                  <a:pos x="12" y="61"/>
                </a:cxn>
                <a:cxn ang="0">
                  <a:pos x="36" y="61"/>
                </a:cxn>
                <a:cxn ang="0">
                  <a:pos x="48" y="61"/>
                </a:cxn>
                <a:cxn ang="0">
                  <a:pos x="60" y="73"/>
                </a:cxn>
                <a:cxn ang="0">
                  <a:pos x="72" y="73"/>
                </a:cxn>
                <a:cxn ang="0">
                  <a:pos x="84" y="48"/>
                </a:cxn>
                <a:cxn ang="0">
                  <a:pos x="145" y="61"/>
                </a:cxn>
                <a:cxn ang="0">
                  <a:pos x="265" y="36"/>
                </a:cxn>
                <a:cxn ang="0">
                  <a:pos x="278" y="36"/>
                </a:cxn>
                <a:cxn ang="0">
                  <a:pos x="265" y="24"/>
                </a:cxn>
              </a:cxnLst>
              <a:rect l="0" t="0" r="r" b="b"/>
              <a:pathLst>
                <a:path w="278" h="73">
                  <a:moveTo>
                    <a:pt x="265" y="24"/>
                  </a:moveTo>
                  <a:lnTo>
                    <a:pt x="265" y="24"/>
                  </a:lnTo>
                  <a:lnTo>
                    <a:pt x="241" y="36"/>
                  </a:lnTo>
                  <a:lnTo>
                    <a:pt x="241" y="24"/>
                  </a:lnTo>
                  <a:lnTo>
                    <a:pt x="241" y="24"/>
                  </a:lnTo>
                  <a:lnTo>
                    <a:pt x="229" y="24"/>
                  </a:lnTo>
                  <a:lnTo>
                    <a:pt x="229" y="36"/>
                  </a:lnTo>
                  <a:lnTo>
                    <a:pt x="217" y="24"/>
                  </a:lnTo>
                  <a:lnTo>
                    <a:pt x="217" y="24"/>
                  </a:lnTo>
                  <a:lnTo>
                    <a:pt x="205" y="24"/>
                  </a:lnTo>
                  <a:lnTo>
                    <a:pt x="205" y="24"/>
                  </a:lnTo>
                  <a:lnTo>
                    <a:pt x="205" y="24"/>
                  </a:lnTo>
                  <a:lnTo>
                    <a:pt x="193" y="36"/>
                  </a:lnTo>
                  <a:lnTo>
                    <a:pt x="181" y="12"/>
                  </a:lnTo>
                  <a:lnTo>
                    <a:pt x="169" y="12"/>
                  </a:lnTo>
                  <a:lnTo>
                    <a:pt x="169" y="12"/>
                  </a:lnTo>
                  <a:lnTo>
                    <a:pt x="157" y="12"/>
                  </a:lnTo>
                  <a:lnTo>
                    <a:pt x="145" y="12"/>
                  </a:lnTo>
                  <a:lnTo>
                    <a:pt x="133" y="12"/>
                  </a:lnTo>
                  <a:lnTo>
                    <a:pt x="133" y="0"/>
                  </a:lnTo>
                  <a:lnTo>
                    <a:pt x="121" y="0"/>
                  </a:lnTo>
                  <a:lnTo>
                    <a:pt x="121" y="0"/>
                  </a:lnTo>
                  <a:lnTo>
                    <a:pt x="108" y="12"/>
                  </a:lnTo>
                  <a:lnTo>
                    <a:pt x="108" y="12"/>
                  </a:lnTo>
                  <a:lnTo>
                    <a:pt x="96" y="0"/>
                  </a:lnTo>
                  <a:lnTo>
                    <a:pt x="84" y="12"/>
                  </a:lnTo>
                  <a:lnTo>
                    <a:pt x="72" y="12"/>
                  </a:lnTo>
                  <a:lnTo>
                    <a:pt x="60" y="12"/>
                  </a:lnTo>
                  <a:lnTo>
                    <a:pt x="60" y="12"/>
                  </a:lnTo>
                  <a:lnTo>
                    <a:pt x="60" y="24"/>
                  </a:lnTo>
                  <a:lnTo>
                    <a:pt x="36" y="24"/>
                  </a:lnTo>
                  <a:lnTo>
                    <a:pt x="24" y="12"/>
                  </a:lnTo>
                  <a:lnTo>
                    <a:pt x="24" y="12"/>
                  </a:lnTo>
                  <a:lnTo>
                    <a:pt x="24" y="24"/>
                  </a:lnTo>
                  <a:lnTo>
                    <a:pt x="24" y="24"/>
                  </a:lnTo>
                  <a:lnTo>
                    <a:pt x="24" y="24"/>
                  </a:lnTo>
                  <a:lnTo>
                    <a:pt x="36" y="24"/>
                  </a:lnTo>
                  <a:lnTo>
                    <a:pt x="36" y="36"/>
                  </a:lnTo>
                  <a:lnTo>
                    <a:pt x="48" y="36"/>
                  </a:lnTo>
                  <a:lnTo>
                    <a:pt x="36" y="36"/>
                  </a:lnTo>
                  <a:lnTo>
                    <a:pt x="24" y="24"/>
                  </a:lnTo>
                  <a:lnTo>
                    <a:pt x="12" y="24"/>
                  </a:lnTo>
                  <a:lnTo>
                    <a:pt x="12" y="24"/>
                  </a:lnTo>
                  <a:lnTo>
                    <a:pt x="12" y="36"/>
                  </a:lnTo>
                  <a:lnTo>
                    <a:pt x="12" y="36"/>
                  </a:lnTo>
                  <a:lnTo>
                    <a:pt x="12" y="36"/>
                  </a:lnTo>
                  <a:lnTo>
                    <a:pt x="12" y="48"/>
                  </a:lnTo>
                  <a:lnTo>
                    <a:pt x="0" y="48"/>
                  </a:lnTo>
                  <a:lnTo>
                    <a:pt x="12" y="61"/>
                  </a:lnTo>
                  <a:lnTo>
                    <a:pt x="12" y="61"/>
                  </a:lnTo>
                  <a:lnTo>
                    <a:pt x="24" y="61"/>
                  </a:lnTo>
                  <a:lnTo>
                    <a:pt x="36" y="61"/>
                  </a:lnTo>
                  <a:lnTo>
                    <a:pt x="36" y="73"/>
                  </a:lnTo>
                  <a:lnTo>
                    <a:pt x="48" y="61"/>
                  </a:lnTo>
                  <a:lnTo>
                    <a:pt x="48" y="73"/>
                  </a:lnTo>
                  <a:lnTo>
                    <a:pt x="60" y="73"/>
                  </a:lnTo>
                  <a:lnTo>
                    <a:pt x="60" y="73"/>
                  </a:lnTo>
                  <a:lnTo>
                    <a:pt x="72" y="73"/>
                  </a:lnTo>
                  <a:lnTo>
                    <a:pt x="72" y="61"/>
                  </a:lnTo>
                  <a:lnTo>
                    <a:pt x="84" y="48"/>
                  </a:lnTo>
                  <a:lnTo>
                    <a:pt x="145" y="48"/>
                  </a:lnTo>
                  <a:lnTo>
                    <a:pt x="145" y="61"/>
                  </a:lnTo>
                  <a:lnTo>
                    <a:pt x="265" y="48"/>
                  </a:lnTo>
                  <a:lnTo>
                    <a:pt x="265" y="36"/>
                  </a:lnTo>
                  <a:lnTo>
                    <a:pt x="278" y="36"/>
                  </a:lnTo>
                  <a:lnTo>
                    <a:pt x="278" y="36"/>
                  </a:lnTo>
                  <a:lnTo>
                    <a:pt x="278" y="24"/>
                  </a:lnTo>
                  <a:lnTo>
                    <a:pt x="265" y="24"/>
                  </a:lnTo>
                  <a:lnTo>
                    <a:pt x="265"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6" name="Freeform 97">
              <a:extLst>
                <a:ext uri="{FF2B5EF4-FFF2-40B4-BE49-F238E27FC236}">
                  <a16:creationId xmlns:a16="http://schemas.microsoft.com/office/drawing/2014/main" id="{0A65C3E8-D9CF-8C48-9FB5-EFDC418612CF}"/>
                </a:ext>
              </a:extLst>
            </p:cNvPr>
            <p:cNvSpPr>
              <a:spLocks/>
            </p:cNvSpPr>
            <p:nvPr/>
          </p:nvSpPr>
          <p:spPr bwMode="auto">
            <a:xfrm>
              <a:off x="7334911" y="1482478"/>
              <a:ext cx="297583" cy="74097"/>
            </a:xfrm>
            <a:custGeom>
              <a:avLst/>
              <a:gdLst/>
              <a:ahLst/>
              <a:cxnLst>
                <a:cxn ang="0">
                  <a:pos x="254" y="24"/>
                </a:cxn>
                <a:cxn ang="0">
                  <a:pos x="254" y="36"/>
                </a:cxn>
                <a:cxn ang="0">
                  <a:pos x="241" y="36"/>
                </a:cxn>
                <a:cxn ang="0">
                  <a:pos x="229" y="49"/>
                </a:cxn>
                <a:cxn ang="0">
                  <a:pos x="229" y="49"/>
                </a:cxn>
                <a:cxn ang="0">
                  <a:pos x="205" y="49"/>
                </a:cxn>
                <a:cxn ang="0">
                  <a:pos x="193" y="49"/>
                </a:cxn>
                <a:cxn ang="0">
                  <a:pos x="169" y="61"/>
                </a:cxn>
                <a:cxn ang="0">
                  <a:pos x="157" y="49"/>
                </a:cxn>
                <a:cxn ang="0">
                  <a:pos x="133" y="49"/>
                </a:cxn>
                <a:cxn ang="0">
                  <a:pos x="109" y="49"/>
                </a:cxn>
                <a:cxn ang="0">
                  <a:pos x="97" y="49"/>
                </a:cxn>
                <a:cxn ang="0">
                  <a:pos x="84" y="49"/>
                </a:cxn>
                <a:cxn ang="0">
                  <a:pos x="84" y="36"/>
                </a:cxn>
                <a:cxn ang="0">
                  <a:pos x="48" y="36"/>
                </a:cxn>
                <a:cxn ang="0">
                  <a:pos x="48" y="49"/>
                </a:cxn>
                <a:cxn ang="0">
                  <a:pos x="36" y="61"/>
                </a:cxn>
                <a:cxn ang="0">
                  <a:pos x="24" y="61"/>
                </a:cxn>
                <a:cxn ang="0">
                  <a:pos x="24" y="49"/>
                </a:cxn>
                <a:cxn ang="0">
                  <a:pos x="36" y="49"/>
                </a:cxn>
                <a:cxn ang="0">
                  <a:pos x="36" y="36"/>
                </a:cxn>
                <a:cxn ang="0">
                  <a:pos x="48" y="36"/>
                </a:cxn>
                <a:cxn ang="0">
                  <a:pos x="48" y="24"/>
                </a:cxn>
                <a:cxn ang="0">
                  <a:pos x="24" y="24"/>
                </a:cxn>
                <a:cxn ang="0">
                  <a:pos x="12" y="36"/>
                </a:cxn>
                <a:cxn ang="0">
                  <a:pos x="0" y="24"/>
                </a:cxn>
                <a:cxn ang="0">
                  <a:pos x="0" y="24"/>
                </a:cxn>
                <a:cxn ang="0">
                  <a:pos x="12" y="24"/>
                </a:cxn>
                <a:cxn ang="0">
                  <a:pos x="24" y="12"/>
                </a:cxn>
                <a:cxn ang="0">
                  <a:pos x="36" y="24"/>
                </a:cxn>
                <a:cxn ang="0">
                  <a:pos x="48" y="12"/>
                </a:cxn>
                <a:cxn ang="0">
                  <a:pos x="60" y="12"/>
                </a:cxn>
                <a:cxn ang="0">
                  <a:pos x="72" y="12"/>
                </a:cxn>
                <a:cxn ang="0">
                  <a:pos x="72" y="12"/>
                </a:cxn>
                <a:cxn ang="0">
                  <a:pos x="72" y="12"/>
                </a:cxn>
                <a:cxn ang="0">
                  <a:pos x="72" y="24"/>
                </a:cxn>
                <a:cxn ang="0">
                  <a:pos x="84" y="24"/>
                </a:cxn>
                <a:cxn ang="0">
                  <a:pos x="97" y="36"/>
                </a:cxn>
                <a:cxn ang="0">
                  <a:pos x="121" y="36"/>
                </a:cxn>
                <a:cxn ang="0">
                  <a:pos x="121" y="24"/>
                </a:cxn>
                <a:cxn ang="0">
                  <a:pos x="121" y="12"/>
                </a:cxn>
                <a:cxn ang="0">
                  <a:pos x="109" y="12"/>
                </a:cxn>
                <a:cxn ang="0">
                  <a:pos x="109" y="12"/>
                </a:cxn>
                <a:cxn ang="0">
                  <a:pos x="109" y="0"/>
                </a:cxn>
                <a:cxn ang="0">
                  <a:pos x="121" y="12"/>
                </a:cxn>
                <a:cxn ang="0">
                  <a:pos x="133" y="12"/>
                </a:cxn>
                <a:cxn ang="0">
                  <a:pos x="145" y="12"/>
                </a:cxn>
                <a:cxn ang="0">
                  <a:pos x="145" y="24"/>
                </a:cxn>
                <a:cxn ang="0">
                  <a:pos x="145" y="24"/>
                </a:cxn>
                <a:cxn ang="0">
                  <a:pos x="121" y="36"/>
                </a:cxn>
                <a:cxn ang="0">
                  <a:pos x="133" y="36"/>
                </a:cxn>
                <a:cxn ang="0">
                  <a:pos x="145" y="36"/>
                </a:cxn>
                <a:cxn ang="0">
                  <a:pos x="157" y="36"/>
                </a:cxn>
                <a:cxn ang="0">
                  <a:pos x="169" y="36"/>
                </a:cxn>
                <a:cxn ang="0">
                  <a:pos x="169" y="36"/>
                </a:cxn>
                <a:cxn ang="0">
                  <a:pos x="181" y="24"/>
                </a:cxn>
                <a:cxn ang="0">
                  <a:pos x="181" y="24"/>
                </a:cxn>
                <a:cxn ang="0">
                  <a:pos x="217" y="36"/>
                </a:cxn>
                <a:cxn ang="0">
                  <a:pos x="217" y="36"/>
                </a:cxn>
                <a:cxn ang="0">
                  <a:pos x="229" y="36"/>
                </a:cxn>
                <a:cxn ang="0">
                  <a:pos x="241" y="24"/>
                </a:cxn>
                <a:cxn ang="0">
                  <a:pos x="241" y="24"/>
                </a:cxn>
              </a:cxnLst>
              <a:rect l="0" t="0" r="r" b="b"/>
              <a:pathLst>
                <a:path w="254" h="61">
                  <a:moveTo>
                    <a:pt x="241" y="24"/>
                  </a:moveTo>
                  <a:lnTo>
                    <a:pt x="254" y="24"/>
                  </a:lnTo>
                  <a:lnTo>
                    <a:pt x="254" y="36"/>
                  </a:lnTo>
                  <a:lnTo>
                    <a:pt x="254" y="36"/>
                  </a:lnTo>
                  <a:lnTo>
                    <a:pt x="241" y="36"/>
                  </a:lnTo>
                  <a:lnTo>
                    <a:pt x="241" y="36"/>
                  </a:lnTo>
                  <a:lnTo>
                    <a:pt x="241" y="49"/>
                  </a:lnTo>
                  <a:lnTo>
                    <a:pt x="229" y="49"/>
                  </a:lnTo>
                  <a:lnTo>
                    <a:pt x="229" y="49"/>
                  </a:lnTo>
                  <a:lnTo>
                    <a:pt x="229" y="49"/>
                  </a:lnTo>
                  <a:lnTo>
                    <a:pt x="217" y="49"/>
                  </a:lnTo>
                  <a:lnTo>
                    <a:pt x="205" y="49"/>
                  </a:lnTo>
                  <a:lnTo>
                    <a:pt x="205" y="49"/>
                  </a:lnTo>
                  <a:lnTo>
                    <a:pt x="193" y="49"/>
                  </a:lnTo>
                  <a:lnTo>
                    <a:pt x="181" y="61"/>
                  </a:lnTo>
                  <a:lnTo>
                    <a:pt x="169" y="61"/>
                  </a:lnTo>
                  <a:lnTo>
                    <a:pt x="169" y="61"/>
                  </a:lnTo>
                  <a:lnTo>
                    <a:pt x="157" y="49"/>
                  </a:lnTo>
                  <a:lnTo>
                    <a:pt x="133" y="49"/>
                  </a:lnTo>
                  <a:lnTo>
                    <a:pt x="133" y="49"/>
                  </a:lnTo>
                  <a:lnTo>
                    <a:pt x="121" y="49"/>
                  </a:lnTo>
                  <a:lnTo>
                    <a:pt x="109" y="49"/>
                  </a:lnTo>
                  <a:lnTo>
                    <a:pt x="109" y="49"/>
                  </a:lnTo>
                  <a:lnTo>
                    <a:pt x="97" y="49"/>
                  </a:lnTo>
                  <a:lnTo>
                    <a:pt x="97" y="49"/>
                  </a:lnTo>
                  <a:lnTo>
                    <a:pt x="84" y="49"/>
                  </a:lnTo>
                  <a:lnTo>
                    <a:pt x="84" y="49"/>
                  </a:lnTo>
                  <a:lnTo>
                    <a:pt x="84" y="36"/>
                  </a:lnTo>
                  <a:lnTo>
                    <a:pt x="72" y="36"/>
                  </a:lnTo>
                  <a:lnTo>
                    <a:pt x="48" y="36"/>
                  </a:lnTo>
                  <a:lnTo>
                    <a:pt x="48" y="49"/>
                  </a:lnTo>
                  <a:lnTo>
                    <a:pt x="48" y="49"/>
                  </a:lnTo>
                  <a:lnTo>
                    <a:pt x="36" y="61"/>
                  </a:lnTo>
                  <a:lnTo>
                    <a:pt x="36" y="61"/>
                  </a:lnTo>
                  <a:lnTo>
                    <a:pt x="24" y="61"/>
                  </a:lnTo>
                  <a:lnTo>
                    <a:pt x="24" y="61"/>
                  </a:lnTo>
                  <a:lnTo>
                    <a:pt x="24" y="49"/>
                  </a:lnTo>
                  <a:lnTo>
                    <a:pt x="24" y="49"/>
                  </a:lnTo>
                  <a:lnTo>
                    <a:pt x="36" y="49"/>
                  </a:lnTo>
                  <a:lnTo>
                    <a:pt x="36" y="49"/>
                  </a:lnTo>
                  <a:lnTo>
                    <a:pt x="36" y="49"/>
                  </a:lnTo>
                  <a:lnTo>
                    <a:pt x="36" y="36"/>
                  </a:lnTo>
                  <a:lnTo>
                    <a:pt x="48" y="36"/>
                  </a:lnTo>
                  <a:lnTo>
                    <a:pt x="48" y="36"/>
                  </a:lnTo>
                  <a:lnTo>
                    <a:pt x="48" y="24"/>
                  </a:lnTo>
                  <a:lnTo>
                    <a:pt x="48" y="24"/>
                  </a:lnTo>
                  <a:lnTo>
                    <a:pt x="36" y="24"/>
                  </a:lnTo>
                  <a:lnTo>
                    <a:pt x="24" y="24"/>
                  </a:lnTo>
                  <a:lnTo>
                    <a:pt x="24" y="24"/>
                  </a:lnTo>
                  <a:lnTo>
                    <a:pt x="12" y="36"/>
                  </a:lnTo>
                  <a:lnTo>
                    <a:pt x="12" y="36"/>
                  </a:lnTo>
                  <a:lnTo>
                    <a:pt x="0" y="24"/>
                  </a:lnTo>
                  <a:lnTo>
                    <a:pt x="0" y="24"/>
                  </a:lnTo>
                  <a:lnTo>
                    <a:pt x="0" y="24"/>
                  </a:lnTo>
                  <a:lnTo>
                    <a:pt x="12" y="24"/>
                  </a:lnTo>
                  <a:lnTo>
                    <a:pt x="12" y="24"/>
                  </a:lnTo>
                  <a:lnTo>
                    <a:pt x="12" y="12"/>
                  </a:lnTo>
                  <a:lnTo>
                    <a:pt x="24" y="12"/>
                  </a:lnTo>
                  <a:lnTo>
                    <a:pt x="24" y="12"/>
                  </a:lnTo>
                  <a:lnTo>
                    <a:pt x="36" y="24"/>
                  </a:lnTo>
                  <a:lnTo>
                    <a:pt x="48" y="24"/>
                  </a:lnTo>
                  <a:lnTo>
                    <a:pt x="48" y="12"/>
                  </a:lnTo>
                  <a:lnTo>
                    <a:pt x="60" y="12"/>
                  </a:lnTo>
                  <a:lnTo>
                    <a:pt x="60" y="12"/>
                  </a:lnTo>
                  <a:lnTo>
                    <a:pt x="60" y="12"/>
                  </a:lnTo>
                  <a:lnTo>
                    <a:pt x="72" y="12"/>
                  </a:lnTo>
                  <a:lnTo>
                    <a:pt x="72" y="12"/>
                  </a:lnTo>
                  <a:lnTo>
                    <a:pt x="72" y="12"/>
                  </a:lnTo>
                  <a:lnTo>
                    <a:pt x="84" y="12"/>
                  </a:lnTo>
                  <a:lnTo>
                    <a:pt x="72" y="12"/>
                  </a:lnTo>
                  <a:lnTo>
                    <a:pt x="72" y="24"/>
                  </a:lnTo>
                  <a:lnTo>
                    <a:pt x="72" y="24"/>
                  </a:lnTo>
                  <a:lnTo>
                    <a:pt x="72" y="24"/>
                  </a:lnTo>
                  <a:lnTo>
                    <a:pt x="84" y="24"/>
                  </a:lnTo>
                  <a:lnTo>
                    <a:pt x="84" y="36"/>
                  </a:lnTo>
                  <a:lnTo>
                    <a:pt x="97" y="36"/>
                  </a:lnTo>
                  <a:lnTo>
                    <a:pt x="109" y="36"/>
                  </a:lnTo>
                  <a:lnTo>
                    <a:pt x="121" y="36"/>
                  </a:lnTo>
                  <a:lnTo>
                    <a:pt x="121" y="24"/>
                  </a:lnTo>
                  <a:lnTo>
                    <a:pt x="121" y="24"/>
                  </a:lnTo>
                  <a:lnTo>
                    <a:pt x="121" y="24"/>
                  </a:lnTo>
                  <a:lnTo>
                    <a:pt x="121" y="12"/>
                  </a:lnTo>
                  <a:lnTo>
                    <a:pt x="109" y="12"/>
                  </a:lnTo>
                  <a:lnTo>
                    <a:pt x="109" y="12"/>
                  </a:lnTo>
                  <a:lnTo>
                    <a:pt x="109" y="12"/>
                  </a:lnTo>
                  <a:lnTo>
                    <a:pt x="109" y="12"/>
                  </a:lnTo>
                  <a:lnTo>
                    <a:pt x="109" y="0"/>
                  </a:lnTo>
                  <a:lnTo>
                    <a:pt x="109" y="0"/>
                  </a:lnTo>
                  <a:lnTo>
                    <a:pt x="109" y="12"/>
                  </a:lnTo>
                  <a:lnTo>
                    <a:pt x="121" y="12"/>
                  </a:lnTo>
                  <a:lnTo>
                    <a:pt x="121" y="12"/>
                  </a:lnTo>
                  <a:lnTo>
                    <a:pt x="133" y="12"/>
                  </a:lnTo>
                  <a:lnTo>
                    <a:pt x="145" y="12"/>
                  </a:lnTo>
                  <a:lnTo>
                    <a:pt x="145" y="12"/>
                  </a:lnTo>
                  <a:lnTo>
                    <a:pt x="157" y="12"/>
                  </a:lnTo>
                  <a:lnTo>
                    <a:pt x="145" y="24"/>
                  </a:lnTo>
                  <a:lnTo>
                    <a:pt x="145" y="24"/>
                  </a:lnTo>
                  <a:lnTo>
                    <a:pt x="145" y="24"/>
                  </a:lnTo>
                  <a:lnTo>
                    <a:pt x="133" y="24"/>
                  </a:lnTo>
                  <a:lnTo>
                    <a:pt x="121" y="36"/>
                  </a:lnTo>
                  <a:lnTo>
                    <a:pt x="133" y="36"/>
                  </a:lnTo>
                  <a:lnTo>
                    <a:pt x="133" y="36"/>
                  </a:lnTo>
                  <a:lnTo>
                    <a:pt x="145" y="36"/>
                  </a:lnTo>
                  <a:lnTo>
                    <a:pt x="145" y="36"/>
                  </a:lnTo>
                  <a:lnTo>
                    <a:pt x="157" y="36"/>
                  </a:lnTo>
                  <a:lnTo>
                    <a:pt x="157" y="36"/>
                  </a:lnTo>
                  <a:lnTo>
                    <a:pt x="157" y="36"/>
                  </a:lnTo>
                  <a:lnTo>
                    <a:pt x="169" y="36"/>
                  </a:lnTo>
                  <a:lnTo>
                    <a:pt x="181" y="36"/>
                  </a:lnTo>
                  <a:lnTo>
                    <a:pt x="169" y="36"/>
                  </a:lnTo>
                  <a:lnTo>
                    <a:pt x="169" y="24"/>
                  </a:lnTo>
                  <a:lnTo>
                    <a:pt x="181" y="24"/>
                  </a:lnTo>
                  <a:lnTo>
                    <a:pt x="181" y="24"/>
                  </a:lnTo>
                  <a:lnTo>
                    <a:pt x="181" y="24"/>
                  </a:lnTo>
                  <a:lnTo>
                    <a:pt x="193" y="36"/>
                  </a:lnTo>
                  <a:lnTo>
                    <a:pt x="217" y="36"/>
                  </a:lnTo>
                  <a:lnTo>
                    <a:pt x="217" y="36"/>
                  </a:lnTo>
                  <a:lnTo>
                    <a:pt x="217" y="36"/>
                  </a:lnTo>
                  <a:lnTo>
                    <a:pt x="217" y="24"/>
                  </a:lnTo>
                  <a:lnTo>
                    <a:pt x="229" y="36"/>
                  </a:lnTo>
                  <a:lnTo>
                    <a:pt x="229" y="36"/>
                  </a:lnTo>
                  <a:lnTo>
                    <a:pt x="241" y="24"/>
                  </a:lnTo>
                  <a:lnTo>
                    <a:pt x="241" y="24"/>
                  </a:lnTo>
                  <a:lnTo>
                    <a:pt x="241"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7" name="Freeform 98">
              <a:extLst>
                <a:ext uri="{FF2B5EF4-FFF2-40B4-BE49-F238E27FC236}">
                  <a16:creationId xmlns:a16="http://schemas.microsoft.com/office/drawing/2014/main" id="{AAC25BD3-6932-C245-BC39-2905F8DCBB55}"/>
                </a:ext>
              </a:extLst>
            </p:cNvPr>
            <p:cNvSpPr>
              <a:spLocks/>
            </p:cNvSpPr>
            <p:nvPr/>
          </p:nvSpPr>
          <p:spPr bwMode="auto">
            <a:xfrm>
              <a:off x="7414979" y="1509913"/>
              <a:ext cx="32268" cy="1195"/>
            </a:xfrm>
            <a:custGeom>
              <a:avLst/>
              <a:gdLst/>
              <a:ahLst/>
              <a:cxnLst>
                <a:cxn ang="0">
                  <a:pos x="13" y="0"/>
                </a:cxn>
                <a:cxn ang="0">
                  <a:pos x="0" y="0"/>
                </a:cxn>
                <a:cxn ang="0">
                  <a:pos x="0" y="0"/>
                </a:cxn>
                <a:cxn ang="0">
                  <a:pos x="0" y="0"/>
                </a:cxn>
                <a:cxn ang="0">
                  <a:pos x="0" y="0"/>
                </a:cxn>
                <a:cxn ang="0">
                  <a:pos x="0" y="0"/>
                </a:cxn>
                <a:cxn ang="0">
                  <a:pos x="0" y="0"/>
                </a:cxn>
                <a:cxn ang="0">
                  <a:pos x="0" y="0"/>
                </a:cxn>
                <a:cxn ang="0">
                  <a:pos x="0" y="0"/>
                </a:cxn>
                <a:cxn ang="0">
                  <a:pos x="0" y="0"/>
                </a:cxn>
                <a:cxn ang="0">
                  <a:pos x="13" y="0"/>
                </a:cxn>
                <a:cxn ang="0">
                  <a:pos x="13" y="0"/>
                </a:cxn>
                <a:cxn ang="0">
                  <a:pos x="13" y="0"/>
                </a:cxn>
                <a:cxn ang="0">
                  <a:pos x="13" y="0"/>
                </a:cxn>
                <a:cxn ang="0">
                  <a:pos x="13" y="0"/>
                </a:cxn>
                <a:cxn ang="0">
                  <a:pos x="13" y="0"/>
                </a:cxn>
                <a:cxn ang="0">
                  <a:pos x="13" y="0"/>
                </a:cxn>
              </a:cxnLst>
              <a:rect l="0" t="0" r="r" b="b"/>
              <a:pathLst>
                <a:path w="13">
                  <a:moveTo>
                    <a:pt x="13" y="0"/>
                  </a:moveTo>
                  <a:lnTo>
                    <a:pt x="0" y="0"/>
                  </a:lnTo>
                  <a:lnTo>
                    <a:pt x="0" y="0"/>
                  </a:lnTo>
                  <a:lnTo>
                    <a:pt x="0" y="0"/>
                  </a:lnTo>
                  <a:lnTo>
                    <a:pt x="0" y="0"/>
                  </a:lnTo>
                  <a:lnTo>
                    <a:pt x="0" y="0"/>
                  </a:lnTo>
                  <a:lnTo>
                    <a:pt x="0" y="0"/>
                  </a:lnTo>
                  <a:lnTo>
                    <a:pt x="0" y="0"/>
                  </a:lnTo>
                  <a:lnTo>
                    <a:pt x="0" y="0"/>
                  </a:lnTo>
                  <a:lnTo>
                    <a:pt x="0" y="0"/>
                  </a:lnTo>
                  <a:lnTo>
                    <a:pt x="13" y="0"/>
                  </a:lnTo>
                  <a:lnTo>
                    <a:pt x="13" y="0"/>
                  </a:lnTo>
                  <a:lnTo>
                    <a:pt x="13" y="0"/>
                  </a:lnTo>
                  <a:lnTo>
                    <a:pt x="13" y="0"/>
                  </a:lnTo>
                  <a:lnTo>
                    <a:pt x="13" y="0"/>
                  </a:lnTo>
                  <a:lnTo>
                    <a:pt x="13" y="0"/>
                  </a:lnTo>
                  <a:lnTo>
                    <a:pt x="13"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8" name="Freeform 99">
              <a:extLst>
                <a:ext uri="{FF2B5EF4-FFF2-40B4-BE49-F238E27FC236}">
                  <a16:creationId xmlns:a16="http://schemas.microsoft.com/office/drawing/2014/main" id="{91E98402-76AC-8747-883E-16E161EE1380}"/>
                </a:ext>
              </a:extLst>
            </p:cNvPr>
            <p:cNvSpPr>
              <a:spLocks/>
            </p:cNvSpPr>
            <p:nvPr/>
          </p:nvSpPr>
          <p:spPr bwMode="auto">
            <a:xfrm>
              <a:off x="5811140" y="1202796"/>
              <a:ext cx="953699" cy="230656"/>
            </a:xfrm>
            <a:custGeom>
              <a:avLst/>
              <a:gdLst/>
              <a:ahLst/>
              <a:cxnLst>
                <a:cxn ang="0">
                  <a:pos x="12" y="182"/>
                </a:cxn>
                <a:cxn ang="0">
                  <a:pos x="0" y="145"/>
                </a:cxn>
                <a:cxn ang="0">
                  <a:pos x="12" y="121"/>
                </a:cxn>
                <a:cxn ang="0">
                  <a:pos x="24" y="109"/>
                </a:cxn>
                <a:cxn ang="0">
                  <a:pos x="24" y="109"/>
                </a:cxn>
                <a:cxn ang="0">
                  <a:pos x="72" y="97"/>
                </a:cxn>
                <a:cxn ang="0">
                  <a:pos x="84" y="109"/>
                </a:cxn>
                <a:cxn ang="0">
                  <a:pos x="121" y="121"/>
                </a:cxn>
                <a:cxn ang="0">
                  <a:pos x="133" y="97"/>
                </a:cxn>
                <a:cxn ang="0">
                  <a:pos x="133" y="85"/>
                </a:cxn>
                <a:cxn ang="0">
                  <a:pos x="157" y="73"/>
                </a:cxn>
                <a:cxn ang="0">
                  <a:pos x="181" y="73"/>
                </a:cxn>
                <a:cxn ang="0">
                  <a:pos x="217" y="73"/>
                </a:cxn>
                <a:cxn ang="0">
                  <a:pos x="217" y="61"/>
                </a:cxn>
                <a:cxn ang="0">
                  <a:pos x="241" y="49"/>
                </a:cxn>
                <a:cxn ang="0">
                  <a:pos x="229" y="25"/>
                </a:cxn>
                <a:cxn ang="0">
                  <a:pos x="241" y="12"/>
                </a:cxn>
                <a:cxn ang="0">
                  <a:pos x="266" y="12"/>
                </a:cxn>
                <a:cxn ang="0">
                  <a:pos x="278" y="12"/>
                </a:cxn>
                <a:cxn ang="0">
                  <a:pos x="314" y="12"/>
                </a:cxn>
                <a:cxn ang="0">
                  <a:pos x="338" y="0"/>
                </a:cxn>
                <a:cxn ang="0">
                  <a:pos x="362" y="12"/>
                </a:cxn>
                <a:cxn ang="0">
                  <a:pos x="362" y="25"/>
                </a:cxn>
                <a:cxn ang="0">
                  <a:pos x="386" y="49"/>
                </a:cxn>
                <a:cxn ang="0">
                  <a:pos x="398" y="61"/>
                </a:cxn>
                <a:cxn ang="0">
                  <a:pos x="398" y="85"/>
                </a:cxn>
                <a:cxn ang="0">
                  <a:pos x="410" y="85"/>
                </a:cxn>
                <a:cxn ang="0">
                  <a:pos x="435" y="73"/>
                </a:cxn>
                <a:cxn ang="0">
                  <a:pos x="447" y="61"/>
                </a:cxn>
                <a:cxn ang="0">
                  <a:pos x="459" y="37"/>
                </a:cxn>
                <a:cxn ang="0">
                  <a:pos x="483" y="25"/>
                </a:cxn>
                <a:cxn ang="0">
                  <a:pos x="495" y="37"/>
                </a:cxn>
                <a:cxn ang="0">
                  <a:pos x="519" y="49"/>
                </a:cxn>
                <a:cxn ang="0">
                  <a:pos x="543" y="49"/>
                </a:cxn>
                <a:cxn ang="0">
                  <a:pos x="555" y="49"/>
                </a:cxn>
                <a:cxn ang="0">
                  <a:pos x="579" y="37"/>
                </a:cxn>
                <a:cxn ang="0">
                  <a:pos x="592" y="37"/>
                </a:cxn>
                <a:cxn ang="0">
                  <a:pos x="604" y="49"/>
                </a:cxn>
                <a:cxn ang="0">
                  <a:pos x="616" y="61"/>
                </a:cxn>
                <a:cxn ang="0">
                  <a:pos x="616" y="73"/>
                </a:cxn>
                <a:cxn ang="0">
                  <a:pos x="616" y="97"/>
                </a:cxn>
                <a:cxn ang="0">
                  <a:pos x="616" y="97"/>
                </a:cxn>
                <a:cxn ang="0">
                  <a:pos x="652" y="85"/>
                </a:cxn>
                <a:cxn ang="0">
                  <a:pos x="676" y="73"/>
                </a:cxn>
                <a:cxn ang="0">
                  <a:pos x="700" y="97"/>
                </a:cxn>
                <a:cxn ang="0">
                  <a:pos x="749" y="97"/>
                </a:cxn>
                <a:cxn ang="0">
                  <a:pos x="736" y="121"/>
                </a:cxn>
                <a:cxn ang="0">
                  <a:pos x="785" y="133"/>
                </a:cxn>
                <a:cxn ang="0">
                  <a:pos x="809" y="157"/>
                </a:cxn>
                <a:cxn ang="0">
                  <a:pos x="785" y="170"/>
                </a:cxn>
                <a:cxn ang="0">
                  <a:pos x="785" y="182"/>
                </a:cxn>
                <a:cxn ang="0">
                  <a:pos x="785" y="194"/>
                </a:cxn>
                <a:cxn ang="0">
                  <a:pos x="785" y="218"/>
                </a:cxn>
                <a:cxn ang="0">
                  <a:pos x="761" y="218"/>
                </a:cxn>
                <a:cxn ang="0">
                  <a:pos x="724" y="218"/>
                </a:cxn>
              </a:cxnLst>
              <a:rect l="0" t="0" r="r" b="b"/>
              <a:pathLst>
                <a:path w="809" h="218">
                  <a:moveTo>
                    <a:pt x="48" y="194"/>
                  </a:moveTo>
                  <a:lnTo>
                    <a:pt x="12" y="182"/>
                  </a:lnTo>
                  <a:lnTo>
                    <a:pt x="12" y="157"/>
                  </a:lnTo>
                  <a:lnTo>
                    <a:pt x="0" y="145"/>
                  </a:lnTo>
                  <a:lnTo>
                    <a:pt x="12" y="133"/>
                  </a:lnTo>
                  <a:lnTo>
                    <a:pt x="12" y="121"/>
                  </a:lnTo>
                  <a:lnTo>
                    <a:pt x="12" y="121"/>
                  </a:lnTo>
                  <a:lnTo>
                    <a:pt x="24" y="109"/>
                  </a:lnTo>
                  <a:lnTo>
                    <a:pt x="36" y="109"/>
                  </a:lnTo>
                  <a:lnTo>
                    <a:pt x="24" y="109"/>
                  </a:lnTo>
                  <a:lnTo>
                    <a:pt x="60" y="97"/>
                  </a:lnTo>
                  <a:lnTo>
                    <a:pt x="72" y="97"/>
                  </a:lnTo>
                  <a:lnTo>
                    <a:pt x="84" y="97"/>
                  </a:lnTo>
                  <a:lnTo>
                    <a:pt x="84" y="109"/>
                  </a:lnTo>
                  <a:lnTo>
                    <a:pt x="121" y="109"/>
                  </a:lnTo>
                  <a:lnTo>
                    <a:pt x="121" y="121"/>
                  </a:lnTo>
                  <a:lnTo>
                    <a:pt x="133" y="109"/>
                  </a:lnTo>
                  <a:lnTo>
                    <a:pt x="133" y="97"/>
                  </a:lnTo>
                  <a:lnTo>
                    <a:pt x="133" y="85"/>
                  </a:lnTo>
                  <a:lnTo>
                    <a:pt x="133" y="85"/>
                  </a:lnTo>
                  <a:lnTo>
                    <a:pt x="145" y="73"/>
                  </a:lnTo>
                  <a:lnTo>
                    <a:pt x="157" y="73"/>
                  </a:lnTo>
                  <a:lnTo>
                    <a:pt x="169" y="73"/>
                  </a:lnTo>
                  <a:lnTo>
                    <a:pt x="181" y="73"/>
                  </a:lnTo>
                  <a:lnTo>
                    <a:pt x="193" y="73"/>
                  </a:lnTo>
                  <a:lnTo>
                    <a:pt x="217" y="73"/>
                  </a:lnTo>
                  <a:lnTo>
                    <a:pt x="217" y="61"/>
                  </a:lnTo>
                  <a:lnTo>
                    <a:pt x="217" y="61"/>
                  </a:lnTo>
                  <a:lnTo>
                    <a:pt x="229" y="49"/>
                  </a:lnTo>
                  <a:lnTo>
                    <a:pt x="241" y="49"/>
                  </a:lnTo>
                  <a:lnTo>
                    <a:pt x="229" y="37"/>
                  </a:lnTo>
                  <a:lnTo>
                    <a:pt x="229" y="25"/>
                  </a:lnTo>
                  <a:lnTo>
                    <a:pt x="229" y="12"/>
                  </a:lnTo>
                  <a:lnTo>
                    <a:pt x="241" y="12"/>
                  </a:lnTo>
                  <a:lnTo>
                    <a:pt x="253" y="12"/>
                  </a:lnTo>
                  <a:lnTo>
                    <a:pt x="266" y="12"/>
                  </a:lnTo>
                  <a:lnTo>
                    <a:pt x="278" y="12"/>
                  </a:lnTo>
                  <a:lnTo>
                    <a:pt x="278" y="12"/>
                  </a:lnTo>
                  <a:lnTo>
                    <a:pt x="302" y="12"/>
                  </a:lnTo>
                  <a:lnTo>
                    <a:pt x="314" y="12"/>
                  </a:lnTo>
                  <a:lnTo>
                    <a:pt x="326" y="0"/>
                  </a:lnTo>
                  <a:lnTo>
                    <a:pt x="338" y="0"/>
                  </a:lnTo>
                  <a:lnTo>
                    <a:pt x="350" y="0"/>
                  </a:lnTo>
                  <a:lnTo>
                    <a:pt x="362" y="12"/>
                  </a:lnTo>
                  <a:lnTo>
                    <a:pt x="362" y="12"/>
                  </a:lnTo>
                  <a:lnTo>
                    <a:pt x="362" y="25"/>
                  </a:lnTo>
                  <a:lnTo>
                    <a:pt x="374" y="25"/>
                  </a:lnTo>
                  <a:lnTo>
                    <a:pt x="386" y="49"/>
                  </a:lnTo>
                  <a:lnTo>
                    <a:pt x="386" y="61"/>
                  </a:lnTo>
                  <a:lnTo>
                    <a:pt x="398" y="61"/>
                  </a:lnTo>
                  <a:lnTo>
                    <a:pt x="398" y="73"/>
                  </a:lnTo>
                  <a:lnTo>
                    <a:pt x="398" y="85"/>
                  </a:lnTo>
                  <a:lnTo>
                    <a:pt x="398" y="85"/>
                  </a:lnTo>
                  <a:lnTo>
                    <a:pt x="410" y="85"/>
                  </a:lnTo>
                  <a:lnTo>
                    <a:pt x="423" y="85"/>
                  </a:lnTo>
                  <a:lnTo>
                    <a:pt x="435" y="73"/>
                  </a:lnTo>
                  <a:lnTo>
                    <a:pt x="435" y="61"/>
                  </a:lnTo>
                  <a:lnTo>
                    <a:pt x="447" y="61"/>
                  </a:lnTo>
                  <a:lnTo>
                    <a:pt x="459" y="49"/>
                  </a:lnTo>
                  <a:lnTo>
                    <a:pt x="459" y="37"/>
                  </a:lnTo>
                  <a:lnTo>
                    <a:pt x="471" y="25"/>
                  </a:lnTo>
                  <a:lnTo>
                    <a:pt x="483" y="25"/>
                  </a:lnTo>
                  <a:lnTo>
                    <a:pt x="483" y="37"/>
                  </a:lnTo>
                  <a:lnTo>
                    <a:pt x="495" y="37"/>
                  </a:lnTo>
                  <a:lnTo>
                    <a:pt x="495" y="49"/>
                  </a:lnTo>
                  <a:lnTo>
                    <a:pt x="519" y="49"/>
                  </a:lnTo>
                  <a:lnTo>
                    <a:pt x="531" y="49"/>
                  </a:lnTo>
                  <a:lnTo>
                    <a:pt x="543" y="49"/>
                  </a:lnTo>
                  <a:lnTo>
                    <a:pt x="543" y="49"/>
                  </a:lnTo>
                  <a:lnTo>
                    <a:pt x="555" y="49"/>
                  </a:lnTo>
                  <a:lnTo>
                    <a:pt x="567" y="49"/>
                  </a:lnTo>
                  <a:lnTo>
                    <a:pt x="579" y="37"/>
                  </a:lnTo>
                  <a:lnTo>
                    <a:pt x="579" y="37"/>
                  </a:lnTo>
                  <a:lnTo>
                    <a:pt x="592" y="37"/>
                  </a:lnTo>
                  <a:lnTo>
                    <a:pt x="604" y="49"/>
                  </a:lnTo>
                  <a:lnTo>
                    <a:pt x="604" y="49"/>
                  </a:lnTo>
                  <a:lnTo>
                    <a:pt x="616" y="49"/>
                  </a:lnTo>
                  <a:lnTo>
                    <a:pt x="616" y="61"/>
                  </a:lnTo>
                  <a:lnTo>
                    <a:pt x="616" y="73"/>
                  </a:lnTo>
                  <a:lnTo>
                    <a:pt x="616" y="73"/>
                  </a:lnTo>
                  <a:lnTo>
                    <a:pt x="628" y="85"/>
                  </a:lnTo>
                  <a:lnTo>
                    <a:pt x="616" y="97"/>
                  </a:lnTo>
                  <a:lnTo>
                    <a:pt x="604" y="97"/>
                  </a:lnTo>
                  <a:lnTo>
                    <a:pt x="616" y="97"/>
                  </a:lnTo>
                  <a:lnTo>
                    <a:pt x="628" y="97"/>
                  </a:lnTo>
                  <a:lnTo>
                    <a:pt x="652" y="85"/>
                  </a:lnTo>
                  <a:lnTo>
                    <a:pt x="676" y="73"/>
                  </a:lnTo>
                  <a:lnTo>
                    <a:pt x="676" y="73"/>
                  </a:lnTo>
                  <a:lnTo>
                    <a:pt x="688" y="73"/>
                  </a:lnTo>
                  <a:lnTo>
                    <a:pt x="700" y="97"/>
                  </a:lnTo>
                  <a:lnTo>
                    <a:pt x="736" y="85"/>
                  </a:lnTo>
                  <a:lnTo>
                    <a:pt x="749" y="97"/>
                  </a:lnTo>
                  <a:lnTo>
                    <a:pt x="749" y="97"/>
                  </a:lnTo>
                  <a:lnTo>
                    <a:pt x="736" y="121"/>
                  </a:lnTo>
                  <a:lnTo>
                    <a:pt x="773" y="133"/>
                  </a:lnTo>
                  <a:lnTo>
                    <a:pt x="785" y="133"/>
                  </a:lnTo>
                  <a:lnTo>
                    <a:pt x="797" y="145"/>
                  </a:lnTo>
                  <a:lnTo>
                    <a:pt x="809" y="157"/>
                  </a:lnTo>
                  <a:lnTo>
                    <a:pt x="797" y="157"/>
                  </a:lnTo>
                  <a:lnTo>
                    <a:pt x="785" y="170"/>
                  </a:lnTo>
                  <a:lnTo>
                    <a:pt x="773" y="170"/>
                  </a:lnTo>
                  <a:lnTo>
                    <a:pt x="785" y="182"/>
                  </a:lnTo>
                  <a:lnTo>
                    <a:pt x="785" y="194"/>
                  </a:lnTo>
                  <a:lnTo>
                    <a:pt x="785" y="194"/>
                  </a:lnTo>
                  <a:lnTo>
                    <a:pt x="785" y="206"/>
                  </a:lnTo>
                  <a:lnTo>
                    <a:pt x="785" y="218"/>
                  </a:lnTo>
                  <a:lnTo>
                    <a:pt x="773" y="218"/>
                  </a:lnTo>
                  <a:lnTo>
                    <a:pt x="761" y="218"/>
                  </a:lnTo>
                  <a:lnTo>
                    <a:pt x="749" y="218"/>
                  </a:lnTo>
                  <a:lnTo>
                    <a:pt x="724" y="218"/>
                  </a:lnTo>
                  <a:lnTo>
                    <a:pt x="48" y="19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9" name="Freeform 100">
              <a:extLst>
                <a:ext uri="{FF2B5EF4-FFF2-40B4-BE49-F238E27FC236}">
                  <a16:creationId xmlns:a16="http://schemas.microsoft.com/office/drawing/2014/main" id="{32199D5C-8681-8C4F-A800-3959787CCF22}"/>
                </a:ext>
              </a:extLst>
            </p:cNvPr>
            <p:cNvSpPr>
              <a:spLocks/>
            </p:cNvSpPr>
            <p:nvPr/>
          </p:nvSpPr>
          <p:spPr bwMode="auto">
            <a:xfrm>
              <a:off x="5868505" y="1307992"/>
              <a:ext cx="781603" cy="72901"/>
            </a:xfrm>
            <a:custGeom>
              <a:avLst/>
              <a:gdLst/>
              <a:ahLst/>
              <a:cxnLst>
                <a:cxn ang="0">
                  <a:pos x="0" y="48"/>
                </a:cxn>
                <a:cxn ang="0">
                  <a:pos x="0" y="36"/>
                </a:cxn>
                <a:cxn ang="0">
                  <a:pos x="12" y="36"/>
                </a:cxn>
                <a:cxn ang="0">
                  <a:pos x="24" y="24"/>
                </a:cxn>
                <a:cxn ang="0">
                  <a:pos x="36" y="24"/>
                </a:cxn>
                <a:cxn ang="0">
                  <a:pos x="48" y="36"/>
                </a:cxn>
                <a:cxn ang="0">
                  <a:pos x="48" y="36"/>
                </a:cxn>
                <a:cxn ang="0">
                  <a:pos x="85" y="48"/>
                </a:cxn>
                <a:cxn ang="0">
                  <a:pos x="109" y="24"/>
                </a:cxn>
                <a:cxn ang="0">
                  <a:pos x="121" y="24"/>
                </a:cxn>
                <a:cxn ang="0">
                  <a:pos x="133" y="24"/>
                </a:cxn>
                <a:cxn ang="0">
                  <a:pos x="145" y="24"/>
                </a:cxn>
                <a:cxn ang="0">
                  <a:pos x="145" y="36"/>
                </a:cxn>
                <a:cxn ang="0">
                  <a:pos x="181" y="24"/>
                </a:cxn>
                <a:cxn ang="0">
                  <a:pos x="193" y="12"/>
                </a:cxn>
                <a:cxn ang="0">
                  <a:pos x="193" y="24"/>
                </a:cxn>
                <a:cxn ang="0">
                  <a:pos x="193" y="24"/>
                </a:cxn>
                <a:cxn ang="0">
                  <a:pos x="181" y="48"/>
                </a:cxn>
                <a:cxn ang="0">
                  <a:pos x="205" y="60"/>
                </a:cxn>
                <a:cxn ang="0">
                  <a:pos x="302" y="36"/>
                </a:cxn>
                <a:cxn ang="0">
                  <a:pos x="278" y="24"/>
                </a:cxn>
                <a:cxn ang="0">
                  <a:pos x="266" y="12"/>
                </a:cxn>
                <a:cxn ang="0">
                  <a:pos x="266" y="0"/>
                </a:cxn>
                <a:cxn ang="0">
                  <a:pos x="278" y="0"/>
                </a:cxn>
                <a:cxn ang="0">
                  <a:pos x="290" y="0"/>
                </a:cxn>
                <a:cxn ang="0">
                  <a:pos x="350" y="24"/>
                </a:cxn>
                <a:cxn ang="0">
                  <a:pos x="411" y="24"/>
                </a:cxn>
                <a:cxn ang="0">
                  <a:pos x="399" y="0"/>
                </a:cxn>
                <a:cxn ang="0">
                  <a:pos x="411" y="0"/>
                </a:cxn>
                <a:cxn ang="0">
                  <a:pos x="423" y="0"/>
                </a:cxn>
                <a:cxn ang="0">
                  <a:pos x="435" y="0"/>
                </a:cxn>
                <a:cxn ang="0">
                  <a:pos x="435" y="12"/>
                </a:cxn>
                <a:cxn ang="0">
                  <a:pos x="459" y="12"/>
                </a:cxn>
                <a:cxn ang="0">
                  <a:pos x="471" y="0"/>
                </a:cxn>
                <a:cxn ang="0">
                  <a:pos x="483" y="12"/>
                </a:cxn>
                <a:cxn ang="0">
                  <a:pos x="507" y="12"/>
                </a:cxn>
                <a:cxn ang="0">
                  <a:pos x="519" y="12"/>
                </a:cxn>
                <a:cxn ang="0">
                  <a:pos x="531" y="12"/>
                </a:cxn>
                <a:cxn ang="0">
                  <a:pos x="544" y="12"/>
                </a:cxn>
                <a:cxn ang="0">
                  <a:pos x="556" y="36"/>
                </a:cxn>
                <a:cxn ang="0">
                  <a:pos x="580" y="24"/>
                </a:cxn>
                <a:cxn ang="0">
                  <a:pos x="592" y="24"/>
                </a:cxn>
                <a:cxn ang="0">
                  <a:pos x="592" y="24"/>
                </a:cxn>
                <a:cxn ang="0">
                  <a:pos x="604" y="24"/>
                </a:cxn>
                <a:cxn ang="0">
                  <a:pos x="628" y="24"/>
                </a:cxn>
                <a:cxn ang="0">
                  <a:pos x="640" y="24"/>
                </a:cxn>
                <a:cxn ang="0">
                  <a:pos x="640" y="24"/>
                </a:cxn>
                <a:cxn ang="0">
                  <a:pos x="652" y="12"/>
                </a:cxn>
                <a:cxn ang="0">
                  <a:pos x="664" y="24"/>
                </a:cxn>
                <a:cxn ang="0">
                  <a:pos x="664" y="24"/>
                </a:cxn>
                <a:cxn ang="0">
                  <a:pos x="664" y="36"/>
                </a:cxn>
                <a:cxn ang="0">
                  <a:pos x="664" y="36"/>
                </a:cxn>
                <a:cxn ang="0">
                  <a:pos x="640" y="36"/>
                </a:cxn>
                <a:cxn ang="0">
                  <a:pos x="592" y="36"/>
                </a:cxn>
                <a:cxn ang="0">
                  <a:pos x="556" y="73"/>
                </a:cxn>
                <a:cxn ang="0">
                  <a:pos x="24" y="60"/>
                </a:cxn>
                <a:cxn ang="0">
                  <a:pos x="0" y="48"/>
                </a:cxn>
              </a:cxnLst>
              <a:rect l="0" t="0" r="r" b="b"/>
              <a:pathLst>
                <a:path w="664" h="73">
                  <a:moveTo>
                    <a:pt x="0" y="48"/>
                  </a:moveTo>
                  <a:lnTo>
                    <a:pt x="0" y="36"/>
                  </a:lnTo>
                  <a:lnTo>
                    <a:pt x="12" y="36"/>
                  </a:lnTo>
                  <a:lnTo>
                    <a:pt x="24" y="24"/>
                  </a:lnTo>
                  <a:lnTo>
                    <a:pt x="36" y="24"/>
                  </a:lnTo>
                  <a:lnTo>
                    <a:pt x="48" y="36"/>
                  </a:lnTo>
                  <a:lnTo>
                    <a:pt x="48" y="36"/>
                  </a:lnTo>
                  <a:lnTo>
                    <a:pt x="85" y="48"/>
                  </a:lnTo>
                  <a:lnTo>
                    <a:pt x="109" y="24"/>
                  </a:lnTo>
                  <a:lnTo>
                    <a:pt x="121" y="24"/>
                  </a:lnTo>
                  <a:lnTo>
                    <a:pt x="133" y="24"/>
                  </a:lnTo>
                  <a:lnTo>
                    <a:pt x="145" y="24"/>
                  </a:lnTo>
                  <a:lnTo>
                    <a:pt x="145" y="36"/>
                  </a:lnTo>
                  <a:lnTo>
                    <a:pt x="181" y="24"/>
                  </a:lnTo>
                  <a:lnTo>
                    <a:pt x="193" y="12"/>
                  </a:lnTo>
                  <a:lnTo>
                    <a:pt x="193" y="24"/>
                  </a:lnTo>
                  <a:lnTo>
                    <a:pt x="193" y="24"/>
                  </a:lnTo>
                  <a:lnTo>
                    <a:pt x="181" y="48"/>
                  </a:lnTo>
                  <a:lnTo>
                    <a:pt x="205" y="60"/>
                  </a:lnTo>
                  <a:lnTo>
                    <a:pt x="302" y="36"/>
                  </a:lnTo>
                  <a:lnTo>
                    <a:pt x="278" y="24"/>
                  </a:lnTo>
                  <a:lnTo>
                    <a:pt x="266" y="12"/>
                  </a:lnTo>
                  <a:lnTo>
                    <a:pt x="266" y="0"/>
                  </a:lnTo>
                  <a:lnTo>
                    <a:pt x="278" y="0"/>
                  </a:lnTo>
                  <a:lnTo>
                    <a:pt x="290" y="0"/>
                  </a:lnTo>
                  <a:lnTo>
                    <a:pt x="350" y="24"/>
                  </a:lnTo>
                  <a:lnTo>
                    <a:pt x="411" y="24"/>
                  </a:lnTo>
                  <a:lnTo>
                    <a:pt x="399" y="0"/>
                  </a:lnTo>
                  <a:lnTo>
                    <a:pt x="411" y="0"/>
                  </a:lnTo>
                  <a:lnTo>
                    <a:pt x="423" y="0"/>
                  </a:lnTo>
                  <a:lnTo>
                    <a:pt x="435" y="0"/>
                  </a:lnTo>
                  <a:lnTo>
                    <a:pt x="435" y="12"/>
                  </a:lnTo>
                  <a:lnTo>
                    <a:pt x="459" y="12"/>
                  </a:lnTo>
                  <a:lnTo>
                    <a:pt x="471" y="0"/>
                  </a:lnTo>
                  <a:lnTo>
                    <a:pt x="483" y="12"/>
                  </a:lnTo>
                  <a:lnTo>
                    <a:pt x="507" y="12"/>
                  </a:lnTo>
                  <a:lnTo>
                    <a:pt x="519" y="12"/>
                  </a:lnTo>
                  <a:lnTo>
                    <a:pt x="531" y="12"/>
                  </a:lnTo>
                  <a:lnTo>
                    <a:pt x="544" y="12"/>
                  </a:lnTo>
                  <a:lnTo>
                    <a:pt x="556" y="36"/>
                  </a:lnTo>
                  <a:lnTo>
                    <a:pt x="580" y="24"/>
                  </a:lnTo>
                  <a:lnTo>
                    <a:pt x="592" y="24"/>
                  </a:lnTo>
                  <a:lnTo>
                    <a:pt x="592" y="24"/>
                  </a:lnTo>
                  <a:lnTo>
                    <a:pt x="604" y="24"/>
                  </a:lnTo>
                  <a:lnTo>
                    <a:pt x="628" y="24"/>
                  </a:lnTo>
                  <a:lnTo>
                    <a:pt x="640" y="24"/>
                  </a:lnTo>
                  <a:lnTo>
                    <a:pt x="640" y="24"/>
                  </a:lnTo>
                  <a:lnTo>
                    <a:pt x="652" y="12"/>
                  </a:lnTo>
                  <a:lnTo>
                    <a:pt x="664" y="24"/>
                  </a:lnTo>
                  <a:lnTo>
                    <a:pt x="664" y="24"/>
                  </a:lnTo>
                  <a:lnTo>
                    <a:pt x="664" y="36"/>
                  </a:lnTo>
                  <a:lnTo>
                    <a:pt x="664" y="36"/>
                  </a:lnTo>
                  <a:lnTo>
                    <a:pt x="640" y="36"/>
                  </a:lnTo>
                  <a:lnTo>
                    <a:pt x="592" y="36"/>
                  </a:lnTo>
                  <a:lnTo>
                    <a:pt x="556" y="73"/>
                  </a:lnTo>
                  <a:lnTo>
                    <a:pt x="24" y="60"/>
                  </a:lnTo>
                  <a:lnTo>
                    <a:pt x="0" y="48"/>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0" name="Freeform 101">
              <a:extLst>
                <a:ext uri="{FF2B5EF4-FFF2-40B4-BE49-F238E27FC236}">
                  <a16:creationId xmlns:a16="http://schemas.microsoft.com/office/drawing/2014/main" id="{49B4E1B8-E1D6-4247-88E6-41F233854F16}"/>
                </a:ext>
              </a:extLst>
            </p:cNvPr>
            <p:cNvSpPr>
              <a:spLocks/>
            </p:cNvSpPr>
            <p:nvPr/>
          </p:nvSpPr>
          <p:spPr bwMode="auto">
            <a:xfrm>
              <a:off x="5868506" y="1386869"/>
              <a:ext cx="840163" cy="145804"/>
            </a:xfrm>
            <a:custGeom>
              <a:avLst/>
              <a:gdLst/>
              <a:ahLst/>
              <a:cxnLst>
                <a:cxn ang="0">
                  <a:pos x="0" y="12"/>
                </a:cxn>
                <a:cxn ang="0">
                  <a:pos x="12" y="24"/>
                </a:cxn>
                <a:cxn ang="0">
                  <a:pos x="0" y="36"/>
                </a:cxn>
                <a:cxn ang="0">
                  <a:pos x="0" y="60"/>
                </a:cxn>
                <a:cxn ang="0">
                  <a:pos x="12" y="72"/>
                </a:cxn>
                <a:cxn ang="0">
                  <a:pos x="61" y="72"/>
                </a:cxn>
                <a:cxn ang="0">
                  <a:pos x="73" y="84"/>
                </a:cxn>
                <a:cxn ang="0">
                  <a:pos x="97" y="84"/>
                </a:cxn>
                <a:cxn ang="0">
                  <a:pos x="121" y="84"/>
                </a:cxn>
                <a:cxn ang="0">
                  <a:pos x="133" y="72"/>
                </a:cxn>
                <a:cxn ang="0">
                  <a:pos x="145" y="84"/>
                </a:cxn>
                <a:cxn ang="0">
                  <a:pos x="157" y="84"/>
                </a:cxn>
                <a:cxn ang="0">
                  <a:pos x="181" y="96"/>
                </a:cxn>
                <a:cxn ang="0">
                  <a:pos x="205" y="96"/>
                </a:cxn>
                <a:cxn ang="0">
                  <a:pos x="218" y="96"/>
                </a:cxn>
                <a:cxn ang="0">
                  <a:pos x="230" y="96"/>
                </a:cxn>
                <a:cxn ang="0">
                  <a:pos x="242" y="96"/>
                </a:cxn>
                <a:cxn ang="0">
                  <a:pos x="254" y="96"/>
                </a:cxn>
                <a:cxn ang="0">
                  <a:pos x="266" y="84"/>
                </a:cxn>
                <a:cxn ang="0">
                  <a:pos x="302" y="96"/>
                </a:cxn>
                <a:cxn ang="0">
                  <a:pos x="362" y="72"/>
                </a:cxn>
                <a:cxn ang="0">
                  <a:pos x="375" y="72"/>
                </a:cxn>
                <a:cxn ang="0">
                  <a:pos x="387" y="60"/>
                </a:cxn>
                <a:cxn ang="0">
                  <a:pos x="399" y="72"/>
                </a:cxn>
                <a:cxn ang="0">
                  <a:pos x="423" y="96"/>
                </a:cxn>
                <a:cxn ang="0">
                  <a:pos x="435" y="108"/>
                </a:cxn>
                <a:cxn ang="0">
                  <a:pos x="435" y="120"/>
                </a:cxn>
                <a:cxn ang="0">
                  <a:pos x="459" y="120"/>
                </a:cxn>
                <a:cxn ang="0">
                  <a:pos x="471" y="133"/>
                </a:cxn>
                <a:cxn ang="0">
                  <a:pos x="483" y="120"/>
                </a:cxn>
                <a:cxn ang="0">
                  <a:pos x="507" y="133"/>
                </a:cxn>
                <a:cxn ang="0">
                  <a:pos x="544" y="133"/>
                </a:cxn>
                <a:cxn ang="0">
                  <a:pos x="568" y="120"/>
                </a:cxn>
                <a:cxn ang="0">
                  <a:pos x="592" y="108"/>
                </a:cxn>
                <a:cxn ang="0">
                  <a:pos x="604" y="108"/>
                </a:cxn>
                <a:cxn ang="0">
                  <a:pos x="616" y="84"/>
                </a:cxn>
                <a:cxn ang="0">
                  <a:pos x="628" y="72"/>
                </a:cxn>
                <a:cxn ang="0">
                  <a:pos x="616" y="72"/>
                </a:cxn>
                <a:cxn ang="0">
                  <a:pos x="628" y="72"/>
                </a:cxn>
                <a:cxn ang="0">
                  <a:pos x="652" y="72"/>
                </a:cxn>
                <a:cxn ang="0">
                  <a:pos x="664" y="72"/>
                </a:cxn>
                <a:cxn ang="0">
                  <a:pos x="676" y="60"/>
                </a:cxn>
                <a:cxn ang="0">
                  <a:pos x="676" y="48"/>
                </a:cxn>
                <a:cxn ang="0">
                  <a:pos x="701" y="36"/>
                </a:cxn>
                <a:cxn ang="0">
                  <a:pos x="713" y="12"/>
                </a:cxn>
                <a:cxn ang="0">
                  <a:pos x="688" y="0"/>
                </a:cxn>
                <a:cxn ang="0">
                  <a:pos x="24" y="0"/>
                </a:cxn>
              </a:cxnLst>
              <a:rect l="0" t="0" r="r" b="b"/>
              <a:pathLst>
                <a:path w="713" h="133">
                  <a:moveTo>
                    <a:pt x="0" y="0"/>
                  </a:moveTo>
                  <a:lnTo>
                    <a:pt x="0" y="12"/>
                  </a:lnTo>
                  <a:lnTo>
                    <a:pt x="0" y="24"/>
                  </a:lnTo>
                  <a:lnTo>
                    <a:pt x="12" y="24"/>
                  </a:lnTo>
                  <a:lnTo>
                    <a:pt x="0" y="36"/>
                  </a:lnTo>
                  <a:lnTo>
                    <a:pt x="0" y="36"/>
                  </a:lnTo>
                  <a:lnTo>
                    <a:pt x="0" y="48"/>
                  </a:lnTo>
                  <a:lnTo>
                    <a:pt x="0" y="60"/>
                  </a:lnTo>
                  <a:lnTo>
                    <a:pt x="12" y="60"/>
                  </a:lnTo>
                  <a:lnTo>
                    <a:pt x="12" y="72"/>
                  </a:lnTo>
                  <a:lnTo>
                    <a:pt x="36" y="72"/>
                  </a:lnTo>
                  <a:lnTo>
                    <a:pt x="61" y="72"/>
                  </a:lnTo>
                  <a:lnTo>
                    <a:pt x="73" y="72"/>
                  </a:lnTo>
                  <a:lnTo>
                    <a:pt x="73" y="84"/>
                  </a:lnTo>
                  <a:lnTo>
                    <a:pt x="85" y="84"/>
                  </a:lnTo>
                  <a:lnTo>
                    <a:pt x="97" y="84"/>
                  </a:lnTo>
                  <a:lnTo>
                    <a:pt x="109" y="84"/>
                  </a:lnTo>
                  <a:lnTo>
                    <a:pt x="121" y="84"/>
                  </a:lnTo>
                  <a:lnTo>
                    <a:pt x="121" y="84"/>
                  </a:lnTo>
                  <a:lnTo>
                    <a:pt x="133" y="72"/>
                  </a:lnTo>
                  <a:lnTo>
                    <a:pt x="145" y="72"/>
                  </a:lnTo>
                  <a:lnTo>
                    <a:pt x="145" y="84"/>
                  </a:lnTo>
                  <a:lnTo>
                    <a:pt x="145" y="84"/>
                  </a:lnTo>
                  <a:lnTo>
                    <a:pt x="157" y="84"/>
                  </a:lnTo>
                  <a:lnTo>
                    <a:pt x="169" y="96"/>
                  </a:lnTo>
                  <a:lnTo>
                    <a:pt x="181" y="96"/>
                  </a:lnTo>
                  <a:lnTo>
                    <a:pt x="193" y="96"/>
                  </a:lnTo>
                  <a:lnTo>
                    <a:pt x="205" y="96"/>
                  </a:lnTo>
                  <a:lnTo>
                    <a:pt x="205" y="96"/>
                  </a:lnTo>
                  <a:lnTo>
                    <a:pt x="218" y="96"/>
                  </a:lnTo>
                  <a:lnTo>
                    <a:pt x="218" y="96"/>
                  </a:lnTo>
                  <a:lnTo>
                    <a:pt x="230" y="96"/>
                  </a:lnTo>
                  <a:lnTo>
                    <a:pt x="242" y="96"/>
                  </a:lnTo>
                  <a:lnTo>
                    <a:pt x="242" y="96"/>
                  </a:lnTo>
                  <a:lnTo>
                    <a:pt x="242" y="96"/>
                  </a:lnTo>
                  <a:lnTo>
                    <a:pt x="254" y="96"/>
                  </a:lnTo>
                  <a:lnTo>
                    <a:pt x="266" y="84"/>
                  </a:lnTo>
                  <a:lnTo>
                    <a:pt x="266" y="84"/>
                  </a:lnTo>
                  <a:lnTo>
                    <a:pt x="278" y="96"/>
                  </a:lnTo>
                  <a:lnTo>
                    <a:pt x="302" y="96"/>
                  </a:lnTo>
                  <a:lnTo>
                    <a:pt x="302" y="96"/>
                  </a:lnTo>
                  <a:lnTo>
                    <a:pt x="362" y="72"/>
                  </a:lnTo>
                  <a:lnTo>
                    <a:pt x="375" y="72"/>
                  </a:lnTo>
                  <a:lnTo>
                    <a:pt x="375" y="72"/>
                  </a:lnTo>
                  <a:lnTo>
                    <a:pt x="387" y="60"/>
                  </a:lnTo>
                  <a:lnTo>
                    <a:pt x="387" y="60"/>
                  </a:lnTo>
                  <a:lnTo>
                    <a:pt x="399" y="72"/>
                  </a:lnTo>
                  <a:lnTo>
                    <a:pt x="399" y="72"/>
                  </a:lnTo>
                  <a:lnTo>
                    <a:pt x="411" y="96"/>
                  </a:lnTo>
                  <a:lnTo>
                    <a:pt x="423" y="96"/>
                  </a:lnTo>
                  <a:lnTo>
                    <a:pt x="423" y="108"/>
                  </a:lnTo>
                  <a:lnTo>
                    <a:pt x="435" y="108"/>
                  </a:lnTo>
                  <a:lnTo>
                    <a:pt x="435" y="108"/>
                  </a:lnTo>
                  <a:lnTo>
                    <a:pt x="435" y="120"/>
                  </a:lnTo>
                  <a:lnTo>
                    <a:pt x="447" y="120"/>
                  </a:lnTo>
                  <a:lnTo>
                    <a:pt x="459" y="120"/>
                  </a:lnTo>
                  <a:lnTo>
                    <a:pt x="459" y="120"/>
                  </a:lnTo>
                  <a:lnTo>
                    <a:pt x="471" y="133"/>
                  </a:lnTo>
                  <a:lnTo>
                    <a:pt x="483" y="133"/>
                  </a:lnTo>
                  <a:lnTo>
                    <a:pt x="483" y="120"/>
                  </a:lnTo>
                  <a:lnTo>
                    <a:pt x="507" y="120"/>
                  </a:lnTo>
                  <a:lnTo>
                    <a:pt x="507" y="133"/>
                  </a:lnTo>
                  <a:lnTo>
                    <a:pt x="519" y="133"/>
                  </a:lnTo>
                  <a:lnTo>
                    <a:pt x="544" y="133"/>
                  </a:lnTo>
                  <a:lnTo>
                    <a:pt x="556" y="120"/>
                  </a:lnTo>
                  <a:lnTo>
                    <a:pt x="568" y="120"/>
                  </a:lnTo>
                  <a:lnTo>
                    <a:pt x="580" y="120"/>
                  </a:lnTo>
                  <a:lnTo>
                    <a:pt x="592" y="108"/>
                  </a:lnTo>
                  <a:lnTo>
                    <a:pt x="604" y="108"/>
                  </a:lnTo>
                  <a:lnTo>
                    <a:pt x="604" y="108"/>
                  </a:lnTo>
                  <a:lnTo>
                    <a:pt x="604" y="96"/>
                  </a:lnTo>
                  <a:lnTo>
                    <a:pt x="616" y="84"/>
                  </a:lnTo>
                  <a:lnTo>
                    <a:pt x="616" y="84"/>
                  </a:lnTo>
                  <a:lnTo>
                    <a:pt x="628" y="72"/>
                  </a:lnTo>
                  <a:lnTo>
                    <a:pt x="616" y="72"/>
                  </a:lnTo>
                  <a:lnTo>
                    <a:pt x="616" y="72"/>
                  </a:lnTo>
                  <a:lnTo>
                    <a:pt x="628" y="72"/>
                  </a:lnTo>
                  <a:lnTo>
                    <a:pt x="628" y="72"/>
                  </a:lnTo>
                  <a:lnTo>
                    <a:pt x="652" y="72"/>
                  </a:lnTo>
                  <a:lnTo>
                    <a:pt x="652" y="72"/>
                  </a:lnTo>
                  <a:lnTo>
                    <a:pt x="652" y="60"/>
                  </a:lnTo>
                  <a:lnTo>
                    <a:pt x="664" y="72"/>
                  </a:lnTo>
                  <a:lnTo>
                    <a:pt x="676" y="60"/>
                  </a:lnTo>
                  <a:lnTo>
                    <a:pt x="676" y="60"/>
                  </a:lnTo>
                  <a:lnTo>
                    <a:pt x="676" y="48"/>
                  </a:lnTo>
                  <a:lnTo>
                    <a:pt x="676" y="48"/>
                  </a:lnTo>
                  <a:lnTo>
                    <a:pt x="688" y="48"/>
                  </a:lnTo>
                  <a:lnTo>
                    <a:pt x="701" y="36"/>
                  </a:lnTo>
                  <a:lnTo>
                    <a:pt x="713" y="24"/>
                  </a:lnTo>
                  <a:lnTo>
                    <a:pt x="713" y="12"/>
                  </a:lnTo>
                  <a:lnTo>
                    <a:pt x="701" y="12"/>
                  </a:lnTo>
                  <a:lnTo>
                    <a:pt x="688" y="0"/>
                  </a:lnTo>
                  <a:lnTo>
                    <a:pt x="0" y="0"/>
                  </a:lnTo>
                  <a:lnTo>
                    <a:pt x="24"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1" name="Freeform 102">
              <a:extLst>
                <a:ext uri="{FF2B5EF4-FFF2-40B4-BE49-F238E27FC236}">
                  <a16:creationId xmlns:a16="http://schemas.microsoft.com/office/drawing/2014/main" id="{CA24F0BE-1018-1F43-9347-6C618FB46237}"/>
                </a:ext>
              </a:extLst>
            </p:cNvPr>
            <p:cNvSpPr>
              <a:spLocks/>
            </p:cNvSpPr>
            <p:nvPr/>
          </p:nvSpPr>
          <p:spPr bwMode="auto">
            <a:xfrm>
              <a:off x="6025065" y="1401211"/>
              <a:ext cx="454142" cy="264119"/>
            </a:xfrm>
            <a:custGeom>
              <a:avLst/>
              <a:gdLst/>
              <a:ahLst/>
              <a:cxnLst>
                <a:cxn ang="0">
                  <a:pos x="386" y="24"/>
                </a:cxn>
                <a:cxn ang="0">
                  <a:pos x="350" y="24"/>
                </a:cxn>
                <a:cxn ang="0">
                  <a:pos x="326" y="48"/>
                </a:cxn>
                <a:cxn ang="0">
                  <a:pos x="302" y="72"/>
                </a:cxn>
                <a:cxn ang="0">
                  <a:pos x="278" y="96"/>
                </a:cxn>
                <a:cxn ang="0">
                  <a:pos x="278" y="121"/>
                </a:cxn>
                <a:cxn ang="0">
                  <a:pos x="266" y="133"/>
                </a:cxn>
                <a:cxn ang="0">
                  <a:pos x="254" y="169"/>
                </a:cxn>
                <a:cxn ang="0">
                  <a:pos x="242" y="193"/>
                </a:cxn>
                <a:cxn ang="0">
                  <a:pos x="242" y="205"/>
                </a:cxn>
                <a:cxn ang="0">
                  <a:pos x="229" y="217"/>
                </a:cxn>
                <a:cxn ang="0">
                  <a:pos x="242" y="217"/>
                </a:cxn>
                <a:cxn ang="0">
                  <a:pos x="181" y="241"/>
                </a:cxn>
                <a:cxn ang="0">
                  <a:pos x="0" y="229"/>
                </a:cxn>
                <a:cxn ang="0">
                  <a:pos x="48" y="217"/>
                </a:cxn>
                <a:cxn ang="0">
                  <a:pos x="72" y="217"/>
                </a:cxn>
                <a:cxn ang="0">
                  <a:pos x="121" y="193"/>
                </a:cxn>
                <a:cxn ang="0">
                  <a:pos x="157" y="169"/>
                </a:cxn>
                <a:cxn ang="0">
                  <a:pos x="181" y="145"/>
                </a:cxn>
                <a:cxn ang="0">
                  <a:pos x="193" y="121"/>
                </a:cxn>
                <a:cxn ang="0">
                  <a:pos x="193" y="108"/>
                </a:cxn>
                <a:cxn ang="0">
                  <a:pos x="169" y="72"/>
                </a:cxn>
                <a:cxn ang="0">
                  <a:pos x="145" y="72"/>
                </a:cxn>
                <a:cxn ang="0">
                  <a:pos x="85" y="60"/>
                </a:cxn>
                <a:cxn ang="0">
                  <a:pos x="48" y="60"/>
                </a:cxn>
                <a:cxn ang="0">
                  <a:pos x="0" y="36"/>
                </a:cxn>
                <a:cxn ang="0">
                  <a:pos x="12" y="24"/>
                </a:cxn>
                <a:cxn ang="0">
                  <a:pos x="36" y="48"/>
                </a:cxn>
                <a:cxn ang="0">
                  <a:pos x="72" y="48"/>
                </a:cxn>
                <a:cxn ang="0">
                  <a:pos x="85" y="48"/>
                </a:cxn>
                <a:cxn ang="0">
                  <a:pos x="133" y="60"/>
                </a:cxn>
                <a:cxn ang="0">
                  <a:pos x="133" y="48"/>
                </a:cxn>
                <a:cxn ang="0">
                  <a:pos x="97" y="36"/>
                </a:cxn>
                <a:cxn ang="0">
                  <a:pos x="109" y="36"/>
                </a:cxn>
                <a:cxn ang="0">
                  <a:pos x="157" y="48"/>
                </a:cxn>
                <a:cxn ang="0">
                  <a:pos x="205" y="60"/>
                </a:cxn>
                <a:cxn ang="0">
                  <a:pos x="169" y="24"/>
                </a:cxn>
                <a:cxn ang="0">
                  <a:pos x="181" y="24"/>
                </a:cxn>
                <a:cxn ang="0">
                  <a:pos x="193" y="36"/>
                </a:cxn>
                <a:cxn ang="0">
                  <a:pos x="217" y="24"/>
                </a:cxn>
                <a:cxn ang="0">
                  <a:pos x="229" y="24"/>
                </a:cxn>
                <a:cxn ang="0">
                  <a:pos x="205" y="36"/>
                </a:cxn>
                <a:cxn ang="0">
                  <a:pos x="217" y="48"/>
                </a:cxn>
                <a:cxn ang="0">
                  <a:pos x="229" y="60"/>
                </a:cxn>
                <a:cxn ang="0">
                  <a:pos x="229" y="60"/>
                </a:cxn>
                <a:cxn ang="0">
                  <a:pos x="242" y="72"/>
                </a:cxn>
                <a:cxn ang="0">
                  <a:pos x="254" y="72"/>
                </a:cxn>
                <a:cxn ang="0">
                  <a:pos x="266" y="72"/>
                </a:cxn>
                <a:cxn ang="0">
                  <a:pos x="290" y="48"/>
                </a:cxn>
                <a:cxn ang="0">
                  <a:pos x="314" y="36"/>
                </a:cxn>
                <a:cxn ang="0">
                  <a:pos x="314" y="36"/>
                </a:cxn>
                <a:cxn ang="0">
                  <a:pos x="314" y="24"/>
                </a:cxn>
                <a:cxn ang="0">
                  <a:pos x="326" y="12"/>
                </a:cxn>
                <a:cxn ang="0">
                  <a:pos x="302" y="0"/>
                </a:cxn>
                <a:cxn ang="0">
                  <a:pos x="314" y="0"/>
                </a:cxn>
                <a:cxn ang="0">
                  <a:pos x="338" y="12"/>
                </a:cxn>
                <a:cxn ang="0">
                  <a:pos x="338" y="0"/>
                </a:cxn>
                <a:cxn ang="0">
                  <a:pos x="362" y="0"/>
                </a:cxn>
                <a:cxn ang="0">
                  <a:pos x="350" y="24"/>
                </a:cxn>
                <a:cxn ang="0">
                  <a:pos x="386" y="24"/>
                </a:cxn>
                <a:cxn ang="0">
                  <a:pos x="386" y="24"/>
                </a:cxn>
              </a:cxnLst>
              <a:rect l="0" t="0" r="r" b="b"/>
              <a:pathLst>
                <a:path w="386" h="241">
                  <a:moveTo>
                    <a:pt x="386" y="24"/>
                  </a:moveTo>
                  <a:lnTo>
                    <a:pt x="350" y="24"/>
                  </a:lnTo>
                  <a:lnTo>
                    <a:pt x="326" y="48"/>
                  </a:lnTo>
                  <a:lnTo>
                    <a:pt x="302" y="72"/>
                  </a:lnTo>
                  <a:lnTo>
                    <a:pt x="278" y="96"/>
                  </a:lnTo>
                  <a:lnTo>
                    <a:pt x="278" y="121"/>
                  </a:lnTo>
                  <a:lnTo>
                    <a:pt x="266" y="133"/>
                  </a:lnTo>
                  <a:lnTo>
                    <a:pt x="254" y="169"/>
                  </a:lnTo>
                  <a:lnTo>
                    <a:pt x="242" y="193"/>
                  </a:lnTo>
                  <a:lnTo>
                    <a:pt x="242" y="205"/>
                  </a:lnTo>
                  <a:lnTo>
                    <a:pt x="229" y="217"/>
                  </a:lnTo>
                  <a:lnTo>
                    <a:pt x="242" y="217"/>
                  </a:lnTo>
                  <a:lnTo>
                    <a:pt x="181" y="241"/>
                  </a:lnTo>
                  <a:lnTo>
                    <a:pt x="0" y="229"/>
                  </a:lnTo>
                  <a:lnTo>
                    <a:pt x="48" y="217"/>
                  </a:lnTo>
                  <a:lnTo>
                    <a:pt x="72" y="217"/>
                  </a:lnTo>
                  <a:lnTo>
                    <a:pt x="121" y="193"/>
                  </a:lnTo>
                  <a:lnTo>
                    <a:pt x="157" y="169"/>
                  </a:lnTo>
                  <a:lnTo>
                    <a:pt x="181" y="145"/>
                  </a:lnTo>
                  <a:lnTo>
                    <a:pt x="193" y="121"/>
                  </a:lnTo>
                  <a:lnTo>
                    <a:pt x="193" y="108"/>
                  </a:lnTo>
                  <a:lnTo>
                    <a:pt x="169" y="72"/>
                  </a:lnTo>
                  <a:lnTo>
                    <a:pt x="145" y="72"/>
                  </a:lnTo>
                  <a:lnTo>
                    <a:pt x="85" y="60"/>
                  </a:lnTo>
                  <a:lnTo>
                    <a:pt x="48" y="60"/>
                  </a:lnTo>
                  <a:lnTo>
                    <a:pt x="0" y="36"/>
                  </a:lnTo>
                  <a:lnTo>
                    <a:pt x="12" y="24"/>
                  </a:lnTo>
                  <a:lnTo>
                    <a:pt x="36" y="48"/>
                  </a:lnTo>
                  <a:lnTo>
                    <a:pt x="72" y="48"/>
                  </a:lnTo>
                  <a:lnTo>
                    <a:pt x="85" y="48"/>
                  </a:lnTo>
                  <a:lnTo>
                    <a:pt x="133" y="60"/>
                  </a:lnTo>
                  <a:lnTo>
                    <a:pt x="133" y="48"/>
                  </a:lnTo>
                  <a:lnTo>
                    <a:pt x="97" y="36"/>
                  </a:lnTo>
                  <a:lnTo>
                    <a:pt x="109" y="36"/>
                  </a:lnTo>
                  <a:lnTo>
                    <a:pt x="157" y="48"/>
                  </a:lnTo>
                  <a:lnTo>
                    <a:pt x="205" y="60"/>
                  </a:lnTo>
                  <a:lnTo>
                    <a:pt x="169" y="24"/>
                  </a:lnTo>
                  <a:lnTo>
                    <a:pt x="181" y="24"/>
                  </a:lnTo>
                  <a:lnTo>
                    <a:pt x="193" y="36"/>
                  </a:lnTo>
                  <a:lnTo>
                    <a:pt x="217" y="24"/>
                  </a:lnTo>
                  <a:lnTo>
                    <a:pt x="229" y="24"/>
                  </a:lnTo>
                  <a:lnTo>
                    <a:pt x="205" y="36"/>
                  </a:lnTo>
                  <a:lnTo>
                    <a:pt x="217" y="48"/>
                  </a:lnTo>
                  <a:lnTo>
                    <a:pt x="229" y="60"/>
                  </a:lnTo>
                  <a:lnTo>
                    <a:pt x="229" y="60"/>
                  </a:lnTo>
                  <a:lnTo>
                    <a:pt x="242" y="72"/>
                  </a:lnTo>
                  <a:lnTo>
                    <a:pt x="254" y="72"/>
                  </a:lnTo>
                  <a:lnTo>
                    <a:pt x="266" y="72"/>
                  </a:lnTo>
                  <a:lnTo>
                    <a:pt x="290" y="48"/>
                  </a:lnTo>
                  <a:lnTo>
                    <a:pt x="314" y="36"/>
                  </a:lnTo>
                  <a:lnTo>
                    <a:pt x="314" y="36"/>
                  </a:lnTo>
                  <a:lnTo>
                    <a:pt x="314" y="24"/>
                  </a:lnTo>
                  <a:lnTo>
                    <a:pt x="326" y="12"/>
                  </a:lnTo>
                  <a:lnTo>
                    <a:pt x="302" y="0"/>
                  </a:lnTo>
                  <a:lnTo>
                    <a:pt x="314" y="0"/>
                  </a:lnTo>
                  <a:lnTo>
                    <a:pt x="338" y="12"/>
                  </a:lnTo>
                  <a:lnTo>
                    <a:pt x="338" y="0"/>
                  </a:lnTo>
                  <a:lnTo>
                    <a:pt x="362" y="0"/>
                  </a:lnTo>
                  <a:lnTo>
                    <a:pt x="350" y="24"/>
                  </a:lnTo>
                  <a:lnTo>
                    <a:pt x="386" y="24"/>
                  </a:lnTo>
                  <a:lnTo>
                    <a:pt x="386"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2" name="Freeform 103">
              <a:extLst>
                <a:ext uri="{FF2B5EF4-FFF2-40B4-BE49-F238E27FC236}">
                  <a16:creationId xmlns:a16="http://schemas.microsoft.com/office/drawing/2014/main" id="{866550A4-DCD9-E543-909C-DBECFFB6D8A6}"/>
                </a:ext>
              </a:extLst>
            </p:cNvPr>
            <p:cNvSpPr>
              <a:spLocks/>
            </p:cNvSpPr>
            <p:nvPr/>
          </p:nvSpPr>
          <p:spPr bwMode="auto">
            <a:xfrm>
              <a:off x="6181624" y="1494377"/>
              <a:ext cx="156559" cy="157755"/>
            </a:xfrm>
            <a:custGeom>
              <a:avLst/>
              <a:gdLst/>
              <a:ahLst/>
              <a:cxnLst>
                <a:cxn ang="0">
                  <a:pos x="24" y="145"/>
                </a:cxn>
                <a:cxn ang="0">
                  <a:pos x="0" y="133"/>
                </a:cxn>
                <a:cxn ang="0">
                  <a:pos x="12" y="121"/>
                </a:cxn>
                <a:cxn ang="0">
                  <a:pos x="48" y="85"/>
                </a:cxn>
                <a:cxn ang="0">
                  <a:pos x="60" y="73"/>
                </a:cxn>
                <a:cxn ang="0">
                  <a:pos x="60" y="85"/>
                </a:cxn>
                <a:cxn ang="0">
                  <a:pos x="72" y="49"/>
                </a:cxn>
                <a:cxn ang="0">
                  <a:pos x="72" y="49"/>
                </a:cxn>
                <a:cxn ang="0">
                  <a:pos x="84" y="49"/>
                </a:cxn>
                <a:cxn ang="0">
                  <a:pos x="84" y="49"/>
                </a:cxn>
                <a:cxn ang="0">
                  <a:pos x="84" y="37"/>
                </a:cxn>
                <a:cxn ang="0">
                  <a:pos x="109" y="37"/>
                </a:cxn>
                <a:cxn ang="0">
                  <a:pos x="109" y="37"/>
                </a:cxn>
                <a:cxn ang="0">
                  <a:pos x="96" y="24"/>
                </a:cxn>
                <a:cxn ang="0">
                  <a:pos x="109" y="24"/>
                </a:cxn>
                <a:cxn ang="0">
                  <a:pos x="109" y="24"/>
                </a:cxn>
                <a:cxn ang="0">
                  <a:pos x="96" y="12"/>
                </a:cxn>
                <a:cxn ang="0">
                  <a:pos x="121" y="12"/>
                </a:cxn>
                <a:cxn ang="0">
                  <a:pos x="121" y="0"/>
                </a:cxn>
                <a:cxn ang="0">
                  <a:pos x="133" y="0"/>
                </a:cxn>
                <a:cxn ang="0">
                  <a:pos x="133" y="12"/>
                </a:cxn>
                <a:cxn ang="0">
                  <a:pos x="121" y="12"/>
                </a:cxn>
                <a:cxn ang="0">
                  <a:pos x="109" y="24"/>
                </a:cxn>
                <a:cxn ang="0">
                  <a:pos x="133" y="24"/>
                </a:cxn>
                <a:cxn ang="0">
                  <a:pos x="133" y="24"/>
                </a:cxn>
                <a:cxn ang="0">
                  <a:pos x="121" y="24"/>
                </a:cxn>
                <a:cxn ang="0">
                  <a:pos x="133" y="37"/>
                </a:cxn>
                <a:cxn ang="0">
                  <a:pos x="121" y="37"/>
                </a:cxn>
                <a:cxn ang="0">
                  <a:pos x="133" y="37"/>
                </a:cxn>
                <a:cxn ang="0">
                  <a:pos x="121" y="49"/>
                </a:cxn>
                <a:cxn ang="0">
                  <a:pos x="109" y="61"/>
                </a:cxn>
                <a:cxn ang="0">
                  <a:pos x="109" y="61"/>
                </a:cxn>
                <a:cxn ang="0">
                  <a:pos x="109" y="73"/>
                </a:cxn>
                <a:cxn ang="0">
                  <a:pos x="109" y="85"/>
                </a:cxn>
                <a:cxn ang="0">
                  <a:pos x="109" y="97"/>
                </a:cxn>
                <a:cxn ang="0">
                  <a:pos x="96" y="121"/>
                </a:cxn>
                <a:cxn ang="0">
                  <a:pos x="96" y="133"/>
                </a:cxn>
                <a:cxn ang="0">
                  <a:pos x="96" y="145"/>
                </a:cxn>
                <a:cxn ang="0">
                  <a:pos x="24" y="145"/>
                </a:cxn>
              </a:cxnLst>
              <a:rect l="0" t="0" r="r" b="b"/>
              <a:pathLst>
                <a:path w="133" h="145">
                  <a:moveTo>
                    <a:pt x="24" y="145"/>
                  </a:moveTo>
                  <a:lnTo>
                    <a:pt x="0" y="133"/>
                  </a:lnTo>
                  <a:lnTo>
                    <a:pt x="12" y="121"/>
                  </a:lnTo>
                  <a:lnTo>
                    <a:pt x="48" y="85"/>
                  </a:lnTo>
                  <a:lnTo>
                    <a:pt x="60" y="73"/>
                  </a:lnTo>
                  <a:lnTo>
                    <a:pt x="60" y="85"/>
                  </a:lnTo>
                  <a:lnTo>
                    <a:pt x="72" y="49"/>
                  </a:lnTo>
                  <a:lnTo>
                    <a:pt x="72" y="49"/>
                  </a:lnTo>
                  <a:lnTo>
                    <a:pt x="84" y="49"/>
                  </a:lnTo>
                  <a:lnTo>
                    <a:pt x="84" y="49"/>
                  </a:lnTo>
                  <a:lnTo>
                    <a:pt x="84" y="37"/>
                  </a:lnTo>
                  <a:lnTo>
                    <a:pt x="109" y="37"/>
                  </a:lnTo>
                  <a:lnTo>
                    <a:pt x="109" y="37"/>
                  </a:lnTo>
                  <a:lnTo>
                    <a:pt x="96" y="24"/>
                  </a:lnTo>
                  <a:lnTo>
                    <a:pt x="109" y="24"/>
                  </a:lnTo>
                  <a:lnTo>
                    <a:pt x="109" y="24"/>
                  </a:lnTo>
                  <a:lnTo>
                    <a:pt x="96" y="12"/>
                  </a:lnTo>
                  <a:lnTo>
                    <a:pt x="121" y="12"/>
                  </a:lnTo>
                  <a:lnTo>
                    <a:pt x="121" y="0"/>
                  </a:lnTo>
                  <a:lnTo>
                    <a:pt x="133" y="0"/>
                  </a:lnTo>
                  <a:lnTo>
                    <a:pt x="133" y="12"/>
                  </a:lnTo>
                  <a:lnTo>
                    <a:pt x="121" y="12"/>
                  </a:lnTo>
                  <a:lnTo>
                    <a:pt x="109" y="24"/>
                  </a:lnTo>
                  <a:lnTo>
                    <a:pt x="133" y="24"/>
                  </a:lnTo>
                  <a:lnTo>
                    <a:pt x="133" y="24"/>
                  </a:lnTo>
                  <a:lnTo>
                    <a:pt x="121" y="24"/>
                  </a:lnTo>
                  <a:lnTo>
                    <a:pt x="133" y="37"/>
                  </a:lnTo>
                  <a:lnTo>
                    <a:pt x="121" y="37"/>
                  </a:lnTo>
                  <a:lnTo>
                    <a:pt x="133" y="37"/>
                  </a:lnTo>
                  <a:lnTo>
                    <a:pt x="121" y="49"/>
                  </a:lnTo>
                  <a:lnTo>
                    <a:pt x="109" y="61"/>
                  </a:lnTo>
                  <a:lnTo>
                    <a:pt x="109" y="61"/>
                  </a:lnTo>
                  <a:lnTo>
                    <a:pt x="109" y="73"/>
                  </a:lnTo>
                  <a:lnTo>
                    <a:pt x="109" y="85"/>
                  </a:lnTo>
                  <a:lnTo>
                    <a:pt x="109" y="97"/>
                  </a:lnTo>
                  <a:lnTo>
                    <a:pt x="96" y="121"/>
                  </a:lnTo>
                  <a:lnTo>
                    <a:pt x="96" y="133"/>
                  </a:lnTo>
                  <a:lnTo>
                    <a:pt x="96" y="145"/>
                  </a:lnTo>
                  <a:lnTo>
                    <a:pt x="24" y="145"/>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3" name="Freeform 104">
              <a:extLst>
                <a:ext uri="{FF2B5EF4-FFF2-40B4-BE49-F238E27FC236}">
                  <a16:creationId xmlns:a16="http://schemas.microsoft.com/office/drawing/2014/main" id="{3E55D1EA-3D4D-C04C-A824-A6130B31E3C7}"/>
                </a:ext>
              </a:extLst>
            </p:cNvPr>
            <p:cNvSpPr>
              <a:spLocks/>
            </p:cNvSpPr>
            <p:nvPr/>
          </p:nvSpPr>
          <p:spPr bwMode="auto">
            <a:xfrm>
              <a:off x="5868505" y="1307992"/>
              <a:ext cx="825821" cy="145804"/>
            </a:xfrm>
            <a:custGeom>
              <a:avLst/>
              <a:gdLst/>
              <a:ahLst/>
              <a:cxnLst>
                <a:cxn ang="0">
                  <a:pos x="36" y="48"/>
                </a:cxn>
                <a:cxn ang="0">
                  <a:pos x="85" y="48"/>
                </a:cxn>
                <a:cxn ang="0">
                  <a:pos x="109" y="48"/>
                </a:cxn>
                <a:cxn ang="0">
                  <a:pos x="145" y="48"/>
                </a:cxn>
                <a:cxn ang="0">
                  <a:pos x="169" y="48"/>
                </a:cxn>
                <a:cxn ang="0">
                  <a:pos x="193" y="48"/>
                </a:cxn>
                <a:cxn ang="0">
                  <a:pos x="254" y="24"/>
                </a:cxn>
                <a:cxn ang="0">
                  <a:pos x="266" y="24"/>
                </a:cxn>
                <a:cxn ang="0">
                  <a:pos x="338" y="12"/>
                </a:cxn>
                <a:cxn ang="0">
                  <a:pos x="375" y="0"/>
                </a:cxn>
                <a:cxn ang="0">
                  <a:pos x="399" y="0"/>
                </a:cxn>
                <a:cxn ang="0">
                  <a:pos x="447" y="24"/>
                </a:cxn>
                <a:cxn ang="0">
                  <a:pos x="483" y="24"/>
                </a:cxn>
                <a:cxn ang="0">
                  <a:pos x="544" y="24"/>
                </a:cxn>
                <a:cxn ang="0">
                  <a:pos x="580" y="36"/>
                </a:cxn>
                <a:cxn ang="0">
                  <a:pos x="652" y="36"/>
                </a:cxn>
                <a:cxn ang="0">
                  <a:pos x="664" y="36"/>
                </a:cxn>
                <a:cxn ang="0">
                  <a:pos x="652" y="48"/>
                </a:cxn>
                <a:cxn ang="0">
                  <a:pos x="616" y="60"/>
                </a:cxn>
                <a:cxn ang="0">
                  <a:pos x="640" y="60"/>
                </a:cxn>
                <a:cxn ang="0">
                  <a:pos x="688" y="48"/>
                </a:cxn>
                <a:cxn ang="0">
                  <a:pos x="701" y="60"/>
                </a:cxn>
                <a:cxn ang="0">
                  <a:pos x="688" y="73"/>
                </a:cxn>
                <a:cxn ang="0">
                  <a:pos x="701" y="85"/>
                </a:cxn>
                <a:cxn ang="0">
                  <a:pos x="688" y="97"/>
                </a:cxn>
                <a:cxn ang="0">
                  <a:pos x="628" y="109"/>
                </a:cxn>
                <a:cxn ang="0">
                  <a:pos x="592" y="121"/>
                </a:cxn>
                <a:cxn ang="0">
                  <a:pos x="568" y="133"/>
                </a:cxn>
                <a:cxn ang="0">
                  <a:pos x="544" y="121"/>
                </a:cxn>
                <a:cxn ang="0">
                  <a:pos x="519" y="73"/>
                </a:cxn>
                <a:cxn ang="0">
                  <a:pos x="338" y="97"/>
                </a:cxn>
                <a:cxn ang="0">
                  <a:pos x="12" y="60"/>
                </a:cxn>
                <a:cxn ang="0">
                  <a:pos x="0" y="60"/>
                </a:cxn>
                <a:cxn ang="0">
                  <a:pos x="12" y="48"/>
                </a:cxn>
              </a:cxnLst>
              <a:rect l="0" t="0" r="r" b="b"/>
              <a:pathLst>
                <a:path w="701" h="133">
                  <a:moveTo>
                    <a:pt x="24" y="48"/>
                  </a:moveTo>
                  <a:lnTo>
                    <a:pt x="36" y="48"/>
                  </a:lnTo>
                  <a:lnTo>
                    <a:pt x="73" y="60"/>
                  </a:lnTo>
                  <a:lnTo>
                    <a:pt x="85" y="48"/>
                  </a:lnTo>
                  <a:lnTo>
                    <a:pt x="97" y="48"/>
                  </a:lnTo>
                  <a:lnTo>
                    <a:pt x="109" y="48"/>
                  </a:lnTo>
                  <a:lnTo>
                    <a:pt x="121" y="60"/>
                  </a:lnTo>
                  <a:lnTo>
                    <a:pt x="145" y="48"/>
                  </a:lnTo>
                  <a:lnTo>
                    <a:pt x="157" y="36"/>
                  </a:lnTo>
                  <a:lnTo>
                    <a:pt x="169" y="48"/>
                  </a:lnTo>
                  <a:lnTo>
                    <a:pt x="181" y="48"/>
                  </a:lnTo>
                  <a:lnTo>
                    <a:pt x="193" y="48"/>
                  </a:lnTo>
                  <a:lnTo>
                    <a:pt x="205" y="60"/>
                  </a:lnTo>
                  <a:lnTo>
                    <a:pt x="254" y="24"/>
                  </a:lnTo>
                  <a:lnTo>
                    <a:pt x="254" y="24"/>
                  </a:lnTo>
                  <a:lnTo>
                    <a:pt x="266" y="24"/>
                  </a:lnTo>
                  <a:lnTo>
                    <a:pt x="302" y="24"/>
                  </a:lnTo>
                  <a:lnTo>
                    <a:pt x="338" y="12"/>
                  </a:lnTo>
                  <a:lnTo>
                    <a:pt x="375" y="12"/>
                  </a:lnTo>
                  <a:lnTo>
                    <a:pt x="375" y="0"/>
                  </a:lnTo>
                  <a:lnTo>
                    <a:pt x="387" y="0"/>
                  </a:lnTo>
                  <a:lnTo>
                    <a:pt x="399" y="0"/>
                  </a:lnTo>
                  <a:lnTo>
                    <a:pt x="423" y="12"/>
                  </a:lnTo>
                  <a:lnTo>
                    <a:pt x="447" y="24"/>
                  </a:lnTo>
                  <a:lnTo>
                    <a:pt x="483" y="12"/>
                  </a:lnTo>
                  <a:lnTo>
                    <a:pt x="483" y="24"/>
                  </a:lnTo>
                  <a:lnTo>
                    <a:pt x="544" y="24"/>
                  </a:lnTo>
                  <a:lnTo>
                    <a:pt x="544" y="24"/>
                  </a:lnTo>
                  <a:lnTo>
                    <a:pt x="556" y="24"/>
                  </a:lnTo>
                  <a:lnTo>
                    <a:pt x="580" y="36"/>
                  </a:lnTo>
                  <a:lnTo>
                    <a:pt x="628" y="36"/>
                  </a:lnTo>
                  <a:lnTo>
                    <a:pt x="652" y="36"/>
                  </a:lnTo>
                  <a:lnTo>
                    <a:pt x="652" y="36"/>
                  </a:lnTo>
                  <a:lnTo>
                    <a:pt x="664" y="36"/>
                  </a:lnTo>
                  <a:lnTo>
                    <a:pt x="664" y="48"/>
                  </a:lnTo>
                  <a:lnTo>
                    <a:pt x="652" y="48"/>
                  </a:lnTo>
                  <a:lnTo>
                    <a:pt x="628" y="48"/>
                  </a:lnTo>
                  <a:lnTo>
                    <a:pt x="616" y="60"/>
                  </a:lnTo>
                  <a:lnTo>
                    <a:pt x="604" y="60"/>
                  </a:lnTo>
                  <a:lnTo>
                    <a:pt x="640" y="60"/>
                  </a:lnTo>
                  <a:lnTo>
                    <a:pt x="664" y="48"/>
                  </a:lnTo>
                  <a:lnTo>
                    <a:pt x="688" y="48"/>
                  </a:lnTo>
                  <a:lnTo>
                    <a:pt x="701" y="48"/>
                  </a:lnTo>
                  <a:lnTo>
                    <a:pt x="701" y="60"/>
                  </a:lnTo>
                  <a:lnTo>
                    <a:pt x="701" y="60"/>
                  </a:lnTo>
                  <a:lnTo>
                    <a:pt x="688" y="73"/>
                  </a:lnTo>
                  <a:lnTo>
                    <a:pt x="701" y="73"/>
                  </a:lnTo>
                  <a:lnTo>
                    <a:pt x="701" y="85"/>
                  </a:lnTo>
                  <a:lnTo>
                    <a:pt x="701" y="97"/>
                  </a:lnTo>
                  <a:lnTo>
                    <a:pt x="688" y="97"/>
                  </a:lnTo>
                  <a:lnTo>
                    <a:pt x="664" y="97"/>
                  </a:lnTo>
                  <a:lnTo>
                    <a:pt x="628" y="109"/>
                  </a:lnTo>
                  <a:lnTo>
                    <a:pt x="616" y="121"/>
                  </a:lnTo>
                  <a:lnTo>
                    <a:pt x="592" y="121"/>
                  </a:lnTo>
                  <a:lnTo>
                    <a:pt x="580" y="133"/>
                  </a:lnTo>
                  <a:lnTo>
                    <a:pt x="568" y="133"/>
                  </a:lnTo>
                  <a:lnTo>
                    <a:pt x="544" y="121"/>
                  </a:lnTo>
                  <a:lnTo>
                    <a:pt x="544" y="121"/>
                  </a:lnTo>
                  <a:lnTo>
                    <a:pt x="531" y="109"/>
                  </a:lnTo>
                  <a:lnTo>
                    <a:pt x="519" y="73"/>
                  </a:lnTo>
                  <a:lnTo>
                    <a:pt x="350" y="73"/>
                  </a:lnTo>
                  <a:lnTo>
                    <a:pt x="338" y="97"/>
                  </a:lnTo>
                  <a:lnTo>
                    <a:pt x="24" y="85"/>
                  </a:lnTo>
                  <a:lnTo>
                    <a:pt x="12" y="60"/>
                  </a:lnTo>
                  <a:lnTo>
                    <a:pt x="0" y="60"/>
                  </a:lnTo>
                  <a:lnTo>
                    <a:pt x="0" y="60"/>
                  </a:lnTo>
                  <a:lnTo>
                    <a:pt x="0" y="48"/>
                  </a:lnTo>
                  <a:lnTo>
                    <a:pt x="12" y="48"/>
                  </a:lnTo>
                  <a:lnTo>
                    <a:pt x="24" y="48"/>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4" name="Freeform 105">
              <a:extLst>
                <a:ext uri="{FF2B5EF4-FFF2-40B4-BE49-F238E27FC236}">
                  <a16:creationId xmlns:a16="http://schemas.microsoft.com/office/drawing/2014/main" id="{C8F97587-9309-1841-807E-8E6AE41CBE62}"/>
                </a:ext>
              </a:extLst>
            </p:cNvPr>
            <p:cNvSpPr>
              <a:spLocks/>
            </p:cNvSpPr>
            <p:nvPr/>
          </p:nvSpPr>
          <p:spPr bwMode="auto">
            <a:xfrm>
              <a:off x="5854164" y="1334232"/>
              <a:ext cx="782797" cy="105170"/>
            </a:xfrm>
            <a:custGeom>
              <a:avLst/>
              <a:gdLst/>
              <a:ahLst/>
              <a:cxnLst>
                <a:cxn ang="0">
                  <a:pos x="0" y="49"/>
                </a:cxn>
                <a:cxn ang="0">
                  <a:pos x="0" y="61"/>
                </a:cxn>
                <a:cxn ang="0">
                  <a:pos x="36" y="73"/>
                </a:cxn>
                <a:cxn ang="0">
                  <a:pos x="48" y="85"/>
                </a:cxn>
                <a:cxn ang="0">
                  <a:pos x="73" y="73"/>
                </a:cxn>
                <a:cxn ang="0">
                  <a:pos x="121" y="73"/>
                </a:cxn>
                <a:cxn ang="0">
                  <a:pos x="169" y="85"/>
                </a:cxn>
                <a:cxn ang="0">
                  <a:pos x="205" y="97"/>
                </a:cxn>
                <a:cxn ang="0">
                  <a:pos x="242" y="97"/>
                </a:cxn>
                <a:cxn ang="0">
                  <a:pos x="326" y="85"/>
                </a:cxn>
                <a:cxn ang="0">
                  <a:pos x="387" y="85"/>
                </a:cxn>
                <a:cxn ang="0">
                  <a:pos x="411" y="97"/>
                </a:cxn>
                <a:cxn ang="0">
                  <a:pos x="435" y="85"/>
                </a:cxn>
                <a:cxn ang="0">
                  <a:pos x="459" y="61"/>
                </a:cxn>
                <a:cxn ang="0">
                  <a:pos x="531" y="73"/>
                </a:cxn>
                <a:cxn ang="0">
                  <a:pos x="556" y="85"/>
                </a:cxn>
                <a:cxn ang="0">
                  <a:pos x="592" y="97"/>
                </a:cxn>
                <a:cxn ang="0">
                  <a:pos x="604" y="97"/>
                </a:cxn>
                <a:cxn ang="0">
                  <a:pos x="604" y="73"/>
                </a:cxn>
                <a:cxn ang="0">
                  <a:pos x="580" y="73"/>
                </a:cxn>
                <a:cxn ang="0">
                  <a:pos x="568" y="61"/>
                </a:cxn>
                <a:cxn ang="0">
                  <a:pos x="543" y="61"/>
                </a:cxn>
                <a:cxn ang="0">
                  <a:pos x="556" y="49"/>
                </a:cxn>
                <a:cxn ang="0">
                  <a:pos x="604" y="49"/>
                </a:cxn>
                <a:cxn ang="0">
                  <a:pos x="628" y="49"/>
                </a:cxn>
                <a:cxn ang="0">
                  <a:pos x="652" y="49"/>
                </a:cxn>
                <a:cxn ang="0">
                  <a:pos x="664" y="36"/>
                </a:cxn>
                <a:cxn ang="0">
                  <a:pos x="628" y="36"/>
                </a:cxn>
                <a:cxn ang="0">
                  <a:pos x="616" y="24"/>
                </a:cxn>
                <a:cxn ang="0">
                  <a:pos x="580" y="24"/>
                </a:cxn>
                <a:cxn ang="0">
                  <a:pos x="531" y="24"/>
                </a:cxn>
                <a:cxn ang="0">
                  <a:pos x="495" y="24"/>
                </a:cxn>
                <a:cxn ang="0">
                  <a:pos x="495" y="12"/>
                </a:cxn>
                <a:cxn ang="0">
                  <a:pos x="471" y="12"/>
                </a:cxn>
                <a:cxn ang="0">
                  <a:pos x="471" y="24"/>
                </a:cxn>
                <a:cxn ang="0">
                  <a:pos x="483" y="36"/>
                </a:cxn>
                <a:cxn ang="0">
                  <a:pos x="459" y="49"/>
                </a:cxn>
                <a:cxn ang="0">
                  <a:pos x="423" y="61"/>
                </a:cxn>
                <a:cxn ang="0">
                  <a:pos x="350" y="49"/>
                </a:cxn>
                <a:cxn ang="0">
                  <a:pos x="350" y="36"/>
                </a:cxn>
                <a:cxn ang="0">
                  <a:pos x="338" y="24"/>
                </a:cxn>
                <a:cxn ang="0">
                  <a:pos x="374" y="24"/>
                </a:cxn>
                <a:cxn ang="0">
                  <a:pos x="399" y="12"/>
                </a:cxn>
                <a:cxn ang="0">
                  <a:pos x="387" y="0"/>
                </a:cxn>
                <a:cxn ang="0">
                  <a:pos x="362" y="12"/>
                </a:cxn>
                <a:cxn ang="0">
                  <a:pos x="314" y="24"/>
                </a:cxn>
                <a:cxn ang="0">
                  <a:pos x="278" y="24"/>
                </a:cxn>
                <a:cxn ang="0">
                  <a:pos x="266" y="24"/>
                </a:cxn>
                <a:cxn ang="0">
                  <a:pos x="290" y="36"/>
                </a:cxn>
                <a:cxn ang="0">
                  <a:pos x="338" y="61"/>
                </a:cxn>
                <a:cxn ang="0">
                  <a:pos x="326" y="73"/>
                </a:cxn>
                <a:cxn ang="0">
                  <a:pos x="266" y="61"/>
                </a:cxn>
                <a:cxn ang="0">
                  <a:pos x="254" y="61"/>
                </a:cxn>
                <a:cxn ang="0">
                  <a:pos x="230" y="73"/>
                </a:cxn>
                <a:cxn ang="0">
                  <a:pos x="205" y="49"/>
                </a:cxn>
                <a:cxn ang="0">
                  <a:pos x="205" y="36"/>
                </a:cxn>
                <a:cxn ang="0">
                  <a:pos x="181" y="36"/>
                </a:cxn>
                <a:cxn ang="0">
                  <a:pos x="109" y="61"/>
                </a:cxn>
                <a:cxn ang="0">
                  <a:pos x="97" y="49"/>
                </a:cxn>
                <a:cxn ang="0">
                  <a:pos x="60" y="61"/>
                </a:cxn>
                <a:cxn ang="0">
                  <a:pos x="48" y="49"/>
                </a:cxn>
                <a:cxn ang="0">
                  <a:pos x="12" y="36"/>
                </a:cxn>
              </a:cxnLst>
              <a:rect l="0" t="0" r="r" b="b"/>
              <a:pathLst>
                <a:path w="664" h="97">
                  <a:moveTo>
                    <a:pt x="12" y="36"/>
                  </a:moveTo>
                  <a:lnTo>
                    <a:pt x="0" y="49"/>
                  </a:lnTo>
                  <a:lnTo>
                    <a:pt x="0" y="49"/>
                  </a:lnTo>
                  <a:lnTo>
                    <a:pt x="0" y="61"/>
                  </a:lnTo>
                  <a:lnTo>
                    <a:pt x="24" y="73"/>
                  </a:lnTo>
                  <a:lnTo>
                    <a:pt x="36" y="73"/>
                  </a:lnTo>
                  <a:lnTo>
                    <a:pt x="36" y="73"/>
                  </a:lnTo>
                  <a:lnTo>
                    <a:pt x="48" y="85"/>
                  </a:lnTo>
                  <a:lnTo>
                    <a:pt x="60" y="73"/>
                  </a:lnTo>
                  <a:lnTo>
                    <a:pt x="73" y="73"/>
                  </a:lnTo>
                  <a:lnTo>
                    <a:pt x="97" y="73"/>
                  </a:lnTo>
                  <a:lnTo>
                    <a:pt x="121" y="73"/>
                  </a:lnTo>
                  <a:lnTo>
                    <a:pt x="133" y="85"/>
                  </a:lnTo>
                  <a:lnTo>
                    <a:pt x="169" y="85"/>
                  </a:lnTo>
                  <a:lnTo>
                    <a:pt x="193" y="97"/>
                  </a:lnTo>
                  <a:lnTo>
                    <a:pt x="205" y="97"/>
                  </a:lnTo>
                  <a:lnTo>
                    <a:pt x="230" y="97"/>
                  </a:lnTo>
                  <a:lnTo>
                    <a:pt x="242" y="97"/>
                  </a:lnTo>
                  <a:lnTo>
                    <a:pt x="302" y="73"/>
                  </a:lnTo>
                  <a:lnTo>
                    <a:pt x="326" y="85"/>
                  </a:lnTo>
                  <a:lnTo>
                    <a:pt x="374" y="85"/>
                  </a:lnTo>
                  <a:lnTo>
                    <a:pt x="387" y="85"/>
                  </a:lnTo>
                  <a:lnTo>
                    <a:pt x="399" y="97"/>
                  </a:lnTo>
                  <a:lnTo>
                    <a:pt x="411" y="97"/>
                  </a:lnTo>
                  <a:lnTo>
                    <a:pt x="423" y="85"/>
                  </a:lnTo>
                  <a:lnTo>
                    <a:pt x="435" y="85"/>
                  </a:lnTo>
                  <a:lnTo>
                    <a:pt x="435" y="85"/>
                  </a:lnTo>
                  <a:lnTo>
                    <a:pt x="459" y="61"/>
                  </a:lnTo>
                  <a:lnTo>
                    <a:pt x="495" y="61"/>
                  </a:lnTo>
                  <a:lnTo>
                    <a:pt x="531" y="73"/>
                  </a:lnTo>
                  <a:lnTo>
                    <a:pt x="543" y="85"/>
                  </a:lnTo>
                  <a:lnTo>
                    <a:pt x="556" y="85"/>
                  </a:lnTo>
                  <a:lnTo>
                    <a:pt x="568" y="97"/>
                  </a:lnTo>
                  <a:lnTo>
                    <a:pt x="592" y="97"/>
                  </a:lnTo>
                  <a:lnTo>
                    <a:pt x="604" y="97"/>
                  </a:lnTo>
                  <a:lnTo>
                    <a:pt x="604" y="97"/>
                  </a:lnTo>
                  <a:lnTo>
                    <a:pt x="616" y="85"/>
                  </a:lnTo>
                  <a:lnTo>
                    <a:pt x="604" y="73"/>
                  </a:lnTo>
                  <a:lnTo>
                    <a:pt x="592" y="73"/>
                  </a:lnTo>
                  <a:lnTo>
                    <a:pt x="580" y="73"/>
                  </a:lnTo>
                  <a:lnTo>
                    <a:pt x="580" y="73"/>
                  </a:lnTo>
                  <a:lnTo>
                    <a:pt x="568" y="61"/>
                  </a:lnTo>
                  <a:lnTo>
                    <a:pt x="543" y="61"/>
                  </a:lnTo>
                  <a:lnTo>
                    <a:pt x="543" y="61"/>
                  </a:lnTo>
                  <a:lnTo>
                    <a:pt x="531" y="36"/>
                  </a:lnTo>
                  <a:lnTo>
                    <a:pt x="556" y="49"/>
                  </a:lnTo>
                  <a:lnTo>
                    <a:pt x="580" y="49"/>
                  </a:lnTo>
                  <a:lnTo>
                    <a:pt x="604" y="49"/>
                  </a:lnTo>
                  <a:lnTo>
                    <a:pt x="616" y="49"/>
                  </a:lnTo>
                  <a:lnTo>
                    <a:pt x="628" y="49"/>
                  </a:lnTo>
                  <a:lnTo>
                    <a:pt x="640" y="49"/>
                  </a:lnTo>
                  <a:lnTo>
                    <a:pt x="652" y="49"/>
                  </a:lnTo>
                  <a:lnTo>
                    <a:pt x="664" y="36"/>
                  </a:lnTo>
                  <a:lnTo>
                    <a:pt x="664" y="36"/>
                  </a:lnTo>
                  <a:lnTo>
                    <a:pt x="640" y="36"/>
                  </a:lnTo>
                  <a:lnTo>
                    <a:pt x="628" y="36"/>
                  </a:lnTo>
                  <a:lnTo>
                    <a:pt x="628" y="24"/>
                  </a:lnTo>
                  <a:lnTo>
                    <a:pt x="616" y="24"/>
                  </a:lnTo>
                  <a:lnTo>
                    <a:pt x="604" y="24"/>
                  </a:lnTo>
                  <a:lnTo>
                    <a:pt x="580" y="24"/>
                  </a:lnTo>
                  <a:lnTo>
                    <a:pt x="543" y="36"/>
                  </a:lnTo>
                  <a:lnTo>
                    <a:pt x="531" y="24"/>
                  </a:lnTo>
                  <a:lnTo>
                    <a:pt x="519" y="24"/>
                  </a:lnTo>
                  <a:lnTo>
                    <a:pt x="495" y="24"/>
                  </a:lnTo>
                  <a:lnTo>
                    <a:pt x="507" y="12"/>
                  </a:lnTo>
                  <a:lnTo>
                    <a:pt x="495" y="12"/>
                  </a:lnTo>
                  <a:lnTo>
                    <a:pt x="483" y="12"/>
                  </a:lnTo>
                  <a:lnTo>
                    <a:pt x="471" y="12"/>
                  </a:lnTo>
                  <a:lnTo>
                    <a:pt x="459" y="12"/>
                  </a:lnTo>
                  <a:lnTo>
                    <a:pt x="471" y="24"/>
                  </a:lnTo>
                  <a:lnTo>
                    <a:pt x="471" y="36"/>
                  </a:lnTo>
                  <a:lnTo>
                    <a:pt x="483" y="36"/>
                  </a:lnTo>
                  <a:lnTo>
                    <a:pt x="471" y="49"/>
                  </a:lnTo>
                  <a:lnTo>
                    <a:pt x="459" y="49"/>
                  </a:lnTo>
                  <a:lnTo>
                    <a:pt x="447" y="49"/>
                  </a:lnTo>
                  <a:lnTo>
                    <a:pt x="423" y="61"/>
                  </a:lnTo>
                  <a:lnTo>
                    <a:pt x="374" y="61"/>
                  </a:lnTo>
                  <a:lnTo>
                    <a:pt x="350" y="49"/>
                  </a:lnTo>
                  <a:lnTo>
                    <a:pt x="350" y="49"/>
                  </a:lnTo>
                  <a:lnTo>
                    <a:pt x="350" y="36"/>
                  </a:lnTo>
                  <a:lnTo>
                    <a:pt x="350" y="36"/>
                  </a:lnTo>
                  <a:lnTo>
                    <a:pt x="338" y="24"/>
                  </a:lnTo>
                  <a:lnTo>
                    <a:pt x="374" y="24"/>
                  </a:lnTo>
                  <a:lnTo>
                    <a:pt x="374" y="24"/>
                  </a:lnTo>
                  <a:lnTo>
                    <a:pt x="387" y="12"/>
                  </a:lnTo>
                  <a:lnTo>
                    <a:pt x="399" y="12"/>
                  </a:lnTo>
                  <a:lnTo>
                    <a:pt x="399" y="0"/>
                  </a:lnTo>
                  <a:lnTo>
                    <a:pt x="387" y="0"/>
                  </a:lnTo>
                  <a:lnTo>
                    <a:pt x="374" y="0"/>
                  </a:lnTo>
                  <a:lnTo>
                    <a:pt x="362" y="12"/>
                  </a:lnTo>
                  <a:lnTo>
                    <a:pt x="338" y="12"/>
                  </a:lnTo>
                  <a:lnTo>
                    <a:pt x="314" y="24"/>
                  </a:lnTo>
                  <a:lnTo>
                    <a:pt x="290" y="24"/>
                  </a:lnTo>
                  <a:lnTo>
                    <a:pt x="278" y="24"/>
                  </a:lnTo>
                  <a:lnTo>
                    <a:pt x="266" y="24"/>
                  </a:lnTo>
                  <a:lnTo>
                    <a:pt x="266" y="24"/>
                  </a:lnTo>
                  <a:lnTo>
                    <a:pt x="278" y="36"/>
                  </a:lnTo>
                  <a:lnTo>
                    <a:pt x="290" y="36"/>
                  </a:lnTo>
                  <a:lnTo>
                    <a:pt x="314" y="36"/>
                  </a:lnTo>
                  <a:lnTo>
                    <a:pt x="338" y="61"/>
                  </a:lnTo>
                  <a:lnTo>
                    <a:pt x="338" y="73"/>
                  </a:lnTo>
                  <a:lnTo>
                    <a:pt x="326" y="73"/>
                  </a:lnTo>
                  <a:lnTo>
                    <a:pt x="302" y="73"/>
                  </a:lnTo>
                  <a:lnTo>
                    <a:pt x="266" y="61"/>
                  </a:lnTo>
                  <a:lnTo>
                    <a:pt x="266" y="61"/>
                  </a:lnTo>
                  <a:lnTo>
                    <a:pt x="254" y="61"/>
                  </a:lnTo>
                  <a:lnTo>
                    <a:pt x="242" y="61"/>
                  </a:lnTo>
                  <a:lnTo>
                    <a:pt x="230" y="73"/>
                  </a:lnTo>
                  <a:lnTo>
                    <a:pt x="193" y="61"/>
                  </a:lnTo>
                  <a:lnTo>
                    <a:pt x="205" y="49"/>
                  </a:lnTo>
                  <a:lnTo>
                    <a:pt x="205" y="49"/>
                  </a:lnTo>
                  <a:lnTo>
                    <a:pt x="205" y="36"/>
                  </a:lnTo>
                  <a:lnTo>
                    <a:pt x="193" y="36"/>
                  </a:lnTo>
                  <a:lnTo>
                    <a:pt x="181" y="36"/>
                  </a:lnTo>
                  <a:lnTo>
                    <a:pt x="145" y="61"/>
                  </a:lnTo>
                  <a:lnTo>
                    <a:pt x="109" y="61"/>
                  </a:lnTo>
                  <a:lnTo>
                    <a:pt x="109" y="49"/>
                  </a:lnTo>
                  <a:lnTo>
                    <a:pt x="97" y="49"/>
                  </a:lnTo>
                  <a:lnTo>
                    <a:pt x="97" y="49"/>
                  </a:lnTo>
                  <a:lnTo>
                    <a:pt x="60" y="61"/>
                  </a:lnTo>
                  <a:lnTo>
                    <a:pt x="48" y="49"/>
                  </a:lnTo>
                  <a:lnTo>
                    <a:pt x="48" y="49"/>
                  </a:lnTo>
                  <a:lnTo>
                    <a:pt x="24" y="36"/>
                  </a:lnTo>
                  <a:lnTo>
                    <a:pt x="12" y="36"/>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5" name="Freeform 106">
              <a:extLst>
                <a:ext uri="{FF2B5EF4-FFF2-40B4-BE49-F238E27FC236}">
                  <a16:creationId xmlns:a16="http://schemas.microsoft.com/office/drawing/2014/main" id="{4FBBAEAB-F307-DE42-A60C-F4E6CFA09DF2}"/>
                </a:ext>
              </a:extLst>
            </p:cNvPr>
            <p:cNvSpPr>
              <a:spLocks/>
            </p:cNvSpPr>
            <p:nvPr/>
          </p:nvSpPr>
          <p:spPr bwMode="auto">
            <a:xfrm>
              <a:off x="6309527" y="1373723"/>
              <a:ext cx="99195" cy="27488"/>
            </a:xfrm>
            <a:custGeom>
              <a:avLst/>
              <a:gdLst/>
              <a:ahLst/>
              <a:cxnLst>
                <a:cxn ang="0">
                  <a:pos x="12" y="0"/>
                </a:cxn>
                <a:cxn ang="0">
                  <a:pos x="48" y="0"/>
                </a:cxn>
                <a:cxn ang="0">
                  <a:pos x="60" y="0"/>
                </a:cxn>
                <a:cxn ang="0">
                  <a:pos x="60" y="0"/>
                </a:cxn>
                <a:cxn ang="0">
                  <a:pos x="72" y="0"/>
                </a:cxn>
                <a:cxn ang="0">
                  <a:pos x="84" y="13"/>
                </a:cxn>
                <a:cxn ang="0">
                  <a:pos x="72" y="13"/>
                </a:cxn>
                <a:cxn ang="0">
                  <a:pos x="60" y="13"/>
                </a:cxn>
                <a:cxn ang="0">
                  <a:pos x="48" y="13"/>
                </a:cxn>
                <a:cxn ang="0">
                  <a:pos x="48" y="13"/>
                </a:cxn>
                <a:cxn ang="0">
                  <a:pos x="36" y="13"/>
                </a:cxn>
                <a:cxn ang="0">
                  <a:pos x="36" y="25"/>
                </a:cxn>
                <a:cxn ang="0">
                  <a:pos x="24" y="25"/>
                </a:cxn>
                <a:cxn ang="0">
                  <a:pos x="12" y="13"/>
                </a:cxn>
                <a:cxn ang="0">
                  <a:pos x="0" y="13"/>
                </a:cxn>
                <a:cxn ang="0">
                  <a:pos x="0" y="13"/>
                </a:cxn>
                <a:cxn ang="0">
                  <a:pos x="12" y="0"/>
                </a:cxn>
              </a:cxnLst>
              <a:rect l="0" t="0" r="r" b="b"/>
              <a:pathLst>
                <a:path w="84" h="25">
                  <a:moveTo>
                    <a:pt x="12" y="0"/>
                  </a:moveTo>
                  <a:lnTo>
                    <a:pt x="48" y="0"/>
                  </a:lnTo>
                  <a:lnTo>
                    <a:pt x="60" y="0"/>
                  </a:lnTo>
                  <a:lnTo>
                    <a:pt x="60" y="0"/>
                  </a:lnTo>
                  <a:lnTo>
                    <a:pt x="72" y="0"/>
                  </a:lnTo>
                  <a:lnTo>
                    <a:pt x="84" y="13"/>
                  </a:lnTo>
                  <a:lnTo>
                    <a:pt x="72" y="13"/>
                  </a:lnTo>
                  <a:lnTo>
                    <a:pt x="60" y="13"/>
                  </a:lnTo>
                  <a:lnTo>
                    <a:pt x="48" y="13"/>
                  </a:lnTo>
                  <a:lnTo>
                    <a:pt x="48" y="13"/>
                  </a:lnTo>
                  <a:lnTo>
                    <a:pt x="36" y="13"/>
                  </a:lnTo>
                  <a:lnTo>
                    <a:pt x="36" y="25"/>
                  </a:lnTo>
                  <a:lnTo>
                    <a:pt x="24" y="25"/>
                  </a:lnTo>
                  <a:lnTo>
                    <a:pt x="12" y="13"/>
                  </a:lnTo>
                  <a:lnTo>
                    <a:pt x="0" y="13"/>
                  </a:lnTo>
                  <a:lnTo>
                    <a:pt x="0" y="13"/>
                  </a:lnTo>
                  <a:lnTo>
                    <a:pt x="1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6" name="Freeform 107">
              <a:extLst>
                <a:ext uri="{FF2B5EF4-FFF2-40B4-BE49-F238E27FC236}">
                  <a16:creationId xmlns:a16="http://schemas.microsoft.com/office/drawing/2014/main" id="{6B024C72-88C6-2940-B266-AAB21DE500C1}"/>
                </a:ext>
              </a:extLst>
            </p:cNvPr>
            <p:cNvSpPr>
              <a:spLocks/>
            </p:cNvSpPr>
            <p:nvPr/>
          </p:nvSpPr>
          <p:spPr bwMode="auto">
            <a:xfrm>
              <a:off x="5371339" y="1628229"/>
              <a:ext cx="2786999" cy="253364"/>
            </a:xfrm>
            <a:custGeom>
              <a:avLst/>
              <a:gdLst/>
              <a:ahLst/>
              <a:cxnLst>
                <a:cxn ang="0">
                  <a:pos x="0" y="322"/>
                </a:cxn>
                <a:cxn ang="0">
                  <a:pos x="2433" y="322"/>
                </a:cxn>
                <a:cxn ang="0">
                  <a:pos x="2357" y="183"/>
                </a:cxn>
                <a:cxn ang="0">
                  <a:pos x="2284" y="107"/>
                </a:cxn>
                <a:cxn ang="0">
                  <a:pos x="2148" y="54"/>
                </a:cxn>
                <a:cxn ang="0">
                  <a:pos x="2110" y="35"/>
                </a:cxn>
                <a:cxn ang="0">
                  <a:pos x="2085" y="18"/>
                </a:cxn>
                <a:cxn ang="0">
                  <a:pos x="2061" y="18"/>
                </a:cxn>
                <a:cxn ang="0">
                  <a:pos x="2036" y="18"/>
                </a:cxn>
                <a:cxn ang="0">
                  <a:pos x="2011" y="18"/>
                </a:cxn>
                <a:cxn ang="0">
                  <a:pos x="1999" y="18"/>
                </a:cxn>
                <a:cxn ang="0">
                  <a:pos x="1987" y="18"/>
                </a:cxn>
                <a:cxn ang="0">
                  <a:pos x="1974" y="18"/>
                </a:cxn>
                <a:cxn ang="0">
                  <a:pos x="1912" y="18"/>
                </a:cxn>
                <a:cxn ang="0">
                  <a:pos x="1713" y="54"/>
                </a:cxn>
                <a:cxn ang="0">
                  <a:pos x="1638" y="35"/>
                </a:cxn>
                <a:cxn ang="0">
                  <a:pos x="1515" y="35"/>
                </a:cxn>
                <a:cxn ang="0">
                  <a:pos x="1452" y="18"/>
                </a:cxn>
                <a:cxn ang="0">
                  <a:pos x="1427" y="18"/>
                </a:cxn>
                <a:cxn ang="0">
                  <a:pos x="1390" y="18"/>
                </a:cxn>
                <a:cxn ang="0">
                  <a:pos x="1353" y="18"/>
                </a:cxn>
                <a:cxn ang="0">
                  <a:pos x="1329" y="18"/>
                </a:cxn>
                <a:cxn ang="0">
                  <a:pos x="1204" y="18"/>
                </a:cxn>
                <a:cxn ang="0">
                  <a:pos x="1155" y="35"/>
                </a:cxn>
                <a:cxn ang="0">
                  <a:pos x="1141" y="35"/>
                </a:cxn>
                <a:cxn ang="0">
                  <a:pos x="1030" y="54"/>
                </a:cxn>
                <a:cxn ang="0">
                  <a:pos x="931" y="0"/>
                </a:cxn>
                <a:cxn ang="0">
                  <a:pos x="857" y="0"/>
                </a:cxn>
                <a:cxn ang="0">
                  <a:pos x="832" y="0"/>
                </a:cxn>
                <a:cxn ang="0">
                  <a:pos x="794" y="18"/>
                </a:cxn>
                <a:cxn ang="0">
                  <a:pos x="769" y="18"/>
                </a:cxn>
                <a:cxn ang="0">
                  <a:pos x="521" y="18"/>
                </a:cxn>
                <a:cxn ang="0">
                  <a:pos x="360" y="18"/>
                </a:cxn>
                <a:cxn ang="0">
                  <a:pos x="285" y="18"/>
                </a:cxn>
                <a:cxn ang="0">
                  <a:pos x="260" y="18"/>
                </a:cxn>
                <a:cxn ang="0">
                  <a:pos x="143" y="130"/>
                </a:cxn>
                <a:cxn ang="0">
                  <a:pos x="0" y="322"/>
                </a:cxn>
              </a:cxnLst>
              <a:rect l="0" t="0" r="r" b="b"/>
              <a:pathLst>
                <a:path w="2433" h="322">
                  <a:moveTo>
                    <a:pt x="0" y="322"/>
                  </a:moveTo>
                  <a:lnTo>
                    <a:pt x="2433" y="322"/>
                  </a:lnTo>
                  <a:lnTo>
                    <a:pt x="2357" y="183"/>
                  </a:lnTo>
                  <a:lnTo>
                    <a:pt x="2284" y="107"/>
                  </a:lnTo>
                  <a:lnTo>
                    <a:pt x="2148" y="54"/>
                  </a:lnTo>
                  <a:lnTo>
                    <a:pt x="2110" y="35"/>
                  </a:lnTo>
                  <a:lnTo>
                    <a:pt x="2085" y="18"/>
                  </a:lnTo>
                  <a:lnTo>
                    <a:pt x="2061" y="18"/>
                  </a:lnTo>
                  <a:lnTo>
                    <a:pt x="2036" y="18"/>
                  </a:lnTo>
                  <a:lnTo>
                    <a:pt x="2011" y="18"/>
                  </a:lnTo>
                  <a:lnTo>
                    <a:pt x="1999" y="18"/>
                  </a:lnTo>
                  <a:lnTo>
                    <a:pt x="1987" y="18"/>
                  </a:lnTo>
                  <a:lnTo>
                    <a:pt x="1974" y="18"/>
                  </a:lnTo>
                  <a:lnTo>
                    <a:pt x="1912" y="18"/>
                  </a:lnTo>
                  <a:lnTo>
                    <a:pt x="1713" y="54"/>
                  </a:lnTo>
                  <a:lnTo>
                    <a:pt x="1638" y="35"/>
                  </a:lnTo>
                  <a:lnTo>
                    <a:pt x="1515" y="35"/>
                  </a:lnTo>
                  <a:lnTo>
                    <a:pt x="1452" y="18"/>
                  </a:lnTo>
                  <a:lnTo>
                    <a:pt x="1427" y="18"/>
                  </a:lnTo>
                  <a:lnTo>
                    <a:pt x="1390" y="18"/>
                  </a:lnTo>
                  <a:lnTo>
                    <a:pt x="1353" y="18"/>
                  </a:lnTo>
                  <a:lnTo>
                    <a:pt x="1329" y="18"/>
                  </a:lnTo>
                  <a:lnTo>
                    <a:pt x="1204" y="18"/>
                  </a:lnTo>
                  <a:lnTo>
                    <a:pt x="1155" y="35"/>
                  </a:lnTo>
                  <a:lnTo>
                    <a:pt x="1141" y="35"/>
                  </a:lnTo>
                  <a:lnTo>
                    <a:pt x="1030" y="54"/>
                  </a:lnTo>
                  <a:lnTo>
                    <a:pt x="931" y="0"/>
                  </a:lnTo>
                  <a:lnTo>
                    <a:pt x="857" y="0"/>
                  </a:lnTo>
                  <a:lnTo>
                    <a:pt x="832" y="0"/>
                  </a:lnTo>
                  <a:lnTo>
                    <a:pt x="794" y="18"/>
                  </a:lnTo>
                  <a:lnTo>
                    <a:pt x="769" y="18"/>
                  </a:lnTo>
                  <a:lnTo>
                    <a:pt x="521" y="18"/>
                  </a:lnTo>
                  <a:lnTo>
                    <a:pt x="360" y="18"/>
                  </a:lnTo>
                  <a:lnTo>
                    <a:pt x="285" y="18"/>
                  </a:lnTo>
                  <a:lnTo>
                    <a:pt x="260" y="18"/>
                  </a:lnTo>
                  <a:lnTo>
                    <a:pt x="143" y="130"/>
                  </a:lnTo>
                  <a:lnTo>
                    <a:pt x="0" y="32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7" name="Freeform 108">
              <a:extLst>
                <a:ext uri="{FF2B5EF4-FFF2-40B4-BE49-F238E27FC236}">
                  <a16:creationId xmlns:a16="http://schemas.microsoft.com/office/drawing/2014/main" id="{357EDDFD-BD8D-DE4E-B707-31E06F542078}"/>
                </a:ext>
              </a:extLst>
            </p:cNvPr>
            <p:cNvSpPr>
              <a:spLocks/>
            </p:cNvSpPr>
            <p:nvPr/>
          </p:nvSpPr>
          <p:spPr bwMode="auto">
            <a:xfrm>
              <a:off x="5710750" y="1742962"/>
              <a:ext cx="2447588" cy="145804"/>
            </a:xfrm>
            <a:custGeom>
              <a:avLst/>
              <a:gdLst/>
              <a:ahLst/>
              <a:cxnLst>
                <a:cxn ang="0">
                  <a:pos x="1987" y="67"/>
                </a:cxn>
                <a:cxn ang="0">
                  <a:pos x="1950" y="118"/>
                </a:cxn>
                <a:cxn ang="0">
                  <a:pos x="1876" y="67"/>
                </a:cxn>
                <a:cxn ang="0">
                  <a:pos x="1851" y="67"/>
                </a:cxn>
                <a:cxn ang="0">
                  <a:pos x="1739" y="17"/>
                </a:cxn>
                <a:cxn ang="0">
                  <a:pos x="1714" y="17"/>
                </a:cxn>
                <a:cxn ang="0">
                  <a:pos x="1739" y="135"/>
                </a:cxn>
                <a:cxn ang="0">
                  <a:pos x="1590" y="50"/>
                </a:cxn>
                <a:cxn ang="0">
                  <a:pos x="1553" y="33"/>
                </a:cxn>
                <a:cxn ang="0">
                  <a:pos x="1528" y="67"/>
                </a:cxn>
                <a:cxn ang="0">
                  <a:pos x="1478" y="33"/>
                </a:cxn>
                <a:cxn ang="0">
                  <a:pos x="1453" y="50"/>
                </a:cxn>
                <a:cxn ang="0">
                  <a:pos x="1329" y="67"/>
                </a:cxn>
                <a:cxn ang="0">
                  <a:pos x="1304" y="67"/>
                </a:cxn>
                <a:cxn ang="0">
                  <a:pos x="1279" y="67"/>
                </a:cxn>
                <a:cxn ang="0">
                  <a:pos x="1267" y="118"/>
                </a:cxn>
                <a:cxn ang="0">
                  <a:pos x="1130" y="33"/>
                </a:cxn>
                <a:cxn ang="0">
                  <a:pos x="1106" y="50"/>
                </a:cxn>
                <a:cxn ang="0">
                  <a:pos x="1093" y="67"/>
                </a:cxn>
                <a:cxn ang="0">
                  <a:pos x="1069" y="67"/>
                </a:cxn>
                <a:cxn ang="0">
                  <a:pos x="1056" y="118"/>
                </a:cxn>
                <a:cxn ang="0">
                  <a:pos x="993" y="17"/>
                </a:cxn>
                <a:cxn ang="0">
                  <a:pos x="981" y="0"/>
                </a:cxn>
                <a:cxn ang="0">
                  <a:pos x="944" y="17"/>
                </a:cxn>
                <a:cxn ang="0">
                  <a:pos x="932" y="135"/>
                </a:cxn>
                <a:cxn ang="0">
                  <a:pos x="907" y="135"/>
                </a:cxn>
                <a:cxn ang="0">
                  <a:pos x="870" y="118"/>
                </a:cxn>
                <a:cxn ang="0">
                  <a:pos x="870" y="83"/>
                </a:cxn>
                <a:cxn ang="0">
                  <a:pos x="870" y="67"/>
                </a:cxn>
                <a:cxn ang="0">
                  <a:pos x="858" y="50"/>
                </a:cxn>
                <a:cxn ang="0">
                  <a:pos x="832" y="67"/>
                </a:cxn>
                <a:cxn ang="0">
                  <a:pos x="770" y="67"/>
                </a:cxn>
                <a:cxn ang="0">
                  <a:pos x="746" y="50"/>
                </a:cxn>
                <a:cxn ang="0">
                  <a:pos x="709" y="33"/>
                </a:cxn>
                <a:cxn ang="0">
                  <a:pos x="671" y="33"/>
                </a:cxn>
                <a:cxn ang="0">
                  <a:pos x="658" y="33"/>
                </a:cxn>
                <a:cxn ang="0">
                  <a:pos x="522" y="135"/>
                </a:cxn>
                <a:cxn ang="0">
                  <a:pos x="435" y="118"/>
                </a:cxn>
                <a:cxn ang="0">
                  <a:pos x="361" y="83"/>
                </a:cxn>
                <a:cxn ang="0">
                  <a:pos x="323" y="67"/>
                </a:cxn>
                <a:cxn ang="0">
                  <a:pos x="311" y="83"/>
                </a:cxn>
                <a:cxn ang="0">
                  <a:pos x="323" y="118"/>
                </a:cxn>
                <a:cxn ang="0">
                  <a:pos x="311" y="135"/>
                </a:cxn>
                <a:cxn ang="0">
                  <a:pos x="286" y="152"/>
                </a:cxn>
                <a:cxn ang="0">
                  <a:pos x="237" y="152"/>
                </a:cxn>
                <a:cxn ang="0">
                  <a:pos x="200" y="118"/>
                </a:cxn>
                <a:cxn ang="0">
                  <a:pos x="186" y="118"/>
                </a:cxn>
                <a:cxn ang="0">
                  <a:pos x="149" y="152"/>
                </a:cxn>
                <a:cxn ang="0">
                  <a:pos x="75" y="118"/>
                </a:cxn>
                <a:cxn ang="0">
                  <a:pos x="0" y="135"/>
                </a:cxn>
                <a:cxn ang="0">
                  <a:pos x="0" y="168"/>
                </a:cxn>
                <a:cxn ang="0">
                  <a:pos x="161" y="185"/>
                </a:cxn>
                <a:cxn ang="0">
                  <a:pos x="2136" y="168"/>
                </a:cxn>
              </a:cxnLst>
              <a:rect l="0" t="0" r="r" b="b"/>
              <a:pathLst>
                <a:path w="2136" h="185">
                  <a:moveTo>
                    <a:pt x="1999" y="67"/>
                  </a:moveTo>
                  <a:lnTo>
                    <a:pt x="1987" y="67"/>
                  </a:lnTo>
                  <a:lnTo>
                    <a:pt x="1975" y="83"/>
                  </a:lnTo>
                  <a:lnTo>
                    <a:pt x="1950" y="118"/>
                  </a:lnTo>
                  <a:lnTo>
                    <a:pt x="1938" y="118"/>
                  </a:lnTo>
                  <a:lnTo>
                    <a:pt x="1876" y="67"/>
                  </a:lnTo>
                  <a:lnTo>
                    <a:pt x="1863" y="67"/>
                  </a:lnTo>
                  <a:lnTo>
                    <a:pt x="1851" y="67"/>
                  </a:lnTo>
                  <a:lnTo>
                    <a:pt x="1851" y="135"/>
                  </a:lnTo>
                  <a:lnTo>
                    <a:pt x="1739" y="17"/>
                  </a:lnTo>
                  <a:lnTo>
                    <a:pt x="1727" y="17"/>
                  </a:lnTo>
                  <a:lnTo>
                    <a:pt x="1714" y="17"/>
                  </a:lnTo>
                  <a:lnTo>
                    <a:pt x="1702" y="33"/>
                  </a:lnTo>
                  <a:lnTo>
                    <a:pt x="1739" y="135"/>
                  </a:lnTo>
                  <a:lnTo>
                    <a:pt x="1639" y="50"/>
                  </a:lnTo>
                  <a:lnTo>
                    <a:pt x="1590" y="50"/>
                  </a:lnTo>
                  <a:lnTo>
                    <a:pt x="1565" y="33"/>
                  </a:lnTo>
                  <a:lnTo>
                    <a:pt x="1553" y="33"/>
                  </a:lnTo>
                  <a:lnTo>
                    <a:pt x="1541" y="33"/>
                  </a:lnTo>
                  <a:lnTo>
                    <a:pt x="1528" y="67"/>
                  </a:lnTo>
                  <a:lnTo>
                    <a:pt x="1490" y="50"/>
                  </a:lnTo>
                  <a:lnTo>
                    <a:pt x="1478" y="33"/>
                  </a:lnTo>
                  <a:lnTo>
                    <a:pt x="1465" y="33"/>
                  </a:lnTo>
                  <a:lnTo>
                    <a:pt x="1453" y="50"/>
                  </a:lnTo>
                  <a:lnTo>
                    <a:pt x="1428" y="67"/>
                  </a:lnTo>
                  <a:lnTo>
                    <a:pt x="1329" y="67"/>
                  </a:lnTo>
                  <a:lnTo>
                    <a:pt x="1304" y="83"/>
                  </a:lnTo>
                  <a:lnTo>
                    <a:pt x="1304" y="67"/>
                  </a:lnTo>
                  <a:lnTo>
                    <a:pt x="1292" y="67"/>
                  </a:lnTo>
                  <a:lnTo>
                    <a:pt x="1279" y="67"/>
                  </a:lnTo>
                  <a:lnTo>
                    <a:pt x="1267" y="67"/>
                  </a:lnTo>
                  <a:lnTo>
                    <a:pt x="1267" y="118"/>
                  </a:lnTo>
                  <a:lnTo>
                    <a:pt x="1143" y="50"/>
                  </a:lnTo>
                  <a:lnTo>
                    <a:pt x="1130" y="33"/>
                  </a:lnTo>
                  <a:lnTo>
                    <a:pt x="1118" y="50"/>
                  </a:lnTo>
                  <a:lnTo>
                    <a:pt x="1106" y="50"/>
                  </a:lnTo>
                  <a:lnTo>
                    <a:pt x="1130" y="100"/>
                  </a:lnTo>
                  <a:lnTo>
                    <a:pt x="1093" y="67"/>
                  </a:lnTo>
                  <a:lnTo>
                    <a:pt x="1081" y="67"/>
                  </a:lnTo>
                  <a:lnTo>
                    <a:pt x="1069" y="67"/>
                  </a:lnTo>
                  <a:lnTo>
                    <a:pt x="1069" y="83"/>
                  </a:lnTo>
                  <a:lnTo>
                    <a:pt x="1056" y="118"/>
                  </a:lnTo>
                  <a:lnTo>
                    <a:pt x="1006" y="50"/>
                  </a:lnTo>
                  <a:lnTo>
                    <a:pt x="993" y="17"/>
                  </a:lnTo>
                  <a:lnTo>
                    <a:pt x="981" y="0"/>
                  </a:lnTo>
                  <a:lnTo>
                    <a:pt x="981" y="0"/>
                  </a:lnTo>
                  <a:lnTo>
                    <a:pt x="956" y="0"/>
                  </a:lnTo>
                  <a:lnTo>
                    <a:pt x="944" y="17"/>
                  </a:lnTo>
                  <a:lnTo>
                    <a:pt x="944" y="33"/>
                  </a:lnTo>
                  <a:lnTo>
                    <a:pt x="932" y="135"/>
                  </a:lnTo>
                  <a:lnTo>
                    <a:pt x="919" y="135"/>
                  </a:lnTo>
                  <a:lnTo>
                    <a:pt x="907" y="135"/>
                  </a:lnTo>
                  <a:lnTo>
                    <a:pt x="895" y="135"/>
                  </a:lnTo>
                  <a:lnTo>
                    <a:pt x="870" y="118"/>
                  </a:lnTo>
                  <a:lnTo>
                    <a:pt x="870" y="100"/>
                  </a:lnTo>
                  <a:lnTo>
                    <a:pt x="870" y="83"/>
                  </a:lnTo>
                  <a:lnTo>
                    <a:pt x="870" y="83"/>
                  </a:lnTo>
                  <a:lnTo>
                    <a:pt x="870" y="67"/>
                  </a:lnTo>
                  <a:lnTo>
                    <a:pt x="870" y="50"/>
                  </a:lnTo>
                  <a:lnTo>
                    <a:pt x="858" y="50"/>
                  </a:lnTo>
                  <a:lnTo>
                    <a:pt x="844" y="50"/>
                  </a:lnTo>
                  <a:lnTo>
                    <a:pt x="832" y="67"/>
                  </a:lnTo>
                  <a:lnTo>
                    <a:pt x="820" y="67"/>
                  </a:lnTo>
                  <a:lnTo>
                    <a:pt x="770" y="67"/>
                  </a:lnTo>
                  <a:lnTo>
                    <a:pt x="758" y="50"/>
                  </a:lnTo>
                  <a:lnTo>
                    <a:pt x="746" y="50"/>
                  </a:lnTo>
                  <a:lnTo>
                    <a:pt x="733" y="50"/>
                  </a:lnTo>
                  <a:lnTo>
                    <a:pt x="709" y="33"/>
                  </a:lnTo>
                  <a:lnTo>
                    <a:pt x="683" y="33"/>
                  </a:lnTo>
                  <a:lnTo>
                    <a:pt x="671" y="33"/>
                  </a:lnTo>
                  <a:lnTo>
                    <a:pt x="671" y="33"/>
                  </a:lnTo>
                  <a:lnTo>
                    <a:pt x="658" y="33"/>
                  </a:lnTo>
                  <a:lnTo>
                    <a:pt x="709" y="135"/>
                  </a:lnTo>
                  <a:lnTo>
                    <a:pt x="522" y="135"/>
                  </a:lnTo>
                  <a:lnTo>
                    <a:pt x="472" y="67"/>
                  </a:lnTo>
                  <a:lnTo>
                    <a:pt x="435" y="118"/>
                  </a:lnTo>
                  <a:lnTo>
                    <a:pt x="410" y="118"/>
                  </a:lnTo>
                  <a:lnTo>
                    <a:pt x="361" y="83"/>
                  </a:lnTo>
                  <a:lnTo>
                    <a:pt x="335" y="67"/>
                  </a:lnTo>
                  <a:lnTo>
                    <a:pt x="323" y="67"/>
                  </a:lnTo>
                  <a:lnTo>
                    <a:pt x="311" y="67"/>
                  </a:lnTo>
                  <a:lnTo>
                    <a:pt x="311" y="83"/>
                  </a:lnTo>
                  <a:lnTo>
                    <a:pt x="311" y="83"/>
                  </a:lnTo>
                  <a:lnTo>
                    <a:pt x="323" y="118"/>
                  </a:lnTo>
                  <a:lnTo>
                    <a:pt x="348" y="152"/>
                  </a:lnTo>
                  <a:lnTo>
                    <a:pt x="311" y="135"/>
                  </a:lnTo>
                  <a:lnTo>
                    <a:pt x="298" y="152"/>
                  </a:lnTo>
                  <a:lnTo>
                    <a:pt x="286" y="152"/>
                  </a:lnTo>
                  <a:lnTo>
                    <a:pt x="274" y="152"/>
                  </a:lnTo>
                  <a:lnTo>
                    <a:pt x="237" y="152"/>
                  </a:lnTo>
                  <a:lnTo>
                    <a:pt x="212" y="118"/>
                  </a:lnTo>
                  <a:lnTo>
                    <a:pt x="200" y="118"/>
                  </a:lnTo>
                  <a:lnTo>
                    <a:pt x="200" y="118"/>
                  </a:lnTo>
                  <a:lnTo>
                    <a:pt x="186" y="118"/>
                  </a:lnTo>
                  <a:lnTo>
                    <a:pt x="186" y="152"/>
                  </a:lnTo>
                  <a:lnTo>
                    <a:pt x="149" y="152"/>
                  </a:lnTo>
                  <a:lnTo>
                    <a:pt x="100" y="135"/>
                  </a:lnTo>
                  <a:lnTo>
                    <a:pt x="75" y="118"/>
                  </a:lnTo>
                  <a:lnTo>
                    <a:pt x="63" y="118"/>
                  </a:lnTo>
                  <a:lnTo>
                    <a:pt x="0" y="135"/>
                  </a:lnTo>
                  <a:lnTo>
                    <a:pt x="0" y="152"/>
                  </a:lnTo>
                  <a:lnTo>
                    <a:pt x="0" y="168"/>
                  </a:lnTo>
                  <a:lnTo>
                    <a:pt x="25" y="185"/>
                  </a:lnTo>
                  <a:lnTo>
                    <a:pt x="161" y="185"/>
                  </a:lnTo>
                  <a:lnTo>
                    <a:pt x="174" y="168"/>
                  </a:lnTo>
                  <a:lnTo>
                    <a:pt x="2136" y="168"/>
                  </a:lnTo>
                  <a:lnTo>
                    <a:pt x="1999" y="67"/>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8" name="Freeform 109">
              <a:extLst>
                <a:ext uri="{FF2B5EF4-FFF2-40B4-BE49-F238E27FC236}">
                  <a16:creationId xmlns:a16="http://schemas.microsoft.com/office/drawing/2014/main" id="{0ADF880C-87FE-5A46-8640-45A1DECA0790}"/>
                </a:ext>
              </a:extLst>
            </p:cNvPr>
            <p:cNvSpPr>
              <a:spLocks/>
            </p:cNvSpPr>
            <p:nvPr/>
          </p:nvSpPr>
          <p:spPr bwMode="auto">
            <a:xfrm>
              <a:off x="5612756" y="1650989"/>
              <a:ext cx="1963567" cy="65732"/>
            </a:xfrm>
            <a:custGeom>
              <a:avLst/>
              <a:gdLst/>
              <a:ahLst/>
              <a:cxnLst>
                <a:cxn ang="0">
                  <a:pos x="37" y="52"/>
                </a:cxn>
                <a:cxn ang="0">
                  <a:pos x="99" y="68"/>
                </a:cxn>
                <a:cxn ang="0">
                  <a:pos x="174" y="85"/>
                </a:cxn>
                <a:cxn ang="0">
                  <a:pos x="286" y="68"/>
                </a:cxn>
                <a:cxn ang="0">
                  <a:pos x="311" y="52"/>
                </a:cxn>
                <a:cxn ang="0">
                  <a:pos x="298" y="33"/>
                </a:cxn>
                <a:cxn ang="0">
                  <a:pos x="372" y="33"/>
                </a:cxn>
                <a:cxn ang="0">
                  <a:pos x="422" y="52"/>
                </a:cxn>
                <a:cxn ang="0">
                  <a:pos x="497" y="52"/>
                </a:cxn>
                <a:cxn ang="0">
                  <a:pos x="670" y="52"/>
                </a:cxn>
                <a:cxn ang="0">
                  <a:pos x="732" y="52"/>
                </a:cxn>
                <a:cxn ang="0">
                  <a:pos x="695" y="33"/>
                </a:cxn>
                <a:cxn ang="0">
                  <a:pos x="621" y="33"/>
                </a:cxn>
                <a:cxn ang="0">
                  <a:pos x="609" y="17"/>
                </a:cxn>
                <a:cxn ang="0">
                  <a:pos x="757" y="33"/>
                </a:cxn>
                <a:cxn ang="0">
                  <a:pos x="832" y="68"/>
                </a:cxn>
                <a:cxn ang="0">
                  <a:pos x="894" y="68"/>
                </a:cxn>
                <a:cxn ang="0">
                  <a:pos x="944" y="33"/>
                </a:cxn>
                <a:cxn ang="0">
                  <a:pos x="993" y="17"/>
                </a:cxn>
                <a:cxn ang="0">
                  <a:pos x="1130" y="52"/>
                </a:cxn>
                <a:cxn ang="0">
                  <a:pos x="1241" y="33"/>
                </a:cxn>
                <a:cxn ang="0">
                  <a:pos x="1378" y="52"/>
                </a:cxn>
                <a:cxn ang="0">
                  <a:pos x="1402" y="68"/>
                </a:cxn>
                <a:cxn ang="0">
                  <a:pos x="1614" y="52"/>
                </a:cxn>
                <a:cxn ang="0">
                  <a:pos x="1627" y="33"/>
                </a:cxn>
                <a:cxn ang="0">
                  <a:pos x="1688" y="17"/>
                </a:cxn>
                <a:cxn ang="0">
                  <a:pos x="1602" y="33"/>
                </a:cxn>
                <a:cxn ang="0">
                  <a:pos x="1515" y="33"/>
                </a:cxn>
                <a:cxn ang="0">
                  <a:pos x="1453" y="17"/>
                </a:cxn>
                <a:cxn ang="0">
                  <a:pos x="1378" y="33"/>
                </a:cxn>
                <a:cxn ang="0">
                  <a:pos x="1279" y="17"/>
                </a:cxn>
                <a:cxn ang="0">
                  <a:pos x="1216" y="17"/>
                </a:cxn>
                <a:cxn ang="0">
                  <a:pos x="1130" y="17"/>
                </a:cxn>
                <a:cxn ang="0">
                  <a:pos x="956" y="17"/>
                </a:cxn>
                <a:cxn ang="0">
                  <a:pos x="906" y="17"/>
                </a:cxn>
                <a:cxn ang="0">
                  <a:pos x="807" y="33"/>
                </a:cxn>
                <a:cxn ang="0">
                  <a:pos x="683" y="0"/>
                </a:cxn>
                <a:cxn ang="0">
                  <a:pos x="633" y="0"/>
                </a:cxn>
                <a:cxn ang="0">
                  <a:pos x="534" y="0"/>
                </a:cxn>
                <a:cxn ang="0">
                  <a:pos x="472" y="17"/>
                </a:cxn>
                <a:cxn ang="0">
                  <a:pos x="422" y="0"/>
                </a:cxn>
                <a:cxn ang="0">
                  <a:pos x="372" y="0"/>
                </a:cxn>
                <a:cxn ang="0">
                  <a:pos x="286" y="0"/>
                </a:cxn>
                <a:cxn ang="0">
                  <a:pos x="124" y="17"/>
                </a:cxn>
                <a:cxn ang="0">
                  <a:pos x="74" y="17"/>
                </a:cxn>
              </a:cxnLst>
              <a:rect l="0" t="0" r="r" b="b"/>
              <a:pathLst>
                <a:path w="1713" h="85">
                  <a:moveTo>
                    <a:pt x="0" y="52"/>
                  </a:moveTo>
                  <a:lnTo>
                    <a:pt x="12" y="52"/>
                  </a:lnTo>
                  <a:lnTo>
                    <a:pt x="37" y="52"/>
                  </a:lnTo>
                  <a:lnTo>
                    <a:pt x="74" y="52"/>
                  </a:lnTo>
                  <a:lnTo>
                    <a:pt x="86" y="52"/>
                  </a:lnTo>
                  <a:lnTo>
                    <a:pt x="99" y="68"/>
                  </a:lnTo>
                  <a:lnTo>
                    <a:pt x="124" y="85"/>
                  </a:lnTo>
                  <a:lnTo>
                    <a:pt x="161" y="85"/>
                  </a:lnTo>
                  <a:lnTo>
                    <a:pt x="174" y="85"/>
                  </a:lnTo>
                  <a:lnTo>
                    <a:pt x="199" y="85"/>
                  </a:lnTo>
                  <a:lnTo>
                    <a:pt x="260" y="68"/>
                  </a:lnTo>
                  <a:lnTo>
                    <a:pt x="286" y="68"/>
                  </a:lnTo>
                  <a:lnTo>
                    <a:pt x="298" y="68"/>
                  </a:lnTo>
                  <a:lnTo>
                    <a:pt x="311" y="68"/>
                  </a:lnTo>
                  <a:lnTo>
                    <a:pt x="311" y="52"/>
                  </a:lnTo>
                  <a:lnTo>
                    <a:pt x="286" y="33"/>
                  </a:lnTo>
                  <a:lnTo>
                    <a:pt x="286" y="33"/>
                  </a:lnTo>
                  <a:lnTo>
                    <a:pt x="298" y="33"/>
                  </a:lnTo>
                  <a:lnTo>
                    <a:pt x="348" y="17"/>
                  </a:lnTo>
                  <a:lnTo>
                    <a:pt x="360" y="33"/>
                  </a:lnTo>
                  <a:lnTo>
                    <a:pt x="372" y="33"/>
                  </a:lnTo>
                  <a:lnTo>
                    <a:pt x="360" y="33"/>
                  </a:lnTo>
                  <a:lnTo>
                    <a:pt x="348" y="52"/>
                  </a:lnTo>
                  <a:lnTo>
                    <a:pt x="422" y="52"/>
                  </a:lnTo>
                  <a:lnTo>
                    <a:pt x="434" y="52"/>
                  </a:lnTo>
                  <a:lnTo>
                    <a:pt x="447" y="52"/>
                  </a:lnTo>
                  <a:lnTo>
                    <a:pt x="497" y="52"/>
                  </a:lnTo>
                  <a:lnTo>
                    <a:pt x="546" y="52"/>
                  </a:lnTo>
                  <a:lnTo>
                    <a:pt x="595" y="52"/>
                  </a:lnTo>
                  <a:lnTo>
                    <a:pt x="670" y="52"/>
                  </a:lnTo>
                  <a:lnTo>
                    <a:pt x="720" y="52"/>
                  </a:lnTo>
                  <a:lnTo>
                    <a:pt x="732" y="52"/>
                  </a:lnTo>
                  <a:lnTo>
                    <a:pt x="732" y="52"/>
                  </a:lnTo>
                  <a:lnTo>
                    <a:pt x="720" y="33"/>
                  </a:lnTo>
                  <a:lnTo>
                    <a:pt x="707" y="33"/>
                  </a:lnTo>
                  <a:lnTo>
                    <a:pt x="695" y="33"/>
                  </a:lnTo>
                  <a:lnTo>
                    <a:pt x="658" y="52"/>
                  </a:lnTo>
                  <a:lnTo>
                    <a:pt x="558" y="33"/>
                  </a:lnTo>
                  <a:lnTo>
                    <a:pt x="621" y="33"/>
                  </a:lnTo>
                  <a:lnTo>
                    <a:pt x="595" y="17"/>
                  </a:lnTo>
                  <a:lnTo>
                    <a:pt x="595" y="17"/>
                  </a:lnTo>
                  <a:lnTo>
                    <a:pt x="609" y="17"/>
                  </a:lnTo>
                  <a:lnTo>
                    <a:pt x="621" y="0"/>
                  </a:lnTo>
                  <a:lnTo>
                    <a:pt x="633" y="17"/>
                  </a:lnTo>
                  <a:lnTo>
                    <a:pt x="757" y="33"/>
                  </a:lnTo>
                  <a:lnTo>
                    <a:pt x="807" y="68"/>
                  </a:lnTo>
                  <a:lnTo>
                    <a:pt x="820" y="68"/>
                  </a:lnTo>
                  <a:lnTo>
                    <a:pt x="832" y="68"/>
                  </a:lnTo>
                  <a:lnTo>
                    <a:pt x="857" y="52"/>
                  </a:lnTo>
                  <a:lnTo>
                    <a:pt x="881" y="68"/>
                  </a:lnTo>
                  <a:lnTo>
                    <a:pt x="894" y="68"/>
                  </a:lnTo>
                  <a:lnTo>
                    <a:pt x="918" y="68"/>
                  </a:lnTo>
                  <a:lnTo>
                    <a:pt x="906" y="33"/>
                  </a:lnTo>
                  <a:lnTo>
                    <a:pt x="944" y="33"/>
                  </a:lnTo>
                  <a:lnTo>
                    <a:pt x="956" y="33"/>
                  </a:lnTo>
                  <a:lnTo>
                    <a:pt x="981" y="33"/>
                  </a:lnTo>
                  <a:lnTo>
                    <a:pt x="993" y="17"/>
                  </a:lnTo>
                  <a:lnTo>
                    <a:pt x="1092" y="17"/>
                  </a:lnTo>
                  <a:lnTo>
                    <a:pt x="1118" y="52"/>
                  </a:lnTo>
                  <a:lnTo>
                    <a:pt x="1130" y="52"/>
                  </a:lnTo>
                  <a:lnTo>
                    <a:pt x="1142" y="52"/>
                  </a:lnTo>
                  <a:lnTo>
                    <a:pt x="1167" y="33"/>
                  </a:lnTo>
                  <a:lnTo>
                    <a:pt x="1241" y="33"/>
                  </a:lnTo>
                  <a:lnTo>
                    <a:pt x="1316" y="33"/>
                  </a:lnTo>
                  <a:lnTo>
                    <a:pt x="1390" y="33"/>
                  </a:lnTo>
                  <a:lnTo>
                    <a:pt x="1378" y="52"/>
                  </a:lnTo>
                  <a:lnTo>
                    <a:pt x="1378" y="68"/>
                  </a:lnTo>
                  <a:lnTo>
                    <a:pt x="1390" y="68"/>
                  </a:lnTo>
                  <a:lnTo>
                    <a:pt x="1402" y="68"/>
                  </a:lnTo>
                  <a:lnTo>
                    <a:pt x="1427" y="68"/>
                  </a:lnTo>
                  <a:lnTo>
                    <a:pt x="1515" y="68"/>
                  </a:lnTo>
                  <a:lnTo>
                    <a:pt x="1614" y="52"/>
                  </a:lnTo>
                  <a:lnTo>
                    <a:pt x="1589" y="52"/>
                  </a:lnTo>
                  <a:lnTo>
                    <a:pt x="1602" y="33"/>
                  </a:lnTo>
                  <a:lnTo>
                    <a:pt x="1627" y="33"/>
                  </a:lnTo>
                  <a:lnTo>
                    <a:pt x="1651" y="33"/>
                  </a:lnTo>
                  <a:lnTo>
                    <a:pt x="1713" y="17"/>
                  </a:lnTo>
                  <a:lnTo>
                    <a:pt x="1688" y="17"/>
                  </a:lnTo>
                  <a:lnTo>
                    <a:pt x="1664" y="17"/>
                  </a:lnTo>
                  <a:lnTo>
                    <a:pt x="1639" y="17"/>
                  </a:lnTo>
                  <a:lnTo>
                    <a:pt x="1602" y="33"/>
                  </a:lnTo>
                  <a:lnTo>
                    <a:pt x="1564" y="17"/>
                  </a:lnTo>
                  <a:lnTo>
                    <a:pt x="1539" y="17"/>
                  </a:lnTo>
                  <a:lnTo>
                    <a:pt x="1515" y="33"/>
                  </a:lnTo>
                  <a:lnTo>
                    <a:pt x="1478" y="33"/>
                  </a:lnTo>
                  <a:lnTo>
                    <a:pt x="1453" y="17"/>
                  </a:lnTo>
                  <a:lnTo>
                    <a:pt x="1453" y="17"/>
                  </a:lnTo>
                  <a:lnTo>
                    <a:pt x="1427" y="17"/>
                  </a:lnTo>
                  <a:lnTo>
                    <a:pt x="1415" y="17"/>
                  </a:lnTo>
                  <a:lnTo>
                    <a:pt x="1378" y="33"/>
                  </a:lnTo>
                  <a:lnTo>
                    <a:pt x="1328" y="33"/>
                  </a:lnTo>
                  <a:lnTo>
                    <a:pt x="1304" y="17"/>
                  </a:lnTo>
                  <a:lnTo>
                    <a:pt x="1279" y="17"/>
                  </a:lnTo>
                  <a:lnTo>
                    <a:pt x="1253" y="17"/>
                  </a:lnTo>
                  <a:lnTo>
                    <a:pt x="1229" y="17"/>
                  </a:lnTo>
                  <a:lnTo>
                    <a:pt x="1216" y="17"/>
                  </a:lnTo>
                  <a:lnTo>
                    <a:pt x="1192" y="17"/>
                  </a:lnTo>
                  <a:lnTo>
                    <a:pt x="1142" y="17"/>
                  </a:lnTo>
                  <a:lnTo>
                    <a:pt x="1130" y="17"/>
                  </a:lnTo>
                  <a:lnTo>
                    <a:pt x="1118" y="17"/>
                  </a:lnTo>
                  <a:lnTo>
                    <a:pt x="993" y="17"/>
                  </a:lnTo>
                  <a:lnTo>
                    <a:pt x="956" y="17"/>
                  </a:lnTo>
                  <a:lnTo>
                    <a:pt x="931" y="17"/>
                  </a:lnTo>
                  <a:lnTo>
                    <a:pt x="918" y="17"/>
                  </a:lnTo>
                  <a:lnTo>
                    <a:pt x="906" y="17"/>
                  </a:lnTo>
                  <a:lnTo>
                    <a:pt x="857" y="33"/>
                  </a:lnTo>
                  <a:lnTo>
                    <a:pt x="832" y="33"/>
                  </a:lnTo>
                  <a:lnTo>
                    <a:pt x="807" y="33"/>
                  </a:lnTo>
                  <a:lnTo>
                    <a:pt x="720" y="0"/>
                  </a:lnTo>
                  <a:lnTo>
                    <a:pt x="707" y="0"/>
                  </a:lnTo>
                  <a:lnTo>
                    <a:pt x="683" y="0"/>
                  </a:lnTo>
                  <a:lnTo>
                    <a:pt x="670" y="0"/>
                  </a:lnTo>
                  <a:lnTo>
                    <a:pt x="658" y="0"/>
                  </a:lnTo>
                  <a:lnTo>
                    <a:pt x="633" y="0"/>
                  </a:lnTo>
                  <a:lnTo>
                    <a:pt x="621" y="0"/>
                  </a:lnTo>
                  <a:lnTo>
                    <a:pt x="558" y="17"/>
                  </a:lnTo>
                  <a:lnTo>
                    <a:pt x="534" y="0"/>
                  </a:lnTo>
                  <a:lnTo>
                    <a:pt x="509" y="0"/>
                  </a:lnTo>
                  <a:lnTo>
                    <a:pt x="497" y="0"/>
                  </a:lnTo>
                  <a:lnTo>
                    <a:pt x="472" y="17"/>
                  </a:lnTo>
                  <a:lnTo>
                    <a:pt x="460" y="17"/>
                  </a:lnTo>
                  <a:lnTo>
                    <a:pt x="434" y="0"/>
                  </a:lnTo>
                  <a:lnTo>
                    <a:pt x="422" y="0"/>
                  </a:lnTo>
                  <a:lnTo>
                    <a:pt x="409" y="0"/>
                  </a:lnTo>
                  <a:lnTo>
                    <a:pt x="397" y="0"/>
                  </a:lnTo>
                  <a:lnTo>
                    <a:pt x="372" y="0"/>
                  </a:lnTo>
                  <a:lnTo>
                    <a:pt x="335" y="0"/>
                  </a:lnTo>
                  <a:lnTo>
                    <a:pt x="311" y="0"/>
                  </a:lnTo>
                  <a:lnTo>
                    <a:pt x="286" y="0"/>
                  </a:lnTo>
                  <a:lnTo>
                    <a:pt x="260" y="0"/>
                  </a:lnTo>
                  <a:lnTo>
                    <a:pt x="248" y="17"/>
                  </a:lnTo>
                  <a:lnTo>
                    <a:pt x="124" y="17"/>
                  </a:lnTo>
                  <a:lnTo>
                    <a:pt x="99" y="17"/>
                  </a:lnTo>
                  <a:lnTo>
                    <a:pt x="86" y="0"/>
                  </a:lnTo>
                  <a:lnTo>
                    <a:pt x="74" y="17"/>
                  </a:lnTo>
                  <a:lnTo>
                    <a:pt x="74" y="17"/>
                  </a:lnTo>
                  <a:lnTo>
                    <a:pt x="0" y="5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9" name="Freeform 111">
              <a:extLst>
                <a:ext uri="{FF2B5EF4-FFF2-40B4-BE49-F238E27FC236}">
                  <a16:creationId xmlns:a16="http://schemas.microsoft.com/office/drawing/2014/main" id="{3BBB5931-2727-ED40-B4A3-4E5208814C6E}"/>
                </a:ext>
              </a:extLst>
            </p:cNvPr>
            <p:cNvSpPr>
              <a:spLocks/>
            </p:cNvSpPr>
            <p:nvPr/>
          </p:nvSpPr>
          <p:spPr bwMode="auto">
            <a:xfrm>
              <a:off x="4316081" y="1190818"/>
              <a:ext cx="384826" cy="172096"/>
            </a:xfrm>
            <a:custGeom>
              <a:avLst/>
              <a:gdLst/>
              <a:ahLst/>
              <a:cxnLst>
                <a:cxn ang="0">
                  <a:pos x="314" y="24"/>
                </a:cxn>
                <a:cxn ang="0">
                  <a:pos x="314" y="24"/>
                </a:cxn>
                <a:cxn ang="0">
                  <a:pos x="314" y="12"/>
                </a:cxn>
                <a:cxn ang="0">
                  <a:pos x="302" y="0"/>
                </a:cxn>
                <a:cxn ang="0">
                  <a:pos x="278" y="12"/>
                </a:cxn>
                <a:cxn ang="0">
                  <a:pos x="241" y="12"/>
                </a:cxn>
                <a:cxn ang="0">
                  <a:pos x="217" y="12"/>
                </a:cxn>
                <a:cxn ang="0">
                  <a:pos x="205" y="0"/>
                </a:cxn>
                <a:cxn ang="0">
                  <a:pos x="193" y="0"/>
                </a:cxn>
                <a:cxn ang="0">
                  <a:pos x="205" y="12"/>
                </a:cxn>
                <a:cxn ang="0">
                  <a:pos x="181" y="24"/>
                </a:cxn>
                <a:cxn ang="0">
                  <a:pos x="181" y="37"/>
                </a:cxn>
                <a:cxn ang="0">
                  <a:pos x="169" y="37"/>
                </a:cxn>
                <a:cxn ang="0">
                  <a:pos x="145" y="37"/>
                </a:cxn>
                <a:cxn ang="0">
                  <a:pos x="133" y="37"/>
                </a:cxn>
                <a:cxn ang="0">
                  <a:pos x="121" y="37"/>
                </a:cxn>
                <a:cxn ang="0">
                  <a:pos x="109" y="49"/>
                </a:cxn>
                <a:cxn ang="0">
                  <a:pos x="133" y="49"/>
                </a:cxn>
                <a:cxn ang="0">
                  <a:pos x="133" y="61"/>
                </a:cxn>
                <a:cxn ang="0">
                  <a:pos x="121" y="61"/>
                </a:cxn>
                <a:cxn ang="0">
                  <a:pos x="84" y="61"/>
                </a:cxn>
                <a:cxn ang="0">
                  <a:pos x="96" y="73"/>
                </a:cxn>
                <a:cxn ang="0">
                  <a:pos x="84" y="85"/>
                </a:cxn>
                <a:cxn ang="0">
                  <a:pos x="48" y="85"/>
                </a:cxn>
                <a:cxn ang="0">
                  <a:pos x="36" y="97"/>
                </a:cxn>
                <a:cxn ang="0">
                  <a:pos x="36" y="109"/>
                </a:cxn>
                <a:cxn ang="0">
                  <a:pos x="60" y="109"/>
                </a:cxn>
                <a:cxn ang="0">
                  <a:pos x="48" y="121"/>
                </a:cxn>
                <a:cxn ang="0">
                  <a:pos x="24" y="121"/>
                </a:cxn>
                <a:cxn ang="0">
                  <a:pos x="0" y="109"/>
                </a:cxn>
                <a:cxn ang="0">
                  <a:pos x="12" y="133"/>
                </a:cxn>
                <a:cxn ang="0">
                  <a:pos x="36" y="145"/>
                </a:cxn>
                <a:cxn ang="0">
                  <a:pos x="48" y="133"/>
                </a:cxn>
                <a:cxn ang="0">
                  <a:pos x="72" y="133"/>
                </a:cxn>
                <a:cxn ang="0">
                  <a:pos x="48" y="133"/>
                </a:cxn>
                <a:cxn ang="0">
                  <a:pos x="48" y="133"/>
                </a:cxn>
                <a:cxn ang="0">
                  <a:pos x="84" y="145"/>
                </a:cxn>
                <a:cxn ang="0">
                  <a:pos x="109" y="133"/>
                </a:cxn>
                <a:cxn ang="0">
                  <a:pos x="121" y="121"/>
                </a:cxn>
                <a:cxn ang="0">
                  <a:pos x="133" y="121"/>
                </a:cxn>
                <a:cxn ang="0">
                  <a:pos x="121" y="133"/>
                </a:cxn>
                <a:cxn ang="0">
                  <a:pos x="109" y="145"/>
                </a:cxn>
                <a:cxn ang="0">
                  <a:pos x="109" y="157"/>
                </a:cxn>
                <a:cxn ang="0">
                  <a:pos x="121" y="157"/>
                </a:cxn>
                <a:cxn ang="0">
                  <a:pos x="133" y="157"/>
                </a:cxn>
                <a:cxn ang="0">
                  <a:pos x="121" y="145"/>
                </a:cxn>
                <a:cxn ang="0">
                  <a:pos x="145" y="133"/>
                </a:cxn>
                <a:cxn ang="0">
                  <a:pos x="326" y="24"/>
                </a:cxn>
              </a:cxnLst>
              <a:rect l="0" t="0" r="r" b="b"/>
              <a:pathLst>
                <a:path w="326" h="157">
                  <a:moveTo>
                    <a:pt x="326" y="24"/>
                  </a:moveTo>
                  <a:lnTo>
                    <a:pt x="314" y="24"/>
                  </a:lnTo>
                  <a:lnTo>
                    <a:pt x="314" y="24"/>
                  </a:lnTo>
                  <a:lnTo>
                    <a:pt x="314" y="24"/>
                  </a:lnTo>
                  <a:lnTo>
                    <a:pt x="302" y="24"/>
                  </a:lnTo>
                  <a:lnTo>
                    <a:pt x="314" y="24"/>
                  </a:lnTo>
                  <a:lnTo>
                    <a:pt x="314" y="24"/>
                  </a:lnTo>
                  <a:lnTo>
                    <a:pt x="314" y="24"/>
                  </a:lnTo>
                  <a:lnTo>
                    <a:pt x="314" y="24"/>
                  </a:lnTo>
                  <a:lnTo>
                    <a:pt x="314" y="12"/>
                  </a:lnTo>
                  <a:lnTo>
                    <a:pt x="314" y="12"/>
                  </a:lnTo>
                  <a:lnTo>
                    <a:pt x="314" y="12"/>
                  </a:lnTo>
                  <a:lnTo>
                    <a:pt x="314" y="12"/>
                  </a:lnTo>
                  <a:lnTo>
                    <a:pt x="314" y="12"/>
                  </a:lnTo>
                  <a:lnTo>
                    <a:pt x="302" y="0"/>
                  </a:lnTo>
                  <a:lnTo>
                    <a:pt x="302" y="0"/>
                  </a:lnTo>
                  <a:lnTo>
                    <a:pt x="290" y="12"/>
                  </a:lnTo>
                  <a:lnTo>
                    <a:pt x="290" y="12"/>
                  </a:lnTo>
                  <a:lnTo>
                    <a:pt x="290" y="12"/>
                  </a:lnTo>
                  <a:lnTo>
                    <a:pt x="278" y="12"/>
                  </a:lnTo>
                  <a:lnTo>
                    <a:pt x="266" y="12"/>
                  </a:lnTo>
                  <a:lnTo>
                    <a:pt x="266" y="12"/>
                  </a:lnTo>
                  <a:lnTo>
                    <a:pt x="253" y="12"/>
                  </a:lnTo>
                  <a:lnTo>
                    <a:pt x="241" y="12"/>
                  </a:lnTo>
                  <a:lnTo>
                    <a:pt x="241" y="12"/>
                  </a:lnTo>
                  <a:lnTo>
                    <a:pt x="229" y="12"/>
                  </a:lnTo>
                  <a:lnTo>
                    <a:pt x="229" y="12"/>
                  </a:lnTo>
                  <a:lnTo>
                    <a:pt x="217" y="12"/>
                  </a:lnTo>
                  <a:lnTo>
                    <a:pt x="217" y="12"/>
                  </a:lnTo>
                  <a:lnTo>
                    <a:pt x="217" y="0"/>
                  </a:lnTo>
                  <a:lnTo>
                    <a:pt x="217" y="12"/>
                  </a:lnTo>
                  <a:lnTo>
                    <a:pt x="205" y="0"/>
                  </a:lnTo>
                  <a:lnTo>
                    <a:pt x="205" y="12"/>
                  </a:lnTo>
                  <a:lnTo>
                    <a:pt x="193" y="12"/>
                  </a:lnTo>
                  <a:lnTo>
                    <a:pt x="193" y="0"/>
                  </a:lnTo>
                  <a:lnTo>
                    <a:pt x="193" y="0"/>
                  </a:lnTo>
                  <a:lnTo>
                    <a:pt x="181" y="0"/>
                  </a:lnTo>
                  <a:lnTo>
                    <a:pt x="193" y="12"/>
                  </a:lnTo>
                  <a:lnTo>
                    <a:pt x="193" y="12"/>
                  </a:lnTo>
                  <a:lnTo>
                    <a:pt x="205" y="12"/>
                  </a:lnTo>
                  <a:lnTo>
                    <a:pt x="193" y="12"/>
                  </a:lnTo>
                  <a:lnTo>
                    <a:pt x="193" y="24"/>
                  </a:lnTo>
                  <a:lnTo>
                    <a:pt x="193" y="24"/>
                  </a:lnTo>
                  <a:lnTo>
                    <a:pt x="181" y="24"/>
                  </a:lnTo>
                  <a:lnTo>
                    <a:pt x="181" y="24"/>
                  </a:lnTo>
                  <a:lnTo>
                    <a:pt x="169" y="24"/>
                  </a:lnTo>
                  <a:lnTo>
                    <a:pt x="169" y="24"/>
                  </a:lnTo>
                  <a:lnTo>
                    <a:pt x="181" y="37"/>
                  </a:lnTo>
                  <a:lnTo>
                    <a:pt x="181" y="37"/>
                  </a:lnTo>
                  <a:lnTo>
                    <a:pt x="181" y="37"/>
                  </a:lnTo>
                  <a:lnTo>
                    <a:pt x="169" y="37"/>
                  </a:lnTo>
                  <a:lnTo>
                    <a:pt x="169" y="37"/>
                  </a:lnTo>
                  <a:lnTo>
                    <a:pt x="169" y="37"/>
                  </a:lnTo>
                  <a:lnTo>
                    <a:pt x="157" y="37"/>
                  </a:lnTo>
                  <a:lnTo>
                    <a:pt x="157" y="37"/>
                  </a:lnTo>
                  <a:lnTo>
                    <a:pt x="145" y="37"/>
                  </a:lnTo>
                  <a:lnTo>
                    <a:pt x="145" y="37"/>
                  </a:lnTo>
                  <a:lnTo>
                    <a:pt x="145" y="37"/>
                  </a:lnTo>
                  <a:lnTo>
                    <a:pt x="133" y="37"/>
                  </a:lnTo>
                  <a:lnTo>
                    <a:pt x="133" y="37"/>
                  </a:lnTo>
                  <a:lnTo>
                    <a:pt x="133" y="37"/>
                  </a:lnTo>
                  <a:lnTo>
                    <a:pt x="121" y="37"/>
                  </a:lnTo>
                  <a:lnTo>
                    <a:pt x="121" y="37"/>
                  </a:lnTo>
                  <a:lnTo>
                    <a:pt x="121" y="37"/>
                  </a:lnTo>
                  <a:lnTo>
                    <a:pt x="121" y="37"/>
                  </a:lnTo>
                  <a:lnTo>
                    <a:pt x="121" y="37"/>
                  </a:lnTo>
                  <a:lnTo>
                    <a:pt x="109" y="37"/>
                  </a:lnTo>
                  <a:lnTo>
                    <a:pt x="109" y="49"/>
                  </a:lnTo>
                  <a:lnTo>
                    <a:pt x="121" y="49"/>
                  </a:lnTo>
                  <a:lnTo>
                    <a:pt x="133" y="49"/>
                  </a:lnTo>
                  <a:lnTo>
                    <a:pt x="133" y="49"/>
                  </a:lnTo>
                  <a:lnTo>
                    <a:pt x="133" y="49"/>
                  </a:lnTo>
                  <a:lnTo>
                    <a:pt x="133" y="49"/>
                  </a:lnTo>
                  <a:lnTo>
                    <a:pt x="133" y="61"/>
                  </a:lnTo>
                  <a:lnTo>
                    <a:pt x="133" y="61"/>
                  </a:lnTo>
                  <a:lnTo>
                    <a:pt x="133" y="61"/>
                  </a:lnTo>
                  <a:lnTo>
                    <a:pt x="121" y="61"/>
                  </a:lnTo>
                  <a:lnTo>
                    <a:pt x="121" y="61"/>
                  </a:lnTo>
                  <a:lnTo>
                    <a:pt x="121" y="61"/>
                  </a:lnTo>
                  <a:lnTo>
                    <a:pt x="121" y="61"/>
                  </a:lnTo>
                  <a:lnTo>
                    <a:pt x="109" y="61"/>
                  </a:lnTo>
                  <a:lnTo>
                    <a:pt x="109" y="61"/>
                  </a:lnTo>
                  <a:lnTo>
                    <a:pt x="96" y="61"/>
                  </a:lnTo>
                  <a:lnTo>
                    <a:pt x="84" y="61"/>
                  </a:lnTo>
                  <a:lnTo>
                    <a:pt x="84" y="73"/>
                  </a:lnTo>
                  <a:lnTo>
                    <a:pt x="84" y="73"/>
                  </a:lnTo>
                  <a:lnTo>
                    <a:pt x="96" y="73"/>
                  </a:lnTo>
                  <a:lnTo>
                    <a:pt x="96" y="73"/>
                  </a:lnTo>
                  <a:lnTo>
                    <a:pt x="96" y="85"/>
                  </a:lnTo>
                  <a:lnTo>
                    <a:pt x="96" y="85"/>
                  </a:lnTo>
                  <a:lnTo>
                    <a:pt x="72" y="85"/>
                  </a:lnTo>
                  <a:lnTo>
                    <a:pt x="84" y="85"/>
                  </a:lnTo>
                  <a:lnTo>
                    <a:pt x="60" y="85"/>
                  </a:lnTo>
                  <a:lnTo>
                    <a:pt x="60" y="85"/>
                  </a:lnTo>
                  <a:lnTo>
                    <a:pt x="48" y="85"/>
                  </a:lnTo>
                  <a:lnTo>
                    <a:pt x="48" y="85"/>
                  </a:lnTo>
                  <a:lnTo>
                    <a:pt x="36" y="85"/>
                  </a:lnTo>
                  <a:lnTo>
                    <a:pt x="24" y="85"/>
                  </a:lnTo>
                  <a:lnTo>
                    <a:pt x="36" y="97"/>
                  </a:lnTo>
                  <a:lnTo>
                    <a:pt x="36" y="97"/>
                  </a:lnTo>
                  <a:lnTo>
                    <a:pt x="48" y="97"/>
                  </a:lnTo>
                  <a:lnTo>
                    <a:pt x="48" y="97"/>
                  </a:lnTo>
                  <a:lnTo>
                    <a:pt x="48" y="109"/>
                  </a:lnTo>
                  <a:lnTo>
                    <a:pt x="36" y="109"/>
                  </a:lnTo>
                  <a:lnTo>
                    <a:pt x="36" y="109"/>
                  </a:lnTo>
                  <a:lnTo>
                    <a:pt x="36" y="121"/>
                  </a:lnTo>
                  <a:lnTo>
                    <a:pt x="48" y="121"/>
                  </a:lnTo>
                  <a:lnTo>
                    <a:pt x="60" y="109"/>
                  </a:lnTo>
                  <a:lnTo>
                    <a:pt x="60" y="121"/>
                  </a:lnTo>
                  <a:lnTo>
                    <a:pt x="48" y="121"/>
                  </a:lnTo>
                  <a:lnTo>
                    <a:pt x="48" y="121"/>
                  </a:lnTo>
                  <a:lnTo>
                    <a:pt x="48" y="121"/>
                  </a:lnTo>
                  <a:lnTo>
                    <a:pt x="48" y="121"/>
                  </a:lnTo>
                  <a:lnTo>
                    <a:pt x="36" y="121"/>
                  </a:lnTo>
                  <a:lnTo>
                    <a:pt x="36" y="121"/>
                  </a:lnTo>
                  <a:lnTo>
                    <a:pt x="24" y="121"/>
                  </a:lnTo>
                  <a:lnTo>
                    <a:pt x="24" y="109"/>
                  </a:lnTo>
                  <a:lnTo>
                    <a:pt x="24" y="121"/>
                  </a:lnTo>
                  <a:lnTo>
                    <a:pt x="12" y="109"/>
                  </a:lnTo>
                  <a:lnTo>
                    <a:pt x="0" y="109"/>
                  </a:lnTo>
                  <a:lnTo>
                    <a:pt x="12" y="121"/>
                  </a:lnTo>
                  <a:lnTo>
                    <a:pt x="12" y="121"/>
                  </a:lnTo>
                  <a:lnTo>
                    <a:pt x="24" y="121"/>
                  </a:lnTo>
                  <a:lnTo>
                    <a:pt x="12" y="133"/>
                  </a:lnTo>
                  <a:lnTo>
                    <a:pt x="24" y="133"/>
                  </a:lnTo>
                  <a:lnTo>
                    <a:pt x="24" y="145"/>
                  </a:lnTo>
                  <a:lnTo>
                    <a:pt x="24" y="133"/>
                  </a:lnTo>
                  <a:lnTo>
                    <a:pt x="36" y="145"/>
                  </a:lnTo>
                  <a:lnTo>
                    <a:pt x="36" y="133"/>
                  </a:lnTo>
                  <a:lnTo>
                    <a:pt x="36" y="133"/>
                  </a:lnTo>
                  <a:lnTo>
                    <a:pt x="36" y="133"/>
                  </a:lnTo>
                  <a:lnTo>
                    <a:pt x="48" y="133"/>
                  </a:lnTo>
                  <a:lnTo>
                    <a:pt x="48" y="133"/>
                  </a:lnTo>
                  <a:lnTo>
                    <a:pt x="60" y="121"/>
                  </a:lnTo>
                  <a:lnTo>
                    <a:pt x="72" y="121"/>
                  </a:lnTo>
                  <a:lnTo>
                    <a:pt x="72" y="133"/>
                  </a:lnTo>
                  <a:lnTo>
                    <a:pt x="60" y="133"/>
                  </a:lnTo>
                  <a:lnTo>
                    <a:pt x="48" y="133"/>
                  </a:lnTo>
                  <a:lnTo>
                    <a:pt x="48" y="133"/>
                  </a:lnTo>
                  <a:lnTo>
                    <a:pt x="48" y="133"/>
                  </a:lnTo>
                  <a:lnTo>
                    <a:pt x="48" y="133"/>
                  </a:lnTo>
                  <a:lnTo>
                    <a:pt x="48" y="133"/>
                  </a:lnTo>
                  <a:lnTo>
                    <a:pt x="48" y="145"/>
                  </a:lnTo>
                  <a:lnTo>
                    <a:pt x="48" y="133"/>
                  </a:lnTo>
                  <a:lnTo>
                    <a:pt x="60" y="133"/>
                  </a:lnTo>
                  <a:lnTo>
                    <a:pt x="72" y="133"/>
                  </a:lnTo>
                  <a:lnTo>
                    <a:pt x="72" y="145"/>
                  </a:lnTo>
                  <a:lnTo>
                    <a:pt x="84" y="145"/>
                  </a:lnTo>
                  <a:lnTo>
                    <a:pt x="96" y="133"/>
                  </a:lnTo>
                  <a:lnTo>
                    <a:pt x="96" y="133"/>
                  </a:lnTo>
                  <a:lnTo>
                    <a:pt x="96" y="133"/>
                  </a:lnTo>
                  <a:lnTo>
                    <a:pt x="109" y="133"/>
                  </a:lnTo>
                  <a:lnTo>
                    <a:pt x="109" y="133"/>
                  </a:lnTo>
                  <a:lnTo>
                    <a:pt x="109" y="133"/>
                  </a:lnTo>
                  <a:lnTo>
                    <a:pt x="121" y="133"/>
                  </a:lnTo>
                  <a:lnTo>
                    <a:pt x="121" y="121"/>
                  </a:lnTo>
                  <a:lnTo>
                    <a:pt x="121" y="121"/>
                  </a:lnTo>
                  <a:lnTo>
                    <a:pt x="121" y="121"/>
                  </a:lnTo>
                  <a:lnTo>
                    <a:pt x="121" y="121"/>
                  </a:lnTo>
                  <a:lnTo>
                    <a:pt x="133" y="121"/>
                  </a:lnTo>
                  <a:lnTo>
                    <a:pt x="121" y="133"/>
                  </a:lnTo>
                  <a:lnTo>
                    <a:pt x="121" y="133"/>
                  </a:lnTo>
                  <a:lnTo>
                    <a:pt x="121" y="133"/>
                  </a:lnTo>
                  <a:lnTo>
                    <a:pt x="121" y="133"/>
                  </a:lnTo>
                  <a:lnTo>
                    <a:pt x="121" y="133"/>
                  </a:lnTo>
                  <a:lnTo>
                    <a:pt x="121" y="145"/>
                  </a:lnTo>
                  <a:lnTo>
                    <a:pt x="109" y="145"/>
                  </a:lnTo>
                  <a:lnTo>
                    <a:pt x="109" y="145"/>
                  </a:lnTo>
                  <a:lnTo>
                    <a:pt x="96" y="145"/>
                  </a:lnTo>
                  <a:lnTo>
                    <a:pt x="109" y="157"/>
                  </a:lnTo>
                  <a:lnTo>
                    <a:pt x="96" y="157"/>
                  </a:lnTo>
                  <a:lnTo>
                    <a:pt x="109" y="157"/>
                  </a:lnTo>
                  <a:lnTo>
                    <a:pt x="121" y="157"/>
                  </a:lnTo>
                  <a:lnTo>
                    <a:pt x="121" y="157"/>
                  </a:lnTo>
                  <a:lnTo>
                    <a:pt x="121" y="157"/>
                  </a:lnTo>
                  <a:lnTo>
                    <a:pt x="121" y="157"/>
                  </a:lnTo>
                  <a:lnTo>
                    <a:pt x="121" y="157"/>
                  </a:lnTo>
                  <a:lnTo>
                    <a:pt x="133" y="157"/>
                  </a:lnTo>
                  <a:lnTo>
                    <a:pt x="133" y="157"/>
                  </a:lnTo>
                  <a:lnTo>
                    <a:pt x="133" y="157"/>
                  </a:lnTo>
                  <a:lnTo>
                    <a:pt x="133" y="145"/>
                  </a:lnTo>
                  <a:lnTo>
                    <a:pt x="121" y="145"/>
                  </a:lnTo>
                  <a:lnTo>
                    <a:pt x="121" y="145"/>
                  </a:lnTo>
                  <a:lnTo>
                    <a:pt x="121" y="145"/>
                  </a:lnTo>
                  <a:lnTo>
                    <a:pt x="121" y="145"/>
                  </a:lnTo>
                  <a:lnTo>
                    <a:pt x="121" y="145"/>
                  </a:lnTo>
                  <a:lnTo>
                    <a:pt x="133" y="133"/>
                  </a:lnTo>
                  <a:lnTo>
                    <a:pt x="145" y="133"/>
                  </a:lnTo>
                  <a:lnTo>
                    <a:pt x="145" y="133"/>
                  </a:lnTo>
                  <a:lnTo>
                    <a:pt x="145" y="121"/>
                  </a:lnTo>
                  <a:lnTo>
                    <a:pt x="145" y="121"/>
                  </a:lnTo>
                  <a:lnTo>
                    <a:pt x="326"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0" name="Freeform 112">
              <a:extLst>
                <a:ext uri="{FF2B5EF4-FFF2-40B4-BE49-F238E27FC236}">
                  <a16:creationId xmlns:a16="http://schemas.microsoft.com/office/drawing/2014/main" id="{57F5FE93-2441-2A43-95DC-DF0B77536D48}"/>
                </a:ext>
              </a:extLst>
            </p:cNvPr>
            <p:cNvSpPr>
              <a:spLocks/>
            </p:cNvSpPr>
            <p:nvPr/>
          </p:nvSpPr>
          <p:spPr bwMode="auto">
            <a:xfrm>
              <a:off x="4629174" y="1217111"/>
              <a:ext cx="186437" cy="199583"/>
            </a:xfrm>
            <a:custGeom>
              <a:avLst/>
              <a:gdLst>
                <a:gd name="T0" fmla="*/ 2147483647 w 157"/>
                <a:gd name="T1" fmla="*/ 2147483647 h 182"/>
                <a:gd name="T2" fmla="*/ 2147483647 w 157"/>
                <a:gd name="T3" fmla="*/ 2147483647 h 182"/>
                <a:gd name="T4" fmla="*/ 2147483647 w 157"/>
                <a:gd name="T5" fmla="*/ 2147483647 h 182"/>
                <a:gd name="T6" fmla="*/ 2147483647 w 157"/>
                <a:gd name="T7" fmla="*/ 2147483647 h 182"/>
                <a:gd name="T8" fmla="*/ 2147483647 w 157"/>
                <a:gd name="T9" fmla="*/ 2147483647 h 182"/>
                <a:gd name="T10" fmla="*/ 2147483647 w 157"/>
                <a:gd name="T11" fmla="*/ 2147483647 h 182"/>
                <a:gd name="T12" fmla="*/ 2147483647 w 157"/>
                <a:gd name="T13" fmla="*/ 2147483647 h 182"/>
                <a:gd name="T14" fmla="*/ 2147483647 w 157"/>
                <a:gd name="T15" fmla="*/ 2147483647 h 182"/>
                <a:gd name="T16" fmla="*/ 2147483647 w 157"/>
                <a:gd name="T17" fmla="*/ 2147483647 h 182"/>
                <a:gd name="T18" fmla="*/ 2147483647 w 157"/>
                <a:gd name="T19" fmla="*/ 2147483647 h 182"/>
                <a:gd name="T20" fmla="*/ 2147483647 w 157"/>
                <a:gd name="T21" fmla="*/ 2147483647 h 182"/>
                <a:gd name="T22" fmla="*/ 2147483647 w 157"/>
                <a:gd name="T23" fmla="*/ 2147483647 h 182"/>
                <a:gd name="T24" fmla="*/ 2147483647 w 157"/>
                <a:gd name="T25" fmla="*/ 2147483647 h 182"/>
                <a:gd name="T26" fmla="*/ 2147483647 w 157"/>
                <a:gd name="T27" fmla="*/ 2147483647 h 182"/>
                <a:gd name="T28" fmla="*/ 2147483647 w 157"/>
                <a:gd name="T29" fmla="*/ 2147483647 h 182"/>
                <a:gd name="T30" fmla="*/ 2147483647 w 157"/>
                <a:gd name="T31" fmla="*/ 2147483647 h 182"/>
                <a:gd name="T32" fmla="*/ 2147483647 w 157"/>
                <a:gd name="T33" fmla="*/ 2147483647 h 182"/>
                <a:gd name="T34" fmla="*/ 2147483647 w 157"/>
                <a:gd name="T35" fmla="*/ 2147483647 h 182"/>
                <a:gd name="T36" fmla="*/ 2147483647 w 157"/>
                <a:gd name="T37" fmla="*/ 2147483647 h 182"/>
                <a:gd name="T38" fmla="*/ 2147483647 w 157"/>
                <a:gd name="T39" fmla="*/ 2147483647 h 182"/>
                <a:gd name="T40" fmla="*/ 2147483647 w 157"/>
                <a:gd name="T41" fmla="*/ 2147483647 h 182"/>
                <a:gd name="T42" fmla="*/ 2147483647 w 157"/>
                <a:gd name="T43" fmla="*/ 2147483647 h 182"/>
                <a:gd name="T44" fmla="*/ 2147483647 w 157"/>
                <a:gd name="T45" fmla="*/ 2147483647 h 182"/>
                <a:gd name="T46" fmla="*/ 2147483647 w 157"/>
                <a:gd name="T47" fmla="*/ 2147483647 h 182"/>
                <a:gd name="T48" fmla="*/ 2147483647 w 157"/>
                <a:gd name="T49" fmla="*/ 2147483647 h 182"/>
                <a:gd name="T50" fmla="*/ 2147483647 w 157"/>
                <a:gd name="T51" fmla="*/ 2147483647 h 182"/>
                <a:gd name="T52" fmla="*/ 2147483647 w 157"/>
                <a:gd name="T53" fmla="*/ 2147483647 h 182"/>
                <a:gd name="T54" fmla="*/ 2147483647 w 157"/>
                <a:gd name="T55" fmla="*/ 2147483647 h 182"/>
                <a:gd name="T56" fmla="*/ 2147483647 w 157"/>
                <a:gd name="T57" fmla="*/ 2147483647 h 182"/>
                <a:gd name="T58" fmla="*/ 2147483647 w 157"/>
                <a:gd name="T59" fmla="*/ 2147483647 h 182"/>
                <a:gd name="T60" fmla="*/ 2147483647 w 157"/>
                <a:gd name="T61" fmla="*/ 2147483647 h 182"/>
                <a:gd name="T62" fmla="*/ 2147483647 w 157"/>
                <a:gd name="T63" fmla="*/ 2147483647 h 182"/>
                <a:gd name="T64" fmla="*/ 2147483647 w 157"/>
                <a:gd name="T65" fmla="*/ 2147483647 h 182"/>
                <a:gd name="T66" fmla="*/ 2147483647 w 157"/>
                <a:gd name="T67" fmla="*/ 2147483647 h 182"/>
                <a:gd name="T68" fmla="*/ 2147483647 w 157"/>
                <a:gd name="T69" fmla="*/ 2147483647 h 182"/>
                <a:gd name="T70" fmla="*/ 2147483647 w 157"/>
                <a:gd name="T71" fmla="*/ 2147483647 h 182"/>
                <a:gd name="T72" fmla="*/ 0 w 157"/>
                <a:gd name="T73" fmla="*/ 2147483647 h 182"/>
                <a:gd name="T74" fmla="*/ 0 w 157"/>
                <a:gd name="T75" fmla="*/ 2147483647 h 182"/>
                <a:gd name="T76" fmla="*/ 0 w 157"/>
                <a:gd name="T77" fmla="*/ 2147483647 h 1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7"/>
                <a:gd name="T118" fmla="*/ 0 h 182"/>
                <a:gd name="T119" fmla="*/ 157 w 157"/>
                <a:gd name="T120" fmla="*/ 182 h 18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7" h="182">
                  <a:moveTo>
                    <a:pt x="60" y="0"/>
                  </a:moveTo>
                  <a:lnTo>
                    <a:pt x="84" y="25"/>
                  </a:lnTo>
                  <a:lnTo>
                    <a:pt x="96" y="61"/>
                  </a:lnTo>
                  <a:lnTo>
                    <a:pt x="96" y="73"/>
                  </a:lnTo>
                  <a:lnTo>
                    <a:pt x="108" y="73"/>
                  </a:lnTo>
                  <a:lnTo>
                    <a:pt x="120" y="73"/>
                  </a:lnTo>
                  <a:lnTo>
                    <a:pt x="120" y="85"/>
                  </a:lnTo>
                  <a:lnTo>
                    <a:pt x="108" y="85"/>
                  </a:lnTo>
                  <a:lnTo>
                    <a:pt x="120" y="97"/>
                  </a:lnTo>
                  <a:lnTo>
                    <a:pt x="132" y="97"/>
                  </a:lnTo>
                  <a:lnTo>
                    <a:pt x="132" y="85"/>
                  </a:lnTo>
                  <a:lnTo>
                    <a:pt x="132" y="97"/>
                  </a:lnTo>
                  <a:lnTo>
                    <a:pt x="144" y="97"/>
                  </a:lnTo>
                  <a:lnTo>
                    <a:pt x="157" y="97"/>
                  </a:lnTo>
                  <a:lnTo>
                    <a:pt x="157" y="109"/>
                  </a:lnTo>
                  <a:lnTo>
                    <a:pt x="157" y="121"/>
                  </a:lnTo>
                  <a:lnTo>
                    <a:pt x="132" y="109"/>
                  </a:lnTo>
                  <a:lnTo>
                    <a:pt x="120" y="109"/>
                  </a:lnTo>
                  <a:lnTo>
                    <a:pt x="132" y="121"/>
                  </a:lnTo>
                  <a:lnTo>
                    <a:pt x="144" y="121"/>
                  </a:lnTo>
                  <a:lnTo>
                    <a:pt x="157" y="121"/>
                  </a:lnTo>
                  <a:lnTo>
                    <a:pt x="157" y="133"/>
                  </a:lnTo>
                  <a:lnTo>
                    <a:pt x="144" y="133"/>
                  </a:lnTo>
                  <a:lnTo>
                    <a:pt x="132" y="133"/>
                  </a:lnTo>
                  <a:lnTo>
                    <a:pt x="120" y="133"/>
                  </a:lnTo>
                  <a:lnTo>
                    <a:pt x="120" y="145"/>
                  </a:lnTo>
                  <a:lnTo>
                    <a:pt x="120" y="133"/>
                  </a:lnTo>
                  <a:lnTo>
                    <a:pt x="108" y="145"/>
                  </a:lnTo>
                  <a:lnTo>
                    <a:pt x="120" y="145"/>
                  </a:lnTo>
                  <a:lnTo>
                    <a:pt x="132" y="133"/>
                  </a:lnTo>
                  <a:lnTo>
                    <a:pt x="132" y="145"/>
                  </a:lnTo>
                  <a:lnTo>
                    <a:pt x="144" y="145"/>
                  </a:lnTo>
                  <a:lnTo>
                    <a:pt x="157" y="145"/>
                  </a:lnTo>
                  <a:lnTo>
                    <a:pt x="144" y="170"/>
                  </a:lnTo>
                  <a:lnTo>
                    <a:pt x="132" y="170"/>
                  </a:lnTo>
                  <a:lnTo>
                    <a:pt x="120" y="158"/>
                  </a:lnTo>
                  <a:lnTo>
                    <a:pt x="108" y="158"/>
                  </a:lnTo>
                  <a:lnTo>
                    <a:pt x="108" y="170"/>
                  </a:lnTo>
                  <a:lnTo>
                    <a:pt x="120" y="170"/>
                  </a:lnTo>
                  <a:lnTo>
                    <a:pt x="132" y="170"/>
                  </a:lnTo>
                  <a:lnTo>
                    <a:pt x="144" y="182"/>
                  </a:lnTo>
                  <a:lnTo>
                    <a:pt x="132" y="182"/>
                  </a:lnTo>
                  <a:lnTo>
                    <a:pt x="132" y="170"/>
                  </a:lnTo>
                  <a:lnTo>
                    <a:pt x="120" y="170"/>
                  </a:lnTo>
                  <a:lnTo>
                    <a:pt x="108" y="170"/>
                  </a:lnTo>
                  <a:lnTo>
                    <a:pt x="96" y="170"/>
                  </a:lnTo>
                  <a:lnTo>
                    <a:pt x="84" y="170"/>
                  </a:lnTo>
                  <a:lnTo>
                    <a:pt x="72" y="170"/>
                  </a:lnTo>
                  <a:lnTo>
                    <a:pt x="60" y="170"/>
                  </a:lnTo>
                  <a:lnTo>
                    <a:pt x="48" y="170"/>
                  </a:lnTo>
                  <a:lnTo>
                    <a:pt x="48" y="182"/>
                  </a:lnTo>
                  <a:lnTo>
                    <a:pt x="12" y="145"/>
                  </a:lnTo>
                  <a:lnTo>
                    <a:pt x="0" y="145"/>
                  </a:lnTo>
                  <a:lnTo>
                    <a:pt x="0" y="133"/>
                  </a:lnTo>
                  <a:lnTo>
                    <a:pt x="0" y="37"/>
                  </a:lnTo>
                  <a:lnTo>
                    <a:pt x="60" y="0"/>
                  </a:lnTo>
                  <a:close/>
                </a:path>
              </a:pathLst>
            </a:custGeom>
            <a:solidFill>
              <a:schemeClr val="tx1"/>
            </a:solidFill>
            <a:ln w="9525">
              <a:solidFill>
                <a:schemeClr val="tx1"/>
              </a:solidFill>
              <a:round/>
              <a:headEnd/>
              <a:tailEnd/>
            </a:ln>
          </p:spPr>
          <p:txBody>
            <a:bodyPr/>
            <a:lstStyle/>
            <a:p>
              <a:endParaRPr lang="en-US" sz="1801">
                <a:solidFill>
                  <a:srgbClr val="000000"/>
                </a:solidFill>
                <a:latin typeface="Arial"/>
              </a:endParaRPr>
            </a:p>
          </p:txBody>
        </p:sp>
        <p:sp>
          <p:nvSpPr>
            <p:cNvPr id="111" name="Freeform 113">
              <a:extLst>
                <a:ext uri="{FF2B5EF4-FFF2-40B4-BE49-F238E27FC236}">
                  <a16:creationId xmlns:a16="http://schemas.microsoft.com/office/drawing/2014/main" id="{9B80156C-1225-F14D-A365-3C0EE503C2D9}"/>
                </a:ext>
              </a:extLst>
            </p:cNvPr>
            <p:cNvSpPr>
              <a:spLocks/>
            </p:cNvSpPr>
            <p:nvPr/>
          </p:nvSpPr>
          <p:spPr bwMode="auto">
            <a:xfrm>
              <a:off x="4629175" y="1389260"/>
              <a:ext cx="127877" cy="72901"/>
            </a:xfrm>
            <a:custGeom>
              <a:avLst/>
              <a:gdLst/>
              <a:ahLst/>
              <a:cxnLst>
                <a:cxn ang="0">
                  <a:pos x="12" y="0"/>
                </a:cxn>
                <a:cxn ang="0">
                  <a:pos x="0" y="0"/>
                </a:cxn>
                <a:cxn ang="0">
                  <a:pos x="12" y="12"/>
                </a:cxn>
                <a:cxn ang="0">
                  <a:pos x="12" y="12"/>
                </a:cxn>
                <a:cxn ang="0">
                  <a:pos x="12" y="12"/>
                </a:cxn>
                <a:cxn ang="0">
                  <a:pos x="0" y="12"/>
                </a:cxn>
                <a:cxn ang="0">
                  <a:pos x="12" y="12"/>
                </a:cxn>
                <a:cxn ang="0">
                  <a:pos x="12" y="24"/>
                </a:cxn>
                <a:cxn ang="0">
                  <a:pos x="12" y="24"/>
                </a:cxn>
                <a:cxn ang="0">
                  <a:pos x="12" y="24"/>
                </a:cxn>
                <a:cxn ang="0">
                  <a:pos x="0" y="12"/>
                </a:cxn>
                <a:cxn ang="0">
                  <a:pos x="0" y="24"/>
                </a:cxn>
                <a:cxn ang="0">
                  <a:pos x="0" y="24"/>
                </a:cxn>
                <a:cxn ang="0">
                  <a:pos x="0" y="24"/>
                </a:cxn>
                <a:cxn ang="0">
                  <a:pos x="0" y="24"/>
                </a:cxn>
                <a:cxn ang="0">
                  <a:pos x="0" y="36"/>
                </a:cxn>
                <a:cxn ang="0">
                  <a:pos x="0" y="36"/>
                </a:cxn>
                <a:cxn ang="0">
                  <a:pos x="0" y="36"/>
                </a:cxn>
                <a:cxn ang="0">
                  <a:pos x="0" y="36"/>
                </a:cxn>
                <a:cxn ang="0">
                  <a:pos x="0" y="36"/>
                </a:cxn>
                <a:cxn ang="0">
                  <a:pos x="12" y="36"/>
                </a:cxn>
                <a:cxn ang="0">
                  <a:pos x="12" y="48"/>
                </a:cxn>
                <a:cxn ang="0">
                  <a:pos x="0" y="48"/>
                </a:cxn>
                <a:cxn ang="0">
                  <a:pos x="12" y="60"/>
                </a:cxn>
                <a:cxn ang="0">
                  <a:pos x="12" y="48"/>
                </a:cxn>
                <a:cxn ang="0">
                  <a:pos x="12" y="48"/>
                </a:cxn>
                <a:cxn ang="0">
                  <a:pos x="24" y="48"/>
                </a:cxn>
                <a:cxn ang="0">
                  <a:pos x="36" y="48"/>
                </a:cxn>
                <a:cxn ang="0">
                  <a:pos x="48" y="48"/>
                </a:cxn>
                <a:cxn ang="0">
                  <a:pos x="60" y="36"/>
                </a:cxn>
                <a:cxn ang="0">
                  <a:pos x="60" y="48"/>
                </a:cxn>
                <a:cxn ang="0">
                  <a:pos x="72" y="48"/>
                </a:cxn>
                <a:cxn ang="0">
                  <a:pos x="72" y="48"/>
                </a:cxn>
                <a:cxn ang="0">
                  <a:pos x="84" y="48"/>
                </a:cxn>
                <a:cxn ang="0">
                  <a:pos x="84" y="48"/>
                </a:cxn>
                <a:cxn ang="0">
                  <a:pos x="60" y="36"/>
                </a:cxn>
                <a:cxn ang="0">
                  <a:pos x="84" y="36"/>
                </a:cxn>
                <a:cxn ang="0">
                  <a:pos x="96" y="36"/>
                </a:cxn>
                <a:cxn ang="0">
                  <a:pos x="108" y="36"/>
                </a:cxn>
                <a:cxn ang="0">
                  <a:pos x="96" y="24"/>
                </a:cxn>
                <a:cxn ang="0">
                  <a:pos x="84" y="36"/>
                </a:cxn>
                <a:cxn ang="0">
                  <a:pos x="72" y="24"/>
                </a:cxn>
                <a:cxn ang="0">
                  <a:pos x="72" y="24"/>
                </a:cxn>
                <a:cxn ang="0">
                  <a:pos x="72" y="24"/>
                </a:cxn>
                <a:cxn ang="0">
                  <a:pos x="60" y="24"/>
                </a:cxn>
                <a:cxn ang="0">
                  <a:pos x="48" y="24"/>
                </a:cxn>
              </a:cxnLst>
              <a:rect l="0" t="0" r="r" b="b"/>
              <a:pathLst>
                <a:path w="108" h="60">
                  <a:moveTo>
                    <a:pt x="12" y="0"/>
                  </a:moveTo>
                  <a:lnTo>
                    <a:pt x="12" y="0"/>
                  </a:lnTo>
                  <a:lnTo>
                    <a:pt x="12" y="0"/>
                  </a:lnTo>
                  <a:lnTo>
                    <a:pt x="0" y="0"/>
                  </a:lnTo>
                  <a:lnTo>
                    <a:pt x="0" y="12"/>
                  </a:lnTo>
                  <a:lnTo>
                    <a:pt x="12" y="12"/>
                  </a:lnTo>
                  <a:lnTo>
                    <a:pt x="12" y="12"/>
                  </a:lnTo>
                  <a:lnTo>
                    <a:pt x="12" y="12"/>
                  </a:lnTo>
                  <a:lnTo>
                    <a:pt x="12" y="12"/>
                  </a:lnTo>
                  <a:lnTo>
                    <a:pt x="12" y="12"/>
                  </a:lnTo>
                  <a:lnTo>
                    <a:pt x="0" y="12"/>
                  </a:lnTo>
                  <a:lnTo>
                    <a:pt x="0" y="12"/>
                  </a:lnTo>
                  <a:lnTo>
                    <a:pt x="0" y="12"/>
                  </a:lnTo>
                  <a:lnTo>
                    <a:pt x="12" y="12"/>
                  </a:lnTo>
                  <a:lnTo>
                    <a:pt x="12" y="12"/>
                  </a:lnTo>
                  <a:lnTo>
                    <a:pt x="12" y="24"/>
                  </a:lnTo>
                  <a:lnTo>
                    <a:pt x="12" y="24"/>
                  </a:lnTo>
                  <a:lnTo>
                    <a:pt x="12" y="24"/>
                  </a:lnTo>
                  <a:lnTo>
                    <a:pt x="12" y="24"/>
                  </a:lnTo>
                  <a:lnTo>
                    <a:pt x="12" y="24"/>
                  </a:lnTo>
                  <a:lnTo>
                    <a:pt x="0" y="12"/>
                  </a:lnTo>
                  <a:lnTo>
                    <a:pt x="0" y="12"/>
                  </a:lnTo>
                  <a:lnTo>
                    <a:pt x="0" y="24"/>
                  </a:lnTo>
                  <a:lnTo>
                    <a:pt x="0" y="24"/>
                  </a:lnTo>
                  <a:lnTo>
                    <a:pt x="0" y="24"/>
                  </a:lnTo>
                  <a:lnTo>
                    <a:pt x="0" y="24"/>
                  </a:lnTo>
                  <a:lnTo>
                    <a:pt x="0" y="24"/>
                  </a:lnTo>
                  <a:lnTo>
                    <a:pt x="0" y="24"/>
                  </a:lnTo>
                  <a:lnTo>
                    <a:pt x="0" y="24"/>
                  </a:lnTo>
                  <a:lnTo>
                    <a:pt x="0" y="24"/>
                  </a:lnTo>
                  <a:lnTo>
                    <a:pt x="0" y="24"/>
                  </a:lnTo>
                  <a:lnTo>
                    <a:pt x="0" y="36"/>
                  </a:lnTo>
                  <a:lnTo>
                    <a:pt x="0" y="36"/>
                  </a:lnTo>
                  <a:lnTo>
                    <a:pt x="0" y="36"/>
                  </a:lnTo>
                  <a:lnTo>
                    <a:pt x="0" y="36"/>
                  </a:lnTo>
                  <a:lnTo>
                    <a:pt x="0" y="36"/>
                  </a:lnTo>
                  <a:lnTo>
                    <a:pt x="0" y="36"/>
                  </a:lnTo>
                  <a:lnTo>
                    <a:pt x="0" y="36"/>
                  </a:lnTo>
                  <a:lnTo>
                    <a:pt x="0" y="48"/>
                  </a:lnTo>
                  <a:lnTo>
                    <a:pt x="0" y="36"/>
                  </a:lnTo>
                  <a:lnTo>
                    <a:pt x="0" y="36"/>
                  </a:lnTo>
                  <a:lnTo>
                    <a:pt x="12" y="36"/>
                  </a:lnTo>
                  <a:lnTo>
                    <a:pt x="12" y="48"/>
                  </a:lnTo>
                  <a:lnTo>
                    <a:pt x="12" y="48"/>
                  </a:lnTo>
                  <a:lnTo>
                    <a:pt x="12" y="48"/>
                  </a:lnTo>
                  <a:lnTo>
                    <a:pt x="0" y="48"/>
                  </a:lnTo>
                  <a:lnTo>
                    <a:pt x="0" y="60"/>
                  </a:lnTo>
                  <a:lnTo>
                    <a:pt x="12" y="60"/>
                  </a:lnTo>
                  <a:lnTo>
                    <a:pt x="12" y="48"/>
                  </a:lnTo>
                  <a:lnTo>
                    <a:pt x="12" y="48"/>
                  </a:lnTo>
                  <a:lnTo>
                    <a:pt x="12" y="48"/>
                  </a:lnTo>
                  <a:lnTo>
                    <a:pt x="12" y="48"/>
                  </a:lnTo>
                  <a:lnTo>
                    <a:pt x="24" y="48"/>
                  </a:lnTo>
                  <a:lnTo>
                    <a:pt x="24" y="48"/>
                  </a:lnTo>
                  <a:lnTo>
                    <a:pt x="24" y="48"/>
                  </a:lnTo>
                  <a:lnTo>
                    <a:pt x="36" y="48"/>
                  </a:lnTo>
                  <a:lnTo>
                    <a:pt x="36" y="48"/>
                  </a:lnTo>
                  <a:lnTo>
                    <a:pt x="48" y="48"/>
                  </a:lnTo>
                  <a:lnTo>
                    <a:pt x="48" y="48"/>
                  </a:lnTo>
                  <a:lnTo>
                    <a:pt x="60" y="36"/>
                  </a:lnTo>
                  <a:lnTo>
                    <a:pt x="60" y="36"/>
                  </a:lnTo>
                  <a:lnTo>
                    <a:pt x="60" y="48"/>
                  </a:lnTo>
                  <a:lnTo>
                    <a:pt x="60" y="48"/>
                  </a:lnTo>
                  <a:lnTo>
                    <a:pt x="72" y="48"/>
                  </a:lnTo>
                  <a:lnTo>
                    <a:pt x="72" y="48"/>
                  </a:lnTo>
                  <a:lnTo>
                    <a:pt x="72" y="48"/>
                  </a:lnTo>
                  <a:lnTo>
                    <a:pt x="84" y="48"/>
                  </a:lnTo>
                  <a:lnTo>
                    <a:pt x="84" y="48"/>
                  </a:lnTo>
                  <a:lnTo>
                    <a:pt x="84" y="48"/>
                  </a:lnTo>
                  <a:lnTo>
                    <a:pt x="84" y="48"/>
                  </a:lnTo>
                  <a:lnTo>
                    <a:pt x="72" y="48"/>
                  </a:lnTo>
                  <a:lnTo>
                    <a:pt x="60" y="36"/>
                  </a:lnTo>
                  <a:lnTo>
                    <a:pt x="72" y="36"/>
                  </a:lnTo>
                  <a:lnTo>
                    <a:pt x="84" y="36"/>
                  </a:lnTo>
                  <a:lnTo>
                    <a:pt x="84" y="36"/>
                  </a:lnTo>
                  <a:lnTo>
                    <a:pt x="96" y="36"/>
                  </a:lnTo>
                  <a:lnTo>
                    <a:pt x="108" y="36"/>
                  </a:lnTo>
                  <a:lnTo>
                    <a:pt x="108" y="36"/>
                  </a:lnTo>
                  <a:lnTo>
                    <a:pt x="96" y="36"/>
                  </a:lnTo>
                  <a:lnTo>
                    <a:pt x="96" y="24"/>
                  </a:lnTo>
                  <a:lnTo>
                    <a:pt x="96" y="24"/>
                  </a:lnTo>
                  <a:lnTo>
                    <a:pt x="84" y="36"/>
                  </a:lnTo>
                  <a:lnTo>
                    <a:pt x="84" y="24"/>
                  </a:lnTo>
                  <a:lnTo>
                    <a:pt x="72" y="24"/>
                  </a:lnTo>
                  <a:lnTo>
                    <a:pt x="72" y="24"/>
                  </a:lnTo>
                  <a:lnTo>
                    <a:pt x="72" y="24"/>
                  </a:lnTo>
                  <a:lnTo>
                    <a:pt x="72" y="24"/>
                  </a:lnTo>
                  <a:lnTo>
                    <a:pt x="72" y="24"/>
                  </a:lnTo>
                  <a:lnTo>
                    <a:pt x="60" y="24"/>
                  </a:lnTo>
                  <a:lnTo>
                    <a:pt x="60" y="24"/>
                  </a:lnTo>
                  <a:lnTo>
                    <a:pt x="48" y="24"/>
                  </a:lnTo>
                  <a:lnTo>
                    <a:pt x="48" y="24"/>
                  </a:lnTo>
                  <a:lnTo>
                    <a:pt x="1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2" name="Freeform 114">
              <a:extLst>
                <a:ext uri="{FF2B5EF4-FFF2-40B4-BE49-F238E27FC236}">
                  <a16:creationId xmlns:a16="http://schemas.microsoft.com/office/drawing/2014/main" id="{A4FD844A-188F-4D4B-8C5E-4A188B82CA3F}"/>
                </a:ext>
              </a:extLst>
            </p:cNvPr>
            <p:cNvSpPr>
              <a:spLocks/>
            </p:cNvSpPr>
            <p:nvPr/>
          </p:nvSpPr>
          <p:spPr bwMode="auto">
            <a:xfrm>
              <a:off x="4573004" y="1428698"/>
              <a:ext cx="184047" cy="132658"/>
            </a:xfrm>
            <a:custGeom>
              <a:avLst/>
              <a:gdLst/>
              <a:ahLst/>
              <a:cxnLst>
                <a:cxn ang="0">
                  <a:pos x="85" y="12"/>
                </a:cxn>
                <a:cxn ang="0">
                  <a:pos x="121" y="60"/>
                </a:cxn>
                <a:cxn ang="0">
                  <a:pos x="121" y="48"/>
                </a:cxn>
                <a:cxn ang="0">
                  <a:pos x="121" y="60"/>
                </a:cxn>
                <a:cxn ang="0">
                  <a:pos x="133" y="48"/>
                </a:cxn>
                <a:cxn ang="0">
                  <a:pos x="145" y="48"/>
                </a:cxn>
                <a:cxn ang="0">
                  <a:pos x="145" y="48"/>
                </a:cxn>
                <a:cxn ang="0">
                  <a:pos x="121" y="60"/>
                </a:cxn>
                <a:cxn ang="0">
                  <a:pos x="133" y="60"/>
                </a:cxn>
                <a:cxn ang="0">
                  <a:pos x="133" y="72"/>
                </a:cxn>
                <a:cxn ang="0">
                  <a:pos x="133" y="72"/>
                </a:cxn>
                <a:cxn ang="0">
                  <a:pos x="133" y="72"/>
                </a:cxn>
                <a:cxn ang="0">
                  <a:pos x="145" y="60"/>
                </a:cxn>
                <a:cxn ang="0">
                  <a:pos x="145" y="72"/>
                </a:cxn>
                <a:cxn ang="0">
                  <a:pos x="145" y="72"/>
                </a:cxn>
                <a:cxn ang="0">
                  <a:pos x="157" y="97"/>
                </a:cxn>
                <a:cxn ang="0">
                  <a:pos x="157" y="97"/>
                </a:cxn>
                <a:cxn ang="0">
                  <a:pos x="157" y="97"/>
                </a:cxn>
                <a:cxn ang="0">
                  <a:pos x="157" y="109"/>
                </a:cxn>
                <a:cxn ang="0">
                  <a:pos x="145" y="109"/>
                </a:cxn>
                <a:cxn ang="0">
                  <a:pos x="145" y="109"/>
                </a:cxn>
                <a:cxn ang="0">
                  <a:pos x="145" y="109"/>
                </a:cxn>
                <a:cxn ang="0">
                  <a:pos x="145" y="121"/>
                </a:cxn>
                <a:cxn ang="0">
                  <a:pos x="133" y="109"/>
                </a:cxn>
                <a:cxn ang="0">
                  <a:pos x="109" y="109"/>
                </a:cxn>
                <a:cxn ang="0">
                  <a:pos x="109" y="97"/>
                </a:cxn>
                <a:cxn ang="0">
                  <a:pos x="109" y="97"/>
                </a:cxn>
                <a:cxn ang="0">
                  <a:pos x="109" y="97"/>
                </a:cxn>
                <a:cxn ang="0">
                  <a:pos x="97" y="84"/>
                </a:cxn>
                <a:cxn ang="0">
                  <a:pos x="97" y="72"/>
                </a:cxn>
                <a:cxn ang="0">
                  <a:pos x="85" y="72"/>
                </a:cxn>
                <a:cxn ang="0">
                  <a:pos x="85" y="72"/>
                </a:cxn>
                <a:cxn ang="0">
                  <a:pos x="73" y="48"/>
                </a:cxn>
                <a:cxn ang="0">
                  <a:pos x="49" y="24"/>
                </a:cxn>
                <a:cxn ang="0">
                  <a:pos x="0" y="24"/>
                </a:cxn>
                <a:cxn ang="0">
                  <a:pos x="24" y="24"/>
                </a:cxn>
                <a:cxn ang="0">
                  <a:pos x="36" y="24"/>
                </a:cxn>
                <a:cxn ang="0">
                  <a:pos x="49" y="24"/>
                </a:cxn>
                <a:cxn ang="0">
                  <a:pos x="61" y="12"/>
                </a:cxn>
                <a:cxn ang="0">
                  <a:pos x="85" y="0"/>
                </a:cxn>
              </a:cxnLst>
              <a:rect l="0" t="0" r="r" b="b"/>
              <a:pathLst>
                <a:path w="157" h="121">
                  <a:moveTo>
                    <a:pt x="85" y="0"/>
                  </a:moveTo>
                  <a:lnTo>
                    <a:pt x="85" y="12"/>
                  </a:lnTo>
                  <a:lnTo>
                    <a:pt x="97" y="36"/>
                  </a:lnTo>
                  <a:lnTo>
                    <a:pt x="121" y="60"/>
                  </a:lnTo>
                  <a:lnTo>
                    <a:pt x="121" y="60"/>
                  </a:lnTo>
                  <a:lnTo>
                    <a:pt x="121" y="48"/>
                  </a:lnTo>
                  <a:lnTo>
                    <a:pt x="121" y="48"/>
                  </a:lnTo>
                  <a:lnTo>
                    <a:pt x="121" y="60"/>
                  </a:lnTo>
                  <a:lnTo>
                    <a:pt x="121" y="48"/>
                  </a:lnTo>
                  <a:lnTo>
                    <a:pt x="133" y="48"/>
                  </a:lnTo>
                  <a:lnTo>
                    <a:pt x="145" y="48"/>
                  </a:lnTo>
                  <a:lnTo>
                    <a:pt x="145" y="48"/>
                  </a:lnTo>
                  <a:lnTo>
                    <a:pt x="145" y="48"/>
                  </a:lnTo>
                  <a:lnTo>
                    <a:pt x="145" y="48"/>
                  </a:lnTo>
                  <a:lnTo>
                    <a:pt x="121" y="60"/>
                  </a:lnTo>
                  <a:lnTo>
                    <a:pt x="121" y="60"/>
                  </a:lnTo>
                  <a:lnTo>
                    <a:pt x="133" y="60"/>
                  </a:lnTo>
                  <a:lnTo>
                    <a:pt x="133" y="60"/>
                  </a:lnTo>
                  <a:lnTo>
                    <a:pt x="133" y="72"/>
                  </a:lnTo>
                  <a:lnTo>
                    <a:pt x="133" y="72"/>
                  </a:lnTo>
                  <a:lnTo>
                    <a:pt x="133" y="72"/>
                  </a:lnTo>
                  <a:lnTo>
                    <a:pt x="133" y="72"/>
                  </a:lnTo>
                  <a:lnTo>
                    <a:pt x="133" y="72"/>
                  </a:lnTo>
                  <a:lnTo>
                    <a:pt x="133" y="72"/>
                  </a:lnTo>
                  <a:lnTo>
                    <a:pt x="133" y="72"/>
                  </a:lnTo>
                  <a:lnTo>
                    <a:pt x="145" y="60"/>
                  </a:lnTo>
                  <a:lnTo>
                    <a:pt x="145" y="72"/>
                  </a:lnTo>
                  <a:lnTo>
                    <a:pt x="145" y="72"/>
                  </a:lnTo>
                  <a:lnTo>
                    <a:pt x="145" y="72"/>
                  </a:lnTo>
                  <a:lnTo>
                    <a:pt x="145" y="72"/>
                  </a:lnTo>
                  <a:lnTo>
                    <a:pt x="145" y="84"/>
                  </a:lnTo>
                  <a:lnTo>
                    <a:pt x="157" y="97"/>
                  </a:lnTo>
                  <a:lnTo>
                    <a:pt x="145" y="97"/>
                  </a:lnTo>
                  <a:lnTo>
                    <a:pt x="157" y="97"/>
                  </a:lnTo>
                  <a:lnTo>
                    <a:pt x="157" y="97"/>
                  </a:lnTo>
                  <a:lnTo>
                    <a:pt x="157" y="97"/>
                  </a:lnTo>
                  <a:lnTo>
                    <a:pt x="157" y="97"/>
                  </a:lnTo>
                  <a:lnTo>
                    <a:pt x="157" y="109"/>
                  </a:lnTo>
                  <a:lnTo>
                    <a:pt x="157" y="109"/>
                  </a:lnTo>
                  <a:lnTo>
                    <a:pt x="145" y="109"/>
                  </a:lnTo>
                  <a:lnTo>
                    <a:pt x="145" y="109"/>
                  </a:lnTo>
                  <a:lnTo>
                    <a:pt x="145" y="109"/>
                  </a:lnTo>
                  <a:lnTo>
                    <a:pt x="145" y="109"/>
                  </a:lnTo>
                  <a:lnTo>
                    <a:pt x="145" y="109"/>
                  </a:lnTo>
                  <a:lnTo>
                    <a:pt x="145" y="121"/>
                  </a:lnTo>
                  <a:lnTo>
                    <a:pt x="145" y="121"/>
                  </a:lnTo>
                  <a:lnTo>
                    <a:pt x="145" y="121"/>
                  </a:lnTo>
                  <a:lnTo>
                    <a:pt x="133" y="109"/>
                  </a:lnTo>
                  <a:lnTo>
                    <a:pt x="133" y="121"/>
                  </a:lnTo>
                  <a:lnTo>
                    <a:pt x="109" y="109"/>
                  </a:lnTo>
                  <a:lnTo>
                    <a:pt x="109" y="109"/>
                  </a:lnTo>
                  <a:lnTo>
                    <a:pt x="109" y="97"/>
                  </a:lnTo>
                  <a:lnTo>
                    <a:pt x="109" y="97"/>
                  </a:lnTo>
                  <a:lnTo>
                    <a:pt x="109" y="97"/>
                  </a:lnTo>
                  <a:lnTo>
                    <a:pt x="109" y="97"/>
                  </a:lnTo>
                  <a:lnTo>
                    <a:pt x="109" y="97"/>
                  </a:lnTo>
                  <a:lnTo>
                    <a:pt x="109" y="84"/>
                  </a:lnTo>
                  <a:lnTo>
                    <a:pt x="97" y="84"/>
                  </a:lnTo>
                  <a:lnTo>
                    <a:pt x="97" y="84"/>
                  </a:lnTo>
                  <a:lnTo>
                    <a:pt x="97" y="72"/>
                  </a:lnTo>
                  <a:lnTo>
                    <a:pt x="97" y="72"/>
                  </a:lnTo>
                  <a:lnTo>
                    <a:pt x="85" y="72"/>
                  </a:lnTo>
                  <a:lnTo>
                    <a:pt x="85" y="72"/>
                  </a:lnTo>
                  <a:lnTo>
                    <a:pt x="85" y="72"/>
                  </a:lnTo>
                  <a:lnTo>
                    <a:pt x="97" y="72"/>
                  </a:lnTo>
                  <a:lnTo>
                    <a:pt x="73" y="48"/>
                  </a:lnTo>
                  <a:lnTo>
                    <a:pt x="61" y="24"/>
                  </a:lnTo>
                  <a:lnTo>
                    <a:pt x="49" y="24"/>
                  </a:lnTo>
                  <a:lnTo>
                    <a:pt x="24" y="24"/>
                  </a:lnTo>
                  <a:lnTo>
                    <a:pt x="0" y="24"/>
                  </a:lnTo>
                  <a:lnTo>
                    <a:pt x="0" y="24"/>
                  </a:lnTo>
                  <a:lnTo>
                    <a:pt x="24" y="24"/>
                  </a:lnTo>
                  <a:lnTo>
                    <a:pt x="36" y="24"/>
                  </a:lnTo>
                  <a:lnTo>
                    <a:pt x="36" y="24"/>
                  </a:lnTo>
                  <a:lnTo>
                    <a:pt x="49" y="24"/>
                  </a:lnTo>
                  <a:lnTo>
                    <a:pt x="49" y="24"/>
                  </a:lnTo>
                  <a:lnTo>
                    <a:pt x="61" y="24"/>
                  </a:lnTo>
                  <a:lnTo>
                    <a:pt x="61" y="12"/>
                  </a:lnTo>
                  <a:lnTo>
                    <a:pt x="61" y="12"/>
                  </a:lnTo>
                  <a:lnTo>
                    <a:pt x="85"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3" name="Freeform 115">
              <a:extLst>
                <a:ext uri="{FF2B5EF4-FFF2-40B4-BE49-F238E27FC236}">
                  <a16:creationId xmlns:a16="http://schemas.microsoft.com/office/drawing/2014/main" id="{F7E4191F-007D-C144-AF95-DB08E1F2A394}"/>
                </a:ext>
              </a:extLst>
            </p:cNvPr>
            <p:cNvSpPr>
              <a:spLocks/>
            </p:cNvSpPr>
            <p:nvPr/>
          </p:nvSpPr>
          <p:spPr bwMode="auto">
            <a:xfrm>
              <a:off x="4486983" y="1482477"/>
              <a:ext cx="255754" cy="78877"/>
            </a:xfrm>
            <a:custGeom>
              <a:avLst/>
              <a:gdLst/>
              <a:ahLst/>
              <a:cxnLst>
                <a:cxn ang="0">
                  <a:pos x="181" y="49"/>
                </a:cxn>
                <a:cxn ang="0">
                  <a:pos x="157" y="36"/>
                </a:cxn>
                <a:cxn ang="0">
                  <a:pos x="157" y="36"/>
                </a:cxn>
                <a:cxn ang="0">
                  <a:pos x="157" y="36"/>
                </a:cxn>
                <a:cxn ang="0">
                  <a:pos x="169" y="36"/>
                </a:cxn>
                <a:cxn ang="0">
                  <a:pos x="169" y="24"/>
                </a:cxn>
                <a:cxn ang="0">
                  <a:pos x="157" y="24"/>
                </a:cxn>
                <a:cxn ang="0">
                  <a:pos x="145" y="24"/>
                </a:cxn>
                <a:cxn ang="0">
                  <a:pos x="145" y="24"/>
                </a:cxn>
                <a:cxn ang="0">
                  <a:pos x="145" y="24"/>
                </a:cxn>
                <a:cxn ang="0">
                  <a:pos x="145" y="24"/>
                </a:cxn>
                <a:cxn ang="0">
                  <a:pos x="133" y="24"/>
                </a:cxn>
                <a:cxn ang="0">
                  <a:pos x="133" y="24"/>
                </a:cxn>
                <a:cxn ang="0">
                  <a:pos x="133" y="24"/>
                </a:cxn>
                <a:cxn ang="0">
                  <a:pos x="133" y="24"/>
                </a:cxn>
                <a:cxn ang="0">
                  <a:pos x="133" y="24"/>
                </a:cxn>
                <a:cxn ang="0">
                  <a:pos x="121" y="12"/>
                </a:cxn>
                <a:cxn ang="0">
                  <a:pos x="121" y="12"/>
                </a:cxn>
                <a:cxn ang="0">
                  <a:pos x="133" y="12"/>
                </a:cxn>
                <a:cxn ang="0">
                  <a:pos x="121" y="12"/>
                </a:cxn>
                <a:cxn ang="0">
                  <a:pos x="108" y="12"/>
                </a:cxn>
                <a:cxn ang="0">
                  <a:pos x="96" y="24"/>
                </a:cxn>
                <a:cxn ang="0">
                  <a:pos x="96" y="24"/>
                </a:cxn>
                <a:cxn ang="0">
                  <a:pos x="96" y="24"/>
                </a:cxn>
                <a:cxn ang="0">
                  <a:pos x="96" y="12"/>
                </a:cxn>
                <a:cxn ang="0">
                  <a:pos x="84" y="24"/>
                </a:cxn>
                <a:cxn ang="0">
                  <a:pos x="72" y="12"/>
                </a:cxn>
                <a:cxn ang="0">
                  <a:pos x="84" y="24"/>
                </a:cxn>
                <a:cxn ang="0">
                  <a:pos x="72" y="36"/>
                </a:cxn>
                <a:cxn ang="0">
                  <a:pos x="84" y="36"/>
                </a:cxn>
                <a:cxn ang="0">
                  <a:pos x="96" y="36"/>
                </a:cxn>
                <a:cxn ang="0">
                  <a:pos x="96" y="36"/>
                </a:cxn>
                <a:cxn ang="0">
                  <a:pos x="72" y="36"/>
                </a:cxn>
                <a:cxn ang="0">
                  <a:pos x="72" y="36"/>
                </a:cxn>
                <a:cxn ang="0">
                  <a:pos x="48" y="36"/>
                </a:cxn>
                <a:cxn ang="0">
                  <a:pos x="12" y="36"/>
                </a:cxn>
                <a:cxn ang="0">
                  <a:pos x="24" y="36"/>
                </a:cxn>
                <a:cxn ang="0">
                  <a:pos x="36" y="49"/>
                </a:cxn>
                <a:cxn ang="0">
                  <a:pos x="36" y="49"/>
                </a:cxn>
                <a:cxn ang="0">
                  <a:pos x="36" y="49"/>
                </a:cxn>
                <a:cxn ang="0">
                  <a:pos x="48" y="49"/>
                </a:cxn>
                <a:cxn ang="0">
                  <a:pos x="84" y="49"/>
                </a:cxn>
                <a:cxn ang="0">
                  <a:pos x="84" y="49"/>
                </a:cxn>
                <a:cxn ang="0">
                  <a:pos x="108" y="49"/>
                </a:cxn>
                <a:cxn ang="0">
                  <a:pos x="121" y="49"/>
                </a:cxn>
                <a:cxn ang="0">
                  <a:pos x="133" y="49"/>
                </a:cxn>
                <a:cxn ang="0">
                  <a:pos x="169" y="61"/>
                </a:cxn>
                <a:cxn ang="0">
                  <a:pos x="181" y="73"/>
                </a:cxn>
                <a:cxn ang="0">
                  <a:pos x="193" y="49"/>
                </a:cxn>
              </a:cxnLst>
              <a:rect l="0" t="0" r="r" b="b"/>
              <a:pathLst>
                <a:path w="217" h="73">
                  <a:moveTo>
                    <a:pt x="193" y="49"/>
                  </a:moveTo>
                  <a:lnTo>
                    <a:pt x="193" y="49"/>
                  </a:lnTo>
                  <a:lnTo>
                    <a:pt x="181" y="49"/>
                  </a:lnTo>
                  <a:lnTo>
                    <a:pt x="181" y="49"/>
                  </a:lnTo>
                  <a:lnTo>
                    <a:pt x="169" y="36"/>
                  </a:lnTo>
                  <a:lnTo>
                    <a:pt x="157" y="36"/>
                  </a:lnTo>
                  <a:lnTo>
                    <a:pt x="157" y="36"/>
                  </a:lnTo>
                  <a:lnTo>
                    <a:pt x="157" y="36"/>
                  </a:lnTo>
                  <a:lnTo>
                    <a:pt x="157" y="36"/>
                  </a:lnTo>
                  <a:lnTo>
                    <a:pt x="157" y="36"/>
                  </a:lnTo>
                  <a:lnTo>
                    <a:pt x="157" y="36"/>
                  </a:lnTo>
                  <a:lnTo>
                    <a:pt x="157" y="36"/>
                  </a:lnTo>
                  <a:lnTo>
                    <a:pt x="157" y="36"/>
                  </a:lnTo>
                  <a:lnTo>
                    <a:pt x="157" y="24"/>
                  </a:lnTo>
                  <a:lnTo>
                    <a:pt x="169" y="36"/>
                  </a:lnTo>
                  <a:lnTo>
                    <a:pt x="169" y="36"/>
                  </a:lnTo>
                  <a:lnTo>
                    <a:pt x="169" y="36"/>
                  </a:lnTo>
                  <a:lnTo>
                    <a:pt x="169" y="24"/>
                  </a:lnTo>
                  <a:lnTo>
                    <a:pt x="169" y="24"/>
                  </a:lnTo>
                  <a:lnTo>
                    <a:pt x="157" y="24"/>
                  </a:lnTo>
                  <a:lnTo>
                    <a:pt x="157" y="24"/>
                  </a:lnTo>
                  <a:lnTo>
                    <a:pt x="157" y="24"/>
                  </a:lnTo>
                  <a:lnTo>
                    <a:pt x="145" y="24"/>
                  </a:lnTo>
                  <a:lnTo>
                    <a:pt x="145" y="24"/>
                  </a:lnTo>
                  <a:lnTo>
                    <a:pt x="157" y="24"/>
                  </a:lnTo>
                  <a:lnTo>
                    <a:pt x="145" y="36"/>
                  </a:lnTo>
                  <a:lnTo>
                    <a:pt x="145" y="24"/>
                  </a:lnTo>
                  <a:lnTo>
                    <a:pt x="145" y="24"/>
                  </a:lnTo>
                  <a:lnTo>
                    <a:pt x="145" y="24"/>
                  </a:lnTo>
                  <a:lnTo>
                    <a:pt x="145" y="24"/>
                  </a:lnTo>
                  <a:lnTo>
                    <a:pt x="145" y="24"/>
                  </a:lnTo>
                  <a:lnTo>
                    <a:pt x="145" y="24"/>
                  </a:lnTo>
                  <a:lnTo>
                    <a:pt x="145" y="24"/>
                  </a:lnTo>
                  <a:lnTo>
                    <a:pt x="145" y="24"/>
                  </a:lnTo>
                  <a:lnTo>
                    <a:pt x="145" y="24"/>
                  </a:lnTo>
                  <a:lnTo>
                    <a:pt x="133" y="24"/>
                  </a:lnTo>
                  <a:lnTo>
                    <a:pt x="133" y="24"/>
                  </a:lnTo>
                  <a:lnTo>
                    <a:pt x="133" y="24"/>
                  </a:lnTo>
                  <a:lnTo>
                    <a:pt x="133" y="24"/>
                  </a:lnTo>
                  <a:lnTo>
                    <a:pt x="133" y="12"/>
                  </a:lnTo>
                  <a:lnTo>
                    <a:pt x="133" y="12"/>
                  </a:lnTo>
                  <a:lnTo>
                    <a:pt x="133" y="24"/>
                  </a:lnTo>
                  <a:lnTo>
                    <a:pt x="133" y="24"/>
                  </a:lnTo>
                  <a:lnTo>
                    <a:pt x="133" y="24"/>
                  </a:lnTo>
                  <a:lnTo>
                    <a:pt x="133" y="24"/>
                  </a:lnTo>
                  <a:lnTo>
                    <a:pt x="133" y="36"/>
                  </a:lnTo>
                  <a:lnTo>
                    <a:pt x="133" y="36"/>
                  </a:lnTo>
                  <a:lnTo>
                    <a:pt x="133" y="24"/>
                  </a:lnTo>
                  <a:lnTo>
                    <a:pt x="121" y="24"/>
                  </a:lnTo>
                  <a:lnTo>
                    <a:pt x="121" y="24"/>
                  </a:lnTo>
                  <a:lnTo>
                    <a:pt x="121" y="12"/>
                  </a:lnTo>
                  <a:lnTo>
                    <a:pt x="121" y="12"/>
                  </a:lnTo>
                  <a:lnTo>
                    <a:pt x="121" y="12"/>
                  </a:lnTo>
                  <a:lnTo>
                    <a:pt x="121" y="12"/>
                  </a:lnTo>
                  <a:lnTo>
                    <a:pt x="121" y="12"/>
                  </a:lnTo>
                  <a:lnTo>
                    <a:pt x="121" y="12"/>
                  </a:lnTo>
                  <a:lnTo>
                    <a:pt x="133" y="12"/>
                  </a:lnTo>
                  <a:lnTo>
                    <a:pt x="133" y="0"/>
                  </a:lnTo>
                  <a:lnTo>
                    <a:pt x="121" y="12"/>
                  </a:lnTo>
                  <a:lnTo>
                    <a:pt x="121" y="12"/>
                  </a:lnTo>
                  <a:lnTo>
                    <a:pt x="108" y="12"/>
                  </a:lnTo>
                  <a:lnTo>
                    <a:pt x="108" y="12"/>
                  </a:lnTo>
                  <a:lnTo>
                    <a:pt x="108" y="12"/>
                  </a:lnTo>
                  <a:lnTo>
                    <a:pt x="108" y="24"/>
                  </a:lnTo>
                  <a:lnTo>
                    <a:pt x="96" y="12"/>
                  </a:lnTo>
                  <a:lnTo>
                    <a:pt x="96" y="24"/>
                  </a:lnTo>
                  <a:lnTo>
                    <a:pt x="96" y="24"/>
                  </a:lnTo>
                  <a:lnTo>
                    <a:pt x="108" y="24"/>
                  </a:lnTo>
                  <a:lnTo>
                    <a:pt x="96" y="24"/>
                  </a:lnTo>
                  <a:lnTo>
                    <a:pt x="84" y="24"/>
                  </a:lnTo>
                  <a:lnTo>
                    <a:pt x="84" y="24"/>
                  </a:lnTo>
                  <a:lnTo>
                    <a:pt x="96" y="24"/>
                  </a:lnTo>
                  <a:lnTo>
                    <a:pt x="96" y="24"/>
                  </a:lnTo>
                  <a:lnTo>
                    <a:pt x="96" y="12"/>
                  </a:lnTo>
                  <a:lnTo>
                    <a:pt x="96" y="12"/>
                  </a:lnTo>
                  <a:lnTo>
                    <a:pt x="84" y="24"/>
                  </a:lnTo>
                  <a:lnTo>
                    <a:pt x="84" y="24"/>
                  </a:lnTo>
                  <a:lnTo>
                    <a:pt x="84" y="24"/>
                  </a:lnTo>
                  <a:lnTo>
                    <a:pt x="84" y="12"/>
                  </a:lnTo>
                  <a:lnTo>
                    <a:pt x="72" y="12"/>
                  </a:lnTo>
                  <a:lnTo>
                    <a:pt x="72" y="12"/>
                  </a:lnTo>
                  <a:lnTo>
                    <a:pt x="84" y="24"/>
                  </a:lnTo>
                  <a:lnTo>
                    <a:pt x="84" y="24"/>
                  </a:lnTo>
                  <a:lnTo>
                    <a:pt x="84" y="24"/>
                  </a:lnTo>
                  <a:lnTo>
                    <a:pt x="84" y="24"/>
                  </a:lnTo>
                  <a:lnTo>
                    <a:pt x="84" y="24"/>
                  </a:lnTo>
                  <a:lnTo>
                    <a:pt x="72" y="36"/>
                  </a:lnTo>
                  <a:lnTo>
                    <a:pt x="72" y="36"/>
                  </a:lnTo>
                  <a:lnTo>
                    <a:pt x="72" y="36"/>
                  </a:lnTo>
                  <a:lnTo>
                    <a:pt x="84" y="36"/>
                  </a:lnTo>
                  <a:lnTo>
                    <a:pt x="84" y="36"/>
                  </a:lnTo>
                  <a:lnTo>
                    <a:pt x="84" y="36"/>
                  </a:lnTo>
                  <a:lnTo>
                    <a:pt x="96" y="36"/>
                  </a:lnTo>
                  <a:lnTo>
                    <a:pt x="96" y="36"/>
                  </a:lnTo>
                  <a:lnTo>
                    <a:pt x="108" y="36"/>
                  </a:lnTo>
                  <a:lnTo>
                    <a:pt x="96" y="36"/>
                  </a:lnTo>
                  <a:lnTo>
                    <a:pt x="84" y="36"/>
                  </a:lnTo>
                  <a:lnTo>
                    <a:pt x="72" y="36"/>
                  </a:lnTo>
                  <a:lnTo>
                    <a:pt x="72" y="36"/>
                  </a:lnTo>
                  <a:lnTo>
                    <a:pt x="72" y="36"/>
                  </a:lnTo>
                  <a:lnTo>
                    <a:pt x="72" y="36"/>
                  </a:lnTo>
                  <a:lnTo>
                    <a:pt x="72" y="36"/>
                  </a:lnTo>
                  <a:lnTo>
                    <a:pt x="72" y="36"/>
                  </a:lnTo>
                  <a:lnTo>
                    <a:pt x="72" y="36"/>
                  </a:lnTo>
                  <a:lnTo>
                    <a:pt x="48" y="36"/>
                  </a:lnTo>
                  <a:lnTo>
                    <a:pt x="36" y="36"/>
                  </a:lnTo>
                  <a:lnTo>
                    <a:pt x="12" y="36"/>
                  </a:lnTo>
                  <a:lnTo>
                    <a:pt x="12" y="36"/>
                  </a:lnTo>
                  <a:lnTo>
                    <a:pt x="0" y="36"/>
                  </a:lnTo>
                  <a:lnTo>
                    <a:pt x="0" y="36"/>
                  </a:lnTo>
                  <a:lnTo>
                    <a:pt x="24" y="36"/>
                  </a:lnTo>
                  <a:lnTo>
                    <a:pt x="24" y="36"/>
                  </a:lnTo>
                  <a:lnTo>
                    <a:pt x="36" y="36"/>
                  </a:lnTo>
                  <a:lnTo>
                    <a:pt x="36" y="49"/>
                  </a:lnTo>
                  <a:lnTo>
                    <a:pt x="36" y="49"/>
                  </a:lnTo>
                  <a:lnTo>
                    <a:pt x="36" y="49"/>
                  </a:lnTo>
                  <a:lnTo>
                    <a:pt x="36" y="49"/>
                  </a:lnTo>
                  <a:lnTo>
                    <a:pt x="24" y="49"/>
                  </a:lnTo>
                  <a:lnTo>
                    <a:pt x="24" y="49"/>
                  </a:lnTo>
                  <a:lnTo>
                    <a:pt x="36" y="49"/>
                  </a:lnTo>
                  <a:lnTo>
                    <a:pt x="36" y="49"/>
                  </a:lnTo>
                  <a:lnTo>
                    <a:pt x="36" y="49"/>
                  </a:lnTo>
                  <a:lnTo>
                    <a:pt x="48" y="49"/>
                  </a:lnTo>
                  <a:lnTo>
                    <a:pt x="60" y="49"/>
                  </a:lnTo>
                  <a:lnTo>
                    <a:pt x="84" y="49"/>
                  </a:lnTo>
                  <a:lnTo>
                    <a:pt x="84" y="49"/>
                  </a:lnTo>
                  <a:lnTo>
                    <a:pt x="84" y="49"/>
                  </a:lnTo>
                  <a:lnTo>
                    <a:pt x="84" y="49"/>
                  </a:lnTo>
                  <a:lnTo>
                    <a:pt x="84" y="49"/>
                  </a:lnTo>
                  <a:lnTo>
                    <a:pt x="96" y="49"/>
                  </a:lnTo>
                  <a:lnTo>
                    <a:pt x="108" y="49"/>
                  </a:lnTo>
                  <a:lnTo>
                    <a:pt x="108" y="49"/>
                  </a:lnTo>
                  <a:lnTo>
                    <a:pt x="108" y="49"/>
                  </a:lnTo>
                  <a:lnTo>
                    <a:pt x="121" y="49"/>
                  </a:lnTo>
                  <a:lnTo>
                    <a:pt x="121" y="49"/>
                  </a:lnTo>
                  <a:lnTo>
                    <a:pt x="121" y="49"/>
                  </a:lnTo>
                  <a:lnTo>
                    <a:pt x="133" y="49"/>
                  </a:lnTo>
                  <a:lnTo>
                    <a:pt x="133" y="49"/>
                  </a:lnTo>
                  <a:lnTo>
                    <a:pt x="157" y="49"/>
                  </a:lnTo>
                  <a:lnTo>
                    <a:pt x="169" y="61"/>
                  </a:lnTo>
                  <a:lnTo>
                    <a:pt x="169" y="61"/>
                  </a:lnTo>
                  <a:lnTo>
                    <a:pt x="181" y="61"/>
                  </a:lnTo>
                  <a:lnTo>
                    <a:pt x="181" y="73"/>
                  </a:lnTo>
                  <a:lnTo>
                    <a:pt x="181" y="73"/>
                  </a:lnTo>
                  <a:lnTo>
                    <a:pt x="181" y="73"/>
                  </a:lnTo>
                  <a:lnTo>
                    <a:pt x="217" y="73"/>
                  </a:lnTo>
                  <a:lnTo>
                    <a:pt x="193" y="49"/>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4" name="Freeform 116">
              <a:extLst>
                <a:ext uri="{FF2B5EF4-FFF2-40B4-BE49-F238E27FC236}">
                  <a16:creationId xmlns:a16="http://schemas.microsoft.com/office/drawing/2014/main" id="{C186256D-9962-5749-9A55-148CF039E485}"/>
                </a:ext>
              </a:extLst>
            </p:cNvPr>
            <p:cNvSpPr>
              <a:spLocks/>
            </p:cNvSpPr>
            <p:nvPr/>
          </p:nvSpPr>
          <p:spPr bwMode="auto">
            <a:xfrm>
              <a:off x="4714033" y="1549352"/>
              <a:ext cx="101584" cy="52585"/>
            </a:xfrm>
            <a:custGeom>
              <a:avLst/>
              <a:gdLst/>
              <a:ahLst/>
              <a:cxnLst>
                <a:cxn ang="0">
                  <a:pos x="0" y="12"/>
                </a:cxn>
                <a:cxn ang="0">
                  <a:pos x="0" y="24"/>
                </a:cxn>
                <a:cxn ang="0">
                  <a:pos x="0" y="24"/>
                </a:cxn>
                <a:cxn ang="0">
                  <a:pos x="0" y="36"/>
                </a:cxn>
                <a:cxn ang="0">
                  <a:pos x="0" y="36"/>
                </a:cxn>
                <a:cxn ang="0">
                  <a:pos x="24" y="48"/>
                </a:cxn>
                <a:cxn ang="0">
                  <a:pos x="60" y="36"/>
                </a:cxn>
                <a:cxn ang="0">
                  <a:pos x="48" y="36"/>
                </a:cxn>
                <a:cxn ang="0">
                  <a:pos x="60" y="36"/>
                </a:cxn>
                <a:cxn ang="0">
                  <a:pos x="60" y="36"/>
                </a:cxn>
                <a:cxn ang="0">
                  <a:pos x="60" y="36"/>
                </a:cxn>
                <a:cxn ang="0">
                  <a:pos x="60" y="36"/>
                </a:cxn>
                <a:cxn ang="0">
                  <a:pos x="72" y="24"/>
                </a:cxn>
                <a:cxn ang="0">
                  <a:pos x="85" y="24"/>
                </a:cxn>
                <a:cxn ang="0">
                  <a:pos x="85" y="12"/>
                </a:cxn>
                <a:cxn ang="0">
                  <a:pos x="72" y="12"/>
                </a:cxn>
                <a:cxn ang="0">
                  <a:pos x="72" y="12"/>
                </a:cxn>
                <a:cxn ang="0">
                  <a:pos x="85" y="12"/>
                </a:cxn>
                <a:cxn ang="0">
                  <a:pos x="85" y="12"/>
                </a:cxn>
                <a:cxn ang="0">
                  <a:pos x="72" y="12"/>
                </a:cxn>
                <a:cxn ang="0">
                  <a:pos x="72" y="12"/>
                </a:cxn>
                <a:cxn ang="0">
                  <a:pos x="72" y="12"/>
                </a:cxn>
                <a:cxn ang="0">
                  <a:pos x="72" y="12"/>
                </a:cxn>
                <a:cxn ang="0">
                  <a:pos x="72" y="12"/>
                </a:cxn>
                <a:cxn ang="0">
                  <a:pos x="72" y="12"/>
                </a:cxn>
                <a:cxn ang="0">
                  <a:pos x="60" y="24"/>
                </a:cxn>
                <a:cxn ang="0">
                  <a:pos x="60" y="24"/>
                </a:cxn>
                <a:cxn ang="0">
                  <a:pos x="48" y="24"/>
                </a:cxn>
                <a:cxn ang="0">
                  <a:pos x="48" y="24"/>
                </a:cxn>
                <a:cxn ang="0">
                  <a:pos x="36" y="24"/>
                </a:cxn>
                <a:cxn ang="0">
                  <a:pos x="24" y="24"/>
                </a:cxn>
                <a:cxn ang="0">
                  <a:pos x="24" y="12"/>
                </a:cxn>
                <a:cxn ang="0">
                  <a:pos x="24" y="0"/>
                </a:cxn>
                <a:cxn ang="0">
                  <a:pos x="0" y="12"/>
                </a:cxn>
              </a:cxnLst>
              <a:rect l="0" t="0" r="r" b="b"/>
              <a:pathLst>
                <a:path w="85" h="48">
                  <a:moveTo>
                    <a:pt x="0" y="12"/>
                  </a:moveTo>
                  <a:lnTo>
                    <a:pt x="0" y="24"/>
                  </a:lnTo>
                  <a:lnTo>
                    <a:pt x="0" y="24"/>
                  </a:lnTo>
                  <a:lnTo>
                    <a:pt x="0" y="36"/>
                  </a:lnTo>
                  <a:lnTo>
                    <a:pt x="0" y="36"/>
                  </a:lnTo>
                  <a:lnTo>
                    <a:pt x="24" y="48"/>
                  </a:lnTo>
                  <a:lnTo>
                    <a:pt x="60" y="36"/>
                  </a:lnTo>
                  <a:lnTo>
                    <a:pt x="48" y="36"/>
                  </a:lnTo>
                  <a:lnTo>
                    <a:pt x="60" y="36"/>
                  </a:lnTo>
                  <a:lnTo>
                    <a:pt x="60" y="36"/>
                  </a:lnTo>
                  <a:lnTo>
                    <a:pt x="60" y="36"/>
                  </a:lnTo>
                  <a:lnTo>
                    <a:pt x="60" y="36"/>
                  </a:lnTo>
                  <a:lnTo>
                    <a:pt x="72" y="24"/>
                  </a:lnTo>
                  <a:lnTo>
                    <a:pt x="85" y="24"/>
                  </a:lnTo>
                  <a:lnTo>
                    <a:pt x="85" y="12"/>
                  </a:lnTo>
                  <a:lnTo>
                    <a:pt x="72" y="12"/>
                  </a:lnTo>
                  <a:lnTo>
                    <a:pt x="72" y="12"/>
                  </a:lnTo>
                  <a:lnTo>
                    <a:pt x="85" y="12"/>
                  </a:lnTo>
                  <a:lnTo>
                    <a:pt x="85" y="12"/>
                  </a:lnTo>
                  <a:lnTo>
                    <a:pt x="72" y="12"/>
                  </a:lnTo>
                  <a:lnTo>
                    <a:pt x="72" y="12"/>
                  </a:lnTo>
                  <a:lnTo>
                    <a:pt x="72" y="12"/>
                  </a:lnTo>
                  <a:lnTo>
                    <a:pt x="72" y="12"/>
                  </a:lnTo>
                  <a:lnTo>
                    <a:pt x="72" y="12"/>
                  </a:lnTo>
                  <a:lnTo>
                    <a:pt x="72" y="12"/>
                  </a:lnTo>
                  <a:lnTo>
                    <a:pt x="60" y="24"/>
                  </a:lnTo>
                  <a:lnTo>
                    <a:pt x="60" y="24"/>
                  </a:lnTo>
                  <a:lnTo>
                    <a:pt x="48" y="24"/>
                  </a:lnTo>
                  <a:lnTo>
                    <a:pt x="48" y="24"/>
                  </a:lnTo>
                  <a:lnTo>
                    <a:pt x="36" y="24"/>
                  </a:lnTo>
                  <a:lnTo>
                    <a:pt x="24" y="24"/>
                  </a:lnTo>
                  <a:lnTo>
                    <a:pt x="24" y="12"/>
                  </a:lnTo>
                  <a:lnTo>
                    <a:pt x="24" y="0"/>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5" name="Freeform 117">
              <a:extLst>
                <a:ext uri="{FF2B5EF4-FFF2-40B4-BE49-F238E27FC236}">
                  <a16:creationId xmlns:a16="http://schemas.microsoft.com/office/drawing/2014/main" id="{7330761D-11D3-E64A-A1B6-F133ABAE29C3}"/>
                </a:ext>
              </a:extLst>
            </p:cNvPr>
            <p:cNvSpPr>
              <a:spLocks/>
            </p:cNvSpPr>
            <p:nvPr/>
          </p:nvSpPr>
          <p:spPr bwMode="auto">
            <a:xfrm>
              <a:off x="4687736" y="1176501"/>
              <a:ext cx="354948" cy="198389"/>
            </a:xfrm>
            <a:custGeom>
              <a:avLst/>
              <a:gdLst/>
              <a:ahLst/>
              <a:cxnLst>
                <a:cxn ang="0">
                  <a:pos x="12" y="24"/>
                </a:cxn>
                <a:cxn ang="0">
                  <a:pos x="12" y="36"/>
                </a:cxn>
                <a:cxn ang="0">
                  <a:pos x="60" y="85"/>
                </a:cxn>
                <a:cxn ang="0">
                  <a:pos x="60" y="97"/>
                </a:cxn>
                <a:cxn ang="0">
                  <a:pos x="60" y="97"/>
                </a:cxn>
                <a:cxn ang="0">
                  <a:pos x="96" y="109"/>
                </a:cxn>
                <a:cxn ang="0">
                  <a:pos x="96" y="121"/>
                </a:cxn>
                <a:cxn ang="0">
                  <a:pos x="109" y="121"/>
                </a:cxn>
                <a:cxn ang="0">
                  <a:pos x="84" y="121"/>
                </a:cxn>
                <a:cxn ang="0">
                  <a:pos x="109" y="145"/>
                </a:cxn>
                <a:cxn ang="0">
                  <a:pos x="109" y="145"/>
                </a:cxn>
                <a:cxn ang="0">
                  <a:pos x="121" y="157"/>
                </a:cxn>
                <a:cxn ang="0">
                  <a:pos x="145" y="145"/>
                </a:cxn>
                <a:cxn ang="0">
                  <a:pos x="145" y="157"/>
                </a:cxn>
                <a:cxn ang="0">
                  <a:pos x="145" y="169"/>
                </a:cxn>
                <a:cxn ang="0">
                  <a:pos x="157" y="157"/>
                </a:cxn>
                <a:cxn ang="0">
                  <a:pos x="193" y="169"/>
                </a:cxn>
                <a:cxn ang="0">
                  <a:pos x="302" y="85"/>
                </a:cxn>
                <a:cxn ang="0">
                  <a:pos x="278" y="85"/>
                </a:cxn>
                <a:cxn ang="0">
                  <a:pos x="265" y="73"/>
                </a:cxn>
                <a:cxn ang="0">
                  <a:pos x="253" y="73"/>
                </a:cxn>
                <a:cxn ang="0">
                  <a:pos x="265" y="73"/>
                </a:cxn>
                <a:cxn ang="0">
                  <a:pos x="241" y="73"/>
                </a:cxn>
                <a:cxn ang="0">
                  <a:pos x="253" y="61"/>
                </a:cxn>
                <a:cxn ang="0">
                  <a:pos x="265" y="73"/>
                </a:cxn>
                <a:cxn ang="0">
                  <a:pos x="278" y="73"/>
                </a:cxn>
                <a:cxn ang="0">
                  <a:pos x="290" y="61"/>
                </a:cxn>
                <a:cxn ang="0">
                  <a:pos x="302" y="73"/>
                </a:cxn>
                <a:cxn ang="0">
                  <a:pos x="302" y="61"/>
                </a:cxn>
                <a:cxn ang="0">
                  <a:pos x="290" y="61"/>
                </a:cxn>
                <a:cxn ang="0">
                  <a:pos x="265" y="49"/>
                </a:cxn>
                <a:cxn ang="0">
                  <a:pos x="265" y="36"/>
                </a:cxn>
                <a:cxn ang="0">
                  <a:pos x="253" y="36"/>
                </a:cxn>
                <a:cxn ang="0">
                  <a:pos x="253" y="24"/>
                </a:cxn>
                <a:cxn ang="0">
                  <a:pos x="253" y="12"/>
                </a:cxn>
                <a:cxn ang="0">
                  <a:pos x="241" y="12"/>
                </a:cxn>
                <a:cxn ang="0">
                  <a:pos x="217" y="12"/>
                </a:cxn>
                <a:cxn ang="0">
                  <a:pos x="217" y="12"/>
                </a:cxn>
                <a:cxn ang="0">
                  <a:pos x="205" y="12"/>
                </a:cxn>
                <a:cxn ang="0">
                  <a:pos x="205" y="12"/>
                </a:cxn>
                <a:cxn ang="0">
                  <a:pos x="193" y="12"/>
                </a:cxn>
                <a:cxn ang="0">
                  <a:pos x="181" y="12"/>
                </a:cxn>
                <a:cxn ang="0">
                  <a:pos x="181" y="12"/>
                </a:cxn>
                <a:cxn ang="0">
                  <a:pos x="169" y="12"/>
                </a:cxn>
                <a:cxn ang="0">
                  <a:pos x="157" y="12"/>
                </a:cxn>
                <a:cxn ang="0">
                  <a:pos x="133" y="12"/>
                </a:cxn>
                <a:cxn ang="0">
                  <a:pos x="109" y="12"/>
                </a:cxn>
                <a:cxn ang="0">
                  <a:pos x="121" y="12"/>
                </a:cxn>
                <a:cxn ang="0">
                  <a:pos x="133" y="0"/>
                </a:cxn>
                <a:cxn ang="0">
                  <a:pos x="96" y="0"/>
                </a:cxn>
                <a:cxn ang="0">
                  <a:pos x="84" y="0"/>
                </a:cxn>
                <a:cxn ang="0">
                  <a:pos x="72" y="12"/>
                </a:cxn>
                <a:cxn ang="0">
                  <a:pos x="72" y="12"/>
                </a:cxn>
                <a:cxn ang="0">
                  <a:pos x="60" y="12"/>
                </a:cxn>
                <a:cxn ang="0">
                  <a:pos x="60" y="12"/>
                </a:cxn>
                <a:cxn ang="0">
                  <a:pos x="36" y="12"/>
                </a:cxn>
                <a:cxn ang="0">
                  <a:pos x="24" y="12"/>
                </a:cxn>
                <a:cxn ang="0">
                  <a:pos x="12" y="12"/>
                </a:cxn>
                <a:cxn ang="0">
                  <a:pos x="0" y="12"/>
                </a:cxn>
              </a:cxnLst>
              <a:rect l="0" t="0" r="r" b="b"/>
              <a:pathLst>
                <a:path w="302" h="181">
                  <a:moveTo>
                    <a:pt x="0" y="12"/>
                  </a:moveTo>
                  <a:lnTo>
                    <a:pt x="12" y="24"/>
                  </a:lnTo>
                  <a:lnTo>
                    <a:pt x="24" y="24"/>
                  </a:lnTo>
                  <a:lnTo>
                    <a:pt x="12" y="36"/>
                  </a:lnTo>
                  <a:lnTo>
                    <a:pt x="48" y="85"/>
                  </a:lnTo>
                  <a:lnTo>
                    <a:pt x="60" y="85"/>
                  </a:lnTo>
                  <a:lnTo>
                    <a:pt x="60" y="85"/>
                  </a:lnTo>
                  <a:lnTo>
                    <a:pt x="60" y="97"/>
                  </a:lnTo>
                  <a:lnTo>
                    <a:pt x="60" y="97"/>
                  </a:lnTo>
                  <a:lnTo>
                    <a:pt x="60" y="97"/>
                  </a:lnTo>
                  <a:lnTo>
                    <a:pt x="84" y="109"/>
                  </a:lnTo>
                  <a:lnTo>
                    <a:pt x="96" y="109"/>
                  </a:lnTo>
                  <a:lnTo>
                    <a:pt x="84" y="121"/>
                  </a:lnTo>
                  <a:lnTo>
                    <a:pt x="96" y="121"/>
                  </a:lnTo>
                  <a:lnTo>
                    <a:pt x="96" y="109"/>
                  </a:lnTo>
                  <a:lnTo>
                    <a:pt x="109" y="121"/>
                  </a:lnTo>
                  <a:lnTo>
                    <a:pt x="96" y="121"/>
                  </a:lnTo>
                  <a:lnTo>
                    <a:pt x="84" y="121"/>
                  </a:lnTo>
                  <a:lnTo>
                    <a:pt x="96" y="133"/>
                  </a:lnTo>
                  <a:lnTo>
                    <a:pt x="109" y="145"/>
                  </a:lnTo>
                  <a:lnTo>
                    <a:pt x="109" y="145"/>
                  </a:lnTo>
                  <a:lnTo>
                    <a:pt x="109" y="145"/>
                  </a:lnTo>
                  <a:lnTo>
                    <a:pt x="109" y="145"/>
                  </a:lnTo>
                  <a:lnTo>
                    <a:pt x="121" y="157"/>
                  </a:lnTo>
                  <a:lnTo>
                    <a:pt x="133" y="145"/>
                  </a:lnTo>
                  <a:lnTo>
                    <a:pt x="145" y="145"/>
                  </a:lnTo>
                  <a:lnTo>
                    <a:pt x="145" y="157"/>
                  </a:lnTo>
                  <a:lnTo>
                    <a:pt x="145" y="157"/>
                  </a:lnTo>
                  <a:lnTo>
                    <a:pt x="133" y="157"/>
                  </a:lnTo>
                  <a:lnTo>
                    <a:pt x="145" y="169"/>
                  </a:lnTo>
                  <a:lnTo>
                    <a:pt x="157" y="169"/>
                  </a:lnTo>
                  <a:lnTo>
                    <a:pt x="157" y="157"/>
                  </a:lnTo>
                  <a:lnTo>
                    <a:pt x="181" y="157"/>
                  </a:lnTo>
                  <a:lnTo>
                    <a:pt x="193" y="169"/>
                  </a:lnTo>
                  <a:lnTo>
                    <a:pt x="205" y="181"/>
                  </a:lnTo>
                  <a:lnTo>
                    <a:pt x="302" y="85"/>
                  </a:lnTo>
                  <a:lnTo>
                    <a:pt x="290" y="85"/>
                  </a:lnTo>
                  <a:lnTo>
                    <a:pt x="278" y="85"/>
                  </a:lnTo>
                  <a:lnTo>
                    <a:pt x="278" y="73"/>
                  </a:lnTo>
                  <a:lnTo>
                    <a:pt x="265" y="73"/>
                  </a:lnTo>
                  <a:lnTo>
                    <a:pt x="253" y="73"/>
                  </a:lnTo>
                  <a:lnTo>
                    <a:pt x="253" y="73"/>
                  </a:lnTo>
                  <a:lnTo>
                    <a:pt x="265" y="73"/>
                  </a:lnTo>
                  <a:lnTo>
                    <a:pt x="265" y="73"/>
                  </a:lnTo>
                  <a:lnTo>
                    <a:pt x="253" y="73"/>
                  </a:lnTo>
                  <a:lnTo>
                    <a:pt x="241" y="73"/>
                  </a:lnTo>
                  <a:lnTo>
                    <a:pt x="241" y="61"/>
                  </a:lnTo>
                  <a:lnTo>
                    <a:pt x="253" y="61"/>
                  </a:lnTo>
                  <a:lnTo>
                    <a:pt x="265" y="61"/>
                  </a:lnTo>
                  <a:lnTo>
                    <a:pt x="265" y="73"/>
                  </a:lnTo>
                  <a:lnTo>
                    <a:pt x="265" y="73"/>
                  </a:lnTo>
                  <a:lnTo>
                    <a:pt x="278" y="73"/>
                  </a:lnTo>
                  <a:lnTo>
                    <a:pt x="278" y="73"/>
                  </a:lnTo>
                  <a:lnTo>
                    <a:pt x="290" y="61"/>
                  </a:lnTo>
                  <a:lnTo>
                    <a:pt x="302" y="73"/>
                  </a:lnTo>
                  <a:lnTo>
                    <a:pt x="302" y="73"/>
                  </a:lnTo>
                  <a:lnTo>
                    <a:pt x="302" y="73"/>
                  </a:lnTo>
                  <a:lnTo>
                    <a:pt x="302" y="61"/>
                  </a:lnTo>
                  <a:lnTo>
                    <a:pt x="290" y="61"/>
                  </a:lnTo>
                  <a:lnTo>
                    <a:pt x="290" y="61"/>
                  </a:lnTo>
                  <a:lnTo>
                    <a:pt x="278" y="61"/>
                  </a:lnTo>
                  <a:lnTo>
                    <a:pt x="265" y="49"/>
                  </a:lnTo>
                  <a:lnTo>
                    <a:pt x="278" y="36"/>
                  </a:lnTo>
                  <a:lnTo>
                    <a:pt x="265" y="36"/>
                  </a:lnTo>
                  <a:lnTo>
                    <a:pt x="265" y="36"/>
                  </a:lnTo>
                  <a:lnTo>
                    <a:pt x="253" y="36"/>
                  </a:lnTo>
                  <a:lnTo>
                    <a:pt x="253" y="36"/>
                  </a:lnTo>
                  <a:lnTo>
                    <a:pt x="253" y="24"/>
                  </a:lnTo>
                  <a:lnTo>
                    <a:pt x="241" y="24"/>
                  </a:lnTo>
                  <a:lnTo>
                    <a:pt x="253" y="12"/>
                  </a:lnTo>
                  <a:lnTo>
                    <a:pt x="253" y="12"/>
                  </a:lnTo>
                  <a:lnTo>
                    <a:pt x="241" y="12"/>
                  </a:lnTo>
                  <a:lnTo>
                    <a:pt x="229" y="12"/>
                  </a:lnTo>
                  <a:lnTo>
                    <a:pt x="217" y="12"/>
                  </a:lnTo>
                  <a:lnTo>
                    <a:pt x="217" y="12"/>
                  </a:lnTo>
                  <a:lnTo>
                    <a:pt x="217" y="12"/>
                  </a:lnTo>
                  <a:lnTo>
                    <a:pt x="205" y="12"/>
                  </a:lnTo>
                  <a:lnTo>
                    <a:pt x="205" y="12"/>
                  </a:lnTo>
                  <a:lnTo>
                    <a:pt x="205" y="12"/>
                  </a:lnTo>
                  <a:lnTo>
                    <a:pt x="205" y="12"/>
                  </a:lnTo>
                  <a:lnTo>
                    <a:pt x="193" y="12"/>
                  </a:lnTo>
                  <a:lnTo>
                    <a:pt x="193" y="12"/>
                  </a:lnTo>
                  <a:lnTo>
                    <a:pt x="193" y="12"/>
                  </a:lnTo>
                  <a:lnTo>
                    <a:pt x="181" y="12"/>
                  </a:lnTo>
                  <a:lnTo>
                    <a:pt x="181" y="12"/>
                  </a:lnTo>
                  <a:lnTo>
                    <a:pt x="181" y="12"/>
                  </a:lnTo>
                  <a:lnTo>
                    <a:pt x="169" y="12"/>
                  </a:lnTo>
                  <a:lnTo>
                    <a:pt x="169" y="12"/>
                  </a:lnTo>
                  <a:lnTo>
                    <a:pt x="157" y="12"/>
                  </a:lnTo>
                  <a:lnTo>
                    <a:pt x="157" y="12"/>
                  </a:lnTo>
                  <a:lnTo>
                    <a:pt x="145" y="12"/>
                  </a:lnTo>
                  <a:lnTo>
                    <a:pt x="133" y="12"/>
                  </a:lnTo>
                  <a:lnTo>
                    <a:pt x="121" y="12"/>
                  </a:lnTo>
                  <a:lnTo>
                    <a:pt x="109" y="12"/>
                  </a:lnTo>
                  <a:lnTo>
                    <a:pt x="121" y="12"/>
                  </a:lnTo>
                  <a:lnTo>
                    <a:pt x="121" y="12"/>
                  </a:lnTo>
                  <a:lnTo>
                    <a:pt x="121" y="0"/>
                  </a:lnTo>
                  <a:lnTo>
                    <a:pt x="133" y="0"/>
                  </a:lnTo>
                  <a:lnTo>
                    <a:pt x="96" y="0"/>
                  </a:lnTo>
                  <a:lnTo>
                    <a:pt x="96" y="0"/>
                  </a:lnTo>
                  <a:lnTo>
                    <a:pt x="84" y="0"/>
                  </a:lnTo>
                  <a:lnTo>
                    <a:pt x="84" y="0"/>
                  </a:lnTo>
                  <a:lnTo>
                    <a:pt x="84" y="12"/>
                  </a:lnTo>
                  <a:lnTo>
                    <a:pt x="72" y="12"/>
                  </a:lnTo>
                  <a:lnTo>
                    <a:pt x="84" y="12"/>
                  </a:lnTo>
                  <a:lnTo>
                    <a:pt x="72" y="12"/>
                  </a:lnTo>
                  <a:lnTo>
                    <a:pt x="60" y="12"/>
                  </a:lnTo>
                  <a:lnTo>
                    <a:pt x="60" y="12"/>
                  </a:lnTo>
                  <a:lnTo>
                    <a:pt x="48" y="12"/>
                  </a:lnTo>
                  <a:lnTo>
                    <a:pt x="60" y="12"/>
                  </a:lnTo>
                  <a:lnTo>
                    <a:pt x="60" y="12"/>
                  </a:lnTo>
                  <a:lnTo>
                    <a:pt x="36" y="12"/>
                  </a:lnTo>
                  <a:lnTo>
                    <a:pt x="36" y="12"/>
                  </a:lnTo>
                  <a:lnTo>
                    <a:pt x="24" y="12"/>
                  </a:lnTo>
                  <a:lnTo>
                    <a:pt x="12" y="12"/>
                  </a:lnTo>
                  <a:lnTo>
                    <a:pt x="12" y="12"/>
                  </a:lnTo>
                  <a:lnTo>
                    <a:pt x="12"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6" name="Freeform 118">
              <a:extLst>
                <a:ext uri="{FF2B5EF4-FFF2-40B4-BE49-F238E27FC236}">
                  <a16:creationId xmlns:a16="http://schemas.microsoft.com/office/drawing/2014/main" id="{CC05AF09-BEB2-B641-8B72-5FB6A848FD0D}"/>
                </a:ext>
              </a:extLst>
            </p:cNvPr>
            <p:cNvSpPr>
              <a:spLocks/>
            </p:cNvSpPr>
            <p:nvPr/>
          </p:nvSpPr>
          <p:spPr bwMode="auto">
            <a:xfrm>
              <a:off x="4927956" y="1270890"/>
              <a:ext cx="314315" cy="157755"/>
            </a:xfrm>
            <a:custGeom>
              <a:avLst/>
              <a:gdLst/>
              <a:ahLst/>
              <a:cxnLst>
                <a:cxn ang="0">
                  <a:pos x="97" y="0"/>
                </a:cxn>
                <a:cxn ang="0">
                  <a:pos x="109" y="12"/>
                </a:cxn>
                <a:cxn ang="0">
                  <a:pos x="145" y="12"/>
                </a:cxn>
                <a:cxn ang="0">
                  <a:pos x="145" y="12"/>
                </a:cxn>
                <a:cxn ang="0">
                  <a:pos x="169" y="24"/>
                </a:cxn>
                <a:cxn ang="0">
                  <a:pos x="193" y="24"/>
                </a:cxn>
                <a:cxn ang="0">
                  <a:pos x="205" y="24"/>
                </a:cxn>
                <a:cxn ang="0">
                  <a:pos x="193" y="36"/>
                </a:cxn>
                <a:cxn ang="0">
                  <a:pos x="157" y="36"/>
                </a:cxn>
                <a:cxn ang="0">
                  <a:pos x="181" y="48"/>
                </a:cxn>
                <a:cxn ang="0">
                  <a:pos x="217" y="48"/>
                </a:cxn>
                <a:cxn ang="0">
                  <a:pos x="242" y="48"/>
                </a:cxn>
                <a:cxn ang="0">
                  <a:pos x="242" y="60"/>
                </a:cxn>
                <a:cxn ang="0">
                  <a:pos x="217" y="60"/>
                </a:cxn>
                <a:cxn ang="0">
                  <a:pos x="205" y="60"/>
                </a:cxn>
                <a:cxn ang="0">
                  <a:pos x="230" y="60"/>
                </a:cxn>
                <a:cxn ang="0">
                  <a:pos x="242" y="72"/>
                </a:cxn>
                <a:cxn ang="0">
                  <a:pos x="266" y="72"/>
                </a:cxn>
                <a:cxn ang="0">
                  <a:pos x="254" y="84"/>
                </a:cxn>
                <a:cxn ang="0">
                  <a:pos x="242" y="84"/>
                </a:cxn>
                <a:cxn ang="0">
                  <a:pos x="230" y="84"/>
                </a:cxn>
                <a:cxn ang="0">
                  <a:pos x="254" y="96"/>
                </a:cxn>
                <a:cxn ang="0">
                  <a:pos x="266" y="96"/>
                </a:cxn>
                <a:cxn ang="0">
                  <a:pos x="266" y="109"/>
                </a:cxn>
                <a:cxn ang="0">
                  <a:pos x="242" y="96"/>
                </a:cxn>
                <a:cxn ang="0">
                  <a:pos x="217" y="96"/>
                </a:cxn>
                <a:cxn ang="0">
                  <a:pos x="217" y="121"/>
                </a:cxn>
                <a:cxn ang="0">
                  <a:pos x="205" y="96"/>
                </a:cxn>
                <a:cxn ang="0">
                  <a:pos x="193" y="84"/>
                </a:cxn>
                <a:cxn ang="0">
                  <a:pos x="181" y="96"/>
                </a:cxn>
                <a:cxn ang="0">
                  <a:pos x="169" y="96"/>
                </a:cxn>
                <a:cxn ang="0">
                  <a:pos x="157" y="109"/>
                </a:cxn>
                <a:cxn ang="0">
                  <a:pos x="145" y="96"/>
                </a:cxn>
                <a:cxn ang="0">
                  <a:pos x="133" y="109"/>
                </a:cxn>
                <a:cxn ang="0">
                  <a:pos x="121" y="96"/>
                </a:cxn>
                <a:cxn ang="0">
                  <a:pos x="145" y="109"/>
                </a:cxn>
                <a:cxn ang="0">
                  <a:pos x="109" y="109"/>
                </a:cxn>
                <a:cxn ang="0">
                  <a:pos x="85" y="109"/>
                </a:cxn>
                <a:cxn ang="0">
                  <a:pos x="97" y="109"/>
                </a:cxn>
                <a:cxn ang="0">
                  <a:pos x="109" y="121"/>
                </a:cxn>
                <a:cxn ang="0">
                  <a:pos x="97" y="133"/>
                </a:cxn>
                <a:cxn ang="0">
                  <a:pos x="133" y="133"/>
                </a:cxn>
                <a:cxn ang="0">
                  <a:pos x="97" y="133"/>
                </a:cxn>
                <a:cxn ang="0">
                  <a:pos x="121" y="133"/>
                </a:cxn>
                <a:cxn ang="0">
                  <a:pos x="133" y="145"/>
                </a:cxn>
                <a:cxn ang="0">
                  <a:pos x="85" y="145"/>
                </a:cxn>
                <a:cxn ang="0">
                  <a:pos x="48" y="133"/>
                </a:cxn>
                <a:cxn ang="0">
                  <a:pos x="24" y="109"/>
                </a:cxn>
                <a:cxn ang="0">
                  <a:pos x="0" y="84"/>
                </a:cxn>
              </a:cxnLst>
              <a:rect l="0" t="0" r="r" b="b"/>
              <a:pathLst>
                <a:path w="266" h="145">
                  <a:moveTo>
                    <a:pt x="97" y="12"/>
                  </a:moveTo>
                  <a:lnTo>
                    <a:pt x="97" y="12"/>
                  </a:lnTo>
                  <a:lnTo>
                    <a:pt x="97" y="0"/>
                  </a:lnTo>
                  <a:lnTo>
                    <a:pt x="109" y="12"/>
                  </a:lnTo>
                  <a:lnTo>
                    <a:pt x="109" y="12"/>
                  </a:lnTo>
                  <a:lnTo>
                    <a:pt x="109" y="12"/>
                  </a:lnTo>
                  <a:lnTo>
                    <a:pt x="133" y="12"/>
                  </a:lnTo>
                  <a:lnTo>
                    <a:pt x="133" y="0"/>
                  </a:lnTo>
                  <a:lnTo>
                    <a:pt x="145" y="12"/>
                  </a:lnTo>
                  <a:lnTo>
                    <a:pt x="145" y="12"/>
                  </a:lnTo>
                  <a:lnTo>
                    <a:pt x="145" y="12"/>
                  </a:lnTo>
                  <a:lnTo>
                    <a:pt x="145" y="12"/>
                  </a:lnTo>
                  <a:lnTo>
                    <a:pt x="169" y="12"/>
                  </a:lnTo>
                  <a:lnTo>
                    <a:pt x="169" y="24"/>
                  </a:lnTo>
                  <a:lnTo>
                    <a:pt x="169" y="24"/>
                  </a:lnTo>
                  <a:lnTo>
                    <a:pt x="181" y="24"/>
                  </a:lnTo>
                  <a:lnTo>
                    <a:pt x="181" y="12"/>
                  </a:lnTo>
                  <a:lnTo>
                    <a:pt x="193" y="24"/>
                  </a:lnTo>
                  <a:lnTo>
                    <a:pt x="205" y="24"/>
                  </a:lnTo>
                  <a:lnTo>
                    <a:pt x="205" y="24"/>
                  </a:lnTo>
                  <a:lnTo>
                    <a:pt x="205" y="24"/>
                  </a:lnTo>
                  <a:lnTo>
                    <a:pt x="205" y="36"/>
                  </a:lnTo>
                  <a:lnTo>
                    <a:pt x="193" y="36"/>
                  </a:lnTo>
                  <a:lnTo>
                    <a:pt x="193" y="36"/>
                  </a:lnTo>
                  <a:lnTo>
                    <a:pt x="169" y="36"/>
                  </a:lnTo>
                  <a:lnTo>
                    <a:pt x="169" y="36"/>
                  </a:lnTo>
                  <a:lnTo>
                    <a:pt x="157" y="36"/>
                  </a:lnTo>
                  <a:lnTo>
                    <a:pt x="169" y="36"/>
                  </a:lnTo>
                  <a:lnTo>
                    <a:pt x="169" y="48"/>
                  </a:lnTo>
                  <a:lnTo>
                    <a:pt x="181" y="48"/>
                  </a:lnTo>
                  <a:lnTo>
                    <a:pt x="205" y="36"/>
                  </a:lnTo>
                  <a:lnTo>
                    <a:pt x="205" y="48"/>
                  </a:lnTo>
                  <a:lnTo>
                    <a:pt x="217" y="48"/>
                  </a:lnTo>
                  <a:lnTo>
                    <a:pt x="230" y="48"/>
                  </a:lnTo>
                  <a:lnTo>
                    <a:pt x="242" y="48"/>
                  </a:lnTo>
                  <a:lnTo>
                    <a:pt x="242" y="48"/>
                  </a:lnTo>
                  <a:lnTo>
                    <a:pt x="242" y="48"/>
                  </a:lnTo>
                  <a:lnTo>
                    <a:pt x="230" y="48"/>
                  </a:lnTo>
                  <a:lnTo>
                    <a:pt x="242" y="60"/>
                  </a:lnTo>
                  <a:lnTo>
                    <a:pt x="230" y="60"/>
                  </a:lnTo>
                  <a:lnTo>
                    <a:pt x="230" y="60"/>
                  </a:lnTo>
                  <a:lnTo>
                    <a:pt x="217" y="60"/>
                  </a:lnTo>
                  <a:lnTo>
                    <a:pt x="205" y="60"/>
                  </a:lnTo>
                  <a:lnTo>
                    <a:pt x="193" y="60"/>
                  </a:lnTo>
                  <a:lnTo>
                    <a:pt x="205" y="60"/>
                  </a:lnTo>
                  <a:lnTo>
                    <a:pt x="205" y="60"/>
                  </a:lnTo>
                  <a:lnTo>
                    <a:pt x="230" y="60"/>
                  </a:lnTo>
                  <a:lnTo>
                    <a:pt x="230" y="60"/>
                  </a:lnTo>
                  <a:lnTo>
                    <a:pt x="230" y="72"/>
                  </a:lnTo>
                  <a:lnTo>
                    <a:pt x="242" y="60"/>
                  </a:lnTo>
                  <a:lnTo>
                    <a:pt x="242" y="72"/>
                  </a:lnTo>
                  <a:lnTo>
                    <a:pt x="254" y="72"/>
                  </a:lnTo>
                  <a:lnTo>
                    <a:pt x="266" y="72"/>
                  </a:lnTo>
                  <a:lnTo>
                    <a:pt x="266" y="72"/>
                  </a:lnTo>
                  <a:lnTo>
                    <a:pt x="266" y="72"/>
                  </a:lnTo>
                  <a:lnTo>
                    <a:pt x="266" y="84"/>
                  </a:lnTo>
                  <a:lnTo>
                    <a:pt x="254" y="84"/>
                  </a:lnTo>
                  <a:lnTo>
                    <a:pt x="254" y="84"/>
                  </a:lnTo>
                  <a:lnTo>
                    <a:pt x="242" y="84"/>
                  </a:lnTo>
                  <a:lnTo>
                    <a:pt x="242" y="84"/>
                  </a:lnTo>
                  <a:lnTo>
                    <a:pt x="230" y="84"/>
                  </a:lnTo>
                  <a:lnTo>
                    <a:pt x="230" y="84"/>
                  </a:lnTo>
                  <a:lnTo>
                    <a:pt x="230" y="84"/>
                  </a:lnTo>
                  <a:lnTo>
                    <a:pt x="230" y="84"/>
                  </a:lnTo>
                  <a:lnTo>
                    <a:pt x="242" y="84"/>
                  </a:lnTo>
                  <a:lnTo>
                    <a:pt x="254" y="96"/>
                  </a:lnTo>
                  <a:lnTo>
                    <a:pt x="266" y="96"/>
                  </a:lnTo>
                  <a:lnTo>
                    <a:pt x="266" y="96"/>
                  </a:lnTo>
                  <a:lnTo>
                    <a:pt x="266" y="96"/>
                  </a:lnTo>
                  <a:lnTo>
                    <a:pt x="266" y="96"/>
                  </a:lnTo>
                  <a:lnTo>
                    <a:pt x="266" y="96"/>
                  </a:lnTo>
                  <a:lnTo>
                    <a:pt x="266" y="109"/>
                  </a:lnTo>
                  <a:lnTo>
                    <a:pt x="254" y="96"/>
                  </a:lnTo>
                  <a:lnTo>
                    <a:pt x="242" y="109"/>
                  </a:lnTo>
                  <a:lnTo>
                    <a:pt x="242" y="96"/>
                  </a:lnTo>
                  <a:lnTo>
                    <a:pt x="230" y="96"/>
                  </a:lnTo>
                  <a:lnTo>
                    <a:pt x="230" y="96"/>
                  </a:lnTo>
                  <a:lnTo>
                    <a:pt x="217" y="96"/>
                  </a:lnTo>
                  <a:lnTo>
                    <a:pt x="230" y="109"/>
                  </a:lnTo>
                  <a:lnTo>
                    <a:pt x="217" y="109"/>
                  </a:lnTo>
                  <a:lnTo>
                    <a:pt x="217" y="121"/>
                  </a:lnTo>
                  <a:lnTo>
                    <a:pt x="205" y="109"/>
                  </a:lnTo>
                  <a:lnTo>
                    <a:pt x="193" y="96"/>
                  </a:lnTo>
                  <a:lnTo>
                    <a:pt x="205" y="96"/>
                  </a:lnTo>
                  <a:lnTo>
                    <a:pt x="205" y="96"/>
                  </a:lnTo>
                  <a:lnTo>
                    <a:pt x="193" y="96"/>
                  </a:lnTo>
                  <a:lnTo>
                    <a:pt x="193" y="84"/>
                  </a:lnTo>
                  <a:lnTo>
                    <a:pt x="193" y="84"/>
                  </a:lnTo>
                  <a:lnTo>
                    <a:pt x="181" y="96"/>
                  </a:lnTo>
                  <a:lnTo>
                    <a:pt x="181" y="96"/>
                  </a:lnTo>
                  <a:lnTo>
                    <a:pt x="181" y="96"/>
                  </a:lnTo>
                  <a:lnTo>
                    <a:pt x="169" y="96"/>
                  </a:lnTo>
                  <a:lnTo>
                    <a:pt x="169" y="96"/>
                  </a:lnTo>
                  <a:lnTo>
                    <a:pt x="169" y="109"/>
                  </a:lnTo>
                  <a:lnTo>
                    <a:pt x="181" y="109"/>
                  </a:lnTo>
                  <a:lnTo>
                    <a:pt x="157" y="109"/>
                  </a:lnTo>
                  <a:lnTo>
                    <a:pt x="169" y="109"/>
                  </a:lnTo>
                  <a:lnTo>
                    <a:pt x="157" y="96"/>
                  </a:lnTo>
                  <a:lnTo>
                    <a:pt x="145" y="96"/>
                  </a:lnTo>
                  <a:lnTo>
                    <a:pt x="145" y="109"/>
                  </a:lnTo>
                  <a:lnTo>
                    <a:pt x="157" y="109"/>
                  </a:lnTo>
                  <a:lnTo>
                    <a:pt x="133" y="109"/>
                  </a:lnTo>
                  <a:lnTo>
                    <a:pt x="133" y="96"/>
                  </a:lnTo>
                  <a:lnTo>
                    <a:pt x="133" y="96"/>
                  </a:lnTo>
                  <a:lnTo>
                    <a:pt x="121" y="96"/>
                  </a:lnTo>
                  <a:lnTo>
                    <a:pt x="133" y="109"/>
                  </a:lnTo>
                  <a:lnTo>
                    <a:pt x="121" y="109"/>
                  </a:lnTo>
                  <a:lnTo>
                    <a:pt x="145" y="109"/>
                  </a:lnTo>
                  <a:lnTo>
                    <a:pt x="121" y="109"/>
                  </a:lnTo>
                  <a:lnTo>
                    <a:pt x="109" y="109"/>
                  </a:lnTo>
                  <a:lnTo>
                    <a:pt x="109" y="109"/>
                  </a:lnTo>
                  <a:lnTo>
                    <a:pt x="97" y="109"/>
                  </a:lnTo>
                  <a:lnTo>
                    <a:pt x="85" y="96"/>
                  </a:lnTo>
                  <a:lnTo>
                    <a:pt x="85" y="109"/>
                  </a:lnTo>
                  <a:lnTo>
                    <a:pt x="85" y="109"/>
                  </a:lnTo>
                  <a:lnTo>
                    <a:pt x="85" y="109"/>
                  </a:lnTo>
                  <a:lnTo>
                    <a:pt x="97" y="109"/>
                  </a:lnTo>
                  <a:lnTo>
                    <a:pt x="109" y="121"/>
                  </a:lnTo>
                  <a:lnTo>
                    <a:pt x="121" y="121"/>
                  </a:lnTo>
                  <a:lnTo>
                    <a:pt x="109" y="121"/>
                  </a:lnTo>
                  <a:lnTo>
                    <a:pt x="85" y="121"/>
                  </a:lnTo>
                  <a:lnTo>
                    <a:pt x="85" y="133"/>
                  </a:lnTo>
                  <a:lnTo>
                    <a:pt x="97" y="133"/>
                  </a:lnTo>
                  <a:lnTo>
                    <a:pt x="109" y="121"/>
                  </a:lnTo>
                  <a:lnTo>
                    <a:pt x="109" y="133"/>
                  </a:lnTo>
                  <a:lnTo>
                    <a:pt x="133" y="133"/>
                  </a:lnTo>
                  <a:lnTo>
                    <a:pt x="145" y="121"/>
                  </a:lnTo>
                  <a:lnTo>
                    <a:pt x="157" y="133"/>
                  </a:lnTo>
                  <a:lnTo>
                    <a:pt x="97" y="133"/>
                  </a:lnTo>
                  <a:lnTo>
                    <a:pt x="85" y="133"/>
                  </a:lnTo>
                  <a:lnTo>
                    <a:pt x="121" y="133"/>
                  </a:lnTo>
                  <a:lnTo>
                    <a:pt x="121" y="133"/>
                  </a:lnTo>
                  <a:lnTo>
                    <a:pt x="121" y="133"/>
                  </a:lnTo>
                  <a:lnTo>
                    <a:pt x="133" y="145"/>
                  </a:lnTo>
                  <a:lnTo>
                    <a:pt x="133" y="145"/>
                  </a:lnTo>
                  <a:lnTo>
                    <a:pt x="109" y="133"/>
                  </a:lnTo>
                  <a:lnTo>
                    <a:pt x="85" y="145"/>
                  </a:lnTo>
                  <a:lnTo>
                    <a:pt x="85" y="145"/>
                  </a:lnTo>
                  <a:lnTo>
                    <a:pt x="73" y="145"/>
                  </a:lnTo>
                  <a:lnTo>
                    <a:pt x="73" y="145"/>
                  </a:lnTo>
                  <a:lnTo>
                    <a:pt x="48" y="133"/>
                  </a:lnTo>
                  <a:lnTo>
                    <a:pt x="36" y="121"/>
                  </a:lnTo>
                  <a:lnTo>
                    <a:pt x="24" y="121"/>
                  </a:lnTo>
                  <a:lnTo>
                    <a:pt x="24" y="109"/>
                  </a:lnTo>
                  <a:lnTo>
                    <a:pt x="24" y="109"/>
                  </a:lnTo>
                  <a:lnTo>
                    <a:pt x="0" y="96"/>
                  </a:lnTo>
                  <a:lnTo>
                    <a:pt x="0" y="84"/>
                  </a:lnTo>
                  <a:lnTo>
                    <a:pt x="97"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7" name="Freeform 119">
              <a:extLst>
                <a:ext uri="{FF2B5EF4-FFF2-40B4-BE49-F238E27FC236}">
                  <a16:creationId xmlns:a16="http://schemas.microsoft.com/office/drawing/2014/main" id="{B8DFF36B-F265-6F49-9609-F38385A5F779}"/>
                </a:ext>
              </a:extLst>
            </p:cNvPr>
            <p:cNvSpPr>
              <a:spLocks/>
            </p:cNvSpPr>
            <p:nvPr/>
          </p:nvSpPr>
          <p:spPr bwMode="auto">
            <a:xfrm>
              <a:off x="4843100" y="1428698"/>
              <a:ext cx="340606" cy="145804"/>
            </a:xfrm>
            <a:custGeom>
              <a:avLst/>
              <a:gdLst/>
              <a:ahLst/>
              <a:cxnLst>
                <a:cxn ang="0">
                  <a:pos x="84" y="109"/>
                </a:cxn>
                <a:cxn ang="0">
                  <a:pos x="108" y="109"/>
                </a:cxn>
                <a:cxn ang="0">
                  <a:pos x="120" y="109"/>
                </a:cxn>
                <a:cxn ang="0">
                  <a:pos x="84" y="97"/>
                </a:cxn>
                <a:cxn ang="0">
                  <a:pos x="108" y="97"/>
                </a:cxn>
                <a:cxn ang="0">
                  <a:pos x="145" y="84"/>
                </a:cxn>
                <a:cxn ang="0">
                  <a:pos x="96" y="84"/>
                </a:cxn>
                <a:cxn ang="0">
                  <a:pos x="108" y="84"/>
                </a:cxn>
                <a:cxn ang="0">
                  <a:pos x="145" y="60"/>
                </a:cxn>
                <a:cxn ang="0">
                  <a:pos x="229" y="48"/>
                </a:cxn>
                <a:cxn ang="0">
                  <a:pos x="241" y="36"/>
                </a:cxn>
                <a:cxn ang="0">
                  <a:pos x="241" y="36"/>
                </a:cxn>
                <a:cxn ang="0">
                  <a:pos x="265" y="36"/>
                </a:cxn>
                <a:cxn ang="0">
                  <a:pos x="289" y="24"/>
                </a:cxn>
                <a:cxn ang="0">
                  <a:pos x="265" y="24"/>
                </a:cxn>
                <a:cxn ang="0">
                  <a:pos x="253" y="36"/>
                </a:cxn>
                <a:cxn ang="0">
                  <a:pos x="241" y="36"/>
                </a:cxn>
                <a:cxn ang="0">
                  <a:pos x="229" y="36"/>
                </a:cxn>
                <a:cxn ang="0">
                  <a:pos x="217" y="24"/>
                </a:cxn>
                <a:cxn ang="0">
                  <a:pos x="205" y="24"/>
                </a:cxn>
                <a:cxn ang="0">
                  <a:pos x="205" y="24"/>
                </a:cxn>
                <a:cxn ang="0">
                  <a:pos x="193" y="36"/>
                </a:cxn>
                <a:cxn ang="0">
                  <a:pos x="169" y="24"/>
                </a:cxn>
                <a:cxn ang="0">
                  <a:pos x="193" y="24"/>
                </a:cxn>
                <a:cxn ang="0">
                  <a:pos x="193" y="12"/>
                </a:cxn>
                <a:cxn ang="0">
                  <a:pos x="181" y="24"/>
                </a:cxn>
                <a:cxn ang="0">
                  <a:pos x="181" y="24"/>
                </a:cxn>
                <a:cxn ang="0">
                  <a:pos x="181" y="12"/>
                </a:cxn>
                <a:cxn ang="0">
                  <a:pos x="181" y="12"/>
                </a:cxn>
                <a:cxn ang="0">
                  <a:pos x="181" y="0"/>
                </a:cxn>
                <a:cxn ang="0">
                  <a:pos x="169" y="12"/>
                </a:cxn>
                <a:cxn ang="0">
                  <a:pos x="169" y="12"/>
                </a:cxn>
                <a:cxn ang="0">
                  <a:pos x="169" y="24"/>
                </a:cxn>
                <a:cxn ang="0">
                  <a:pos x="132" y="24"/>
                </a:cxn>
                <a:cxn ang="0">
                  <a:pos x="120" y="48"/>
                </a:cxn>
                <a:cxn ang="0">
                  <a:pos x="120" y="60"/>
                </a:cxn>
                <a:cxn ang="0">
                  <a:pos x="84" y="72"/>
                </a:cxn>
                <a:cxn ang="0">
                  <a:pos x="72" y="60"/>
                </a:cxn>
                <a:cxn ang="0">
                  <a:pos x="120" y="60"/>
                </a:cxn>
                <a:cxn ang="0">
                  <a:pos x="108" y="60"/>
                </a:cxn>
                <a:cxn ang="0">
                  <a:pos x="120" y="48"/>
                </a:cxn>
                <a:cxn ang="0">
                  <a:pos x="108" y="48"/>
                </a:cxn>
                <a:cxn ang="0">
                  <a:pos x="108" y="48"/>
                </a:cxn>
                <a:cxn ang="0">
                  <a:pos x="108" y="60"/>
                </a:cxn>
                <a:cxn ang="0">
                  <a:pos x="84" y="60"/>
                </a:cxn>
                <a:cxn ang="0">
                  <a:pos x="84" y="48"/>
                </a:cxn>
                <a:cxn ang="0">
                  <a:pos x="96" y="36"/>
                </a:cxn>
                <a:cxn ang="0">
                  <a:pos x="96" y="12"/>
                </a:cxn>
                <a:cxn ang="0">
                  <a:pos x="84" y="24"/>
                </a:cxn>
                <a:cxn ang="0">
                  <a:pos x="72" y="36"/>
                </a:cxn>
                <a:cxn ang="0">
                  <a:pos x="72" y="60"/>
                </a:cxn>
                <a:cxn ang="0">
                  <a:pos x="60" y="72"/>
                </a:cxn>
                <a:cxn ang="0">
                  <a:pos x="72" y="97"/>
                </a:cxn>
                <a:cxn ang="0">
                  <a:pos x="36" y="121"/>
                </a:cxn>
                <a:cxn ang="0">
                  <a:pos x="24" y="133"/>
                </a:cxn>
                <a:cxn ang="0">
                  <a:pos x="12" y="133"/>
                </a:cxn>
                <a:cxn ang="0">
                  <a:pos x="0" y="133"/>
                </a:cxn>
                <a:cxn ang="0">
                  <a:pos x="48" y="133"/>
                </a:cxn>
              </a:cxnLst>
              <a:rect l="0" t="0" r="r" b="b"/>
              <a:pathLst>
                <a:path w="289" h="133">
                  <a:moveTo>
                    <a:pt x="48" y="133"/>
                  </a:moveTo>
                  <a:lnTo>
                    <a:pt x="84" y="109"/>
                  </a:lnTo>
                  <a:lnTo>
                    <a:pt x="108" y="109"/>
                  </a:lnTo>
                  <a:lnTo>
                    <a:pt x="108" y="109"/>
                  </a:lnTo>
                  <a:lnTo>
                    <a:pt x="120" y="109"/>
                  </a:lnTo>
                  <a:lnTo>
                    <a:pt x="120" y="109"/>
                  </a:lnTo>
                  <a:lnTo>
                    <a:pt x="120" y="97"/>
                  </a:lnTo>
                  <a:lnTo>
                    <a:pt x="84" y="97"/>
                  </a:lnTo>
                  <a:lnTo>
                    <a:pt x="96" y="97"/>
                  </a:lnTo>
                  <a:lnTo>
                    <a:pt x="108" y="97"/>
                  </a:lnTo>
                  <a:lnTo>
                    <a:pt x="132" y="84"/>
                  </a:lnTo>
                  <a:lnTo>
                    <a:pt x="145" y="84"/>
                  </a:lnTo>
                  <a:lnTo>
                    <a:pt x="108" y="84"/>
                  </a:lnTo>
                  <a:lnTo>
                    <a:pt x="96" y="84"/>
                  </a:lnTo>
                  <a:lnTo>
                    <a:pt x="108" y="84"/>
                  </a:lnTo>
                  <a:lnTo>
                    <a:pt x="108" y="84"/>
                  </a:lnTo>
                  <a:lnTo>
                    <a:pt x="120" y="72"/>
                  </a:lnTo>
                  <a:lnTo>
                    <a:pt x="145" y="60"/>
                  </a:lnTo>
                  <a:lnTo>
                    <a:pt x="193" y="60"/>
                  </a:lnTo>
                  <a:lnTo>
                    <a:pt x="229" y="48"/>
                  </a:lnTo>
                  <a:lnTo>
                    <a:pt x="241" y="36"/>
                  </a:lnTo>
                  <a:lnTo>
                    <a:pt x="241" y="36"/>
                  </a:lnTo>
                  <a:lnTo>
                    <a:pt x="241" y="36"/>
                  </a:lnTo>
                  <a:lnTo>
                    <a:pt x="241" y="36"/>
                  </a:lnTo>
                  <a:lnTo>
                    <a:pt x="241" y="36"/>
                  </a:lnTo>
                  <a:lnTo>
                    <a:pt x="265" y="36"/>
                  </a:lnTo>
                  <a:lnTo>
                    <a:pt x="277" y="24"/>
                  </a:lnTo>
                  <a:lnTo>
                    <a:pt x="289" y="24"/>
                  </a:lnTo>
                  <a:lnTo>
                    <a:pt x="289" y="24"/>
                  </a:lnTo>
                  <a:lnTo>
                    <a:pt x="265" y="24"/>
                  </a:lnTo>
                  <a:lnTo>
                    <a:pt x="253" y="24"/>
                  </a:lnTo>
                  <a:lnTo>
                    <a:pt x="253" y="36"/>
                  </a:lnTo>
                  <a:lnTo>
                    <a:pt x="241" y="24"/>
                  </a:lnTo>
                  <a:lnTo>
                    <a:pt x="241" y="36"/>
                  </a:lnTo>
                  <a:lnTo>
                    <a:pt x="241" y="36"/>
                  </a:lnTo>
                  <a:lnTo>
                    <a:pt x="229" y="36"/>
                  </a:lnTo>
                  <a:lnTo>
                    <a:pt x="229" y="24"/>
                  </a:lnTo>
                  <a:lnTo>
                    <a:pt x="217" y="24"/>
                  </a:lnTo>
                  <a:lnTo>
                    <a:pt x="217" y="24"/>
                  </a:lnTo>
                  <a:lnTo>
                    <a:pt x="205" y="24"/>
                  </a:lnTo>
                  <a:lnTo>
                    <a:pt x="205" y="24"/>
                  </a:lnTo>
                  <a:lnTo>
                    <a:pt x="205" y="24"/>
                  </a:lnTo>
                  <a:lnTo>
                    <a:pt x="193" y="24"/>
                  </a:lnTo>
                  <a:lnTo>
                    <a:pt x="193" y="36"/>
                  </a:lnTo>
                  <a:lnTo>
                    <a:pt x="181" y="36"/>
                  </a:lnTo>
                  <a:lnTo>
                    <a:pt x="169" y="24"/>
                  </a:lnTo>
                  <a:lnTo>
                    <a:pt x="193" y="36"/>
                  </a:lnTo>
                  <a:lnTo>
                    <a:pt x="193" y="24"/>
                  </a:lnTo>
                  <a:lnTo>
                    <a:pt x="205" y="12"/>
                  </a:lnTo>
                  <a:lnTo>
                    <a:pt x="193" y="12"/>
                  </a:lnTo>
                  <a:lnTo>
                    <a:pt x="181" y="24"/>
                  </a:lnTo>
                  <a:lnTo>
                    <a:pt x="181" y="24"/>
                  </a:lnTo>
                  <a:lnTo>
                    <a:pt x="181" y="24"/>
                  </a:lnTo>
                  <a:lnTo>
                    <a:pt x="181" y="24"/>
                  </a:lnTo>
                  <a:lnTo>
                    <a:pt x="169" y="12"/>
                  </a:lnTo>
                  <a:lnTo>
                    <a:pt x="181" y="12"/>
                  </a:lnTo>
                  <a:lnTo>
                    <a:pt x="181" y="12"/>
                  </a:lnTo>
                  <a:lnTo>
                    <a:pt x="181" y="12"/>
                  </a:lnTo>
                  <a:lnTo>
                    <a:pt x="181" y="0"/>
                  </a:lnTo>
                  <a:lnTo>
                    <a:pt x="181" y="0"/>
                  </a:lnTo>
                  <a:lnTo>
                    <a:pt x="169" y="0"/>
                  </a:lnTo>
                  <a:lnTo>
                    <a:pt x="169" y="12"/>
                  </a:lnTo>
                  <a:lnTo>
                    <a:pt x="169" y="12"/>
                  </a:lnTo>
                  <a:lnTo>
                    <a:pt x="169" y="12"/>
                  </a:lnTo>
                  <a:lnTo>
                    <a:pt x="169" y="24"/>
                  </a:lnTo>
                  <a:lnTo>
                    <a:pt x="169" y="24"/>
                  </a:lnTo>
                  <a:lnTo>
                    <a:pt x="132" y="36"/>
                  </a:lnTo>
                  <a:lnTo>
                    <a:pt x="132" y="24"/>
                  </a:lnTo>
                  <a:lnTo>
                    <a:pt x="132" y="36"/>
                  </a:lnTo>
                  <a:lnTo>
                    <a:pt x="120" y="48"/>
                  </a:lnTo>
                  <a:lnTo>
                    <a:pt x="120" y="48"/>
                  </a:lnTo>
                  <a:lnTo>
                    <a:pt x="120" y="60"/>
                  </a:lnTo>
                  <a:lnTo>
                    <a:pt x="96" y="72"/>
                  </a:lnTo>
                  <a:lnTo>
                    <a:pt x="84" y="72"/>
                  </a:lnTo>
                  <a:lnTo>
                    <a:pt x="72" y="84"/>
                  </a:lnTo>
                  <a:lnTo>
                    <a:pt x="72" y="60"/>
                  </a:lnTo>
                  <a:lnTo>
                    <a:pt x="120" y="60"/>
                  </a:lnTo>
                  <a:lnTo>
                    <a:pt x="120" y="60"/>
                  </a:lnTo>
                  <a:lnTo>
                    <a:pt x="108" y="60"/>
                  </a:lnTo>
                  <a:lnTo>
                    <a:pt x="108" y="60"/>
                  </a:lnTo>
                  <a:lnTo>
                    <a:pt x="108" y="48"/>
                  </a:lnTo>
                  <a:lnTo>
                    <a:pt x="120" y="48"/>
                  </a:lnTo>
                  <a:lnTo>
                    <a:pt x="120" y="48"/>
                  </a:lnTo>
                  <a:lnTo>
                    <a:pt x="108" y="48"/>
                  </a:lnTo>
                  <a:lnTo>
                    <a:pt x="108" y="48"/>
                  </a:lnTo>
                  <a:lnTo>
                    <a:pt x="108" y="48"/>
                  </a:lnTo>
                  <a:lnTo>
                    <a:pt x="108" y="48"/>
                  </a:lnTo>
                  <a:lnTo>
                    <a:pt x="108" y="60"/>
                  </a:lnTo>
                  <a:lnTo>
                    <a:pt x="84" y="60"/>
                  </a:lnTo>
                  <a:lnTo>
                    <a:pt x="84" y="60"/>
                  </a:lnTo>
                  <a:lnTo>
                    <a:pt x="84" y="60"/>
                  </a:lnTo>
                  <a:lnTo>
                    <a:pt x="84" y="48"/>
                  </a:lnTo>
                  <a:lnTo>
                    <a:pt x="96" y="48"/>
                  </a:lnTo>
                  <a:lnTo>
                    <a:pt x="96" y="36"/>
                  </a:lnTo>
                  <a:lnTo>
                    <a:pt x="84" y="24"/>
                  </a:lnTo>
                  <a:lnTo>
                    <a:pt x="96" y="12"/>
                  </a:lnTo>
                  <a:lnTo>
                    <a:pt x="84" y="24"/>
                  </a:lnTo>
                  <a:lnTo>
                    <a:pt x="84" y="24"/>
                  </a:lnTo>
                  <a:lnTo>
                    <a:pt x="72" y="36"/>
                  </a:lnTo>
                  <a:lnTo>
                    <a:pt x="72" y="36"/>
                  </a:lnTo>
                  <a:lnTo>
                    <a:pt x="72" y="48"/>
                  </a:lnTo>
                  <a:lnTo>
                    <a:pt x="72" y="60"/>
                  </a:lnTo>
                  <a:lnTo>
                    <a:pt x="60" y="72"/>
                  </a:lnTo>
                  <a:lnTo>
                    <a:pt x="60" y="72"/>
                  </a:lnTo>
                  <a:lnTo>
                    <a:pt x="60" y="84"/>
                  </a:lnTo>
                  <a:lnTo>
                    <a:pt x="72" y="97"/>
                  </a:lnTo>
                  <a:lnTo>
                    <a:pt x="72" y="97"/>
                  </a:lnTo>
                  <a:lnTo>
                    <a:pt x="36" y="121"/>
                  </a:lnTo>
                  <a:lnTo>
                    <a:pt x="36" y="121"/>
                  </a:lnTo>
                  <a:lnTo>
                    <a:pt x="24" y="133"/>
                  </a:lnTo>
                  <a:lnTo>
                    <a:pt x="24" y="133"/>
                  </a:lnTo>
                  <a:lnTo>
                    <a:pt x="12" y="133"/>
                  </a:lnTo>
                  <a:lnTo>
                    <a:pt x="12" y="133"/>
                  </a:lnTo>
                  <a:lnTo>
                    <a:pt x="0" y="133"/>
                  </a:lnTo>
                  <a:lnTo>
                    <a:pt x="0" y="133"/>
                  </a:lnTo>
                  <a:lnTo>
                    <a:pt x="48" y="133"/>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8" name="Freeform 120">
              <a:extLst>
                <a:ext uri="{FF2B5EF4-FFF2-40B4-BE49-F238E27FC236}">
                  <a16:creationId xmlns:a16="http://schemas.microsoft.com/office/drawing/2014/main" id="{6C59308C-88A5-3D4C-933E-528555D89313}"/>
                </a:ext>
              </a:extLst>
            </p:cNvPr>
            <p:cNvSpPr>
              <a:spLocks/>
            </p:cNvSpPr>
            <p:nvPr/>
          </p:nvSpPr>
          <p:spPr bwMode="auto">
            <a:xfrm>
              <a:off x="4800075" y="1335426"/>
              <a:ext cx="213925" cy="239022"/>
            </a:xfrm>
            <a:custGeom>
              <a:avLst/>
              <a:gdLst/>
              <a:ahLst/>
              <a:cxnLst>
                <a:cxn ang="0">
                  <a:pos x="13" y="36"/>
                </a:cxn>
                <a:cxn ang="0">
                  <a:pos x="0" y="61"/>
                </a:cxn>
                <a:cxn ang="0">
                  <a:pos x="25" y="85"/>
                </a:cxn>
                <a:cxn ang="0">
                  <a:pos x="61" y="97"/>
                </a:cxn>
                <a:cxn ang="0">
                  <a:pos x="73" y="121"/>
                </a:cxn>
                <a:cxn ang="0">
                  <a:pos x="37" y="109"/>
                </a:cxn>
                <a:cxn ang="0">
                  <a:pos x="25" y="97"/>
                </a:cxn>
                <a:cxn ang="0">
                  <a:pos x="25" y="97"/>
                </a:cxn>
                <a:cxn ang="0">
                  <a:pos x="25" y="85"/>
                </a:cxn>
                <a:cxn ang="0">
                  <a:pos x="0" y="73"/>
                </a:cxn>
                <a:cxn ang="0">
                  <a:pos x="0" y="97"/>
                </a:cxn>
                <a:cxn ang="0">
                  <a:pos x="13" y="97"/>
                </a:cxn>
                <a:cxn ang="0">
                  <a:pos x="25" y="109"/>
                </a:cxn>
                <a:cxn ang="0">
                  <a:pos x="0" y="121"/>
                </a:cxn>
                <a:cxn ang="0">
                  <a:pos x="37" y="121"/>
                </a:cxn>
                <a:cxn ang="0">
                  <a:pos x="61" y="133"/>
                </a:cxn>
                <a:cxn ang="0">
                  <a:pos x="61" y="157"/>
                </a:cxn>
                <a:cxn ang="0">
                  <a:pos x="49" y="169"/>
                </a:cxn>
                <a:cxn ang="0">
                  <a:pos x="37" y="169"/>
                </a:cxn>
                <a:cxn ang="0">
                  <a:pos x="25" y="157"/>
                </a:cxn>
                <a:cxn ang="0">
                  <a:pos x="13" y="145"/>
                </a:cxn>
                <a:cxn ang="0">
                  <a:pos x="13" y="157"/>
                </a:cxn>
                <a:cxn ang="0">
                  <a:pos x="37" y="169"/>
                </a:cxn>
                <a:cxn ang="0">
                  <a:pos x="25" y="182"/>
                </a:cxn>
                <a:cxn ang="0">
                  <a:pos x="13" y="206"/>
                </a:cxn>
                <a:cxn ang="0">
                  <a:pos x="37" y="206"/>
                </a:cxn>
                <a:cxn ang="0">
                  <a:pos x="49" y="206"/>
                </a:cxn>
                <a:cxn ang="0">
                  <a:pos x="85" y="206"/>
                </a:cxn>
                <a:cxn ang="0">
                  <a:pos x="85" y="194"/>
                </a:cxn>
                <a:cxn ang="0">
                  <a:pos x="73" y="194"/>
                </a:cxn>
                <a:cxn ang="0">
                  <a:pos x="85" y="194"/>
                </a:cxn>
                <a:cxn ang="0">
                  <a:pos x="61" y="194"/>
                </a:cxn>
                <a:cxn ang="0">
                  <a:pos x="109" y="169"/>
                </a:cxn>
                <a:cxn ang="0">
                  <a:pos x="85" y="169"/>
                </a:cxn>
                <a:cxn ang="0">
                  <a:pos x="97" y="157"/>
                </a:cxn>
                <a:cxn ang="0">
                  <a:pos x="97" y="157"/>
                </a:cxn>
                <a:cxn ang="0">
                  <a:pos x="97" y="145"/>
                </a:cxn>
                <a:cxn ang="0">
                  <a:pos x="109" y="133"/>
                </a:cxn>
                <a:cxn ang="0">
                  <a:pos x="109" y="109"/>
                </a:cxn>
                <a:cxn ang="0">
                  <a:pos x="133" y="97"/>
                </a:cxn>
                <a:cxn ang="0">
                  <a:pos x="157" y="97"/>
                </a:cxn>
                <a:cxn ang="0">
                  <a:pos x="169" y="85"/>
                </a:cxn>
                <a:cxn ang="0">
                  <a:pos x="157" y="85"/>
                </a:cxn>
                <a:cxn ang="0">
                  <a:pos x="157" y="85"/>
                </a:cxn>
                <a:cxn ang="0">
                  <a:pos x="157" y="73"/>
                </a:cxn>
                <a:cxn ang="0">
                  <a:pos x="133" y="61"/>
                </a:cxn>
                <a:cxn ang="0">
                  <a:pos x="121" y="61"/>
                </a:cxn>
                <a:cxn ang="0">
                  <a:pos x="109" y="49"/>
                </a:cxn>
                <a:cxn ang="0">
                  <a:pos x="97" y="36"/>
                </a:cxn>
                <a:cxn ang="0">
                  <a:pos x="97" y="24"/>
                </a:cxn>
                <a:cxn ang="0">
                  <a:pos x="85" y="24"/>
                </a:cxn>
                <a:cxn ang="0">
                  <a:pos x="73" y="24"/>
                </a:cxn>
                <a:cxn ang="0">
                  <a:pos x="61" y="36"/>
                </a:cxn>
                <a:cxn ang="0">
                  <a:pos x="49" y="36"/>
                </a:cxn>
                <a:cxn ang="0">
                  <a:pos x="37" y="36"/>
                </a:cxn>
                <a:cxn ang="0">
                  <a:pos x="37" y="49"/>
                </a:cxn>
                <a:cxn ang="0">
                  <a:pos x="37" y="49"/>
                </a:cxn>
                <a:cxn ang="0">
                  <a:pos x="37" y="36"/>
                </a:cxn>
                <a:cxn ang="0">
                  <a:pos x="49" y="24"/>
                </a:cxn>
                <a:cxn ang="0">
                  <a:pos x="37" y="24"/>
                </a:cxn>
                <a:cxn ang="0">
                  <a:pos x="49" y="0"/>
                </a:cxn>
              </a:cxnLst>
              <a:rect l="0" t="0" r="r" b="b"/>
              <a:pathLst>
                <a:path w="182" h="218">
                  <a:moveTo>
                    <a:pt x="25" y="12"/>
                  </a:moveTo>
                  <a:lnTo>
                    <a:pt x="13" y="36"/>
                  </a:lnTo>
                  <a:lnTo>
                    <a:pt x="13" y="36"/>
                  </a:lnTo>
                  <a:lnTo>
                    <a:pt x="0" y="61"/>
                  </a:lnTo>
                  <a:lnTo>
                    <a:pt x="0" y="73"/>
                  </a:lnTo>
                  <a:lnTo>
                    <a:pt x="25" y="85"/>
                  </a:lnTo>
                  <a:lnTo>
                    <a:pt x="37" y="85"/>
                  </a:lnTo>
                  <a:lnTo>
                    <a:pt x="61" y="97"/>
                  </a:lnTo>
                  <a:lnTo>
                    <a:pt x="73" y="109"/>
                  </a:lnTo>
                  <a:lnTo>
                    <a:pt x="73" y="121"/>
                  </a:lnTo>
                  <a:lnTo>
                    <a:pt x="37" y="109"/>
                  </a:lnTo>
                  <a:lnTo>
                    <a:pt x="37" y="109"/>
                  </a:lnTo>
                  <a:lnTo>
                    <a:pt x="37" y="109"/>
                  </a:lnTo>
                  <a:lnTo>
                    <a:pt x="25" y="97"/>
                  </a:lnTo>
                  <a:lnTo>
                    <a:pt x="25" y="97"/>
                  </a:lnTo>
                  <a:lnTo>
                    <a:pt x="25" y="97"/>
                  </a:lnTo>
                  <a:lnTo>
                    <a:pt x="13" y="97"/>
                  </a:lnTo>
                  <a:lnTo>
                    <a:pt x="25" y="85"/>
                  </a:lnTo>
                  <a:lnTo>
                    <a:pt x="13" y="73"/>
                  </a:lnTo>
                  <a:lnTo>
                    <a:pt x="0" y="73"/>
                  </a:lnTo>
                  <a:lnTo>
                    <a:pt x="0" y="97"/>
                  </a:lnTo>
                  <a:lnTo>
                    <a:pt x="0" y="97"/>
                  </a:lnTo>
                  <a:lnTo>
                    <a:pt x="0" y="97"/>
                  </a:lnTo>
                  <a:lnTo>
                    <a:pt x="13" y="97"/>
                  </a:lnTo>
                  <a:lnTo>
                    <a:pt x="13" y="109"/>
                  </a:lnTo>
                  <a:lnTo>
                    <a:pt x="25" y="109"/>
                  </a:lnTo>
                  <a:lnTo>
                    <a:pt x="0" y="121"/>
                  </a:lnTo>
                  <a:lnTo>
                    <a:pt x="0" y="121"/>
                  </a:lnTo>
                  <a:lnTo>
                    <a:pt x="25" y="121"/>
                  </a:lnTo>
                  <a:lnTo>
                    <a:pt x="37" y="121"/>
                  </a:lnTo>
                  <a:lnTo>
                    <a:pt x="61" y="133"/>
                  </a:lnTo>
                  <a:lnTo>
                    <a:pt x="61" y="133"/>
                  </a:lnTo>
                  <a:lnTo>
                    <a:pt x="73" y="133"/>
                  </a:lnTo>
                  <a:lnTo>
                    <a:pt x="61" y="157"/>
                  </a:lnTo>
                  <a:lnTo>
                    <a:pt x="49" y="169"/>
                  </a:lnTo>
                  <a:lnTo>
                    <a:pt x="49" y="169"/>
                  </a:lnTo>
                  <a:lnTo>
                    <a:pt x="37" y="169"/>
                  </a:lnTo>
                  <a:lnTo>
                    <a:pt x="37" y="169"/>
                  </a:lnTo>
                  <a:lnTo>
                    <a:pt x="37" y="169"/>
                  </a:lnTo>
                  <a:lnTo>
                    <a:pt x="25" y="157"/>
                  </a:lnTo>
                  <a:lnTo>
                    <a:pt x="25" y="145"/>
                  </a:lnTo>
                  <a:lnTo>
                    <a:pt x="13" y="145"/>
                  </a:lnTo>
                  <a:lnTo>
                    <a:pt x="13" y="157"/>
                  </a:lnTo>
                  <a:lnTo>
                    <a:pt x="13" y="157"/>
                  </a:lnTo>
                  <a:lnTo>
                    <a:pt x="13" y="157"/>
                  </a:lnTo>
                  <a:lnTo>
                    <a:pt x="37" y="169"/>
                  </a:lnTo>
                  <a:lnTo>
                    <a:pt x="37" y="169"/>
                  </a:lnTo>
                  <a:lnTo>
                    <a:pt x="25" y="182"/>
                  </a:lnTo>
                  <a:lnTo>
                    <a:pt x="13" y="194"/>
                  </a:lnTo>
                  <a:lnTo>
                    <a:pt x="13" y="206"/>
                  </a:lnTo>
                  <a:lnTo>
                    <a:pt x="13" y="218"/>
                  </a:lnTo>
                  <a:lnTo>
                    <a:pt x="37" y="206"/>
                  </a:lnTo>
                  <a:lnTo>
                    <a:pt x="49" y="206"/>
                  </a:lnTo>
                  <a:lnTo>
                    <a:pt x="49" y="206"/>
                  </a:lnTo>
                  <a:lnTo>
                    <a:pt x="49" y="206"/>
                  </a:lnTo>
                  <a:lnTo>
                    <a:pt x="85" y="206"/>
                  </a:lnTo>
                  <a:lnTo>
                    <a:pt x="97" y="194"/>
                  </a:lnTo>
                  <a:lnTo>
                    <a:pt x="85" y="194"/>
                  </a:lnTo>
                  <a:lnTo>
                    <a:pt x="73" y="194"/>
                  </a:lnTo>
                  <a:lnTo>
                    <a:pt x="73" y="194"/>
                  </a:lnTo>
                  <a:lnTo>
                    <a:pt x="85" y="194"/>
                  </a:lnTo>
                  <a:lnTo>
                    <a:pt x="85" y="194"/>
                  </a:lnTo>
                  <a:lnTo>
                    <a:pt x="61" y="194"/>
                  </a:lnTo>
                  <a:lnTo>
                    <a:pt x="61" y="194"/>
                  </a:lnTo>
                  <a:lnTo>
                    <a:pt x="85" y="169"/>
                  </a:lnTo>
                  <a:lnTo>
                    <a:pt x="109" y="169"/>
                  </a:lnTo>
                  <a:lnTo>
                    <a:pt x="97" y="169"/>
                  </a:lnTo>
                  <a:lnTo>
                    <a:pt x="85" y="169"/>
                  </a:lnTo>
                  <a:lnTo>
                    <a:pt x="85" y="157"/>
                  </a:lnTo>
                  <a:lnTo>
                    <a:pt x="97" y="157"/>
                  </a:lnTo>
                  <a:lnTo>
                    <a:pt x="97" y="157"/>
                  </a:lnTo>
                  <a:lnTo>
                    <a:pt x="97" y="157"/>
                  </a:lnTo>
                  <a:lnTo>
                    <a:pt x="97" y="145"/>
                  </a:lnTo>
                  <a:lnTo>
                    <a:pt x="97" y="145"/>
                  </a:lnTo>
                  <a:lnTo>
                    <a:pt x="109" y="145"/>
                  </a:lnTo>
                  <a:lnTo>
                    <a:pt x="109" y="133"/>
                  </a:lnTo>
                  <a:lnTo>
                    <a:pt x="97" y="133"/>
                  </a:lnTo>
                  <a:lnTo>
                    <a:pt x="109" y="109"/>
                  </a:lnTo>
                  <a:lnTo>
                    <a:pt x="121" y="109"/>
                  </a:lnTo>
                  <a:lnTo>
                    <a:pt x="133" y="97"/>
                  </a:lnTo>
                  <a:lnTo>
                    <a:pt x="157" y="97"/>
                  </a:lnTo>
                  <a:lnTo>
                    <a:pt x="157" y="97"/>
                  </a:lnTo>
                  <a:lnTo>
                    <a:pt x="182" y="97"/>
                  </a:lnTo>
                  <a:lnTo>
                    <a:pt x="169" y="85"/>
                  </a:lnTo>
                  <a:lnTo>
                    <a:pt x="157" y="97"/>
                  </a:lnTo>
                  <a:lnTo>
                    <a:pt x="157" y="85"/>
                  </a:lnTo>
                  <a:lnTo>
                    <a:pt x="157" y="85"/>
                  </a:lnTo>
                  <a:lnTo>
                    <a:pt x="157" y="85"/>
                  </a:lnTo>
                  <a:lnTo>
                    <a:pt x="145" y="85"/>
                  </a:lnTo>
                  <a:lnTo>
                    <a:pt x="157" y="73"/>
                  </a:lnTo>
                  <a:lnTo>
                    <a:pt x="133" y="73"/>
                  </a:lnTo>
                  <a:lnTo>
                    <a:pt x="133" y="61"/>
                  </a:lnTo>
                  <a:lnTo>
                    <a:pt x="133" y="61"/>
                  </a:lnTo>
                  <a:lnTo>
                    <a:pt x="121" y="61"/>
                  </a:lnTo>
                  <a:lnTo>
                    <a:pt x="121" y="61"/>
                  </a:lnTo>
                  <a:lnTo>
                    <a:pt x="109" y="49"/>
                  </a:lnTo>
                  <a:lnTo>
                    <a:pt x="97" y="49"/>
                  </a:lnTo>
                  <a:lnTo>
                    <a:pt x="97" y="36"/>
                  </a:lnTo>
                  <a:lnTo>
                    <a:pt x="97" y="36"/>
                  </a:lnTo>
                  <a:lnTo>
                    <a:pt x="97" y="24"/>
                  </a:lnTo>
                  <a:lnTo>
                    <a:pt x="85" y="24"/>
                  </a:lnTo>
                  <a:lnTo>
                    <a:pt x="85" y="24"/>
                  </a:lnTo>
                  <a:lnTo>
                    <a:pt x="73" y="24"/>
                  </a:lnTo>
                  <a:lnTo>
                    <a:pt x="73" y="24"/>
                  </a:lnTo>
                  <a:lnTo>
                    <a:pt x="61" y="24"/>
                  </a:lnTo>
                  <a:lnTo>
                    <a:pt x="61" y="36"/>
                  </a:lnTo>
                  <a:lnTo>
                    <a:pt x="61" y="36"/>
                  </a:lnTo>
                  <a:lnTo>
                    <a:pt x="49" y="36"/>
                  </a:lnTo>
                  <a:lnTo>
                    <a:pt x="49" y="36"/>
                  </a:lnTo>
                  <a:lnTo>
                    <a:pt x="37" y="36"/>
                  </a:lnTo>
                  <a:lnTo>
                    <a:pt x="37" y="36"/>
                  </a:lnTo>
                  <a:lnTo>
                    <a:pt x="37" y="49"/>
                  </a:lnTo>
                  <a:lnTo>
                    <a:pt x="37" y="49"/>
                  </a:lnTo>
                  <a:lnTo>
                    <a:pt x="37" y="49"/>
                  </a:lnTo>
                  <a:lnTo>
                    <a:pt x="37" y="36"/>
                  </a:lnTo>
                  <a:lnTo>
                    <a:pt x="37" y="36"/>
                  </a:lnTo>
                  <a:lnTo>
                    <a:pt x="37" y="36"/>
                  </a:lnTo>
                  <a:lnTo>
                    <a:pt x="49" y="24"/>
                  </a:lnTo>
                  <a:lnTo>
                    <a:pt x="49" y="24"/>
                  </a:lnTo>
                  <a:lnTo>
                    <a:pt x="37" y="24"/>
                  </a:lnTo>
                  <a:lnTo>
                    <a:pt x="37" y="12"/>
                  </a:lnTo>
                  <a:lnTo>
                    <a:pt x="49" y="0"/>
                  </a:lnTo>
                  <a:lnTo>
                    <a:pt x="25"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9" name="Freeform 121">
              <a:extLst>
                <a:ext uri="{FF2B5EF4-FFF2-40B4-BE49-F238E27FC236}">
                  <a16:creationId xmlns:a16="http://schemas.microsoft.com/office/drawing/2014/main" id="{F9D131BC-5D7D-4548-B469-32AD07820B2A}"/>
                </a:ext>
              </a:extLst>
            </p:cNvPr>
            <p:cNvSpPr>
              <a:spLocks/>
            </p:cNvSpPr>
            <p:nvPr/>
          </p:nvSpPr>
          <p:spPr bwMode="auto">
            <a:xfrm>
              <a:off x="4501298" y="1257797"/>
              <a:ext cx="127877" cy="117121"/>
            </a:xfrm>
            <a:custGeom>
              <a:avLst/>
              <a:gdLst>
                <a:gd name="T0" fmla="*/ 0 w 109"/>
                <a:gd name="T1" fmla="*/ 2147483647 h 108"/>
                <a:gd name="T2" fmla="*/ 0 w 109"/>
                <a:gd name="T3" fmla="*/ 2147483647 h 108"/>
                <a:gd name="T4" fmla="*/ 2147483647 w 109"/>
                <a:gd name="T5" fmla="*/ 2147483647 h 108"/>
                <a:gd name="T6" fmla="*/ 2147483647 w 109"/>
                <a:gd name="T7" fmla="*/ 2147483647 h 108"/>
                <a:gd name="T8" fmla="*/ 2147483647 w 109"/>
                <a:gd name="T9" fmla="*/ 2147483647 h 108"/>
                <a:gd name="T10" fmla="*/ 2147483647 w 109"/>
                <a:gd name="T11" fmla="*/ 2147483647 h 108"/>
                <a:gd name="T12" fmla="*/ 2147483647 w 109"/>
                <a:gd name="T13" fmla="*/ 2147483647 h 108"/>
                <a:gd name="T14" fmla="*/ 2147483647 w 109"/>
                <a:gd name="T15" fmla="*/ 2147483647 h 108"/>
                <a:gd name="T16" fmla="*/ 2147483647 w 109"/>
                <a:gd name="T17" fmla="*/ 2147483647 h 108"/>
                <a:gd name="T18" fmla="*/ 2147483647 w 109"/>
                <a:gd name="T19" fmla="*/ 2147483647 h 108"/>
                <a:gd name="T20" fmla="*/ 0 w 109"/>
                <a:gd name="T21" fmla="*/ 2147483647 h 108"/>
                <a:gd name="T22" fmla="*/ 2147483647 w 109"/>
                <a:gd name="T23" fmla="*/ 2147483647 h 108"/>
                <a:gd name="T24" fmla="*/ 2147483647 w 109"/>
                <a:gd name="T25" fmla="*/ 2147483647 h 108"/>
                <a:gd name="T26" fmla="*/ 2147483647 w 109"/>
                <a:gd name="T27" fmla="*/ 2147483647 h 108"/>
                <a:gd name="T28" fmla="*/ 2147483647 w 109"/>
                <a:gd name="T29" fmla="*/ 2147483647 h 108"/>
                <a:gd name="T30" fmla="*/ 2147483647 w 109"/>
                <a:gd name="T31" fmla="*/ 2147483647 h 108"/>
                <a:gd name="T32" fmla="*/ 2147483647 w 109"/>
                <a:gd name="T33" fmla="*/ 2147483647 h 108"/>
                <a:gd name="T34" fmla="*/ 2147483647 w 109"/>
                <a:gd name="T35" fmla="*/ 2147483647 h 108"/>
                <a:gd name="T36" fmla="*/ 2147483647 w 109"/>
                <a:gd name="T37" fmla="*/ 2147483647 h 108"/>
                <a:gd name="T38" fmla="*/ 2147483647 w 109"/>
                <a:gd name="T39" fmla="*/ 2147483647 h 108"/>
                <a:gd name="T40" fmla="*/ 2147483647 w 109"/>
                <a:gd name="T41" fmla="*/ 2147483647 h 108"/>
                <a:gd name="T42" fmla="*/ 2147483647 w 109"/>
                <a:gd name="T43" fmla="*/ 2147483647 h 108"/>
                <a:gd name="T44" fmla="*/ 2147483647 w 109"/>
                <a:gd name="T45" fmla="*/ 2147483647 h 108"/>
                <a:gd name="T46" fmla="*/ 2147483647 w 109"/>
                <a:gd name="T47" fmla="*/ 2147483647 h 108"/>
                <a:gd name="T48" fmla="*/ 2147483647 w 109"/>
                <a:gd name="T49" fmla="*/ 2147483647 h 108"/>
                <a:gd name="T50" fmla="*/ 2147483647 w 109"/>
                <a:gd name="T51" fmla="*/ 2147483647 h 108"/>
                <a:gd name="T52" fmla="*/ 2147483647 w 109"/>
                <a:gd name="T53" fmla="*/ 2147483647 h 108"/>
                <a:gd name="T54" fmla="*/ 2147483647 w 109"/>
                <a:gd name="T55" fmla="*/ 2147483647 h 108"/>
                <a:gd name="T56" fmla="*/ 2147483647 w 109"/>
                <a:gd name="T57" fmla="*/ 2147483647 h 108"/>
                <a:gd name="T58" fmla="*/ 2147483647 w 109"/>
                <a:gd name="T59" fmla="*/ 2147483647 h 108"/>
                <a:gd name="T60" fmla="*/ 2147483647 w 109"/>
                <a:gd name="T61" fmla="*/ 2147483647 h 108"/>
                <a:gd name="T62" fmla="*/ 2147483647 w 109"/>
                <a:gd name="T63" fmla="*/ 2147483647 h 108"/>
                <a:gd name="T64" fmla="*/ 2147483647 w 109"/>
                <a:gd name="T65" fmla="*/ 2147483647 h 108"/>
                <a:gd name="T66" fmla="*/ 2147483647 w 109"/>
                <a:gd name="T67" fmla="*/ 2147483647 h 108"/>
                <a:gd name="T68" fmla="*/ 2147483647 w 109"/>
                <a:gd name="T69" fmla="*/ 2147483647 h 108"/>
                <a:gd name="T70" fmla="*/ 2147483647 w 109"/>
                <a:gd name="T71" fmla="*/ 2147483647 h 108"/>
                <a:gd name="T72" fmla="*/ 2147483647 w 109"/>
                <a:gd name="T73" fmla="*/ 2147483647 h 108"/>
                <a:gd name="T74" fmla="*/ 2147483647 w 109"/>
                <a:gd name="T75" fmla="*/ 2147483647 h 108"/>
                <a:gd name="T76" fmla="*/ 2147483647 w 109"/>
                <a:gd name="T77" fmla="*/ 2147483647 h 108"/>
                <a:gd name="T78" fmla="*/ 2147483647 w 109"/>
                <a:gd name="T79" fmla="*/ 2147483647 h 108"/>
                <a:gd name="T80" fmla="*/ 2147483647 w 109"/>
                <a:gd name="T81" fmla="*/ 2147483647 h 108"/>
                <a:gd name="T82" fmla="*/ 2147483647 w 109"/>
                <a:gd name="T83" fmla="*/ 2147483647 h 108"/>
                <a:gd name="T84" fmla="*/ 2147483647 w 109"/>
                <a:gd name="T85" fmla="*/ 2147483647 h 108"/>
                <a:gd name="T86" fmla="*/ 0 w 109"/>
                <a:gd name="T87" fmla="*/ 2147483647 h 10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9"/>
                <a:gd name="T133" fmla="*/ 0 h 108"/>
                <a:gd name="T134" fmla="*/ 109 w 109"/>
                <a:gd name="T135" fmla="*/ 108 h 10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9" h="108">
                  <a:moveTo>
                    <a:pt x="0" y="48"/>
                  </a:moveTo>
                  <a:lnTo>
                    <a:pt x="0" y="48"/>
                  </a:lnTo>
                  <a:lnTo>
                    <a:pt x="0" y="60"/>
                  </a:lnTo>
                  <a:lnTo>
                    <a:pt x="12" y="60"/>
                  </a:lnTo>
                  <a:lnTo>
                    <a:pt x="12" y="72"/>
                  </a:lnTo>
                  <a:lnTo>
                    <a:pt x="24" y="72"/>
                  </a:lnTo>
                  <a:lnTo>
                    <a:pt x="12" y="72"/>
                  </a:lnTo>
                  <a:lnTo>
                    <a:pt x="24" y="72"/>
                  </a:lnTo>
                  <a:lnTo>
                    <a:pt x="12" y="72"/>
                  </a:lnTo>
                  <a:lnTo>
                    <a:pt x="0" y="72"/>
                  </a:lnTo>
                  <a:lnTo>
                    <a:pt x="12" y="84"/>
                  </a:lnTo>
                  <a:lnTo>
                    <a:pt x="12" y="96"/>
                  </a:lnTo>
                  <a:lnTo>
                    <a:pt x="0" y="96"/>
                  </a:lnTo>
                  <a:lnTo>
                    <a:pt x="24" y="96"/>
                  </a:lnTo>
                  <a:lnTo>
                    <a:pt x="24" y="84"/>
                  </a:lnTo>
                  <a:lnTo>
                    <a:pt x="36" y="84"/>
                  </a:lnTo>
                  <a:lnTo>
                    <a:pt x="24" y="84"/>
                  </a:lnTo>
                  <a:lnTo>
                    <a:pt x="36" y="84"/>
                  </a:lnTo>
                  <a:lnTo>
                    <a:pt x="36" y="72"/>
                  </a:lnTo>
                  <a:lnTo>
                    <a:pt x="48" y="72"/>
                  </a:lnTo>
                  <a:lnTo>
                    <a:pt x="48" y="84"/>
                  </a:lnTo>
                  <a:lnTo>
                    <a:pt x="60" y="72"/>
                  </a:lnTo>
                  <a:lnTo>
                    <a:pt x="60" y="84"/>
                  </a:lnTo>
                  <a:lnTo>
                    <a:pt x="48" y="84"/>
                  </a:lnTo>
                  <a:lnTo>
                    <a:pt x="60" y="96"/>
                  </a:lnTo>
                  <a:lnTo>
                    <a:pt x="48" y="84"/>
                  </a:lnTo>
                  <a:lnTo>
                    <a:pt x="48" y="96"/>
                  </a:lnTo>
                  <a:lnTo>
                    <a:pt x="36" y="96"/>
                  </a:lnTo>
                  <a:lnTo>
                    <a:pt x="24" y="96"/>
                  </a:lnTo>
                  <a:lnTo>
                    <a:pt x="36" y="96"/>
                  </a:lnTo>
                  <a:lnTo>
                    <a:pt x="24" y="96"/>
                  </a:lnTo>
                  <a:lnTo>
                    <a:pt x="24" y="108"/>
                  </a:lnTo>
                  <a:lnTo>
                    <a:pt x="36" y="108"/>
                  </a:lnTo>
                  <a:lnTo>
                    <a:pt x="48" y="108"/>
                  </a:lnTo>
                  <a:lnTo>
                    <a:pt x="60" y="108"/>
                  </a:lnTo>
                  <a:lnTo>
                    <a:pt x="72" y="96"/>
                  </a:lnTo>
                  <a:lnTo>
                    <a:pt x="84" y="96"/>
                  </a:lnTo>
                  <a:lnTo>
                    <a:pt x="84" y="108"/>
                  </a:lnTo>
                  <a:lnTo>
                    <a:pt x="96" y="108"/>
                  </a:lnTo>
                  <a:lnTo>
                    <a:pt x="109" y="108"/>
                  </a:lnTo>
                  <a:lnTo>
                    <a:pt x="96" y="96"/>
                  </a:lnTo>
                  <a:lnTo>
                    <a:pt x="109" y="96"/>
                  </a:lnTo>
                  <a:lnTo>
                    <a:pt x="96" y="96"/>
                  </a:lnTo>
                  <a:lnTo>
                    <a:pt x="109" y="96"/>
                  </a:lnTo>
                  <a:lnTo>
                    <a:pt x="109" y="0"/>
                  </a:lnTo>
                  <a:lnTo>
                    <a:pt x="0" y="48"/>
                  </a:lnTo>
                  <a:close/>
                </a:path>
              </a:pathLst>
            </a:custGeom>
            <a:solidFill>
              <a:schemeClr val="tx1"/>
            </a:solidFill>
            <a:ln w="9525">
              <a:solidFill>
                <a:schemeClr val="tx1"/>
              </a:solidFill>
              <a:round/>
              <a:headEnd/>
              <a:tailEnd/>
            </a:ln>
          </p:spPr>
          <p:txBody>
            <a:bodyPr/>
            <a:lstStyle/>
            <a:p>
              <a:endParaRPr lang="en-US" sz="1801">
                <a:solidFill>
                  <a:srgbClr val="000000"/>
                </a:solidFill>
                <a:latin typeface="Arial"/>
              </a:endParaRPr>
            </a:p>
          </p:txBody>
        </p:sp>
        <p:sp>
          <p:nvSpPr>
            <p:cNvPr id="120" name="Freeform 122">
              <a:extLst>
                <a:ext uri="{FF2B5EF4-FFF2-40B4-BE49-F238E27FC236}">
                  <a16:creationId xmlns:a16="http://schemas.microsoft.com/office/drawing/2014/main" id="{D2DC3009-266B-B840-BE0F-650A5DFFCB44}"/>
                </a:ext>
              </a:extLst>
            </p:cNvPr>
            <p:cNvSpPr>
              <a:spLocks/>
            </p:cNvSpPr>
            <p:nvPr/>
          </p:nvSpPr>
          <p:spPr bwMode="auto">
            <a:xfrm>
              <a:off x="4596907" y="1521864"/>
              <a:ext cx="32268" cy="1195"/>
            </a:xfrm>
            <a:custGeom>
              <a:avLst/>
              <a:gdLst/>
              <a:ahLst/>
              <a:cxnLst>
                <a:cxn ang="0">
                  <a:pos x="12" y="0"/>
                </a:cxn>
                <a:cxn ang="0">
                  <a:pos x="25" y="0"/>
                </a:cxn>
                <a:cxn ang="0">
                  <a:pos x="12" y="0"/>
                </a:cxn>
                <a:cxn ang="0">
                  <a:pos x="0" y="0"/>
                </a:cxn>
                <a:cxn ang="0">
                  <a:pos x="12" y="0"/>
                </a:cxn>
              </a:cxnLst>
              <a:rect l="0" t="0" r="r" b="b"/>
              <a:pathLst>
                <a:path w="25">
                  <a:moveTo>
                    <a:pt x="12" y="0"/>
                  </a:moveTo>
                  <a:lnTo>
                    <a:pt x="25" y="0"/>
                  </a:lnTo>
                  <a:lnTo>
                    <a:pt x="12" y="0"/>
                  </a:lnTo>
                  <a:lnTo>
                    <a:pt x="0" y="0"/>
                  </a:lnTo>
                  <a:lnTo>
                    <a:pt x="1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1" name="Freeform 123">
              <a:extLst>
                <a:ext uri="{FF2B5EF4-FFF2-40B4-BE49-F238E27FC236}">
                  <a16:creationId xmlns:a16="http://schemas.microsoft.com/office/drawing/2014/main" id="{E1FC23E9-7776-F84C-A473-9B56ECBB1ED3}"/>
                </a:ext>
              </a:extLst>
            </p:cNvPr>
            <p:cNvSpPr>
              <a:spLocks/>
            </p:cNvSpPr>
            <p:nvPr/>
          </p:nvSpPr>
          <p:spPr bwMode="auto">
            <a:xfrm>
              <a:off x="4596907" y="1521864"/>
              <a:ext cx="32268" cy="1195"/>
            </a:xfrm>
            <a:custGeom>
              <a:avLst/>
              <a:gdLst/>
              <a:ahLst/>
              <a:cxnLst>
                <a:cxn ang="0">
                  <a:pos x="12" y="0"/>
                </a:cxn>
                <a:cxn ang="0">
                  <a:pos x="25" y="0"/>
                </a:cxn>
                <a:cxn ang="0">
                  <a:pos x="12" y="0"/>
                </a:cxn>
                <a:cxn ang="0">
                  <a:pos x="0" y="0"/>
                </a:cxn>
                <a:cxn ang="0">
                  <a:pos x="12" y="0"/>
                </a:cxn>
              </a:cxnLst>
              <a:rect l="0" t="0" r="r" b="b"/>
              <a:pathLst>
                <a:path w="25">
                  <a:moveTo>
                    <a:pt x="12" y="0"/>
                  </a:moveTo>
                  <a:lnTo>
                    <a:pt x="25" y="0"/>
                  </a:lnTo>
                  <a:lnTo>
                    <a:pt x="12" y="0"/>
                  </a:lnTo>
                  <a:lnTo>
                    <a:pt x="0" y="0"/>
                  </a:lnTo>
                  <a:lnTo>
                    <a:pt x="12"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2" name="Freeform 124">
              <a:extLst>
                <a:ext uri="{FF2B5EF4-FFF2-40B4-BE49-F238E27FC236}">
                  <a16:creationId xmlns:a16="http://schemas.microsoft.com/office/drawing/2014/main" id="{48D8BA8D-F34F-2A40-85E4-2A4895591678}"/>
                </a:ext>
              </a:extLst>
            </p:cNvPr>
            <p:cNvSpPr>
              <a:spLocks/>
            </p:cNvSpPr>
            <p:nvPr/>
          </p:nvSpPr>
          <p:spPr bwMode="auto">
            <a:xfrm>
              <a:off x="4596907" y="1482426"/>
              <a:ext cx="32268" cy="19122"/>
            </a:xfrm>
            <a:custGeom>
              <a:avLst/>
              <a:gdLst/>
              <a:ahLst/>
              <a:cxnLst>
                <a:cxn ang="0">
                  <a:pos x="13" y="0"/>
                </a:cxn>
                <a:cxn ang="0">
                  <a:pos x="13" y="12"/>
                </a:cxn>
                <a:cxn ang="0">
                  <a:pos x="13" y="12"/>
                </a:cxn>
                <a:cxn ang="0">
                  <a:pos x="0" y="12"/>
                </a:cxn>
                <a:cxn ang="0">
                  <a:pos x="0" y="12"/>
                </a:cxn>
                <a:cxn ang="0">
                  <a:pos x="13" y="0"/>
                </a:cxn>
              </a:cxnLst>
              <a:rect l="0" t="0" r="r" b="b"/>
              <a:pathLst>
                <a:path w="13" h="12">
                  <a:moveTo>
                    <a:pt x="13" y="0"/>
                  </a:moveTo>
                  <a:lnTo>
                    <a:pt x="13" y="12"/>
                  </a:lnTo>
                  <a:lnTo>
                    <a:pt x="13" y="12"/>
                  </a:lnTo>
                  <a:lnTo>
                    <a:pt x="0" y="12"/>
                  </a:lnTo>
                  <a:lnTo>
                    <a:pt x="0" y="12"/>
                  </a:lnTo>
                  <a:lnTo>
                    <a:pt x="13"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3" name="Freeform 125">
              <a:extLst>
                <a:ext uri="{FF2B5EF4-FFF2-40B4-BE49-F238E27FC236}">
                  <a16:creationId xmlns:a16="http://schemas.microsoft.com/office/drawing/2014/main" id="{CC5716E5-8841-BB4D-924E-FEC1A844F59A}"/>
                </a:ext>
              </a:extLst>
            </p:cNvPr>
            <p:cNvSpPr>
              <a:spLocks/>
            </p:cNvSpPr>
            <p:nvPr/>
          </p:nvSpPr>
          <p:spPr bwMode="auto">
            <a:xfrm>
              <a:off x="4596907" y="1482426"/>
              <a:ext cx="32268" cy="19122"/>
            </a:xfrm>
            <a:custGeom>
              <a:avLst/>
              <a:gdLst/>
              <a:ahLst/>
              <a:cxnLst>
                <a:cxn ang="0">
                  <a:pos x="13" y="0"/>
                </a:cxn>
                <a:cxn ang="0">
                  <a:pos x="13" y="12"/>
                </a:cxn>
                <a:cxn ang="0">
                  <a:pos x="13" y="12"/>
                </a:cxn>
                <a:cxn ang="0">
                  <a:pos x="0" y="12"/>
                </a:cxn>
                <a:cxn ang="0">
                  <a:pos x="0" y="12"/>
                </a:cxn>
                <a:cxn ang="0">
                  <a:pos x="13" y="0"/>
                </a:cxn>
              </a:cxnLst>
              <a:rect l="0" t="0" r="r" b="b"/>
              <a:pathLst>
                <a:path w="13" h="12">
                  <a:moveTo>
                    <a:pt x="13" y="0"/>
                  </a:moveTo>
                  <a:lnTo>
                    <a:pt x="13" y="12"/>
                  </a:lnTo>
                  <a:lnTo>
                    <a:pt x="13" y="12"/>
                  </a:lnTo>
                  <a:lnTo>
                    <a:pt x="0" y="12"/>
                  </a:lnTo>
                  <a:lnTo>
                    <a:pt x="0" y="12"/>
                  </a:lnTo>
                  <a:lnTo>
                    <a:pt x="13"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4" name="Rectangle 126">
              <a:extLst>
                <a:ext uri="{FF2B5EF4-FFF2-40B4-BE49-F238E27FC236}">
                  <a16:creationId xmlns:a16="http://schemas.microsoft.com/office/drawing/2014/main" id="{8C8CD592-68EF-094D-9728-76F8C805AEE6}"/>
                </a:ext>
              </a:extLst>
            </p:cNvPr>
            <p:cNvSpPr>
              <a:spLocks noChangeArrowheads="1"/>
            </p:cNvSpPr>
            <p:nvPr/>
          </p:nvSpPr>
          <p:spPr bwMode="auto">
            <a:xfrm>
              <a:off x="4598128" y="1495571"/>
              <a:ext cx="32268" cy="1195"/>
            </a:xfrm>
            <a:prstGeom prst="rect">
              <a:avLst/>
            </a:prstGeom>
            <a:solidFill>
              <a:schemeClr val="tx1"/>
            </a:solidFill>
            <a:ln w="9525">
              <a:solidFill>
                <a:schemeClr val="tx1"/>
              </a:solidFill>
              <a:miter lim="800000"/>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5" name="Rectangle 127">
              <a:extLst>
                <a:ext uri="{FF2B5EF4-FFF2-40B4-BE49-F238E27FC236}">
                  <a16:creationId xmlns:a16="http://schemas.microsoft.com/office/drawing/2014/main" id="{CDB194AF-70DF-1E4F-AD28-0644C29AEBDB}"/>
                </a:ext>
              </a:extLst>
            </p:cNvPr>
            <p:cNvSpPr>
              <a:spLocks noChangeArrowheads="1"/>
            </p:cNvSpPr>
            <p:nvPr/>
          </p:nvSpPr>
          <p:spPr bwMode="auto">
            <a:xfrm>
              <a:off x="4598128" y="1495571"/>
              <a:ext cx="32268" cy="1195"/>
            </a:xfrm>
            <a:prstGeom prst="rect">
              <a:avLst/>
            </a:prstGeom>
            <a:solidFill>
              <a:schemeClr val="tx1"/>
            </a:solidFill>
            <a:ln w="19050">
              <a:solidFill>
                <a:schemeClr val="tx1"/>
              </a:solidFill>
              <a:miter lim="800000"/>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6" name="Rectangle 128">
              <a:extLst>
                <a:ext uri="{FF2B5EF4-FFF2-40B4-BE49-F238E27FC236}">
                  <a16:creationId xmlns:a16="http://schemas.microsoft.com/office/drawing/2014/main" id="{D6F7A8CE-59B7-0D48-AB06-63A09CF85592}"/>
                </a:ext>
              </a:extLst>
            </p:cNvPr>
            <p:cNvSpPr>
              <a:spLocks noChangeArrowheads="1"/>
            </p:cNvSpPr>
            <p:nvPr/>
          </p:nvSpPr>
          <p:spPr bwMode="auto">
            <a:xfrm>
              <a:off x="4598128" y="1508771"/>
              <a:ext cx="32268" cy="1195"/>
            </a:xfrm>
            <a:prstGeom prst="rect">
              <a:avLst/>
            </a:prstGeom>
            <a:solidFill>
              <a:schemeClr val="tx1"/>
            </a:solidFill>
            <a:ln w="9525">
              <a:solidFill>
                <a:schemeClr val="tx1"/>
              </a:solidFill>
              <a:miter lim="800000"/>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7" name="Rectangle 129">
              <a:extLst>
                <a:ext uri="{FF2B5EF4-FFF2-40B4-BE49-F238E27FC236}">
                  <a16:creationId xmlns:a16="http://schemas.microsoft.com/office/drawing/2014/main" id="{D68BE529-DDC2-B442-89A0-FC3908A97F10}"/>
                </a:ext>
              </a:extLst>
            </p:cNvPr>
            <p:cNvSpPr>
              <a:spLocks noChangeArrowheads="1"/>
            </p:cNvSpPr>
            <p:nvPr/>
          </p:nvSpPr>
          <p:spPr bwMode="auto">
            <a:xfrm>
              <a:off x="4598128" y="1508771"/>
              <a:ext cx="32268" cy="1195"/>
            </a:xfrm>
            <a:prstGeom prst="rect">
              <a:avLst/>
            </a:prstGeom>
            <a:solidFill>
              <a:schemeClr val="tx1"/>
            </a:solidFill>
            <a:ln w="19050">
              <a:solidFill>
                <a:schemeClr val="tx1"/>
              </a:solidFill>
              <a:miter lim="800000"/>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8" name="Freeform 130">
              <a:extLst>
                <a:ext uri="{FF2B5EF4-FFF2-40B4-BE49-F238E27FC236}">
                  <a16:creationId xmlns:a16="http://schemas.microsoft.com/office/drawing/2014/main" id="{D933ED81-BCD2-4C48-8658-48B15BE91485}"/>
                </a:ext>
              </a:extLst>
            </p:cNvPr>
            <p:cNvSpPr>
              <a:spLocks/>
            </p:cNvSpPr>
            <p:nvPr/>
          </p:nvSpPr>
          <p:spPr bwMode="auto">
            <a:xfrm>
              <a:off x="3147263" y="1508718"/>
              <a:ext cx="32268" cy="23902"/>
            </a:xfrm>
            <a:custGeom>
              <a:avLst/>
              <a:gdLst/>
              <a:ahLst/>
              <a:cxnLst>
                <a:cxn ang="0">
                  <a:pos x="0" y="0"/>
                </a:cxn>
                <a:cxn ang="0">
                  <a:pos x="0" y="0"/>
                </a:cxn>
                <a:cxn ang="0">
                  <a:pos x="0" y="0"/>
                </a:cxn>
                <a:cxn ang="0">
                  <a:pos x="0" y="12"/>
                </a:cxn>
                <a:cxn ang="0">
                  <a:pos x="0" y="12"/>
                </a:cxn>
                <a:cxn ang="0">
                  <a:pos x="0" y="12"/>
                </a:cxn>
                <a:cxn ang="0">
                  <a:pos x="0" y="25"/>
                </a:cxn>
                <a:cxn ang="0">
                  <a:pos x="0" y="25"/>
                </a:cxn>
                <a:cxn ang="0">
                  <a:pos x="0" y="25"/>
                </a:cxn>
                <a:cxn ang="0">
                  <a:pos x="0" y="25"/>
                </a:cxn>
                <a:cxn ang="0">
                  <a:pos x="0" y="25"/>
                </a:cxn>
                <a:cxn ang="0">
                  <a:pos x="0" y="25"/>
                </a:cxn>
                <a:cxn ang="0">
                  <a:pos x="0" y="25"/>
                </a:cxn>
                <a:cxn ang="0">
                  <a:pos x="0" y="25"/>
                </a:cxn>
                <a:cxn ang="0">
                  <a:pos x="12" y="25"/>
                </a:cxn>
                <a:cxn ang="0">
                  <a:pos x="12" y="25"/>
                </a:cxn>
                <a:cxn ang="0">
                  <a:pos x="12" y="25"/>
                </a:cxn>
                <a:cxn ang="0">
                  <a:pos x="12" y="25"/>
                </a:cxn>
                <a:cxn ang="0">
                  <a:pos x="12" y="25"/>
                </a:cxn>
                <a:cxn ang="0">
                  <a:pos x="12" y="25"/>
                </a:cxn>
                <a:cxn ang="0">
                  <a:pos x="12" y="25"/>
                </a:cxn>
                <a:cxn ang="0">
                  <a:pos x="12" y="25"/>
                </a:cxn>
                <a:cxn ang="0">
                  <a:pos x="12" y="25"/>
                </a:cxn>
                <a:cxn ang="0">
                  <a:pos x="12" y="25"/>
                </a:cxn>
                <a:cxn ang="0">
                  <a:pos x="12"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12" y="25"/>
                </a:cxn>
                <a:cxn ang="0">
                  <a:pos x="12" y="25"/>
                </a:cxn>
                <a:cxn ang="0">
                  <a:pos x="12" y="25"/>
                </a:cxn>
                <a:cxn ang="0">
                  <a:pos x="12" y="12"/>
                </a:cxn>
                <a:cxn ang="0">
                  <a:pos x="12" y="12"/>
                </a:cxn>
                <a:cxn ang="0">
                  <a:pos x="12" y="12"/>
                </a:cxn>
                <a:cxn ang="0">
                  <a:pos x="12" y="12"/>
                </a:cxn>
                <a:cxn ang="0">
                  <a:pos x="12" y="12"/>
                </a:cxn>
                <a:cxn ang="0">
                  <a:pos x="0" y="0"/>
                </a:cxn>
                <a:cxn ang="0">
                  <a:pos x="0" y="0"/>
                </a:cxn>
              </a:cxnLst>
              <a:rect l="0" t="0" r="r" b="b"/>
              <a:pathLst>
                <a:path w="24" h="25">
                  <a:moveTo>
                    <a:pt x="0" y="0"/>
                  </a:moveTo>
                  <a:lnTo>
                    <a:pt x="0" y="0"/>
                  </a:lnTo>
                  <a:lnTo>
                    <a:pt x="0" y="0"/>
                  </a:lnTo>
                  <a:lnTo>
                    <a:pt x="0" y="12"/>
                  </a:lnTo>
                  <a:lnTo>
                    <a:pt x="0" y="12"/>
                  </a:lnTo>
                  <a:lnTo>
                    <a:pt x="0" y="12"/>
                  </a:lnTo>
                  <a:lnTo>
                    <a:pt x="0" y="25"/>
                  </a:lnTo>
                  <a:lnTo>
                    <a:pt x="0" y="25"/>
                  </a:lnTo>
                  <a:lnTo>
                    <a:pt x="0" y="25"/>
                  </a:lnTo>
                  <a:lnTo>
                    <a:pt x="0" y="25"/>
                  </a:lnTo>
                  <a:lnTo>
                    <a:pt x="0" y="25"/>
                  </a:lnTo>
                  <a:lnTo>
                    <a:pt x="0" y="25"/>
                  </a:lnTo>
                  <a:lnTo>
                    <a:pt x="0" y="25"/>
                  </a:lnTo>
                  <a:lnTo>
                    <a:pt x="0" y="25"/>
                  </a:lnTo>
                  <a:lnTo>
                    <a:pt x="12" y="25"/>
                  </a:lnTo>
                  <a:lnTo>
                    <a:pt x="12" y="25"/>
                  </a:lnTo>
                  <a:lnTo>
                    <a:pt x="12" y="25"/>
                  </a:lnTo>
                  <a:lnTo>
                    <a:pt x="12" y="25"/>
                  </a:lnTo>
                  <a:lnTo>
                    <a:pt x="12" y="25"/>
                  </a:lnTo>
                  <a:lnTo>
                    <a:pt x="12" y="25"/>
                  </a:lnTo>
                  <a:lnTo>
                    <a:pt x="12" y="25"/>
                  </a:lnTo>
                  <a:lnTo>
                    <a:pt x="12" y="25"/>
                  </a:lnTo>
                  <a:lnTo>
                    <a:pt x="12" y="25"/>
                  </a:lnTo>
                  <a:lnTo>
                    <a:pt x="12" y="25"/>
                  </a:lnTo>
                  <a:lnTo>
                    <a:pt x="12" y="25"/>
                  </a:lnTo>
                  <a:lnTo>
                    <a:pt x="24" y="25"/>
                  </a:lnTo>
                  <a:lnTo>
                    <a:pt x="24" y="25"/>
                  </a:lnTo>
                  <a:lnTo>
                    <a:pt x="24" y="25"/>
                  </a:lnTo>
                  <a:lnTo>
                    <a:pt x="24" y="25"/>
                  </a:lnTo>
                  <a:lnTo>
                    <a:pt x="24" y="25"/>
                  </a:lnTo>
                  <a:lnTo>
                    <a:pt x="24" y="25"/>
                  </a:lnTo>
                  <a:lnTo>
                    <a:pt x="24" y="25"/>
                  </a:lnTo>
                  <a:lnTo>
                    <a:pt x="24" y="25"/>
                  </a:lnTo>
                  <a:lnTo>
                    <a:pt x="24" y="25"/>
                  </a:lnTo>
                  <a:lnTo>
                    <a:pt x="24" y="25"/>
                  </a:lnTo>
                  <a:lnTo>
                    <a:pt x="24" y="25"/>
                  </a:lnTo>
                  <a:lnTo>
                    <a:pt x="24" y="25"/>
                  </a:lnTo>
                  <a:lnTo>
                    <a:pt x="24" y="25"/>
                  </a:lnTo>
                  <a:lnTo>
                    <a:pt x="12" y="25"/>
                  </a:lnTo>
                  <a:lnTo>
                    <a:pt x="12" y="25"/>
                  </a:lnTo>
                  <a:lnTo>
                    <a:pt x="12" y="25"/>
                  </a:lnTo>
                  <a:lnTo>
                    <a:pt x="12" y="12"/>
                  </a:lnTo>
                  <a:lnTo>
                    <a:pt x="12" y="12"/>
                  </a:lnTo>
                  <a:lnTo>
                    <a:pt x="12" y="12"/>
                  </a:lnTo>
                  <a:lnTo>
                    <a:pt x="12" y="12"/>
                  </a:lnTo>
                  <a:lnTo>
                    <a:pt x="12" y="12"/>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9" name="Freeform 131">
              <a:extLst>
                <a:ext uri="{FF2B5EF4-FFF2-40B4-BE49-F238E27FC236}">
                  <a16:creationId xmlns:a16="http://schemas.microsoft.com/office/drawing/2014/main" id="{2E863C7A-E157-E547-9C75-EA1ACA47861E}"/>
                </a:ext>
              </a:extLst>
            </p:cNvPr>
            <p:cNvSpPr>
              <a:spLocks/>
            </p:cNvSpPr>
            <p:nvPr/>
          </p:nvSpPr>
          <p:spPr bwMode="auto">
            <a:xfrm>
              <a:off x="3147263" y="1508718"/>
              <a:ext cx="32268" cy="23902"/>
            </a:xfrm>
            <a:custGeom>
              <a:avLst/>
              <a:gdLst/>
              <a:ahLst/>
              <a:cxnLst>
                <a:cxn ang="0">
                  <a:pos x="0" y="0"/>
                </a:cxn>
                <a:cxn ang="0">
                  <a:pos x="0" y="0"/>
                </a:cxn>
                <a:cxn ang="0">
                  <a:pos x="0" y="0"/>
                </a:cxn>
                <a:cxn ang="0">
                  <a:pos x="0" y="12"/>
                </a:cxn>
                <a:cxn ang="0">
                  <a:pos x="0" y="12"/>
                </a:cxn>
                <a:cxn ang="0">
                  <a:pos x="0" y="12"/>
                </a:cxn>
                <a:cxn ang="0">
                  <a:pos x="0" y="25"/>
                </a:cxn>
                <a:cxn ang="0">
                  <a:pos x="0" y="25"/>
                </a:cxn>
                <a:cxn ang="0">
                  <a:pos x="0" y="25"/>
                </a:cxn>
                <a:cxn ang="0">
                  <a:pos x="0" y="25"/>
                </a:cxn>
                <a:cxn ang="0">
                  <a:pos x="0" y="25"/>
                </a:cxn>
                <a:cxn ang="0">
                  <a:pos x="0" y="25"/>
                </a:cxn>
                <a:cxn ang="0">
                  <a:pos x="0" y="25"/>
                </a:cxn>
                <a:cxn ang="0">
                  <a:pos x="0" y="25"/>
                </a:cxn>
                <a:cxn ang="0">
                  <a:pos x="12" y="25"/>
                </a:cxn>
                <a:cxn ang="0">
                  <a:pos x="12" y="25"/>
                </a:cxn>
                <a:cxn ang="0">
                  <a:pos x="12" y="25"/>
                </a:cxn>
                <a:cxn ang="0">
                  <a:pos x="12" y="25"/>
                </a:cxn>
                <a:cxn ang="0">
                  <a:pos x="12" y="25"/>
                </a:cxn>
                <a:cxn ang="0">
                  <a:pos x="12" y="25"/>
                </a:cxn>
                <a:cxn ang="0">
                  <a:pos x="12" y="25"/>
                </a:cxn>
                <a:cxn ang="0">
                  <a:pos x="12" y="25"/>
                </a:cxn>
                <a:cxn ang="0">
                  <a:pos x="12" y="25"/>
                </a:cxn>
                <a:cxn ang="0">
                  <a:pos x="12" y="25"/>
                </a:cxn>
                <a:cxn ang="0">
                  <a:pos x="12"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12" y="25"/>
                </a:cxn>
                <a:cxn ang="0">
                  <a:pos x="12" y="25"/>
                </a:cxn>
                <a:cxn ang="0">
                  <a:pos x="12" y="25"/>
                </a:cxn>
                <a:cxn ang="0">
                  <a:pos x="12" y="12"/>
                </a:cxn>
                <a:cxn ang="0">
                  <a:pos x="12" y="12"/>
                </a:cxn>
                <a:cxn ang="0">
                  <a:pos x="12" y="12"/>
                </a:cxn>
                <a:cxn ang="0">
                  <a:pos x="12" y="12"/>
                </a:cxn>
                <a:cxn ang="0">
                  <a:pos x="12" y="12"/>
                </a:cxn>
                <a:cxn ang="0">
                  <a:pos x="0" y="0"/>
                </a:cxn>
                <a:cxn ang="0">
                  <a:pos x="0" y="0"/>
                </a:cxn>
              </a:cxnLst>
              <a:rect l="0" t="0" r="r" b="b"/>
              <a:pathLst>
                <a:path w="24" h="25">
                  <a:moveTo>
                    <a:pt x="0" y="0"/>
                  </a:moveTo>
                  <a:lnTo>
                    <a:pt x="0" y="0"/>
                  </a:lnTo>
                  <a:lnTo>
                    <a:pt x="0" y="0"/>
                  </a:lnTo>
                  <a:lnTo>
                    <a:pt x="0" y="12"/>
                  </a:lnTo>
                  <a:lnTo>
                    <a:pt x="0" y="12"/>
                  </a:lnTo>
                  <a:lnTo>
                    <a:pt x="0" y="12"/>
                  </a:lnTo>
                  <a:lnTo>
                    <a:pt x="0" y="25"/>
                  </a:lnTo>
                  <a:lnTo>
                    <a:pt x="0" y="25"/>
                  </a:lnTo>
                  <a:lnTo>
                    <a:pt x="0" y="25"/>
                  </a:lnTo>
                  <a:lnTo>
                    <a:pt x="0" y="25"/>
                  </a:lnTo>
                  <a:lnTo>
                    <a:pt x="0" y="25"/>
                  </a:lnTo>
                  <a:lnTo>
                    <a:pt x="0" y="25"/>
                  </a:lnTo>
                  <a:lnTo>
                    <a:pt x="0" y="25"/>
                  </a:lnTo>
                  <a:lnTo>
                    <a:pt x="0" y="25"/>
                  </a:lnTo>
                  <a:lnTo>
                    <a:pt x="12" y="25"/>
                  </a:lnTo>
                  <a:lnTo>
                    <a:pt x="12" y="25"/>
                  </a:lnTo>
                  <a:lnTo>
                    <a:pt x="12" y="25"/>
                  </a:lnTo>
                  <a:lnTo>
                    <a:pt x="12" y="25"/>
                  </a:lnTo>
                  <a:lnTo>
                    <a:pt x="12" y="25"/>
                  </a:lnTo>
                  <a:lnTo>
                    <a:pt x="12" y="25"/>
                  </a:lnTo>
                  <a:lnTo>
                    <a:pt x="12" y="25"/>
                  </a:lnTo>
                  <a:lnTo>
                    <a:pt x="12" y="25"/>
                  </a:lnTo>
                  <a:lnTo>
                    <a:pt x="12" y="25"/>
                  </a:lnTo>
                  <a:lnTo>
                    <a:pt x="12" y="25"/>
                  </a:lnTo>
                  <a:lnTo>
                    <a:pt x="12" y="25"/>
                  </a:lnTo>
                  <a:lnTo>
                    <a:pt x="24" y="25"/>
                  </a:lnTo>
                  <a:lnTo>
                    <a:pt x="24" y="25"/>
                  </a:lnTo>
                  <a:lnTo>
                    <a:pt x="24" y="25"/>
                  </a:lnTo>
                  <a:lnTo>
                    <a:pt x="24" y="25"/>
                  </a:lnTo>
                  <a:lnTo>
                    <a:pt x="24" y="25"/>
                  </a:lnTo>
                  <a:lnTo>
                    <a:pt x="24" y="25"/>
                  </a:lnTo>
                  <a:lnTo>
                    <a:pt x="24" y="25"/>
                  </a:lnTo>
                  <a:lnTo>
                    <a:pt x="24" y="25"/>
                  </a:lnTo>
                  <a:lnTo>
                    <a:pt x="24" y="25"/>
                  </a:lnTo>
                  <a:lnTo>
                    <a:pt x="24" y="25"/>
                  </a:lnTo>
                  <a:lnTo>
                    <a:pt x="24" y="25"/>
                  </a:lnTo>
                  <a:lnTo>
                    <a:pt x="24" y="25"/>
                  </a:lnTo>
                  <a:lnTo>
                    <a:pt x="24" y="25"/>
                  </a:lnTo>
                  <a:lnTo>
                    <a:pt x="12" y="25"/>
                  </a:lnTo>
                  <a:lnTo>
                    <a:pt x="12" y="25"/>
                  </a:lnTo>
                  <a:lnTo>
                    <a:pt x="12" y="25"/>
                  </a:lnTo>
                  <a:lnTo>
                    <a:pt x="12" y="12"/>
                  </a:lnTo>
                  <a:lnTo>
                    <a:pt x="12" y="12"/>
                  </a:lnTo>
                  <a:lnTo>
                    <a:pt x="12" y="12"/>
                  </a:lnTo>
                  <a:lnTo>
                    <a:pt x="12" y="12"/>
                  </a:lnTo>
                  <a:lnTo>
                    <a:pt x="12" y="12"/>
                  </a:lnTo>
                  <a:lnTo>
                    <a:pt x="0" y="0"/>
                  </a:lnTo>
                  <a:lnTo>
                    <a:pt x="0"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0" name="Freeform 132">
              <a:extLst>
                <a:ext uri="{FF2B5EF4-FFF2-40B4-BE49-F238E27FC236}">
                  <a16:creationId xmlns:a16="http://schemas.microsoft.com/office/drawing/2014/main" id="{89DD0667-9FAB-EF4D-A094-B40F95BA68F4}"/>
                </a:ext>
              </a:extLst>
            </p:cNvPr>
            <p:cNvSpPr>
              <a:spLocks/>
            </p:cNvSpPr>
            <p:nvPr/>
          </p:nvSpPr>
          <p:spPr bwMode="auto">
            <a:xfrm>
              <a:off x="3119749" y="1535063"/>
              <a:ext cx="32268" cy="1195"/>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1" name="Freeform 133">
              <a:extLst>
                <a:ext uri="{FF2B5EF4-FFF2-40B4-BE49-F238E27FC236}">
                  <a16:creationId xmlns:a16="http://schemas.microsoft.com/office/drawing/2014/main" id="{71320C98-EABF-4143-8D46-E4C396D8663A}"/>
                </a:ext>
              </a:extLst>
            </p:cNvPr>
            <p:cNvSpPr>
              <a:spLocks/>
            </p:cNvSpPr>
            <p:nvPr/>
          </p:nvSpPr>
          <p:spPr bwMode="auto">
            <a:xfrm>
              <a:off x="3134090" y="1535063"/>
              <a:ext cx="32268" cy="1195"/>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2" name="Freeform 134">
              <a:extLst>
                <a:ext uri="{FF2B5EF4-FFF2-40B4-BE49-F238E27FC236}">
                  <a16:creationId xmlns:a16="http://schemas.microsoft.com/office/drawing/2014/main" id="{5BB1D39D-24BA-DF4E-9FF7-9700213AE7B8}"/>
                </a:ext>
              </a:extLst>
            </p:cNvPr>
            <p:cNvSpPr>
              <a:spLocks/>
            </p:cNvSpPr>
            <p:nvPr/>
          </p:nvSpPr>
          <p:spPr bwMode="auto">
            <a:xfrm>
              <a:off x="3148432" y="1535063"/>
              <a:ext cx="32268" cy="1195"/>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3" name="Freeform 135">
              <a:extLst>
                <a:ext uri="{FF2B5EF4-FFF2-40B4-BE49-F238E27FC236}">
                  <a16:creationId xmlns:a16="http://schemas.microsoft.com/office/drawing/2014/main" id="{4910E6CB-BC68-8548-B4C5-9E1570CE032D}"/>
                </a:ext>
              </a:extLst>
            </p:cNvPr>
            <p:cNvSpPr>
              <a:spLocks/>
            </p:cNvSpPr>
            <p:nvPr/>
          </p:nvSpPr>
          <p:spPr bwMode="auto">
            <a:xfrm>
              <a:off x="3148432" y="1535063"/>
              <a:ext cx="32268" cy="1195"/>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4" name="Freeform 136">
              <a:extLst>
                <a:ext uri="{FF2B5EF4-FFF2-40B4-BE49-F238E27FC236}">
                  <a16:creationId xmlns:a16="http://schemas.microsoft.com/office/drawing/2014/main" id="{DADDD02B-9345-DF4A-A470-A44B3450D97E}"/>
                </a:ext>
              </a:extLst>
            </p:cNvPr>
            <p:cNvSpPr>
              <a:spLocks/>
            </p:cNvSpPr>
            <p:nvPr/>
          </p:nvSpPr>
          <p:spPr bwMode="auto">
            <a:xfrm>
              <a:off x="3022971" y="1428645"/>
              <a:ext cx="83658" cy="72902"/>
            </a:xfrm>
            <a:custGeom>
              <a:avLst/>
              <a:gdLst/>
              <a:ahLst/>
              <a:cxnLst>
                <a:cxn ang="0">
                  <a:pos x="60" y="24"/>
                </a:cxn>
                <a:cxn ang="0">
                  <a:pos x="36" y="24"/>
                </a:cxn>
                <a:cxn ang="0">
                  <a:pos x="24" y="12"/>
                </a:cxn>
                <a:cxn ang="0">
                  <a:pos x="12" y="12"/>
                </a:cxn>
                <a:cxn ang="0">
                  <a:pos x="0" y="12"/>
                </a:cxn>
                <a:cxn ang="0">
                  <a:pos x="0" y="0"/>
                </a:cxn>
                <a:cxn ang="0">
                  <a:pos x="0" y="12"/>
                </a:cxn>
                <a:cxn ang="0">
                  <a:pos x="0" y="12"/>
                </a:cxn>
                <a:cxn ang="0">
                  <a:pos x="0" y="12"/>
                </a:cxn>
                <a:cxn ang="0">
                  <a:pos x="0" y="24"/>
                </a:cxn>
                <a:cxn ang="0">
                  <a:pos x="12" y="24"/>
                </a:cxn>
                <a:cxn ang="0">
                  <a:pos x="0" y="24"/>
                </a:cxn>
                <a:cxn ang="0">
                  <a:pos x="12" y="24"/>
                </a:cxn>
                <a:cxn ang="0">
                  <a:pos x="0" y="24"/>
                </a:cxn>
                <a:cxn ang="0">
                  <a:pos x="12" y="36"/>
                </a:cxn>
                <a:cxn ang="0">
                  <a:pos x="12" y="36"/>
                </a:cxn>
                <a:cxn ang="0">
                  <a:pos x="12" y="36"/>
                </a:cxn>
                <a:cxn ang="0">
                  <a:pos x="12" y="36"/>
                </a:cxn>
                <a:cxn ang="0">
                  <a:pos x="24" y="48"/>
                </a:cxn>
                <a:cxn ang="0">
                  <a:pos x="12" y="48"/>
                </a:cxn>
                <a:cxn ang="0">
                  <a:pos x="24" y="48"/>
                </a:cxn>
                <a:cxn ang="0">
                  <a:pos x="24" y="48"/>
                </a:cxn>
                <a:cxn ang="0">
                  <a:pos x="60" y="60"/>
                </a:cxn>
                <a:cxn ang="0">
                  <a:pos x="72" y="48"/>
                </a:cxn>
                <a:cxn ang="0">
                  <a:pos x="60" y="24"/>
                </a:cxn>
              </a:cxnLst>
              <a:rect l="0" t="0" r="r" b="b"/>
              <a:pathLst>
                <a:path w="72" h="60">
                  <a:moveTo>
                    <a:pt x="60" y="24"/>
                  </a:moveTo>
                  <a:lnTo>
                    <a:pt x="36" y="24"/>
                  </a:lnTo>
                  <a:lnTo>
                    <a:pt x="24" y="12"/>
                  </a:lnTo>
                  <a:lnTo>
                    <a:pt x="12" y="12"/>
                  </a:lnTo>
                  <a:lnTo>
                    <a:pt x="0" y="12"/>
                  </a:lnTo>
                  <a:lnTo>
                    <a:pt x="0" y="0"/>
                  </a:lnTo>
                  <a:lnTo>
                    <a:pt x="0" y="12"/>
                  </a:lnTo>
                  <a:lnTo>
                    <a:pt x="0" y="12"/>
                  </a:lnTo>
                  <a:lnTo>
                    <a:pt x="0" y="12"/>
                  </a:lnTo>
                  <a:lnTo>
                    <a:pt x="0" y="24"/>
                  </a:lnTo>
                  <a:lnTo>
                    <a:pt x="12" y="24"/>
                  </a:lnTo>
                  <a:lnTo>
                    <a:pt x="0" y="24"/>
                  </a:lnTo>
                  <a:lnTo>
                    <a:pt x="12" y="24"/>
                  </a:lnTo>
                  <a:lnTo>
                    <a:pt x="0" y="24"/>
                  </a:lnTo>
                  <a:lnTo>
                    <a:pt x="12" y="36"/>
                  </a:lnTo>
                  <a:lnTo>
                    <a:pt x="12" y="36"/>
                  </a:lnTo>
                  <a:lnTo>
                    <a:pt x="12" y="36"/>
                  </a:lnTo>
                  <a:lnTo>
                    <a:pt x="12" y="36"/>
                  </a:lnTo>
                  <a:lnTo>
                    <a:pt x="24" y="48"/>
                  </a:lnTo>
                  <a:lnTo>
                    <a:pt x="12" y="48"/>
                  </a:lnTo>
                  <a:lnTo>
                    <a:pt x="24" y="48"/>
                  </a:lnTo>
                  <a:lnTo>
                    <a:pt x="24" y="48"/>
                  </a:lnTo>
                  <a:lnTo>
                    <a:pt x="60" y="60"/>
                  </a:lnTo>
                  <a:lnTo>
                    <a:pt x="72" y="48"/>
                  </a:lnTo>
                  <a:lnTo>
                    <a:pt x="60"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5" name="Freeform 137">
              <a:extLst>
                <a:ext uri="{FF2B5EF4-FFF2-40B4-BE49-F238E27FC236}">
                  <a16:creationId xmlns:a16="http://schemas.microsoft.com/office/drawing/2014/main" id="{D89AA928-9134-6440-963F-7857829D05C0}"/>
                </a:ext>
              </a:extLst>
            </p:cNvPr>
            <p:cNvSpPr>
              <a:spLocks/>
            </p:cNvSpPr>
            <p:nvPr/>
          </p:nvSpPr>
          <p:spPr bwMode="auto">
            <a:xfrm>
              <a:off x="3051654" y="1469332"/>
              <a:ext cx="41829" cy="26292"/>
            </a:xfrm>
            <a:custGeom>
              <a:avLst/>
              <a:gdLst/>
              <a:ahLst/>
              <a:cxnLst>
                <a:cxn ang="0">
                  <a:pos x="0" y="12"/>
                </a:cxn>
                <a:cxn ang="0">
                  <a:pos x="24" y="0"/>
                </a:cxn>
                <a:cxn ang="0">
                  <a:pos x="36" y="12"/>
                </a:cxn>
                <a:cxn ang="0">
                  <a:pos x="36" y="24"/>
                </a:cxn>
                <a:cxn ang="0">
                  <a:pos x="36" y="24"/>
                </a:cxn>
                <a:cxn ang="0">
                  <a:pos x="24" y="24"/>
                </a:cxn>
                <a:cxn ang="0">
                  <a:pos x="24" y="24"/>
                </a:cxn>
                <a:cxn ang="0">
                  <a:pos x="24" y="24"/>
                </a:cxn>
                <a:cxn ang="0">
                  <a:pos x="24" y="12"/>
                </a:cxn>
                <a:cxn ang="0">
                  <a:pos x="24" y="24"/>
                </a:cxn>
                <a:cxn ang="0">
                  <a:pos x="12" y="24"/>
                </a:cxn>
                <a:cxn ang="0">
                  <a:pos x="12" y="24"/>
                </a:cxn>
                <a:cxn ang="0">
                  <a:pos x="12" y="24"/>
                </a:cxn>
                <a:cxn ang="0">
                  <a:pos x="12" y="24"/>
                </a:cxn>
                <a:cxn ang="0">
                  <a:pos x="12" y="12"/>
                </a:cxn>
                <a:cxn ang="0">
                  <a:pos x="12" y="24"/>
                </a:cxn>
                <a:cxn ang="0">
                  <a:pos x="0" y="12"/>
                </a:cxn>
                <a:cxn ang="0">
                  <a:pos x="0" y="12"/>
                </a:cxn>
                <a:cxn ang="0">
                  <a:pos x="0" y="12"/>
                </a:cxn>
                <a:cxn ang="0">
                  <a:pos x="0" y="12"/>
                </a:cxn>
              </a:cxnLst>
              <a:rect l="0" t="0" r="r" b="b"/>
              <a:pathLst>
                <a:path w="36" h="24">
                  <a:moveTo>
                    <a:pt x="0" y="12"/>
                  </a:moveTo>
                  <a:lnTo>
                    <a:pt x="24" y="0"/>
                  </a:lnTo>
                  <a:lnTo>
                    <a:pt x="36" y="12"/>
                  </a:lnTo>
                  <a:lnTo>
                    <a:pt x="36" y="24"/>
                  </a:lnTo>
                  <a:lnTo>
                    <a:pt x="36" y="24"/>
                  </a:lnTo>
                  <a:lnTo>
                    <a:pt x="24" y="24"/>
                  </a:lnTo>
                  <a:lnTo>
                    <a:pt x="24" y="24"/>
                  </a:lnTo>
                  <a:lnTo>
                    <a:pt x="24" y="24"/>
                  </a:lnTo>
                  <a:lnTo>
                    <a:pt x="24" y="12"/>
                  </a:lnTo>
                  <a:lnTo>
                    <a:pt x="24" y="24"/>
                  </a:lnTo>
                  <a:lnTo>
                    <a:pt x="12" y="24"/>
                  </a:lnTo>
                  <a:lnTo>
                    <a:pt x="12" y="24"/>
                  </a:lnTo>
                  <a:lnTo>
                    <a:pt x="12" y="24"/>
                  </a:lnTo>
                  <a:lnTo>
                    <a:pt x="12" y="24"/>
                  </a:lnTo>
                  <a:lnTo>
                    <a:pt x="12" y="12"/>
                  </a:lnTo>
                  <a:lnTo>
                    <a:pt x="12" y="24"/>
                  </a:lnTo>
                  <a:lnTo>
                    <a:pt x="0" y="12"/>
                  </a:lnTo>
                  <a:lnTo>
                    <a:pt x="0" y="12"/>
                  </a:lnTo>
                  <a:lnTo>
                    <a:pt x="0"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6" name="Freeform 138">
              <a:extLst>
                <a:ext uri="{FF2B5EF4-FFF2-40B4-BE49-F238E27FC236}">
                  <a16:creationId xmlns:a16="http://schemas.microsoft.com/office/drawing/2014/main" id="{30DF5B91-E79C-2040-A2CD-613B57AE0DCA}"/>
                </a:ext>
              </a:extLst>
            </p:cNvPr>
            <p:cNvSpPr>
              <a:spLocks/>
            </p:cNvSpPr>
            <p:nvPr/>
          </p:nvSpPr>
          <p:spPr bwMode="auto">
            <a:xfrm>
              <a:off x="3032532" y="1456186"/>
              <a:ext cx="32268" cy="1195"/>
            </a:xfrm>
            <a:custGeom>
              <a:avLst/>
              <a:gdLst/>
              <a:ahLst/>
              <a:cxnLst>
                <a:cxn ang="0">
                  <a:pos x="0" y="0"/>
                </a:cxn>
                <a:cxn ang="0">
                  <a:pos x="12" y="0"/>
                </a:cxn>
                <a:cxn ang="0">
                  <a:pos x="24" y="0"/>
                </a:cxn>
              </a:cxnLst>
              <a:rect l="0" t="0" r="r" b="b"/>
              <a:pathLst>
                <a:path w="24">
                  <a:moveTo>
                    <a:pt x="0" y="0"/>
                  </a:moveTo>
                  <a:lnTo>
                    <a:pt x="12" y="0"/>
                  </a:lnTo>
                  <a:lnTo>
                    <a:pt x="24"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7" name="Freeform 139">
              <a:extLst>
                <a:ext uri="{FF2B5EF4-FFF2-40B4-BE49-F238E27FC236}">
                  <a16:creationId xmlns:a16="http://schemas.microsoft.com/office/drawing/2014/main" id="{705C1CF0-48A1-3348-984F-5846AE00307A}"/>
                </a:ext>
              </a:extLst>
            </p:cNvPr>
            <p:cNvSpPr>
              <a:spLocks/>
            </p:cNvSpPr>
            <p:nvPr/>
          </p:nvSpPr>
          <p:spPr bwMode="auto">
            <a:xfrm>
              <a:off x="3032532" y="1456186"/>
              <a:ext cx="32268" cy="1195"/>
            </a:xfrm>
            <a:custGeom>
              <a:avLst/>
              <a:gdLst/>
              <a:ahLst/>
              <a:cxnLst>
                <a:cxn ang="0">
                  <a:pos x="0" y="0"/>
                </a:cxn>
                <a:cxn ang="0">
                  <a:pos x="12" y="0"/>
                </a:cxn>
                <a:cxn ang="0">
                  <a:pos x="24" y="0"/>
                </a:cxn>
              </a:cxnLst>
              <a:rect l="0" t="0" r="r" b="b"/>
              <a:pathLst>
                <a:path w="24">
                  <a:moveTo>
                    <a:pt x="0" y="0"/>
                  </a:moveTo>
                  <a:lnTo>
                    <a:pt x="12" y="0"/>
                  </a:lnTo>
                  <a:lnTo>
                    <a:pt x="24"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8" name="Line 140">
              <a:extLst>
                <a:ext uri="{FF2B5EF4-FFF2-40B4-BE49-F238E27FC236}">
                  <a16:creationId xmlns:a16="http://schemas.microsoft.com/office/drawing/2014/main" id="{E38217B3-90E4-E140-ADBC-8B52EB6D0704}"/>
                </a:ext>
              </a:extLst>
            </p:cNvPr>
            <p:cNvSpPr>
              <a:spLocks noChangeShapeType="1"/>
            </p:cNvSpPr>
            <p:nvPr/>
          </p:nvSpPr>
          <p:spPr bwMode="auto">
            <a:xfrm flipV="1">
              <a:off x="3036095" y="1456133"/>
              <a:ext cx="28683" cy="13146"/>
            </a:xfrm>
            <a:prstGeom prst="line">
              <a:avLst/>
            </a:prstGeom>
            <a:noFill/>
            <a:ln w="19050">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9" name="Line 141">
              <a:extLst>
                <a:ext uri="{FF2B5EF4-FFF2-40B4-BE49-F238E27FC236}">
                  <a16:creationId xmlns:a16="http://schemas.microsoft.com/office/drawing/2014/main" id="{4214B448-B884-1741-8775-62AA76263898}"/>
                </a:ext>
              </a:extLst>
            </p:cNvPr>
            <p:cNvSpPr>
              <a:spLocks noChangeShapeType="1"/>
            </p:cNvSpPr>
            <p:nvPr/>
          </p:nvSpPr>
          <p:spPr bwMode="auto">
            <a:xfrm flipV="1">
              <a:off x="3051627" y="1456133"/>
              <a:ext cx="1195" cy="23902"/>
            </a:xfrm>
            <a:prstGeom prst="line">
              <a:avLst/>
            </a:prstGeom>
            <a:noFill/>
            <a:ln w="19050">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0" name="Line 142">
              <a:extLst>
                <a:ext uri="{FF2B5EF4-FFF2-40B4-BE49-F238E27FC236}">
                  <a16:creationId xmlns:a16="http://schemas.microsoft.com/office/drawing/2014/main" id="{B47E114B-2A1C-6F45-A9B6-D0BE1769F7A1}"/>
                </a:ext>
              </a:extLst>
            </p:cNvPr>
            <p:cNvSpPr>
              <a:spLocks noChangeShapeType="1"/>
            </p:cNvSpPr>
            <p:nvPr/>
          </p:nvSpPr>
          <p:spPr bwMode="auto">
            <a:xfrm flipV="1">
              <a:off x="3051628" y="1469332"/>
              <a:ext cx="13147" cy="11951"/>
            </a:xfrm>
            <a:prstGeom prst="line">
              <a:avLst/>
            </a:prstGeom>
            <a:noFill/>
            <a:ln w="19050">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1" name="Line 143">
              <a:extLst>
                <a:ext uri="{FF2B5EF4-FFF2-40B4-BE49-F238E27FC236}">
                  <a16:creationId xmlns:a16="http://schemas.microsoft.com/office/drawing/2014/main" id="{9758BD19-37FB-764C-BA57-634A2F806617}"/>
                </a:ext>
              </a:extLst>
            </p:cNvPr>
            <p:cNvSpPr>
              <a:spLocks noChangeShapeType="1"/>
            </p:cNvSpPr>
            <p:nvPr/>
          </p:nvSpPr>
          <p:spPr bwMode="auto">
            <a:xfrm flipV="1">
              <a:off x="3051628" y="1469332"/>
              <a:ext cx="13147" cy="11951"/>
            </a:xfrm>
            <a:prstGeom prst="line">
              <a:avLst/>
            </a:prstGeom>
            <a:noFill/>
            <a:ln w="19050">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2" name="Freeform 144">
              <a:extLst>
                <a:ext uri="{FF2B5EF4-FFF2-40B4-BE49-F238E27FC236}">
                  <a16:creationId xmlns:a16="http://schemas.microsoft.com/office/drawing/2014/main" id="{EAF68999-7C99-7B48-807A-95757E5D2E01}"/>
                </a:ext>
              </a:extLst>
            </p:cNvPr>
            <p:cNvSpPr>
              <a:spLocks/>
            </p:cNvSpPr>
            <p:nvPr/>
          </p:nvSpPr>
          <p:spPr bwMode="auto">
            <a:xfrm>
              <a:off x="3008603" y="1217111"/>
              <a:ext cx="84853" cy="218705"/>
            </a:xfrm>
            <a:custGeom>
              <a:avLst/>
              <a:gdLst/>
              <a:ahLst/>
              <a:cxnLst>
                <a:cxn ang="0">
                  <a:pos x="48" y="61"/>
                </a:cxn>
                <a:cxn ang="0">
                  <a:pos x="48" y="37"/>
                </a:cxn>
                <a:cxn ang="0">
                  <a:pos x="48" y="13"/>
                </a:cxn>
                <a:cxn ang="0">
                  <a:pos x="48" y="0"/>
                </a:cxn>
                <a:cxn ang="0">
                  <a:pos x="48" y="13"/>
                </a:cxn>
                <a:cxn ang="0">
                  <a:pos x="48" y="13"/>
                </a:cxn>
                <a:cxn ang="0">
                  <a:pos x="36" y="25"/>
                </a:cxn>
                <a:cxn ang="0">
                  <a:pos x="36" y="37"/>
                </a:cxn>
                <a:cxn ang="0">
                  <a:pos x="36" y="37"/>
                </a:cxn>
                <a:cxn ang="0">
                  <a:pos x="36" y="25"/>
                </a:cxn>
                <a:cxn ang="0">
                  <a:pos x="36" y="13"/>
                </a:cxn>
                <a:cxn ang="0">
                  <a:pos x="36" y="0"/>
                </a:cxn>
                <a:cxn ang="0">
                  <a:pos x="24" y="13"/>
                </a:cxn>
                <a:cxn ang="0">
                  <a:pos x="24" y="25"/>
                </a:cxn>
                <a:cxn ang="0">
                  <a:pos x="24" y="13"/>
                </a:cxn>
                <a:cxn ang="0">
                  <a:pos x="24" y="13"/>
                </a:cxn>
                <a:cxn ang="0">
                  <a:pos x="24" y="25"/>
                </a:cxn>
                <a:cxn ang="0">
                  <a:pos x="24" y="37"/>
                </a:cxn>
                <a:cxn ang="0">
                  <a:pos x="12" y="25"/>
                </a:cxn>
                <a:cxn ang="0">
                  <a:pos x="12" y="25"/>
                </a:cxn>
                <a:cxn ang="0">
                  <a:pos x="12" y="37"/>
                </a:cxn>
                <a:cxn ang="0">
                  <a:pos x="12" y="49"/>
                </a:cxn>
                <a:cxn ang="0">
                  <a:pos x="12" y="49"/>
                </a:cxn>
                <a:cxn ang="0">
                  <a:pos x="12" y="49"/>
                </a:cxn>
                <a:cxn ang="0">
                  <a:pos x="12" y="49"/>
                </a:cxn>
                <a:cxn ang="0">
                  <a:pos x="0" y="49"/>
                </a:cxn>
                <a:cxn ang="0">
                  <a:pos x="0" y="61"/>
                </a:cxn>
                <a:cxn ang="0">
                  <a:pos x="0" y="73"/>
                </a:cxn>
                <a:cxn ang="0">
                  <a:pos x="0" y="73"/>
                </a:cxn>
                <a:cxn ang="0">
                  <a:pos x="0" y="85"/>
                </a:cxn>
                <a:cxn ang="0">
                  <a:pos x="12" y="97"/>
                </a:cxn>
                <a:cxn ang="0">
                  <a:pos x="0" y="97"/>
                </a:cxn>
                <a:cxn ang="0">
                  <a:pos x="12" y="109"/>
                </a:cxn>
                <a:cxn ang="0">
                  <a:pos x="12" y="109"/>
                </a:cxn>
                <a:cxn ang="0">
                  <a:pos x="12" y="121"/>
                </a:cxn>
                <a:cxn ang="0">
                  <a:pos x="24" y="133"/>
                </a:cxn>
                <a:cxn ang="0">
                  <a:pos x="12" y="145"/>
                </a:cxn>
                <a:cxn ang="0">
                  <a:pos x="24" y="158"/>
                </a:cxn>
                <a:cxn ang="0">
                  <a:pos x="24" y="170"/>
                </a:cxn>
                <a:cxn ang="0">
                  <a:pos x="24" y="170"/>
                </a:cxn>
                <a:cxn ang="0">
                  <a:pos x="24" y="194"/>
                </a:cxn>
                <a:cxn ang="0">
                  <a:pos x="36" y="194"/>
                </a:cxn>
                <a:cxn ang="0">
                  <a:pos x="48" y="206"/>
                </a:cxn>
                <a:cxn ang="0">
                  <a:pos x="48" y="206"/>
                </a:cxn>
                <a:cxn ang="0">
                  <a:pos x="60" y="206"/>
                </a:cxn>
                <a:cxn ang="0">
                  <a:pos x="72" y="206"/>
                </a:cxn>
                <a:cxn ang="0">
                  <a:pos x="48" y="73"/>
                </a:cxn>
              </a:cxnLst>
              <a:rect l="0" t="0" r="r" b="b"/>
              <a:pathLst>
                <a:path w="72" h="206">
                  <a:moveTo>
                    <a:pt x="48" y="73"/>
                  </a:moveTo>
                  <a:lnTo>
                    <a:pt x="48" y="61"/>
                  </a:lnTo>
                  <a:lnTo>
                    <a:pt x="48" y="49"/>
                  </a:lnTo>
                  <a:lnTo>
                    <a:pt x="48" y="37"/>
                  </a:lnTo>
                  <a:lnTo>
                    <a:pt x="48" y="25"/>
                  </a:lnTo>
                  <a:lnTo>
                    <a:pt x="48" y="13"/>
                  </a:lnTo>
                  <a:lnTo>
                    <a:pt x="48" y="13"/>
                  </a:lnTo>
                  <a:lnTo>
                    <a:pt x="48" y="0"/>
                  </a:lnTo>
                  <a:lnTo>
                    <a:pt x="48" y="13"/>
                  </a:lnTo>
                  <a:lnTo>
                    <a:pt x="48" y="13"/>
                  </a:lnTo>
                  <a:lnTo>
                    <a:pt x="48" y="13"/>
                  </a:lnTo>
                  <a:lnTo>
                    <a:pt x="48" y="13"/>
                  </a:lnTo>
                  <a:lnTo>
                    <a:pt x="36" y="13"/>
                  </a:lnTo>
                  <a:lnTo>
                    <a:pt x="36" y="25"/>
                  </a:lnTo>
                  <a:lnTo>
                    <a:pt x="36" y="25"/>
                  </a:lnTo>
                  <a:lnTo>
                    <a:pt x="36" y="37"/>
                  </a:lnTo>
                  <a:lnTo>
                    <a:pt x="36" y="37"/>
                  </a:lnTo>
                  <a:lnTo>
                    <a:pt x="36" y="37"/>
                  </a:lnTo>
                  <a:lnTo>
                    <a:pt x="36" y="25"/>
                  </a:lnTo>
                  <a:lnTo>
                    <a:pt x="36" y="25"/>
                  </a:lnTo>
                  <a:lnTo>
                    <a:pt x="36" y="13"/>
                  </a:lnTo>
                  <a:lnTo>
                    <a:pt x="36" y="13"/>
                  </a:lnTo>
                  <a:lnTo>
                    <a:pt x="36" y="0"/>
                  </a:lnTo>
                  <a:lnTo>
                    <a:pt x="36" y="0"/>
                  </a:lnTo>
                  <a:lnTo>
                    <a:pt x="24" y="13"/>
                  </a:lnTo>
                  <a:lnTo>
                    <a:pt x="24" y="13"/>
                  </a:lnTo>
                  <a:lnTo>
                    <a:pt x="24" y="13"/>
                  </a:lnTo>
                  <a:lnTo>
                    <a:pt x="24" y="25"/>
                  </a:lnTo>
                  <a:lnTo>
                    <a:pt x="24" y="25"/>
                  </a:lnTo>
                  <a:lnTo>
                    <a:pt x="24" y="13"/>
                  </a:lnTo>
                  <a:lnTo>
                    <a:pt x="24" y="13"/>
                  </a:lnTo>
                  <a:lnTo>
                    <a:pt x="24" y="13"/>
                  </a:lnTo>
                  <a:lnTo>
                    <a:pt x="24" y="13"/>
                  </a:lnTo>
                  <a:lnTo>
                    <a:pt x="24" y="25"/>
                  </a:lnTo>
                  <a:lnTo>
                    <a:pt x="24" y="25"/>
                  </a:lnTo>
                  <a:lnTo>
                    <a:pt x="24" y="37"/>
                  </a:lnTo>
                  <a:lnTo>
                    <a:pt x="12" y="25"/>
                  </a:lnTo>
                  <a:lnTo>
                    <a:pt x="12" y="25"/>
                  </a:lnTo>
                  <a:lnTo>
                    <a:pt x="12" y="13"/>
                  </a:lnTo>
                  <a:lnTo>
                    <a:pt x="12" y="25"/>
                  </a:lnTo>
                  <a:lnTo>
                    <a:pt x="12" y="25"/>
                  </a:lnTo>
                  <a:lnTo>
                    <a:pt x="12" y="37"/>
                  </a:lnTo>
                  <a:lnTo>
                    <a:pt x="12" y="37"/>
                  </a:lnTo>
                  <a:lnTo>
                    <a:pt x="12" y="49"/>
                  </a:lnTo>
                  <a:lnTo>
                    <a:pt x="12" y="49"/>
                  </a:lnTo>
                  <a:lnTo>
                    <a:pt x="12" y="49"/>
                  </a:lnTo>
                  <a:lnTo>
                    <a:pt x="12" y="49"/>
                  </a:lnTo>
                  <a:lnTo>
                    <a:pt x="12" y="49"/>
                  </a:lnTo>
                  <a:lnTo>
                    <a:pt x="12" y="49"/>
                  </a:lnTo>
                  <a:lnTo>
                    <a:pt x="12" y="49"/>
                  </a:lnTo>
                  <a:lnTo>
                    <a:pt x="0" y="49"/>
                  </a:lnTo>
                  <a:lnTo>
                    <a:pt x="0" y="49"/>
                  </a:lnTo>
                  <a:lnTo>
                    <a:pt x="0" y="61"/>
                  </a:lnTo>
                  <a:lnTo>
                    <a:pt x="0" y="61"/>
                  </a:lnTo>
                  <a:lnTo>
                    <a:pt x="12" y="73"/>
                  </a:lnTo>
                  <a:lnTo>
                    <a:pt x="0" y="73"/>
                  </a:lnTo>
                  <a:lnTo>
                    <a:pt x="0" y="73"/>
                  </a:lnTo>
                  <a:lnTo>
                    <a:pt x="0" y="73"/>
                  </a:lnTo>
                  <a:lnTo>
                    <a:pt x="0" y="73"/>
                  </a:lnTo>
                  <a:lnTo>
                    <a:pt x="0" y="85"/>
                  </a:lnTo>
                  <a:lnTo>
                    <a:pt x="0" y="85"/>
                  </a:lnTo>
                  <a:lnTo>
                    <a:pt x="12" y="97"/>
                  </a:lnTo>
                  <a:lnTo>
                    <a:pt x="0" y="97"/>
                  </a:lnTo>
                  <a:lnTo>
                    <a:pt x="0" y="97"/>
                  </a:lnTo>
                  <a:lnTo>
                    <a:pt x="12" y="109"/>
                  </a:lnTo>
                  <a:lnTo>
                    <a:pt x="12" y="109"/>
                  </a:lnTo>
                  <a:lnTo>
                    <a:pt x="12" y="121"/>
                  </a:lnTo>
                  <a:lnTo>
                    <a:pt x="12" y="109"/>
                  </a:lnTo>
                  <a:lnTo>
                    <a:pt x="12" y="121"/>
                  </a:lnTo>
                  <a:lnTo>
                    <a:pt x="12" y="121"/>
                  </a:lnTo>
                  <a:lnTo>
                    <a:pt x="12" y="133"/>
                  </a:lnTo>
                  <a:lnTo>
                    <a:pt x="24" y="133"/>
                  </a:lnTo>
                  <a:lnTo>
                    <a:pt x="12" y="133"/>
                  </a:lnTo>
                  <a:lnTo>
                    <a:pt x="12" y="145"/>
                  </a:lnTo>
                  <a:lnTo>
                    <a:pt x="24" y="158"/>
                  </a:lnTo>
                  <a:lnTo>
                    <a:pt x="24" y="158"/>
                  </a:lnTo>
                  <a:lnTo>
                    <a:pt x="12" y="158"/>
                  </a:lnTo>
                  <a:lnTo>
                    <a:pt x="24" y="170"/>
                  </a:lnTo>
                  <a:lnTo>
                    <a:pt x="24" y="170"/>
                  </a:lnTo>
                  <a:lnTo>
                    <a:pt x="24" y="170"/>
                  </a:lnTo>
                  <a:lnTo>
                    <a:pt x="24" y="182"/>
                  </a:lnTo>
                  <a:lnTo>
                    <a:pt x="24" y="194"/>
                  </a:lnTo>
                  <a:lnTo>
                    <a:pt x="36" y="194"/>
                  </a:lnTo>
                  <a:lnTo>
                    <a:pt x="36" y="194"/>
                  </a:lnTo>
                  <a:lnTo>
                    <a:pt x="36" y="206"/>
                  </a:lnTo>
                  <a:lnTo>
                    <a:pt x="48" y="206"/>
                  </a:lnTo>
                  <a:lnTo>
                    <a:pt x="48" y="206"/>
                  </a:lnTo>
                  <a:lnTo>
                    <a:pt x="48" y="206"/>
                  </a:lnTo>
                  <a:lnTo>
                    <a:pt x="60" y="206"/>
                  </a:lnTo>
                  <a:lnTo>
                    <a:pt x="60" y="206"/>
                  </a:lnTo>
                  <a:lnTo>
                    <a:pt x="72" y="206"/>
                  </a:lnTo>
                  <a:lnTo>
                    <a:pt x="72" y="206"/>
                  </a:lnTo>
                  <a:lnTo>
                    <a:pt x="60" y="121"/>
                  </a:lnTo>
                  <a:lnTo>
                    <a:pt x="48" y="73"/>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3" name="Freeform 145">
              <a:extLst>
                <a:ext uri="{FF2B5EF4-FFF2-40B4-BE49-F238E27FC236}">
                  <a16:creationId xmlns:a16="http://schemas.microsoft.com/office/drawing/2014/main" id="{8962410C-6BF8-BD4E-85A4-276A9B5A52BF}"/>
                </a:ext>
              </a:extLst>
            </p:cNvPr>
            <p:cNvSpPr>
              <a:spLocks/>
            </p:cNvSpPr>
            <p:nvPr/>
          </p:nvSpPr>
          <p:spPr bwMode="auto">
            <a:xfrm>
              <a:off x="3008603" y="1217111"/>
              <a:ext cx="84853" cy="218705"/>
            </a:xfrm>
            <a:custGeom>
              <a:avLst/>
              <a:gdLst/>
              <a:ahLst/>
              <a:cxnLst>
                <a:cxn ang="0">
                  <a:pos x="48" y="61"/>
                </a:cxn>
                <a:cxn ang="0">
                  <a:pos x="48" y="37"/>
                </a:cxn>
                <a:cxn ang="0">
                  <a:pos x="48" y="13"/>
                </a:cxn>
                <a:cxn ang="0">
                  <a:pos x="48" y="0"/>
                </a:cxn>
                <a:cxn ang="0">
                  <a:pos x="48" y="13"/>
                </a:cxn>
                <a:cxn ang="0">
                  <a:pos x="48" y="13"/>
                </a:cxn>
                <a:cxn ang="0">
                  <a:pos x="36" y="25"/>
                </a:cxn>
                <a:cxn ang="0">
                  <a:pos x="36" y="37"/>
                </a:cxn>
                <a:cxn ang="0">
                  <a:pos x="36" y="37"/>
                </a:cxn>
                <a:cxn ang="0">
                  <a:pos x="36" y="25"/>
                </a:cxn>
                <a:cxn ang="0">
                  <a:pos x="36" y="13"/>
                </a:cxn>
                <a:cxn ang="0">
                  <a:pos x="36" y="0"/>
                </a:cxn>
                <a:cxn ang="0">
                  <a:pos x="24" y="13"/>
                </a:cxn>
                <a:cxn ang="0">
                  <a:pos x="24" y="25"/>
                </a:cxn>
                <a:cxn ang="0">
                  <a:pos x="24" y="13"/>
                </a:cxn>
                <a:cxn ang="0">
                  <a:pos x="24" y="13"/>
                </a:cxn>
                <a:cxn ang="0">
                  <a:pos x="24" y="25"/>
                </a:cxn>
                <a:cxn ang="0">
                  <a:pos x="24" y="37"/>
                </a:cxn>
                <a:cxn ang="0">
                  <a:pos x="12" y="25"/>
                </a:cxn>
                <a:cxn ang="0">
                  <a:pos x="12" y="25"/>
                </a:cxn>
                <a:cxn ang="0">
                  <a:pos x="12" y="37"/>
                </a:cxn>
                <a:cxn ang="0">
                  <a:pos x="12" y="49"/>
                </a:cxn>
                <a:cxn ang="0">
                  <a:pos x="12" y="49"/>
                </a:cxn>
                <a:cxn ang="0">
                  <a:pos x="12" y="49"/>
                </a:cxn>
                <a:cxn ang="0">
                  <a:pos x="12" y="49"/>
                </a:cxn>
                <a:cxn ang="0">
                  <a:pos x="0" y="49"/>
                </a:cxn>
                <a:cxn ang="0">
                  <a:pos x="0" y="61"/>
                </a:cxn>
                <a:cxn ang="0">
                  <a:pos x="0" y="73"/>
                </a:cxn>
                <a:cxn ang="0">
                  <a:pos x="0" y="73"/>
                </a:cxn>
                <a:cxn ang="0">
                  <a:pos x="0" y="85"/>
                </a:cxn>
                <a:cxn ang="0">
                  <a:pos x="12" y="97"/>
                </a:cxn>
                <a:cxn ang="0">
                  <a:pos x="0" y="97"/>
                </a:cxn>
                <a:cxn ang="0">
                  <a:pos x="12" y="109"/>
                </a:cxn>
                <a:cxn ang="0">
                  <a:pos x="12" y="109"/>
                </a:cxn>
                <a:cxn ang="0">
                  <a:pos x="12" y="121"/>
                </a:cxn>
                <a:cxn ang="0">
                  <a:pos x="24" y="133"/>
                </a:cxn>
                <a:cxn ang="0">
                  <a:pos x="12" y="145"/>
                </a:cxn>
                <a:cxn ang="0">
                  <a:pos x="24" y="158"/>
                </a:cxn>
                <a:cxn ang="0">
                  <a:pos x="24" y="170"/>
                </a:cxn>
                <a:cxn ang="0">
                  <a:pos x="24" y="170"/>
                </a:cxn>
                <a:cxn ang="0">
                  <a:pos x="24" y="194"/>
                </a:cxn>
                <a:cxn ang="0">
                  <a:pos x="36" y="194"/>
                </a:cxn>
                <a:cxn ang="0">
                  <a:pos x="48" y="206"/>
                </a:cxn>
                <a:cxn ang="0">
                  <a:pos x="48" y="206"/>
                </a:cxn>
                <a:cxn ang="0">
                  <a:pos x="60" y="206"/>
                </a:cxn>
                <a:cxn ang="0">
                  <a:pos x="72" y="206"/>
                </a:cxn>
                <a:cxn ang="0">
                  <a:pos x="48" y="73"/>
                </a:cxn>
              </a:cxnLst>
              <a:rect l="0" t="0" r="r" b="b"/>
              <a:pathLst>
                <a:path w="72" h="206">
                  <a:moveTo>
                    <a:pt x="48" y="73"/>
                  </a:moveTo>
                  <a:lnTo>
                    <a:pt x="48" y="61"/>
                  </a:lnTo>
                  <a:lnTo>
                    <a:pt x="48" y="49"/>
                  </a:lnTo>
                  <a:lnTo>
                    <a:pt x="48" y="37"/>
                  </a:lnTo>
                  <a:lnTo>
                    <a:pt x="48" y="25"/>
                  </a:lnTo>
                  <a:lnTo>
                    <a:pt x="48" y="13"/>
                  </a:lnTo>
                  <a:lnTo>
                    <a:pt x="48" y="13"/>
                  </a:lnTo>
                  <a:lnTo>
                    <a:pt x="48" y="0"/>
                  </a:lnTo>
                  <a:lnTo>
                    <a:pt x="48" y="13"/>
                  </a:lnTo>
                  <a:lnTo>
                    <a:pt x="48" y="13"/>
                  </a:lnTo>
                  <a:lnTo>
                    <a:pt x="48" y="13"/>
                  </a:lnTo>
                  <a:lnTo>
                    <a:pt x="48" y="13"/>
                  </a:lnTo>
                  <a:lnTo>
                    <a:pt x="36" y="13"/>
                  </a:lnTo>
                  <a:lnTo>
                    <a:pt x="36" y="25"/>
                  </a:lnTo>
                  <a:lnTo>
                    <a:pt x="36" y="25"/>
                  </a:lnTo>
                  <a:lnTo>
                    <a:pt x="36" y="37"/>
                  </a:lnTo>
                  <a:lnTo>
                    <a:pt x="36" y="37"/>
                  </a:lnTo>
                  <a:lnTo>
                    <a:pt x="36" y="37"/>
                  </a:lnTo>
                  <a:lnTo>
                    <a:pt x="36" y="25"/>
                  </a:lnTo>
                  <a:lnTo>
                    <a:pt x="36" y="25"/>
                  </a:lnTo>
                  <a:lnTo>
                    <a:pt x="36" y="13"/>
                  </a:lnTo>
                  <a:lnTo>
                    <a:pt x="36" y="13"/>
                  </a:lnTo>
                  <a:lnTo>
                    <a:pt x="36" y="0"/>
                  </a:lnTo>
                  <a:lnTo>
                    <a:pt x="36" y="0"/>
                  </a:lnTo>
                  <a:lnTo>
                    <a:pt x="24" y="13"/>
                  </a:lnTo>
                  <a:lnTo>
                    <a:pt x="24" y="13"/>
                  </a:lnTo>
                  <a:lnTo>
                    <a:pt x="24" y="13"/>
                  </a:lnTo>
                  <a:lnTo>
                    <a:pt x="24" y="25"/>
                  </a:lnTo>
                  <a:lnTo>
                    <a:pt x="24" y="25"/>
                  </a:lnTo>
                  <a:lnTo>
                    <a:pt x="24" y="13"/>
                  </a:lnTo>
                  <a:lnTo>
                    <a:pt x="24" y="13"/>
                  </a:lnTo>
                  <a:lnTo>
                    <a:pt x="24" y="13"/>
                  </a:lnTo>
                  <a:lnTo>
                    <a:pt x="24" y="13"/>
                  </a:lnTo>
                  <a:lnTo>
                    <a:pt x="24" y="25"/>
                  </a:lnTo>
                  <a:lnTo>
                    <a:pt x="24" y="25"/>
                  </a:lnTo>
                  <a:lnTo>
                    <a:pt x="24" y="37"/>
                  </a:lnTo>
                  <a:lnTo>
                    <a:pt x="12" y="25"/>
                  </a:lnTo>
                  <a:lnTo>
                    <a:pt x="12" y="25"/>
                  </a:lnTo>
                  <a:lnTo>
                    <a:pt x="12" y="13"/>
                  </a:lnTo>
                  <a:lnTo>
                    <a:pt x="12" y="25"/>
                  </a:lnTo>
                  <a:lnTo>
                    <a:pt x="12" y="25"/>
                  </a:lnTo>
                  <a:lnTo>
                    <a:pt x="12" y="37"/>
                  </a:lnTo>
                  <a:lnTo>
                    <a:pt x="12" y="37"/>
                  </a:lnTo>
                  <a:lnTo>
                    <a:pt x="12" y="49"/>
                  </a:lnTo>
                  <a:lnTo>
                    <a:pt x="12" y="49"/>
                  </a:lnTo>
                  <a:lnTo>
                    <a:pt x="12" y="49"/>
                  </a:lnTo>
                  <a:lnTo>
                    <a:pt x="12" y="49"/>
                  </a:lnTo>
                  <a:lnTo>
                    <a:pt x="12" y="49"/>
                  </a:lnTo>
                  <a:lnTo>
                    <a:pt x="12" y="49"/>
                  </a:lnTo>
                  <a:lnTo>
                    <a:pt x="12" y="49"/>
                  </a:lnTo>
                  <a:lnTo>
                    <a:pt x="0" y="49"/>
                  </a:lnTo>
                  <a:lnTo>
                    <a:pt x="0" y="49"/>
                  </a:lnTo>
                  <a:lnTo>
                    <a:pt x="0" y="61"/>
                  </a:lnTo>
                  <a:lnTo>
                    <a:pt x="0" y="61"/>
                  </a:lnTo>
                  <a:lnTo>
                    <a:pt x="12" y="73"/>
                  </a:lnTo>
                  <a:lnTo>
                    <a:pt x="0" y="73"/>
                  </a:lnTo>
                  <a:lnTo>
                    <a:pt x="0" y="73"/>
                  </a:lnTo>
                  <a:lnTo>
                    <a:pt x="0" y="73"/>
                  </a:lnTo>
                  <a:lnTo>
                    <a:pt x="0" y="73"/>
                  </a:lnTo>
                  <a:lnTo>
                    <a:pt x="0" y="85"/>
                  </a:lnTo>
                  <a:lnTo>
                    <a:pt x="0" y="85"/>
                  </a:lnTo>
                  <a:lnTo>
                    <a:pt x="12" y="97"/>
                  </a:lnTo>
                  <a:lnTo>
                    <a:pt x="0" y="97"/>
                  </a:lnTo>
                  <a:lnTo>
                    <a:pt x="0" y="97"/>
                  </a:lnTo>
                  <a:lnTo>
                    <a:pt x="12" y="109"/>
                  </a:lnTo>
                  <a:lnTo>
                    <a:pt x="12" y="109"/>
                  </a:lnTo>
                  <a:lnTo>
                    <a:pt x="12" y="121"/>
                  </a:lnTo>
                  <a:lnTo>
                    <a:pt x="12" y="109"/>
                  </a:lnTo>
                  <a:lnTo>
                    <a:pt x="12" y="121"/>
                  </a:lnTo>
                  <a:lnTo>
                    <a:pt x="12" y="121"/>
                  </a:lnTo>
                  <a:lnTo>
                    <a:pt x="12" y="133"/>
                  </a:lnTo>
                  <a:lnTo>
                    <a:pt x="24" y="133"/>
                  </a:lnTo>
                  <a:lnTo>
                    <a:pt x="12" y="133"/>
                  </a:lnTo>
                  <a:lnTo>
                    <a:pt x="12" y="145"/>
                  </a:lnTo>
                  <a:lnTo>
                    <a:pt x="24" y="158"/>
                  </a:lnTo>
                  <a:lnTo>
                    <a:pt x="24" y="158"/>
                  </a:lnTo>
                  <a:lnTo>
                    <a:pt x="12" y="158"/>
                  </a:lnTo>
                  <a:lnTo>
                    <a:pt x="24" y="170"/>
                  </a:lnTo>
                  <a:lnTo>
                    <a:pt x="24" y="170"/>
                  </a:lnTo>
                  <a:lnTo>
                    <a:pt x="24" y="170"/>
                  </a:lnTo>
                  <a:lnTo>
                    <a:pt x="24" y="182"/>
                  </a:lnTo>
                  <a:lnTo>
                    <a:pt x="24" y="194"/>
                  </a:lnTo>
                  <a:lnTo>
                    <a:pt x="36" y="194"/>
                  </a:lnTo>
                  <a:lnTo>
                    <a:pt x="36" y="194"/>
                  </a:lnTo>
                  <a:lnTo>
                    <a:pt x="36" y="206"/>
                  </a:lnTo>
                  <a:lnTo>
                    <a:pt x="48" y="206"/>
                  </a:lnTo>
                  <a:lnTo>
                    <a:pt x="48" y="206"/>
                  </a:lnTo>
                  <a:lnTo>
                    <a:pt x="48" y="206"/>
                  </a:lnTo>
                  <a:lnTo>
                    <a:pt x="60" y="206"/>
                  </a:lnTo>
                  <a:lnTo>
                    <a:pt x="60" y="206"/>
                  </a:lnTo>
                  <a:lnTo>
                    <a:pt x="72" y="206"/>
                  </a:lnTo>
                  <a:lnTo>
                    <a:pt x="72" y="206"/>
                  </a:lnTo>
                  <a:lnTo>
                    <a:pt x="60" y="121"/>
                  </a:lnTo>
                  <a:lnTo>
                    <a:pt x="48" y="73"/>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4" name="Freeform 146">
              <a:extLst>
                <a:ext uri="{FF2B5EF4-FFF2-40B4-BE49-F238E27FC236}">
                  <a16:creationId xmlns:a16="http://schemas.microsoft.com/office/drawing/2014/main" id="{17FF37F1-4CEC-C64F-AE24-CD5600DF200F}"/>
                </a:ext>
              </a:extLst>
            </p:cNvPr>
            <p:cNvSpPr>
              <a:spLocks/>
            </p:cNvSpPr>
            <p:nvPr/>
          </p:nvSpPr>
          <p:spPr bwMode="auto">
            <a:xfrm>
              <a:off x="3036091" y="1270943"/>
              <a:ext cx="114731" cy="250973"/>
            </a:xfrm>
            <a:custGeom>
              <a:avLst/>
              <a:gdLst/>
              <a:ahLst/>
              <a:cxnLst>
                <a:cxn ang="0">
                  <a:pos x="36" y="0"/>
                </a:cxn>
                <a:cxn ang="0">
                  <a:pos x="36" y="12"/>
                </a:cxn>
                <a:cxn ang="0">
                  <a:pos x="24" y="12"/>
                </a:cxn>
                <a:cxn ang="0">
                  <a:pos x="36" y="24"/>
                </a:cxn>
                <a:cxn ang="0">
                  <a:pos x="24" y="12"/>
                </a:cxn>
                <a:cxn ang="0">
                  <a:pos x="24" y="24"/>
                </a:cxn>
                <a:cxn ang="0">
                  <a:pos x="24" y="36"/>
                </a:cxn>
                <a:cxn ang="0">
                  <a:pos x="12" y="36"/>
                </a:cxn>
                <a:cxn ang="0">
                  <a:pos x="24" y="60"/>
                </a:cxn>
                <a:cxn ang="0">
                  <a:pos x="12" y="48"/>
                </a:cxn>
                <a:cxn ang="0">
                  <a:pos x="12" y="60"/>
                </a:cxn>
                <a:cxn ang="0">
                  <a:pos x="36" y="133"/>
                </a:cxn>
                <a:cxn ang="0">
                  <a:pos x="36" y="133"/>
                </a:cxn>
                <a:cxn ang="0">
                  <a:pos x="36" y="145"/>
                </a:cxn>
                <a:cxn ang="0">
                  <a:pos x="36" y="157"/>
                </a:cxn>
                <a:cxn ang="0">
                  <a:pos x="36" y="145"/>
                </a:cxn>
                <a:cxn ang="0">
                  <a:pos x="24" y="145"/>
                </a:cxn>
                <a:cxn ang="0">
                  <a:pos x="24" y="145"/>
                </a:cxn>
                <a:cxn ang="0">
                  <a:pos x="12" y="145"/>
                </a:cxn>
                <a:cxn ang="0">
                  <a:pos x="12" y="133"/>
                </a:cxn>
                <a:cxn ang="0">
                  <a:pos x="12" y="145"/>
                </a:cxn>
                <a:cxn ang="0">
                  <a:pos x="12" y="145"/>
                </a:cxn>
                <a:cxn ang="0">
                  <a:pos x="12" y="157"/>
                </a:cxn>
                <a:cxn ang="0">
                  <a:pos x="24" y="157"/>
                </a:cxn>
                <a:cxn ang="0">
                  <a:pos x="24" y="157"/>
                </a:cxn>
                <a:cxn ang="0">
                  <a:pos x="36" y="157"/>
                </a:cxn>
                <a:cxn ang="0">
                  <a:pos x="36" y="157"/>
                </a:cxn>
                <a:cxn ang="0">
                  <a:pos x="36" y="169"/>
                </a:cxn>
                <a:cxn ang="0">
                  <a:pos x="36" y="181"/>
                </a:cxn>
                <a:cxn ang="0">
                  <a:pos x="36" y="181"/>
                </a:cxn>
                <a:cxn ang="0">
                  <a:pos x="36" y="181"/>
                </a:cxn>
                <a:cxn ang="0">
                  <a:pos x="36" y="193"/>
                </a:cxn>
                <a:cxn ang="0">
                  <a:pos x="36" y="193"/>
                </a:cxn>
                <a:cxn ang="0">
                  <a:pos x="48" y="193"/>
                </a:cxn>
                <a:cxn ang="0">
                  <a:pos x="48" y="193"/>
                </a:cxn>
                <a:cxn ang="0">
                  <a:pos x="48" y="193"/>
                </a:cxn>
                <a:cxn ang="0">
                  <a:pos x="48" y="205"/>
                </a:cxn>
                <a:cxn ang="0">
                  <a:pos x="48" y="205"/>
                </a:cxn>
                <a:cxn ang="0">
                  <a:pos x="73" y="205"/>
                </a:cxn>
                <a:cxn ang="0">
                  <a:pos x="73" y="205"/>
                </a:cxn>
                <a:cxn ang="0">
                  <a:pos x="85" y="217"/>
                </a:cxn>
                <a:cxn ang="0">
                  <a:pos x="85" y="217"/>
                </a:cxn>
                <a:cxn ang="0">
                  <a:pos x="85" y="217"/>
                </a:cxn>
                <a:cxn ang="0">
                  <a:pos x="85" y="229"/>
                </a:cxn>
                <a:cxn ang="0">
                  <a:pos x="85" y="229"/>
                </a:cxn>
                <a:cxn ang="0">
                  <a:pos x="85" y="229"/>
                </a:cxn>
                <a:cxn ang="0">
                  <a:pos x="85" y="229"/>
                </a:cxn>
                <a:cxn ang="0">
                  <a:pos x="85" y="229"/>
                </a:cxn>
                <a:cxn ang="0">
                  <a:pos x="97" y="229"/>
                </a:cxn>
                <a:cxn ang="0">
                  <a:pos x="97" y="217"/>
                </a:cxn>
                <a:cxn ang="0">
                  <a:pos x="97" y="205"/>
                </a:cxn>
                <a:cxn ang="0">
                  <a:pos x="85" y="181"/>
                </a:cxn>
                <a:cxn ang="0">
                  <a:pos x="73" y="169"/>
                </a:cxn>
                <a:cxn ang="0">
                  <a:pos x="73" y="169"/>
                </a:cxn>
                <a:cxn ang="0">
                  <a:pos x="60" y="133"/>
                </a:cxn>
                <a:cxn ang="0">
                  <a:pos x="48" y="72"/>
                </a:cxn>
                <a:cxn ang="0">
                  <a:pos x="36" y="12"/>
                </a:cxn>
                <a:cxn ang="0">
                  <a:pos x="36" y="0"/>
                </a:cxn>
              </a:cxnLst>
              <a:rect l="0" t="0" r="r" b="b"/>
              <a:pathLst>
                <a:path w="97" h="229">
                  <a:moveTo>
                    <a:pt x="36" y="0"/>
                  </a:moveTo>
                  <a:lnTo>
                    <a:pt x="36" y="0"/>
                  </a:lnTo>
                  <a:lnTo>
                    <a:pt x="36" y="0"/>
                  </a:lnTo>
                  <a:lnTo>
                    <a:pt x="36" y="12"/>
                  </a:lnTo>
                  <a:lnTo>
                    <a:pt x="36" y="12"/>
                  </a:lnTo>
                  <a:lnTo>
                    <a:pt x="24" y="12"/>
                  </a:lnTo>
                  <a:lnTo>
                    <a:pt x="36" y="24"/>
                  </a:lnTo>
                  <a:lnTo>
                    <a:pt x="36" y="24"/>
                  </a:lnTo>
                  <a:lnTo>
                    <a:pt x="24" y="24"/>
                  </a:lnTo>
                  <a:lnTo>
                    <a:pt x="24" y="12"/>
                  </a:lnTo>
                  <a:lnTo>
                    <a:pt x="24" y="24"/>
                  </a:lnTo>
                  <a:lnTo>
                    <a:pt x="24" y="24"/>
                  </a:lnTo>
                  <a:lnTo>
                    <a:pt x="24" y="36"/>
                  </a:lnTo>
                  <a:lnTo>
                    <a:pt x="24" y="36"/>
                  </a:lnTo>
                  <a:lnTo>
                    <a:pt x="12" y="36"/>
                  </a:lnTo>
                  <a:lnTo>
                    <a:pt x="12" y="36"/>
                  </a:lnTo>
                  <a:lnTo>
                    <a:pt x="0" y="36"/>
                  </a:lnTo>
                  <a:lnTo>
                    <a:pt x="24" y="60"/>
                  </a:lnTo>
                  <a:lnTo>
                    <a:pt x="12" y="60"/>
                  </a:lnTo>
                  <a:lnTo>
                    <a:pt x="12" y="48"/>
                  </a:lnTo>
                  <a:lnTo>
                    <a:pt x="12" y="60"/>
                  </a:lnTo>
                  <a:lnTo>
                    <a:pt x="12" y="60"/>
                  </a:lnTo>
                  <a:lnTo>
                    <a:pt x="24" y="72"/>
                  </a:lnTo>
                  <a:lnTo>
                    <a:pt x="36" y="133"/>
                  </a:lnTo>
                  <a:lnTo>
                    <a:pt x="24" y="133"/>
                  </a:lnTo>
                  <a:lnTo>
                    <a:pt x="36" y="133"/>
                  </a:lnTo>
                  <a:lnTo>
                    <a:pt x="36" y="133"/>
                  </a:lnTo>
                  <a:lnTo>
                    <a:pt x="36" y="145"/>
                  </a:lnTo>
                  <a:lnTo>
                    <a:pt x="48" y="157"/>
                  </a:lnTo>
                  <a:lnTo>
                    <a:pt x="36" y="157"/>
                  </a:lnTo>
                  <a:lnTo>
                    <a:pt x="36" y="157"/>
                  </a:lnTo>
                  <a:lnTo>
                    <a:pt x="36" y="145"/>
                  </a:lnTo>
                  <a:lnTo>
                    <a:pt x="24" y="145"/>
                  </a:lnTo>
                  <a:lnTo>
                    <a:pt x="24" y="145"/>
                  </a:lnTo>
                  <a:lnTo>
                    <a:pt x="24" y="145"/>
                  </a:lnTo>
                  <a:lnTo>
                    <a:pt x="24" y="145"/>
                  </a:lnTo>
                  <a:lnTo>
                    <a:pt x="12" y="145"/>
                  </a:lnTo>
                  <a:lnTo>
                    <a:pt x="12" y="145"/>
                  </a:lnTo>
                  <a:lnTo>
                    <a:pt x="12" y="145"/>
                  </a:lnTo>
                  <a:lnTo>
                    <a:pt x="12" y="133"/>
                  </a:lnTo>
                  <a:lnTo>
                    <a:pt x="12" y="145"/>
                  </a:lnTo>
                  <a:lnTo>
                    <a:pt x="12" y="145"/>
                  </a:lnTo>
                  <a:lnTo>
                    <a:pt x="12" y="145"/>
                  </a:lnTo>
                  <a:lnTo>
                    <a:pt x="12" y="145"/>
                  </a:lnTo>
                  <a:lnTo>
                    <a:pt x="12" y="145"/>
                  </a:lnTo>
                  <a:lnTo>
                    <a:pt x="12" y="157"/>
                  </a:lnTo>
                  <a:lnTo>
                    <a:pt x="24" y="157"/>
                  </a:lnTo>
                  <a:lnTo>
                    <a:pt x="24" y="157"/>
                  </a:lnTo>
                  <a:lnTo>
                    <a:pt x="24" y="157"/>
                  </a:lnTo>
                  <a:lnTo>
                    <a:pt x="24" y="157"/>
                  </a:lnTo>
                  <a:lnTo>
                    <a:pt x="36" y="157"/>
                  </a:lnTo>
                  <a:lnTo>
                    <a:pt x="36" y="157"/>
                  </a:lnTo>
                  <a:lnTo>
                    <a:pt x="36" y="157"/>
                  </a:lnTo>
                  <a:lnTo>
                    <a:pt x="36" y="157"/>
                  </a:lnTo>
                  <a:lnTo>
                    <a:pt x="36" y="169"/>
                  </a:lnTo>
                  <a:lnTo>
                    <a:pt x="36" y="169"/>
                  </a:lnTo>
                  <a:lnTo>
                    <a:pt x="36" y="169"/>
                  </a:lnTo>
                  <a:lnTo>
                    <a:pt x="36" y="181"/>
                  </a:lnTo>
                  <a:lnTo>
                    <a:pt x="36" y="181"/>
                  </a:lnTo>
                  <a:lnTo>
                    <a:pt x="36" y="181"/>
                  </a:lnTo>
                  <a:lnTo>
                    <a:pt x="36" y="181"/>
                  </a:lnTo>
                  <a:lnTo>
                    <a:pt x="36" y="181"/>
                  </a:lnTo>
                  <a:lnTo>
                    <a:pt x="36" y="181"/>
                  </a:lnTo>
                  <a:lnTo>
                    <a:pt x="36" y="193"/>
                  </a:lnTo>
                  <a:lnTo>
                    <a:pt x="36" y="193"/>
                  </a:lnTo>
                  <a:lnTo>
                    <a:pt x="36" y="193"/>
                  </a:lnTo>
                  <a:lnTo>
                    <a:pt x="48" y="193"/>
                  </a:lnTo>
                  <a:lnTo>
                    <a:pt x="48" y="193"/>
                  </a:lnTo>
                  <a:lnTo>
                    <a:pt x="48" y="193"/>
                  </a:lnTo>
                  <a:lnTo>
                    <a:pt x="48" y="193"/>
                  </a:lnTo>
                  <a:lnTo>
                    <a:pt x="48" y="193"/>
                  </a:lnTo>
                  <a:lnTo>
                    <a:pt x="48" y="193"/>
                  </a:lnTo>
                  <a:lnTo>
                    <a:pt x="48" y="193"/>
                  </a:lnTo>
                  <a:lnTo>
                    <a:pt x="48" y="205"/>
                  </a:lnTo>
                  <a:lnTo>
                    <a:pt x="48" y="205"/>
                  </a:lnTo>
                  <a:lnTo>
                    <a:pt x="48" y="205"/>
                  </a:lnTo>
                  <a:lnTo>
                    <a:pt x="48" y="205"/>
                  </a:lnTo>
                  <a:lnTo>
                    <a:pt x="73" y="205"/>
                  </a:lnTo>
                  <a:lnTo>
                    <a:pt x="73" y="205"/>
                  </a:lnTo>
                  <a:lnTo>
                    <a:pt x="73" y="205"/>
                  </a:lnTo>
                  <a:lnTo>
                    <a:pt x="85" y="217"/>
                  </a:lnTo>
                  <a:lnTo>
                    <a:pt x="85" y="217"/>
                  </a:lnTo>
                  <a:lnTo>
                    <a:pt x="85" y="217"/>
                  </a:lnTo>
                  <a:lnTo>
                    <a:pt x="85" y="217"/>
                  </a:lnTo>
                  <a:lnTo>
                    <a:pt x="85" y="217"/>
                  </a:lnTo>
                  <a:lnTo>
                    <a:pt x="85" y="217"/>
                  </a:lnTo>
                  <a:lnTo>
                    <a:pt x="85" y="217"/>
                  </a:lnTo>
                  <a:lnTo>
                    <a:pt x="85" y="229"/>
                  </a:lnTo>
                  <a:lnTo>
                    <a:pt x="85" y="229"/>
                  </a:lnTo>
                  <a:lnTo>
                    <a:pt x="85" y="229"/>
                  </a:lnTo>
                  <a:lnTo>
                    <a:pt x="85" y="229"/>
                  </a:lnTo>
                  <a:lnTo>
                    <a:pt x="85" y="229"/>
                  </a:lnTo>
                  <a:lnTo>
                    <a:pt x="85" y="229"/>
                  </a:lnTo>
                  <a:lnTo>
                    <a:pt x="85" y="229"/>
                  </a:lnTo>
                  <a:lnTo>
                    <a:pt x="85" y="229"/>
                  </a:lnTo>
                  <a:lnTo>
                    <a:pt x="85" y="229"/>
                  </a:lnTo>
                  <a:lnTo>
                    <a:pt x="97" y="229"/>
                  </a:lnTo>
                  <a:lnTo>
                    <a:pt x="97" y="229"/>
                  </a:lnTo>
                  <a:lnTo>
                    <a:pt x="97" y="229"/>
                  </a:lnTo>
                  <a:lnTo>
                    <a:pt x="97" y="217"/>
                  </a:lnTo>
                  <a:lnTo>
                    <a:pt x="97" y="217"/>
                  </a:lnTo>
                  <a:lnTo>
                    <a:pt x="97" y="205"/>
                  </a:lnTo>
                  <a:lnTo>
                    <a:pt x="97" y="181"/>
                  </a:lnTo>
                  <a:lnTo>
                    <a:pt x="85" y="181"/>
                  </a:lnTo>
                  <a:lnTo>
                    <a:pt x="73" y="169"/>
                  </a:lnTo>
                  <a:lnTo>
                    <a:pt x="73" y="169"/>
                  </a:lnTo>
                  <a:lnTo>
                    <a:pt x="73" y="169"/>
                  </a:lnTo>
                  <a:lnTo>
                    <a:pt x="73" y="169"/>
                  </a:lnTo>
                  <a:lnTo>
                    <a:pt x="73" y="145"/>
                  </a:lnTo>
                  <a:lnTo>
                    <a:pt x="60" y="133"/>
                  </a:lnTo>
                  <a:lnTo>
                    <a:pt x="48" y="109"/>
                  </a:lnTo>
                  <a:lnTo>
                    <a:pt x="48" y="72"/>
                  </a:lnTo>
                  <a:lnTo>
                    <a:pt x="36" y="36"/>
                  </a:lnTo>
                  <a:lnTo>
                    <a:pt x="36" y="12"/>
                  </a:lnTo>
                  <a:lnTo>
                    <a:pt x="36" y="0"/>
                  </a:lnTo>
                  <a:lnTo>
                    <a:pt x="36"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5" name="Freeform 147">
              <a:extLst>
                <a:ext uri="{FF2B5EF4-FFF2-40B4-BE49-F238E27FC236}">
                  <a16:creationId xmlns:a16="http://schemas.microsoft.com/office/drawing/2014/main" id="{22431CB5-0C86-7B41-A859-AC55AF1A7B7B}"/>
                </a:ext>
              </a:extLst>
            </p:cNvPr>
            <p:cNvSpPr>
              <a:spLocks/>
            </p:cNvSpPr>
            <p:nvPr/>
          </p:nvSpPr>
          <p:spPr bwMode="auto">
            <a:xfrm>
              <a:off x="3036091" y="1270943"/>
              <a:ext cx="114731" cy="250973"/>
            </a:xfrm>
            <a:custGeom>
              <a:avLst/>
              <a:gdLst/>
              <a:ahLst/>
              <a:cxnLst>
                <a:cxn ang="0">
                  <a:pos x="36" y="0"/>
                </a:cxn>
                <a:cxn ang="0">
                  <a:pos x="36" y="12"/>
                </a:cxn>
                <a:cxn ang="0">
                  <a:pos x="24" y="12"/>
                </a:cxn>
                <a:cxn ang="0">
                  <a:pos x="36" y="24"/>
                </a:cxn>
                <a:cxn ang="0">
                  <a:pos x="24" y="12"/>
                </a:cxn>
                <a:cxn ang="0">
                  <a:pos x="24" y="24"/>
                </a:cxn>
                <a:cxn ang="0">
                  <a:pos x="24" y="36"/>
                </a:cxn>
                <a:cxn ang="0">
                  <a:pos x="12" y="36"/>
                </a:cxn>
                <a:cxn ang="0">
                  <a:pos x="24" y="60"/>
                </a:cxn>
                <a:cxn ang="0">
                  <a:pos x="12" y="48"/>
                </a:cxn>
                <a:cxn ang="0">
                  <a:pos x="12" y="60"/>
                </a:cxn>
                <a:cxn ang="0">
                  <a:pos x="36" y="133"/>
                </a:cxn>
                <a:cxn ang="0">
                  <a:pos x="36" y="133"/>
                </a:cxn>
                <a:cxn ang="0">
                  <a:pos x="36" y="145"/>
                </a:cxn>
                <a:cxn ang="0">
                  <a:pos x="36" y="157"/>
                </a:cxn>
                <a:cxn ang="0">
                  <a:pos x="36" y="145"/>
                </a:cxn>
                <a:cxn ang="0">
                  <a:pos x="24" y="145"/>
                </a:cxn>
                <a:cxn ang="0">
                  <a:pos x="24" y="145"/>
                </a:cxn>
                <a:cxn ang="0">
                  <a:pos x="12" y="145"/>
                </a:cxn>
                <a:cxn ang="0">
                  <a:pos x="12" y="133"/>
                </a:cxn>
                <a:cxn ang="0">
                  <a:pos x="12" y="145"/>
                </a:cxn>
                <a:cxn ang="0">
                  <a:pos x="12" y="145"/>
                </a:cxn>
                <a:cxn ang="0">
                  <a:pos x="12" y="157"/>
                </a:cxn>
                <a:cxn ang="0">
                  <a:pos x="24" y="157"/>
                </a:cxn>
                <a:cxn ang="0">
                  <a:pos x="24" y="157"/>
                </a:cxn>
                <a:cxn ang="0">
                  <a:pos x="36" y="157"/>
                </a:cxn>
                <a:cxn ang="0">
                  <a:pos x="36" y="157"/>
                </a:cxn>
                <a:cxn ang="0">
                  <a:pos x="36" y="169"/>
                </a:cxn>
                <a:cxn ang="0">
                  <a:pos x="36" y="181"/>
                </a:cxn>
                <a:cxn ang="0">
                  <a:pos x="36" y="181"/>
                </a:cxn>
                <a:cxn ang="0">
                  <a:pos x="36" y="181"/>
                </a:cxn>
                <a:cxn ang="0">
                  <a:pos x="36" y="193"/>
                </a:cxn>
                <a:cxn ang="0">
                  <a:pos x="36" y="193"/>
                </a:cxn>
                <a:cxn ang="0">
                  <a:pos x="48" y="193"/>
                </a:cxn>
                <a:cxn ang="0">
                  <a:pos x="48" y="193"/>
                </a:cxn>
                <a:cxn ang="0">
                  <a:pos x="48" y="193"/>
                </a:cxn>
                <a:cxn ang="0">
                  <a:pos x="48" y="205"/>
                </a:cxn>
                <a:cxn ang="0">
                  <a:pos x="48" y="205"/>
                </a:cxn>
                <a:cxn ang="0">
                  <a:pos x="73" y="205"/>
                </a:cxn>
                <a:cxn ang="0">
                  <a:pos x="73" y="205"/>
                </a:cxn>
                <a:cxn ang="0">
                  <a:pos x="85" y="217"/>
                </a:cxn>
                <a:cxn ang="0">
                  <a:pos x="85" y="217"/>
                </a:cxn>
                <a:cxn ang="0">
                  <a:pos x="85" y="217"/>
                </a:cxn>
                <a:cxn ang="0">
                  <a:pos x="85" y="229"/>
                </a:cxn>
                <a:cxn ang="0">
                  <a:pos x="85" y="229"/>
                </a:cxn>
                <a:cxn ang="0">
                  <a:pos x="85" y="229"/>
                </a:cxn>
                <a:cxn ang="0">
                  <a:pos x="85" y="229"/>
                </a:cxn>
                <a:cxn ang="0">
                  <a:pos x="85" y="229"/>
                </a:cxn>
                <a:cxn ang="0">
                  <a:pos x="97" y="229"/>
                </a:cxn>
                <a:cxn ang="0">
                  <a:pos x="97" y="217"/>
                </a:cxn>
                <a:cxn ang="0">
                  <a:pos x="97" y="205"/>
                </a:cxn>
                <a:cxn ang="0">
                  <a:pos x="85" y="181"/>
                </a:cxn>
                <a:cxn ang="0">
                  <a:pos x="73" y="169"/>
                </a:cxn>
                <a:cxn ang="0">
                  <a:pos x="73" y="169"/>
                </a:cxn>
                <a:cxn ang="0">
                  <a:pos x="60" y="133"/>
                </a:cxn>
                <a:cxn ang="0">
                  <a:pos x="48" y="72"/>
                </a:cxn>
                <a:cxn ang="0">
                  <a:pos x="36" y="12"/>
                </a:cxn>
                <a:cxn ang="0">
                  <a:pos x="36" y="0"/>
                </a:cxn>
              </a:cxnLst>
              <a:rect l="0" t="0" r="r" b="b"/>
              <a:pathLst>
                <a:path w="97" h="229">
                  <a:moveTo>
                    <a:pt x="36" y="0"/>
                  </a:moveTo>
                  <a:lnTo>
                    <a:pt x="36" y="0"/>
                  </a:lnTo>
                  <a:lnTo>
                    <a:pt x="36" y="0"/>
                  </a:lnTo>
                  <a:lnTo>
                    <a:pt x="36" y="12"/>
                  </a:lnTo>
                  <a:lnTo>
                    <a:pt x="36" y="12"/>
                  </a:lnTo>
                  <a:lnTo>
                    <a:pt x="24" y="12"/>
                  </a:lnTo>
                  <a:lnTo>
                    <a:pt x="36" y="24"/>
                  </a:lnTo>
                  <a:lnTo>
                    <a:pt x="36" y="24"/>
                  </a:lnTo>
                  <a:lnTo>
                    <a:pt x="24" y="24"/>
                  </a:lnTo>
                  <a:lnTo>
                    <a:pt x="24" y="12"/>
                  </a:lnTo>
                  <a:lnTo>
                    <a:pt x="24" y="24"/>
                  </a:lnTo>
                  <a:lnTo>
                    <a:pt x="24" y="24"/>
                  </a:lnTo>
                  <a:lnTo>
                    <a:pt x="24" y="36"/>
                  </a:lnTo>
                  <a:lnTo>
                    <a:pt x="24" y="36"/>
                  </a:lnTo>
                  <a:lnTo>
                    <a:pt x="12" y="36"/>
                  </a:lnTo>
                  <a:lnTo>
                    <a:pt x="12" y="36"/>
                  </a:lnTo>
                  <a:lnTo>
                    <a:pt x="0" y="36"/>
                  </a:lnTo>
                  <a:lnTo>
                    <a:pt x="24" y="60"/>
                  </a:lnTo>
                  <a:lnTo>
                    <a:pt x="12" y="60"/>
                  </a:lnTo>
                  <a:lnTo>
                    <a:pt x="12" y="48"/>
                  </a:lnTo>
                  <a:lnTo>
                    <a:pt x="12" y="60"/>
                  </a:lnTo>
                  <a:lnTo>
                    <a:pt x="12" y="60"/>
                  </a:lnTo>
                  <a:lnTo>
                    <a:pt x="24" y="72"/>
                  </a:lnTo>
                  <a:lnTo>
                    <a:pt x="36" y="133"/>
                  </a:lnTo>
                  <a:lnTo>
                    <a:pt x="24" y="133"/>
                  </a:lnTo>
                  <a:lnTo>
                    <a:pt x="36" y="133"/>
                  </a:lnTo>
                  <a:lnTo>
                    <a:pt x="36" y="133"/>
                  </a:lnTo>
                  <a:lnTo>
                    <a:pt x="36" y="145"/>
                  </a:lnTo>
                  <a:lnTo>
                    <a:pt x="48" y="157"/>
                  </a:lnTo>
                  <a:lnTo>
                    <a:pt x="36" y="157"/>
                  </a:lnTo>
                  <a:lnTo>
                    <a:pt x="36" y="157"/>
                  </a:lnTo>
                  <a:lnTo>
                    <a:pt x="36" y="145"/>
                  </a:lnTo>
                  <a:lnTo>
                    <a:pt x="24" y="145"/>
                  </a:lnTo>
                  <a:lnTo>
                    <a:pt x="24" y="145"/>
                  </a:lnTo>
                  <a:lnTo>
                    <a:pt x="24" y="145"/>
                  </a:lnTo>
                  <a:lnTo>
                    <a:pt x="24" y="145"/>
                  </a:lnTo>
                  <a:lnTo>
                    <a:pt x="12" y="145"/>
                  </a:lnTo>
                  <a:lnTo>
                    <a:pt x="12" y="145"/>
                  </a:lnTo>
                  <a:lnTo>
                    <a:pt x="12" y="145"/>
                  </a:lnTo>
                  <a:lnTo>
                    <a:pt x="12" y="133"/>
                  </a:lnTo>
                  <a:lnTo>
                    <a:pt x="12" y="145"/>
                  </a:lnTo>
                  <a:lnTo>
                    <a:pt x="12" y="145"/>
                  </a:lnTo>
                  <a:lnTo>
                    <a:pt x="12" y="145"/>
                  </a:lnTo>
                  <a:lnTo>
                    <a:pt x="12" y="145"/>
                  </a:lnTo>
                  <a:lnTo>
                    <a:pt x="12" y="145"/>
                  </a:lnTo>
                  <a:lnTo>
                    <a:pt x="12" y="157"/>
                  </a:lnTo>
                  <a:lnTo>
                    <a:pt x="24" y="157"/>
                  </a:lnTo>
                  <a:lnTo>
                    <a:pt x="24" y="157"/>
                  </a:lnTo>
                  <a:lnTo>
                    <a:pt x="24" y="157"/>
                  </a:lnTo>
                  <a:lnTo>
                    <a:pt x="24" y="157"/>
                  </a:lnTo>
                  <a:lnTo>
                    <a:pt x="36" y="157"/>
                  </a:lnTo>
                  <a:lnTo>
                    <a:pt x="36" y="157"/>
                  </a:lnTo>
                  <a:lnTo>
                    <a:pt x="36" y="157"/>
                  </a:lnTo>
                  <a:lnTo>
                    <a:pt x="36" y="157"/>
                  </a:lnTo>
                  <a:lnTo>
                    <a:pt x="36" y="169"/>
                  </a:lnTo>
                  <a:lnTo>
                    <a:pt x="36" y="169"/>
                  </a:lnTo>
                  <a:lnTo>
                    <a:pt x="36" y="169"/>
                  </a:lnTo>
                  <a:lnTo>
                    <a:pt x="36" y="181"/>
                  </a:lnTo>
                  <a:lnTo>
                    <a:pt x="36" y="181"/>
                  </a:lnTo>
                  <a:lnTo>
                    <a:pt x="36" y="181"/>
                  </a:lnTo>
                  <a:lnTo>
                    <a:pt x="36" y="181"/>
                  </a:lnTo>
                  <a:lnTo>
                    <a:pt x="36" y="181"/>
                  </a:lnTo>
                  <a:lnTo>
                    <a:pt x="36" y="181"/>
                  </a:lnTo>
                  <a:lnTo>
                    <a:pt x="36" y="193"/>
                  </a:lnTo>
                  <a:lnTo>
                    <a:pt x="36" y="193"/>
                  </a:lnTo>
                  <a:lnTo>
                    <a:pt x="36" y="193"/>
                  </a:lnTo>
                  <a:lnTo>
                    <a:pt x="48" y="193"/>
                  </a:lnTo>
                  <a:lnTo>
                    <a:pt x="48" y="193"/>
                  </a:lnTo>
                  <a:lnTo>
                    <a:pt x="48" y="193"/>
                  </a:lnTo>
                  <a:lnTo>
                    <a:pt x="48" y="193"/>
                  </a:lnTo>
                  <a:lnTo>
                    <a:pt x="48" y="193"/>
                  </a:lnTo>
                  <a:lnTo>
                    <a:pt x="48" y="193"/>
                  </a:lnTo>
                  <a:lnTo>
                    <a:pt x="48" y="193"/>
                  </a:lnTo>
                  <a:lnTo>
                    <a:pt x="48" y="205"/>
                  </a:lnTo>
                  <a:lnTo>
                    <a:pt x="48" y="205"/>
                  </a:lnTo>
                  <a:lnTo>
                    <a:pt x="48" y="205"/>
                  </a:lnTo>
                  <a:lnTo>
                    <a:pt x="48" y="205"/>
                  </a:lnTo>
                  <a:lnTo>
                    <a:pt x="73" y="205"/>
                  </a:lnTo>
                  <a:lnTo>
                    <a:pt x="73" y="205"/>
                  </a:lnTo>
                  <a:lnTo>
                    <a:pt x="73" y="205"/>
                  </a:lnTo>
                  <a:lnTo>
                    <a:pt x="85" y="217"/>
                  </a:lnTo>
                  <a:lnTo>
                    <a:pt x="85" y="217"/>
                  </a:lnTo>
                  <a:lnTo>
                    <a:pt x="85" y="217"/>
                  </a:lnTo>
                  <a:lnTo>
                    <a:pt x="85" y="217"/>
                  </a:lnTo>
                  <a:lnTo>
                    <a:pt x="85" y="217"/>
                  </a:lnTo>
                  <a:lnTo>
                    <a:pt x="85" y="217"/>
                  </a:lnTo>
                  <a:lnTo>
                    <a:pt x="85" y="217"/>
                  </a:lnTo>
                  <a:lnTo>
                    <a:pt x="85" y="229"/>
                  </a:lnTo>
                  <a:lnTo>
                    <a:pt x="85" y="229"/>
                  </a:lnTo>
                  <a:lnTo>
                    <a:pt x="85" y="229"/>
                  </a:lnTo>
                  <a:lnTo>
                    <a:pt x="85" y="229"/>
                  </a:lnTo>
                  <a:lnTo>
                    <a:pt x="85" y="229"/>
                  </a:lnTo>
                  <a:lnTo>
                    <a:pt x="85" y="229"/>
                  </a:lnTo>
                  <a:lnTo>
                    <a:pt x="85" y="229"/>
                  </a:lnTo>
                  <a:lnTo>
                    <a:pt x="85" y="229"/>
                  </a:lnTo>
                  <a:lnTo>
                    <a:pt x="85" y="229"/>
                  </a:lnTo>
                  <a:lnTo>
                    <a:pt x="97" y="229"/>
                  </a:lnTo>
                  <a:lnTo>
                    <a:pt x="97" y="229"/>
                  </a:lnTo>
                  <a:lnTo>
                    <a:pt x="97" y="229"/>
                  </a:lnTo>
                  <a:lnTo>
                    <a:pt x="97" y="217"/>
                  </a:lnTo>
                  <a:lnTo>
                    <a:pt x="97" y="217"/>
                  </a:lnTo>
                  <a:lnTo>
                    <a:pt x="97" y="205"/>
                  </a:lnTo>
                  <a:lnTo>
                    <a:pt x="97" y="181"/>
                  </a:lnTo>
                  <a:lnTo>
                    <a:pt x="85" y="181"/>
                  </a:lnTo>
                  <a:lnTo>
                    <a:pt x="73" y="169"/>
                  </a:lnTo>
                  <a:lnTo>
                    <a:pt x="73" y="169"/>
                  </a:lnTo>
                  <a:lnTo>
                    <a:pt x="73" y="169"/>
                  </a:lnTo>
                  <a:lnTo>
                    <a:pt x="73" y="169"/>
                  </a:lnTo>
                  <a:lnTo>
                    <a:pt x="73" y="145"/>
                  </a:lnTo>
                  <a:lnTo>
                    <a:pt x="60" y="133"/>
                  </a:lnTo>
                  <a:lnTo>
                    <a:pt x="48" y="109"/>
                  </a:lnTo>
                  <a:lnTo>
                    <a:pt x="48" y="72"/>
                  </a:lnTo>
                  <a:lnTo>
                    <a:pt x="36" y="36"/>
                  </a:lnTo>
                  <a:lnTo>
                    <a:pt x="36" y="12"/>
                  </a:lnTo>
                  <a:lnTo>
                    <a:pt x="36" y="0"/>
                  </a:lnTo>
                  <a:lnTo>
                    <a:pt x="36"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6" name="Freeform 148">
              <a:extLst>
                <a:ext uri="{FF2B5EF4-FFF2-40B4-BE49-F238E27FC236}">
                  <a16:creationId xmlns:a16="http://schemas.microsoft.com/office/drawing/2014/main" id="{2B3398B2-97FB-9F4B-BFEA-3A8A4F30B326}"/>
                </a:ext>
              </a:extLst>
            </p:cNvPr>
            <p:cNvSpPr>
              <a:spLocks/>
            </p:cNvSpPr>
            <p:nvPr/>
          </p:nvSpPr>
          <p:spPr bwMode="auto">
            <a:xfrm>
              <a:off x="3036118" y="1257797"/>
              <a:ext cx="313119" cy="264119"/>
            </a:xfrm>
            <a:custGeom>
              <a:avLst/>
              <a:gdLst/>
              <a:ahLst/>
              <a:cxnLst>
                <a:cxn ang="0">
                  <a:pos x="36" y="24"/>
                </a:cxn>
                <a:cxn ang="0">
                  <a:pos x="36" y="48"/>
                </a:cxn>
                <a:cxn ang="0">
                  <a:pos x="48" y="96"/>
                </a:cxn>
                <a:cxn ang="0">
                  <a:pos x="60" y="133"/>
                </a:cxn>
                <a:cxn ang="0">
                  <a:pos x="85" y="145"/>
                </a:cxn>
                <a:cxn ang="0">
                  <a:pos x="97" y="133"/>
                </a:cxn>
                <a:cxn ang="0">
                  <a:pos x="121" y="121"/>
                </a:cxn>
                <a:cxn ang="0">
                  <a:pos x="169" y="108"/>
                </a:cxn>
                <a:cxn ang="0">
                  <a:pos x="193" y="108"/>
                </a:cxn>
                <a:cxn ang="0">
                  <a:pos x="217" y="84"/>
                </a:cxn>
                <a:cxn ang="0">
                  <a:pos x="217" y="96"/>
                </a:cxn>
                <a:cxn ang="0">
                  <a:pos x="242" y="72"/>
                </a:cxn>
                <a:cxn ang="0">
                  <a:pos x="242" y="84"/>
                </a:cxn>
                <a:cxn ang="0">
                  <a:pos x="266" y="60"/>
                </a:cxn>
                <a:cxn ang="0">
                  <a:pos x="254" y="84"/>
                </a:cxn>
                <a:cxn ang="0">
                  <a:pos x="242" y="96"/>
                </a:cxn>
                <a:cxn ang="0">
                  <a:pos x="266" y="84"/>
                </a:cxn>
                <a:cxn ang="0">
                  <a:pos x="242" y="108"/>
                </a:cxn>
                <a:cxn ang="0">
                  <a:pos x="266" y="96"/>
                </a:cxn>
                <a:cxn ang="0">
                  <a:pos x="266" y="108"/>
                </a:cxn>
                <a:cxn ang="0">
                  <a:pos x="266" y="108"/>
                </a:cxn>
                <a:cxn ang="0">
                  <a:pos x="266" y="121"/>
                </a:cxn>
                <a:cxn ang="0">
                  <a:pos x="242" y="133"/>
                </a:cxn>
                <a:cxn ang="0">
                  <a:pos x="242" y="133"/>
                </a:cxn>
                <a:cxn ang="0">
                  <a:pos x="230" y="145"/>
                </a:cxn>
                <a:cxn ang="0">
                  <a:pos x="217" y="145"/>
                </a:cxn>
                <a:cxn ang="0">
                  <a:pos x="193" y="157"/>
                </a:cxn>
                <a:cxn ang="0">
                  <a:pos x="169" y="157"/>
                </a:cxn>
                <a:cxn ang="0">
                  <a:pos x="157" y="157"/>
                </a:cxn>
                <a:cxn ang="0">
                  <a:pos x="133" y="157"/>
                </a:cxn>
                <a:cxn ang="0">
                  <a:pos x="97" y="205"/>
                </a:cxn>
                <a:cxn ang="0">
                  <a:pos x="97" y="241"/>
                </a:cxn>
                <a:cxn ang="0">
                  <a:pos x="97" y="229"/>
                </a:cxn>
                <a:cxn ang="0">
                  <a:pos x="60" y="229"/>
                </a:cxn>
                <a:cxn ang="0">
                  <a:pos x="60" y="205"/>
                </a:cxn>
                <a:cxn ang="0">
                  <a:pos x="48" y="193"/>
                </a:cxn>
                <a:cxn ang="0">
                  <a:pos x="60" y="157"/>
                </a:cxn>
                <a:cxn ang="0">
                  <a:pos x="48" y="145"/>
                </a:cxn>
                <a:cxn ang="0">
                  <a:pos x="24" y="157"/>
                </a:cxn>
                <a:cxn ang="0">
                  <a:pos x="24" y="157"/>
                </a:cxn>
                <a:cxn ang="0">
                  <a:pos x="24" y="145"/>
                </a:cxn>
                <a:cxn ang="0">
                  <a:pos x="24" y="133"/>
                </a:cxn>
                <a:cxn ang="0">
                  <a:pos x="12" y="121"/>
                </a:cxn>
                <a:cxn ang="0">
                  <a:pos x="12" y="108"/>
                </a:cxn>
                <a:cxn ang="0">
                  <a:pos x="12" y="108"/>
                </a:cxn>
                <a:cxn ang="0">
                  <a:pos x="0" y="84"/>
                </a:cxn>
                <a:cxn ang="0">
                  <a:pos x="0" y="84"/>
                </a:cxn>
                <a:cxn ang="0">
                  <a:pos x="0" y="72"/>
                </a:cxn>
                <a:cxn ang="0">
                  <a:pos x="0" y="60"/>
                </a:cxn>
                <a:cxn ang="0">
                  <a:pos x="24" y="72"/>
                </a:cxn>
                <a:cxn ang="0">
                  <a:pos x="0" y="48"/>
                </a:cxn>
                <a:cxn ang="0">
                  <a:pos x="0" y="24"/>
                </a:cxn>
                <a:cxn ang="0">
                  <a:pos x="0" y="12"/>
                </a:cxn>
                <a:cxn ang="0">
                  <a:pos x="12" y="0"/>
                </a:cxn>
                <a:cxn ang="0">
                  <a:pos x="24" y="36"/>
                </a:cxn>
                <a:cxn ang="0">
                  <a:pos x="36" y="84"/>
                </a:cxn>
                <a:cxn ang="0">
                  <a:pos x="36" y="72"/>
                </a:cxn>
                <a:cxn ang="0">
                  <a:pos x="36" y="24"/>
                </a:cxn>
              </a:cxnLst>
              <a:rect l="0" t="0" r="r" b="b"/>
              <a:pathLst>
                <a:path w="266" h="241">
                  <a:moveTo>
                    <a:pt x="48" y="12"/>
                  </a:moveTo>
                  <a:lnTo>
                    <a:pt x="36" y="12"/>
                  </a:lnTo>
                  <a:lnTo>
                    <a:pt x="36" y="12"/>
                  </a:lnTo>
                  <a:lnTo>
                    <a:pt x="36" y="12"/>
                  </a:lnTo>
                  <a:lnTo>
                    <a:pt x="36" y="24"/>
                  </a:lnTo>
                  <a:lnTo>
                    <a:pt x="36" y="24"/>
                  </a:lnTo>
                  <a:lnTo>
                    <a:pt x="36" y="24"/>
                  </a:lnTo>
                  <a:lnTo>
                    <a:pt x="36" y="24"/>
                  </a:lnTo>
                  <a:lnTo>
                    <a:pt x="36" y="24"/>
                  </a:lnTo>
                  <a:lnTo>
                    <a:pt x="36" y="36"/>
                  </a:lnTo>
                  <a:lnTo>
                    <a:pt x="36" y="48"/>
                  </a:lnTo>
                  <a:lnTo>
                    <a:pt x="36" y="48"/>
                  </a:lnTo>
                  <a:lnTo>
                    <a:pt x="36" y="48"/>
                  </a:lnTo>
                  <a:lnTo>
                    <a:pt x="36" y="48"/>
                  </a:lnTo>
                  <a:lnTo>
                    <a:pt x="36" y="60"/>
                  </a:lnTo>
                  <a:lnTo>
                    <a:pt x="36" y="72"/>
                  </a:lnTo>
                  <a:lnTo>
                    <a:pt x="48" y="72"/>
                  </a:lnTo>
                  <a:lnTo>
                    <a:pt x="48" y="84"/>
                  </a:lnTo>
                  <a:lnTo>
                    <a:pt x="48" y="84"/>
                  </a:lnTo>
                  <a:lnTo>
                    <a:pt x="48" y="84"/>
                  </a:lnTo>
                  <a:lnTo>
                    <a:pt x="48" y="96"/>
                  </a:lnTo>
                  <a:lnTo>
                    <a:pt x="48" y="96"/>
                  </a:lnTo>
                  <a:lnTo>
                    <a:pt x="48" y="108"/>
                  </a:lnTo>
                  <a:lnTo>
                    <a:pt x="48" y="121"/>
                  </a:lnTo>
                  <a:lnTo>
                    <a:pt x="48" y="121"/>
                  </a:lnTo>
                  <a:lnTo>
                    <a:pt x="48" y="121"/>
                  </a:lnTo>
                  <a:lnTo>
                    <a:pt x="60" y="133"/>
                  </a:lnTo>
                  <a:lnTo>
                    <a:pt x="60" y="133"/>
                  </a:lnTo>
                  <a:lnTo>
                    <a:pt x="60" y="145"/>
                  </a:lnTo>
                  <a:lnTo>
                    <a:pt x="73" y="145"/>
                  </a:lnTo>
                  <a:lnTo>
                    <a:pt x="73" y="145"/>
                  </a:lnTo>
                  <a:lnTo>
                    <a:pt x="73" y="145"/>
                  </a:lnTo>
                  <a:lnTo>
                    <a:pt x="85" y="145"/>
                  </a:lnTo>
                  <a:lnTo>
                    <a:pt x="85" y="145"/>
                  </a:lnTo>
                  <a:lnTo>
                    <a:pt x="85" y="145"/>
                  </a:lnTo>
                  <a:lnTo>
                    <a:pt x="85" y="145"/>
                  </a:lnTo>
                  <a:lnTo>
                    <a:pt x="97" y="133"/>
                  </a:lnTo>
                  <a:lnTo>
                    <a:pt x="97" y="133"/>
                  </a:lnTo>
                  <a:lnTo>
                    <a:pt x="97" y="133"/>
                  </a:lnTo>
                  <a:lnTo>
                    <a:pt x="97" y="133"/>
                  </a:lnTo>
                  <a:lnTo>
                    <a:pt x="97" y="133"/>
                  </a:lnTo>
                  <a:lnTo>
                    <a:pt x="97" y="133"/>
                  </a:lnTo>
                  <a:lnTo>
                    <a:pt x="97" y="133"/>
                  </a:lnTo>
                  <a:lnTo>
                    <a:pt x="109" y="133"/>
                  </a:lnTo>
                  <a:lnTo>
                    <a:pt x="109" y="133"/>
                  </a:lnTo>
                  <a:lnTo>
                    <a:pt x="109" y="133"/>
                  </a:lnTo>
                  <a:lnTo>
                    <a:pt x="109" y="133"/>
                  </a:lnTo>
                  <a:lnTo>
                    <a:pt x="121" y="121"/>
                  </a:lnTo>
                  <a:lnTo>
                    <a:pt x="121" y="121"/>
                  </a:lnTo>
                  <a:lnTo>
                    <a:pt x="133" y="121"/>
                  </a:lnTo>
                  <a:lnTo>
                    <a:pt x="133" y="121"/>
                  </a:lnTo>
                  <a:lnTo>
                    <a:pt x="145" y="121"/>
                  </a:lnTo>
                  <a:lnTo>
                    <a:pt x="157" y="121"/>
                  </a:lnTo>
                  <a:lnTo>
                    <a:pt x="157" y="108"/>
                  </a:lnTo>
                  <a:lnTo>
                    <a:pt x="169" y="108"/>
                  </a:lnTo>
                  <a:lnTo>
                    <a:pt x="169" y="108"/>
                  </a:lnTo>
                  <a:lnTo>
                    <a:pt x="181" y="108"/>
                  </a:lnTo>
                  <a:lnTo>
                    <a:pt x="181" y="108"/>
                  </a:lnTo>
                  <a:lnTo>
                    <a:pt x="181" y="108"/>
                  </a:lnTo>
                  <a:lnTo>
                    <a:pt x="181" y="108"/>
                  </a:lnTo>
                  <a:lnTo>
                    <a:pt x="193" y="108"/>
                  </a:lnTo>
                  <a:lnTo>
                    <a:pt x="193" y="108"/>
                  </a:lnTo>
                  <a:lnTo>
                    <a:pt x="193" y="108"/>
                  </a:lnTo>
                  <a:lnTo>
                    <a:pt x="193" y="108"/>
                  </a:lnTo>
                  <a:lnTo>
                    <a:pt x="205" y="96"/>
                  </a:lnTo>
                  <a:lnTo>
                    <a:pt x="205" y="96"/>
                  </a:lnTo>
                  <a:lnTo>
                    <a:pt x="205" y="96"/>
                  </a:lnTo>
                  <a:lnTo>
                    <a:pt x="205" y="96"/>
                  </a:lnTo>
                  <a:lnTo>
                    <a:pt x="217" y="84"/>
                  </a:lnTo>
                  <a:lnTo>
                    <a:pt x="217" y="84"/>
                  </a:lnTo>
                  <a:lnTo>
                    <a:pt x="217" y="84"/>
                  </a:lnTo>
                  <a:lnTo>
                    <a:pt x="217" y="84"/>
                  </a:lnTo>
                  <a:lnTo>
                    <a:pt x="217" y="84"/>
                  </a:lnTo>
                  <a:lnTo>
                    <a:pt x="217" y="84"/>
                  </a:lnTo>
                  <a:lnTo>
                    <a:pt x="217" y="96"/>
                  </a:lnTo>
                  <a:lnTo>
                    <a:pt x="217" y="96"/>
                  </a:lnTo>
                  <a:lnTo>
                    <a:pt x="217" y="96"/>
                  </a:lnTo>
                  <a:lnTo>
                    <a:pt x="217" y="96"/>
                  </a:lnTo>
                  <a:lnTo>
                    <a:pt x="217" y="96"/>
                  </a:lnTo>
                  <a:lnTo>
                    <a:pt x="230" y="84"/>
                  </a:lnTo>
                  <a:lnTo>
                    <a:pt x="230" y="84"/>
                  </a:lnTo>
                  <a:lnTo>
                    <a:pt x="230" y="84"/>
                  </a:lnTo>
                  <a:lnTo>
                    <a:pt x="242" y="72"/>
                  </a:lnTo>
                  <a:lnTo>
                    <a:pt x="242" y="72"/>
                  </a:lnTo>
                  <a:lnTo>
                    <a:pt x="242" y="84"/>
                  </a:lnTo>
                  <a:lnTo>
                    <a:pt x="242" y="84"/>
                  </a:lnTo>
                  <a:lnTo>
                    <a:pt x="230" y="84"/>
                  </a:lnTo>
                  <a:lnTo>
                    <a:pt x="230" y="96"/>
                  </a:lnTo>
                  <a:lnTo>
                    <a:pt x="230" y="96"/>
                  </a:lnTo>
                  <a:lnTo>
                    <a:pt x="230" y="96"/>
                  </a:lnTo>
                  <a:lnTo>
                    <a:pt x="242" y="84"/>
                  </a:lnTo>
                  <a:lnTo>
                    <a:pt x="242" y="84"/>
                  </a:lnTo>
                  <a:lnTo>
                    <a:pt x="242" y="72"/>
                  </a:lnTo>
                  <a:lnTo>
                    <a:pt x="254" y="72"/>
                  </a:lnTo>
                  <a:lnTo>
                    <a:pt x="254" y="72"/>
                  </a:lnTo>
                  <a:lnTo>
                    <a:pt x="254" y="60"/>
                  </a:lnTo>
                  <a:lnTo>
                    <a:pt x="266" y="60"/>
                  </a:lnTo>
                  <a:lnTo>
                    <a:pt x="266" y="60"/>
                  </a:lnTo>
                  <a:lnTo>
                    <a:pt x="266" y="60"/>
                  </a:lnTo>
                  <a:lnTo>
                    <a:pt x="254" y="72"/>
                  </a:lnTo>
                  <a:lnTo>
                    <a:pt x="254" y="72"/>
                  </a:lnTo>
                  <a:lnTo>
                    <a:pt x="254" y="72"/>
                  </a:lnTo>
                  <a:lnTo>
                    <a:pt x="254" y="72"/>
                  </a:lnTo>
                  <a:lnTo>
                    <a:pt x="254" y="72"/>
                  </a:lnTo>
                  <a:lnTo>
                    <a:pt x="254" y="84"/>
                  </a:lnTo>
                  <a:lnTo>
                    <a:pt x="254" y="84"/>
                  </a:lnTo>
                  <a:lnTo>
                    <a:pt x="254" y="84"/>
                  </a:lnTo>
                  <a:lnTo>
                    <a:pt x="254" y="84"/>
                  </a:lnTo>
                  <a:lnTo>
                    <a:pt x="242" y="96"/>
                  </a:lnTo>
                  <a:lnTo>
                    <a:pt x="242" y="96"/>
                  </a:lnTo>
                  <a:lnTo>
                    <a:pt x="242" y="96"/>
                  </a:lnTo>
                  <a:lnTo>
                    <a:pt x="242" y="96"/>
                  </a:lnTo>
                  <a:lnTo>
                    <a:pt x="230" y="108"/>
                  </a:lnTo>
                  <a:lnTo>
                    <a:pt x="242" y="96"/>
                  </a:lnTo>
                  <a:lnTo>
                    <a:pt x="242" y="96"/>
                  </a:lnTo>
                  <a:lnTo>
                    <a:pt x="254" y="96"/>
                  </a:lnTo>
                  <a:lnTo>
                    <a:pt x="254" y="96"/>
                  </a:lnTo>
                  <a:lnTo>
                    <a:pt x="266" y="84"/>
                  </a:lnTo>
                  <a:lnTo>
                    <a:pt x="266" y="84"/>
                  </a:lnTo>
                  <a:lnTo>
                    <a:pt x="266" y="84"/>
                  </a:lnTo>
                  <a:lnTo>
                    <a:pt x="266" y="84"/>
                  </a:lnTo>
                  <a:lnTo>
                    <a:pt x="266" y="84"/>
                  </a:lnTo>
                  <a:lnTo>
                    <a:pt x="266" y="96"/>
                  </a:lnTo>
                  <a:lnTo>
                    <a:pt x="254" y="96"/>
                  </a:lnTo>
                  <a:lnTo>
                    <a:pt x="254" y="108"/>
                  </a:lnTo>
                  <a:lnTo>
                    <a:pt x="242" y="108"/>
                  </a:lnTo>
                  <a:lnTo>
                    <a:pt x="254" y="108"/>
                  </a:lnTo>
                  <a:lnTo>
                    <a:pt x="254" y="108"/>
                  </a:lnTo>
                  <a:lnTo>
                    <a:pt x="254" y="108"/>
                  </a:lnTo>
                  <a:lnTo>
                    <a:pt x="266" y="96"/>
                  </a:lnTo>
                  <a:lnTo>
                    <a:pt x="266" y="96"/>
                  </a:lnTo>
                  <a:lnTo>
                    <a:pt x="266" y="96"/>
                  </a:lnTo>
                  <a:lnTo>
                    <a:pt x="266" y="96"/>
                  </a:lnTo>
                  <a:lnTo>
                    <a:pt x="266" y="108"/>
                  </a:lnTo>
                  <a:lnTo>
                    <a:pt x="266" y="108"/>
                  </a:lnTo>
                  <a:lnTo>
                    <a:pt x="266" y="108"/>
                  </a:lnTo>
                  <a:lnTo>
                    <a:pt x="266" y="108"/>
                  </a:lnTo>
                  <a:lnTo>
                    <a:pt x="266" y="108"/>
                  </a:lnTo>
                  <a:lnTo>
                    <a:pt x="266" y="108"/>
                  </a:lnTo>
                  <a:lnTo>
                    <a:pt x="266" y="108"/>
                  </a:lnTo>
                  <a:lnTo>
                    <a:pt x="266" y="108"/>
                  </a:lnTo>
                  <a:lnTo>
                    <a:pt x="254" y="121"/>
                  </a:lnTo>
                  <a:lnTo>
                    <a:pt x="254" y="121"/>
                  </a:lnTo>
                  <a:lnTo>
                    <a:pt x="254" y="121"/>
                  </a:lnTo>
                  <a:lnTo>
                    <a:pt x="266" y="121"/>
                  </a:lnTo>
                  <a:lnTo>
                    <a:pt x="266" y="121"/>
                  </a:lnTo>
                  <a:lnTo>
                    <a:pt x="266" y="108"/>
                  </a:lnTo>
                  <a:lnTo>
                    <a:pt x="266" y="108"/>
                  </a:lnTo>
                  <a:lnTo>
                    <a:pt x="266" y="121"/>
                  </a:lnTo>
                  <a:lnTo>
                    <a:pt x="266" y="121"/>
                  </a:lnTo>
                  <a:lnTo>
                    <a:pt x="266" y="121"/>
                  </a:lnTo>
                  <a:lnTo>
                    <a:pt x="266" y="121"/>
                  </a:lnTo>
                  <a:lnTo>
                    <a:pt x="266" y="121"/>
                  </a:lnTo>
                  <a:lnTo>
                    <a:pt x="266" y="121"/>
                  </a:lnTo>
                  <a:lnTo>
                    <a:pt x="254" y="121"/>
                  </a:lnTo>
                  <a:lnTo>
                    <a:pt x="254" y="133"/>
                  </a:lnTo>
                  <a:lnTo>
                    <a:pt x="254" y="133"/>
                  </a:lnTo>
                  <a:lnTo>
                    <a:pt x="254" y="133"/>
                  </a:lnTo>
                  <a:lnTo>
                    <a:pt x="242" y="133"/>
                  </a:lnTo>
                  <a:lnTo>
                    <a:pt x="242" y="133"/>
                  </a:lnTo>
                  <a:lnTo>
                    <a:pt x="242" y="133"/>
                  </a:lnTo>
                  <a:lnTo>
                    <a:pt x="242" y="133"/>
                  </a:lnTo>
                  <a:lnTo>
                    <a:pt x="242" y="133"/>
                  </a:lnTo>
                  <a:lnTo>
                    <a:pt x="242" y="133"/>
                  </a:lnTo>
                  <a:lnTo>
                    <a:pt x="242" y="133"/>
                  </a:lnTo>
                  <a:lnTo>
                    <a:pt x="242" y="133"/>
                  </a:lnTo>
                  <a:lnTo>
                    <a:pt x="242" y="133"/>
                  </a:lnTo>
                  <a:lnTo>
                    <a:pt x="242" y="133"/>
                  </a:lnTo>
                  <a:lnTo>
                    <a:pt x="242" y="145"/>
                  </a:lnTo>
                  <a:lnTo>
                    <a:pt x="242" y="145"/>
                  </a:lnTo>
                  <a:lnTo>
                    <a:pt x="242" y="145"/>
                  </a:lnTo>
                  <a:lnTo>
                    <a:pt x="230" y="145"/>
                  </a:lnTo>
                  <a:lnTo>
                    <a:pt x="230" y="145"/>
                  </a:lnTo>
                  <a:lnTo>
                    <a:pt x="217" y="145"/>
                  </a:lnTo>
                  <a:lnTo>
                    <a:pt x="230" y="145"/>
                  </a:lnTo>
                  <a:lnTo>
                    <a:pt x="230" y="145"/>
                  </a:lnTo>
                  <a:lnTo>
                    <a:pt x="230" y="145"/>
                  </a:lnTo>
                  <a:lnTo>
                    <a:pt x="230" y="145"/>
                  </a:lnTo>
                  <a:lnTo>
                    <a:pt x="230" y="145"/>
                  </a:lnTo>
                  <a:lnTo>
                    <a:pt x="230" y="145"/>
                  </a:lnTo>
                  <a:lnTo>
                    <a:pt x="230" y="145"/>
                  </a:lnTo>
                  <a:lnTo>
                    <a:pt x="217" y="145"/>
                  </a:lnTo>
                  <a:lnTo>
                    <a:pt x="217" y="145"/>
                  </a:lnTo>
                  <a:lnTo>
                    <a:pt x="217" y="145"/>
                  </a:lnTo>
                  <a:lnTo>
                    <a:pt x="205" y="145"/>
                  </a:lnTo>
                  <a:lnTo>
                    <a:pt x="193" y="145"/>
                  </a:lnTo>
                  <a:lnTo>
                    <a:pt x="193" y="145"/>
                  </a:lnTo>
                  <a:lnTo>
                    <a:pt x="193" y="157"/>
                  </a:lnTo>
                  <a:lnTo>
                    <a:pt x="193" y="157"/>
                  </a:lnTo>
                  <a:lnTo>
                    <a:pt x="181" y="157"/>
                  </a:lnTo>
                  <a:lnTo>
                    <a:pt x="181" y="157"/>
                  </a:lnTo>
                  <a:lnTo>
                    <a:pt x="181" y="157"/>
                  </a:lnTo>
                  <a:lnTo>
                    <a:pt x="181" y="157"/>
                  </a:lnTo>
                  <a:lnTo>
                    <a:pt x="181" y="157"/>
                  </a:lnTo>
                  <a:lnTo>
                    <a:pt x="169" y="157"/>
                  </a:lnTo>
                  <a:lnTo>
                    <a:pt x="169" y="157"/>
                  </a:lnTo>
                  <a:lnTo>
                    <a:pt x="169" y="157"/>
                  </a:lnTo>
                  <a:lnTo>
                    <a:pt x="169" y="157"/>
                  </a:lnTo>
                  <a:lnTo>
                    <a:pt x="169" y="157"/>
                  </a:lnTo>
                  <a:lnTo>
                    <a:pt x="157" y="157"/>
                  </a:lnTo>
                  <a:lnTo>
                    <a:pt x="157" y="157"/>
                  </a:lnTo>
                  <a:lnTo>
                    <a:pt x="157" y="157"/>
                  </a:lnTo>
                  <a:lnTo>
                    <a:pt x="157" y="157"/>
                  </a:lnTo>
                  <a:lnTo>
                    <a:pt x="157" y="157"/>
                  </a:lnTo>
                  <a:lnTo>
                    <a:pt x="145" y="157"/>
                  </a:lnTo>
                  <a:lnTo>
                    <a:pt x="145" y="157"/>
                  </a:lnTo>
                  <a:lnTo>
                    <a:pt x="145" y="157"/>
                  </a:lnTo>
                  <a:lnTo>
                    <a:pt x="133" y="157"/>
                  </a:lnTo>
                  <a:lnTo>
                    <a:pt x="133" y="169"/>
                  </a:lnTo>
                  <a:lnTo>
                    <a:pt x="133" y="157"/>
                  </a:lnTo>
                  <a:lnTo>
                    <a:pt x="121" y="169"/>
                  </a:lnTo>
                  <a:lnTo>
                    <a:pt x="121" y="169"/>
                  </a:lnTo>
                  <a:lnTo>
                    <a:pt x="121" y="169"/>
                  </a:lnTo>
                  <a:lnTo>
                    <a:pt x="121" y="169"/>
                  </a:lnTo>
                  <a:lnTo>
                    <a:pt x="109" y="169"/>
                  </a:lnTo>
                  <a:lnTo>
                    <a:pt x="97" y="205"/>
                  </a:lnTo>
                  <a:lnTo>
                    <a:pt x="97" y="205"/>
                  </a:lnTo>
                  <a:lnTo>
                    <a:pt x="97" y="205"/>
                  </a:lnTo>
                  <a:lnTo>
                    <a:pt x="97" y="217"/>
                  </a:lnTo>
                  <a:lnTo>
                    <a:pt x="97" y="217"/>
                  </a:lnTo>
                  <a:lnTo>
                    <a:pt x="97" y="229"/>
                  </a:lnTo>
                  <a:lnTo>
                    <a:pt x="97" y="241"/>
                  </a:lnTo>
                  <a:lnTo>
                    <a:pt x="97" y="241"/>
                  </a:lnTo>
                  <a:lnTo>
                    <a:pt x="97" y="241"/>
                  </a:lnTo>
                  <a:lnTo>
                    <a:pt x="97" y="241"/>
                  </a:lnTo>
                  <a:lnTo>
                    <a:pt x="97" y="241"/>
                  </a:lnTo>
                  <a:lnTo>
                    <a:pt x="97" y="241"/>
                  </a:lnTo>
                  <a:lnTo>
                    <a:pt x="97" y="229"/>
                  </a:lnTo>
                  <a:lnTo>
                    <a:pt x="97" y="229"/>
                  </a:lnTo>
                  <a:lnTo>
                    <a:pt x="97" y="229"/>
                  </a:lnTo>
                  <a:lnTo>
                    <a:pt x="97" y="229"/>
                  </a:lnTo>
                  <a:lnTo>
                    <a:pt x="85" y="229"/>
                  </a:lnTo>
                  <a:lnTo>
                    <a:pt x="85" y="217"/>
                  </a:lnTo>
                  <a:lnTo>
                    <a:pt x="73" y="217"/>
                  </a:lnTo>
                  <a:lnTo>
                    <a:pt x="73" y="229"/>
                  </a:lnTo>
                  <a:lnTo>
                    <a:pt x="73" y="229"/>
                  </a:lnTo>
                  <a:lnTo>
                    <a:pt x="60" y="229"/>
                  </a:lnTo>
                  <a:lnTo>
                    <a:pt x="60" y="229"/>
                  </a:lnTo>
                  <a:lnTo>
                    <a:pt x="60" y="217"/>
                  </a:lnTo>
                  <a:lnTo>
                    <a:pt x="60" y="217"/>
                  </a:lnTo>
                  <a:lnTo>
                    <a:pt x="60" y="217"/>
                  </a:lnTo>
                  <a:lnTo>
                    <a:pt x="60" y="217"/>
                  </a:lnTo>
                  <a:lnTo>
                    <a:pt x="60" y="205"/>
                  </a:lnTo>
                  <a:lnTo>
                    <a:pt x="60" y="205"/>
                  </a:lnTo>
                  <a:lnTo>
                    <a:pt x="60" y="205"/>
                  </a:lnTo>
                  <a:lnTo>
                    <a:pt x="60" y="205"/>
                  </a:lnTo>
                  <a:lnTo>
                    <a:pt x="60" y="193"/>
                  </a:lnTo>
                  <a:lnTo>
                    <a:pt x="48" y="205"/>
                  </a:lnTo>
                  <a:lnTo>
                    <a:pt x="48" y="205"/>
                  </a:lnTo>
                  <a:lnTo>
                    <a:pt x="48" y="193"/>
                  </a:lnTo>
                  <a:lnTo>
                    <a:pt x="48" y="193"/>
                  </a:lnTo>
                  <a:lnTo>
                    <a:pt x="48" y="193"/>
                  </a:lnTo>
                  <a:lnTo>
                    <a:pt x="48" y="193"/>
                  </a:lnTo>
                  <a:lnTo>
                    <a:pt x="48" y="181"/>
                  </a:lnTo>
                  <a:lnTo>
                    <a:pt x="60" y="181"/>
                  </a:lnTo>
                  <a:lnTo>
                    <a:pt x="60" y="169"/>
                  </a:lnTo>
                  <a:lnTo>
                    <a:pt x="60" y="169"/>
                  </a:lnTo>
                  <a:lnTo>
                    <a:pt x="60" y="169"/>
                  </a:lnTo>
                  <a:lnTo>
                    <a:pt x="60" y="157"/>
                  </a:lnTo>
                  <a:lnTo>
                    <a:pt x="60" y="157"/>
                  </a:lnTo>
                  <a:lnTo>
                    <a:pt x="60" y="157"/>
                  </a:lnTo>
                  <a:lnTo>
                    <a:pt x="60" y="157"/>
                  </a:lnTo>
                  <a:lnTo>
                    <a:pt x="60" y="157"/>
                  </a:lnTo>
                  <a:lnTo>
                    <a:pt x="60" y="157"/>
                  </a:lnTo>
                  <a:lnTo>
                    <a:pt x="48" y="145"/>
                  </a:lnTo>
                  <a:lnTo>
                    <a:pt x="48" y="145"/>
                  </a:lnTo>
                  <a:lnTo>
                    <a:pt x="48" y="145"/>
                  </a:lnTo>
                  <a:lnTo>
                    <a:pt x="48" y="157"/>
                  </a:lnTo>
                  <a:lnTo>
                    <a:pt x="48" y="169"/>
                  </a:lnTo>
                  <a:lnTo>
                    <a:pt x="48" y="169"/>
                  </a:lnTo>
                  <a:lnTo>
                    <a:pt x="36" y="157"/>
                  </a:lnTo>
                  <a:lnTo>
                    <a:pt x="36" y="157"/>
                  </a:lnTo>
                  <a:lnTo>
                    <a:pt x="24" y="157"/>
                  </a:lnTo>
                  <a:lnTo>
                    <a:pt x="24" y="157"/>
                  </a:lnTo>
                  <a:lnTo>
                    <a:pt x="24" y="157"/>
                  </a:lnTo>
                  <a:lnTo>
                    <a:pt x="24" y="157"/>
                  </a:lnTo>
                  <a:lnTo>
                    <a:pt x="36" y="157"/>
                  </a:lnTo>
                  <a:lnTo>
                    <a:pt x="36" y="157"/>
                  </a:lnTo>
                  <a:lnTo>
                    <a:pt x="24" y="157"/>
                  </a:lnTo>
                  <a:lnTo>
                    <a:pt x="24" y="157"/>
                  </a:lnTo>
                  <a:lnTo>
                    <a:pt x="24" y="157"/>
                  </a:lnTo>
                  <a:lnTo>
                    <a:pt x="24" y="157"/>
                  </a:lnTo>
                  <a:lnTo>
                    <a:pt x="24" y="145"/>
                  </a:lnTo>
                  <a:lnTo>
                    <a:pt x="24" y="145"/>
                  </a:lnTo>
                  <a:lnTo>
                    <a:pt x="24" y="145"/>
                  </a:lnTo>
                  <a:lnTo>
                    <a:pt x="24" y="145"/>
                  </a:lnTo>
                  <a:lnTo>
                    <a:pt x="24" y="145"/>
                  </a:lnTo>
                  <a:lnTo>
                    <a:pt x="24" y="145"/>
                  </a:lnTo>
                  <a:lnTo>
                    <a:pt x="36" y="145"/>
                  </a:lnTo>
                  <a:lnTo>
                    <a:pt x="36" y="145"/>
                  </a:lnTo>
                  <a:lnTo>
                    <a:pt x="36" y="145"/>
                  </a:lnTo>
                  <a:lnTo>
                    <a:pt x="36" y="145"/>
                  </a:lnTo>
                  <a:lnTo>
                    <a:pt x="36" y="145"/>
                  </a:lnTo>
                  <a:lnTo>
                    <a:pt x="24" y="133"/>
                  </a:lnTo>
                  <a:lnTo>
                    <a:pt x="24" y="133"/>
                  </a:lnTo>
                  <a:lnTo>
                    <a:pt x="12" y="121"/>
                  </a:lnTo>
                  <a:lnTo>
                    <a:pt x="12" y="121"/>
                  </a:lnTo>
                  <a:lnTo>
                    <a:pt x="12" y="121"/>
                  </a:lnTo>
                  <a:lnTo>
                    <a:pt x="12" y="121"/>
                  </a:lnTo>
                  <a:lnTo>
                    <a:pt x="12" y="121"/>
                  </a:lnTo>
                  <a:lnTo>
                    <a:pt x="12" y="121"/>
                  </a:lnTo>
                  <a:lnTo>
                    <a:pt x="12" y="121"/>
                  </a:lnTo>
                  <a:lnTo>
                    <a:pt x="12" y="121"/>
                  </a:lnTo>
                  <a:lnTo>
                    <a:pt x="12" y="121"/>
                  </a:lnTo>
                  <a:lnTo>
                    <a:pt x="12" y="108"/>
                  </a:lnTo>
                  <a:lnTo>
                    <a:pt x="12" y="108"/>
                  </a:lnTo>
                  <a:lnTo>
                    <a:pt x="12" y="108"/>
                  </a:lnTo>
                  <a:lnTo>
                    <a:pt x="12" y="108"/>
                  </a:lnTo>
                  <a:lnTo>
                    <a:pt x="12" y="108"/>
                  </a:lnTo>
                  <a:lnTo>
                    <a:pt x="12" y="108"/>
                  </a:lnTo>
                  <a:lnTo>
                    <a:pt x="12" y="108"/>
                  </a:lnTo>
                  <a:lnTo>
                    <a:pt x="12" y="108"/>
                  </a:lnTo>
                  <a:lnTo>
                    <a:pt x="12" y="108"/>
                  </a:lnTo>
                  <a:lnTo>
                    <a:pt x="12" y="108"/>
                  </a:lnTo>
                  <a:lnTo>
                    <a:pt x="12" y="108"/>
                  </a:lnTo>
                  <a:lnTo>
                    <a:pt x="12" y="108"/>
                  </a:lnTo>
                  <a:lnTo>
                    <a:pt x="12" y="108"/>
                  </a:lnTo>
                  <a:lnTo>
                    <a:pt x="12" y="96"/>
                  </a:lnTo>
                  <a:lnTo>
                    <a:pt x="12" y="96"/>
                  </a:lnTo>
                  <a:lnTo>
                    <a:pt x="0" y="96"/>
                  </a:lnTo>
                  <a:lnTo>
                    <a:pt x="0" y="96"/>
                  </a:lnTo>
                  <a:lnTo>
                    <a:pt x="0" y="84"/>
                  </a:lnTo>
                  <a:lnTo>
                    <a:pt x="0" y="84"/>
                  </a:lnTo>
                  <a:lnTo>
                    <a:pt x="0" y="84"/>
                  </a:lnTo>
                  <a:lnTo>
                    <a:pt x="12" y="84"/>
                  </a:lnTo>
                  <a:lnTo>
                    <a:pt x="12" y="96"/>
                  </a:lnTo>
                  <a:lnTo>
                    <a:pt x="12" y="84"/>
                  </a:lnTo>
                  <a:lnTo>
                    <a:pt x="0" y="84"/>
                  </a:lnTo>
                  <a:lnTo>
                    <a:pt x="0" y="84"/>
                  </a:lnTo>
                  <a:lnTo>
                    <a:pt x="0" y="84"/>
                  </a:lnTo>
                  <a:lnTo>
                    <a:pt x="0" y="84"/>
                  </a:lnTo>
                  <a:lnTo>
                    <a:pt x="0" y="84"/>
                  </a:lnTo>
                  <a:lnTo>
                    <a:pt x="0" y="84"/>
                  </a:lnTo>
                  <a:lnTo>
                    <a:pt x="12" y="84"/>
                  </a:lnTo>
                  <a:lnTo>
                    <a:pt x="12" y="84"/>
                  </a:lnTo>
                  <a:lnTo>
                    <a:pt x="0" y="72"/>
                  </a:lnTo>
                  <a:lnTo>
                    <a:pt x="0" y="72"/>
                  </a:lnTo>
                  <a:lnTo>
                    <a:pt x="0" y="60"/>
                  </a:lnTo>
                  <a:lnTo>
                    <a:pt x="0" y="60"/>
                  </a:lnTo>
                  <a:lnTo>
                    <a:pt x="0" y="60"/>
                  </a:lnTo>
                  <a:lnTo>
                    <a:pt x="0" y="60"/>
                  </a:lnTo>
                  <a:lnTo>
                    <a:pt x="0" y="60"/>
                  </a:lnTo>
                  <a:lnTo>
                    <a:pt x="0" y="60"/>
                  </a:lnTo>
                  <a:lnTo>
                    <a:pt x="0" y="60"/>
                  </a:lnTo>
                  <a:lnTo>
                    <a:pt x="0" y="60"/>
                  </a:lnTo>
                  <a:lnTo>
                    <a:pt x="12" y="60"/>
                  </a:lnTo>
                  <a:lnTo>
                    <a:pt x="12" y="72"/>
                  </a:lnTo>
                  <a:lnTo>
                    <a:pt x="12" y="72"/>
                  </a:lnTo>
                  <a:lnTo>
                    <a:pt x="12" y="72"/>
                  </a:lnTo>
                  <a:lnTo>
                    <a:pt x="24" y="72"/>
                  </a:lnTo>
                  <a:lnTo>
                    <a:pt x="24" y="72"/>
                  </a:lnTo>
                  <a:lnTo>
                    <a:pt x="24" y="72"/>
                  </a:lnTo>
                  <a:lnTo>
                    <a:pt x="24" y="72"/>
                  </a:lnTo>
                  <a:lnTo>
                    <a:pt x="12" y="60"/>
                  </a:lnTo>
                  <a:lnTo>
                    <a:pt x="12" y="60"/>
                  </a:lnTo>
                  <a:lnTo>
                    <a:pt x="0" y="60"/>
                  </a:lnTo>
                  <a:lnTo>
                    <a:pt x="0" y="48"/>
                  </a:lnTo>
                  <a:lnTo>
                    <a:pt x="0" y="48"/>
                  </a:lnTo>
                  <a:lnTo>
                    <a:pt x="0" y="48"/>
                  </a:lnTo>
                  <a:lnTo>
                    <a:pt x="12" y="48"/>
                  </a:lnTo>
                  <a:lnTo>
                    <a:pt x="12" y="48"/>
                  </a:lnTo>
                  <a:lnTo>
                    <a:pt x="12" y="48"/>
                  </a:lnTo>
                  <a:lnTo>
                    <a:pt x="12" y="36"/>
                  </a:lnTo>
                  <a:lnTo>
                    <a:pt x="0" y="24"/>
                  </a:lnTo>
                  <a:lnTo>
                    <a:pt x="12" y="36"/>
                  </a:lnTo>
                  <a:lnTo>
                    <a:pt x="12" y="36"/>
                  </a:lnTo>
                  <a:lnTo>
                    <a:pt x="12" y="48"/>
                  </a:lnTo>
                  <a:lnTo>
                    <a:pt x="12" y="36"/>
                  </a:lnTo>
                  <a:lnTo>
                    <a:pt x="12" y="24"/>
                  </a:lnTo>
                  <a:lnTo>
                    <a:pt x="0" y="12"/>
                  </a:lnTo>
                  <a:lnTo>
                    <a:pt x="0" y="12"/>
                  </a:lnTo>
                  <a:lnTo>
                    <a:pt x="0" y="12"/>
                  </a:lnTo>
                  <a:lnTo>
                    <a:pt x="12" y="12"/>
                  </a:lnTo>
                  <a:lnTo>
                    <a:pt x="12" y="24"/>
                  </a:lnTo>
                  <a:lnTo>
                    <a:pt x="12" y="24"/>
                  </a:lnTo>
                  <a:lnTo>
                    <a:pt x="12" y="12"/>
                  </a:lnTo>
                  <a:lnTo>
                    <a:pt x="12" y="12"/>
                  </a:lnTo>
                  <a:lnTo>
                    <a:pt x="12" y="0"/>
                  </a:lnTo>
                  <a:lnTo>
                    <a:pt x="12" y="0"/>
                  </a:lnTo>
                  <a:lnTo>
                    <a:pt x="12" y="0"/>
                  </a:lnTo>
                  <a:lnTo>
                    <a:pt x="12" y="0"/>
                  </a:lnTo>
                  <a:lnTo>
                    <a:pt x="12" y="12"/>
                  </a:lnTo>
                  <a:lnTo>
                    <a:pt x="12" y="12"/>
                  </a:lnTo>
                  <a:lnTo>
                    <a:pt x="24" y="24"/>
                  </a:lnTo>
                  <a:lnTo>
                    <a:pt x="24" y="36"/>
                  </a:lnTo>
                  <a:lnTo>
                    <a:pt x="24" y="36"/>
                  </a:lnTo>
                  <a:lnTo>
                    <a:pt x="36" y="48"/>
                  </a:lnTo>
                  <a:lnTo>
                    <a:pt x="36" y="48"/>
                  </a:lnTo>
                  <a:lnTo>
                    <a:pt x="36" y="60"/>
                  </a:lnTo>
                  <a:lnTo>
                    <a:pt x="36" y="72"/>
                  </a:lnTo>
                  <a:lnTo>
                    <a:pt x="36" y="72"/>
                  </a:lnTo>
                  <a:lnTo>
                    <a:pt x="36" y="84"/>
                  </a:lnTo>
                  <a:lnTo>
                    <a:pt x="36" y="84"/>
                  </a:lnTo>
                  <a:lnTo>
                    <a:pt x="36" y="96"/>
                  </a:lnTo>
                  <a:lnTo>
                    <a:pt x="36" y="84"/>
                  </a:lnTo>
                  <a:lnTo>
                    <a:pt x="36" y="84"/>
                  </a:lnTo>
                  <a:lnTo>
                    <a:pt x="36" y="84"/>
                  </a:lnTo>
                  <a:lnTo>
                    <a:pt x="36" y="84"/>
                  </a:lnTo>
                  <a:lnTo>
                    <a:pt x="36" y="72"/>
                  </a:lnTo>
                  <a:lnTo>
                    <a:pt x="36" y="72"/>
                  </a:lnTo>
                  <a:lnTo>
                    <a:pt x="36" y="60"/>
                  </a:lnTo>
                  <a:lnTo>
                    <a:pt x="36" y="48"/>
                  </a:lnTo>
                  <a:lnTo>
                    <a:pt x="36" y="48"/>
                  </a:lnTo>
                  <a:lnTo>
                    <a:pt x="36" y="36"/>
                  </a:lnTo>
                  <a:lnTo>
                    <a:pt x="36" y="24"/>
                  </a:lnTo>
                  <a:lnTo>
                    <a:pt x="36" y="24"/>
                  </a:lnTo>
                  <a:lnTo>
                    <a:pt x="36" y="12"/>
                  </a:lnTo>
                  <a:lnTo>
                    <a:pt x="36" y="12"/>
                  </a:lnTo>
                  <a:lnTo>
                    <a:pt x="36" y="12"/>
                  </a:lnTo>
                  <a:lnTo>
                    <a:pt x="36" y="12"/>
                  </a:lnTo>
                  <a:lnTo>
                    <a:pt x="36" y="12"/>
                  </a:lnTo>
                  <a:lnTo>
                    <a:pt x="48"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7" name="Freeform 149">
              <a:extLst>
                <a:ext uri="{FF2B5EF4-FFF2-40B4-BE49-F238E27FC236}">
                  <a16:creationId xmlns:a16="http://schemas.microsoft.com/office/drawing/2014/main" id="{A5B80EA5-42C4-A447-833E-00ACD4E82354}"/>
                </a:ext>
              </a:extLst>
            </p:cNvPr>
            <p:cNvSpPr>
              <a:spLocks/>
            </p:cNvSpPr>
            <p:nvPr/>
          </p:nvSpPr>
          <p:spPr bwMode="auto">
            <a:xfrm>
              <a:off x="3123360" y="1495571"/>
              <a:ext cx="41829" cy="23902"/>
            </a:xfrm>
            <a:custGeom>
              <a:avLst/>
              <a:gdLst/>
              <a:ahLst/>
              <a:cxnLst>
                <a:cxn ang="0">
                  <a:pos x="0" y="0"/>
                </a:cxn>
                <a:cxn ang="0">
                  <a:pos x="12" y="0"/>
                </a:cxn>
                <a:cxn ang="0">
                  <a:pos x="12" y="0"/>
                </a:cxn>
                <a:cxn ang="0">
                  <a:pos x="24" y="0"/>
                </a:cxn>
                <a:cxn ang="0">
                  <a:pos x="24" y="0"/>
                </a:cxn>
                <a:cxn ang="0">
                  <a:pos x="24" y="0"/>
                </a:cxn>
                <a:cxn ang="0">
                  <a:pos x="36" y="0"/>
                </a:cxn>
                <a:cxn ang="0">
                  <a:pos x="36" y="12"/>
                </a:cxn>
                <a:cxn ang="0">
                  <a:pos x="36" y="12"/>
                </a:cxn>
                <a:cxn ang="0">
                  <a:pos x="36" y="12"/>
                </a:cxn>
                <a:cxn ang="0">
                  <a:pos x="36" y="12"/>
                </a:cxn>
                <a:cxn ang="0">
                  <a:pos x="36" y="12"/>
                </a:cxn>
                <a:cxn ang="0">
                  <a:pos x="36" y="12"/>
                </a:cxn>
                <a:cxn ang="0">
                  <a:pos x="36" y="12"/>
                </a:cxn>
                <a:cxn ang="0">
                  <a:pos x="36" y="12"/>
                </a:cxn>
                <a:cxn ang="0">
                  <a:pos x="36" y="12"/>
                </a:cxn>
                <a:cxn ang="0">
                  <a:pos x="24" y="12"/>
                </a:cxn>
                <a:cxn ang="0">
                  <a:pos x="24" y="12"/>
                </a:cxn>
                <a:cxn ang="0">
                  <a:pos x="24" y="12"/>
                </a:cxn>
                <a:cxn ang="0">
                  <a:pos x="36" y="12"/>
                </a:cxn>
                <a:cxn ang="0">
                  <a:pos x="36" y="12"/>
                </a:cxn>
                <a:cxn ang="0">
                  <a:pos x="36" y="12"/>
                </a:cxn>
                <a:cxn ang="0">
                  <a:pos x="24" y="12"/>
                </a:cxn>
                <a:cxn ang="0">
                  <a:pos x="24" y="12"/>
                </a:cxn>
                <a:cxn ang="0">
                  <a:pos x="24" y="12"/>
                </a:cxn>
                <a:cxn ang="0">
                  <a:pos x="24" y="12"/>
                </a:cxn>
                <a:cxn ang="0">
                  <a:pos x="24" y="12"/>
                </a:cxn>
                <a:cxn ang="0">
                  <a:pos x="24" y="12"/>
                </a:cxn>
                <a:cxn ang="0">
                  <a:pos x="12" y="12"/>
                </a:cxn>
                <a:cxn ang="0">
                  <a:pos x="12" y="12"/>
                </a:cxn>
                <a:cxn ang="0">
                  <a:pos x="12" y="12"/>
                </a:cxn>
                <a:cxn ang="0">
                  <a:pos x="12" y="12"/>
                </a:cxn>
                <a:cxn ang="0">
                  <a:pos x="12" y="24"/>
                </a:cxn>
                <a:cxn ang="0">
                  <a:pos x="12" y="24"/>
                </a:cxn>
                <a:cxn ang="0">
                  <a:pos x="12" y="12"/>
                </a:cxn>
                <a:cxn ang="0">
                  <a:pos x="12" y="12"/>
                </a:cxn>
                <a:cxn ang="0">
                  <a:pos x="12" y="12"/>
                </a:cxn>
                <a:cxn ang="0">
                  <a:pos x="12" y="12"/>
                </a:cxn>
                <a:cxn ang="0">
                  <a:pos x="12" y="12"/>
                </a:cxn>
                <a:cxn ang="0">
                  <a:pos x="12" y="12"/>
                </a:cxn>
                <a:cxn ang="0">
                  <a:pos x="12" y="12"/>
                </a:cxn>
                <a:cxn ang="0">
                  <a:pos x="12" y="12"/>
                </a:cxn>
                <a:cxn ang="0">
                  <a:pos x="12" y="0"/>
                </a:cxn>
                <a:cxn ang="0">
                  <a:pos x="0" y="0"/>
                </a:cxn>
                <a:cxn ang="0">
                  <a:pos x="0" y="0"/>
                </a:cxn>
              </a:cxnLst>
              <a:rect l="0" t="0" r="r" b="b"/>
              <a:pathLst>
                <a:path w="36" h="24">
                  <a:moveTo>
                    <a:pt x="0" y="0"/>
                  </a:moveTo>
                  <a:lnTo>
                    <a:pt x="12" y="0"/>
                  </a:lnTo>
                  <a:lnTo>
                    <a:pt x="12" y="0"/>
                  </a:lnTo>
                  <a:lnTo>
                    <a:pt x="24" y="0"/>
                  </a:lnTo>
                  <a:lnTo>
                    <a:pt x="24" y="0"/>
                  </a:lnTo>
                  <a:lnTo>
                    <a:pt x="24" y="0"/>
                  </a:lnTo>
                  <a:lnTo>
                    <a:pt x="36" y="0"/>
                  </a:lnTo>
                  <a:lnTo>
                    <a:pt x="36" y="12"/>
                  </a:lnTo>
                  <a:lnTo>
                    <a:pt x="36" y="12"/>
                  </a:lnTo>
                  <a:lnTo>
                    <a:pt x="36" y="12"/>
                  </a:lnTo>
                  <a:lnTo>
                    <a:pt x="36" y="12"/>
                  </a:lnTo>
                  <a:lnTo>
                    <a:pt x="36" y="12"/>
                  </a:lnTo>
                  <a:lnTo>
                    <a:pt x="36" y="12"/>
                  </a:lnTo>
                  <a:lnTo>
                    <a:pt x="36" y="12"/>
                  </a:lnTo>
                  <a:lnTo>
                    <a:pt x="36" y="12"/>
                  </a:lnTo>
                  <a:lnTo>
                    <a:pt x="36" y="12"/>
                  </a:lnTo>
                  <a:lnTo>
                    <a:pt x="24" y="12"/>
                  </a:lnTo>
                  <a:lnTo>
                    <a:pt x="24" y="12"/>
                  </a:lnTo>
                  <a:lnTo>
                    <a:pt x="24" y="12"/>
                  </a:lnTo>
                  <a:lnTo>
                    <a:pt x="36" y="12"/>
                  </a:lnTo>
                  <a:lnTo>
                    <a:pt x="36" y="12"/>
                  </a:lnTo>
                  <a:lnTo>
                    <a:pt x="36" y="12"/>
                  </a:lnTo>
                  <a:lnTo>
                    <a:pt x="24" y="12"/>
                  </a:lnTo>
                  <a:lnTo>
                    <a:pt x="24" y="12"/>
                  </a:lnTo>
                  <a:lnTo>
                    <a:pt x="24" y="12"/>
                  </a:lnTo>
                  <a:lnTo>
                    <a:pt x="24" y="12"/>
                  </a:lnTo>
                  <a:lnTo>
                    <a:pt x="24" y="12"/>
                  </a:lnTo>
                  <a:lnTo>
                    <a:pt x="24" y="12"/>
                  </a:lnTo>
                  <a:lnTo>
                    <a:pt x="12" y="12"/>
                  </a:lnTo>
                  <a:lnTo>
                    <a:pt x="12" y="12"/>
                  </a:lnTo>
                  <a:lnTo>
                    <a:pt x="12" y="12"/>
                  </a:lnTo>
                  <a:lnTo>
                    <a:pt x="12" y="12"/>
                  </a:lnTo>
                  <a:lnTo>
                    <a:pt x="12" y="24"/>
                  </a:lnTo>
                  <a:lnTo>
                    <a:pt x="12" y="24"/>
                  </a:lnTo>
                  <a:lnTo>
                    <a:pt x="12" y="12"/>
                  </a:lnTo>
                  <a:lnTo>
                    <a:pt x="12" y="12"/>
                  </a:lnTo>
                  <a:lnTo>
                    <a:pt x="12" y="12"/>
                  </a:lnTo>
                  <a:lnTo>
                    <a:pt x="12" y="12"/>
                  </a:lnTo>
                  <a:lnTo>
                    <a:pt x="12" y="12"/>
                  </a:lnTo>
                  <a:lnTo>
                    <a:pt x="12" y="12"/>
                  </a:lnTo>
                  <a:lnTo>
                    <a:pt x="12" y="12"/>
                  </a:lnTo>
                  <a:lnTo>
                    <a:pt x="12" y="12"/>
                  </a:lnTo>
                  <a:lnTo>
                    <a:pt x="12"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8" name="Freeform 150">
              <a:extLst>
                <a:ext uri="{FF2B5EF4-FFF2-40B4-BE49-F238E27FC236}">
                  <a16:creationId xmlns:a16="http://schemas.microsoft.com/office/drawing/2014/main" id="{96C07170-FF3A-2D4B-9295-ACE903AD6EAA}"/>
                </a:ext>
              </a:extLst>
            </p:cNvPr>
            <p:cNvSpPr>
              <a:spLocks/>
            </p:cNvSpPr>
            <p:nvPr/>
          </p:nvSpPr>
          <p:spPr bwMode="auto">
            <a:xfrm>
              <a:off x="3123360" y="1495571"/>
              <a:ext cx="41829" cy="23902"/>
            </a:xfrm>
            <a:custGeom>
              <a:avLst/>
              <a:gdLst/>
              <a:ahLst/>
              <a:cxnLst>
                <a:cxn ang="0">
                  <a:pos x="0" y="0"/>
                </a:cxn>
                <a:cxn ang="0">
                  <a:pos x="12" y="0"/>
                </a:cxn>
                <a:cxn ang="0">
                  <a:pos x="12" y="0"/>
                </a:cxn>
                <a:cxn ang="0">
                  <a:pos x="24" y="0"/>
                </a:cxn>
                <a:cxn ang="0">
                  <a:pos x="24" y="0"/>
                </a:cxn>
                <a:cxn ang="0">
                  <a:pos x="24" y="0"/>
                </a:cxn>
                <a:cxn ang="0">
                  <a:pos x="36" y="0"/>
                </a:cxn>
                <a:cxn ang="0">
                  <a:pos x="36" y="12"/>
                </a:cxn>
                <a:cxn ang="0">
                  <a:pos x="36" y="12"/>
                </a:cxn>
                <a:cxn ang="0">
                  <a:pos x="36" y="12"/>
                </a:cxn>
                <a:cxn ang="0">
                  <a:pos x="36" y="12"/>
                </a:cxn>
                <a:cxn ang="0">
                  <a:pos x="36" y="12"/>
                </a:cxn>
                <a:cxn ang="0">
                  <a:pos x="36" y="12"/>
                </a:cxn>
                <a:cxn ang="0">
                  <a:pos x="36" y="12"/>
                </a:cxn>
                <a:cxn ang="0">
                  <a:pos x="36" y="12"/>
                </a:cxn>
                <a:cxn ang="0">
                  <a:pos x="36" y="12"/>
                </a:cxn>
                <a:cxn ang="0">
                  <a:pos x="24" y="12"/>
                </a:cxn>
                <a:cxn ang="0">
                  <a:pos x="24" y="12"/>
                </a:cxn>
                <a:cxn ang="0">
                  <a:pos x="24" y="12"/>
                </a:cxn>
                <a:cxn ang="0">
                  <a:pos x="36" y="12"/>
                </a:cxn>
                <a:cxn ang="0">
                  <a:pos x="36" y="12"/>
                </a:cxn>
                <a:cxn ang="0">
                  <a:pos x="36" y="12"/>
                </a:cxn>
                <a:cxn ang="0">
                  <a:pos x="24" y="12"/>
                </a:cxn>
                <a:cxn ang="0">
                  <a:pos x="24" y="12"/>
                </a:cxn>
                <a:cxn ang="0">
                  <a:pos x="24" y="12"/>
                </a:cxn>
                <a:cxn ang="0">
                  <a:pos x="24" y="12"/>
                </a:cxn>
                <a:cxn ang="0">
                  <a:pos x="24" y="12"/>
                </a:cxn>
                <a:cxn ang="0">
                  <a:pos x="24" y="12"/>
                </a:cxn>
                <a:cxn ang="0">
                  <a:pos x="12" y="12"/>
                </a:cxn>
                <a:cxn ang="0">
                  <a:pos x="12" y="12"/>
                </a:cxn>
                <a:cxn ang="0">
                  <a:pos x="12" y="12"/>
                </a:cxn>
                <a:cxn ang="0">
                  <a:pos x="12" y="12"/>
                </a:cxn>
                <a:cxn ang="0">
                  <a:pos x="12" y="24"/>
                </a:cxn>
                <a:cxn ang="0">
                  <a:pos x="12" y="24"/>
                </a:cxn>
                <a:cxn ang="0">
                  <a:pos x="12" y="12"/>
                </a:cxn>
                <a:cxn ang="0">
                  <a:pos x="12" y="12"/>
                </a:cxn>
                <a:cxn ang="0">
                  <a:pos x="12" y="12"/>
                </a:cxn>
                <a:cxn ang="0">
                  <a:pos x="12" y="12"/>
                </a:cxn>
                <a:cxn ang="0">
                  <a:pos x="12" y="12"/>
                </a:cxn>
                <a:cxn ang="0">
                  <a:pos x="12" y="12"/>
                </a:cxn>
                <a:cxn ang="0">
                  <a:pos x="12" y="12"/>
                </a:cxn>
                <a:cxn ang="0">
                  <a:pos x="12" y="12"/>
                </a:cxn>
                <a:cxn ang="0">
                  <a:pos x="12" y="0"/>
                </a:cxn>
                <a:cxn ang="0">
                  <a:pos x="0" y="0"/>
                </a:cxn>
                <a:cxn ang="0">
                  <a:pos x="0" y="0"/>
                </a:cxn>
              </a:cxnLst>
              <a:rect l="0" t="0" r="r" b="b"/>
              <a:pathLst>
                <a:path w="36" h="24">
                  <a:moveTo>
                    <a:pt x="0" y="0"/>
                  </a:moveTo>
                  <a:lnTo>
                    <a:pt x="12" y="0"/>
                  </a:lnTo>
                  <a:lnTo>
                    <a:pt x="12" y="0"/>
                  </a:lnTo>
                  <a:lnTo>
                    <a:pt x="24" y="0"/>
                  </a:lnTo>
                  <a:lnTo>
                    <a:pt x="24" y="0"/>
                  </a:lnTo>
                  <a:lnTo>
                    <a:pt x="24" y="0"/>
                  </a:lnTo>
                  <a:lnTo>
                    <a:pt x="36" y="0"/>
                  </a:lnTo>
                  <a:lnTo>
                    <a:pt x="36" y="12"/>
                  </a:lnTo>
                  <a:lnTo>
                    <a:pt x="36" y="12"/>
                  </a:lnTo>
                  <a:lnTo>
                    <a:pt x="36" y="12"/>
                  </a:lnTo>
                  <a:lnTo>
                    <a:pt x="36" y="12"/>
                  </a:lnTo>
                  <a:lnTo>
                    <a:pt x="36" y="12"/>
                  </a:lnTo>
                  <a:lnTo>
                    <a:pt x="36" y="12"/>
                  </a:lnTo>
                  <a:lnTo>
                    <a:pt x="36" y="12"/>
                  </a:lnTo>
                  <a:lnTo>
                    <a:pt x="36" y="12"/>
                  </a:lnTo>
                  <a:lnTo>
                    <a:pt x="36" y="12"/>
                  </a:lnTo>
                  <a:lnTo>
                    <a:pt x="24" y="12"/>
                  </a:lnTo>
                  <a:lnTo>
                    <a:pt x="24" y="12"/>
                  </a:lnTo>
                  <a:lnTo>
                    <a:pt x="24" y="12"/>
                  </a:lnTo>
                  <a:lnTo>
                    <a:pt x="36" y="12"/>
                  </a:lnTo>
                  <a:lnTo>
                    <a:pt x="36" y="12"/>
                  </a:lnTo>
                  <a:lnTo>
                    <a:pt x="36" y="12"/>
                  </a:lnTo>
                  <a:lnTo>
                    <a:pt x="24" y="12"/>
                  </a:lnTo>
                  <a:lnTo>
                    <a:pt x="24" y="12"/>
                  </a:lnTo>
                  <a:lnTo>
                    <a:pt x="24" y="12"/>
                  </a:lnTo>
                  <a:lnTo>
                    <a:pt x="24" y="12"/>
                  </a:lnTo>
                  <a:lnTo>
                    <a:pt x="24" y="12"/>
                  </a:lnTo>
                  <a:lnTo>
                    <a:pt x="24" y="12"/>
                  </a:lnTo>
                  <a:lnTo>
                    <a:pt x="12" y="12"/>
                  </a:lnTo>
                  <a:lnTo>
                    <a:pt x="12" y="12"/>
                  </a:lnTo>
                  <a:lnTo>
                    <a:pt x="12" y="12"/>
                  </a:lnTo>
                  <a:lnTo>
                    <a:pt x="12" y="12"/>
                  </a:lnTo>
                  <a:lnTo>
                    <a:pt x="12" y="24"/>
                  </a:lnTo>
                  <a:lnTo>
                    <a:pt x="12" y="24"/>
                  </a:lnTo>
                  <a:lnTo>
                    <a:pt x="12" y="12"/>
                  </a:lnTo>
                  <a:lnTo>
                    <a:pt x="12" y="12"/>
                  </a:lnTo>
                  <a:lnTo>
                    <a:pt x="12" y="12"/>
                  </a:lnTo>
                  <a:lnTo>
                    <a:pt x="12" y="12"/>
                  </a:lnTo>
                  <a:lnTo>
                    <a:pt x="12" y="12"/>
                  </a:lnTo>
                  <a:lnTo>
                    <a:pt x="12" y="12"/>
                  </a:lnTo>
                  <a:lnTo>
                    <a:pt x="12" y="12"/>
                  </a:lnTo>
                  <a:lnTo>
                    <a:pt x="12" y="12"/>
                  </a:lnTo>
                  <a:lnTo>
                    <a:pt x="12" y="0"/>
                  </a:lnTo>
                  <a:lnTo>
                    <a:pt x="0" y="0"/>
                  </a:lnTo>
                  <a:lnTo>
                    <a:pt x="0"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9" name="Freeform 151">
              <a:extLst>
                <a:ext uri="{FF2B5EF4-FFF2-40B4-BE49-F238E27FC236}">
                  <a16:creationId xmlns:a16="http://schemas.microsoft.com/office/drawing/2014/main" id="{7C352841-F1DB-B544-8FFD-0058D2EE2044}"/>
                </a:ext>
              </a:extLst>
            </p:cNvPr>
            <p:cNvSpPr>
              <a:spLocks/>
            </p:cNvSpPr>
            <p:nvPr/>
          </p:nvSpPr>
          <p:spPr bwMode="auto">
            <a:xfrm>
              <a:off x="3134090" y="1495624"/>
              <a:ext cx="32268" cy="13147"/>
            </a:xfrm>
            <a:custGeom>
              <a:avLst/>
              <a:gdLst/>
              <a:ahLst/>
              <a:cxnLst>
                <a:cxn ang="0">
                  <a:pos x="0" y="0"/>
                </a:cxn>
                <a:cxn ang="0">
                  <a:pos x="0" y="0"/>
                </a:cxn>
                <a:cxn ang="0">
                  <a:pos x="0" y="0"/>
                </a:cxn>
                <a:cxn ang="0">
                  <a:pos x="0" y="12"/>
                </a:cxn>
                <a:cxn ang="0">
                  <a:pos x="0" y="12"/>
                </a:cxn>
                <a:cxn ang="0">
                  <a:pos x="0" y="12"/>
                </a:cxn>
                <a:cxn ang="0">
                  <a:pos x="0" y="12"/>
                </a:cxn>
                <a:cxn ang="0">
                  <a:pos x="0" y="12"/>
                </a:cxn>
                <a:cxn ang="0">
                  <a:pos x="0" y="12"/>
                </a:cxn>
                <a:cxn ang="0">
                  <a:pos x="0" y="12"/>
                </a:cxn>
                <a:cxn ang="0">
                  <a:pos x="0" y="12"/>
                </a:cxn>
                <a:cxn ang="0">
                  <a:pos x="0" y="12"/>
                </a:cxn>
                <a:cxn ang="0">
                  <a:pos x="0" y="0"/>
                </a:cxn>
              </a:cxnLst>
              <a:rect l="0" t="0" r="r" b="b"/>
              <a:pathLst>
                <a:path h="12">
                  <a:moveTo>
                    <a:pt x="0" y="0"/>
                  </a:moveTo>
                  <a:lnTo>
                    <a:pt x="0" y="0"/>
                  </a:lnTo>
                  <a:lnTo>
                    <a:pt x="0" y="0"/>
                  </a:lnTo>
                  <a:lnTo>
                    <a:pt x="0" y="12"/>
                  </a:lnTo>
                  <a:lnTo>
                    <a:pt x="0" y="12"/>
                  </a:lnTo>
                  <a:lnTo>
                    <a:pt x="0" y="12"/>
                  </a:lnTo>
                  <a:lnTo>
                    <a:pt x="0" y="12"/>
                  </a:lnTo>
                  <a:lnTo>
                    <a:pt x="0" y="12"/>
                  </a:lnTo>
                  <a:lnTo>
                    <a:pt x="0" y="12"/>
                  </a:lnTo>
                  <a:lnTo>
                    <a:pt x="0" y="12"/>
                  </a:lnTo>
                  <a:lnTo>
                    <a:pt x="0" y="12"/>
                  </a:lnTo>
                  <a:lnTo>
                    <a:pt x="0" y="12"/>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0" name="Oval 152">
              <a:extLst>
                <a:ext uri="{FF2B5EF4-FFF2-40B4-BE49-F238E27FC236}">
                  <a16:creationId xmlns:a16="http://schemas.microsoft.com/office/drawing/2014/main" id="{0E4E3310-1084-814C-8D90-9CD0E5269635}"/>
                </a:ext>
              </a:extLst>
            </p:cNvPr>
            <p:cNvSpPr>
              <a:spLocks noChangeArrowheads="1"/>
            </p:cNvSpPr>
            <p:nvPr/>
          </p:nvSpPr>
          <p:spPr bwMode="auto">
            <a:xfrm>
              <a:off x="3134090" y="1508771"/>
              <a:ext cx="32268" cy="1195"/>
            </a:xfrm>
            <a:prstGeom prst="ellipse">
              <a:avLst/>
            </a:pr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1" name="Freeform 153">
              <a:extLst>
                <a:ext uri="{FF2B5EF4-FFF2-40B4-BE49-F238E27FC236}">
                  <a16:creationId xmlns:a16="http://schemas.microsoft.com/office/drawing/2014/main" id="{EC9215D9-537C-514D-9A10-412F101CC2BA}"/>
                </a:ext>
              </a:extLst>
            </p:cNvPr>
            <p:cNvSpPr>
              <a:spLocks/>
            </p:cNvSpPr>
            <p:nvPr/>
          </p:nvSpPr>
          <p:spPr bwMode="auto">
            <a:xfrm>
              <a:off x="3132921" y="1508718"/>
              <a:ext cx="32268" cy="13146"/>
            </a:xfrm>
            <a:custGeom>
              <a:avLst/>
              <a:gdLst/>
              <a:ahLst/>
              <a:cxnLst>
                <a:cxn ang="0">
                  <a:pos x="0" y="0"/>
                </a:cxn>
                <a:cxn ang="0">
                  <a:pos x="0" y="0"/>
                </a:cxn>
                <a:cxn ang="0">
                  <a:pos x="0" y="0"/>
                </a:cxn>
                <a:cxn ang="0">
                  <a:pos x="0" y="12"/>
                </a:cxn>
                <a:cxn ang="0">
                  <a:pos x="0" y="12"/>
                </a:cxn>
                <a:cxn ang="0">
                  <a:pos x="0" y="12"/>
                </a:cxn>
                <a:cxn ang="0">
                  <a:pos x="0" y="12"/>
                </a:cxn>
                <a:cxn ang="0">
                  <a:pos x="0" y="12"/>
                </a:cxn>
                <a:cxn ang="0">
                  <a:pos x="0" y="12"/>
                </a:cxn>
                <a:cxn ang="0">
                  <a:pos x="0" y="12"/>
                </a:cxn>
                <a:cxn ang="0">
                  <a:pos x="12" y="12"/>
                </a:cxn>
                <a:cxn ang="0">
                  <a:pos x="12" y="12"/>
                </a:cxn>
                <a:cxn ang="0">
                  <a:pos x="12" y="0"/>
                </a:cxn>
                <a:cxn ang="0">
                  <a:pos x="0" y="0"/>
                </a:cxn>
                <a:cxn ang="0">
                  <a:pos x="0" y="0"/>
                </a:cxn>
              </a:cxnLst>
              <a:rect l="0" t="0" r="r" b="b"/>
              <a:pathLst>
                <a:path w="12" h="12">
                  <a:moveTo>
                    <a:pt x="0" y="0"/>
                  </a:moveTo>
                  <a:lnTo>
                    <a:pt x="0" y="0"/>
                  </a:lnTo>
                  <a:lnTo>
                    <a:pt x="0" y="0"/>
                  </a:lnTo>
                  <a:lnTo>
                    <a:pt x="0" y="12"/>
                  </a:lnTo>
                  <a:lnTo>
                    <a:pt x="0" y="12"/>
                  </a:lnTo>
                  <a:lnTo>
                    <a:pt x="0" y="12"/>
                  </a:lnTo>
                  <a:lnTo>
                    <a:pt x="0" y="12"/>
                  </a:lnTo>
                  <a:lnTo>
                    <a:pt x="0" y="12"/>
                  </a:lnTo>
                  <a:lnTo>
                    <a:pt x="0" y="12"/>
                  </a:lnTo>
                  <a:lnTo>
                    <a:pt x="0" y="12"/>
                  </a:lnTo>
                  <a:lnTo>
                    <a:pt x="12" y="12"/>
                  </a:lnTo>
                  <a:lnTo>
                    <a:pt x="12" y="12"/>
                  </a:lnTo>
                  <a:lnTo>
                    <a:pt x="12"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2" name="Freeform 154">
              <a:extLst>
                <a:ext uri="{FF2B5EF4-FFF2-40B4-BE49-F238E27FC236}">
                  <a16:creationId xmlns:a16="http://schemas.microsoft.com/office/drawing/2014/main" id="{3AC5FC71-957F-5B4E-AAA6-00BFB8A3697C}"/>
                </a:ext>
              </a:extLst>
            </p:cNvPr>
            <p:cNvSpPr>
              <a:spLocks/>
            </p:cNvSpPr>
            <p:nvPr/>
          </p:nvSpPr>
          <p:spPr bwMode="auto">
            <a:xfrm>
              <a:off x="3105408" y="1521864"/>
              <a:ext cx="32268" cy="1195"/>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3" name="Freeform 155">
              <a:extLst>
                <a:ext uri="{FF2B5EF4-FFF2-40B4-BE49-F238E27FC236}">
                  <a16:creationId xmlns:a16="http://schemas.microsoft.com/office/drawing/2014/main" id="{C5506ED5-D532-6748-8784-EB7D143FF5F1}"/>
                </a:ext>
              </a:extLst>
            </p:cNvPr>
            <p:cNvSpPr>
              <a:spLocks/>
            </p:cNvSpPr>
            <p:nvPr/>
          </p:nvSpPr>
          <p:spPr bwMode="auto">
            <a:xfrm>
              <a:off x="3123360" y="1428645"/>
              <a:ext cx="56171" cy="52585"/>
            </a:xfrm>
            <a:custGeom>
              <a:avLst/>
              <a:gdLst/>
              <a:ahLst/>
              <a:cxnLst>
                <a:cxn ang="0">
                  <a:pos x="12" y="24"/>
                </a:cxn>
                <a:cxn ang="0">
                  <a:pos x="12" y="24"/>
                </a:cxn>
                <a:cxn ang="0">
                  <a:pos x="0" y="24"/>
                </a:cxn>
                <a:cxn ang="0">
                  <a:pos x="12" y="24"/>
                </a:cxn>
                <a:cxn ang="0">
                  <a:pos x="0" y="24"/>
                </a:cxn>
                <a:cxn ang="0">
                  <a:pos x="12" y="24"/>
                </a:cxn>
                <a:cxn ang="0">
                  <a:pos x="12" y="24"/>
                </a:cxn>
                <a:cxn ang="0">
                  <a:pos x="0" y="12"/>
                </a:cxn>
                <a:cxn ang="0">
                  <a:pos x="12" y="24"/>
                </a:cxn>
                <a:cxn ang="0">
                  <a:pos x="12" y="24"/>
                </a:cxn>
                <a:cxn ang="0">
                  <a:pos x="12" y="12"/>
                </a:cxn>
                <a:cxn ang="0">
                  <a:pos x="12" y="12"/>
                </a:cxn>
                <a:cxn ang="0">
                  <a:pos x="12" y="12"/>
                </a:cxn>
                <a:cxn ang="0">
                  <a:pos x="12" y="12"/>
                </a:cxn>
                <a:cxn ang="0">
                  <a:pos x="12" y="12"/>
                </a:cxn>
                <a:cxn ang="0">
                  <a:pos x="12" y="12"/>
                </a:cxn>
                <a:cxn ang="0">
                  <a:pos x="12" y="12"/>
                </a:cxn>
                <a:cxn ang="0">
                  <a:pos x="12" y="12"/>
                </a:cxn>
                <a:cxn ang="0">
                  <a:pos x="12" y="0"/>
                </a:cxn>
                <a:cxn ang="0">
                  <a:pos x="12" y="0"/>
                </a:cxn>
                <a:cxn ang="0">
                  <a:pos x="12" y="0"/>
                </a:cxn>
                <a:cxn ang="0">
                  <a:pos x="24" y="0"/>
                </a:cxn>
                <a:cxn ang="0">
                  <a:pos x="12" y="0"/>
                </a:cxn>
                <a:cxn ang="0">
                  <a:pos x="12" y="0"/>
                </a:cxn>
                <a:cxn ang="0">
                  <a:pos x="24" y="0"/>
                </a:cxn>
                <a:cxn ang="0">
                  <a:pos x="24" y="0"/>
                </a:cxn>
                <a:cxn ang="0">
                  <a:pos x="24" y="0"/>
                </a:cxn>
                <a:cxn ang="0">
                  <a:pos x="24" y="0"/>
                </a:cxn>
                <a:cxn ang="0">
                  <a:pos x="24" y="0"/>
                </a:cxn>
                <a:cxn ang="0">
                  <a:pos x="24" y="0"/>
                </a:cxn>
                <a:cxn ang="0">
                  <a:pos x="24" y="0"/>
                </a:cxn>
                <a:cxn ang="0">
                  <a:pos x="24" y="0"/>
                </a:cxn>
                <a:cxn ang="0">
                  <a:pos x="24" y="0"/>
                </a:cxn>
                <a:cxn ang="0">
                  <a:pos x="36" y="12"/>
                </a:cxn>
                <a:cxn ang="0">
                  <a:pos x="36" y="12"/>
                </a:cxn>
                <a:cxn ang="0">
                  <a:pos x="36" y="12"/>
                </a:cxn>
                <a:cxn ang="0">
                  <a:pos x="36" y="12"/>
                </a:cxn>
                <a:cxn ang="0">
                  <a:pos x="36" y="12"/>
                </a:cxn>
                <a:cxn ang="0">
                  <a:pos x="36" y="12"/>
                </a:cxn>
                <a:cxn ang="0">
                  <a:pos x="36" y="12"/>
                </a:cxn>
                <a:cxn ang="0">
                  <a:pos x="36" y="12"/>
                </a:cxn>
                <a:cxn ang="0">
                  <a:pos x="36" y="24"/>
                </a:cxn>
                <a:cxn ang="0">
                  <a:pos x="36" y="24"/>
                </a:cxn>
                <a:cxn ang="0">
                  <a:pos x="36" y="24"/>
                </a:cxn>
                <a:cxn ang="0">
                  <a:pos x="48" y="24"/>
                </a:cxn>
                <a:cxn ang="0">
                  <a:pos x="48" y="24"/>
                </a:cxn>
                <a:cxn ang="0">
                  <a:pos x="48" y="24"/>
                </a:cxn>
                <a:cxn ang="0">
                  <a:pos x="48" y="24"/>
                </a:cxn>
                <a:cxn ang="0">
                  <a:pos x="48" y="36"/>
                </a:cxn>
                <a:cxn ang="0">
                  <a:pos x="48" y="36"/>
                </a:cxn>
                <a:cxn ang="0">
                  <a:pos x="48" y="36"/>
                </a:cxn>
                <a:cxn ang="0">
                  <a:pos x="48" y="36"/>
                </a:cxn>
                <a:cxn ang="0">
                  <a:pos x="48" y="36"/>
                </a:cxn>
                <a:cxn ang="0">
                  <a:pos x="48" y="36"/>
                </a:cxn>
                <a:cxn ang="0">
                  <a:pos x="48" y="48"/>
                </a:cxn>
                <a:cxn ang="0">
                  <a:pos x="36" y="48"/>
                </a:cxn>
                <a:cxn ang="0">
                  <a:pos x="36" y="48"/>
                </a:cxn>
                <a:cxn ang="0">
                  <a:pos x="12" y="24"/>
                </a:cxn>
              </a:cxnLst>
              <a:rect l="0" t="0" r="r" b="b"/>
              <a:pathLst>
                <a:path w="48" h="48">
                  <a:moveTo>
                    <a:pt x="12" y="24"/>
                  </a:moveTo>
                  <a:lnTo>
                    <a:pt x="12" y="24"/>
                  </a:lnTo>
                  <a:lnTo>
                    <a:pt x="0" y="24"/>
                  </a:lnTo>
                  <a:lnTo>
                    <a:pt x="12" y="24"/>
                  </a:lnTo>
                  <a:lnTo>
                    <a:pt x="0" y="24"/>
                  </a:lnTo>
                  <a:lnTo>
                    <a:pt x="12" y="24"/>
                  </a:lnTo>
                  <a:lnTo>
                    <a:pt x="12" y="24"/>
                  </a:lnTo>
                  <a:lnTo>
                    <a:pt x="0" y="12"/>
                  </a:lnTo>
                  <a:lnTo>
                    <a:pt x="12" y="24"/>
                  </a:lnTo>
                  <a:lnTo>
                    <a:pt x="12" y="24"/>
                  </a:lnTo>
                  <a:lnTo>
                    <a:pt x="12" y="12"/>
                  </a:lnTo>
                  <a:lnTo>
                    <a:pt x="12" y="12"/>
                  </a:lnTo>
                  <a:lnTo>
                    <a:pt x="12" y="12"/>
                  </a:lnTo>
                  <a:lnTo>
                    <a:pt x="12" y="12"/>
                  </a:lnTo>
                  <a:lnTo>
                    <a:pt x="12" y="12"/>
                  </a:lnTo>
                  <a:lnTo>
                    <a:pt x="12" y="12"/>
                  </a:lnTo>
                  <a:lnTo>
                    <a:pt x="12" y="12"/>
                  </a:lnTo>
                  <a:lnTo>
                    <a:pt x="12" y="12"/>
                  </a:lnTo>
                  <a:lnTo>
                    <a:pt x="12" y="0"/>
                  </a:lnTo>
                  <a:lnTo>
                    <a:pt x="12" y="0"/>
                  </a:lnTo>
                  <a:lnTo>
                    <a:pt x="12" y="0"/>
                  </a:lnTo>
                  <a:lnTo>
                    <a:pt x="24" y="0"/>
                  </a:lnTo>
                  <a:lnTo>
                    <a:pt x="12" y="0"/>
                  </a:lnTo>
                  <a:lnTo>
                    <a:pt x="12" y="0"/>
                  </a:lnTo>
                  <a:lnTo>
                    <a:pt x="24" y="0"/>
                  </a:lnTo>
                  <a:lnTo>
                    <a:pt x="24" y="0"/>
                  </a:lnTo>
                  <a:lnTo>
                    <a:pt x="24" y="0"/>
                  </a:lnTo>
                  <a:lnTo>
                    <a:pt x="24" y="0"/>
                  </a:lnTo>
                  <a:lnTo>
                    <a:pt x="24" y="0"/>
                  </a:lnTo>
                  <a:lnTo>
                    <a:pt x="24" y="0"/>
                  </a:lnTo>
                  <a:lnTo>
                    <a:pt x="24" y="0"/>
                  </a:lnTo>
                  <a:lnTo>
                    <a:pt x="24" y="0"/>
                  </a:lnTo>
                  <a:lnTo>
                    <a:pt x="24" y="0"/>
                  </a:lnTo>
                  <a:lnTo>
                    <a:pt x="36" y="12"/>
                  </a:lnTo>
                  <a:lnTo>
                    <a:pt x="36" y="12"/>
                  </a:lnTo>
                  <a:lnTo>
                    <a:pt x="36" y="12"/>
                  </a:lnTo>
                  <a:lnTo>
                    <a:pt x="36" y="12"/>
                  </a:lnTo>
                  <a:lnTo>
                    <a:pt x="36" y="12"/>
                  </a:lnTo>
                  <a:lnTo>
                    <a:pt x="36" y="12"/>
                  </a:lnTo>
                  <a:lnTo>
                    <a:pt x="36" y="12"/>
                  </a:lnTo>
                  <a:lnTo>
                    <a:pt x="36" y="12"/>
                  </a:lnTo>
                  <a:lnTo>
                    <a:pt x="36" y="24"/>
                  </a:lnTo>
                  <a:lnTo>
                    <a:pt x="36" y="24"/>
                  </a:lnTo>
                  <a:lnTo>
                    <a:pt x="36" y="24"/>
                  </a:lnTo>
                  <a:lnTo>
                    <a:pt x="48" y="24"/>
                  </a:lnTo>
                  <a:lnTo>
                    <a:pt x="48" y="24"/>
                  </a:lnTo>
                  <a:lnTo>
                    <a:pt x="48" y="24"/>
                  </a:lnTo>
                  <a:lnTo>
                    <a:pt x="48" y="24"/>
                  </a:lnTo>
                  <a:lnTo>
                    <a:pt x="48" y="36"/>
                  </a:lnTo>
                  <a:lnTo>
                    <a:pt x="48" y="36"/>
                  </a:lnTo>
                  <a:lnTo>
                    <a:pt x="48" y="36"/>
                  </a:lnTo>
                  <a:lnTo>
                    <a:pt x="48" y="36"/>
                  </a:lnTo>
                  <a:lnTo>
                    <a:pt x="48" y="36"/>
                  </a:lnTo>
                  <a:lnTo>
                    <a:pt x="48" y="36"/>
                  </a:lnTo>
                  <a:lnTo>
                    <a:pt x="48" y="48"/>
                  </a:lnTo>
                  <a:lnTo>
                    <a:pt x="36" y="48"/>
                  </a:lnTo>
                  <a:lnTo>
                    <a:pt x="36" y="48"/>
                  </a:lnTo>
                  <a:lnTo>
                    <a:pt x="12"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4" name="Freeform 156">
              <a:extLst>
                <a:ext uri="{FF2B5EF4-FFF2-40B4-BE49-F238E27FC236}">
                  <a16:creationId xmlns:a16="http://schemas.microsoft.com/office/drawing/2014/main" id="{62DA2D39-31BF-C443-966C-386CF56D2763}"/>
                </a:ext>
              </a:extLst>
            </p:cNvPr>
            <p:cNvSpPr>
              <a:spLocks/>
            </p:cNvSpPr>
            <p:nvPr/>
          </p:nvSpPr>
          <p:spPr bwMode="auto">
            <a:xfrm>
              <a:off x="3123360" y="1428645"/>
              <a:ext cx="56171" cy="52585"/>
            </a:xfrm>
            <a:custGeom>
              <a:avLst/>
              <a:gdLst/>
              <a:ahLst/>
              <a:cxnLst>
                <a:cxn ang="0">
                  <a:pos x="12" y="24"/>
                </a:cxn>
                <a:cxn ang="0">
                  <a:pos x="12" y="24"/>
                </a:cxn>
                <a:cxn ang="0">
                  <a:pos x="0" y="24"/>
                </a:cxn>
                <a:cxn ang="0">
                  <a:pos x="12" y="24"/>
                </a:cxn>
                <a:cxn ang="0">
                  <a:pos x="0" y="24"/>
                </a:cxn>
                <a:cxn ang="0">
                  <a:pos x="12" y="24"/>
                </a:cxn>
                <a:cxn ang="0">
                  <a:pos x="12" y="24"/>
                </a:cxn>
                <a:cxn ang="0">
                  <a:pos x="0" y="12"/>
                </a:cxn>
                <a:cxn ang="0">
                  <a:pos x="12" y="24"/>
                </a:cxn>
                <a:cxn ang="0">
                  <a:pos x="12" y="24"/>
                </a:cxn>
                <a:cxn ang="0">
                  <a:pos x="12" y="12"/>
                </a:cxn>
                <a:cxn ang="0">
                  <a:pos x="12" y="12"/>
                </a:cxn>
                <a:cxn ang="0">
                  <a:pos x="12" y="12"/>
                </a:cxn>
                <a:cxn ang="0">
                  <a:pos x="12" y="12"/>
                </a:cxn>
                <a:cxn ang="0">
                  <a:pos x="12" y="12"/>
                </a:cxn>
                <a:cxn ang="0">
                  <a:pos x="12" y="12"/>
                </a:cxn>
                <a:cxn ang="0">
                  <a:pos x="12" y="12"/>
                </a:cxn>
                <a:cxn ang="0">
                  <a:pos x="12" y="12"/>
                </a:cxn>
                <a:cxn ang="0">
                  <a:pos x="12" y="0"/>
                </a:cxn>
                <a:cxn ang="0">
                  <a:pos x="12" y="0"/>
                </a:cxn>
                <a:cxn ang="0">
                  <a:pos x="12" y="0"/>
                </a:cxn>
                <a:cxn ang="0">
                  <a:pos x="24" y="0"/>
                </a:cxn>
                <a:cxn ang="0">
                  <a:pos x="12" y="0"/>
                </a:cxn>
                <a:cxn ang="0">
                  <a:pos x="12" y="0"/>
                </a:cxn>
                <a:cxn ang="0">
                  <a:pos x="24" y="0"/>
                </a:cxn>
                <a:cxn ang="0">
                  <a:pos x="24" y="0"/>
                </a:cxn>
                <a:cxn ang="0">
                  <a:pos x="24" y="0"/>
                </a:cxn>
                <a:cxn ang="0">
                  <a:pos x="24" y="0"/>
                </a:cxn>
                <a:cxn ang="0">
                  <a:pos x="24" y="0"/>
                </a:cxn>
                <a:cxn ang="0">
                  <a:pos x="24" y="0"/>
                </a:cxn>
                <a:cxn ang="0">
                  <a:pos x="24" y="0"/>
                </a:cxn>
                <a:cxn ang="0">
                  <a:pos x="24" y="0"/>
                </a:cxn>
                <a:cxn ang="0">
                  <a:pos x="24" y="0"/>
                </a:cxn>
                <a:cxn ang="0">
                  <a:pos x="36" y="12"/>
                </a:cxn>
                <a:cxn ang="0">
                  <a:pos x="36" y="12"/>
                </a:cxn>
                <a:cxn ang="0">
                  <a:pos x="36" y="12"/>
                </a:cxn>
                <a:cxn ang="0">
                  <a:pos x="36" y="12"/>
                </a:cxn>
                <a:cxn ang="0">
                  <a:pos x="36" y="12"/>
                </a:cxn>
                <a:cxn ang="0">
                  <a:pos x="36" y="12"/>
                </a:cxn>
                <a:cxn ang="0">
                  <a:pos x="36" y="12"/>
                </a:cxn>
                <a:cxn ang="0">
                  <a:pos x="36" y="12"/>
                </a:cxn>
                <a:cxn ang="0">
                  <a:pos x="36" y="24"/>
                </a:cxn>
                <a:cxn ang="0">
                  <a:pos x="36" y="24"/>
                </a:cxn>
                <a:cxn ang="0">
                  <a:pos x="36" y="24"/>
                </a:cxn>
                <a:cxn ang="0">
                  <a:pos x="48" y="24"/>
                </a:cxn>
                <a:cxn ang="0">
                  <a:pos x="48" y="24"/>
                </a:cxn>
                <a:cxn ang="0">
                  <a:pos x="48" y="24"/>
                </a:cxn>
                <a:cxn ang="0">
                  <a:pos x="48" y="24"/>
                </a:cxn>
                <a:cxn ang="0">
                  <a:pos x="48" y="36"/>
                </a:cxn>
                <a:cxn ang="0">
                  <a:pos x="48" y="36"/>
                </a:cxn>
                <a:cxn ang="0">
                  <a:pos x="48" y="36"/>
                </a:cxn>
                <a:cxn ang="0">
                  <a:pos x="48" y="36"/>
                </a:cxn>
                <a:cxn ang="0">
                  <a:pos x="48" y="36"/>
                </a:cxn>
                <a:cxn ang="0">
                  <a:pos x="48" y="36"/>
                </a:cxn>
                <a:cxn ang="0">
                  <a:pos x="48" y="48"/>
                </a:cxn>
                <a:cxn ang="0">
                  <a:pos x="36" y="48"/>
                </a:cxn>
                <a:cxn ang="0">
                  <a:pos x="36" y="48"/>
                </a:cxn>
                <a:cxn ang="0">
                  <a:pos x="12" y="24"/>
                </a:cxn>
              </a:cxnLst>
              <a:rect l="0" t="0" r="r" b="b"/>
              <a:pathLst>
                <a:path w="48" h="48">
                  <a:moveTo>
                    <a:pt x="12" y="24"/>
                  </a:moveTo>
                  <a:lnTo>
                    <a:pt x="12" y="24"/>
                  </a:lnTo>
                  <a:lnTo>
                    <a:pt x="0" y="24"/>
                  </a:lnTo>
                  <a:lnTo>
                    <a:pt x="12" y="24"/>
                  </a:lnTo>
                  <a:lnTo>
                    <a:pt x="0" y="24"/>
                  </a:lnTo>
                  <a:lnTo>
                    <a:pt x="12" y="24"/>
                  </a:lnTo>
                  <a:lnTo>
                    <a:pt x="12" y="24"/>
                  </a:lnTo>
                  <a:lnTo>
                    <a:pt x="0" y="12"/>
                  </a:lnTo>
                  <a:lnTo>
                    <a:pt x="12" y="24"/>
                  </a:lnTo>
                  <a:lnTo>
                    <a:pt x="12" y="24"/>
                  </a:lnTo>
                  <a:lnTo>
                    <a:pt x="12" y="12"/>
                  </a:lnTo>
                  <a:lnTo>
                    <a:pt x="12" y="12"/>
                  </a:lnTo>
                  <a:lnTo>
                    <a:pt x="12" y="12"/>
                  </a:lnTo>
                  <a:lnTo>
                    <a:pt x="12" y="12"/>
                  </a:lnTo>
                  <a:lnTo>
                    <a:pt x="12" y="12"/>
                  </a:lnTo>
                  <a:lnTo>
                    <a:pt x="12" y="12"/>
                  </a:lnTo>
                  <a:lnTo>
                    <a:pt x="12" y="12"/>
                  </a:lnTo>
                  <a:lnTo>
                    <a:pt x="12" y="12"/>
                  </a:lnTo>
                  <a:lnTo>
                    <a:pt x="12" y="0"/>
                  </a:lnTo>
                  <a:lnTo>
                    <a:pt x="12" y="0"/>
                  </a:lnTo>
                  <a:lnTo>
                    <a:pt x="12" y="0"/>
                  </a:lnTo>
                  <a:lnTo>
                    <a:pt x="24" y="0"/>
                  </a:lnTo>
                  <a:lnTo>
                    <a:pt x="12" y="0"/>
                  </a:lnTo>
                  <a:lnTo>
                    <a:pt x="12" y="0"/>
                  </a:lnTo>
                  <a:lnTo>
                    <a:pt x="24" y="0"/>
                  </a:lnTo>
                  <a:lnTo>
                    <a:pt x="24" y="0"/>
                  </a:lnTo>
                  <a:lnTo>
                    <a:pt x="24" y="0"/>
                  </a:lnTo>
                  <a:lnTo>
                    <a:pt x="24" y="0"/>
                  </a:lnTo>
                  <a:lnTo>
                    <a:pt x="24" y="0"/>
                  </a:lnTo>
                  <a:lnTo>
                    <a:pt x="24" y="0"/>
                  </a:lnTo>
                  <a:lnTo>
                    <a:pt x="24" y="0"/>
                  </a:lnTo>
                  <a:lnTo>
                    <a:pt x="24" y="0"/>
                  </a:lnTo>
                  <a:lnTo>
                    <a:pt x="24" y="0"/>
                  </a:lnTo>
                  <a:lnTo>
                    <a:pt x="36" y="12"/>
                  </a:lnTo>
                  <a:lnTo>
                    <a:pt x="36" y="12"/>
                  </a:lnTo>
                  <a:lnTo>
                    <a:pt x="36" y="12"/>
                  </a:lnTo>
                  <a:lnTo>
                    <a:pt x="36" y="12"/>
                  </a:lnTo>
                  <a:lnTo>
                    <a:pt x="36" y="12"/>
                  </a:lnTo>
                  <a:lnTo>
                    <a:pt x="36" y="12"/>
                  </a:lnTo>
                  <a:lnTo>
                    <a:pt x="36" y="12"/>
                  </a:lnTo>
                  <a:lnTo>
                    <a:pt x="36" y="12"/>
                  </a:lnTo>
                  <a:lnTo>
                    <a:pt x="36" y="24"/>
                  </a:lnTo>
                  <a:lnTo>
                    <a:pt x="36" y="24"/>
                  </a:lnTo>
                  <a:lnTo>
                    <a:pt x="36" y="24"/>
                  </a:lnTo>
                  <a:lnTo>
                    <a:pt x="48" y="24"/>
                  </a:lnTo>
                  <a:lnTo>
                    <a:pt x="48" y="24"/>
                  </a:lnTo>
                  <a:lnTo>
                    <a:pt x="48" y="24"/>
                  </a:lnTo>
                  <a:lnTo>
                    <a:pt x="48" y="24"/>
                  </a:lnTo>
                  <a:lnTo>
                    <a:pt x="48" y="36"/>
                  </a:lnTo>
                  <a:lnTo>
                    <a:pt x="48" y="36"/>
                  </a:lnTo>
                  <a:lnTo>
                    <a:pt x="48" y="36"/>
                  </a:lnTo>
                  <a:lnTo>
                    <a:pt x="48" y="36"/>
                  </a:lnTo>
                  <a:lnTo>
                    <a:pt x="48" y="36"/>
                  </a:lnTo>
                  <a:lnTo>
                    <a:pt x="48" y="36"/>
                  </a:lnTo>
                  <a:lnTo>
                    <a:pt x="48" y="48"/>
                  </a:lnTo>
                  <a:lnTo>
                    <a:pt x="36" y="48"/>
                  </a:lnTo>
                  <a:lnTo>
                    <a:pt x="36" y="48"/>
                  </a:lnTo>
                  <a:lnTo>
                    <a:pt x="12" y="24"/>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5" name="Freeform 157">
              <a:extLst>
                <a:ext uri="{FF2B5EF4-FFF2-40B4-BE49-F238E27FC236}">
                  <a16:creationId xmlns:a16="http://schemas.microsoft.com/office/drawing/2014/main" id="{B0DBAAB6-1715-2744-8406-7F6128DBE08E}"/>
                </a:ext>
              </a:extLst>
            </p:cNvPr>
            <p:cNvSpPr>
              <a:spLocks/>
            </p:cNvSpPr>
            <p:nvPr/>
          </p:nvSpPr>
          <p:spPr bwMode="auto">
            <a:xfrm>
              <a:off x="3132921" y="1469279"/>
              <a:ext cx="32268" cy="1195"/>
            </a:xfrm>
            <a:custGeom>
              <a:avLst/>
              <a:gdLst/>
              <a:ahLst/>
              <a:cxnLst>
                <a:cxn ang="0">
                  <a:pos x="0" y="0"/>
                </a:cxn>
                <a:cxn ang="0">
                  <a:pos x="0" y="0"/>
                </a:cxn>
                <a:cxn ang="0">
                  <a:pos x="0" y="0"/>
                </a:cxn>
                <a:cxn ang="0">
                  <a:pos x="12" y="0"/>
                </a:cxn>
                <a:cxn ang="0">
                  <a:pos x="12" y="0"/>
                </a:cxn>
                <a:cxn ang="0">
                  <a:pos x="12" y="0"/>
                </a:cxn>
                <a:cxn ang="0">
                  <a:pos x="12" y="0"/>
                </a:cxn>
                <a:cxn ang="0">
                  <a:pos x="12" y="0"/>
                </a:cxn>
                <a:cxn ang="0">
                  <a:pos x="12" y="0"/>
                </a:cxn>
                <a:cxn ang="0">
                  <a:pos x="12" y="0"/>
                </a:cxn>
                <a:cxn ang="0">
                  <a:pos x="12" y="0"/>
                </a:cxn>
                <a:cxn ang="0">
                  <a:pos x="0" y="0"/>
                </a:cxn>
                <a:cxn ang="0">
                  <a:pos x="0" y="0"/>
                </a:cxn>
              </a:cxnLst>
              <a:rect l="0" t="0" r="r" b="b"/>
              <a:pathLst>
                <a:path w="12">
                  <a:moveTo>
                    <a:pt x="0" y="0"/>
                  </a:moveTo>
                  <a:lnTo>
                    <a:pt x="0" y="0"/>
                  </a:lnTo>
                  <a:lnTo>
                    <a:pt x="0" y="0"/>
                  </a:lnTo>
                  <a:lnTo>
                    <a:pt x="12" y="0"/>
                  </a:lnTo>
                  <a:lnTo>
                    <a:pt x="12" y="0"/>
                  </a:lnTo>
                  <a:lnTo>
                    <a:pt x="12" y="0"/>
                  </a:lnTo>
                  <a:lnTo>
                    <a:pt x="12" y="0"/>
                  </a:lnTo>
                  <a:lnTo>
                    <a:pt x="12" y="0"/>
                  </a:lnTo>
                  <a:lnTo>
                    <a:pt x="12" y="0"/>
                  </a:lnTo>
                  <a:lnTo>
                    <a:pt x="12" y="0"/>
                  </a:lnTo>
                  <a:lnTo>
                    <a:pt x="12"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6" name="Freeform 158">
              <a:extLst>
                <a:ext uri="{FF2B5EF4-FFF2-40B4-BE49-F238E27FC236}">
                  <a16:creationId xmlns:a16="http://schemas.microsoft.com/office/drawing/2014/main" id="{3B8C621D-5CEC-A844-A2CD-17D379123B10}"/>
                </a:ext>
              </a:extLst>
            </p:cNvPr>
            <p:cNvSpPr>
              <a:spLocks/>
            </p:cNvSpPr>
            <p:nvPr/>
          </p:nvSpPr>
          <p:spPr bwMode="auto">
            <a:xfrm>
              <a:off x="3132921" y="1456133"/>
              <a:ext cx="32268" cy="13146"/>
            </a:xfrm>
            <a:custGeom>
              <a:avLst/>
              <a:gdLst/>
              <a:ahLst/>
              <a:cxnLst>
                <a:cxn ang="0">
                  <a:pos x="0" y="0"/>
                </a:cxn>
                <a:cxn ang="0">
                  <a:pos x="12" y="0"/>
                </a:cxn>
                <a:cxn ang="0">
                  <a:pos x="12" y="0"/>
                </a:cxn>
                <a:cxn ang="0">
                  <a:pos x="12" y="0"/>
                </a:cxn>
                <a:cxn ang="0">
                  <a:pos x="12" y="0"/>
                </a:cxn>
                <a:cxn ang="0">
                  <a:pos x="12" y="12"/>
                </a:cxn>
                <a:cxn ang="0">
                  <a:pos x="12" y="0"/>
                </a:cxn>
                <a:cxn ang="0">
                  <a:pos x="12" y="12"/>
                </a:cxn>
                <a:cxn ang="0">
                  <a:pos x="12" y="12"/>
                </a:cxn>
                <a:cxn ang="0">
                  <a:pos x="12" y="12"/>
                </a:cxn>
                <a:cxn ang="0">
                  <a:pos x="12" y="12"/>
                </a:cxn>
                <a:cxn ang="0">
                  <a:pos x="12" y="12"/>
                </a:cxn>
                <a:cxn ang="0">
                  <a:pos x="12" y="12"/>
                </a:cxn>
                <a:cxn ang="0">
                  <a:pos x="12" y="12"/>
                </a:cxn>
                <a:cxn ang="0">
                  <a:pos x="12" y="12"/>
                </a:cxn>
                <a:cxn ang="0">
                  <a:pos x="12" y="12"/>
                </a:cxn>
                <a:cxn ang="0">
                  <a:pos x="12" y="12"/>
                </a:cxn>
                <a:cxn ang="0">
                  <a:pos x="12" y="12"/>
                </a:cxn>
                <a:cxn ang="0">
                  <a:pos x="12" y="12"/>
                </a:cxn>
                <a:cxn ang="0">
                  <a:pos x="12" y="12"/>
                </a:cxn>
                <a:cxn ang="0">
                  <a:pos x="12" y="12"/>
                </a:cxn>
                <a:cxn ang="0">
                  <a:pos x="12" y="12"/>
                </a:cxn>
                <a:cxn ang="0">
                  <a:pos x="0" y="12"/>
                </a:cxn>
                <a:cxn ang="0">
                  <a:pos x="12" y="0"/>
                </a:cxn>
                <a:cxn ang="0">
                  <a:pos x="12" y="0"/>
                </a:cxn>
                <a:cxn ang="0">
                  <a:pos x="0" y="0"/>
                </a:cxn>
                <a:cxn ang="0">
                  <a:pos x="0" y="0"/>
                </a:cxn>
              </a:cxnLst>
              <a:rect l="0" t="0" r="r" b="b"/>
              <a:pathLst>
                <a:path w="12" h="12">
                  <a:moveTo>
                    <a:pt x="0" y="0"/>
                  </a:moveTo>
                  <a:lnTo>
                    <a:pt x="12" y="0"/>
                  </a:lnTo>
                  <a:lnTo>
                    <a:pt x="12" y="0"/>
                  </a:lnTo>
                  <a:lnTo>
                    <a:pt x="12" y="0"/>
                  </a:lnTo>
                  <a:lnTo>
                    <a:pt x="12" y="0"/>
                  </a:lnTo>
                  <a:lnTo>
                    <a:pt x="12" y="12"/>
                  </a:lnTo>
                  <a:lnTo>
                    <a:pt x="12" y="0"/>
                  </a:lnTo>
                  <a:lnTo>
                    <a:pt x="12" y="12"/>
                  </a:lnTo>
                  <a:lnTo>
                    <a:pt x="12" y="12"/>
                  </a:lnTo>
                  <a:lnTo>
                    <a:pt x="12" y="12"/>
                  </a:lnTo>
                  <a:lnTo>
                    <a:pt x="12" y="12"/>
                  </a:lnTo>
                  <a:lnTo>
                    <a:pt x="12" y="12"/>
                  </a:lnTo>
                  <a:lnTo>
                    <a:pt x="12" y="12"/>
                  </a:lnTo>
                  <a:lnTo>
                    <a:pt x="12" y="12"/>
                  </a:lnTo>
                  <a:lnTo>
                    <a:pt x="12" y="12"/>
                  </a:lnTo>
                  <a:lnTo>
                    <a:pt x="12" y="12"/>
                  </a:lnTo>
                  <a:lnTo>
                    <a:pt x="12" y="12"/>
                  </a:lnTo>
                  <a:lnTo>
                    <a:pt x="12" y="12"/>
                  </a:lnTo>
                  <a:lnTo>
                    <a:pt x="12" y="12"/>
                  </a:lnTo>
                  <a:lnTo>
                    <a:pt x="12" y="12"/>
                  </a:lnTo>
                  <a:lnTo>
                    <a:pt x="12" y="12"/>
                  </a:lnTo>
                  <a:lnTo>
                    <a:pt x="12" y="12"/>
                  </a:lnTo>
                  <a:lnTo>
                    <a:pt x="0" y="12"/>
                  </a:lnTo>
                  <a:lnTo>
                    <a:pt x="12" y="0"/>
                  </a:lnTo>
                  <a:lnTo>
                    <a:pt x="12"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7" name="Oval 159">
              <a:extLst>
                <a:ext uri="{FF2B5EF4-FFF2-40B4-BE49-F238E27FC236}">
                  <a16:creationId xmlns:a16="http://schemas.microsoft.com/office/drawing/2014/main" id="{710F7B3E-A0B7-634C-BEDE-3A0A38829F52}"/>
                </a:ext>
              </a:extLst>
            </p:cNvPr>
            <p:cNvSpPr>
              <a:spLocks noChangeArrowheads="1"/>
            </p:cNvSpPr>
            <p:nvPr/>
          </p:nvSpPr>
          <p:spPr bwMode="auto">
            <a:xfrm>
              <a:off x="3134090" y="1469279"/>
              <a:ext cx="32268" cy="1195"/>
            </a:xfrm>
            <a:prstGeom prst="ellipse">
              <a:avLst/>
            </a:pr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8" name="Oval 160">
              <a:extLst>
                <a:ext uri="{FF2B5EF4-FFF2-40B4-BE49-F238E27FC236}">
                  <a16:creationId xmlns:a16="http://schemas.microsoft.com/office/drawing/2014/main" id="{6C2F9EDD-052B-414D-A994-9F83F167C32E}"/>
                </a:ext>
              </a:extLst>
            </p:cNvPr>
            <p:cNvSpPr>
              <a:spLocks noChangeArrowheads="1"/>
            </p:cNvSpPr>
            <p:nvPr/>
          </p:nvSpPr>
          <p:spPr bwMode="auto">
            <a:xfrm>
              <a:off x="3134090" y="1469279"/>
              <a:ext cx="32268" cy="1195"/>
            </a:xfrm>
            <a:prstGeom prst="ellipse">
              <a:avLst/>
            </a:pr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9" name="Freeform 161">
              <a:extLst>
                <a:ext uri="{FF2B5EF4-FFF2-40B4-BE49-F238E27FC236}">
                  <a16:creationId xmlns:a16="http://schemas.microsoft.com/office/drawing/2014/main" id="{7A133F32-51FE-4347-A51A-E6E1A19754A2}"/>
                </a:ext>
              </a:extLst>
            </p:cNvPr>
            <p:cNvSpPr>
              <a:spLocks/>
            </p:cNvSpPr>
            <p:nvPr/>
          </p:nvSpPr>
          <p:spPr bwMode="auto">
            <a:xfrm>
              <a:off x="3147263" y="1469332"/>
              <a:ext cx="32268" cy="26292"/>
            </a:xfrm>
            <a:custGeom>
              <a:avLst/>
              <a:gdLst/>
              <a:ahLst/>
              <a:cxnLst>
                <a:cxn ang="0">
                  <a:pos x="0" y="12"/>
                </a:cxn>
                <a:cxn ang="0">
                  <a:pos x="12" y="12"/>
                </a:cxn>
                <a:cxn ang="0">
                  <a:pos x="0" y="12"/>
                </a:cxn>
                <a:cxn ang="0">
                  <a:pos x="12" y="0"/>
                </a:cxn>
                <a:cxn ang="0">
                  <a:pos x="12" y="12"/>
                </a:cxn>
                <a:cxn ang="0">
                  <a:pos x="12" y="12"/>
                </a:cxn>
                <a:cxn ang="0">
                  <a:pos x="12" y="12"/>
                </a:cxn>
                <a:cxn ang="0">
                  <a:pos x="12" y="12"/>
                </a:cxn>
                <a:cxn ang="0">
                  <a:pos x="12" y="12"/>
                </a:cxn>
                <a:cxn ang="0">
                  <a:pos x="12" y="0"/>
                </a:cxn>
                <a:cxn ang="0">
                  <a:pos x="24" y="0"/>
                </a:cxn>
                <a:cxn ang="0">
                  <a:pos x="24" y="12"/>
                </a:cxn>
                <a:cxn ang="0">
                  <a:pos x="24" y="12"/>
                </a:cxn>
                <a:cxn ang="0">
                  <a:pos x="24" y="12"/>
                </a:cxn>
                <a:cxn ang="0">
                  <a:pos x="24" y="24"/>
                </a:cxn>
                <a:cxn ang="0">
                  <a:pos x="24" y="24"/>
                </a:cxn>
                <a:cxn ang="0">
                  <a:pos x="24" y="24"/>
                </a:cxn>
                <a:cxn ang="0">
                  <a:pos x="12" y="24"/>
                </a:cxn>
                <a:cxn ang="0">
                  <a:pos x="24" y="24"/>
                </a:cxn>
                <a:cxn ang="0">
                  <a:pos x="12" y="24"/>
                </a:cxn>
                <a:cxn ang="0">
                  <a:pos x="12" y="24"/>
                </a:cxn>
                <a:cxn ang="0">
                  <a:pos x="12" y="12"/>
                </a:cxn>
                <a:cxn ang="0">
                  <a:pos x="12" y="12"/>
                </a:cxn>
                <a:cxn ang="0">
                  <a:pos x="12" y="24"/>
                </a:cxn>
                <a:cxn ang="0">
                  <a:pos x="12" y="24"/>
                </a:cxn>
                <a:cxn ang="0">
                  <a:pos x="12" y="24"/>
                </a:cxn>
                <a:cxn ang="0">
                  <a:pos x="12" y="24"/>
                </a:cxn>
                <a:cxn ang="0">
                  <a:pos x="12" y="12"/>
                </a:cxn>
                <a:cxn ang="0">
                  <a:pos x="0" y="12"/>
                </a:cxn>
              </a:cxnLst>
              <a:rect l="0" t="0" r="r" b="b"/>
              <a:pathLst>
                <a:path w="24" h="24">
                  <a:moveTo>
                    <a:pt x="0" y="12"/>
                  </a:moveTo>
                  <a:lnTo>
                    <a:pt x="12" y="12"/>
                  </a:lnTo>
                  <a:lnTo>
                    <a:pt x="0" y="12"/>
                  </a:lnTo>
                  <a:lnTo>
                    <a:pt x="12" y="0"/>
                  </a:lnTo>
                  <a:lnTo>
                    <a:pt x="12" y="12"/>
                  </a:lnTo>
                  <a:lnTo>
                    <a:pt x="12" y="12"/>
                  </a:lnTo>
                  <a:lnTo>
                    <a:pt x="12" y="12"/>
                  </a:lnTo>
                  <a:lnTo>
                    <a:pt x="12" y="12"/>
                  </a:lnTo>
                  <a:lnTo>
                    <a:pt x="12" y="12"/>
                  </a:lnTo>
                  <a:lnTo>
                    <a:pt x="12" y="0"/>
                  </a:lnTo>
                  <a:lnTo>
                    <a:pt x="24" y="0"/>
                  </a:lnTo>
                  <a:lnTo>
                    <a:pt x="24" y="12"/>
                  </a:lnTo>
                  <a:lnTo>
                    <a:pt x="24" y="12"/>
                  </a:lnTo>
                  <a:lnTo>
                    <a:pt x="24" y="12"/>
                  </a:lnTo>
                  <a:lnTo>
                    <a:pt x="24" y="24"/>
                  </a:lnTo>
                  <a:lnTo>
                    <a:pt x="24" y="24"/>
                  </a:lnTo>
                  <a:lnTo>
                    <a:pt x="24" y="24"/>
                  </a:lnTo>
                  <a:lnTo>
                    <a:pt x="12" y="24"/>
                  </a:lnTo>
                  <a:lnTo>
                    <a:pt x="24" y="24"/>
                  </a:lnTo>
                  <a:lnTo>
                    <a:pt x="12" y="24"/>
                  </a:lnTo>
                  <a:lnTo>
                    <a:pt x="12" y="24"/>
                  </a:lnTo>
                  <a:lnTo>
                    <a:pt x="12" y="12"/>
                  </a:lnTo>
                  <a:lnTo>
                    <a:pt x="12" y="12"/>
                  </a:lnTo>
                  <a:lnTo>
                    <a:pt x="12" y="24"/>
                  </a:lnTo>
                  <a:lnTo>
                    <a:pt x="12" y="24"/>
                  </a:lnTo>
                  <a:lnTo>
                    <a:pt x="12" y="24"/>
                  </a:lnTo>
                  <a:lnTo>
                    <a:pt x="12" y="24"/>
                  </a:lnTo>
                  <a:lnTo>
                    <a:pt x="12"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60" name="Freeform 110">
              <a:extLst>
                <a:ext uri="{FF2B5EF4-FFF2-40B4-BE49-F238E27FC236}">
                  <a16:creationId xmlns:a16="http://schemas.microsoft.com/office/drawing/2014/main" id="{7141A6EA-4675-EE4C-8462-F44BEBE185F1}"/>
                </a:ext>
              </a:extLst>
            </p:cNvPr>
            <p:cNvSpPr>
              <a:spLocks/>
            </p:cNvSpPr>
            <p:nvPr/>
          </p:nvSpPr>
          <p:spPr bwMode="auto">
            <a:xfrm>
              <a:off x="4074643" y="1561303"/>
              <a:ext cx="1478353" cy="396777"/>
            </a:xfrm>
            <a:custGeom>
              <a:avLst/>
              <a:gdLst/>
              <a:ahLst/>
              <a:cxnLst>
                <a:cxn ang="0">
                  <a:pos x="132" y="302"/>
                </a:cxn>
                <a:cxn ang="0">
                  <a:pos x="193" y="278"/>
                </a:cxn>
                <a:cxn ang="0">
                  <a:pos x="229" y="193"/>
                </a:cxn>
                <a:cxn ang="0">
                  <a:pos x="229" y="157"/>
                </a:cxn>
                <a:cxn ang="0">
                  <a:pos x="265" y="169"/>
                </a:cxn>
                <a:cxn ang="0">
                  <a:pos x="277" y="133"/>
                </a:cxn>
                <a:cxn ang="0">
                  <a:pos x="301" y="121"/>
                </a:cxn>
                <a:cxn ang="0">
                  <a:pos x="314" y="108"/>
                </a:cxn>
                <a:cxn ang="0">
                  <a:pos x="326" y="84"/>
                </a:cxn>
                <a:cxn ang="0">
                  <a:pos x="350" y="72"/>
                </a:cxn>
                <a:cxn ang="0">
                  <a:pos x="386" y="48"/>
                </a:cxn>
                <a:cxn ang="0">
                  <a:pos x="398" y="36"/>
                </a:cxn>
                <a:cxn ang="0">
                  <a:pos x="422" y="36"/>
                </a:cxn>
                <a:cxn ang="0">
                  <a:pos x="458" y="72"/>
                </a:cxn>
                <a:cxn ang="0">
                  <a:pos x="495" y="60"/>
                </a:cxn>
                <a:cxn ang="0">
                  <a:pos x="519" y="24"/>
                </a:cxn>
                <a:cxn ang="0">
                  <a:pos x="543" y="48"/>
                </a:cxn>
                <a:cxn ang="0">
                  <a:pos x="567" y="36"/>
                </a:cxn>
                <a:cxn ang="0">
                  <a:pos x="615" y="36"/>
                </a:cxn>
                <a:cxn ang="0">
                  <a:pos x="628" y="36"/>
                </a:cxn>
                <a:cxn ang="0">
                  <a:pos x="615" y="12"/>
                </a:cxn>
                <a:cxn ang="0">
                  <a:pos x="652" y="12"/>
                </a:cxn>
                <a:cxn ang="0">
                  <a:pos x="688" y="12"/>
                </a:cxn>
                <a:cxn ang="0">
                  <a:pos x="748" y="24"/>
                </a:cxn>
                <a:cxn ang="0">
                  <a:pos x="784" y="24"/>
                </a:cxn>
                <a:cxn ang="0">
                  <a:pos x="736" y="36"/>
                </a:cxn>
                <a:cxn ang="0">
                  <a:pos x="760" y="36"/>
                </a:cxn>
                <a:cxn ang="0">
                  <a:pos x="809" y="12"/>
                </a:cxn>
                <a:cxn ang="0">
                  <a:pos x="833" y="36"/>
                </a:cxn>
                <a:cxn ang="0">
                  <a:pos x="845" y="72"/>
                </a:cxn>
                <a:cxn ang="0">
                  <a:pos x="857" y="96"/>
                </a:cxn>
                <a:cxn ang="0">
                  <a:pos x="893" y="145"/>
                </a:cxn>
                <a:cxn ang="0">
                  <a:pos x="929" y="157"/>
                </a:cxn>
                <a:cxn ang="0">
                  <a:pos x="966" y="169"/>
                </a:cxn>
                <a:cxn ang="0">
                  <a:pos x="978" y="193"/>
                </a:cxn>
                <a:cxn ang="0">
                  <a:pos x="1002" y="241"/>
                </a:cxn>
                <a:cxn ang="0">
                  <a:pos x="1038" y="229"/>
                </a:cxn>
                <a:cxn ang="0">
                  <a:pos x="1074" y="254"/>
                </a:cxn>
                <a:cxn ang="0">
                  <a:pos x="1086" y="290"/>
                </a:cxn>
                <a:cxn ang="0">
                  <a:pos x="1135" y="278"/>
                </a:cxn>
                <a:cxn ang="0">
                  <a:pos x="1255" y="302"/>
                </a:cxn>
                <a:cxn ang="0">
                  <a:pos x="1050" y="314"/>
                </a:cxn>
                <a:cxn ang="0">
                  <a:pos x="929" y="314"/>
                </a:cxn>
                <a:cxn ang="0">
                  <a:pos x="893" y="302"/>
                </a:cxn>
                <a:cxn ang="0">
                  <a:pos x="929" y="326"/>
                </a:cxn>
                <a:cxn ang="0">
                  <a:pos x="821" y="314"/>
                </a:cxn>
                <a:cxn ang="0">
                  <a:pos x="760" y="326"/>
                </a:cxn>
                <a:cxn ang="0">
                  <a:pos x="821" y="326"/>
                </a:cxn>
                <a:cxn ang="0">
                  <a:pos x="821" y="350"/>
                </a:cxn>
                <a:cxn ang="0">
                  <a:pos x="567" y="362"/>
                </a:cxn>
                <a:cxn ang="0">
                  <a:pos x="446" y="362"/>
                </a:cxn>
                <a:cxn ang="0">
                  <a:pos x="241" y="362"/>
                </a:cxn>
                <a:cxn ang="0">
                  <a:pos x="229" y="326"/>
                </a:cxn>
                <a:cxn ang="0">
                  <a:pos x="193" y="314"/>
                </a:cxn>
                <a:cxn ang="0">
                  <a:pos x="193" y="338"/>
                </a:cxn>
                <a:cxn ang="0">
                  <a:pos x="157" y="350"/>
                </a:cxn>
                <a:cxn ang="0">
                  <a:pos x="84" y="338"/>
                </a:cxn>
                <a:cxn ang="0">
                  <a:pos x="0" y="326"/>
                </a:cxn>
              </a:cxnLst>
              <a:rect l="0" t="0" r="r" b="b"/>
              <a:pathLst>
                <a:path w="1255" h="362">
                  <a:moveTo>
                    <a:pt x="0" y="326"/>
                  </a:moveTo>
                  <a:lnTo>
                    <a:pt x="132" y="302"/>
                  </a:lnTo>
                  <a:lnTo>
                    <a:pt x="181" y="278"/>
                  </a:lnTo>
                  <a:lnTo>
                    <a:pt x="193" y="278"/>
                  </a:lnTo>
                  <a:lnTo>
                    <a:pt x="229" y="217"/>
                  </a:lnTo>
                  <a:lnTo>
                    <a:pt x="229" y="193"/>
                  </a:lnTo>
                  <a:lnTo>
                    <a:pt x="217" y="181"/>
                  </a:lnTo>
                  <a:lnTo>
                    <a:pt x="229" y="157"/>
                  </a:lnTo>
                  <a:lnTo>
                    <a:pt x="253" y="169"/>
                  </a:lnTo>
                  <a:lnTo>
                    <a:pt x="265" y="169"/>
                  </a:lnTo>
                  <a:lnTo>
                    <a:pt x="289" y="157"/>
                  </a:lnTo>
                  <a:lnTo>
                    <a:pt x="277" y="133"/>
                  </a:lnTo>
                  <a:lnTo>
                    <a:pt x="289" y="121"/>
                  </a:lnTo>
                  <a:lnTo>
                    <a:pt x="301" y="121"/>
                  </a:lnTo>
                  <a:lnTo>
                    <a:pt x="314" y="108"/>
                  </a:lnTo>
                  <a:lnTo>
                    <a:pt x="314" y="108"/>
                  </a:lnTo>
                  <a:lnTo>
                    <a:pt x="314" y="96"/>
                  </a:lnTo>
                  <a:lnTo>
                    <a:pt x="326" y="84"/>
                  </a:lnTo>
                  <a:lnTo>
                    <a:pt x="338" y="72"/>
                  </a:lnTo>
                  <a:lnTo>
                    <a:pt x="350" y="72"/>
                  </a:lnTo>
                  <a:lnTo>
                    <a:pt x="398" y="72"/>
                  </a:lnTo>
                  <a:lnTo>
                    <a:pt x="386" y="48"/>
                  </a:lnTo>
                  <a:lnTo>
                    <a:pt x="386" y="36"/>
                  </a:lnTo>
                  <a:lnTo>
                    <a:pt x="398" y="36"/>
                  </a:lnTo>
                  <a:lnTo>
                    <a:pt x="398" y="48"/>
                  </a:lnTo>
                  <a:lnTo>
                    <a:pt x="422" y="36"/>
                  </a:lnTo>
                  <a:lnTo>
                    <a:pt x="446" y="60"/>
                  </a:lnTo>
                  <a:lnTo>
                    <a:pt x="458" y="72"/>
                  </a:lnTo>
                  <a:lnTo>
                    <a:pt x="495" y="72"/>
                  </a:lnTo>
                  <a:lnTo>
                    <a:pt x="495" y="60"/>
                  </a:lnTo>
                  <a:lnTo>
                    <a:pt x="519" y="36"/>
                  </a:lnTo>
                  <a:lnTo>
                    <a:pt x="519" y="24"/>
                  </a:lnTo>
                  <a:lnTo>
                    <a:pt x="531" y="12"/>
                  </a:lnTo>
                  <a:lnTo>
                    <a:pt x="543" y="48"/>
                  </a:lnTo>
                  <a:lnTo>
                    <a:pt x="567" y="48"/>
                  </a:lnTo>
                  <a:lnTo>
                    <a:pt x="567" y="36"/>
                  </a:lnTo>
                  <a:lnTo>
                    <a:pt x="591" y="24"/>
                  </a:lnTo>
                  <a:lnTo>
                    <a:pt x="615" y="36"/>
                  </a:lnTo>
                  <a:lnTo>
                    <a:pt x="628" y="36"/>
                  </a:lnTo>
                  <a:lnTo>
                    <a:pt x="628" y="36"/>
                  </a:lnTo>
                  <a:lnTo>
                    <a:pt x="615" y="24"/>
                  </a:lnTo>
                  <a:lnTo>
                    <a:pt x="615" y="12"/>
                  </a:lnTo>
                  <a:lnTo>
                    <a:pt x="652" y="0"/>
                  </a:lnTo>
                  <a:lnTo>
                    <a:pt x="652" y="12"/>
                  </a:lnTo>
                  <a:lnTo>
                    <a:pt x="676" y="12"/>
                  </a:lnTo>
                  <a:lnTo>
                    <a:pt x="688" y="12"/>
                  </a:lnTo>
                  <a:lnTo>
                    <a:pt x="724" y="36"/>
                  </a:lnTo>
                  <a:lnTo>
                    <a:pt x="748" y="24"/>
                  </a:lnTo>
                  <a:lnTo>
                    <a:pt x="748" y="24"/>
                  </a:lnTo>
                  <a:lnTo>
                    <a:pt x="784" y="24"/>
                  </a:lnTo>
                  <a:lnTo>
                    <a:pt x="784" y="24"/>
                  </a:lnTo>
                  <a:lnTo>
                    <a:pt x="736" y="36"/>
                  </a:lnTo>
                  <a:lnTo>
                    <a:pt x="748" y="36"/>
                  </a:lnTo>
                  <a:lnTo>
                    <a:pt x="760" y="36"/>
                  </a:lnTo>
                  <a:lnTo>
                    <a:pt x="784" y="36"/>
                  </a:lnTo>
                  <a:lnTo>
                    <a:pt x="809" y="12"/>
                  </a:lnTo>
                  <a:lnTo>
                    <a:pt x="821" y="12"/>
                  </a:lnTo>
                  <a:lnTo>
                    <a:pt x="833" y="36"/>
                  </a:lnTo>
                  <a:lnTo>
                    <a:pt x="833" y="48"/>
                  </a:lnTo>
                  <a:lnTo>
                    <a:pt x="845" y="72"/>
                  </a:lnTo>
                  <a:lnTo>
                    <a:pt x="857" y="96"/>
                  </a:lnTo>
                  <a:lnTo>
                    <a:pt x="857" y="96"/>
                  </a:lnTo>
                  <a:lnTo>
                    <a:pt x="893" y="121"/>
                  </a:lnTo>
                  <a:lnTo>
                    <a:pt x="893" y="145"/>
                  </a:lnTo>
                  <a:lnTo>
                    <a:pt x="917" y="169"/>
                  </a:lnTo>
                  <a:lnTo>
                    <a:pt x="929" y="157"/>
                  </a:lnTo>
                  <a:lnTo>
                    <a:pt x="941" y="157"/>
                  </a:lnTo>
                  <a:lnTo>
                    <a:pt x="966" y="169"/>
                  </a:lnTo>
                  <a:lnTo>
                    <a:pt x="966" y="181"/>
                  </a:lnTo>
                  <a:lnTo>
                    <a:pt x="978" y="193"/>
                  </a:lnTo>
                  <a:lnTo>
                    <a:pt x="978" y="205"/>
                  </a:lnTo>
                  <a:lnTo>
                    <a:pt x="1002" y="241"/>
                  </a:lnTo>
                  <a:lnTo>
                    <a:pt x="1014" y="241"/>
                  </a:lnTo>
                  <a:lnTo>
                    <a:pt x="1038" y="229"/>
                  </a:lnTo>
                  <a:lnTo>
                    <a:pt x="1050" y="229"/>
                  </a:lnTo>
                  <a:lnTo>
                    <a:pt x="1074" y="254"/>
                  </a:lnTo>
                  <a:lnTo>
                    <a:pt x="1074" y="278"/>
                  </a:lnTo>
                  <a:lnTo>
                    <a:pt x="1086" y="290"/>
                  </a:lnTo>
                  <a:lnTo>
                    <a:pt x="1123" y="266"/>
                  </a:lnTo>
                  <a:lnTo>
                    <a:pt x="1135" y="278"/>
                  </a:lnTo>
                  <a:lnTo>
                    <a:pt x="1171" y="278"/>
                  </a:lnTo>
                  <a:lnTo>
                    <a:pt x="1255" y="302"/>
                  </a:lnTo>
                  <a:lnTo>
                    <a:pt x="1002" y="302"/>
                  </a:lnTo>
                  <a:lnTo>
                    <a:pt x="1050" y="314"/>
                  </a:lnTo>
                  <a:lnTo>
                    <a:pt x="954" y="314"/>
                  </a:lnTo>
                  <a:lnTo>
                    <a:pt x="929" y="314"/>
                  </a:lnTo>
                  <a:lnTo>
                    <a:pt x="905" y="302"/>
                  </a:lnTo>
                  <a:lnTo>
                    <a:pt x="893" y="302"/>
                  </a:lnTo>
                  <a:lnTo>
                    <a:pt x="929" y="314"/>
                  </a:lnTo>
                  <a:lnTo>
                    <a:pt x="929" y="326"/>
                  </a:lnTo>
                  <a:lnTo>
                    <a:pt x="857" y="326"/>
                  </a:lnTo>
                  <a:lnTo>
                    <a:pt x="821" y="314"/>
                  </a:lnTo>
                  <a:lnTo>
                    <a:pt x="784" y="314"/>
                  </a:lnTo>
                  <a:lnTo>
                    <a:pt x="760" y="326"/>
                  </a:lnTo>
                  <a:lnTo>
                    <a:pt x="797" y="326"/>
                  </a:lnTo>
                  <a:lnTo>
                    <a:pt x="821" y="326"/>
                  </a:lnTo>
                  <a:lnTo>
                    <a:pt x="857" y="338"/>
                  </a:lnTo>
                  <a:lnTo>
                    <a:pt x="821" y="350"/>
                  </a:lnTo>
                  <a:lnTo>
                    <a:pt x="760" y="362"/>
                  </a:lnTo>
                  <a:lnTo>
                    <a:pt x="567" y="362"/>
                  </a:lnTo>
                  <a:lnTo>
                    <a:pt x="519" y="362"/>
                  </a:lnTo>
                  <a:lnTo>
                    <a:pt x="446" y="362"/>
                  </a:lnTo>
                  <a:lnTo>
                    <a:pt x="362" y="362"/>
                  </a:lnTo>
                  <a:lnTo>
                    <a:pt x="241" y="362"/>
                  </a:lnTo>
                  <a:lnTo>
                    <a:pt x="350" y="338"/>
                  </a:lnTo>
                  <a:lnTo>
                    <a:pt x="229" y="326"/>
                  </a:lnTo>
                  <a:lnTo>
                    <a:pt x="241" y="314"/>
                  </a:lnTo>
                  <a:lnTo>
                    <a:pt x="193" y="314"/>
                  </a:lnTo>
                  <a:lnTo>
                    <a:pt x="169" y="326"/>
                  </a:lnTo>
                  <a:lnTo>
                    <a:pt x="193" y="338"/>
                  </a:lnTo>
                  <a:lnTo>
                    <a:pt x="157" y="338"/>
                  </a:lnTo>
                  <a:lnTo>
                    <a:pt x="157" y="350"/>
                  </a:lnTo>
                  <a:lnTo>
                    <a:pt x="132" y="338"/>
                  </a:lnTo>
                  <a:lnTo>
                    <a:pt x="84" y="338"/>
                  </a:lnTo>
                  <a:lnTo>
                    <a:pt x="72" y="326"/>
                  </a:lnTo>
                  <a:lnTo>
                    <a:pt x="0" y="326"/>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grpSp>
      <p:cxnSp>
        <p:nvCxnSpPr>
          <p:cNvPr id="163" name="Shape 166">
            <a:extLst>
              <a:ext uri="{FF2B5EF4-FFF2-40B4-BE49-F238E27FC236}">
                <a16:creationId xmlns:a16="http://schemas.microsoft.com/office/drawing/2014/main" id="{33079FD4-B7A0-5F46-819D-7992FC36FA08}"/>
              </a:ext>
            </a:extLst>
          </p:cNvPr>
          <p:cNvCxnSpPr>
            <a:cxnSpLocks/>
            <a:endCxn id="9" idx="1"/>
          </p:cNvCxnSpPr>
          <p:nvPr/>
        </p:nvCxnSpPr>
        <p:spPr>
          <a:xfrm>
            <a:off x="7244862" y="1969477"/>
            <a:ext cx="980724" cy="620678"/>
          </a:xfrm>
          <a:prstGeom prst="bentConnector3">
            <a:avLst>
              <a:gd name="adj1" fmla="val 50000"/>
            </a:avLst>
          </a:prstGeom>
          <a:ln w="12700">
            <a:solidFill>
              <a:srgbClr val="41404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5" name="Shape 165">
            <a:extLst>
              <a:ext uri="{FF2B5EF4-FFF2-40B4-BE49-F238E27FC236}">
                <a16:creationId xmlns:a16="http://schemas.microsoft.com/office/drawing/2014/main" id="{56108108-0B82-A64C-8D11-0E2F59FEA452}"/>
              </a:ext>
            </a:extLst>
          </p:cNvPr>
          <p:cNvCxnSpPr>
            <a:cxnSpLocks/>
            <a:endCxn id="10" idx="3"/>
          </p:cNvCxnSpPr>
          <p:nvPr/>
        </p:nvCxnSpPr>
        <p:spPr>
          <a:xfrm rot="10800000" flipV="1">
            <a:off x="5527202" y="2009765"/>
            <a:ext cx="790536" cy="587098"/>
          </a:xfrm>
          <a:prstGeom prst="bentConnector3">
            <a:avLst>
              <a:gd name="adj1" fmla="val 50000"/>
            </a:avLst>
          </a:prstGeom>
          <a:ln w="12700">
            <a:solidFill>
              <a:srgbClr val="414042"/>
            </a:solidFill>
            <a:tailEnd type="triangle" w="lg" len="lg"/>
          </a:ln>
        </p:spPr>
        <p:style>
          <a:lnRef idx="1">
            <a:schemeClr val="accent1"/>
          </a:lnRef>
          <a:fillRef idx="0">
            <a:schemeClr val="accent1"/>
          </a:fillRef>
          <a:effectRef idx="0">
            <a:schemeClr val="accent1"/>
          </a:effectRef>
          <a:fontRef idx="minor">
            <a:schemeClr val="tx1"/>
          </a:fontRef>
        </p:style>
      </p:cxnSp>
      <p:sp>
        <p:nvSpPr>
          <p:cNvPr id="168" name="Teardrop 167">
            <a:extLst>
              <a:ext uri="{FF2B5EF4-FFF2-40B4-BE49-F238E27FC236}">
                <a16:creationId xmlns:a16="http://schemas.microsoft.com/office/drawing/2014/main" id="{FC6B9A87-2AE9-7D46-8535-215A1E09EBB9}"/>
              </a:ext>
            </a:extLst>
          </p:cNvPr>
          <p:cNvSpPr/>
          <p:nvPr/>
        </p:nvSpPr>
        <p:spPr>
          <a:xfrm>
            <a:off x="10424160" y="177776"/>
            <a:ext cx="1546591" cy="117823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69" name="TextBox 168">
            <a:extLst>
              <a:ext uri="{FF2B5EF4-FFF2-40B4-BE49-F238E27FC236}">
                <a16:creationId xmlns:a16="http://schemas.microsoft.com/office/drawing/2014/main" id="{6C5C17EF-BB05-854B-9457-3439146430DC}"/>
              </a:ext>
            </a:extLst>
          </p:cNvPr>
          <p:cNvSpPr txBox="1"/>
          <p:nvPr/>
        </p:nvSpPr>
        <p:spPr>
          <a:xfrm>
            <a:off x="10233009" y="501928"/>
            <a:ext cx="1907559" cy="553998"/>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prstClr val="white"/>
                </a:solidFill>
                <a:latin typeface="Arial"/>
              </a:rPr>
              <a:t>p. 50 </a:t>
            </a:r>
            <a:r>
              <a:rPr lang="en-GB" sz="1500" dirty="0">
                <a:solidFill>
                  <a:prstClr val="white"/>
                </a:solidFill>
                <a:latin typeface="Arial"/>
              </a:rPr>
              <a:t>of your workbook </a:t>
            </a:r>
            <a:endParaRPr lang="en-GB" sz="1500" b="1" dirty="0">
              <a:solidFill>
                <a:prstClr val="white"/>
              </a:solidFill>
              <a:latin typeface="Arial"/>
            </a:endParaRPr>
          </a:p>
        </p:txBody>
      </p:sp>
      <p:sp>
        <p:nvSpPr>
          <p:cNvPr id="3" name="Slide Number Placeholder 2">
            <a:extLst>
              <a:ext uri="{FF2B5EF4-FFF2-40B4-BE49-F238E27FC236}">
                <a16:creationId xmlns:a16="http://schemas.microsoft.com/office/drawing/2014/main" id="{5B553029-37A1-F544-90B6-0D600135CC57}"/>
              </a:ext>
            </a:extLst>
          </p:cNvPr>
          <p:cNvSpPr>
            <a:spLocks noGrp="1"/>
          </p:cNvSpPr>
          <p:nvPr>
            <p:ph type="sldNum" sz="quarter" idx="12"/>
          </p:nvPr>
        </p:nvSpPr>
        <p:spPr/>
        <p:txBody>
          <a:bodyPr/>
          <a:lstStyle/>
          <a:p>
            <a:fld id="{971CEC84-1649-40CE-BFF6-7286506FEA08}" type="slidenum">
              <a:rPr lang="en-GB" smtClean="0"/>
              <a:pPr/>
              <a:t>151</a:t>
            </a:fld>
            <a:endParaRPr lang="en-GB"/>
          </a:p>
        </p:txBody>
      </p:sp>
    </p:spTree>
    <p:extLst>
      <p:ext uri="{BB962C8B-B14F-4D97-AF65-F5344CB8AC3E}">
        <p14:creationId xmlns:p14="http://schemas.microsoft.com/office/powerpoint/2010/main" val="192716624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B95738-A574-4DC7-B160-05E86C6C7205}"/>
              </a:ext>
            </a:extLst>
          </p:cNvPr>
          <p:cNvSpPr txBox="1"/>
          <p:nvPr/>
        </p:nvSpPr>
        <p:spPr>
          <a:xfrm>
            <a:off x="1061223" y="2647198"/>
            <a:ext cx="3053547" cy="2339230"/>
          </a:xfrm>
          <a:prstGeom prst="rect">
            <a:avLst/>
          </a:prstGeom>
          <a:noFill/>
        </p:spPr>
        <p:txBody>
          <a:bodyPr wrap="square" rtlCol="0">
            <a:spAutoFit/>
          </a:bodyPr>
          <a:lstStyle/>
          <a:p>
            <a:pPr algn="ctr"/>
            <a:r>
              <a:rPr lang="en-US" sz="3200">
                <a:solidFill>
                  <a:schemeClr val="bg1"/>
                </a:solidFill>
              </a:rPr>
              <a:t>Is natural capital more of a risk or an opportunity? </a:t>
            </a:r>
          </a:p>
          <a:p>
            <a:endParaRPr lang="en-CH" sz="1801"/>
          </a:p>
        </p:txBody>
      </p:sp>
      <p:sp>
        <p:nvSpPr>
          <p:cNvPr id="8" name="Title 1">
            <a:extLst>
              <a:ext uri="{FF2B5EF4-FFF2-40B4-BE49-F238E27FC236}">
                <a16:creationId xmlns:a16="http://schemas.microsoft.com/office/drawing/2014/main" id="{CF879AD2-EA62-154B-A095-752A75AE7E51}"/>
              </a:ext>
            </a:extLst>
          </p:cNvPr>
          <p:cNvSpPr>
            <a:spLocks noGrp="1"/>
          </p:cNvSpPr>
          <p:nvPr>
            <p:ph type="title"/>
          </p:nvPr>
        </p:nvSpPr>
        <p:spPr>
          <a:xfrm>
            <a:off x="314196" y="125353"/>
            <a:ext cx="11498123" cy="878151"/>
          </a:xfrm>
        </p:spPr>
        <p:txBody>
          <a:bodyPr/>
          <a:lstStyle/>
          <a:p>
            <a:r>
              <a:rPr lang="en-US"/>
              <a:t>Reflections, total economic value </a:t>
            </a:r>
            <a:endParaRPr lang="en-CH"/>
          </a:p>
        </p:txBody>
      </p:sp>
      <p:pic>
        <p:nvPicPr>
          <p:cNvPr id="9" name="Picture 8">
            <a:extLst>
              <a:ext uri="{FF2B5EF4-FFF2-40B4-BE49-F238E27FC236}">
                <a16:creationId xmlns:a16="http://schemas.microsoft.com/office/drawing/2014/main" id="{9EF45F2F-05D8-484B-B458-E653271E5A3C}"/>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
        <p:nvSpPr>
          <p:cNvPr id="10" name="Rectangle 9">
            <a:extLst>
              <a:ext uri="{FF2B5EF4-FFF2-40B4-BE49-F238E27FC236}">
                <a16:creationId xmlns:a16="http://schemas.microsoft.com/office/drawing/2014/main" id="{448FC2CD-C92F-3343-A89C-AB3B5F2802DD}"/>
              </a:ext>
            </a:extLst>
          </p:cNvPr>
          <p:cNvSpPr/>
          <p:nvPr/>
        </p:nvSpPr>
        <p:spPr>
          <a:xfrm>
            <a:off x="1747836" y="1679046"/>
            <a:ext cx="6140389" cy="2294603"/>
          </a:xfrm>
          <a:prstGeom prst="rect">
            <a:avLst/>
          </a:prstGeom>
        </p:spPr>
        <p:txBody>
          <a:bodyPr wrap="square">
            <a:spAutoFit/>
          </a:bodyPr>
          <a:lstStyle/>
          <a:p>
            <a:r>
              <a:rPr lang="en-GB" sz="2100">
                <a:solidFill>
                  <a:prstClr val="black">
                    <a:lumMod val="65000"/>
                    <a:lumOff val="35000"/>
                  </a:prstClr>
                </a:solidFill>
              </a:rPr>
              <a:t>Individually reflect on what value your business gets from different ecosystem goods or services</a:t>
            </a:r>
          </a:p>
          <a:p>
            <a:endParaRPr lang="en-GB" sz="2100">
              <a:solidFill>
                <a:prstClr val="black">
                  <a:lumMod val="65000"/>
                  <a:lumOff val="35000"/>
                </a:prstClr>
              </a:solidFill>
            </a:endParaRPr>
          </a:p>
          <a:p>
            <a:endParaRPr lang="en-GB" sz="2100">
              <a:solidFill>
                <a:srgbClr val="595959"/>
              </a:solidFill>
            </a:endParaRPr>
          </a:p>
          <a:p>
            <a:pPr marL="285737" indent="-285737">
              <a:lnSpc>
                <a:spcPct val="150000"/>
              </a:lnSpc>
              <a:buClr>
                <a:srgbClr val="23BAED"/>
              </a:buClr>
              <a:buFont typeface="Arial" panose="020B0604020202020204" pitchFamily="34" charset="0"/>
              <a:buChar char="•"/>
            </a:pPr>
            <a:r>
              <a:rPr lang="en-GB" sz="2100" b="1">
                <a:solidFill>
                  <a:srgbClr val="23BAED"/>
                </a:solidFill>
              </a:rPr>
              <a:t>Direct value</a:t>
            </a:r>
          </a:p>
          <a:p>
            <a:pPr marL="285737" indent="-285737">
              <a:lnSpc>
                <a:spcPct val="150000"/>
              </a:lnSpc>
              <a:buClr>
                <a:srgbClr val="23BAED"/>
              </a:buClr>
              <a:buFont typeface="Arial" panose="020B0604020202020204" pitchFamily="34" charset="0"/>
              <a:buChar char="•"/>
            </a:pPr>
            <a:r>
              <a:rPr lang="en-GB" sz="2100" b="1">
                <a:solidFill>
                  <a:srgbClr val="23BAED"/>
                </a:solidFill>
              </a:rPr>
              <a:t>Indirect value </a:t>
            </a:r>
          </a:p>
        </p:txBody>
      </p:sp>
      <p:pic>
        <p:nvPicPr>
          <p:cNvPr id="7" name="Picture 2" descr="RÃ©sultat de recherche d'images pour &quot;reflexion icon&quot;">
            <a:extLst>
              <a:ext uri="{FF2B5EF4-FFF2-40B4-BE49-F238E27FC236}">
                <a16:creationId xmlns:a16="http://schemas.microsoft.com/office/drawing/2014/main" id="{1C97EA27-F7B5-4B4E-A5B7-7CD32041A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4162" y="1486654"/>
            <a:ext cx="2284964" cy="2284964"/>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Brace 10">
            <a:extLst>
              <a:ext uri="{FF2B5EF4-FFF2-40B4-BE49-F238E27FC236}">
                <a16:creationId xmlns:a16="http://schemas.microsoft.com/office/drawing/2014/main" id="{78FF1B04-A334-42DD-B81A-4931D5172C61}"/>
              </a:ext>
            </a:extLst>
          </p:cNvPr>
          <p:cNvSpPr/>
          <p:nvPr/>
        </p:nvSpPr>
        <p:spPr>
          <a:xfrm>
            <a:off x="8395083" y="1448037"/>
            <a:ext cx="410379" cy="2647716"/>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CH" sz="1801">
              <a:solidFill>
                <a:prstClr val="black"/>
              </a:solidFill>
              <a:latin typeface="Arial"/>
            </a:endParaRPr>
          </a:p>
        </p:txBody>
      </p:sp>
      <p:sp>
        <p:nvSpPr>
          <p:cNvPr id="12" name="Right Brace 11">
            <a:extLst>
              <a:ext uri="{FF2B5EF4-FFF2-40B4-BE49-F238E27FC236}">
                <a16:creationId xmlns:a16="http://schemas.microsoft.com/office/drawing/2014/main" id="{0EAC091C-94DC-48E6-BCD2-CB4DA551D07C}"/>
              </a:ext>
            </a:extLst>
          </p:cNvPr>
          <p:cNvSpPr/>
          <p:nvPr/>
        </p:nvSpPr>
        <p:spPr>
          <a:xfrm rot="10800000">
            <a:off x="836107" y="1448037"/>
            <a:ext cx="404871" cy="2647716"/>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CH" sz="1801">
              <a:solidFill>
                <a:prstClr val="black"/>
              </a:solidFill>
              <a:latin typeface="Arial"/>
            </a:endParaRPr>
          </a:p>
        </p:txBody>
      </p:sp>
      <p:sp>
        <p:nvSpPr>
          <p:cNvPr id="2" name="TextBox 1">
            <a:extLst>
              <a:ext uri="{FF2B5EF4-FFF2-40B4-BE49-F238E27FC236}">
                <a16:creationId xmlns:a16="http://schemas.microsoft.com/office/drawing/2014/main" id="{53B8BF08-91E7-5342-B8D6-0CE9CE60F2D5}"/>
              </a:ext>
            </a:extLst>
          </p:cNvPr>
          <p:cNvSpPr txBox="1"/>
          <p:nvPr/>
        </p:nvSpPr>
        <p:spPr>
          <a:xfrm>
            <a:off x="346939" y="4649192"/>
            <a:ext cx="11498123" cy="1115690"/>
          </a:xfrm>
          <a:prstGeom prst="rect">
            <a:avLst/>
          </a:prstGeom>
          <a:noFill/>
          <a:ln>
            <a:solidFill>
              <a:srgbClr val="5B9BD5">
                <a:alpha val="99000"/>
              </a:srgbClr>
            </a:solidFill>
          </a:ln>
        </p:spPr>
        <p:txBody>
          <a:bodyPr wrap="square" rtlCol="0">
            <a:spAutoFit/>
          </a:bodyPr>
          <a:lstStyle/>
          <a:p>
            <a:pPr>
              <a:lnSpc>
                <a:spcPct val="150000"/>
              </a:lnSpc>
              <a:buClr>
                <a:srgbClr val="23BAED"/>
              </a:buClr>
            </a:pPr>
            <a:r>
              <a:rPr lang="en-GB" sz="1900" b="1">
                <a:solidFill>
                  <a:srgbClr val="23BAED"/>
                </a:solidFill>
              </a:rPr>
              <a:t>Direct value = </a:t>
            </a:r>
            <a:r>
              <a:rPr lang="en-GB" sz="1900">
                <a:solidFill>
                  <a:srgbClr val="414042"/>
                </a:solidFill>
              </a:rPr>
              <a:t>Outputs that can be consumed directly, such as fish, medicines, wild foods, recreation etc.</a:t>
            </a:r>
            <a:endParaRPr lang="en-GB" sz="1900" b="1">
              <a:solidFill>
                <a:srgbClr val="23BAED"/>
              </a:solidFill>
            </a:endParaRPr>
          </a:p>
          <a:p>
            <a:pPr eaLnBrk="0" hangingPunct="0"/>
            <a:r>
              <a:rPr lang="en-GB" sz="1900" b="1">
                <a:solidFill>
                  <a:srgbClr val="23BAED"/>
                </a:solidFill>
              </a:rPr>
              <a:t>Indirect value = </a:t>
            </a:r>
            <a:r>
              <a:rPr lang="en-GB" sz="1900">
                <a:solidFill>
                  <a:srgbClr val="414042"/>
                </a:solidFill>
              </a:rPr>
              <a:t>Ecological services, such as catchment protection, flood control, carbon sequestration, climatic control, aesthetics, etc.</a:t>
            </a:r>
          </a:p>
        </p:txBody>
      </p:sp>
      <p:sp>
        <p:nvSpPr>
          <p:cNvPr id="3" name="Slide Number Placeholder 2">
            <a:extLst>
              <a:ext uri="{FF2B5EF4-FFF2-40B4-BE49-F238E27FC236}">
                <a16:creationId xmlns:a16="http://schemas.microsoft.com/office/drawing/2014/main" id="{C2A16FED-A615-294C-94B3-607FED300C37}"/>
              </a:ext>
            </a:extLst>
          </p:cNvPr>
          <p:cNvSpPr>
            <a:spLocks noGrp="1"/>
          </p:cNvSpPr>
          <p:nvPr>
            <p:ph type="sldNum" sz="quarter" idx="12"/>
          </p:nvPr>
        </p:nvSpPr>
        <p:spPr/>
        <p:txBody>
          <a:bodyPr/>
          <a:lstStyle/>
          <a:p>
            <a:fld id="{971CEC84-1649-40CE-BFF6-7286506FEA08}" type="slidenum">
              <a:rPr lang="en-GB" smtClean="0"/>
              <a:pPr/>
              <a:t>152</a:t>
            </a:fld>
            <a:endParaRPr lang="en-GB"/>
          </a:p>
        </p:txBody>
      </p:sp>
      <p:sp>
        <p:nvSpPr>
          <p:cNvPr id="13" name="Teardrop 7">
            <a:extLst>
              <a:ext uri="{FF2B5EF4-FFF2-40B4-BE49-F238E27FC236}">
                <a16:creationId xmlns:a16="http://schemas.microsoft.com/office/drawing/2014/main" id="{6D41ADC6-2FC4-469F-A9BE-55A1D20D1798}"/>
              </a:ext>
            </a:extLst>
          </p:cNvPr>
          <p:cNvSpPr/>
          <p:nvPr/>
        </p:nvSpPr>
        <p:spPr>
          <a:xfrm>
            <a:off x="8987246" y="298979"/>
            <a:ext cx="1266302" cy="111569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4" name="TextBox 8">
            <a:extLst>
              <a:ext uri="{FF2B5EF4-FFF2-40B4-BE49-F238E27FC236}">
                <a16:creationId xmlns:a16="http://schemas.microsoft.com/office/drawing/2014/main" id="{63BECE7E-A4E7-49F3-A1AC-8B54C5DEF8F2}"/>
              </a:ext>
            </a:extLst>
          </p:cNvPr>
          <p:cNvSpPr txBox="1"/>
          <p:nvPr/>
        </p:nvSpPr>
        <p:spPr>
          <a:xfrm>
            <a:off x="9119471" y="440941"/>
            <a:ext cx="1104227" cy="784830"/>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prstClr val="white"/>
                </a:solidFill>
                <a:latin typeface="Arial"/>
              </a:rPr>
              <a:t>p. 51 </a:t>
            </a:r>
            <a:r>
              <a:rPr lang="en-GB" sz="1500" dirty="0">
                <a:solidFill>
                  <a:prstClr val="white"/>
                </a:solidFill>
                <a:latin typeface="Arial"/>
              </a:rPr>
              <a:t>of your workbook</a:t>
            </a:r>
            <a:endParaRPr lang="en-GB" sz="1500" b="1" dirty="0">
              <a:solidFill>
                <a:prstClr val="white"/>
              </a:solidFill>
              <a:latin typeface="Arial"/>
            </a:endParaRPr>
          </a:p>
        </p:txBody>
      </p:sp>
    </p:spTree>
    <p:extLst>
      <p:ext uri="{BB962C8B-B14F-4D97-AF65-F5344CB8AC3E}">
        <p14:creationId xmlns:p14="http://schemas.microsoft.com/office/powerpoint/2010/main" val="372988284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E8039B7-392F-2C46-9ACD-1ADB2EAE58A1}"/>
              </a:ext>
            </a:extLst>
          </p:cNvPr>
          <p:cNvGraphicFramePr>
            <a:graphicFrameLocks noGrp="1"/>
          </p:cNvGraphicFramePr>
          <p:nvPr>
            <p:extLst>
              <p:ext uri="{D42A27DB-BD31-4B8C-83A1-F6EECF244321}">
                <p14:modId xmlns:p14="http://schemas.microsoft.com/office/powerpoint/2010/main" val="2966188388"/>
              </p:ext>
            </p:extLst>
          </p:nvPr>
        </p:nvGraphicFramePr>
        <p:xfrm>
          <a:off x="259800" y="1465849"/>
          <a:ext cx="11052523" cy="3816842"/>
        </p:xfrm>
        <a:graphic>
          <a:graphicData uri="http://schemas.openxmlformats.org/drawingml/2006/table">
            <a:tbl>
              <a:tblPr firstRow="1" bandRow="1">
                <a:tableStyleId>{BC89EF96-8CEA-46FF-86C4-4CE0E7609802}</a:tableStyleId>
              </a:tblPr>
              <a:tblGrid>
                <a:gridCol w="1328950">
                  <a:extLst>
                    <a:ext uri="{9D8B030D-6E8A-4147-A177-3AD203B41FA5}">
                      <a16:colId xmlns:a16="http://schemas.microsoft.com/office/drawing/2014/main" val="1023296373"/>
                    </a:ext>
                  </a:extLst>
                </a:gridCol>
                <a:gridCol w="4149969">
                  <a:extLst>
                    <a:ext uri="{9D8B030D-6E8A-4147-A177-3AD203B41FA5}">
                      <a16:colId xmlns:a16="http://schemas.microsoft.com/office/drawing/2014/main" val="836762385"/>
                    </a:ext>
                  </a:extLst>
                </a:gridCol>
                <a:gridCol w="815927">
                  <a:extLst>
                    <a:ext uri="{9D8B030D-6E8A-4147-A177-3AD203B41FA5}">
                      <a16:colId xmlns:a16="http://schemas.microsoft.com/office/drawing/2014/main" val="3373808305"/>
                    </a:ext>
                  </a:extLst>
                </a:gridCol>
                <a:gridCol w="1252025">
                  <a:extLst>
                    <a:ext uri="{9D8B030D-6E8A-4147-A177-3AD203B41FA5}">
                      <a16:colId xmlns:a16="http://schemas.microsoft.com/office/drawing/2014/main" val="3179983257"/>
                    </a:ext>
                  </a:extLst>
                </a:gridCol>
                <a:gridCol w="3505652">
                  <a:extLst>
                    <a:ext uri="{9D8B030D-6E8A-4147-A177-3AD203B41FA5}">
                      <a16:colId xmlns:a16="http://schemas.microsoft.com/office/drawing/2014/main" val="2626150483"/>
                    </a:ext>
                  </a:extLst>
                </a:gridCol>
              </a:tblGrid>
              <a:tr h="275944">
                <a:tc>
                  <a:txBody>
                    <a:bodyPr/>
                    <a:lstStyle/>
                    <a:p>
                      <a:r>
                        <a:rPr lang="en-US" sz="1500">
                          <a:solidFill>
                            <a:srgbClr val="595959"/>
                          </a:solidFill>
                        </a:rPr>
                        <a:t>Technique</a:t>
                      </a:r>
                    </a:p>
                  </a:txBody>
                  <a:tcPr marT="45721" marB="45721"/>
                </a:tc>
                <a:tc>
                  <a:txBody>
                    <a:bodyPr/>
                    <a:lstStyle/>
                    <a:p>
                      <a:r>
                        <a:rPr lang="en-US" sz="1500">
                          <a:solidFill>
                            <a:srgbClr val="595959"/>
                          </a:solidFill>
                        </a:rPr>
                        <a:t>Description</a:t>
                      </a:r>
                    </a:p>
                  </a:txBody>
                  <a:tcPr marT="45721" marB="45721"/>
                </a:tc>
                <a:tc>
                  <a:txBody>
                    <a:bodyPr/>
                    <a:lstStyle/>
                    <a:p>
                      <a:r>
                        <a:rPr lang="en-US" sz="1500">
                          <a:solidFill>
                            <a:srgbClr val="595959"/>
                          </a:solidFill>
                        </a:rPr>
                        <a:t>Time</a:t>
                      </a:r>
                    </a:p>
                  </a:txBody>
                  <a:tcPr marT="45721" marB="45721"/>
                </a:tc>
                <a:tc>
                  <a:txBody>
                    <a:bodyPr/>
                    <a:lstStyle/>
                    <a:p>
                      <a:r>
                        <a:rPr lang="en-US" sz="1500">
                          <a:solidFill>
                            <a:srgbClr val="595959"/>
                          </a:solidFill>
                        </a:rPr>
                        <a:t>Budget</a:t>
                      </a:r>
                    </a:p>
                  </a:txBody>
                  <a:tcPr marT="45721" marB="45721"/>
                </a:tc>
                <a:tc>
                  <a:txBody>
                    <a:bodyPr/>
                    <a:lstStyle/>
                    <a:p>
                      <a:r>
                        <a:rPr lang="en-US" sz="1500">
                          <a:solidFill>
                            <a:srgbClr val="595959"/>
                          </a:solidFill>
                        </a:rPr>
                        <a:t>Resources</a:t>
                      </a:r>
                    </a:p>
                  </a:txBody>
                  <a:tcPr marT="45721" marB="45721"/>
                </a:tc>
                <a:extLst>
                  <a:ext uri="{0D108BD9-81ED-4DB2-BD59-A6C34878D82A}">
                    <a16:rowId xmlns:a16="http://schemas.microsoft.com/office/drawing/2014/main" val="809244612"/>
                  </a:ext>
                </a:extLst>
              </a:tr>
              <a:tr h="867250">
                <a:tc>
                  <a:txBody>
                    <a:bodyPr/>
                    <a:lstStyle/>
                    <a:p>
                      <a:r>
                        <a:rPr lang="en-US" sz="1500">
                          <a:solidFill>
                            <a:srgbClr val="595959"/>
                          </a:solidFill>
                        </a:rPr>
                        <a:t>Market and financial prices</a:t>
                      </a:r>
                    </a:p>
                  </a:txBody>
                  <a:tcPr marT="45721" marB="45721"/>
                </a:tc>
                <a:tc>
                  <a:txBody>
                    <a:bodyPr/>
                    <a:lstStyle/>
                    <a:p>
                      <a:pPr marL="285750" marR="0" lvl="3" indent="-285750" algn="l" defTabSz="914400" rtl="0" eaLnBrk="1" fontAlgn="auto" latinLnBrk="0" hangingPunct="1">
                        <a:lnSpc>
                          <a:spcPct val="100000"/>
                        </a:lnSpc>
                        <a:spcBef>
                          <a:spcPts val="600"/>
                        </a:spcBef>
                        <a:spcAft>
                          <a:spcPts val="0"/>
                        </a:spcAft>
                        <a:buClr>
                          <a:srgbClr val="98BBE5"/>
                        </a:buClr>
                        <a:buSzTx/>
                        <a:buFont typeface="Arial" panose="020B0604020202020204" pitchFamily="34" charset="0"/>
                        <a:buChar char="•"/>
                        <a:tabLst/>
                        <a:defRPr/>
                      </a:pPr>
                      <a:r>
                        <a:rPr kumimoji="0" lang="en-GB" sz="1500" b="0" i="0" u="none" strike="noStrike" kern="1200" cap="none" spc="0" normalizeH="0" baseline="0" noProof="0">
                          <a:ln>
                            <a:noFill/>
                          </a:ln>
                          <a:solidFill>
                            <a:srgbClr val="595959"/>
                          </a:solidFill>
                          <a:effectLst/>
                          <a:uLnTx/>
                          <a:uFillTx/>
                          <a:latin typeface="Arial"/>
                          <a:ea typeface="+mn-ea"/>
                          <a:cs typeface="Arial"/>
                        </a:rPr>
                        <a:t>Costs/prices paid for goods and services traded in markets </a:t>
                      </a:r>
                    </a:p>
                    <a:p>
                      <a:pPr marL="285750" marR="0" lvl="3" indent="-285750" algn="l" defTabSz="914400" rtl="0" eaLnBrk="1" fontAlgn="auto" latinLnBrk="0" hangingPunct="1">
                        <a:lnSpc>
                          <a:spcPct val="100000"/>
                        </a:lnSpc>
                        <a:spcBef>
                          <a:spcPts val="600"/>
                        </a:spcBef>
                        <a:spcAft>
                          <a:spcPts val="0"/>
                        </a:spcAft>
                        <a:buClr>
                          <a:srgbClr val="98BBE5"/>
                        </a:buClr>
                        <a:buSzTx/>
                        <a:buFont typeface="Arial" panose="020B0604020202020204" pitchFamily="34" charset="0"/>
                        <a:buChar char="•"/>
                        <a:tabLst/>
                        <a:defRPr/>
                      </a:pPr>
                      <a:r>
                        <a:rPr kumimoji="0" lang="en-GB" sz="1500" b="0" i="0" u="none" strike="noStrike" kern="1200" cap="none" spc="0" normalizeH="0" baseline="0" noProof="0">
                          <a:ln>
                            <a:noFill/>
                          </a:ln>
                          <a:solidFill>
                            <a:srgbClr val="595959"/>
                          </a:solidFill>
                          <a:effectLst/>
                          <a:uLnTx/>
                          <a:uFillTx/>
                          <a:latin typeface="Arial"/>
                          <a:ea typeface="+mn-ea"/>
                          <a:cs typeface="Arial"/>
                        </a:rPr>
                        <a:t>Other internal/financial information (e.g. estimated financial value of liabilities, assets, receivables)</a:t>
                      </a:r>
                    </a:p>
                    <a:p>
                      <a:pPr marL="285750" marR="0" lvl="3" indent="-285750" algn="l" defTabSz="914400" rtl="0" eaLnBrk="1" fontAlgn="auto" latinLnBrk="0" hangingPunct="1">
                        <a:lnSpc>
                          <a:spcPct val="100000"/>
                        </a:lnSpc>
                        <a:spcBef>
                          <a:spcPts val="600"/>
                        </a:spcBef>
                        <a:spcAft>
                          <a:spcPts val="0"/>
                        </a:spcAft>
                        <a:buClr>
                          <a:srgbClr val="98BBE5"/>
                        </a:buClr>
                        <a:buSzTx/>
                        <a:buFont typeface="Arial" panose="020B0604020202020204" pitchFamily="34" charset="0"/>
                        <a:buChar char="•"/>
                        <a:tabLst/>
                        <a:defRPr/>
                      </a:pPr>
                      <a:r>
                        <a:rPr kumimoji="0" lang="en-GB" sz="1500" b="0" i="0" u="none" strike="noStrike" kern="1200" cap="none" spc="0" normalizeH="0" baseline="0" noProof="0">
                          <a:ln>
                            <a:noFill/>
                          </a:ln>
                          <a:solidFill>
                            <a:srgbClr val="595959"/>
                          </a:solidFill>
                          <a:effectLst/>
                          <a:uLnTx/>
                          <a:uFillTx/>
                          <a:latin typeface="Arial"/>
                          <a:ea typeface="+mn-ea"/>
                          <a:cs typeface="Arial"/>
                        </a:rPr>
                        <a:t>Other interpretations of market data (e.g. derived demand functions, opportunity costs, mitigation costs/aversive </a:t>
                      </a:r>
                      <a:r>
                        <a:rPr kumimoji="0" lang="en-GB" sz="1500" b="0" i="0" u="none" strike="noStrike" kern="1200" cap="none" spc="0" normalizeH="0" baseline="0" noProof="0" err="1">
                          <a:ln>
                            <a:noFill/>
                          </a:ln>
                          <a:solidFill>
                            <a:srgbClr val="595959"/>
                          </a:solidFill>
                          <a:effectLst/>
                          <a:uLnTx/>
                          <a:uFillTx/>
                          <a:latin typeface="Arial"/>
                          <a:ea typeface="+mn-ea"/>
                          <a:cs typeface="Arial"/>
                        </a:rPr>
                        <a:t>behavior</a:t>
                      </a:r>
                      <a:r>
                        <a:rPr kumimoji="0" lang="en-GB" sz="1500" b="0" i="0" u="none" strike="noStrike" kern="1200" cap="none" spc="0" normalizeH="0" baseline="0" noProof="0">
                          <a:ln>
                            <a:noFill/>
                          </a:ln>
                          <a:solidFill>
                            <a:srgbClr val="595959"/>
                          </a:solidFill>
                          <a:effectLst/>
                          <a:uLnTx/>
                          <a:uFillTx/>
                          <a:latin typeface="Arial"/>
                          <a:ea typeface="+mn-ea"/>
                          <a:cs typeface="Arial"/>
                        </a:rPr>
                        <a:t>, cost of illness)</a:t>
                      </a:r>
                    </a:p>
                  </a:txBody>
                  <a:tcPr marL="36000" marR="36000" marT="36000" marB="36000" horzOverflow="overflow"/>
                </a:tc>
                <a:tc>
                  <a:txBody>
                    <a:bodyPr/>
                    <a:lstStyle/>
                    <a:p>
                      <a:r>
                        <a:rPr lang="en-US" sz="1500">
                          <a:solidFill>
                            <a:srgbClr val="595959"/>
                          </a:solidFill>
                        </a:rPr>
                        <a:t>Days - Weeks </a:t>
                      </a:r>
                    </a:p>
                  </a:txBody>
                  <a:tcPr marT="45721" marB="45721"/>
                </a:tc>
                <a:tc>
                  <a:txBody>
                    <a:bodyPr/>
                    <a:lstStyle/>
                    <a:p>
                      <a:r>
                        <a:rPr lang="en-US" sz="1500">
                          <a:solidFill>
                            <a:srgbClr val="595959"/>
                          </a:solidFill>
                        </a:rPr>
                        <a:t>($100s-1000s; low budget)</a:t>
                      </a:r>
                    </a:p>
                  </a:txBody>
                  <a:tcPr marT="45721" marB="45721"/>
                </a:tc>
                <a:tc>
                  <a:txBody>
                    <a:bodyPr/>
                    <a:lstStyle/>
                    <a:p>
                      <a:pPr marL="0" marR="0" lvl="3" indent="0" algn="l" defTabSz="914400" rtl="0" eaLnBrk="1" fontAlgn="auto" latinLnBrk="0" hangingPunct="1">
                        <a:lnSpc>
                          <a:spcPct val="100000"/>
                        </a:lnSpc>
                        <a:spcBef>
                          <a:spcPts val="600"/>
                        </a:spcBef>
                        <a:spcAft>
                          <a:spcPts val="0"/>
                        </a:spcAft>
                        <a:buClr>
                          <a:srgbClr val="98BBE5"/>
                        </a:buClr>
                        <a:buSzTx/>
                        <a:buFont typeface="Wingdings" pitchFamily="2" charset="2"/>
                        <a:buNone/>
                        <a:tabLst/>
                        <a:defRPr/>
                      </a:pPr>
                      <a:r>
                        <a:rPr kumimoji="0" lang="en-GB" sz="1500" b="0" i="0" u="none" strike="noStrike" kern="1200" cap="none" spc="0" normalizeH="0" baseline="0" noProof="0">
                          <a:ln>
                            <a:noFill/>
                          </a:ln>
                          <a:solidFill>
                            <a:srgbClr val="595959"/>
                          </a:solidFill>
                          <a:effectLst/>
                          <a:uLnTx/>
                          <a:uFillTx/>
                          <a:latin typeface="+mn-lt"/>
                          <a:ea typeface="+mn-ea"/>
                          <a:cs typeface="Arial"/>
                        </a:rPr>
                        <a:t>Market prices of ecosystem goods and/or services, and costs involved to process or bring the product to market (e.g. crops) </a:t>
                      </a:r>
                    </a:p>
                  </a:txBody>
                  <a:tcPr marT="45721" marB="45721"/>
                </a:tc>
                <a:extLst>
                  <a:ext uri="{0D108BD9-81ED-4DB2-BD59-A6C34878D82A}">
                    <a16:rowId xmlns:a16="http://schemas.microsoft.com/office/drawing/2014/main" val="2336981570"/>
                  </a:ext>
                </a:extLst>
              </a:tr>
              <a:tr h="867250">
                <a:tc>
                  <a:txBody>
                    <a:bodyPr/>
                    <a:lstStyle/>
                    <a:p>
                      <a:r>
                        <a:rPr lang="en-US" sz="1500">
                          <a:solidFill>
                            <a:srgbClr val="595959"/>
                          </a:solidFill>
                        </a:rPr>
                        <a:t>Production function (change in production)</a:t>
                      </a:r>
                    </a:p>
                  </a:txBody>
                  <a:tcPr marT="45721" marB="45721"/>
                </a:tc>
                <a:tc>
                  <a:txBody>
                    <a:bodyPr/>
                    <a:lstStyle/>
                    <a:p>
                      <a:pPr marL="0" marR="0" lvl="3" indent="0" algn="l" defTabSz="914400" rtl="0" eaLnBrk="1" fontAlgn="auto" latinLnBrk="0" hangingPunct="1">
                        <a:lnSpc>
                          <a:spcPct val="100000"/>
                        </a:lnSpc>
                        <a:spcBef>
                          <a:spcPts val="600"/>
                        </a:spcBef>
                        <a:spcAft>
                          <a:spcPts val="0"/>
                        </a:spcAft>
                        <a:buClr>
                          <a:srgbClr val="98BBE5"/>
                        </a:buClr>
                        <a:buSzTx/>
                        <a:buFont typeface="Wingdings" pitchFamily="2" charset="2"/>
                        <a:buNone/>
                        <a:tabLst/>
                        <a:defRPr/>
                      </a:pPr>
                      <a:r>
                        <a:rPr kumimoji="0" lang="en-GB" sz="1500" u="none" strike="noStrike" kern="1200" cap="none" spc="0" normalizeH="0" baseline="0" noProof="0">
                          <a:ln>
                            <a:noFill/>
                          </a:ln>
                          <a:solidFill>
                            <a:srgbClr val="595959"/>
                          </a:solidFill>
                          <a:effectLst/>
                          <a:uLnTx/>
                          <a:uFillTx/>
                        </a:rPr>
                        <a:t>Empirical modelling approach that relates change in the output of a marketed good or service to a measurable change in natural capital inputs (e.g. the quality or quantity of ecosystem services)</a:t>
                      </a:r>
                      <a:endParaRPr kumimoji="0" lang="en-GB" sz="1500" b="0" i="0" u="none" strike="noStrike" kern="1200" cap="none" spc="0" normalizeH="0" baseline="0" noProof="0">
                        <a:ln>
                          <a:noFill/>
                        </a:ln>
                        <a:solidFill>
                          <a:srgbClr val="595959"/>
                        </a:solidFill>
                        <a:effectLst/>
                        <a:uLnTx/>
                        <a:uFillTx/>
                        <a:latin typeface="Arial"/>
                        <a:ea typeface="+mn-ea"/>
                        <a:cs typeface="Arial"/>
                      </a:endParaRPr>
                    </a:p>
                  </a:txBody>
                  <a:tcPr marL="36000" marR="36000" marT="36000" marB="36000" horzOverflow="overflow"/>
                </a:tc>
                <a:tc>
                  <a:txBody>
                    <a:bodyPr/>
                    <a:lstStyle/>
                    <a:p>
                      <a:r>
                        <a:rPr lang="en-US" sz="1500">
                          <a:solidFill>
                            <a:srgbClr val="595959"/>
                          </a:solidFill>
                        </a:rPr>
                        <a:t>Days- Weeks</a:t>
                      </a:r>
                    </a:p>
                  </a:txBody>
                  <a:tcPr marT="45721" marB="4572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solidFill>
                            <a:srgbClr val="595959"/>
                          </a:solidFill>
                        </a:rPr>
                        <a:t>($100s-1000s; low budget)</a:t>
                      </a:r>
                    </a:p>
                    <a:p>
                      <a:endParaRPr lang="en-US" sz="1500">
                        <a:solidFill>
                          <a:srgbClr val="595959"/>
                        </a:solidFill>
                      </a:endParaRPr>
                    </a:p>
                  </a:txBody>
                  <a:tcPr marT="45721" marB="45721"/>
                </a:tc>
                <a:tc>
                  <a:txBody>
                    <a:bodyPr/>
                    <a:lstStyle/>
                    <a:p>
                      <a:r>
                        <a:rPr lang="en-GB" sz="1500" kern="1200">
                          <a:solidFill>
                            <a:srgbClr val="595959"/>
                          </a:solidFill>
                          <a:effectLst/>
                        </a:rPr>
                        <a:t>Data on changes in output of a product, and data on cause and effect relationship (e.g. crop losses due to reduced water availability)</a:t>
                      </a:r>
                      <a:endParaRPr lang="en-GB" sz="1500" kern="1200">
                        <a:solidFill>
                          <a:srgbClr val="595959"/>
                        </a:solidFill>
                        <a:effectLst/>
                        <a:latin typeface="+mn-lt"/>
                        <a:ea typeface="+mn-ea"/>
                        <a:cs typeface="+mn-cs"/>
                      </a:endParaRPr>
                    </a:p>
                  </a:txBody>
                  <a:tcPr marT="45721" marB="45721"/>
                </a:tc>
                <a:extLst>
                  <a:ext uri="{0D108BD9-81ED-4DB2-BD59-A6C34878D82A}">
                    <a16:rowId xmlns:a16="http://schemas.microsoft.com/office/drawing/2014/main" val="14646396"/>
                  </a:ext>
                </a:extLst>
              </a:tr>
            </a:tbl>
          </a:graphicData>
        </a:graphic>
      </p:graphicFrame>
      <p:sp>
        <p:nvSpPr>
          <p:cNvPr id="5" name="Teardrop 4">
            <a:extLst>
              <a:ext uri="{FF2B5EF4-FFF2-40B4-BE49-F238E27FC236}">
                <a16:creationId xmlns:a16="http://schemas.microsoft.com/office/drawing/2014/main" id="{13690539-51EA-7343-843E-F99CC0E5BB46}"/>
              </a:ext>
            </a:extLst>
          </p:cNvPr>
          <p:cNvSpPr/>
          <p:nvPr/>
        </p:nvSpPr>
        <p:spPr>
          <a:xfrm>
            <a:off x="10058401" y="110295"/>
            <a:ext cx="1957254" cy="157407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itle 1">
            <a:extLst>
              <a:ext uri="{FF2B5EF4-FFF2-40B4-BE49-F238E27FC236}">
                <a16:creationId xmlns:a16="http://schemas.microsoft.com/office/drawing/2014/main" id="{FB29F1B3-CB62-C742-B930-F8A51D622844}"/>
              </a:ext>
            </a:extLst>
          </p:cNvPr>
          <p:cNvSpPr txBox="1">
            <a:spLocks/>
          </p:cNvSpPr>
          <p:nvPr/>
        </p:nvSpPr>
        <p:spPr>
          <a:xfrm>
            <a:off x="259801" y="215774"/>
            <a:ext cx="9706107" cy="878151"/>
          </a:xfrm>
          <a:prstGeom prst="rect">
            <a:avLst/>
          </a:prstGeom>
          <a:noFill/>
        </p:spPr>
        <p:txBody>
          <a:bodyPr vert="horz" lIns="91440" tIns="45721" rIns="91440" bIns="45721" rtlCol="0" anchor="ctr">
            <a:normAutofit fontScale="90000" lnSpcReduction="10000"/>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t>Overview of Valuation Techniques </a:t>
            </a:r>
            <a:br>
              <a:rPr lang="en-GB"/>
            </a:br>
            <a:r>
              <a:rPr lang="en-GB" i="1"/>
              <a:t>(type, time and resources)</a:t>
            </a:r>
            <a:endParaRPr lang="en-US" i="1"/>
          </a:p>
        </p:txBody>
      </p:sp>
      <p:sp>
        <p:nvSpPr>
          <p:cNvPr id="8" name="TextBox 7">
            <a:extLst>
              <a:ext uri="{FF2B5EF4-FFF2-40B4-BE49-F238E27FC236}">
                <a16:creationId xmlns:a16="http://schemas.microsoft.com/office/drawing/2014/main" id="{54E17EE5-41D3-C341-B53C-42645F4FB811}"/>
              </a:ext>
            </a:extLst>
          </p:cNvPr>
          <p:cNvSpPr txBox="1"/>
          <p:nvPr/>
        </p:nvSpPr>
        <p:spPr>
          <a:xfrm>
            <a:off x="10156370" y="328814"/>
            <a:ext cx="1907559" cy="1246495"/>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schemeClr val="bg1"/>
                </a:solidFill>
                <a:latin typeface="Arial"/>
              </a:rPr>
              <a:t>p. 52-54</a:t>
            </a:r>
            <a:r>
              <a:rPr lang="en-GB" sz="1500" dirty="0">
                <a:solidFill>
                  <a:schemeClr val="bg1"/>
                </a:solidFill>
                <a:latin typeface="Arial"/>
              </a:rPr>
              <a:t> of your workbook &amp; </a:t>
            </a:r>
            <a:r>
              <a:rPr lang="en-GB" sz="1500" b="1" dirty="0">
                <a:solidFill>
                  <a:prstClr val="white"/>
                </a:solidFill>
                <a:latin typeface="Arial"/>
              </a:rPr>
              <a:t>p.</a:t>
            </a:r>
            <a:r>
              <a:rPr lang="en-GB" sz="1500" b="1" dirty="0">
                <a:solidFill>
                  <a:schemeClr val="bg1"/>
                </a:solidFill>
                <a:latin typeface="Arial"/>
              </a:rPr>
              <a:t> 84-87 </a:t>
            </a:r>
            <a:r>
              <a:rPr lang="en-GB" sz="1500" dirty="0">
                <a:solidFill>
                  <a:schemeClr val="bg1"/>
                </a:solidFill>
                <a:latin typeface="Arial"/>
              </a:rPr>
              <a:t>of the</a:t>
            </a:r>
          </a:p>
          <a:p>
            <a:pPr algn="ctr" defTabSz="914354">
              <a:defRPr/>
            </a:pPr>
            <a:r>
              <a:rPr lang="en-GB" sz="1500" dirty="0">
                <a:solidFill>
                  <a:schemeClr val="bg1"/>
                </a:solidFill>
                <a:latin typeface="Arial"/>
                <a:hlinkClick r:id="rId3">
                  <a:extLst>
                    <a:ext uri="{A12FA001-AC4F-418D-AE19-62706E023703}">
                      <ahyp:hlinkClr xmlns:ahyp="http://schemas.microsoft.com/office/drawing/2018/hyperlinkcolor" val="tx"/>
                    </a:ext>
                  </a:extLst>
                </a:hlinkClick>
              </a:rPr>
              <a:t>Natural Capital Protocol</a:t>
            </a:r>
            <a:endParaRPr lang="en-GB" sz="1500" dirty="0">
              <a:solidFill>
                <a:schemeClr val="bg1"/>
              </a:solidFill>
              <a:latin typeface="Arial"/>
            </a:endParaRPr>
          </a:p>
        </p:txBody>
      </p:sp>
      <p:sp>
        <p:nvSpPr>
          <p:cNvPr id="2" name="Slide Number Placeholder 1">
            <a:extLst>
              <a:ext uri="{FF2B5EF4-FFF2-40B4-BE49-F238E27FC236}">
                <a16:creationId xmlns:a16="http://schemas.microsoft.com/office/drawing/2014/main" id="{201BFA01-2391-4A4D-B023-0950C12723C6}"/>
              </a:ext>
            </a:extLst>
          </p:cNvPr>
          <p:cNvSpPr>
            <a:spLocks noGrp="1"/>
          </p:cNvSpPr>
          <p:nvPr>
            <p:ph type="sldNum" sz="quarter" idx="12"/>
          </p:nvPr>
        </p:nvSpPr>
        <p:spPr/>
        <p:txBody>
          <a:bodyPr/>
          <a:lstStyle/>
          <a:p>
            <a:fld id="{971CEC84-1649-40CE-BFF6-7286506FEA08}" type="slidenum">
              <a:rPr lang="en-GB" smtClean="0"/>
              <a:pPr/>
              <a:t>153</a:t>
            </a:fld>
            <a:endParaRPr lang="en-GB"/>
          </a:p>
        </p:txBody>
      </p:sp>
    </p:spTree>
    <p:extLst>
      <p:ext uri="{BB962C8B-B14F-4D97-AF65-F5344CB8AC3E}">
        <p14:creationId xmlns:p14="http://schemas.microsoft.com/office/powerpoint/2010/main" val="276777712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E8039B7-392F-2C46-9ACD-1ADB2EAE58A1}"/>
              </a:ext>
            </a:extLst>
          </p:cNvPr>
          <p:cNvGraphicFramePr>
            <a:graphicFrameLocks noGrp="1"/>
          </p:cNvGraphicFramePr>
          <p:nvPr/>
        </p:nvGraphicFramePr>
        <p:xfrm>
          <a:off x="259800" y="1465849"/>
          <a:ext cx="11672399" cy="4343410"/>
        </p:xfrm>
        <a:graphic>
          <a:graphicData uri="http://schemas.openxmlformats.org/drawingml/2006/table">
            <a:tbl>
              <a:tblPr firstRow="1" bandRow="1">
                <a:tableStyleId>{BC89EF96-8CEA-46FF-86C4-4CE0E7609802}</a:tableStyleId>
              </a:tblPr>
              <a:tblGrid>
                <a:gridCol w="619876">
                  <a:extLst>
                    <a:ext uri="{9D8B030D-6E8A-4147-A177-3AD203B41FA5}">
                      <a16:colId xmlns:a16="http://schemas.microsoft.com/office/drawing/2014/main" val="376186465"/>
                    </a:ext>
                  </a:extLst>
                </a:gridCol>
                <a:gridCol w="1328950">
                  <a:extLst>
                    <a:ext uri="{9D8B030D-6E8A-4147-A177-3AD203B41FA5}">
                      <a16:colId xmlns:a16="http://schemas.microsoft.com/office/drawing/2014/main" val="1023296373"/>
                    </a:ext>
                  </a:extLst>
                </a:gridCol>
                <a:gridCol w="4149969">
                  <a:extLst>
                    <a:ext uri="{9D8B030D-6E8A-4147-A177-3AD203B41FA5}">
                      <a16:colId xmlns:a16="http://schemas.microsoft.com/office/drawing/2014/main" val="836762385"/>
                    </a:ext>
                  </a:extLst>
                </a:gridCol>
                <a:gridCol w="815927">
                  <a:extLst>
                    <a:ext uri="{9D8B030D-6E8A-4147-A177-3AD203B41FA5}">
                      <a16:colId xmlns:a16="http://schemas.microsoft.com/office/drawing/2014/main" val="3373808305"/>
                    </a:ext>
                  </a:extLst>
                </a:gridCol>
                <a:gridCol w="1252025">
                  <a:extLst>
                    <a:ext uri="{9D8B030D-6E8A-4147-A177-3AD203B41FA5}">
                      <a16:colId xmlns:a16="http://schemas.microsoft.com/office/drawing/2014/main" val="3179983257"/>
                    </a:ext>
                  </a:extLst>
                </a:gridCol>
                <a:gridCol w="3505652">
                  <a:extLst>
                    <a:ext uri="{9D8B030D-6E8A-4147-A177-3AD203B41FA5}">
                      <a16:colId xmlns:a16="http://schemas.microsoft.com/office/drawing/2014/main" val="2626150483"/>
                    </a:ext>
                  </a:extLst>
                </a:gridCol>
              </a:tblGrid>
              <a:tr h="275944">
                <a:tc>
                  <a:txBody>
                    <a:bodyPr/>
                    <a:lstStyle/>
                    <a:p>
                      <a:endParaRPr lang="en-US" sz="1500">
                        <a:solidFill>
                          <a:srgbClr val="595959"/>
                        </a:solidFill>
                      </a:endParaRPr>
                    </a:p>
                  </a:txBody>
                  <a:tcPr marT="45721" marB="45721"/>
                </a:tc>
                <a:tc>
                  <a:txBody>
                    <a:bodyPr/>
                    <a:lstStyle/>
                    <a:p>
                      <a:r>
                        <a:rPr lang="en-US" sz="1500">
                          <a:solidFill>
                            <a:srgbClr val="595959"/>
                          </a:solidFill>
                        </a:rPr>
                        <a:t>Technique</a:t>
                      </a:r>
                    </a:p>
                  </a:txBody>
                  <a:tcPr marT="45721" marB="45721"/>
                </a:tc>
                <a:tc>
                  <a:txBody>
                    <a:bodyPr/>
                    <a:lstStyle/>
                    <a:p>
                      <a:r>
                        <a:rPr lang="en-US" sz="1500">
                          <a:solidFill>
                            <a:srgbClr val="595959"/>
                          </a:solidFill>
                        </a:rPr>
                        <a:t>Description</a:t>
                      </a:r>
                    </a:p>
                  </a:txBody>
                  <a:tcPr marT="45721" marB="45721"/>
                </a:tc>
                <a:tc>
                  <a:txBody>
                    <a:bodyPr/>
                    <a:lstStyle/>
                    <a:p>
                      <a:r>
                        <a:rPr lang="en-US" sz="1500">
                          <a:solidFill>
                            <a:srgbClr val="595959"/>
                          </a:solidFill>
                        </a:rPr>
                        <a:t>Time</a:t>
                      </a:r>
                    </a:p>
                  </a:txBody>
                  <a:tcPr marT="45721" marB="45721"/>
                </a:tc>
                <a:tc>
                  <a:txBody>
                    <a:bodyPr/>
                    <a:lstStyle/>
                    <a:p>
                      <a:r>
                        <a:rPr lang="en-US" sz="1500">
                          <a:solidFill>
                            <a:srgbClr val="595959"/>
                          </a:solidFill>
                        </a:rPr>
                        <a:t>Budget</a:t>
                      </a:r>
                    </a:p>
                  </a:txBody>
                  <a:tcPr marT="45721" marB="45721"/>
                </a:tc>
                <a:tc>
                  <a:txBody>
                    <a:bodyPr/>
                    <a:lstStyle/>
                    <a:p>
                      <a:r>
                        <a:rPr lang="en-US" sz="1500">
                          <a:solidFill>
                            <a:srgbClr val="595959"/>
                          </a:solidFill>
                        </a:rPr>
                        <a:t>Resources</a:t>
                      </a:r>
                    </a:p>
                  </a:txBody>
                  <a:tcPr marT="45721" marB="45721"/>
                </a:tc>
                <a:extLst>
                  <a:ext uri="{0D108BD9-81ED-4DB2-BD59-A6C34878D82A}">
                    <a16:rowId xmlns:a16="http://schemas.microsoft.com/office/drawing/2014/main" val="809244612"/>
                  </a:ext>
                </a:extLst>
              </a:tr>
              <a:tr h="867250">
                <a:tc rowSpan="2">
                  <a:txBody>
                    <a:bodyPr/>
                    <a:lstStyle/>
                    <a:p>
                      <a:pPr algn="ctr"/>
                      <a:r>
                        <a:rPr lang="en-US" sz="1500">
                          <a:solidFill>
                            <a:srgbClr val="595959"/>
                          </a:solidFill>
                        </a:rPr>
                        <a:t>Cost Based Approach</a:t>
                      </a:r>
                      <a:endParaRPr lang="en-US" sz="1500" b="1">
                        <a:solidFill>
                          <a:srgbClr val="595959"/>
                        </a:solidFill>
                      </a:endParaRPr>
                    </a:p>
                  </a:txBody>
                  <a:tcPr marT="45721" marB="45721" vert="vert270"/>
                </a:tc>
                <a:tc>
                  <a:txBody>
                    <a:bodyPr/>
                    <a:lstStyle/>
                    <a:p>
                      <a:r>
                        <a:rPr lang="en-US" sz="1500">
                          <a:solidFill>
                            <a:srgbClr val="595959"/>
                          </a:solidFill>
                        </a:rPr>
                        <a:t>Replacement Costs</a:t>
                      </a:r>
                    </a:p>
                  </a:txBody>
                  <a:tcPr marT="45721" marB="45721"/>
                </a:tc>
                <a:tc>
                  <a:txBody>
                    <a:bodyPr/>
                    <a:lstStyle/>
                    <a:p>
                      <a:pPr marL="0" marR="0" lvl="3" indent="0" algn="l" defTabSz="914400" rtl="0" eaLnBrk="1" fontAlgn="auto" latinLnBrk="0" hangingPunct="1">
                        <a:lnSpc>
                          <a:spcPct val="100000"/>
                        </a:lnSpc>
                        <a:spcBef>
                          <a:spcPts val="600"/>
                        </a:spcBef>
                        <a:spcAft>
                          <a:spcPts val="0"/>
                        </a:spcAft>
                        <a:buClr>
                          <a:srgbClr val="98BBE5"/>
                        </a:buClr>
                        <a:buSzTx/>
                        <a:buFont typeface="Wingdings" pitchFamily="2" charset="2"/>
                        <a:buNone/>
                        <a:tabLst/>
                        <a:defRPr/>
                      </a:pPr>
                      <a:r>
                        <a:rPr kumimoji="0" lang="en-GB" sz="1500" u="none" strike="noStrike" kern="1200" cap="none" spc="0" normalizeH="0" baseline="0" noProof="0">
                          <a:ln>
                            <a:noFill/>
                          </a:ln>
                          <a:solidFill>
                            <a:srgbClr val="595959"/>
                          </a:solidFill>
                          <a:effectLst/>
                          <a:uLnTx/>
                          <a:uFillTx/>
                        </a:rPr>
                        <a:t>The cost of replacing an ecosystem good/service with artificial or man-made products etc., in terms of expenditures saved</a:t>
                      </a:r>
                      <a:endParaRPr kumimoji="0" lang="en-GB" sz="1500" b="0" i="0" u="none" strike="noStrike" kern="1200" cap="none" spc="0" normalizeH="0" baseline="0" noProof="0">
                        <a:ln>
                          <a:noFill/>
                        </a:ln>
                        <a:solidFill>
                          <a:srgbClr val="595959"/>
                        </a:solidFill>
                        <a:effectLst/>
                        <a:uLnTx/>
                        <a:uFillTx/>
                        <a:latin typeface="Arial"/>
                        <a:ea typeface="+mn-ea"/>
                        <a:cs typeface="Arial"/>
                      </a:endParaRPr>
                    </a:p>
                  </a:txBody>
                  <a:tcPr marL="36000" marR="36000" marT="36000" marB="36000" horzOverflow="overflow"/>
                </a:tc>
                <a:tc>
                  <a:txBody>
                    <a:bodyPr/>
                    <a:lstStyle/>
                    <a:p>
                      <a:r>
                        <a:rPr lang="en-US" sz="1500">
                          <a:solidFill>
                            <a:srgbClr val="595959"/>
                          </a:solidFill>
                        </a:rPr>
                        <a:t>Days - Weeks </a:t>
                      </a:r>
                    </a:p>
                  </a:txBody>
                  <a:tcPr marT="45721" marB="45721"/>
                </a:tc>
                <a:tc>
                  <a:txBody>
                    <a:bodyPr/>
                    <a:lstStyle/>
                    <a:p>
                      <a:r>
                        <a:rPr lang="en-US" sz="1500">
                          <a:solidFill>
                            <a:srgbClr val="595959"/>
                          </a:solidFill>
                        </a:rPr>
                        <a:t>($100s-1000s; low budget)</a:t>
                      </a:r>
                    </a:p>
                  </a:txBody>
                  <a:tcPr marT="45721" marB="4572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solidFill>
                            <a:srgbClr val="595959"/>
                          </a:solidFill>
                        </a:rPr>
                        <a:t>Cost </a:t>
                      </a:r>
                      <a:r>
                        <a:rPr lang="en-GB" sz="1500" kern="1200">
                          <a:solidFill>
                            <a:srgbClr val="595959"/>
                          </a:solidFill>
                          <a:effectLst/>
                        </a:rPr>
                        <a:t>(market price) of replacing an ecosystem good or service with a man-made equivalent e.g. bottled water in production processes</a:t>
                      </a:r>
                      <a:endParaRPr lang="en-GB" sz="1500" kern="1200">
                        <a:solidFill>
                          <a:srgbClr val="595959"/>
                        </a:solidFill>
                        <a:effectLst/>
                        <a:latin typeface="+mn-lt"/>
                        <a:ea typeface="+mn-ea"/>
                        <a:cs typeface="+mn-cs"/>
                      </a:endParaRPr>
                    </a:p>
                  </a:txBody>
                  <a:tcPr marT="45721" marB="45721"/>
                </a:tc>
                <a:extLst>
                  <a:ext uri="{0D108BD9-81ED-4DB2-BD59-A6C34878D82A}">
                    <a16:rowId xmlns:a16="http://schemas.microsoft.com/office/drawing/2014/main" val="2336981570"/>
                  </a:ext>
                </a:extLst>
              </a:tr>
              <a:tr h="867250">
                <a:tc vMerge="1">
                  <a:txBody>
                    <a:bodyPr/>
                    <a:lstStyle/>
                    <a:p>
                      <a:endParaRPr lang="en-US"/>
                    </a:p>
                  </a:txBody>
                  <a:tcPr/>
                </a:tc>
                <a:tc>
                  <a:txBody>
                    <a:bodyPr/>
                    <a:lstStyle/>
                    <a:p>
                      <a:r>
                        <a:rPr lang="en-US" sz="1500">
                          <a:solidFill>
                            <a:srgbClr val="595959"/>
                          </a:solidFill>
                        </a:rPr>
                        <a:t>Damage costs avoided</a:t>
                      </a:r>
                    </a:p>
                  </a:txBody>
                  <a:tcPr marT="45721" marB="45721"/>
                </a:tc>
                <a:tc>
                  <a:txBody>
                    <a:bodyPr/>
                    <a:lstStyle/>
                    <a:p>
                      <a:pPr marL="0" marR="0" lvl="3" indent="0" algn="l" defTabSz="914400" rtl="0" eaLnBrk="1" fontAlgn="auto" latinLnBrk="0" hangingPunct="1">
                        <a:lnSpc>
                          <a:spcPct val="100000"/>
                        </a:lnSpc>
                        <a:spcBef>
                          <a:spcPts val="600"/>
                        </a:spcBef>
                        <a:spcAft>
                          <a:spcPts val="0"/>
                        </a:spcAft>
                        <a:buClr>
                          <a:srgbClr val="98BBE5"/>
                        </a:buClr>
                        <a:buSzTx/>
                        <a:buFont typeface="Wingdings" pitchFamily="2" charset="2"/>
                        <a:buNone/>
                        <a:tabLst/>
                        <a:defRPr/>
                      </a:pPr>
                      <a:r>
                        <a:rPr kumimoji="0" lang="en-GB" sz="1500" u="none" strike="noStrike" kern="1200" cap="none" spc="0" normalizeH="0" baseline="0" noProof="0">
                          <a:ln>
                            <a:noFill/>
                          </a:ln>
                          <a:solidFill>
                            <a:srgbClr val="595959"/>
                          </a:solidFill>
                          <a:effectLst/>
                          <a:uLnTx/>
                          <a:uFillTx/>
                        </a:rPr>
                        <a:t>The costs incurred to property, infrastructure, etc. when ecosystem services which protect valuable assets are lost (i.e., expenditures saved).</a:t>
                      </a:r>
                      <a:endParaRPr kumimoji="0" lang="en-GB" sz="1500" b="0" i="0" u="none" strike="noStrike" kern="1200" cap="none" spc="0" normalizeH="0" baseline="0" noProof="0">
                        <a:ln>
                          <a:noFill/>
                        </a:ln>
                        <a:solidFill>
                          <a:srgbClr val="595959"/>
                        </a:solidFill>
                        <a:effectLst/>
                        <a:uLnTx/>
                        <a:uFillTx/>
                        <a:latin typeface="Arial"/>
                        <a:ea typeface="+mn-ea"/>
                        <a:cs typeface="Arial"/>
                      </a:endParaRPr>
                    </a:p>
                  </a:txBody>
                  <a:tcPr marL="36000" marR="36000" marT="36000" marB="36000" horzOverflow="overflow"/>
                </a:tc>
                <a:tc>
                  <a:txBody>
                    <a:bodyPr/>
                    <a:lstStyle/>
                    <a:p>
                      <a:r>
                        <a:rPr lang="en-US" sz="1500">
                          <a:solidFill>
                            <a:srgbClr val="595959"/>
                          </a:solidFill>
                        </a:rPr>
                        <a:t>Weeks</a:t>
                      </a:r>
                    </a:p>
                  </a:txBody>
                  <a:tcPr marT="45721" marB="4572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solidFill>
                            <a:srgbClr val="595959"/>
                          </a:solidFill>
                        </a:rPr>
                        <a:t>($100s-1000s; low budget)</a:t>
                      </a:r>
                    </a:p>
                    <a:p>
                      <a:endParaRPr lang="en-US" sz="1500">
                        <a:solidFill>
                          <a:srgbClr val="595959"/>
                        </a:solidFill>
                      </a:endParaRPr>
                    </a:p>
                  </a:txBody>
                  <a:tcPr marT="45721" marB="45721"/>
                </a:tc>
                <a:tc>
                  <a:txBody>
                    <a:bodyPr/>
                    <a:lstStyle/>
                    <a:p>
                      <a:r>
                        <a:rPr lang="en-GB" sz="1500" kern="1200">
                          <a:solidFill>
                            <a:srgbClr val="595959"/>
                          </a:solidFill>
                          <a:effectLst/>
                        </a:rPr>
                        <a:t>Data on costs incurred to property, etc. as a result of loss of ecosystem services</a:t>
                      </a:r>
                      <a:endParaRPr lang="en-GB" sz="1500">
                        <a:solidFill>
                          <a:srgbClr val="595959"/>
                        </a:solidFill>
                        <a:effectLst/>
                      </a:endParaRPr>
                    </a:p>
                    <a:p>
                      <a:r>
                        <a:rPr lang="en-GB" sz="1500" kern="1200">
                          <a:solidFill>
                            <a:srgbClr val="595959"/>
                          </a:solidFill>
                          <a:effectLst/>
                        </a:rPr>
                        <a:t>Damages under different scenarios </a:t>
                      </a:r>
                      <a:endParaRPr lang="en-GB" sz="1500" kern="1200">
                        <a:solidFill>
                          <a:srgbClr val="595959"/>
                        </a:solidFill>
                        <a:effectLst/>
                        <a:latin typeface="+mn-lt"/>
                        <a:ea typeface="+mn-ea"/>
                        <a:cs typeface="+mn-cs"/>
                      </a:endParaRPr>
                    </a:p>
                  </a:txBody>
                  <a:tcPr marT="45721" marB="45721"/>
                </a:tc>
                <a:extLst>
                  <a:ext uri="{0D108BD9-81ED-4DB2-BD59-A6C34878D82A}">
                    <a16:rowId xmlns:a16="http://schemas.microsoft.com/office/drawing/2014/main" val="14646396"/>
                  </a:ext>
                </a:extLst>
              </a:tr>
              <a:tr h="867250">
                <a:tc rowSpan="2">
                  <a:txBody>
                    <a:bodyPr/>
                    <a:lstStyle/>
                    <a:p>
                      <a:pPr algn="ctr"/>
                      <a:r>
                        <a:rPr lang="en-US" sz="1500">
                          <a:solidFill>
                            <a:srgbClr val="595959"/>
                          </a:solidFill>
                        </a:rPr>
                        <a:t>Stated Preference Approach</a:t>
                      </a:r>
                      <a:endParaRPr lang="en-US" sz="1500" b="1">
                        <a:solidFill>
                          <a:srgbClr val="595959"/>
                        </a:solidFill>
                      </a:endParaRPr>
                    </a:p>
                  </a:txBody>
                  <a:tcPr marT="45721" marB="45721" vert="vert270"/>
                </a:tc>
                <a:tc>
                  <a:txBody>
                    <a:bodyPr/>
                    <a:lstStyle/>
                    <a:p>
                      <a:r>
                        <a:rPr lang="en-US" sz="1500">
                          <a:solidFill>
                            <a:srgbClr val="595959"/>
                          </a:solidFill>
                        </a:rPr>
                        <a:t>Contingent valuation </a:t>
                      </a:r>
                    </a:p>
                  </a:txBody>
                  <a:tcPr marT="45721" marB="45721"/>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500" u="none" strike="noStrike" kern="1200" cap="none" spc="0" normalizeH="0" baseline="0" noProof="0">
                          <a:ln>
                            <a:noFill/>
                          </a:ln>
                          <a:solidFill>
                            <a:srgbClr val="595959"/>
                          </a:solidFill>
                          <a:effectLst/>
                          <a:uLnTx/>
                          <a:uFillTx/>
                        </a:rPr>
                        <a:t>Infer ecosystem values by asking people directly what is their willingness to pay (WTP) for them or their willingness to accept (WTA) compensation for their loss saved.</a:t>
                      </a:r>
                      <a:endParaRPr kumimoji="0" lang="en-GB" sz="1500" b="0" i="0" u="none" strike="noStrike" kern="1200" cap="none" spc="0" normalizeH="0" baseline="0" noProof="0">
                        <a:ln>
                          <a:noFill/>
                        </a:ln>
                        <a:solidFill>
                          <a:srgbClr val="595959"/>
                        </a:solidFill>
                        <a:effectLst/>
                        <a:uLnTx/>
                        <a:uFillTx/>
                        <a:latin typeface="Arial"/>
                        <a:ea typeface="+mn-ea"/>
                        <a:cs typeface="Arial"/>
                      </a:endParaRPr>
                    </a:p>
                  </a:txBody>
                  <a:tcPr marT="45721" marB="45721"/>
                </a:tc>
                <a:tc>
                  <a:txBody>
                    <a:bodyPr/>
                    <a:lstStyle/>
                    <a:p>
                      <a:r>
                        <a:rPr lang="en-US" sz="1500">
                          <a:solidFill>
                            <a:srgbClr val="595959"/>
                          </a:solidFill>
                        </a:rPr>
                        <a:t>Weeks-</a:t>
                      </a:r>
                    </a:p>
                    <a:p>
                      <a:r>
                        <a:rPr lang="en-US" sz="1500">
                          <a:solidFill>
                            <a:srgbClr val="595959"/>
                          </a:solidFill>
                        </a:rPr>
                        <a:t>Months</a:t>
                      </a:r>
                    </a:p>
                  </a:txBody>
                  <a:tcPr marT="45721" marB="45721"/>
                </a:tc>
                <a:tc>
                  <a:txBody>
                    <a:bodyPr/>
                    <a:lstStyle/>
                    <a:p>
                      <a:r>
                        <a:rPr lang="en-US" sz="1500">
                          <a:solidFill>
                            <a:srgbClr val="595959"/>
                          </a:solidFill>
                        </a:rPr>
                        <a:t>($10,000s – 100,000s; high budget)</a:t>
                      </a:r>
                    </a:p>
                  </a:txBody>
                  <a:tcPr marT="45721" marB="45721"/>
                </a:tc>
                <a:tc>
                  <a:txBody>
                    <a:bodyPr/>
                    <a:lstStyle/>
                    <a:p>
                      <a:pPr marL="0" marR="0" lvl="0" indent="0" algn="l" rtl="0" eaLnBrk="1" fontAlgn="auto" latinLnBrk="0" hangingPunct="1">
                        <a:lnSpc>
                          <a:spcPct val="100000"/>
                        </a:lnSpc>
                        <a:spcBef>
                          <a:spcPts val="0"/>
                        </a:spcBef>
                        <a:spcAft>
                          <a:spcPts val="0"/>
                        </a:spcAft>
                        <a:buFontTx/>
                        <a:buNone/>
                      </a:pPr>
                      <a:r>
                        <a:rPr lang="en-GB" sz="1500" kern="1200">
                          <a:solidFill>
                            <a:srgbClr val="595959"/>
                          </a:solidFill>
                          <a:effectLst/>
                        </a:rPr>
                        <a:t>Stated value that people place on an ecosystem good or service </a:t>
                      </a:r>
                      <a:endParaRPr lang="en-GB" sz="1500">
                        <a:solidFill>
                          <a:srgbClr val="595959"/>
                        </a:solidFill>
                        <a:effectLst/>
                      </a:endParaRPr>
                    </a:p>
                    <a:p>
                      <a:pPr marL="0" marR="0" lvl="0" indent="0" algn="l" rtl="0" eaLnBrk="1" fontAlgn="auto" latinLnBrk="0" hangingPunct="1">
                        <a:lnSpc>
                          <a:spcPct val="100000"/>
                        </a:lnSpc>
                        <a:spcBef>
                          <a:spcPts val="0"/>
                        </a:spcBef>
                        <a:spcAft>
                          <a:spcPts val="0"/>
                        </a:spcAft>
                        <a:buFontTx/>
                        <a:buNone/>
                      </a:pPr>
                      <a:r>
                        <a:rPr lang="en-GB" sz="1500" kern="1200">
                          <a:solidFill>
                            <a:srgbClr val="595959"/>
                          </a:solidFill>
                          <a:effectLst/>
                        </a:rPr>
                        <a:t>Demographic and biographical information on survey respondents. </a:t>
                      </a:r>
                      <a:endParaRPr lang="en-GB" sz="1500" kern="1200">
                        <a:solidFill>
                          <a:srgbClr val="595959"/>
                        </a:solidFill>
                        <a:effectLst/>
                        <a:latin typeface="+mn-lt"/>
                        <a:ea typeface="+mn-ea"/>
                        <a:cs typeface="+mn-cs"/>
                      </a:endParaRPr>
                    </a:p>
                  </a:txBody>
                  <a:tcPr marT="45721" marB="45721"/>
                </a:tc>
                <a:extLst>
                  <a:ext uri="{0D108BD9-81ED-4DB2-BD59-A6C34878D82A}">
                    <a16:rowId xmlns:a16="http://schemas.microsoft.com/office/drawing/2014/main" val="1785474278"/>
                  </a:ext>
                </a:extLst>
              </a:tr>
              <a:tr h="914067">
                <a:tc vMerge="1">
                  <a:txBody>
                    <a:bodyPr/>
                    <a:lstStyle/>
                    <a:p>
                      <a:endParaRPr lang="en-US" b="1"/>
                    </a:p>
                  </a:txBody>
                  <a:tcPr/>
                </a:tc>
                <a:tc>
                  <a:txBody>
                    <a:bodyPr/>
                    <a:lstStyle/>
                    <a:p>
                      <a:r>
                        <a:rPr lang="en-US" sz="1500">
                          <a:solidFill>
                            <a:srgbClr val="595959"/>
                          </a:solidFill>
                        </a:rPr>
                        <a:t>Choice experiments</a:t>
                      </a:r>
                    </a:p>
                  </a:txBody>
                  <a:tcPr marT="45721" marB="45721"/>
                </a:tc>
                <a:tc>
                  <a:txBody>
                    <a:bodyPr/>
                    <a:lstStyle/>
                    <a:p>
                      <a:pPr marL="0" marR="0" lvl="0" indent="0" algn="l" rtl="0" eaLnBrk="1" fontAlgn="auto" latinLnBrk="0" hangingPunct="1">
                        <a:lnSpc>
                          <a:spcPct val="100000"/>
                        </a:lnSpc>
                        <a:spcBef>
                          <a:spcPts val="0"/>
                        </a:spcBef>
                        <a:spcAft>
                          <a:spcPts val="0"/>
                        </a:spcAft>
                        <a:buFont typeface="Arial" panose="020B0604020202020204" pitchFamily="34" charset="0"/>
                        <a:buNone/>
                      </a:pPr>
                      <a:r>
                        <a:rPr kumimoji="0" lang="en-GB" sz="1500" u="none" strike="noStrike" kern="1200" cap="none" spc="0" normalizeH="0" baseline="0" noProof="0">
                          <a:ln>
                            <a:noFill/>
                          </a:ln>
                          <a:solidFill>
                            <a:srgbClr val="595959"/>
                          </a:solidFill>
                          <a:effectLst/>
                          <a:uLnTx/>
                          <a:uFillTx/>
                        </a:rPr>
                        <a:t>Presents a series of alternative resource or ecosystem use options, each defined by various attributes set at different levels and asks respondents to select which option</a:t>
                      </a:r>
                      <a:r>
                        <a:rPr lang="en-GB" sz="1500" u="none" strike="noStrike" kern="1200" cap="none" spc="0" normalizeH="0" baseline="0" noProof="0">
                          <a:ln>
                            <a:noFill/>
                          </a:ln>
                          <a:solidFill>
                            <a:srgbClr val="595959"/>
                          </a:solidFill>
                          <a:effectLst/>
                          <a:uLnTx/>
                          <a:uFillTx/>
                        </a:rPr>
                        <a:t> </a:t>
                      </a:r>
                      <a:endParaRPr lang="en-US" sz="1500">
                        <a:solidFill>
                          <a:srgbClr val="595959"/>
                        </a:solidFill>
                      </a:endParaRPr>
                    </a:p>
                  </a:txBody>
                  <a:tcPr marT="45721" marB="4572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solidFill>
                            <a:srgbClr val="595959"/>
                          </a:solidFill>
                        </a:rPr>
                        <a:t>Weeks-Months</a:t>
                      </a:r>
                    </a:p>
                  </a:txBody>
                  <a:tcPr marT="45721" marB="4572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solidFill>
                            <a:srgbClr val="595959"/>
                          </a:solidFill>
                        </a:rPr>
                        <a:t>($10,000 – 100,000s; high budget)</a:t>
                      </a:r>
                    </a:p>
                  </a:txBody>
                  <a:tcPr marT="45721" marB="4572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kern="1200">
                          <a:solidFill>
                            <a:srgbClr val="595959"/>
                          </a:solidFill>
                          <a:effectLst/>
                        </a:rPr>
                        <a:t>As for CV above, although CE contrasts several different scenarios </a:t>
                      </a:r>
                      <a:r>
                        <a:rPr lang="en-US" sz="1500" kern="1200">
                          <a:solidFill>
                            <a:srgbClr val="595959"/>
                          </a:solidFill>
                          <a:effectLst/>
                        </a:rPr>
                        <a:t>(appropriate set of levels needed for different parameters)</a:t>
                      </a:r>
                      <a:endParaRPr lang="en-GB" sz="1500">
                        <a:solidFill>
                          <a:srgbClr val="595959"/>
                        </a:solidFill>
                        <a:effectLst/>
                      </a:endParaRPr>
                    </a:p>
                  </a:txBody>
                  <a:tcPr marT="45721" marB="45721"/>
                </a:tc>
                <a:extLst>
                  <a:ext uri="{0D108BD9-81ED-4DB2-BD59-A6C34878D82A}">
                    <a16:rowId xmlns:a16="http://schemas.microsoft.com/office/drawing/2014/main" val="440238553"/>
                  </a:ext>
                </a:extLst>
              </a:tr>
            </a:tbl>
          </a:graphicData>
        </a:graphic>
      </p:graphicFrame>
      <p:sp>
        <p:nvSpPr>
          <p:cNvPr id="7" name="Title 1">
            <a:extLst>
              <a:ext uri="{FF2B5EF4-FFF2-40B4-BE49-F238E27FC236}">
                <a16:creationId xmlns:a16="http://schemas.microsoft.com/office/drawing/2014/main" id="{FB29F1B3-CB62-C742-B930-F8A51D622844}"/>
              </a:ext>
            </a:extLst>
          </p:cNvPr>
          <p:cNvSpPr txBox="1">
            <a:spLocks/>
          </p:cNvSpPr>
          <p:nvPr/>
        </p:nvSpPr>
        <p:spPr>
          <a:xfrm>
            <a:off x="259801" y="215774"/>
            <a:ext cx="9706107" cy="878151"/>
          </a:xfrm>
          <a:prstGeom prst="rect">
            <a:avLst/>
          </a:prstGeom>
          <a:noFill/>
        </p:spPr>
        <p:txBody>
          <a:bodyPr vert="horz" lIns="91440" tIns="45721" rIns="91440" bIns="45721" rtlCol="0" anchor="ctr">
            <a:normAutofit fontScale="90000" lnSpcReduction="10000"/>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t>Overview of Valuation Techniques </a:t>
            </a:r>
            <a:br>
              <a:rPr lang="en-GB"/>
            </a:br>
            <a:r>
              <a:rPr lang="en-GB" i="1"/>
              <a:t>(type, time and resources)</a:t>
            </a:r>
            <a:endParaRPr lang="en-US" i="1"/>
          </a:p>
        </p:txBody>
      </p:sp>
      <p:sp>
        <p:nvSpPr>
          <p:cNvPr id="2" name="Slide Number Placeholder 1">
            <a:extLst>
              <a:ext uri="{FF2B5EF4-FFF2-40B4-BE49-F238E27FC236}">
                <a16:creationId xmlns:a16="http://schemas.microsoft.com/office/drawing/2014/main" id="{201BFA01-2391-4A4D-B023-0950C12723C6}"/>
              </a:ext>
            </a:extLst>
          </p:cNvPr>
          <p:cNvSpPr>
            <a:spLocks noGrp="1"/>
          </p:cNvSpPr>
          <p:nvPr>
            <p:ph type="sldNum" sz="quarter" idx="12"/>
          </p:nvPr>
        </p:nvSpPr>
        <p:spPr/>
        <p:txBody>
          <a:bodyPr/>
          <a:lstStyle/>
          <a:p>
            <a:fld id="{971CEC84-1649-40CE-BFF6-7286506FEA08}" type="slidenum">
              <a:rPr lang="en-GB" smtClean="0"/>
              <a:pPr/>
              <a:t>154</a:t>
            </a:fld>
            <a:endParaRPr lang="en-GB"/>
          </a:p>
        </p:txBody>
      </p:sp>
      <p:sp>
        <p:nvSpPr>
          <p:cNvPr id="8" name="Teardrop 4">
            <a:extLst>
              <a:ext uri="{FF2B5EF4-FFF2-40B4-BE49-F238E27FC236}">
                <a16:creationId xmlns:a16="http://schemas.microsoft.com/office/drawing/2014/main" id="{9FCC90E4-E48F-4E2E-A339-C1896F5364A7}"/>
              </a:ext>
            </a:extLst>
          </p:cNvPr>
          <p:cNvSpPr/>
          <p:nvPr/>
        </p:nvSpPr>
        <p:spPr>
          <a:xfrm>
            <a:off x="10084527" y="84910"/>
            <a:ext cx="1957254" cy="157407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1" name="TextBox 7">
            <a:extLst>
              <a:ext uri="{FF2B5EF4-FFF2-40B4-BE49-F238E27FC236}">
                <a16:creationId xmlns:a16="http://schemas.microsoft.com/office/drawing/2014/main" id="{DD121773-90ED-459A-B453-A840E8493CD3}"/>
              </a:ext>
            </a:extLst>
          </p:cNvPr>
          <p:cNvSpPr txBox="1"/>
          <p:nvPr/>
        </p:nvSpPr>
        <p:spPr>
          <a:xfrm>
            <a:off x="10156370" y="328814"/>
            <a:ext cx="1907559" cy="1246495"/>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schemeClr val="bg1"/>
                </a:solidFill>
                <a:latin typeface="Arial"/>
              </a:rPr>
              <a:t>p. 52-54</a:t>
            </a:r>
            <a:r>
              <a:rPr lang="en-GB" sz="1500" dirty="0">
                <a:solidFill>
                  <a:schemeClr val="bg1"/>
                </a:solidFill>
                <a:latin typeface="Arial"/>
              </a:rPr>
              <a:t> of your workbook &amp; </a:t>
            </a:r>
            <a:r>
              <a:rPr lang="en-GB" sz="1500" b="1" dirty="0">
                <a:solidFill>
                  <a:prstClr val="white"/>
                </a:solidFill>
                <a:latin typeface="Arial"/>
              </a:rPr>
              <a:t>p.</a:t>
            </a:r>
            <a:r>
              <a:rPr lang="en-GB" sz="1500" b="1" dirty="0">
                <a:solidFill>
                  <a:schemeClr val="bg1"/>
                </a:solidFill>
                <a:latin typeface="Arial"/>
              </a:rPr>
              <a:t> 84-87 </a:t>
            </a:r>
            <a:r>
              <a:rPr lang="en-GB" sz="1500" dirty="0">
                <a:solidFill>
                  <a:schemeClr val="bg1"/>
                </a:solidFill>
                <a:latin typeface="Arial"/>
              </a:rPr>
              <a:t>of the</a:t>
            </a:r>
          </a:p>
          <a:p>
            <a:pPr algn="ctr" defTabSz="914354">
              <a:defRPr/>
            </a:pPr>
            <a:r>
              <a:rPr lang="en-GB" sz="1500" dirty="0">
                <a:solidFill>
                  <a:schemeClr val="bg1"/>
                </a:solidFill>
                <a:latin typeface="Arial"/>
                <a:hlinkClick r:id="rId3">
                  <a:extLst>
                    <a:ext uri="{A12FA001-AC4F-418D-AE19-62706E023703}">
                      <ahyp:hlinkClr xmlns:ahyp="http://schemas.microsoft.com/office/drawing/2018/hyperlinkcolor" val="tx"/>
                    </a:ext>
                  </a:extLst>
                </a:hlinkClick>
              </a:rPr>
              <a:t>Natural Capital Protocol</a:t>
            </a:r>
            <a:endParaRPr lang="en-GB" sz="1500" dirty="0">
              <a:solidFill>
                <a:schemeClr val="bg1"/>
              </a:solidFill>
              <a:latin typeface="Arial"/>
            </a:endParaRPr>
          </a:p>
        </p:txBody>
      </p:sp>
    </p:spTree>
    <p:extLst>
      <p:ext uri="{BB962C8B-B14F-4D97-AF65-F5344CB8AC3E}">
        <p14:creationId xmlns:p14="http://schemas.microsoft.com/office/powerpoint/2010/main" val="375250302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ABD3F-BD5C-41F4-878D-EB47917C926B}"/>
              </a:ext>
            </a:extLst>
          </p:cNvPr>
          <p:cNvSpPr>
            <a:spLocks noGrp="1"/>
          </p:cNvSpPr>
          <p:nvPr>
            <p:ph type="title"/>
          </p:nvPr>
        </p:nvSpPr>
        <p:spPr>
          <a:xfrm>
            <a:off x="314196" y="125353"/>
            <a:ext cx="9706107" cy="878151"/>
          </a:xfrm>
          <a:noFill/>
        </p:spPr>
        <p:txBody>
          <a:bodyPr>
            <a:normAutofit fontScale="90000"/>
          </a:bodyPr>
          <a:lstStyle/>
          <a:p>
            <a:r>
              <a:rPr lang="en-GB"/>
              <a:t>Overview of Valuation Techniques </a:t>
            </a:r>
            <a:br>
              <a:rPr lang="en-GB"/>
            </a:br>
            <a:r>
              <a:rPr lang="en-GB" i="1"/>
              <a:t>(type, time and resources)</a:t>
            </a:r>
            <a:endParaRPr lang="en-US" i="1"/>
          </a:p>
        </p:txBody>
      </p:sp>
      <p:graphicFrame>
        <p:nvGraphicFramePr>
          <p:cNvPr id="4" name="Table 3">
            <a:extLst>
              <a:ext uri="{FF2B5EF4-FFF2-40B4-BE49-F238E27FC236}">
                <a16:creationId xmlns:a16="http://schemas.microsoft.com/office/drawing/2014/main" id="{8E8039B7-392F-2C46-9ACD-1ADB2EAE58A1}"/>
              </a:ext>
            </a:extLst>
          </p:cNvPr>
          <p:cNvGraphicFramePr>
            <a:graphicFrameLocks noGrp="1"/>
          </p:cNvGraphicFramePr>
          <p:nvPr>
            <p:extLst>
              <p:ext uri="{D42A27DB-BD31-4B8C-83A1-F6EECF244321}">
                <p14:modId xmlns:p14="http://schemas.microsoft.com/office/powerpoint/2010/main" val="2475551321"/>
              </p:ext>
            </p:extLst>
          </p:nvPr>
        </p:nvGraphicFramePr>
        <p:xfrm>
          <a:off x="259797" y="1481829"/>
          <a:ext cx="11672406" cy="4114810"/>
        </p:xfrm>
        <a:graphic>
          <a:graphicData uri="http://schemas.openxmlformats.org/drawingml/2006/table">
            <a:tbl>
              <a:tblPr firstRow="1" bandRow="1">
                <a:tableStyleId>{BC89EF96-8CEA-46FF-86C4-4CE0E7609802}</a:tableStyleId>
              </a:tblPr>
              <a:tblGrid>
                <a:gridCol w="466857">
                  <a:extLst>
                    <a:ext uri="{9D8B030D-6E8A-4147-A177-3AD203B41FA5}">
                      <a16:colId xmlns:a16="http://schemas.microsoft.com/office/drawing/2014/main" val="376186465"/>
                    </a:ext>
                  </a:extLst>
                </a:gridCol>
                <a:gridCol w="1314452">
                  <a:extLst>
                    <a:ext uri="{9D8B030D-6E8A-4147-A177-3AD203B41FA5}">
                      <a16:colId xmlns:a16="http://schemas.microsoft.com/office/drawing/2014/main" val="1023296373"/>
                    </a:ext>
                  </a:extLst>
                </a:gridCol>
                <a:gridCol w="4132473">
                  <a:extLst>
                    <a:ext uri="{9D8B030D-6E8A-4147-A177-3AD203B41FA5}">
                      <a16:colId xmlns:a16="http://schemas.microsoft.com/office/drawing/2014/main" val="1979883991"/>
                    </a:ext>
                  </a:extLst>
                </a:gridCol>
                <a:gridCol w="801479">
                  <a:extLst>
                    <a:ext uri="{9D8B030D-6E8A-4147-A177-3AD203B41FA5}">
                      <a16:colId xmlns:a16="http://schemas.microsoft.com/office/drawing/2014/main" val="3373808305"/>
                    </a:ext>
                  </a:extLst>
                </a:gridCol>
                <a:gridCol w="1162052">
                  <a:extLst>
                    <a:ext uri="{9D8B030D-6E8A-4147-A177-3AD203B41FA5}">
                      <a16:colId xmlns:a16="http://schemas.microsoft.com/office/drawing/2014/main" val="3179983257"/>
                    </a:ext>
                  </a:extLst>
                </a:gridCol>
                <a:gridCol w="3795093">
                  <a:extLst>
                    <a:ext uri="{9D8B030D-6E8A-4147-A177-3AD203B41FA5}">
                      <a16:colId xmlns:a16="http://schemas.microsoft.com/office/drawing/2014/main" val="2626150483"/>
                    </a:ext>
                  </a:extLst>
                </a:gridCol>
              </a:tblGrid>
              <a:tr h="250250">
                <a:tc>
                  <a:txBody>
                    <a:bodyPr/>
                    <a:lstStyle/>
                    <a:p>
                      <a:endParaRPr lang="en-US" sz="1500">
                        <a:solidFill>
                          <a:srgbClr val="595959"/>
                        </a:solidFill>
                      </a:endParaRPr>
                    </a:p>
                  </a:txBody>
                  <a:tcPr marT="45721" marB="45721"/>
                </a:tc>
                <a:tc>
                  <a:txBody>
                    <a:bodyPr/>
                    <a:lstStyle/>
                    <a:p>
                      <a:r>
                        <a:rPr lang="en-US" sz="1500">
                          <a:solidFill>
                            <a:srgbClr val="595959"/>
                          </a:solidFill>
                        </a:rPr>
                        <a:t>Technique</a:t>
                      </a:r>
                    </a:p>
                  </a:txBody>
                  <a:tcPr marT="45721" marB="45721"/>
                </a:tc>
                <a:tc>
                  <a:txBody>
                    <a:bodyPr/>
                    <a:lstStyle/>
                    <a:p>
                      <a:r>
                        <a:rPr lang="en-US" sz="1500">
                          <a:solidFill>
                            <a:srgbClr val="595959"/>
                          </a:solidFill>
                        </a:rPr>
                        <a:t>Description</a:t>
                      </a:r>
                    </a:p>
                  </a:txBody>
                  <a:tcPr marT="45721" marB="45721"/>
                </a:tc>
                <a:tc>
                  <a:txBody>
                    <a:bodyPr/>
                    <a:lstStyle/>
                    <a:p>
                      <a:r>
                        <a:rPr lang="en-US" sz="1500">
                          <a:solidFill>
                            <a:srgbClr val="595959"/>
                          </a:solidFill>
                        </a:rPr>
                        <a:t>Time</a:t>
                      </a:r>
                    </a:p>
                  </a:txBody>
                  <a:tcPr marT="45721" marB="45721"/>
                </a:tc>
                <a:tc>
                  <a:txBody>
                    <a:bodyPr/>
                    <a:lstStyle/>
                    <a:p>
                      <a:r>
                        <a:rPr lang="en-US" sz="1500">
                          <a:solidFill>
                            <a:srgbClr val="595959"/>
                          </a:solidFill>
                        </a:rPr>
                        <a:t>Budget</a:t>
                      </a:r>
                    </a:p>
                  </a:txBody>
                  <a:tcPr marT="45721" marB="45721"/>
                </a:tc>
                <a:tc>
                  <a:txBody>
                    <a:bodyPr/>
                    <a:lstStyle/>
                    <a:p>
                      <a:r>
                        <a:rPr lang="en-US" sz="1500">
                          <a:solidFill>
                            <a:srgbClr val="595959"/>
                          </a:solidFill>
                        </a:rPr>
                        <a:t>Resources</a:t>
                      </a:r>
                    </a:p>
                  </a:txBody>
                  <a:tcPr marT="45721" marB="45721"/>
                </a:tc>
                <a:extLst>
                  <a:ext uri="{0D108BD9-81ED-4DB2-BD59-A6C34878D82A}">
                    <a16:rowId xmlns:a16="http://schemas.microsoft.com/office/drawing/2014/main" val="809244612"/>
                  </a:ext>
                </a:extLst>
              </a:tr>
              <a:tr h="786498">
                <a:tc rowSpan="4">
                  <a:txBody>
                    <a:bodyPr/>
                    <a:lstStyle/>
                    <a:p>
                      <a:pPr algn="ctr"/>
                      <a:r>
                        <a:rPr lang="en-US" sz="1500">
                          <a:solidFill>
                            <a:srgbClr val="595959"/>
                          </a:solidFill>
                        </a:rPr>
                        <a:t>Revealed Preference Approach</a:t>
                      </a:r>
                      <a:endParaRPr lang="en-US" sz="1500" b="1">
                        <a:solidFill>
                          <a:srgbClr val="595959"/>
                        </a:solidFill>
                      </a:endParaRPr>
                    </a:p>
                  </a:txBody>
                  <a:tcPr marT="45721" marB="45721" vert="vert270"/>
                </a:tc>
                <a:tc>
                  <a:txBody>
                    <a:bodyPr/>
                    <a:lstStyle/>
                    <a:p>
                      <a:r>
                        <a:rPr lang="en-US" sz="1500">
                          <a:solidFill>
                            <a:srgbClr val="595959"/>
                          </a:solidFill>
                        </a:rPr>
                        <a:t>Market Prices</a:t>
                      </a:r>
                    </a:p>
                  </a:txBody>
                  <a:tcPr marT="45721" marB="45721"/>
                </a:tc>
                <a:tc>
                  <a:txBody>
                    <a:bodyPr/>
                    <a:lstStyle/>
                    <a:p>
                      <a:pPr marL="0" marR="0" lvl="3" indent="0" algn="l" defTabSz="914400" rtl="0" eaLnBrk="1" fontAlgn="auto" latinLnBrk="0" hangingPunct="1">
                        <a:lnSpc>
                          <a:spcPct val="100000"/>
                        </a:lnSpc>
                        <a:spcBef>
                          <a:spcPts val="600"/>
                        </a:spcBef>
                        <a:spcAft>
                          <a:spcPts val="0"/>
                        </a:spcAft>
                        <a:buClr>
                          <a:srgbClr val="98BBE5"/>
                        </a:buClr>
                        <a:buSzTx/>
                        <a:buFont typeface="Wingdings" pitchFamily="2" charset="2"/>
                        <a:buNone/>
                        <a:tabLst/>
                        <a:defRPr/>
                      </a:pPr>
                      <a:r>
                        <a:rPr kumimoji="0" lang="en-GB" sz="1500" u="none" strike="noStrike" kern="1200" cap="none" spc="0" normalizeH="0" baseline="0" noProof="0">
                          <a:ln>
                            <a:noFill/>
                          </a:ln>
                          <a:solidFill>
                            <a:srgbClr val="595959"/>
                          </a:solidFill>
                          <a:effectLst/>
                          <a:uLnTx/>
                          <a:uFillTx/>
                        </a:rPr>
                        <a:t>How much it costs to buy an ecosystem good or service, or what it is worth to sell.</a:t>
                      </a:r>
                      <a:endParaRPr kumimoji="0" lang="en-GB" sz="1500" b="0" i="0" u="none" strike="noStrike" kern="1200" cap="none" spc="0" normalizeH="0" baseline="0" noProof="0">
                        <a:ln>
                          <a:noFill/>
                        </a:ln>
                        <a:solidFill>
                          <a:srgbClr val="595959"/>
                        </a:solidFill>
                        <a:effectLst/>
                        <a:uLnTx/>
                        <a:uFillTx/>
                        <a:latin typeface="Arial"/>
                        <a:ea typeface="+mn-ea"/>
                        <a:cs typeface="Arial"/>
                      </a:endParaRPr>
                    </a:p>
                  </a:txBody>
                  <a:tcPr marL="36000" marR="36000" marT="36000" marB="36000" horzOverflow="overflow"/>
                </a:tc>
                <a:tc>
                  <a:txBody>
                    <a:bodyPr/>
                    <a:lstStyle/>
                    <a:p>
                      <a:r>
                        <a:rPr lang="en-US" sz="1500">
                          <a:solidFill>
                            <a:srgbClr val="595959"/>
                          </a:solidFill>
                        </a:rPr>
                        <a:t>Days </a:t>
                      </a:r>
                    </a:p>
                  </a:txBody>
                  <a:tcPr marT="45721" marB="45721"/>
                </a:tc>
                <a:tc>
                  <a:txBody>
                    <a:bodyPr/>
                    <a:lstStyle/>
                    <a:p>
                      <a:r>
                        <a:rPr lang="en-US" sz="1500">
                          <a:solidFill>
                            <a:srgbClr val="595959"/>
                          </a:solidFill>
                        </a:rPr>
                        <a:t>($100s-1000s; low budget)</a:t>
                      </a:r>
                    </a:p>
                  </a:txBody>
                  <a:tcPr marT="45721" marB="45721"/>
                </a:tc>
                <a:tc>
                  <a:txBody>
                    <a:bodyPr/>
                    <a:lstStyle/>
                    <a:p>
                      <a:r>
                        <a:rPr lang="en-US" sz="1500">
                          <a:solidFill>
                            <a:srgbClr val="595959"/>
                          </a:solidFill>
                        </a:rPr>
                        <a:t>Market price of ecosystem goods or services e.g. timber</a:t>
                      </a:r>
                    </a:p>
                    <a:p>
                      <a:r>
                        <a:rPr lang="en-US" sz="1500">
                          <a:solidFill>
                            <a:srgbClr val="595959"/>
                          </a:solidFill>
                        </a:rPr>
                        <a:t>Costs involved to bring the product to market</a:t>
                      </a:r>
                    </a:p>
                  </a:txBody>
                  <a:tcPr marT="45721" marB="45721"/>
                </a:tc>
                <a:extLst>
                  <a:ext uri="{0D108BD9-81ED-4DB2-BD59-A6C34878D82A}">
                    <a16:rowId xmlns:a16="http://schemas.microsoft.com/office/drawing/2014/main" val="2336981570"/>
                  </a:ext>
                </a:extLst>
              </a:tr>
              <a:tr h="607749">
                <a:tc vMerge="1">
                  <a:txBody>
                    <a:bodyPr/>
                    <a:lstStyle/>
                    <a:p>
                      <a:endParaRPr lang="en-US"/>
                    </a:p>
                  </a:txBody>
                  <a:tcPr/>
                </a:tc>
                <a:tc>
                  <a:txBody>
                    <a:bodyPr/>
                    <a:lstStyle/>
                    <a:p>
                      <a:r>
                        <a:rPr lang="en-US" sz="1500">
                          <a:solidFill>
                            <a:srgbClr val="595959"/>
                          </a:solidFill>
                        </a:rPr>
                        <a:t>Effect on Production</a:t>
                      </a:r>
                    </a:p>
                  </a:txBody>
                  <a:tcPr marT="45721" marB="45721"/>
                </a:tc>
                <a:tc>
                  <a:txBody>
                    <a:bodyPr/>
                    <a:lstStyle/>
                    <a:p>
                      <a:pPr marL="0" marR="0" lvl="3" indent="0" algn="l" defTabSz="914400" rtl="0" eaLnBrk="1" fontAlgn="auto" latinLnBrk="0" hangingPunct="1">
                        <a:lnSpc>
                          <a:spcPct val="100000"/>
                        </a:lnSpc>
                        <a:spcBef>
                          <a:spcPts val="600"/>
                        </a:spcBef>
                        <a:spcAft>
                          <a:spcPts val="0"/>
                        </a:spcAft>
                        <a:buClr>
                          <a:srgbClr val="98BBE5"/>
                        </a:buClr>
                        <a:buSzTx/>
                        <a:buFont typeface="Wingdings" pitchFamily="2" charset="2"/>
                        <a:buNone/>
                        <a:tabLst/>
                        <a:defRPr/>
                      </a:pPr>
                      <a:r>
                        <a:rPr kumimoji="0" lang="en-GB" sz="1500" u="none" strike="noStrike" kern="1200" cap="none" spc="0" normalizeH="0" baseline="0" noProof="0">
                          <a:ln>
                            <a:noFill/>
                          </a:ln>
                          <a:solidFill>
                            <a:srgbClr val="595959"/>
                          </a:solidFill>
                          <a:effectLst/>
                          <a:uLnTx/>
                          <a:uFillTx/>
                        </a:rPr>
                        <a:t>Relates changes in the output of a marketed good or service to a measurable change in ecosystem goods.</a:t>
                      </a:r>
                      <a:endParaRPr kumimoji="0" lang="en-GB" sz="1500" b="0" i="0" u="none" strike="noStrike" kern="1200" cap="none" spc="0" normalizeH="0" baseline="0" noProof="0">
                        <a:ln>
                          <a:noFill/>
                        </a:ln>
                        <a:solidFill>
                          <a:srgbClr val="595959"/>
                        </a:solidFill>
                        <a:effectLst/>
                        <a:uLnTx/>
                        <a:uFillTx/>
                        <a:latin typeface="Arial"/>
                        <a:ea typeface="+mn-ea"/>
                        <a:cs typeface="Arial"/>
                      </a:endParaRPr>
                    </a:p>
                  </a:txBody>
                  <a:tcPr marL="36000" marR="36000" marT="36000" marB="36000" horzOverflow="overflow"/>
                </a:tc>
                <a:tc>
                  <a:txBody>
                    <a:bodyPr/>
                    <a:lstStyle/>
                    <a:p>
                      <a:r>
                        <a:rPr lang="en-US" sz="1500">
                          <a:solidFill>
                            <a:srgbClr val="595959"/>
                          </a:solidFill>
                        </a:rPr>
                        <a:t>Days</a:t>
                      </a:r>
                    </a:p>
                  </a:txBody>
                  <a:tcPr marT="45721" marB="45721"/>
                </a:tc>
                <a:tc>
                  <a:txBody>
                    <a:bodyPr/>
                    <a:lstStyle/>
                    <a:p>
                      <a:r>
                        <a:rPr lang="en-US" sz="1500">
                          <a:solidFill>
                            <a:srgbClr val="595959"/>
                          </a:solidFill>
                        </a:rPr>
                        <a:t>($100s-1000s; low budget)</a:t>
                      </a:r>
                    </a:p>
                  </a:txBody>
                  <a:tcPr marT="45721" marB="45721"/>
                </a:tc>
                <a:tc>
                  <a:txBody>
                    <a:bodyPr/>
                    <a:lstStyle/>
                    <a:p>
                      <a:r>
                        <a:rPr lang="en-US" sz="1500">
                          <a:solidFill>
                            <a:srgbClr val="595959"/>
                          </a:solidFill>
                        </a:rPr>
                        <a:t>Data on changes in output of a product</a:t>
                      </a:r>
                    </a:p>
                    <a:p>
                      <a:r>
                        <a:rPr lang="en-US" sz="1500">
                          <a:solidFill>
                            <a:srgbClr val="595959"/>
                          </a:solidFill>
                        </a:rPr>
                        <a:t>Data on cause and effect relationship</a:t>
                      </a:r>
                    </a:p>
                    <a:p>
                      <a:endParaRPr lang="en-US" sz="1500">
                        <a:solidFill>
                          <a:srgbClr val="595959"/>
                        </a:solidFill>
                      </a:endParaRPr>
                    </a:p>
                  </a:txBody>
                  <a:tcPr marT="45721" marB="45721"/>
                </a:tc>
                <a:extLst>
                  <a:ext uri="{0D108BD9-81ED-4DB2-BD59-A6C34878D82A}">
                    <a16:rowId xmlns:a16="http://schemas.microsoft.com/office/drawing/2014/main" val="14646396"/>
                  </a:ext>
                </a:extLst>
              </a:tr>
              <a:tr h="786498">
                <a:tc vMerge="1">
                  <a:txBody>
                    <a:bodyPr/>
                    <a:lstStyle/>
                    <a:p>
                      <a:endParaRPr lang="en-US"/>
                    </a:p>
                  </a:txBody>
                  <a:tcPr/>
                </a:tc>
                <a:tc>
                  <a:txBody>
                    <a:bodyPr/>
                    <a:lstStyle/>
                    <a:p>
                      <a:r>
                        <a:rPr lang="en-US" sz="1500">
                          <a:solidFill>
                            <a:srgbClr val="595959"/>
                          </a:solidFill>
                        </a:rPr>
                        <a:t>Travel costs</a:t>
                      </a:r>
                    </a:p>
                  </a:txBody>
                  <a:tcPr marT="45721" marB="45721"/>
                </a:tc>
                <a:tc>
                  <a:txBody>
                    <a:bodyPr/>
                    <a:lstStyle/>
                    <a:p>
                      <a:pPr marL="0" marR="0" lvl="3" indent="0" algn="l" defTabSz="914400" rtl="0" eaLnBrk="1" fontAlgn="auto" latinLnBrk="0" hangingPunct="1">
                        <a:lnSpc>
                          <a:spcPct val="100000"/>
                        </a:lnSpc>
                        <a:spcBef>
                          <a:spcPts val="600"/>
                        </a:spcBef>
                        <a:spcAft>
                          <a:spcPts val="0"/>
                        </a:spcAft>
                        <a:buClr>
                          <a:srgbClr val="98BBE5"/>
                        </a:buClr>
                        <a:buSzTx/>
                        <a:buFont typeface="Wingdings" pitchFamily="2" charset="2"/>
                        <a:buNone/>
                        <a:tabLst/>
                        <a:defRPr/>
                      </a:pPr>
                      <a:r>
                        <a:rPr kumimoji="0" lang="en-GB" sz="1500" u="none" strike="noStrike" kern="1200" cap="none" spc="0" normalizeH="0" baseline="0" noProof="0">
                          <a:ln>
                            <a:noFill/>
                          </a:ln>
                          <a:solidFill>
                            <a:srgbClr val="595959"/>
                          </a:solidFill>
                          <a:effectLst/>
                          <a:uLnTx/>
                          <a:uFillTx/>
                        </a:rPr>
                        <a:t>Using the amount of time and money people spend visiting an ecosystem for recreation purposes to elicit a value per visit</a:t>
                      </a:r>
                      <a:endParaRPr kumimoji="0" lang="en-GB" sz="1500" b="0" i="0" u="none" strike="noStrike" kern="1200" cap="none" spc="0" normalizeH="0" baseline="0" noProof="0">
                        <a:ln>
                          <a:noFill/>
                        </a:ln>
                        <a:solidFill>
                          <a:srgbClr val="595959"/>
                        </a:solidFill>
                        <a:effectLst/>
                        <a:uLnTx/>
                        <a:uFillTx/>
                        <a:latin typeface="Arial"/>
                        <a:ea typeface="+mn-ea"/>
                        <a:cs typeface="Arial"/>
                      </a:endParaRPr>
                    </a:p>
                  </a:txBody>
                  <a:tcPr marL="36000" marR="36000" marT="36000" marB="36000" horzOverflow="overflow"/>
                </a:tc>
                <a:tc>
                  <a:txBody>
                    <a:bodyPr/>
                    <a:lstStyle/>
                    <a:p>
                      <a:r>
                        <a:rPr lang="en-US" sz="1500">
                          <a:solidFill>
                            <a:srgbClr val="595959"/>
                          </a:solidFill>
                        </a:rPr>
                        <a:t>Weeks - Months</a:t>
                      </a:r>
                    </a:p>
                  </a:txBody>
                  <a:tcPr marT="45721" marB="4572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solidFill>
                            <a:srgbClr val="595959"/>
                          </a:solidFill>
                        </a:rPr>
                        <a:t>($10,000s; high budget)</a:t>
                      </a:r>
                    </a:p>
                    <a:p>
                      <a:endParaRPr lang="en-US" sz="1500">
                        <a:solidFill>
                          <a:srgbClr val="595959"/>
                        </a:solidFill>
                      </a:endParaRPr>
                    </a:p>
                  </a:txBody>
                  <a:tcPr marT="45721" marB="45721"/>
                </a:tc>
                <a:tc>
                  <a:txBody>
                    <a:bodyPr/>
                    <a:lstStyle/>
                    <a:p>
                      <a:r>
                        <a:rPr lang="en-US" sz="1500">
                          <a:solidFill>
                            <a:srgbClr val="595959"/>
                          </a:solidFill>
                        </a:rPr>
                        <a:t>Data on time and money that people spend visiting ecosystems for leisure e.g. nature reserves</a:t>
                      </a:r>
                    </a:p>
                    <a:p>
                      <a:r>
                        <a:rPr lang="en-US" sz="1500">
                          <a:solidFill>
                            <a:srgbClr val="595959"/>
                          </a:solidFill>
                        </a:rPr>
                        <a:t>Motivations for travel </a:t>
                      </a:r>
                    </a:p>
                  </a:txBody>
                  <a:tcPr marT="45721" marB="45721"/>
                </a:tc>
                <a:extLst>
                  <a:ext uri="{0D108BD9-81ED-4DB2-BD59-A6C34878D82A}">
                    <a16:rowId xmlns:a16="http://schemas.microsoft.com/office/drawing/2014/main" val="2046710587"/>
                  </a:ext>
                </a:extLst>
              </a:tr>
              <a:tr h="786498">
                <a:tc vMerge="1">
                  <a:txBody>
                    <a:bodyPr/>
                    <a:lstStyle/>
                    <a:p>
                      <a:endParaRPr lang="en-US"/>
                    </a:p>
                  </a:txBody>
                  <a:tcPr/>
                </a:tc>
                <a:tc>
                  <a:txBody>
                    <a:bodyPr/>
                    <a:lstStyle/>
                    <a:p>
                      <a:r>
                        <a:rPr lang="en-US" sz="1500">
                          <a:solidFill>
                            <a:srgbClr val="595959"/>
                          </a:solidFill>
                        </a:rPr>
                        <a:t>Hedonic pricing </a:t>
                      </a:r>
                    </a:p>
                  </a:txBody>
                  <a:tcPr marT="45721" marB="45721"/>
                </a:tc>
                <a:tc>
                  <a:txBody>
                    <a:bodyPr/>
                    <a:lstStyle/>
                    <a:p>
                      <a:pPr marL="0" marR="0" lvl="3" indent="0" algn="l" defTabSz="914400" rtl="0" eaLnBrk="1" fontAlgn="auto" latinLnBrk="0" hangingPunct="1">
                        <a:lnSpc>
                          <a:spcPct val="100000"/>
                        </a:lnSpc>
                        <a:spcBef>
                          <a:spcPts val="600"/>
                        </a:spcBef>
                        <a:spcAft>
                          <a:spcPts val="0"/>
                        </a:spcAft>
                        <a:buClr>
                          <a:srgbClr val="98BBE5"/>
                        </a:buClr>
                        <a:buSzTx/>
                        <a:buFont typeface="Wingdings" pitchFamily="2" charset="2"/>
                        <a:buNone/>
                        <a:tabLst/>
                        <a:defRPr/>
                      </a:pPr>
                      <a:r>
                        <a:rPr kumimoji="0" lang="en-GB" sz="1500" u="none" strike="noStrike" kern="1200" cap="none" spc="0" normalizeH="0" baseline="0" noProof="0">
                          <a:ln>
                            <a:noFill/>
                          </a:ln>
                          <a:solidFill>
                            <a:srgbClr val="595959"/>
                          </a:solidFill>
                          <a:effectLst/>
                          <a:uLnTx/>
                          <a:uFillTx/>
                        </a:rPr>
                        <a:t>The difference in property prices or wage rates that can be ascribed to the different ecosystem qualities or values.</a:t>
                      </a:r>
                      <a:endParaRPr kumimoji="0" lang="en-GB" sz="1500" b="0" i="0" u="none" strike="noStrike" kern="1200" cap="none" spc="0" normalizeH="0" baseline="0" noProof="0">
                        <a:ln>
                          <a:noFill/>
                        </a:ln>
                        <a:solidFill>
                          <a:srgbClr val="595959"/>
                        </a:solidFill>
                        <a:effectLst/>
                        <a:uLnTx/>
                        <a:uFillTx/>
                        <a:latin typeface="Arial"/>
                        <a:ea typeface="+mn-ea"/>
                        <a:cs typeface="Arial"/>
                      </a:endParaRPr>
                    </a:p>
                  </a:txBody>
                  <a:tcPr marL="36000" marR="36000" marT="36000" marB="36000" horzOverflow="overflow"/>
                </a:tc>
                <a:tc>
                  <a:txBody>
                    <a:bodyPr/>
                    <a:lstStyle/>
                    <a:p>
                      <a:r>
                        <a:rPr lang="en-US" sz="1500">
                          <a:solidFill>
                            <a:srgbClr val="595959"/>
                          </a:solidFill>
                        </a:rPr>
                        <a:t>Weeks</a:t>
                      </a:r>
                    </a:p>
                  </a:txBody>
                  <a:tcPr marT="45721" marB="4572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solidFill>
                            <a:srgbClr val="595959"/>
                          </a:solidFill>
                        </a:rPr>
                        <a:t>($1000s-10,000s; medium budget)</a:t>
                      </a:r>
                    </a:p>
                  </a:txBody>
                  <a:tcPr marT="45721" marB="45721"/>
                </a:tc>
                <a:tc>
                  <a:txBody>
                    <a:bodyPr/>
                    <a:lstStyle/>
                    <a:p>
                      <a:r>
                        <a:rPr lang="en-US" sz="1500">
                          <a:solidFill>
                            <a:srgbClr val="595959"/>
                          </a:solidFill>
                        </a:rPr>
                        <a:t>Data on differences in property prices or wage rates that can be ascribed to the different ecosystem qualities</a:t>
                      </a:r>
                    </a:p>
                  </a:txBody>
                  <a:tcPr marT="45721" marB="45721"/>
                </a:tc>
                <a:extLst>
                  <a:ext uri="{0D108BD9-81ED-4DB2-BD59-A6C34878D82A}">
                    <a16:rowId xmlns:a16="http://schemas.microsoft.com/office/drawing/2014/main" val="5673450"/>
                  </a:ext>
                </a:extLst>
              </a:tr>
            </a:tbl>
          </a:graphicData>
        </a:graphic>
      </p:graphicFrame>
      <p:sp>
        <p:nvSpPr>
          <p:cNvPr id="3" name="Slide Number Placeholder 2">
            <a:extLst>
              <a:ext uri="{FF2B5EF4-FFF2-40B4-BE49-F238E27FC236}">
                <a16:creationId xmlns:a16="http://schemas.microsoft.com/office/drawing/2014/main" id="{8F075860-7534-7041-996A-BC7CE39A1544}"/>
              </a:ext>
            </a:extLst>
          </p:cNvPr>
          <p:cNvSpPr>
            <a:spLocks noGrp="1"/>
          </p:cNvSpPr>
          <p:nvPr>
            <p:ph type="sldNum" sz="quarter" idx="12"/>
          </p:nvPr>
        </p:nvSpPr>
        <p:spPr/>
        <p:txBody>
          <a:bodyPr/>
          <a:lstStyle/>
          <a:p>
            <a:fld id="{971CEC84-1649-40CE-BFF6-7286506FEA08}" type="slidenum">
              <a:rPr lang="en-GB" smtClean="0"/>
              <a:pPr/>
              <a:t>155</a:t>
            </a:fld>
            <a:endParaRPr lang="en-GB"/>
          </a:p>
        </p:txBody>
      </p:sp>
      <p:sp>
        <p:nvSpPr>
          <p:cNvPr id="9" name="Teardrop 4">
            <a:extLst>
              <a:ext uri="{FF2B5EF4-FFF2-40B4-BE49-F238E27FC236}">
                <a16:creationId xmlns:a16="http://schemas.microsoft.com/office/drawing/2014/main" id="{A8FAE3DD-498F-468C-9480-3EAEF4D6C767}"/>
              </a:ext>
            </a:extLst>
          </p:cNvPr>
          <p:cNvSpPr/>
          <p:nvPr/>
        </p:nvSpPr>
        <p:spPr>
          <a:xfrm>
            <a:off x="10071465" y="84910"/>
            <a:ext cx="1957254" cy="157407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0" name="TextBox 7">
            <a:extLst>
              <a:ext uri="{FF2B5EF4-FFF2-40B4-BE49-F238E27FC236}">
                <a16:creationId xmlns:a16="http://schemas.microsoft.com/office/drawing/2014/main" id="{066D41E2-BD9A-448F-9676-AA534C13C8D7}"/>
              </a:ext>
            </a:extLst>
          </p:cNvPr>
          <p:cNvSpPr txBox="1"/>
          <p:nvPr/>
        </p:nvSpPr>
        <p:spPr>
          <a:xfrm>
            <a:off x="10156370" y="328814"/>
            <a:ext cx="1907559" cy="1246495"/>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schemeClr val="bg1"/>
                </a:solidFill>
                <a:latin typeface="Arial"/>
              </a:rPr>
              <a:t>p. 52-54</a:t>
            </a:r>
            <a:r>
              <a:rPr lang="en-GB" sz="1500" dirty="0">
                <a:solidFill>
                  <a:schemeClr val="bg1"/>
                </a:solidFill>
                <a:latin typeface="Arial"/>
              </a:rPr>
              <a:t> of your workbook &amp; </a:t>
            </a:r>
            <a:r>
              <a:rPr lang="en-GB" sz="1500" b="1" dirty="0">
                <a:solidFill>
                  <a:prstClr val="white"/>
                </a:solidFill>
                <a:latin typeface="Arial"/>
              </a:rPr>
              <a:t>p.</a:t>
            </a:r>
            <a:r>
              <a:rPr lang="en-GB" sz="1500" b="1" dirty="0">
                <a:solidFill>
                  <a:schemeClr val="bg1"/>
                </a:solidFill>
                <a:latin typeface="Arial"/>
              </a:rPr>
              <a:t> 84-87 </a:t>
            </a:r>
            <a:r>
              <a:rPr lang="en-GB" sz="1500" dirty="0">
                <a:solidFill>
                  <a:schemeClr val="bg1"/>
                </a:solidFill>
                <a:latin typeface="Arial"/>
              </a:rPr>
              <a:t>of the</a:t>
            </a:r>
          </a:p>
          <a:p>
            <a:pPr algn="ctr" defTabSz="914354">
              <a:defRPr/>
            </a:pPr>
            <a:r>
              <a:rPr lang="en-GB" sz="1500" dirty="0">
                <a:solidFill>
                  <a:schemeClr val="bg1"/>
                </a:solidFill>
                <a:latin typeface="Arial"/>
                <a:hlinkClick r:id="rId3">
                  <a:extLst>
                    <a:ext uri="{A12FA001-AC4F-418D-AE19-62706E023703}">
                      <ahyp:hlinkClr xmlns:ahyp="http://schemas.microsoft.com/office/drawing/2018/hyperlinkcolor" val="tx"/>
                    </a:ext>
                  </a:extLst>
                </a:hlinkClick>
              </a:rPr>
              <a:t>Natural Capital Protocol</a:t>
            </a:r>
            <a:endParaRPr lang="en-GB" sz="1500" dirty="0">
              <a:solidFill>
                <a:schemeClr val="bg1"/>
              </a:solidFill>
              <a:latin typeface="Arial"/>
            </a:endParaRPr>
          </a:p>
        </p:txBody>
      </p:sp>
    </p:spTree>
    <p:extLst>
      <p:ext uri="{BB962C8B-B14F-4D97-AF65-F5344CB8AC3E}">
        <p14:creationId xmlns:p14="http://schemas.microsoft.com/office/powerpoint/2010/main" val="340573491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E8039B7-392F-2C46-9ACD-1ADB2EAE58A1}"/>
              </a:ext>
            </a:extLst>
          </p:cNvPr>
          <p:cNvGraphicFramePr>
            <a:graphicFrameLocks noGrp="1"/>
          </p:cNvGraphicFramePr>
          <p:nvPr>
            <p:extLst>
              <p:ext uri="{D42A27DB-BD31-4B8C-83A1-F6EECF244321}">
                <p14:modId xmlns:p14="http://schemas.microsoft.com/office/powerpoint/2010/main" val="361943246"/>
              </p:ext>
            </p:extLst>
          </p:nvPr>
        </p:nvGraphicFramePr>
        <p:xfrm>
          <a:off x="314194" y="1428895"/>
          <a:ext cx="11672400" cy="1554484"/>
        </p:xfrm>
        <a:graphic>
          <a:graphicData uri="http://schemas.openxmlformats.org/drawingml/2006/table">
            <a:tbl>
              <a:tblPr firstRow="1" bandRow="1">
                <a:tableStyleId>{BC89EF96-8CEA-46FF-86C4-4CE0E7609802}</a:tableStyleId>
              </a:tblPr>
              <a:tblGrid>
                <a:gridCol w="577057">
                  <a:extLst>
                    <a:ext uri="{9D8B030D-6E8A-4147-A177-3AD203B41FA5}">
                      <a16:colId xmlns:a16="http://schemas.microsoft.com/office/drawing/2014/main" val="376186465"/>
                    </a:ext>
                  </a:extLst>
                </a:gridCol>
                <a:gridCol w="1176701">
                  <a:extLst>
                    <a:ext uri="{9D8B030D-6E8A-4147-A177-3AD203B41FA5}">
                      <a16:colId xmlns:a16="http://schemas.microsoft.com/office/drawing/2014/main" val="1023296373"/>
                    </a:ext>
                  </a:extLst>
                </a:gridCol>
                <a:gridCol w="3798277">
                  <a:extLst>
                    <a:ext uri="{9D8B030D-6E8A-4147-A177-3AD203B41FA5}">
                      <a16:colId xmlns:a16="http://schemas.microsoft.com/office/drawing/2014/main" val="3664375404"/>
                    </a:ext>
                  </a:extLst>
                </a:gridCol>
                <a:gridCol w="956603">
                  <a:extLst>
                    <a:ext uri="{9D8B030D-6E8A-4147-A177-3AD203B41FA5}">
                      <a16:colId xmlns:a16="http://schemas.microsoft.com/office/drawing/2014/main" val="3373808305"/>
                    </a:ext>
                  </a:extLst>
                </a:gridCol>
                <a:gridCol w="1308295">
                  <a:extLst>
                    <a:ext uri="{9D8B030D-6E8A-4147-A177-3AD203B41FA5}">
                      <a16:colId xmlns:a16="http://schemas.microsoft.com/office/drawing/2014/main" val="3179983257"/>
                    </a:ext>
                  </a:extLst>
                </a:gridCol>
                <a:gridCol w="3855467">
                  <a:extLst>
                    <a:ext uri="{9D8B030D-6E8A-4147-A177-3AD203B41FA5}">
                      <a16:colId xmlns:a16="http://schemas.microsoft.com/office/drawing/2014/main" val="2626150483"/>
                    </a:ext>
                  </a:extLst>
                </a:gridCol>
              </a:tblGrid>
              <a:tr h="197392">
                <a:tc>
                  <a:txBody>
                    <a:bodyPr/>
                    <a:lstStyle/>
                    <a:p>
                      <a:endParaRPr lang="en-US" sz="1500">
                        <a:solidFill>
                          <a:srgbClr val="595959"/>
                        </a:solidFill>
                      </a:endParaRPr>
                    </a:p>
                  </a:txBody>
                  <a:tcPr marT="45721" marB="45721"/>
                </a:tc>
                <a:tc>
                  <a:txBody>
                    <a:bodyPr/>
                    <a:lstStyle/>
                    <a:p>
                      <a:r>
                        <a:rPr lang="en-US" sz="1500">
                          <a:solidFill>
                            <a:srgbClr val="595959"/>
                          </a:solidFill>
                        </a:rPr>
                        <a:t>Technique</a:t>
                      </a:r>
                    </a:p>
                  </a:txBody>
                  <a:tcPr marT="45721" marB="45721"/>
                </a:tc>
                <a:tc>
                  <a:txBody>
                    <a:bodyPr/>
                    <a:lstStyle/>
                    <a:p>
                      <a:r>
                        <a:rPr lang="en-US" sz="1500">
                          <a:solidFill>
                            <a:srgbClr val="595959"/>
                          </a:solidFill>
                        </a:rPr>
                        <a:t>Description</a:t>
                      </a:r>
                    </a:p>
                  </a:txBody>
                  <a:tcPr marT="45721" marB="45721"/>
                </a:tc>
                <a:tc>
                  <a:txBody>
                    <a:bodyPr/>
                    <a:lstStyle/>
                    <a:p>
                      <a:r>
                        <a:rPr lang="en-US" sz="1500">
                          <a:solidFill>
                            <a:srgbClr val="595959"/>
                          </a:solidFill>
                        </a:rPr>
                        <a:t>Time</a:t>
                      </a:r>
                    </a:p>
                  </a:txBody>
                  <a:tcPr marT="45721" marB="45721"/>
                </a:tc>
                <a:tc>
                  <a:txBody>
                    <a:bodyPr/>
                    <a:lstStyle/>
                    <a:p>
                      <a:r>
                        <a:rPr lang="en-US" sz="1500">
                          <a:solidFill>
                            <a:srgbClr val="595959"/>
                          </a:solidFill>
                        </a:rPr>
                        <a:t>Budget</a:t>
                      </a:r>
                    </a:p>
                  </a:txBody>
                  <a:tcPr marT="45721" marB="45721"/>
                </a:tc>
                <a:tc>
                  <a:txBody>
                    <a:bodyPr/>
                    <a:lstStyle/>
                    <a:p>
                      <a:r>
                        <a:rPr lang="en-US" sz="1500">
                          <a:solidFill>
                            <a:srgbClr val="595959"/>
                          </a:solidFill>
                        </a:rPr>
                        <a:t>Resources</a:t>
                      </a:r>
                    </a:p>
                  </a:txBody>
                  <a:tcPr marT="45721" marB="45721"/>
                </a:tc>
                <a:extLst>
                  <a:ext uri="{0D108BD9-81ED-4DB2-BD59-A6C34878D82A}">
                    <a16:rowId xmlns:a16="http://schemas.microsoft.com/office/drawing/2014/main" val="809244612"/>
                  </a:ext>
                </a:extLst>
              </a:tr>
              <a:tr h="680759">
                <a:tc>
                  <a:txBody>
                    <a:bodyPr/>
                    <a:lstStyle/>
                    <a:p>
                      <a:pPr algn="ctr"/>
                      <a:r>
                        <a:rPr lang="en-US" sz="1500" kern="1200">
                          <a:solidFill>
                            <a:srgbClr val="595959"/>
                          </a:solidFill>
                          <a:latin typeface="+mn-lt"/>
                          <a:ea typeface="+mn-ea"/>
                          <a:cs typeface="+mn-cs"/>
                        </a:rPr>
                        <a:t>Value Transfer</a:t>
                      </a:r>
                    </a:p>
                  </a:txBody>
                  <a:tcPr marT="45721" marB="45721" vert="vert270"/>
                </a:tc>
                <a:tc>
                  <a:txBody>
                    <a:bodyPr/>
                    <a:lstStyle/>
                    <a:p>
                      <a:r>
                        <a:rPr lang="en-US" sz="1500">
                          <a:solidFill>
                            <a:srgbClr val="595959"/>
                          </a:solidFill>
                        </a:rPr>
                        <a:t>Value </a:t>
                      </a:r>
                    </a:p>
                    <a:p>
                      <a:pPr lvl="0">
                        <a:buNone/>
                      </a:pPr>
                      <a:r>
                        <a:rPr lang="en-US" sz="1500">
                          <a:solidFill>
                            <a:srgbClr val="595959"/>
                          </a:solidFill>
                        </a:rPr>
                        <a:t>Transfer</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u="none" strike="noStrike" kern="1200" cap="none" spc="0" normalizeH="0" baseline="0" noProof="0">
                          <a:ln>
                            <a:noFill/>
                          </a:ln>
                          <a:solidFill>
                            <a:srgbClr val="595959"/>
                          </a:solidFill>
                          <a:effectLst/>
                          <a:uLnTx/>
                          <a:uFillTx/>
                        </a:rPr>
                        <a:t>Involves transferring value estimates from existing economic valuation studies to the study site in question, making adjustments where appropriate.</a:t>
                      </a:r>
                    </a:p>
                    <a:p>
                      <a:endParaRPr lang="en-US" sz="1500">
                        <a:solidFill>
                          <a:srgbClr val="595959"/>
                        </a:solidFill>
                      </a:endParaRPr>
                    </a:p>
                  </a:txBody>
                  <a:tcPr marT="45721" marB="45721" anchor="ctr"/>
                </a:tc>
                <a:tc>
                  <a:txBody>
                    <a:bodyPr/>
                    <a:lstStyle/>
                    <a:p>
                      <a:r>
                        <a:rPr lang="en-US" sz="1500">
                          <a:solidFill>
                            <a:srgbClr val="595959"/>
                          </a:solidFill>
                        </a:rPr>
                        <a:t>Days </a:t>
                      </a:r>
                    </a:p>
                  </a:txBody>
                  <a:tcPr marT="45721" marB="45721" anchor="ctr"/>
                </a:tc>
                <a:tc>
                  <a:txBody>
                    <a:bodyPr/>
                    <a:lstStyle/>
                    <a:p>
                      <a:r>
                        <a:rPr lang="en-US" sz="1500">
                          <a:solidFill>
                            <a:srgbClr val="595959"/>
                          </a:solidFill>
                        </a:rPr>
                        <a:t>($100s-1000s; low budget)</a:t>
                      </a:r>
                    </a:p>
                  </a:txBody>
                  <a:tcPr marT="45721" marB="45721" anchor="ctr"/>
                </a:tc>
                <a:tc>
                  <a:txBody>
                    <a:bodyPr/>
                    <a:lstStyle/>
                    <a:p>
                      <a:r>
                        <a:rPr lang="en-GB" sz="1500" kern="1200">
                          <a:solidFill>
                            <a:srgbClr val="595959"/>
                          </a:solidFill>
                          <a:effectLst/>
                        </a:rPr>
                        <a:t>Valuations from similar studies elsewhere. </a:t>
                      </a:r>
                      <a:endParaRPr lang="en-GB" sz="1500">
                        <a:solidFill>
                          <a:srgbClr val="595959"/>
                        </a:solidFill>
                        <a:effectLst/>
                      </a:endParaRPr>
                    </a:p>
                    <a:p>
                      <a:r>
                        <a:rPr lang="en-GB" sz="1500" kern="1200">
                          <a:solidFill>
                            <a:srgbClr val="595959"/>
                          </a:solidFill>
                          <a:effectLst/>
                        </a:rPr>
                        <a:t>Data on key variables from different studies (e.g. GDP per person)</a:t>
                      </a:r>
                      <a:endParaRPr lang="en-GB" sz="1500">
                        <a:solidFill>
                          <a:srgbClr val="595959"/>
                        </a:solidFill>
                        <a:effectLst/>
                      </a:endParaRPr>
                    </a:p>
                    <a:p>
                      <a:endParaRPr lang="en-US" sz="1500">
                        <a:solidFill>
                          <a:srgbClr val="595959"/>
                        </a:solidFill>
                      </a:endParaRPr>
                    </a:p>
                  </a:txBody>
                  <a:tcPr marT="45721" marB="45721" anchor="ctr"/>
                </a:tc>
                <a:extLst>
                  <a:ext uri="{0D108BD9-81ED-4DB2-BD59-A6C34878D82A}">
                    <a16:rowId xmlns:a16="http://schemas.microsoft.com/office/drawing/2014/main" val="2336981570"/>
                  </a:ext>
                </a:extLst>
              </a:tr>
            </a:tbl>
          </a:graphicData>
        </a:graphic>
      </p:graphicFrame>
      <p:sp>
        <p:nvSpPr>
          <p:cNvPr id="7" name="Title 1">
            <a:extLst>
              <a:ext uri="{FF2B5EF4-FFF2-40B4-BE49-F238E27FC236}">
                <a16:creationId xmlns:a16="http://schemas.microsoft.com/office/drawing/2014/main" id="{0A3A2862-6E21-024B-A931-56B68F163838}"/>
              </a:ext>
            </a:extLst>
          </p:cNvPr>
          <p:cNvSpPr>
            <a:spLocks noGrp="1"/>
          </p:cNvSpPr>
          <p:nvPr>
            <p:ph type="title"/>
          </p:nvPr>
        </p:nvSpPr>
        <p:spPr>
          <a:xfrm>
            <a:off x="314196" y="125353"/>
            <a:ext cx="9706107" cy="878151"/>
          </a:xfrm>
          <a:noFill/>
        </p:spPr>
        <p:txBody>
          <a:bodyPr>
            <a:normAutofit fontScale="90000"/>
          </a:bodyPr>
          <a:lstStyle/>
          <a:p>
            <a:r>
              <a:rPr lang="en-GB"/>
              <a:t>Overview of Valuation Techniques  </a:t>
            </a:r>
            <a:br>
              <a:rPr lang="en-GB"/>
            </a:br>
            <a:r>
              <a:rPr lang="en-GB" i="1"/>
              <a:t>(type, time and resources)</a:t>
            </a:r>
            <a:endParaRPr lang="en-US" i="1"/>
          </a:p>
        </p:txBody>
      </p:sp>
      <p:sp>
        <p:nvSpPr>
          <p:cNvPr id="2" name="Slide Number Placeholder 1">
            <a:extLst>
              <a:ext uri="{FF2B5EF4-FFF2-40B4-BE49-F238E27FC236}">
                <a16:creationId xmlns:a16="http://schemas.microsoft.com/office/drawing/2014/main" id="{95171E75-2D4D-C945-9349-C67DCAD66CFB}"/>
              </a:ext>
            </a:extLst>
          </p:cNvPr>
          <p:cNvSpPr>
            <a:spLocks noGrp="1"/>
          </p:cNvSpPr>
          <p:nvPr>
            <p:ph type="sldNum" sz="quarter" idx="12"/>
          </p:nvPr>
        </p:nvSpPr>
        <p:spPr/>
        <p:txBody>
          <a:bodyPr/>
          <a:lstStyle/>
          <a:p>
            <a:fld id="{971CEC84-1649-40CE-BFF6-7286506FEA08}" type="slidenum">
              <a:rPr lang="en-GB" smtClean="0"/>
              <a:pPr/>
              <a:t>156</a:t>
            </a:fld>
            <a:endParaRPr lang="en-GB"/>
          </a:p>
        </p:txBody>
      </p:sp>
      <p:sp>
        <p:nvSpPr>
          <p:cNvPr id="8" name="Teardrop 4">
            <a:extLst>
              <a:ext uri="{FF2B5EF4-FFF2-40B4-BE49-F238E27FC236}">
                <a16:creationId xmlns:a16="http://schemas.microsoft.com/office/drawing/2014/main" id="{AEEC15E9-D696-43BC-A089-28B899F453C4}"/>
              </a:ext>
            </a:extLst>
          </p:cNvPr>
          <p:cNvSpPr/>
          <p:nvPr/>
        </p:nvSpPr>
        <p:spPr>
          <a:xfrm>
            <a:off x="10029340" y="91818"/>
            <a:ext cx="1957254" cy="157407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1" name="TextBox 7">
            <a:extLst>
              <a:ext uri="{FF2B5EF4-FFF2-40B4-BE49-F238E27FC236}">
                <a16:creationId xmlns:a16="http://schemas.microsoft.com/office/drawing/2014/main" id="{42738F4D-D0BE-41F7-958E-029464837AB3}"/>
              </a:ext>
            </a:extLst>
          </p:cNvPr>
          <p:cNvSpPr txBox="1"/>
          <p:nvPr/>
        </p:nvSpPr>
        <p:spPr>
          <a:xfrm>
            <a:off x="10156370" y="328814"/>
            <a:ext cx="1907559" cy="1246495"/>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schemeClr val="bg1"/>
                </a:solidFill>
                <a:latin typeface="Arial"/>
              </a:rPr>
              <a:t>p. 52-54</a:t>
            </a:r>
            <a:r>
              <a:rPr lang="en-GB" sz="1500" dirty="0">
                <a:solidFill>
                  <a:schemeClr val="bg1"/>
                </a:solidFill>
                <a:latin typeface="Arial"/>
              </a:rPr>
              <a:t> of your workbook &amp; </a:t>
            </a:r>
            <a:r>
              <a:rPr lang="en-GB" sz="1500" b="1" dirty="0">
                <a:solidFill>
                  <a:prstClr val="white"/>
                </a:solidFill>
                <a:latin typeface="Arial"/>
              </a:rPr>
              <a:t>p.</a:t>
            </a:r>
            <a:r>
              <a:rPr lang="en-GB" sz="1500" b="1" dirty="0">
                <a:solidFill>
                  <a:schemeClr val="bg1"/>
                </a:solidFill>
                <a:latin typeface="Arial"/>
              </a:rPr>
              <a:t> 84-87 </a:t>
            </a:r>
            <a:r>
              <a:rPr lang="en-GB" sz="1500" dirty="0">
                <a:solidFill>
                  <a:schemeClr val="bg1"/>
                </a:solidFill>
                <a:latin typeface="Arial"/>
              </a:rPr>
              <a:t>of the</a:t>
            </a:r>
          </a:p>
          <a:p>
            <a:pPr algn="ctr" defTabSz="914354">
              <a:defRPr/>
            </a:pPr>
            <a:r>
              <a:rPr lang="en-GB" sz="1500" dirty="0">
                <a:solidFill>
                  <a:schemeClr val="bg1"/>
                </a:solidFill>
                <a:latin typeface="Arial"/>
                <a:hlinkClick r:id="rId3">
                  <a:extLst>
                    <a:ext uri="{A12FA001-AC4F-418D-AE19-62706E023703}">
                      <ahyp:hlinkClr xmlns:ahyp="http://schemas.microsoft.com/office/drawing/2018/hyperlinkcolor" val="tx"/>
                    </a:ext>
                  </a:extLst>
                </a:hlinkClick>
              </a:rPr>
              <a:t>Natural Capital Protocol</a:t>
            </a:r>
            <a:endParaRPr lang="en-GB" sz="1500" dirty="0">
              <a:solidFill>
                <a:schemeClr val="bg1"/>
              </a:solidFill>
              <a:latin typeface="Arial"/>
            </a:endParaRPr>
          </a:p>
        </p:txBody>
      </p:sp>
    </p:spTree>
    <p:extLst>
      <p:ext uri="{BB962C8B-B14F-4D97-AF65-F5344CB8AC3E}">
        <p14:creationId xmlns:p14="http://schemas.microsoft.com/office/powerpoint/2010/main" val="292626194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EE9E4-1AF6-4064-B38C-7B0102F6DA5B}"/>
              </a:ext>
            </a:extLst>
          </p:cNvPr>
          <p:cNvSpPr>
            <a:spLocks noGrp="1"/>
          </p:cNvSpPr>
          <p:nvPr>
            <p:ph type="title"/>
          </p:nvPr>
        </p:nvSpPr>
        <p:spPr>
          <a:noFill/>
        </p:spPr>
        <p:txBody>
          <a:bodyPr>
            <a:normAutofit fontScale="90000"/>
          </a:bodyPr>
          <a:lstStyle/>
          <a:p>
            <a:r>
              <a:rPr lang="en-GB" dirty="0"/>
              <a:t>Hypothetical Case Study examples – </a:t>
            </a:r>
            <a:br>
              <a:rPr lang="en-GB" dirty="0"/>
            </a:br>
            <a:r>
              <a:rPr lang="en-GB" i="1" dirty="0"/>
              <a:t>which valuation approaches or techniques would you use?</a:t>
            </a:r>
            <a:endParaRPr lang="en-US" i="1" dirty="0"/>
          </a:p>
        </p:txBody>
      </p:sp>
      <p:graphicFrame>
        <p:nvGraphicFramePr>
          <p:cNvPr id="4" name="Table 3">
            <a:extLst>
              <a:ext uri="{FF2B5EF4-FFF2-40B4-BE49-F238E27FC236}">
                <a16:creationId xmlns:a16="http://schemas.microsoft.com/office/drawing/2014/main" id="{DB915DA4-FF11-1548-8B44-CB4D9CE71EEB}"/>
              </a:ext>
            </a:extLst>
          </p:cNvPr>
          <p:cNvGraphicFramePr>
            <a:graphicFrameLocks noGrp="1"/>
          </p:cNvGraphicFramePr>
          <p:nvPr>
            <p:extLst>
              <p:ext uri="{D42A27DB-BD31-4B8C-83A1-F6EECF244321}">
                <p14:modId xmlns:p14="http://schemas.microsoft.com/office/powerpoint/2010/main" val="1855068716"/>
              </p:ext>
            </p:extLst>
          </p:nvPr>
        </p:nvGraphicFramePr>
        <p:xfrm>
          <a:off x="878880" y="1490759"/>
          <a:ext cx="10434239" cy="4053844"/>
        </p:xfrm>
        <a:graphic>
          <a:graphicData uri="http://schemas.openxmlformats.org/drawingml/2006/table">
            <a:tbl>
              <a:tblPr firstRow="1" bandRow="1">
                <a:tableStyleId>{BC89EF96-8CEA-46FF-86C4-4CE0E7609802}</a:tableStyleId>
              </a:tblPr>
              <a:tblGrid>
                <a:gridCol w="5099888">
                  <a:extLst>
                    <a:ext uri="{9D8B030D-6E8A-4147-A177-3AD203B41FA5}">
                      <a16:colId xmlns:a16="http://schemas.microsoft.com/office/drawing/2014/main" val="2131668656"/>
                    </a:ext>
                  </a:extLst>
                </a:gridCol>
                <a:gridCol w="5334351">
                  <a:extLst>
                    <a:ext uri="{9D8B030D-6E8A-4147-A177-3AD203B41FA5}">
                      <a16:colId xmlns:a16="http://schemas.microsoft.com/office/drawing/2014/main" val="4128523761"/>
                    </a:ext>
                  </a:extLst>
                </a:gridCol>
              </a:tblGrid>
              <a:tr h="360938">
                <a:tc>
                  <a:txBody>
                    <a:bodyPr/>
                    <a:lstStyle/>
                    <a:p>
                      <a:r>
                        <a:rPr lang="en-US" sz="2000">
                          <a:solidFill>
                            <a:srgbClr val="595959"/>
                          </a:solidFill>
                        </a:rPr>
                        <a:t>Vegetarian products (soy-based)</a:t>
                      </a:r>
                    </a:p>
                  </a:txBody>
                  <a:tcPr marT="45721" marB="45721"/>
                </a:tc>
                <a:tc>
                  <a:txBody>
                    <a:bodyPr/>
                    <a:lstStyle/>
                    <a:p>
                      <a:r>
                        <a:rPr lang="en-US" sz="2000">
                          <a:solidFill>
                            <a:srgbClr val="595959"/>
                          </a:solidFill>
                        </a:rPr>
                        <a:t> Dairy Company </a:t>
                      </a:r>
                    </a:p>
                  </a:txBody>
                  <a:tcPr marT="45721" marB="45721"/>
                </a:tc>
                <a:extLst>
                  <a:ext uri="{0D108BD9-81ED-4DB2-BD59-A6C34878D82A}">
                    <a16:rowId xmlns:a16="http://schemas.microsoft.com/office/drawing/2014/main" val="3884312886"/>
                  </a:ext>
                </a:extLst>
              </a:tr>
              <a:tr h="3331716">
                <a:tc>
                  <a:txBody>
                    <a:bodyPr/>
                    <a:lstStyle/>
                    <a:p>
                      <a:pPr marL="285750" indent="-285750">
                        <a:lnSpc>
                          <a:spcPct val="100000"/>
                        </a:lnSpc>
                        <a:buFont typeface="Arial" panose="020B0604020202020204" pitchFamily="34" charset="0"/>
                        <a:buChar char="•"/>
                      </a:pPr>
                      <a:endParaRPr lang="en-US" sz="1800">
                        <a:solidFill>
                          <a:srgbClr val="595959"/>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a:solidFill>
                            <a:srgbClr val="595959"/>
                          </a:solidFill>
                        </a:rPr>
                        <a:t>Objective</a:t>
                      </a:r>
                      <a:r>
                        <a:rPr lang="en-US" sz="1800">
                          <a:solidFill>
                            <a:srgbClr val="595959"/>
                          </a:solidFill>
                        </a:rPr>
                        <a:t>: provide the foundation to implement targeted measures to achieve more environmentally-friendly production and distribution of its products</a:t>
                      </a:r>
                    </a:p>
                    <a:p>
                      <a:pPr marL="285750" indent="-285750">
                        <a:lnSpc>
                          <a:spcPct val="100000"/>
                        </a:lnSpc>
                        <a:buFont typeface="Arial" panose="020B0604020202020204" pitchFamily="34" charset="0"/>
                        <a:buChar char="•"/>
                      </a:pPr>
                      <a:r>
                        <a:rPr lang="en-US" sz="1800" b="1">
                          <a:solidFill>
                            <a:srgbClr val="595959"/>
                          </a:solidFill>
                        </a:rPr>
                        <a:t>Material Impacts for Valuation</a:t>
                      </a:r>
                      <a:r>
                        <a:rPr lang="en-US" sz="1800">
                          <a:solidFill>
                            <a:srgbClr val="595959"/>
                          </a:solidFill>
                        </a:rPr>
                        <a:t>: Ecosystem quality for raw materials (i.e. crops, water and soil for soy)</a:t>
                      </a:r>
                    </a:p>
                    <a:p>
                      <a:pPr marL="285750" indent="-285750">
                        <a:lnSpc>
                          <a:spcPct val="100000"/>
                        </a:lnSpc>
                        <a:buFont typeface="Arial" panose="020B0604020202020204" pitchFamily="34" charset="0"/>
                        <a:buChar char="•"/>
                      </a:pPr>
                      <a:r>
                        <a:rPr lang="en-US" sz="1800" b="1">
                          <a:solidFill>
                            <a:srgbClr val="595959"/>
                          </a:solidFill>
                        </a:rPr>
                        <a:t>Time:</a:t>
                      </a:r>
                      <a:r>
                        <a:rPr lang="en-US" sz="1800">
                          <a:solidFill>
                            <a:srgbClr val="595959"/>
                          </a:solidFill>
                        </a:rPr>
                        <a:t> 3 months </a:t>
                      </a:r>
                    </a:p>
                    <a:p>
                      <a:pPr marL="285750" indent="-285750">
                        <a:lnSpc>
                          <a:spcPct val="100000"/>
                        </a:lnSpc>
                        <a:buFont typeface="Arial" panose="020B0604020202020204" pitchFamily="34" charset="0"/>
                        <a:buChar char="•"/>
                      </a:pPr>
                      <a:r>
                        <a:rPr lang="en-US" sz="1800" b="1">
                          <a:solidFill>
                            <a:srgbClr val="595959"/>
                          </a:solidFill>
                        </a:rPr>
                        <a:t>Budget</a:t>
                      </a:r>
                      <a:r>
                        <a:rPr lang="en-US" sz="1800">
                          <a:solidFill>
                            <a:srgbClr val="595959"/>
                          </a:solidFill>
                        </a:rPr>
                        <a:t>: £10,000</a:t>
                      </a:r>
                    </a:p>
                    <a:p>
                      <a:pPr marL="285750" indent="-285750">
                        <a:lnSpc>
                          <a:spcPct val="100000"/>
                        </a:lnSpc>
                        <a:buFont typeface="Arial" panose="020B0604020202020204" pitchFamily="34" charset="0"/>
                        <a:buChar char="•"/>
                      </a:pPr>
                      <a:r>
                        <a:rPr lang="en-US" sz="1800" b="1">
                          <a:solidFill>
                            <a:srgbClr val="595959"/>
                          </a:solidFill>
                        </a:rPr>
                        <a:t>Location:</a:t>
                      </a:r>
                      <a:r>
                        <a:rPr lang="en-US" sz="1800">
                          <a:solidFill>
                            <a:srgbClr val="595959"/>
                          </a:solidFill>
                        </a:rPr>
                        <a:t> 1 country of operation</a:t>
                      </a:r>
                    </a:p>
                    <a:p>
                      <a:pPr marL="285750" indent="-285750">
                        <a:lnSpc>
                          <a:spcPct val="100000"/>
                        </a:lnSpc>
                        <a:buFont typeface="Arial" panose="020B0604020202020204" pitchFamily="34" charset="0"/>
                        <a:buChar char="•"/>
                      </a:pPr>
                      <a:r>
                        <a:rPr lang="en-US" sz="1800" b="1">
                          <a:solidFill>
                            <a:srgbClr val="595959"/>
                          </a:solidFill>
                        </a:rPr>
                        <a:t>Expertise</a:t>
                      </a:r>
                      <a:r>
                        <a:rPr lang="en-US" sz="1800">
                          <a:solidFill>
                            <a:srgbClr val="595959"/>
                          </a:solidFill>
                        </a:rPr>
                        <a:t>: no economist; hiring outside consultancy</a:t>
                      </a:r>
                      <a:endParaRPr lang="en-US" sz="1800" b="1">
                        <a:solidFill>
                          <a:srgbClr val="595959"/>
                        </a:solidFill>
                      </a:endParaRPr>
                    </a:p>
                  </a:txBody>
                  <a:tcPr marT="45721" marB="45721"/>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solidFill>
                          <a:srgbClr val="595959"/>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solidFill>
                            <a:srgbClr val="595959"/>
                          </a:solidFill>
                        </a:rPr>
                        <a:t>Objective</a:t>
                      </a:r>
                      <a:r>
                        <a:rPr lang="en-US" sz="1800" dirty="0">
                          <a:solidFill>
                            <a:srgbClr val="595959"/>
                          </a:solidFill>
                        </a:rPr>
                        <a:t>: calculate the net value generated to society from their externalities to provide the company with a comprehensive view on how to retain, add or reduce value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solidFill>
                            <a:srgbClr val="595959"/>
                          </a:solidFill>
                        </a:rPr>
                        <a:t>Material Impacts for Valuation</a:t>
                      </a:r>
                      <a:r>
                        <a:rPr lang="en-US" sz="1800" dirty="0">
                          <a:solidFill>
                            <a:srgbClr val="595959"/>
                          </a:solidFill>
                        </a:rPr>
                        <a:t>: Water use across the entire company and biodiversity lost as a result of company operations</a:t>
                      </a:r>
                    </a:p>
                    <a:p>
                      <a:pPr marL="342900" indent="-342900">
                        <a:lnSpc>
                          <a:spcPct val="100000"/>
                        </a:lnSpc>
                        <a:buFont typeface="Arial" panose="020B0604020202020204" pitchFamily="34" charset="0"/>
                        <a:buChar char="•"/>
                      </a:pPr>
                      <a:r>
                        <a:rPr lang="en-US" sz="1800" b="1" dirty="0">
                          <a:solidFill>
                            <a:srgbClr val="595959"/>
                          </a:solidFill>
                        </a:rPr>
                        <a:t>Time:</a:t>
                      </a:r>
                      <a:r>
                        <a:rPr lang="en-US" sz="1800" dirty="0">
                          <a:solidFill>
                            <a:srgbClr val="595959"/>
                          </a:solidFill>
                        </a:rPr>
                        <a:t> 6 months</a:t>
                      </a:r>
                    </a:p>
                    <a:p>
                      <a:pPr marL="342900" indent="-342900">
                        <a:lnSpc>
                          <a:spcPct val="100000"/>
                        </a:lnSpc>
                        <a:buFont typeface="Arial" panose="020B0604020202020204" pitchFamily="34" charset="0"/>
                        <a:buChar char="•"/>
                      </a:pPr>
                      <a:r>
                        <a:rPr lang="en-US" sz="1800" b="1" dirty="0">
                          <a:solidFill>
                            <a:srgbClr val="595959"/>
                          </a:solidFill>
                        </a:rPr>
                        <a:t>Budget:</a:t>
                      </a:r>
                      <a:r>
                        <a:rPr lang="en-US" sz="1800" dirty="0">
                          <a:solidFill>
                            <a:srgbClr val="595959"/>
                          </a:solidFill>
                        </a:rPr>
                        <a:t> £50,000</a:t>
                      </a:r>
                    </a:p>
                    <a:p>
                      <a:pPr marL="342900" indent="-342900">
                        <a:lnSpc>
                          <a:spcPct val="100000"/>
                        </a:lnSpc>
                        <a:buFont typeface="Arial" panose="020B0604020202020204" pitchFamily="34" charset="0"/>
                        <a:buChar char="•"/>
                      </a:pPr>
                      <a:r>
                        <a:rPr lang="en-US" sz="1800" b="1" dirty="0">
                          <a:solidFill>
                            <a:srgbClr val="595959"/>
                          </a:solidFill>
                        </a:rPr>
                        <a:t>Location: </a:t>
                      </a:r>
                      <a:r>
                        <a:rPr lang="en-US" sz="1800" b="0" dirty="0">
                          <a:solidFill>
                            <a:srgbClr val="595959"/>
                          </a:solidFill>
                        </a:rPr>
                        <a:t>5 countries of operation </a:t>
                      </a:r>
                      <a:endParaRPr lang="en-US" sz="1800" dirty="0">
                        <a:solidFill>
                          <a:srgbClr val="595959"/>
                        </a:solidFill>
                      </a:endParaRPr>
                    </a:p>
                    <a:p>
                      <a:pPr marL="342900" indent="-342900">
                        <a:lnSpc>
                          <a:spcPct val="100000"/>
                        </a:lnSpc>
                        <a:buFont typeface="Arial" panose="020B0604020202020204" pitchFamily="34" charset="0"/>
                        <a:buChar char="•"/>
                      </a:pPr>
                      <a:r>
                        <a:rPr lang="en-US" sz="1800" b="1" dirty="0">
                          <a:solidFill>
                            <a:srgbClr val="595959"/>
                          </a:solidFill>
                        </a:rPr>
                        <a:t>Expertise:</a:t>
                      </a:r>
                      <a:r>
                        <a:rPr lang="en-US" sz="1800" dirty="0">
                          <a:solidFill>
                            <a:srgbClr val="595959"/>
                          </a:solidFill>
                        </a:rPr>
                        <a:t> external consultants provided</a:t>
                      </a:r>
                    </a:p>
                  </a:txBody>
                  <a:tcPr marT="45721" marB="45721"/>
                </a:tc>
                <a:extLst>
                  <a:ext uri="{0D108BD9-81ED-4DB2-BD59-A6C34878D82A}">
                    <a16:rowId xmlns:a16="http://schemas.microsoft.com/office/drawing/2014/main" val="1020624097"/>
                  </a:ext>
                </a:extLst>
              </a:tr>
            </a:tbl>
          </a:graphicData>
        </a:graphic>
      </p:graphicFrame>
      <p:sp>
        <p:nvSpPr>
          <p:cNvPr id="3" name="Slide Number Placeholder 2">
            <a:extLst>
              <a:ext uri="{FF2B5EF4-FFF2-40B4-BE49-F238E27FC236}">
                <a16:creationId xmlns:a16="http://schemas.microsoft.com/office/drawing/2014/main" id="{231FEBBF-551E-0640-8A01-8FEE4D84A8D6}"/>
              </a:ext>
            </a:extLst>
          </p:cNvPr>
          <p:cNvSpPr>
            <a:spLocks noGrp="1"/>
          </p:cNvSpPr>
          <p:nvPr>
            <p:ph type="sldNum" sz="quarter" idx="12"/>
          </p:nvPr>
        </p:nvSpPr>
        <p:spPr/>
        <p:txBody>
          <a:bodyPr/>
          <a:lstStyle/>
          <a:p>
            <a:fld id="{971CEC84-1649-40CE-BFF6-7286506FEA08}" type="slidenum">
              <a:rPr lang="en-GB" smtClean="0"/>
              <a:pPr/>
              <a:t>157</a:t>
            </a:fld>
            <a:endParaRPr lang="en-GB"/>
          </a:p>
        </p:txBody>
      </p:sp>
      <p:sp>
        <p:nvSpPr>
          <p:cNvPr id="9" name="Teardrop 4">
            <a:extLst>
              <a:ext uri="{FF2B5EF4-FFF2-40B4-BE49-F238E27FC236}">
                <a16:creationId xmlns:a16="http://schemas.microsoft.com/office/drawing/2014/main" id="{1633CED6-D360-48BF-A523-9D8A84CC6EC8}"/>
              </a:ext>
            </a:extLst>
          </p:cNvPr>
          <p:cNvSpPr/>
          <p:nvPr/>
        </p:nvSpPr>
        <p:spPr>
          <a:xfrm>
            <a:off x="10091058" y="84910"/>
            <a:ext cx="1957254" cy="157407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0" name="TextBox 7">
            <a:extLst>
              <a:ext uri="{FF2B5EF4-FFF2-40B4-BE49-F238E27FC236}">
                <a16:creationId xmlns:a16="http://schemas.microsoft.com/office/drawing/2014/main" id="{3B093EC1-0A97-40D7-9971-96E4A1B997B7}"/>
              </a:ext>
            </a:extLst>
          </p:cNvPr>
          <p:cNvSpPr txBox="1"/>
          <p:nvPr/>
        </p:nvSpPr>
        <p:spPr>
          <a:xfrm>
            <a:off x="10156370" y="328814"/>
            <a:ext cx="1907559" cy="1246495"/>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schemeClr val="bg1"/>
                </a:solidFill>
                <a:latin typeface="Arial"/>
              </a:rPr>
              <a:t>p. 56</a:t>
            </a:r>
            <a:r>
              <a:rPr lang="en-GB" sz="1500" dirty="0">
                <a:solidFill>
                  <a:schemeClr val="bg1"/>
                </a:solidFill>
                <a:latin typeface="Arial"/>
              </a:rPr>
              <a:t> of your workbook &amp; </a:t>
            </a:r>
            <a:r>
              <a:rPr lang="en-GB" sz="1500" b="1" dirty="0">
                <a:solidFill>
                  <a:prstClr val="white"/>
                </a:solidFill>
                <a:latin typeface="Arial"/>
              </a:rPr>
              <a:t>p.</a:t>
            </a:r>
            <a:r>
              <a:rPr lang="en-GB" sz="1500" b="1" dirty="0">
                <a:solidFill>
                  <a:schemeClr val="bg1"/>
                </a:solidFill>
                <a:latin typeface="Arial"/>
              </a:rPr>
              <a:t> 84-87 </a:t>
            </a:r>
            <a:r>
              <a:rPr lang="en-GB" sz="1500" dirty="0">
                <a:solidFill>
                  <a:schemeClr val="bg1"/>
                </a:solidFill>
                <a:latin typeface="Arial"/>
              </a:rPr>
              <a:t>of the</a:t>
            </a:r>
          </a:p>
          <a:p>
            <a:pPr algn="ctr" defTabSz="914354">
              <a:defRPr/>
            </a:pPr>
            <a:r>
              <a:rPr lang="en-GB" sz="1500" dirty="0">
                <a:solidFill>
                  <a:schemeClr val="bg1"/>
                </a:solidFill>
                <a:latin typeface="Arial"/>
                <a:hlinkClick r:id="rId3">
                  <a:extLst>
                    <a:ext uri="{A12FA001-AC4F-418D-AE19-62706E023703}">
                      <ahyp:hlinkClr xmlns:ahyp="http://schemas.microsoft.com/office/drawing/2018/hyperlinkcolor" val="tx"/>
                    </a:ext>
                  </a:extLst>
                </a:hlinkClick>
              </a:rPr>
              <a:t>Natural Capital Protocol</a:t>
            </a:r>
            <a:endParaRPr lang="en-GB" sz="1500" dirty="0">
              <a:solidFill>
                <a:schemeClr val="bg1"/>
              </a:solidFill>
              <a:latin typeface="Arial"/>
            </a:endParaRPr>
          </a:p>
        </p:txBody>
      </p:sp>
    </p:spTree>
    <p:extLst>
      <p:ext uri="{BB962C8B-B14F-4D97-AF65-F5344CB8AC3E}">
        <p14:creationId xmlns:p14="http://schemas.microsoft.com/office/powerpoint/2010/main" val="103704023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625335D-ADDD-F04A-90DC-901BF6A31BC4}"/>
              </a:ext>
            </a:extLst>
          </p:cNvPr>
          <p:cNvSpPr>
            <a:spLocks noGrp="1"/>
          </p:cNvSpPr>
          <p:nvPr>
            <p:ph type="title"/>
          </p:nvPr>
        </p:nvSpPr>
        <p:spPr>
          <a:xfrm>
            <a:off x="314196" y="125353"/>
            <a:ext cx="9589461" cy="878151"/>
          </a:xfrm>
          <a:noFill/>
        </p:spPr>
        <p:txBody>
          <a:bodyPr>
            <a:normAutofit fontScale="90000"/>
          </a:bodyPr>
          <a:lstStyle/>
          <a:p>
            <a:r>
              <a:rPr lang="en-GB" dirty="0"/>
              <a:t>Hypothetical Case Study examples – </a:t>
            </a:r>
            <a:br>
              <a:rPr lang="en-GB" dirty="0"/>
            </a:br>
            <a:r>
              <a:rPr lang="en-GB" i="1" dirty="0"/>
              <a:t>which valuation techniques would you use?</a:t>
            </a:r>
            <a:endParaRPr lang="en-US" i="1" dirty="0"/>
          </a:p>
        </p:txBody>
      </p:sp>
      <p:pic>
        <p:nvPicPr>
          <p:cNvPr id="3" name="Picture 2">
            <a:extLst>
              <a:ext uri="{FF2B5EF4-FFF2-40B4-BE49-F238E27FC236}">
                <a16:creationId xmlns:a16="http://schemas.microsoft.com/office/drawing/2014/main" id="{80EA0C31-6E5B-AB41-9806-B2DB92BFD6D9}"/>
              </a:ext>
            </a:extLst>
          </p:cNvPr>
          <p:cNvPicPr>
            <a:picLocks noChangeAspect="1"/>
          </p:cNvPicPr>
          <p:nvPr/>
        </p:nvPicPr>
        <p:blipFill>
          <a:blip r:embed="rId3"/>
          <a:stretch>
            <a:fillRect/>
          </a:stretch>
        </p:blipFill>
        <p:spPr>
          <a:xfrm>
            <a:off x="0" y="1059222"/>
            <a:ext cx="10737489" cy="5798778"/>
          </a:xfrm>
          <a:prstGeom prst="rect">
            <a:avLst/>
          </a:prstGeom>
        </p:spPr>
      </p:pic>
      <p:sp>
        <p:nvSpPr>
          <p:cNvPr id="6" name="Teardrop 5">
            <a:extLst>
              <a:ext uri="{FF2B5EF4-FFF2-40B4-BE49-F238E27FC236}">
                <a16:creationId xmlns:a16="http://schemas.microsoft.com/office/drawing/2014/main" id="{7A35B120-80B3-CD4E-B74C-59236C3E465A}"/>
              </a:ext>
            </a:extLst>
          </p:cNvPr>
          <p:cNvSpPr/>
          <p:nvPr/>
        </p:nvSpPr>
        <p:spPr>
          <a:xfrm>
            <a:off x="10306594" y="159590"/>
            <a:ext cx="1748246" cy="127732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E895A8D7-5128-4244-88C4-0345BF8A2C10}"/>
              </a:ext>
            </a:extLst>
          </p:cNvPr>
          <p:cNvSpPr txBox="1"/>
          <p:nvPr/>
        </p:nvSpPr>
        <p:spPr>
          <a:xfrm>
            <a:off x="10284441" y="296951"/>
            <a:ext cx="1907559" cy="1015663"/>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prstClr val="white"/>
                </a:solidFill>
                <a:latin typeface="Arial"/>
              </a:rPr>
              <a:t>p.</a:t>
            </a:r>
            <a:r>
              <a:rPr lang="en-GB" sz="1500" b="1" dirty="0">
                <a:solidFill>
                  <a:schemeClr val="bg1"/>
                </a:solidFill>
                <a:latin typeface="Arial"/>
              </a:rPr>
              <a:t> 84-87</a:t>
            </a:r>
          </a:p>
          <a:p>
            <a:pPr algn="ctr" defTabSz="914354">
              <a:defRPr/>
            </a:pPr>
            <a:r>
              <a:rPr lang="en-GB" sz="1500" dirty="0">
                <a:solidFill>
                  <a:schemeClr val="bg1"/>
                </a:solidFill>
                <a:latin typeface="Arial"/>
              </a:rPr>
              <a:t>of the</a:t>
            </a:r>
          </a:p>
          <a:p>
            <a:pPr algn="ctr" defTabSz="914354">
              <a:defRPr/>
            </a:pPr>
            <a:r>
              <a:rPr lang="en-GB" sz="1500" dirty="0">
                <a:solidFill>
                  <a:schemeClr val="bg1"/>
                </a:solidFill>
                <a:latin typeface="Arial"/>
                <a:hlinkClick r:id="rId4">
                  <a:extLst>
                    <a:ext uri="{A12FA001-AC4F-418D-AE19-62706E023703}">
                      <ahyp:hlinkClr xmlns:ahyp="http://schemas.microsoft.com/office/drawing/2018/hyperlinkcolor" val="tx"/>
                    </a:ext>
                  </a:extLst>
                </a:hlinkClick>
              </a:rPr>
              <a:t>Natural Capital Protocol</a:t>
            </a:r>
            <a:endParaRPr lang="en-GB" sz="1500" dirty="0">
              <a:solidFill>
                <a:schemeClr val="bg1"/>
              </a:solidFill>
              <a:latin typeface="Arial"/>
            </a:endParaRPr>
          </a:p>
        </p:txBody>
      </p:sp>
      <p:sp>
        <p:nvSpPr>
          <p:cNvPr id="2" name="Slide Number Placeholder 1">
            <a:extLst>
              <a:ext uri="{FF2B5EF4-FFF2-40B4-BE49-F238E27FC236}">
                <a16:creationId xmlns:a16="http://schemas.microsoft.com/office/drawing/2014/main" id="{4050B2E0-0692-CC4D-A51C-82B929F4AE49}"/>
              </a:ext>
            </a:extLst>
          </p:cNvPr>
          <p:cNvSpPr>
            <a:spLocks noGrp="1"/>
          </p:cNvSpPr>
          <p:nvPr>
            <p:ph type="sldNum" sz="quarter" idx="12"/>
          </p:nvPr>
        </p:nvSpPr>
        <p:spPr/>
        <p:txBody>
          <a:bodyPr/>
          <a:lstStyle/>
          <a:p>
            <a:fld id="{971CEC84-1649-40CE-BFF6-7286506FEA08}" type="slidenum">
              <a:rPr lang="en-GB" smtClean="0"/>
              <a:pPr/>
              <a:t>158</a:t>
            </a:fld>
            <a:endParaRPr lang="en-GB"/>
          </a:p>
        </p:txBody>
      </p:sp>
    </p:spTree>
    <p:extLst>
      <p:ext uri="{BB962C8B-B14F-4D97-AF65-F5344CB8AC3E}">
        <p14:creationId xmlns:p14="http://schemas.microsoft.com/office/powerpoint/2010/main" val="265301642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F6DCD-3C92-4C43-BF14-A313F58445CE}"/>
              </a:ext>
            </a:extLst>
          </p:cNvPr>
          <p:cNvSpPr>
            <a:spLocks noGrp="1"/>
          </p:cNvSpPr>
          <p:nvPr>
            <p:ph type="title"/>
          </p:nvPr>
        </p:nvSpPr>
        <p:spPr>
          <a:xfrm>
            <a:off x="379682" y="146777"/>
            <a:ext cx="11498123" cy="878150"/>
          </a:xfrm>
        </p:spPr>
        <p:txBody>
          <a:bodyPr>
            <a:normAutofit fontScale="90000"/>
          </a:bodyPr>
          <a:lstStyle/>
          <a:p>
            <a:pPr>
              <a:tabLst>
                <a:tab pos="2424113" algn="l"/>
              </a:tabLst>
            </a:pPr>
            <a:r>
              <a:rPr lang="en-US"/>
              <a:t>Hypothetical Company: Vegetarian Products – </a:t>
            </a:r>
            <a:br>
              <a:rPr lang="en-US"/>
            </a:br>
            <a:r>
              <a:rPr lang="en-US"/>
              <a:t>Valuation Techniques Discussion</a:t>
            </a:r>
          </a:p>
        </p:txBody>
      </p:sp>
      <p:sp>
        <p:nvSpPr>
          <p:cNvPr id="6" name="TextBox 5">
            <a:extLst>
              <a:ext uri="{FF2B5EF4-FFF2-40B4-BE49-F238E27FC236}">
                <a16:creationId xmlns:a16="http://schemas.microsoft.com/office/drawing/2014/main" id="{0958CB62-398A-A447-A0C7-2C2A6954951B}"/>
              </a:ext>
            </a:extLst>
          </p:cNvPr>
          <p:cNvSpPr txBox="1"/>
          <p:nvPr/>
        </p:nvSpPr>
        <p:spPr>
          <a:xfrm>
            <a:off x="450353" y="1388251"/>
            <a:ext cx="7311249" cy="5634876"/>
          </a:xfrm>
          <a:prstGeom prst="rect">
            <a:avLst/>
          </a:prstGeom>
          <a:noFill/>
        </p:spPr>
        <p:txBody>
          <a:bodyPr wrap="square" rtlCol="0" anchor="t">
            <a:spAutoFit/>
          </a:bodyPr>
          <a:lstStyle/>
          <a:p>
            <a:r>
              <a:rPr lang="en-US" sz="1801" b="1" dirty="0">
                <a:solidFill>
                  <a:srgbClr val="595959"/>
                </a:solidFill>
              </a:rPr>
              <a:t>Objective: </a:t>
            </a:r>
            <a:r>
              <a:rPr lang="en-US" sz="1801" dirty="0">
                <a:solidFill>
                  <a:srgbClr val="595959"/>
                </a:solidFill>
              </a:rPr>
              <a:t>implement targeted measures to achieve more environmentally-friendly production and distribution of products</a:t>
            </a:r>
          </a:p>
          <a:p>
            <a:r>
              <a:rPr lang="en-US" sz="1801" b="1" dirty="0">
                <a:solidFill>
                  <a:srgbClr val="595959"/>
                </a:solidFill>
              </a:rPr>
              <a:t>Other details:</a:t>
            </a:r>
            <a:r>
              <a:rPr lang="en-US" sz="1801" dirty="0">
                <a:solidFill>
                  <a:srgbClr val="595959"/>
                </a:solidFill>
              </a:rPr>
              <a:t> 3 months, £10,000, 1 country, no economist, hiring outside consultancy </a:t>
            </a:r>
            <a:endParaRPr lang="en-US" sz="1801" b="1" dirty="0">
              <a:solidFill>
                <a:srgbClr val="595959"/>
              </a:solidFill>
            </a:endParaRPr>
          </a:p>
          <a:p>
            <a:endParaRPr lang="en-US" sz="1801" b="1" dirty="0">
              <a:solidFill>
                <a:srgbClr val="23BAED"/>
              </a:solidFill>
            </a:endParaRPr>
          </a:p>
          <a:p>
            <a:r>
              <a:rPr lang="en-US" sz="1801" b="1" dirty="0">
                <a:solidFill>
                  <a:srgbClr val="23BAED"/>
                </a:solidFill>
              </a:rPr>
              <a:t>Ecosystem quality for raw materials: water </a:t>
            </a:r>
          </a:p>
          <a:p>
            <a:pPr marL="285737" indent="-285737">
              <a:buFont typeface="Arial" panose="020B0604020202020204" pitchFamily="34" charset="0"/>
              <a:buChar char="•"/>
            </a:pPr>
            <a:r>
              <a:rPr lang="en-US" sz="1801" dirty="0">
                <a:solidFill>
                  <a:srgbClr val="595959"/>
                </a:solidFill>
              </a:rPr>
              <a:t>Cost based approach like replacement cost or value transfer approach using contingent valuation</a:t>
            </a:r>
          </a:p>
          <a:p>
            <a:pPr marL="285737" indent="-285737">
              <a:buFont typeface="Arial" panose="020B0604020202020204" pitchFamily="34" charset="0"/>
              <a:buChar char="•"/>
            </a:pPr>
            <a:r>
              <a:rPr lang="en-US" sz="1801" dirty="0">
                <a:solidFill>
                  <a:srgbClr val="595959"/>
                </a:solidFill>
              </a:rPr>
              <a:t>Days – Weeks; Low Budget </a:t>
            </a:r>
          </a:p>
          <a:p>
            <a:pPr marL="285737" indent="-285737">
              <a:buFont typeface="Arial" panose="020B0604020202020204" pitchFamily="34" charset="0"/>
              <a:buChar char="•"/>
            </a:pPr>
            <a:endParaRPr lang="en-US" sz="1801" dirty="0">
              <a:solidFill>
                <a:schemeClr val="dk1"/>
              </a:solidFill>
            </a:endParaRPr>
          </a:p>
          <a:p>
            <a:r>
              <a:rPr lang="en-US" sz="1801" b="1" dirty="0">
                <a:solidFill>
                  <a:srgbClr val="23BAED"/>
                </a:solidFill>
              </a:rPr>
              <a:t>Ecosystem quality for raw materials: soil and crops</a:t>
            </a:r>
          </a:p>
          <a:p>
            <a:pPr marL="285737" indent="-285737">
              <a:buFont typeface="Arial" panose="020B0604020202020204" pitchFamily="34" charset="0"/>
              <a:buChar char="•"/>
            </a:pPr>
            <a:r>
              <a:rPr lang="en-US" sz="1801" dirty="0">
                <a:solidFill>
                  <a:srgbClr val="595959"/>
                </a:solidFill>
              </a:rPr>
              <a:t>Market price approach linked to effect on production </a:t>
            </a:r>
          </a:p>
          <a:p>
            <a:pPr marL="285737" indent="-285737">
              <a:buFont typeface="Arial" panose="020B0604020202020204" pitchFamily="34" charset="0"/>
              <a:buChar char="•"/>
            </a:pPr>
            <a:r>
              <a:rPr lang="en-US" sz="1801" dirty="0">
                <a:solidFill>
                  <a:srgbClr val="595959"/>
                </a:solidFill>
              </a:rPr>
              <a:t>Days; Low Budget </a:t>
            </a:r>
          </a:p>
          <a:p>
            <a:pPr marL="285737" indent="-285737">
              <a:buFont typeface="Arial" panose="020B0604020202020204" pitchFamily="34" charset="0"/>
              <a:buChar char="•"/>
            </a:pPr>
            <a:endParaRPr lang="en-US" sz="1801" dirty="0">
              <a:highlight>
                <a:srgbClr val="00FF00"/>
              </a:highlight>
            </a:endParaRPr>
          </a:p>
          <a:p>
            <a:pPr marL="285737" indent="-285737">
              <a:buFont typeface="Arial" panose="020B0604020202020204" pitchFamily="34" charset="0"/>
              <a:buChar char="•"/>
            </a:pPr>
            <a:endParaRPr lang="en-GB" sz="1801" dirty="0">
              <a:solidFill>
                <a:schemeClr val="dk1"/>
              </a:solidFill>
            </a:endParaRPr>
          </a:p>
          <a:p>
            <a:pPr marL="285737" indent="-285737">
              <a:buFont typeface="Arial" panose="020B0604020202020204" pitchFamily="34" charset="0"/>
              <a:buChar char="•"/>
            </a:pPr>
            <a:endParaRPr lang="en-GB" sz="1801" dirty="0">
              <a:solidFill>
                <a:schemeClr val="dk1"/>
              </a:solidFill>
            </a:endParaRPr>
          </a:p>
          <a:p>
            <a:pPr marL="742913" lvl="1" indent="-285737">
              <a:buFont typeface="Arial" panose="020B0604020202020204" pitchFamily="34" charset="0"/>
              <a:buChar char="•"/>
            </a:pPr>
            <a:endParaRPr lang="en-US" sz="1801" dirty="0"/>
          </a:p>
          <a:p>
            <a:pPr marL="285737" indent="-285737">
              <a:buFont typeface="Arial" panose="020B0604020202020204" pitchFamily="34" charset="0"/>
              <a:buChar char="•"/>
            </a:pPr>
            <a:endParaRPr lang="en-US" sz="1801" b="1" dirty="0"/>
          </a:p>
          <a:p>
            <a:pPr marL="285737" indent="-285737">
              <a:buFont typeface="Arial" panose="020B0604020202020204" pitchFamily="34" charset="0"/>
              <a:buChar char="•"/>
            </a:pPr>
            <a:endParaRPr lang="en-US" sz="1801" b="1" dirty="0"/>
          </a:p>
          <a:p>
            <a:pPr marL="285737" indent="-285737">
              <a:buFont typeface="Arial" panose="020B0604020202020204" pitchFamily="34" charset="0"/>
              <a:buChar char="•"/>
            </a:pPr>
            <a:endParaRPr lang="en-US" sz="1801" b="1" dirty="0">
              <a:solidFill>
                <a:srgbClr val="23BAED"/>
              </a:solidFill>
            </a:endParaRPr>
          </a:p>
        </p:txBody>
      </p:sp>
      <p:sp>
        <p:nvSpPr>
          <p:cNvPr id="3" name="Slide Number Placeholder 2">
            <a:extLst>
              <a:ext uri="{FF2B5EF4-FFF2-40B4-BE49-F238E27FC236}">
                <a16:creationId xmlns:a16="http://schemas.microsoft.com/office/drawing/2014/main" id="{8DC75058-99C5-6544-8C2D-ED887B0A8942}"/>
              </a:ext>
            </a:extLst>
          </p:cNvPr>
          <p:cNvSpPr>
            <a:spLocks noGrp="1"/>
          </p:cNvSpPr>
          <p:nvPr>
            <p:ph type="sldNum" sz="quarter" idx="12"/>
          </p:nvPr>
        </p:nvSpPr>
        <p:spPr/>
        <p:txBody>
          <a:bodyPr/>
          <a:lstStyle/>
          <a:p>
            <a:fld id="{971CEC84-1649-40CE-BFF6-7286506FEA08}" type="slidenum">
              <a:rPr lang="en-GB" smtClean="0"/>
              <a:pPr/>
              <a:t>159</a:t>
            </a:fld>
            <a:endParaRPr lang="en-GB"/>
          </a:p>
        </p:txBody>
      </p:sp>
      <p:pic>
        <p:nvPicPr>
          <p:cNvPr id="13" name="Afbeelding 12">
            <a:extLst>
              <a:ext uri="{FF2B5EF4-FFF2-40B4-BE49-F238E27FC236}">
                <a16:creationId xmlns:a16="http://schemas.microsoft.com/office/drawing/2014/main" id="{8B9CBB42-414F-4300-96CA-10655465DDDE}"/>
              </a:ext>
            </a:extLst>
          </p:cNvPr>
          <p:cNvPicPr>
            <a:picLocks noChangeAspect="1"/>
          </p:cNvPicPr>
          <p:nvPr/>
        </p:nvPicPr>
        <p:blipFill rotWithShape="1">
          <a:blip r:embed="rId3">
            <a:extLst>
              <a:ext uri="{28A0092B-C50C-407E-A947-70E740481C1C}">
                <a14:useLocalDpi xmlns:a14="http://schemas.microsoft.com/office/drawing/2010/main" val="0"/>
              </a:ext>
            </a:extLst>
          </a:blip>
          <a:srcRect t="4697"/>
          <a:stretch/>
        </p:blipFill>
        <p:spPr>
          <a:xfrm>
            <a:off x="8201839" y="925033"/>
            <a:ext cx="3610479" cy="5047886"/>
          </a:xfrm>
          <a:prstGeom prst="rect">
            <a:avLst/>
          </a:prstGeom>
        </p:spPr>
      </p:pic>
      <p:sp>
        <p:nvSpPr>
          <p:cNvPr id="7" name="Teardrop 4">
            <a:extLst>
              <a:ext uri="{FF2B5EF4-FFF2-40B4-BE49-F238E27FC236}">
                <a16:creationId xmlns:a16="http://schemas.microsoft.com/office/drawing/2014/main" id="{CE441F62-1C3B-489F-9EFC-64676E1E0DD6}"/>
              </a:ext>
            </a:extLst>
          </p:cNvPr>
          <p:cNvSpPr/>
          <p:nvPr/>
        </p:nvSpPr>
        <p:spPr>
          <a:xfrm>
            <a:off x="10489475" y="37691"/>
            <a:ext cx="1498935" cy="101566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dirty="0">
              <a:solidFill>
                <a:prstClr val="white"/>
              </a:solidFill>
              <a:latin typeface="Arial"/>
            </a:endParaRPr>
          </a:p>
        </p:txBody>
      </p:sp>
      <p:sp>
        <p:nvSpPr>
          <p:cNvPr id="8" name="TextBox 7">
            <a:extLst>
              <a:ext uri="{FF2B5EF4-FFF2-40B4-BE49-F238E27FC236}">
                <a16:creationId xmlns:a16="http://schemas.microsoft.com/office/drawing/2014/main" id="{B3A7079F-22FF-45D5-A846-73B68E5B6F51}"/>
              </a:ext>
            </a:extLst>
          </p:cNvPr>
          <p:cNvSpPr txBox="1"/>
          <p:nvPr/>
        </p:nvSpPr>
        <p:spPr>
          <a:xfrm>
            <a:off x="10632306" y="153107"/>
            <a:ext cx="1245499" cy="784830"/>
          </a:xfrm>
          <a:prstGeom prst="rect">
            <a:avLst/>
          </a:prstGeom>
          <a:noFill/>
        </p:spPr>
        <p:txBody>
          <a:bodyPr wrap="square" rtlCol="0">
            <a:spAutoFit/>
          </a:bodyPr>
          <a:lstStyle/>
          <a:p>
            <a:pPr algn="ctr" defTabSz="914354">
              <a:defRPr/>
            </a:pPr>
            <a:r>
              <a:rPr lang="en-GB" sz="1500" dirty="0">
                <a:solidFill>
                  <a:schemeClr val="bg1"/>
                </a:solidFill>
                <a:latin typeface="Arial"/>
              </a:rPr>
              <a:t>Refer to </a:t>
            </a:r>
            <a:r>
              <a:rPr lang="en-GB" sz="1500" b="1" dirty="0">
                <a:solidFill>
                  <a:schemeClr val="bg1"/>
                </a:solidFill>
                <a:latin typeface="Arial"/>
              </a:rPr>
              <a:t>p. 57 </a:t>
            </a:r>
            <a:r>
              <a:rPr lang="en-GB" sz="1500" dirty="0">
                <a:solidFill>
                  <a:schemeClr val="bg1"/>
                </a:solidFill>
                <a:latin typeface="Arial"/>
              </a:rPr>
              <a:t>of your workbook</a:t>
            </a:r>
            <a:endParaRPr lang="en-GB" sz="1500" b="1" dirty="0">
              <a:solidFill>
                <a:schemeClr val="bg1"/>
              </a:solidFill>
              <a:latin typeface="Arial"/>
            </a:endParaRPr>
          </a:p>
        </p:txBody>
      </p:sp>
    </p:spTree>
    <p:extLst>
      <p:ext uri="{BB962C8B-B14F-4D97-AF65-F5344CB8AC3E}">
        <p14:creationId xmlns:p14="http://schemas.microsoft.com/office/powerpoint/2010/main" val="4063333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Introductions </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1"/>
          </p:nvPr>
        </p:nvSpPr>
        <p:spPr>
          <a:xfrm>
            <a:off x="483466" y="1616451"/>
            <a:ext cx="11156085" cy="4067175"/>
          </a:xfrm>
        </p:spPr>
        <p:txBody>
          <a:bodyPr vert="horz" lIns="91440" tIns="45720" rIns="91440" bIns="45720" rtlCol="0" anchor="t">
            <a:normAutofit/>
          </a:bodyPr>
          <a:lstStyle/>
          <a:p>
            <a:pPr marL="227965" indent="-227965">
              <a:lnSpc>
                <a:spcPct val="150000"/>
              </a:lnSpc>
            </a:pPr>
            <a:r>
              <a:rPr lang="en-US" b="1" dirty="0"/>
              <a:t>Ice breaker</a:t>
            </a:r>
            <a:endParaRPr lang="en-US" dirty="0"/>
          </a:p>
          <a:p>
            <a:pPr marL="456565" lvl="1" indent="0">
              <a:lnSpc>
                <a:spcPct val="150000"/>
              </a:lnSpc>
              <a:buNone/>
            </a:pPr>
            <a:endParaRPr lang="en-US" dirty="0">
              <a:cs typeface="Arial"/>
            </a:endParaRPr>
          </a:p>
          <a:p>
            <a:pPr marL="685165" lvl="1" indent="-227965">
              <a:lnSpc>
                <a:spcPct val="150000"/>
              </a:lnSpc>
            </a:pPr>
            <a:r>
              <a:rPr lang="en-US" dirty="0"/>
              <a:t>Please introduce yourselves by sharing your name, company, role and why you are interested in scoping a natural capital assessment</a:t>
            </a:r>
            <a:endParaRPr lang="en-US" dirty="0">
              <a:cs typeface="Arial"/>
            </a:endParaRPr>
          </a:p>
        </p:txBody>
      </p:sp>
      <p:sp>
        <p:nvSpPr>
          <p:cNvPr id="3" name="Oval 2">
            <a:extLst>
              <a:ext uri="{FF2B5EF4-FFF2-40B4-BE49-F238E27FC236}">
                <a16:creationId xmlns:a16="http://schemas.microsoft.com/office/drawing/2014/main" id="{7934B48E-D3C8-4F57-9469-3FD431E07F03}"/>
              </a:ext>
            </a:extLst>
          </p:cNvPr>
          <p:cNvSpPr/>
          <p:nvPr/>
        </p:nvSpPr>
        <p:spPr>
          <a:xfrm>
            <a:off x="9695764" y="125352"/>
            <a:ext cx="2223150" cy="2069431"/>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Slide Number Placeholder 5">
            <a:extLst>
              <a:ext uri="{FF2B5EF4-FFF2-40B4-BE49-F238E27FC236}">
                <a16:creationId xmlns:a16="http://schemas.microsoft.com/office/drawing/2014/main" id="{388BC951-413E-784E-9157-32DE19657D9F}"/>
              </a:ext>
            </a:extLst>
          </p:cNvPr>
          <p:cNvSpPr>
            <a:spLocks noGrp="1"/>
          </p:cNvSpPr>
          <p:nvPr>
            <p:ph type="sldNum" sz="quarter" idx="12"/>
          </p:nvPr>
        </p:nvSpPr>
        <p:spPr/>
        <p:txBody>
          <a:bodyPr/>
          <a:lstStyle/>
          <a:p>
            <a:fld id="{971CEC84-1649-40CE-BFF6-7286506FEA08}" type="slidenum">
              <a:rPr lang="en-GB" smtClean="0"/>
              <a:pPr/>
              <a:t>16</a:t>
            </a:fld>
            <a:endParaRPr lang="en-GB"/>
          </a:p>
        </p:txBody>
      </p:sp>
    </p:spTree>
    <p:extLst>
      <p:ext uri="{BB962C8B-B14F-4D97-AF65-F5344CB8AC3E}">
        <p14:creationId xmlns:p14="http://schemas.microsoft.com/office/powerpoint/2010/main" val="82150057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5BF8B0-CE19-BA49-9F7E-F72BAACF7802}"/>
              </a:ext>
            </a:extLst>
          </p:cNvPr>
          <p:cNvSpPr txBox="1">
            <a:spLocks/>
          </p:cNvSpPr>
          <p:nvPr/>
        </p:nvSpPr>
        <p:spPr>
          <a:xfrm>
            <a:off x="314195" y="168042"/>
            <a:ext cx="12296023" cy="878151"/>
          </a:xfrm>
          <a:prstGeom prst="rect">
            <a:avLst/>
          </a:prstGeom>
        </p:spPr>
        <p:txBody>
          <a:bodyPr vert="horz" lIns="91440" tIns="45721" rIns="91440" bIns="45721" rtlCol="0" anchor="ctr">
            <a:no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US" sz="2900"/>
              <a:t>Hypothetical company: Dairy – </a:t>
            </a:r>
            <a:br>
              <a:rPr lang="en-US" sz="2900"/>
            </a:br>
            <a:r>
              <a:rPr lang="en-US" sz="2900"/>
              <a:t>Valuation Techniques Discussion </a:t>
            </a:r>
          </a:p>
        </p:txBody>
      </p:sp>
      <p:pic>
        <p:nvPicPr>
          <p:cNvPr id="2" name="Picture 1">
            <a:extLst>
              <a:ext uri="{FF2B5EF4-FFF2-40B4-BE49-F238E27FC236}">
                <a16:creationId xmlns:a16="http://schemas.microsoft.com/office/drawing/2014/main" id="{11652151-8AC8-5745-B181-C325D1D797EE}"/>
              </a:ext>
            </a:extLst>
          </p:cNvPr>
          <p:cNvPicPr>
            <a:picLocks noChangeAspect="1"/>
          </p:cNvPicPr>
          <p:nvPr/>
        </p:nvPicPr>
        <p:blipFill rotWithShape="1">
          <a:blip r:embed="rId3"/>
          <a:srcRect r="34684"/>
          <a:stretch/>
        </p:blipFill>
        <p:spPr>
          <a:xfrm>
            <a:off x="7224075" y="1242402"/>
            <a:ext cx="4740644" cy="4723332"/>
          </a:xfrm>
          <a:prstGeom prst="rect">
            <a:avLst/>
          </a:prstGeom>
        </p:spPr>
      </p:pic>
      <p:sp>
        <p:nvSpPr>
          <p:cNvPr id="3" name="Rectangle 2">
            <a:extLst>
              <a:ext uri="{FF2B5EF4-FFF2-40B4-BE49-F238E27FC236}">
                <a16:creationId xmlns:a16="http://schemas.microsoft.com/office/drawing/2014/main" id="{D615A353-D939-7D4A-882D-08B12C7CEBDD}"/>
              </a:ext>
            </a:extLst>
          </p:cNvPr>
          <p:cNvSpPr/>
          <p:nvPr/>
        </p:nvSpPr>
        <p:spPr>
          <a:xfrm>
            <a:off x="466594" y="1443842"/>
            <a:ext cx="6331023" cy="5634491"/>
          </a:xfrm>
          <a:prstGeom prst="rect">
            <a:avLst/>
          </a:prstGeom>
        </p:spPr>
        <p:txBody>
          <a:bodyPr wrap="square" anchor="t">
            <a:spAutoFit/>
          </a:bodyPr>
          <a:lstStyle/>
          <a:p>
            <a:r>
              <a:rPr lang="en-US" b="1" dirty="0">
                <a:solidFill>
                  <a:srgbClr val="595959"/>
                </a:solidFill>
              </a:rPr>
              <a:t>Objective: </a:t>
            </a:r>
            <a:r>
              <a:rPr lang="en-US" dirty="0">
                <a:solidFill>
                  <a:srgbClr val="595959"/>
                </a:solidFill>
              </a:rPr>
              <a:t>calculate the net value generated to society from their externalities to provide the company with a comprehensive view on how to retain, add or reduce value</a:t>
            </a:r>
          </a:p>
          <a:p>
            <a:r>
              <a:rPr lang="en-US" b="1" dirty="0">
                <a:solidFill>
                  <a:srgbClr val="595959"/>
                </a:solidFill>
              </a:rPr>
              <a:t>Other details</a:t>
            </a:r>
            <a:r>
              <a:rPr lang="en-US" dirty="0">
                <a:solidFill>
                  <a:srgbClr val="595959"/>
                </a:solidFill>
              </a:rPr>
              <a:t>: 6 months, £50,000, 5 countries of operation, external consultants provided</a:t>
            </a:r>
            <a:endParaRPr lang="en-US" dirty="0">
              <a:solidFill>
                <a:srgbClr val="595959"/>
              </a:solidFill>
              <a:cs typeface="Arial"/>
            </a:endParaRPr>
          </a:p>
          <a:p>
            <a:endParaRPr lang="en-US" sz="1801" b="1" dirty="0">
              <a:solidFill>
                <a:srgbClr val="23BAED"/>
              </a:solidFill>
            </a:endParaRPr>
          </a:p>
          <a:p>
            <a:r>
              <a:rPr lang="en-US" b="1" dirty="0">
                <a:solidFill>
                  <a:srgbClr val="23BAED"/>
                </a:solidFill>
              </a:rPr>
              <a:t>Water use across the entire company</a:t>
            </a:r>
            <a:endParaRPr lang="en-US" b="1" dirty="0">
              <a:solidFill>
                <a:srgbClr val="23BAED"/>
              </a:solidFill>
              <a:cs typeface="Arial"/>
            </a:endParaRPr>
          </a:p>
          <a:p>
            <a:pPr marL="285115" indent="-285115">
              <a:buFont typeface="Arial" panose="020B0604020202020204" pitchFamily="34" charset="0"/>
              <a:buChar char="•"/>
            </a:pPr>
            <a:r>
              <a:rPr lang="en-US" dirty="0">
                <a:solidFill>
                  <a:srgbClr val="595959"/>
                </a:solidFill>
              </a:rPr>
              <a:t>Cost based approach like replacement cost or applying shadow prices for water</a:t>
            </a:r>
            <a:endParaRPr lang="en-US" dirty="0">
              <a:solidFill>
                <a:srgbClr val="595959"/>
              </a:solidFill>
              <a:cs typeface="Arial"/>
            </a:endParaRPr>
          </a:p>
          <a:p>
            <a:pPr marL="285115" indent="-285115">
              <a:buFont typeface="Arial" panose="020B0604020202020204" pitchFamily="34" charset="0"/>
              <a:buChar char="•"/>
            </a:pPr>
            <a:r>
              <a:rPr lang="en-GB" dirty="0">
                <a:solidFill>
                  <a:srgbClr val="595959"/>
                </a:solidFill>
              </a:rPr>
              <a:t>Days-Weeks; Low Budget</a:t>
            </a:r>
            <a:endParaRPr lang="en-US" b="1" dirty="0">
              <a:solidFill>
                <a:srgbClr val="595959"/>
              </a:solidFill>
              <a:cs typeface="Arial"/>
            </a:endParaRPr>
          </a:p>
          <a:p>
            <a:endParaRPr lang="en-US" sz="1801" b="1" dirty="0">
              <a:solidFill>
                <a:srgbClr val="23BAED"/>
              </a:solidFill>
            </a:endParaRPr>
          </a:p>
          <a:p>
            <a:r>
              <a:rPr lang="en-US" b="1" dirty="0">
                <a:solidFill>
                  <a:srgbClr val="23BAED"/>
                </a:solidFill>
              </a:rPr>
              <a:t>Biodiversity lost as a result of company operations</a:t>
            </a:r>
            <a:endParaRPr lang="en-US" b="1" dirty="0">
              <a:solidFill>
                <a:srgbClr val="23BAED"/>
              </a:solidFill>
              <a:cs typeface="Arial"/>
            </a:endParaRPr>
          </a:p>
          <a:p>
            <a:pPr marL="285115" indent="-285115">
              <a:buFont typeface="Arial" panose="020B0604020202020204" pitchFamily="34" charset="0"/>
              <a:buChar char="•"/>
            </a:pPr>
            <a:r>
              <a:rPr lang="en-US" dirty="0">
                <a:solidFill>
                  <a:srgbClr val="595959"/>
                </a:solidFill>
              </a:rPr>
              <a:t>Stated preference approach like contingent valuation </a:t>
            </a:r>
            <a:endParaRPr lang="en-US" dirty="0">
              <a:solidFill>
                <a:srgbClr val="595959"/>
              </a:solidFill>
              <a:cs typeface="Arial"/>
            </a:endParaRPr>
          </a:p>
          <a:p>
            <a:pPr marL="285115" indent="-285115">
              <a:buFont typeface="Arial" panose="020B0604020202020204" pitchFamily="34" charset="0"/>
              <a:buChar char="•"/>
            </a:pPr>
            <a:r>
              <a:rPr lang="en-US" dirty="0">
                <a:solidFill>
                  <a:srgbClr val="595959"/>
                </a:solidFill>
              </a:rPr>
              <a:t>Alternatively, value transfer using data on fragmented habitats</a:t>
            </a:r>
            <a:endParaRPr lang="en-US" dirty="0">
              <a:solidFill>
                <a:srgbClr val="595959"/>
              </a:solidFill>
              <a:cs typeface="Arial"/>
            </a:endParaRPr>
          </a:p>
          <a:p>
            <a:pPr marL="285115" indent="-285115">
              <a:buFont typeface="Arial" panose="020B0604020202020204" pitchFamily="34" charset="0"/>
              <a:buChar char="•"/>
            </a:pPr>
            <a:r>
              <a:rPr lang="en-US" dirty="0">
                <a:solidFill>
                  <a:srgbClr val="595959"/>
                </a:solidFill>
              </a:rPr>
              <a:t>Weeks-Months; High Budget</a:t>
            </a:r>
            <a:endParaRPr lang="en-US" dirty="0">
              <a:solidFill>
                <a:srgbClr val="595959"/>
              </a:solidFill>
              <a:cs typeface="Arial"/>
            </a:endParaRPr>
          </a:p>
          <a:p>
            <a:pPr lvl="1"/>
            <a:endParaRPr lang="en-US" sz="1801" dirty="0"/>
          </a:p>
          <a:p>
            <a:pPr marL="285115" indent="-285115">
              <a:buFont typeface="Arial" panose="020B0604020202020204" pitchFamily="34" charset="0"/>
              <a:buChar char="•"/>
            </a:pPr>
            <a:endParaRPr lang="en-GB" sz="1801" dirty="0">
              <a:highlight>
                <a:srgbClr val="00FF00"/>
              </a:highlight>
              <a:cs typeface="Arial"/>
            </a:endParaRPr>
          </a:p>
          <a:p>
            <a:pPr marL="285115" indent="-285115">
              <a:buFont typeface="Arial" panose="020B0604020202020204" pitchFamily="34" charset="0"/>
              <a:buChar char="•"/>
            </a:pPr>
            <a:endParaRPr lang="en-GB" sz="1801" dirty="0">
              <a:cs typeface="Arial"/>
            </a:endParaRPr>
          </a:p>
          <a:p>
            <a:pPr marL="742315" lvl="1" indent="-285115">
              <a:buFont typeface="Arial" panose="020B0604020202020204" pitchFamily="34" charset="0"/>
              <a:buChar char="•"/>
            </a:pPr>
            <a:endParaRPr lang="en-US" sz="1801" i="1" dirty="0">
              <a:highlight>
                <a:srgbClr val="FF0000"/>
              </a:highlight>
              <a:cs typeface="Arial"/>
            </a:endParaRPr>
          </a:p>
        </p:txBody>
      </p:sp>
      <p:sp>
        <p:nvSpPr>
          <p:cNvPr id="5" name="Slide Number Placeholder 4">
            <a:extLst>
              <a:ext uri="{FF2B5EF4-FFF2-40B4-BE49-F238E27FC236}">
                <a16:creationId xmlns:a16="http://schemas.microsoft.com/office/drawing/2014/main" id="{7A310A67-0BDB-2444-B80C-6608866320B7}"/>
              </a:ext>
            </a:extLst>
          </p:cNvPr>
          <p:cNvSpPr>
            <a:spLocks noGrp="1"/>
          </p:cNvSpPr>
          <p:nvPr>
            <p:ph type="sldNum" sz="quarter" idx="12"/>
          </p:nvPr>
        </p:nvSpPr>
        <p:spPr/>
        <p:txBody>
          <a:bodyPr/>
          <a:lstStyle/>
          <a:p>
            <a:fld id="{971CEC84-1649-40CE-BFF6-7286506FEA08}" type="slidenum">
              <a:rPr lang="en-GB" smtClean="0"/>
              <a:pPr/>
              <a:t>160</a:t>
            </a:fld>
            <a:endParaRPr lang="en-GB"/>
          </a:p>
        </p:txBody>
      </p:sp>
      <p:sp>
        <p:nvSpPr>
          <p:cNvPr id="10" name="Teardrop 4">
            <a:extLst>
              <a:ext uri="{FF2B5EF4-FFF2-40B4-BE49-F238E27FC236}">
                <a16:creationId xmlns:a16="http://schemas.microsoft.com/office/drawing/2014/main" id="{296D45DF-32F7-4944-95B4-C0D8839B2C2B}"/>
              </a:ext>
            </a:extLst>
          </p:cNvPr>
          <p:cNvSpPr/>
          <p:nvPr/>
        </p:nvSpPr>
        <p:spPr>
          <a:xfrm>
            <a:off x="10489475" y="37691"/>
            <a:ext cx="1498935" cy="101566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dirty="0">
              <a:solidFill>
                <a:prstClr val="white"/>
              </a:solidFill>
              <a:latin typeface="Arial"/>
            </a:endParaRPr>
          </a:p>
        </p:txBody>
      </p:sp>
      <p:sp>
        <p:nvSpPr>
          <p:cNvPr id="11" name="TextBox 7">
            <a:extLst>
              <a:ext uri="{FF2B5EF4-FFF2-40B4-BE49-F238E27FC236}">
                <a16:creationId xmlns:a16="http://schemas.microsoft.com/office/drawing/2014/main" id="{749F9F1A-AD08-46B1-AAF9-FFC5083F5C3F}"/>
              </a:ext>
            </a:extLst>
          </p:cNvPr>
          <p:cNvSpPr txBox="1"/>
          <p:nvPr/>
        </p:nvSpPr>
        <p:spPr>
          <a:xfrm>
            <a:off x="10632306" y="153107"/>
            <a:ext cx="1245499" cy="784830"/>
          </a:xfrm>
          <a:prstGeom prst="rect">
            <a:avLst/>
          </a:prstGeom>
          <a:noFill/>
        </p:spPr>
        <p:txBody>
          <a:bodyPr wrap="square" rtlCol="0">
            <a:spAutoFit/>
          </a:bodyPr>
          <a:lstStyle/>
          <a:p>
            <a:pPr algn="ctr" defTabSz="914354">
              <a:defRPr/>
            </a:pPr>
            <a:r>
              <a:rPr lang="en-GB" sz="1500" dirty="0">
                <a:solidFill>
                  <a:schemeClr val="bg1"/>
                </a:solidFill>
                <a:latin typeface="Arial"/>
              </a:rPr>
              <a:t>Refer to </a:t>
            </a:r>
            <a:r>
              <a:rPr lang="en-GB" sz="1500" b="1" dirty="0">
                <a:solidFill>
                  <a:schemeClr val="bg1"/>
                </a:solidFill>
                <a:latin typeface="Arial"/>
              </a:rPr>
              <a:t>p. 57 </a:t>
            </a:r>
            <a:r>
              <a:rPr lang="en-GB" sz="1500" dirty="0">
                <a:solidFill>
                  <a:schemeClr val="bg1"/>
                </a:solidFill>
                <a:latin typeface="Arial"/>
              </a:rPr>
              <a:t>of your workbook</a:t>
            </a:r>
            <a:endParaRPr lang="en-GB" sz="1500" b="1" dirty="0">
              <a:solidFill>
                <a:schemeClr val="bg1"/>
              </a:solidFill>
              <a:latin typeface="Arial"/>
            </a:endParaRPr>
          </a:p>
        </p:txBody>
      </p:sp>
    </p:spTree>
    <p:extLst>
      <p:ext uri="{BB962C8B-B14F-4D97-AF65-F5344CB8AC3E}">
        <p14:creationId xmlns:p14="http://schemas.microsoft.com/office/powerpoint/2010/main" val="236997981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18AB42-4A4F-6E43-9A36-31BC1C364942}"/>
              </a:ext>
            </a:extLst>
          </p:cNvPr>
          <p:cNvSpPr>
            <a:spLocks noGrp="1"/>
          </p:cNvSpPr>
          <p:nvPr>
            <p:ph type="title"/>
          </p:nvPr>
        </p:nvSpPr>
        <p:spPr>
          <a:xfrm>
            <a:off x="314196" y="125353"/>
            <a:ext cx="11498123" cy="878151"/>
          </a:xfrm>
        </p:spPr>
        <p:txBody>
          <a:bodyPr>
            <a:normAutofit/>
          </a:bodyPr>
          <a:lstStyle/>
          <a:p>
            <a:r>
              <a:rPr lang="en-GB" dirty="0">
                <a:solidFill>
                  <a:srgbClr val="595959"/>
                </a:solidFill>
              </a:rPr>
              <a:t>Ecosystem Quantitative Valuation: data sources</a:t>
            </a:r>
            <a:endParaRPr lang="en-GB" dirty="0">
              <a:solidFill>
                <a:srgbClr val="595959"/>
              </a:solidFill>
              <a:cs typeface="Arial"/>
            </a:endParaRPr>
          </a:p>
        </p:txBody>
      </p:sp>
      <p:sp>
        <p:nvSpPr>
          <p:cNvPr id="2" name="Slide Number Placeholder 1">
            <a:extLst>
              <a:ext uri="{FF2B5EF4-FFF2-40B4-BE49-F238E27FC236}">
                <a16:creationId xmlns:a16="http://schemas.microsoft.com/office/drawing/2014/main" id="{15794148-BC01-604E-B152-BD613C9C9E9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Content Placeholder 2">
            <a:extLst>
              <a:ext uri="{FF2B5EF4-FFF2-40B4-BE49-F238E27FC236}">
                <a16:creationId xmlns:a16="http://schemas.microsoft.com/office/drawing/2014/main" id="{BB183D94-981E-4972-AE0E-4F7F78E9A41D}"/>
              </a:ext>
            </a:extLst>
          </p:cNvPr>
          <p:cNvSpPr txBox="1">
            <a:spLocks/>
          </p:cNvSpPr>
          <p:nvPr/>
        </p:nvSpPr>
        <p:spPr>
          <a:xfrm>
            <a:off x="5915286" y="1410301"/>
            <a:ext cx="6299200" cy="518600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800"/>
              </a:spcAft>
              <a:buNone/>
              <a:defRPr/>
            </a:pPr>
            <a:r>
              <a:rPr lang="en-GB" sz="1800" b="1" dirty="0">
                <a:solidFill>
                  <a:srgbClr val="23BAED"/>
                </a:solidFill>
                <a:latin typeface="Arial"/>
              </a:rPr>
              <a:t>Theme specific</a:t>
            </a:r>
            <a:endParaRPr lang="en-GB" sz="1800" b="1" dirty="0">
              <a:solidFill>
                <a:srgbClr val="23BAED"/>
              </a:solidFill>
              <a:latin typeface="Arial"/>
              <a:hlinkClick r:id="rId3">
                <a:extLst>
                  <a:ext uri="{A12FA001-AC4F-418D-AE19-62706E023703}">
                    <ahyp:hlinkClr xmlns:ahyp="http://schemas.microsoft.com/office/drawing/2018/hyperlinkcolor" val="tx"/>
                  </a:ext>
                </a:extLst>
              </a:hlinkClick>
            </a:endParaRPr>
          </a:p>
          <a:p>
            <a:pPr>
              <a:lnSpc>
                <a:spcPct val="100000"/>
              </a:lnSpc>
              <a:spcAft>
                <a:spcPts val="800"/>
              </a:spcAft>
              <a:defRPr/>
            </a:pPr>
            <a:r>
              <a:rPr lang="en-GB" sz="1600" b="1" dirty="0">
                <a:solidFill>
                  <a:srgbClr val="23BAED"/>
                </a:solidFill>
                <a:latin typeface="+mj-lt"/>
                <a:hlinkClick r:id="rId3">
                  <a:extLst>
                    <a:ext uri="{A12FA001-AC4F-418D-AE19-62706E023703}">
                      <ahyp:hlinkClr xmlns:ahyp="http://schemas.microsoft.com/office/drawing/2018/hyperlinkcolor" val="tx"/>
                    </a:ext>
                  </a:extLst>
                </a:hlinkClick>
              </a:rPr>
              <a:t>IUCN Red List</a:t>
            </a:r>
            <a:r>
              <a:rPr lang="en-GB" sz="1600" b="1" dirty="0">
                <a:solidFill>
                  <a:srgbClr val="23BAED"/>
                </a:solidFill>
                <a:latin typeface="+mj-lt"/>
              </a:rPr>
              <a:t> </a:t>
            </a:r>
            <a:r>
              <a:rPr lang="en-US" sz="1600" dirty="0">
                <a:solidFill>
                  <a:srgbClr val="23BAED"/>
                </a:solidFill>
                <a:latin typeface="+mj-lt"/>
                <a:ea typeface="Calibri" panose="020F0502020204030204" pitchFamily="34" charset="0"/>
                <a:cs typeface="Times New Roman" panose="02020603050405020304" pitchFamily="18" charset="0"/>
              </a:rPr>
              <a:t>–</a:t>
            </a:r>
            <a:r>
              <a:rPr lang="en-GB" sz="1600" b="1" dirty="0">
                <a:solidFill>
                  <a:srgbClr val="23BAED"/>
                </a:solidFill>
                <a:latin typeface="+mj-lt"/>
              </a:rPr>
              <a:t> </a:t>
            </a:r>
            <a:r>
              <a:rPr lang="en-GB" sz="1600" dirty="0">
                <a:solidFill>
                  <a:prstClr val="black">
                    <a:lumMod val="65000"/>
                    <a:lumOff val="35000"/>
                  </a:prstClr>
                </a:solidFill>
                <a:latin typeface="+mj-lt"/>
              </a:rPr>
              <a:t>list of threatened species</a:t>
            </a:r>
            <a:endParaRPr lang="nl-NL" sz="1600" dirty="0">
              <a:solidFill>
                <a:prstClr val="black">
                  <a:lumMod val="65000"/>
                  <a:lumOff val="35000"/>
                </a:prstClr>
              </a:solidFill>
              <a:latin typeface="+mj-lt"/>
            </a:endParaRPr>
          </a:p>
          <a:p>
            <a:pPr>
              <a:lnSpc>
                <a:spcPct val="100000"/>
              </a:lnSpc>
              <a:spcAft>
                <a:spcPts val="800"/>
              </a:spcAft>
              <a:defRPr/>
            </a:pPr>
            <a:r>
              <a:rPr kumimoji="0" lang="en-US" sz="1600" b="1" i="0" u="sng" strike="noStrike" kern="1200" cap="none" spc="0" normalizeH="0" baseline="0" noProof="0" dirty="0">
                <a:ln>
                  <a:noFill/>
                </a:ln>
                <a:solidFill>
                  <a:srgbClr val="23BAED"/>
                </a:solidFill>
                <a:effectLst/>
                <a:uLnTx/>
                <a:uFillTx/>
                <a:latin typeface="+mj-l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WWF Living Planet Report 2020</a:t>
            </a:r>
            <a:r>
              <a:rPr kumimoji="0" lang="en-US" sz="1600" b="1" i="0" u="sng" strike="noStrike" kern="1200" cap="none" spc="0" normalizeH="0" baseline="0" noProof="0" dirty="0">
                <a:ln>
                  <a:noFill/>
                </a:ln>
                <a:solidFill>
                  <a:srgbClr val="23BAED"/>
                </a:solidFill>
                <a:effectLst/>
                <a:uLnTx/>
                <a:uFillTx/>
                <a:latin typeface="+mj-lt"/>
                <a:ea typeface="Calibri" panose="020F0502020204030204" pitchFamily="34" charset="0"/>
                <a:cs typeface="Times New Roman" panose="02020603050405020304" pitchFamily="18" charset="0"/>
              </a:rPr>
              <a:t> </a:t>
            </a:r>
            <a:r>
              <a:rPr kumimoji="0" lang="en-GB" sz="1600" b="0" i="0" strike="noStrike" kern="1200" cap="none" spc="0" normalizeH="0" baseline="0" noProof="0" dirty="0">
                <a:ln>
                  <a:noFill/>
                </a:ln>
                <a:solidFill>
                  <a:srgbClr val="23BAED"/>
                </a:solidFill>
                <a:effectLst/>
                <a:uLnTx/>
                <a:uFillTx/>
                <a:latin typeface="+mj-lt"/>
                <a:ea typeface="Calibri" panose="020F0502020204030204" pitchFamily="34" charset="0"/>
                <a:cs typeface="Times New Roman" panose="02020603050405020304" pitchFamily="18" charset="0"/>
              </a:rPr>
              <a:t>– </a:t>
            </a:r>
            <a:r>
              <a:rPr lang="nl-NL" sz="1600" dirty="0">
                <a:solidFill>
                  <a:prstClr val="black">
                    <a:lumMod val="65000"/>
                    <a:lumOff val="35000"/>
                  </a:prstClr>
                </a:solidFill>
                <a:latin typeface="+mj-lt"/>
              </a:rPr>
              <a:t>trends in </a:t>
            </a:r>
            <a:r>
              <a:rPr lang="nl-NL" sz="1600" dirty="0" err="1">
                <a:solidFill>
                  <a:prstClr val="black">
                    <a:lumMod val="65000"/>
                    <a:lumOff val="35000"/>
                  </a:prstClr>
                </a:solidFill>
                <a:latin typeface="+mj-lt"/>
              </a:rPr>
              <a:t>biodiversity</a:t>
            </a:r>
            <a:endParaRPr lang="nl-NL" sz="1600" dirty="0">
              <a:solidFill>
                <a:prstClr val="black">
                  <a:lumMod val="65000"/>
                  <a:lumOff val="35000"/>
                </a:prstClr>
              </a:solidFill>
              <a:latin typeface="+mj-lt"/>
            </a:endParaRPr>
          </a:p>
          <a:p>
            <a:pPr>
              <a:lnSpc>
                <a:spcPct val="100000"/>
              </a:lnSpc>
              <a:spcAft>
                <a:spcPts val="800"/>
              </a:spcAft>
              <a:defRPr/>
            </a:pPr>
            <a:r>
              <a:rPr kumimoji="0" lang="en-US" sz="1600" b="1" i="0" u="sng" strike="noStrike" kern="1200" cap="none" spc="0" normalizeH="0" baseline="0" noProof="0" dirty="0">
                <a:ln>
                  <a:noFill/>
                </a:ln>
                <a:solidFill>
                  <a:srgbClr val="23BAED"/>
                </a:solidFill>
                <a:effectLst/>
                <a:uLnTx/>
                <a:uFillTx/>
                <a:latin typeface="+mj-lt"/>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Eurostat</a:t>
            </a:r>
            <a:r>
              <a:rPr kumimoji="0" lang="en-US" sz="1600" b="1" i="0" u="sng" strike="noStrike" kern="1200" cap="none" spc="0" normalizeH="0" baseline="0" noProof="0" dirty="0">
                <a:ln>
                  <a:noFill/>
                </a:ln>
                <a:solidFill>
                  <a:srgbClr val="23BAED"/>
                </a:solidFill>
                <a:effectLst/>
                <a:uLnTx/>
                <a:uFillTx/>
                <a:latin typeface="+mj-lt"/>
                <a:ea typeface="Calibri" panose="020F0502020204030204" pitchFamily="34" charset="0"/>
                <a:cs typeface="Times New Roman" panose="02020603050405020304" pitchFamily="18" charset="0"/>
              </a:rPr>
              <a:t> </a:t>
            </a:r>
            <a:r>
              <a:rPr kumimoji="0" lang="en-US" sz="1600" b="0" i="0" strike="noStrike" kern="1200" cap="none" spc="0" normalizeH="0" baseline="0" noProof="0" dirty="0">
                <a:ln>
                  <a:noFill/>
                </a:ln>
                <a:solidFill>
                  <a:srgbClr val="23BAED"/>
                </a:solidFill>
                <a:effectLst/>
                <a:uLnTx/>
                <a:uFillTx/>
                <a:latin typeface="+mj-lt"/>
                <a:ea typeface="Calibri" panose="020F0502020204030204" pitchFamily="34" charset="0"/>
                <a:cs typeface="Times New Roman" panose="02020603050405020304" pitchFamily="18" charset="0"/>
              </a:rPr>
              <a:t>– </a:t>
            </a:r>
            <a:r>
              <a:rPr lang="en-US" sz="1600" dirty="0">
                <a:solidFill>
                  <a:prstClr val="black">
                    <a:lumMod val="65000"/>
                    <a:lumOff val="35000"/>
                  </a:prstClr>
                </a:solidFill>
                <a:latin typeface="+mj-lt"/>
              </a:rPr>
              <a:t>statistics on waste generation and treatment</a:t>
            </a:r>
          </a:p>
          <a:p>
            <a:pPr>
              <a:lnSpc>
                <a:spcPct val="100000"/>
              </a:lnSpc>
              <a:spcAft>
                <a:spcPts val="800"/>
              </a:spcAft>
              <a:defRPr/>
            </a:pPr>
            <a:r>
              <a:rPr lang="en-US" sz="1600" b="1" u="sng" dirty="0">
                <a:solidFill>
                  <a:srgbClr val="23BAED"/>
                </a:solidFill>
                <a:latin typeface="+mj-lt"/>
                <a:cs typeface="Times New Roman" panose="02020603050405020304" pitchFamily="18" charset="0"/>
                <a:hlinkClick r:id="rId6">
                  <a:extLst>
                    <a:ext uri="{A12FA001-AC4F-418D-AE19-62706E023703}">
                      <ahyp:hlinkClr xmlns:ahyp="http://schemas.microsoft.com/office/drawing/2018/hyperlinkcolor" val="tx"/>
                    </a:ext>
                  </a:extLst>
                </a:hlinkClick>
              </a:rPr>
              <a:t>The Marine Plastic Footprint </a:t>
            </a:r>
            <a:r>
              <a:rPr lang="en-US" sz="1600" dirty="0">
                <a:solidFill>
                  <a:srgbClr val="23BAED"/>
                </a:solidFill>
                <a:latin typeface="+mj-lt"/>
                <a:ea typeface="Calibri" panose="020F0502020204030204" pitchFamily="34" charset="0"/>
                <a:cs typeface="Times New Roman" panose="02020603050405020304" pitchFamily="18" charset="0"/>
              </a:rPr>
              <a:t>–</a:t>
            </a:r>
            <a:r>
              <a:rPr lang="en-US" sz="1600" dirty="0">
                <a:solidFill>
                  <a:prstClr val="black">
                    <a:lumMod val="65000"/>
                    <a:lumOff val="35000"/>
                  </a:prstClr>
                </a:solidFill>
                <a:latin typeface="+mj-lt"/>
              </a:rPr>
              <a:t> data on marine plastic leakage</a:t>
            </a:r>
          </a:p>
          <a:p>
            <a:pPr>
              <a:lnSpc>
                <a:spcPct val="100000"/>
              </a:lnSpc>
              <a:spcAft>
                <a:spcPts val="800"/>
              </a:spcAft>
              <a:defRPr/>
            </a:pPr>
            <a:r>
              <a:rPr kumimoji="0" lang="en-US" sz="1600" b="1" i="0" u="sng" strike="noStrike" kern="1200" cap="none" spc="0" normalizeH="0" baseline="0" noProof="0" dirty="0">
                <a:ln>
                  <a:noFill/>
                </a:ln>
                <a:solidFill>
                  <a:srgbClr val="23BAED"/>
                </a:solidFill>
                <a:effectLst/>
                <a:uLnTx/>
                <a:uFillTx/>
                <a:latin typeface="+mj-lt"/>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EPA </a:t>
            </a:r>
            <a:r>
              <a:rPr lang="en-US" sz="1600" dirty="0">
                <a:solidFill>
                  <a:srgbClr val="23BAED"/>
                </a:solidFill>
                <a:latin typeface="+mj-lt"/>
                <a:ea typeface="Calibri" panose="020F0502020204030204" pitchFamily="34" charset="0"/>
                <a:cs typeface="Times New Roman" panose="02020603050405020304" pitchFamily="18" charset="0"/>
              </a:rPr>
              <a:t>– </a:t>
            </a:r>
            <a:r>
              <a:rPr lang="en-US" sz="1600" dirty="0">
                <a:solidFill>
                  <a:prstClr val="black">
                    <a:lumMod val="65000"/>
                    <a:lumOff val="35000"/>
                  </a:prstClr>
                </a:solidFill>
                <a:latin typeface="+mj-lt"/>
              </a:rPr>
              <a:t>air emissions</a:t>
            </a:r>
          </a:p>
          <a:p>
            <a:pPr>
              <a:lnSpc>
                <a:spcPct val="100000"/>
              </a:lnSpc>
              <a:spcAft>
                <a:spcPts val="800"/>
              </a:spcAft>
              <a:defRPr/>
            </a:pPr>
            <a:r>
              <a:rPr lang="en-US" sz="1600" b="1" u="sng" dirty="0">
                <a:solidFill>
                  <a:srgbClr val="23BAED"/>
                </a:solidFill>
                <a:latin typeface="+mj-lt"/>
                <a:cs typeface="Times New Roman" panose="02020603050405020304" pitchFamily="18" charset="0"/>
                <a:hlinkClick r:id="rId8">
                  <a:extLst>
                    <a:ext uri="{A12FA001-AC4F-418D-AE19-62706E023703}">
                      <ahyp:hlinkClr xmlns:ahyp="http://schemas.microsoft.com/office/drawing/2018/hyperlinkcolor" val="tx"/>
                    </a:ext>
                  </a:extLst>
                </a:hlinkClick>
              </a:rPr>
              <a:t>EMEP/EEA </a:t>
            </a:r>
            <a:r>
              <a:rPr lang="en-US" sz="1600" dirty="0">
                <a:solidFill>
                  <a:srgbClr val="23BAED"/>
                </a:solidFill>
                <a:latin typeface="+mj-lt"/>
                <a:ea typeface="Calibri" panose="020F0502020204030204" pitchFamily="34" charset="0"/>
                <a:cs typeface="Times New Roman" panose="02020603050405020304" pitchFamily="18" charset="0"/>
              </a:rPr>
              <a:t>– </a:t>
            </a:r>
            <a:r>
              <a:rPr lang="en-US" sz="1600" dirty="0">
                <a:solidFill>
                  <a:prstClr val="black">
                    <a:lumMod val="65000"/>
                    <a:lumOff val="35000"/>
                  </a:prstClr>
                </a:solidFill>
                <a:latin typeface="+mj-lt"/>
              </a:rPr>
              <a:t>European air pollutant emissions</a:t>
            </a:r>
          </a:p>
          <a:p>
            <a:pPr>
              <a:lnSpc>
                <a:spcPct val="100000"/>
              </a:lnSpc>
              <a:spcAft>
                <a:spcPts val="800"/>
              </a:spcAft>
              <a:defRPr/>
            </a:pPr>
            <a:r>
              <a:rPr lang="nl-NL" sz="1600" b="1" u="sng" dirty="0" err="1">
                <a:solidFill>
                  <a:srgbClr val="23BAED"/>
                </a:solidFill>
                <a:latin typeface="+mj-lt"/>
                <a:cs typeface="Times New Roman" panose="02020603050405020304" pitchFamily="18" charset="0"/>
                <a:hlinkClick r:id="rId9">
                  <a:extLst>
                    <a:ext uri="{A12FA001-AC4F-418D-AE19-62706E023703}">
                      <ahyp:hlinkClr xmlns:ahyp="http://schemas.microsoft.com/office/drawing/2018/hyperlinkcolor" val="tx"/>
                    </a:ext>
                  </a:extLst>
                </a:hlinkClick>
              </a:rPr>
              <a:t>WaterStat</a:t>
            </a:r>
            <a:r>
              <a:rPr lang="nl-NL" sz="1600" u="sng" dirty="0">
                <a:solidFill>
                  <a:srgbClr val="23BAED"/>
                </a:solidFill>
                <a:latin typeface="+mj-lt"/>
                <a:cs typeface="Times New Roman" panose="02020603050405020304" pitchFamily="18" charset="0"/>
              </a:rPr>
              <a:t> </a:t>
            </a:r>
            <a:r>
              <a:rPr lang="nl-NL" sz="1600" dirty="0">
                <a:solidFill>
                  <a:srgbClr val="23BAED"/>
                </a:solidFill>
                <a:latin typeface="+mj-lt"/>
                <a:cs typeface="Times New Roman" panose="02020603050405020304" pitchFamily="18" charset="0"/>
              </a:rPr>
              <a:t>– </a:t>
            </a:r>
            <a:r>
              <a:rPr lang="nl-NL" sz="1600" dirty="0" err="1">
                <a:solidFill>
                  <a:prstClr val="black">
                    <a:lumMod val="65000"/>
                    <a:lumOff val="35000"/>
                  </a:prstClr>
                </a:solidFill>
                <a:latin typeface="+mj-lt"/>
              </a:rPr>
              <a:t>statistics</a:t>
            </a:r>
            <a:r>
              <a:rPr lang="nl-NL" sz="1600" dirty="0">
                <a:solidFill>
                  <a:prstClr val="black">
                    <a:lumMod val="65000"/>
                    <a:lumOff val="35000"/>
                  </a:prstClr>
                </a:solidFill>
                <a:latin typeface="+mj-lt"/>
              </a:rPr>
              <a:t> on water footprint</a:t>
            </a:r>
          </a:p>
          <a:p>
            <a:pPr>
              <a:lnSpc>
                <a:spcPct val="100000"/>
              </a:lnSpc>
              <a:spcAft>
                <a:spcPts val="800"/>
              </a:spcAft>
              <a:defRPr/>
            </a:pPr>
            <a:r>
              <a:rPr lang="nl-NL" sz="1600" b="1" u="sng" dirty="0" err="1">
                <a:solidFill>
                  <a:srgbClr val="23BAED"/>
                </a:solidFill>
                <a:latin typeface="+mj-lt"/>
                <a:cs typeface="Times New Roman" panose="02020603050405020304" pitchFamily="18" charset="0"/>
                <a:hlinkClick r:id="rId10">
                  <a:extLst>
                    <a:ext uri="{A12FA001-AC4F-418D-AE19-62706E023703}">
                      <ahyp:hlinkClr xmlns:ahyp="http://schemas.microsoft.com/office/drawing/2018/hyperlinkcolor" val="tx"/>
                    </a:ext>
                  </a:extLst>
                </a:hlinkClick>
              </a:rPr>
              <a:t>Greenhouse</a:t>
            </a:r>
            <a:r>
              <a:rPr lang="nl-NL" sz="1600" b="1" u="sng" dirty="0">
                <a:solidFill>
                  <a:srgbClr val="23BAED"/>
                </a:solidFill>
                <a:latin typeface="+mj-lt"/>
                <a:cs typeface="Times New Roman" panose="02020603050405020304" pitchFamily="18" charset="0"/>
                <a:hlinkClick r:id="rId10">
                  <a:extLst>
                    <a:ext uri="{A12FA001-AC4F-418D-AE19-62706E023703}">
                      <ahyp:hlinkClr xmlns:ahyp="http://schemas.microsoft.com/office/drawing/2018/hyperlinkcolor" val="tx"/>
                    </a:ext>
                  </a:extLst>
                </a:hlinkClick>
              </a:rPr>
              <a:t> Gas Protocol</a:t>
            </a:r>
            <a:r>
              <a:rPr lang="nl-NL" sz="1600" u="sng" dirty="0">
                <a:solidFill>
                  <a:srgbClr val="23BAED"/>
                </a:solidFill>
                <a:latin typeface="+mj-lt"/>
                <a:cs typeface="Times New Roman" panose="02020603050405020304" pitchFamily="18" charset="0"/>
                <a:hlinkClick r:id="rId10">
                  <a:extLst>
                    <a:ext uri="{A12FA001-AC4F-418D-AE19-62706E023703}">
                      <ahyp:hlinkClr xmlns:ahyp="http://schemas.microsoft.com/office/drawing/2018/hyperlinkcolor" val="tx"/>
                    </a:ext>
                  </a:extLst>
                </a:hlinkClick>
              </a:rPr>
              <a:t> </a:t>
            </a:r>
            <a:r>
              <a:rPr lang="nl-NL" sz="1600" dirty="0">
                <a:solidFill>
                  <a:srgbClr val="23BAED"/>
                </a:solidFill>
                <a:latin typeface="+mj-lt"/>
                <a:cs typeface="Times New Roman" panose="02020603050405020304" pitchFamily="18" charset="0"/>
              </a:rPr>
              <a:t>– </a:t>
            </a:r>
            <a:r>
              <a:rPr lang="nl-NL" sz="1600" dirty="0">
                <a:solidFill>
                  <a:prstClr val="black">
                    <a:lumMod val="65000"/>
                    <a:lumOff val="35000"/>
                  </a:prstClr>
                </a:solidFill>
                <a:latin typeface="+mj-lt"/>
              </a:rPr>
              <a:t>GHG </a:t>
            </a:r>
            <a:r>
              <a:rPr lang="nl-NL" sz="1600" dirty="0" err="1">
                <a:solidFill>
                  <a:prstClr val="black">
                    <a:lumMod val="65000"/>
                    <a:lumOff val="35000"/>
                  </a:prstClr>
                </a:solidFill>
                <a:latin typeface="+mj-lt"/>
              </a:rPr>
              <a:t>calculation</a:t>
            </a:r>
            <a:r>
              <a:rPr lang="nl-NL" sz="1600" dirty="0">
                <a:solidFill>
                  <a:prstClr val="black">
                    <a:lumMod val="65000"/>
                    <a:lumOff val="35000"/>
                  </a:prstClr>
                </a:solidFill>
                <a:latin typeface="+mj-lt"/>
              </a:rPr>
              <a:t> tools</a:t>
            </a:r>
          </a:p>
          <a:p>
            <a:pPr marL="0" indent="0">
              <a:lnSpc>
                <a:spcPct val="100000"/>
              </a:lnSpc>
              <a:spcAft>
                <a:spcPts val="800"/>
              </a:spcAft>
              <a:buNone/>
              <a:defRPr/>
            </a:pPr>
            <a:endParaRPr lang="en-US" sz="1600" b="1" dirty="0">
              <a:solidFill>
                <a:srgbClr val="23BAED"/>
              </a:solidFill>
              <a:latin typeface="Arial"/>
            </a:endParaRPr>
          </a:p>
          <a:p>
            <a:pPr marL="0" indent="0">
              <a:lnSpc>
                <a:spcPct val="100000"/>
              </a:lnSpc>
              <a:spcAft>
                <a:spcPts val="800"/>
              </a:spcAft>
              <a:buNone/>
              <a:defRPr/>
            </a:pPr>
            <a:endParaRPr lang="en-GB" sz="1600" b="1" dirty="0">
              <a:solidFill>
                <a:srgbClr val="23BAED"/>
              </a:solidFill>
              <a:latin typeface="Arial"/>
            </a:endParaRPr>
          </a:p>
          <a:p>
            <a:pPr marL="0" marR="0" lvl="0" indent="0" algn="l" defTabSz="914377" rtl="0" eaLnBrk="1" fontAlgn="auto" latinLnBrk="0" hangingPunct="1">
              <a:lnSpc>
                <a:spcPct val="120000"/>
              </a:lnSpc>
              <a:spcBef>
                <a:spcPts val="1000"/>
              </a:spcBef>
              <a:spcAft>
                <a:spcPts val="0"/>
              </a:spcAft>
              <a:buClr>
                <a:srgbClr val="23BAED"/>
              </a:buClr>
              <a:buSzTx/>
              <a:buFont typeface="Arial"/>
              <a:buNone/>
              <a:tabLst/>
              <a:defRPr/>
            </a:pPr>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12" name="Content Placeholder 2">
            <a:extLst>
              <a:ext uri="{FF2B5EF4-FFF2-40B4-BE49-F238E27FC236}">
                <a16:creationId xmlns:a16="http://schemas.microsoft.com/office/drawing/2014/main" id="{15D82AE7-BDA1-4416-AC3E-5D4D19D8C328}"/>
              </a:ext>
            </a:extLst>
          </p:cNvPr>
          <p:cNvSpPr txBox="1">
            <a:spLocks/>
          </p:cNvSpPr>
          <p:nvPr/>
        </p:nvSpPr>
        <p:spPr>
          <a:xfrm>
            <a:off x="358645" y="1410301"/>
            <a:ext cx="5500816" cy="4983573"/>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800"/>
              </a:spcAft>
              <a:buNone/>
              <a:defRPr/>
            </a:pPr>
            <a:r>
              <a:rPr lang="en-GB" sz="1800" b="1" dirty="0">
                <a:solidFill>
                  <a:srgbClr val="23BAED"/>
                </a:solidFill>
                <a:latin typeface="Arial"/>
              </a:rPr>
              <a:t>Cross thematic</a:t>
            </a:r>
            <a:endParaRPr lang="en-GB" sz="1800" b="1" dirty="0">
              <a:solidFill>
                <a:srgbClr val="23BAED"/>
              </a:solidFill>
              <a:latin typeface="Arial"/>
              <a:hlinkClick r:id="rId3">
                <a:extLst>
                  <a:ext uri="{A12FA001-AC4F-418D-AE19-62706E023703}">
                    <ahyp:hlinkClr xmlns:ahyp="http://schemas.microsoft.com/office/drawing/2018/hyperlinkcolor" val="tx"/>
                  </a:ext>
                </a:extLst>
              </a:hlinkClick>
            </a:endParaRPr>
          </a:p>
          <a:p>
            <a:pPr>
              <a:lnSpc>
                <a:spcPct val="100000"/>
              </a:lnSpc>
              <a:spcAft>
                <a:spcPts val="800"/>
              </a:spcAft>
              <a:defRPr/>
            </a:pPr>
            <a:r>
              <a:rPr kumimoji="0" lang="en-US" sz="1600" b="1" i="0" u="sng" strike="noStrike" kern="1200" cap="none" spc="0" normalizeH="0" baseline="0" noProof="0" dirty="0" err="1">
                <a:ln>
                  <a:noFill/>
                </a:ln>
                <a:solidFill>
                  <a:srgbClr val="23BAED"/>
                </a:solidFill>
                <a:effectLst/>
                <a:uLnTx/>
                <a:uFillTx/>
                <a:latin typeface="+mj-lt"/>
                <a:ea typeface="Calibri" panose="020F050202020403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Ecoinvent</a:t>
            </a:r>
            <a:r>
              <a:rPr kumimoji="0" lang="en-US" sz="1600" b="0" i="0" u="sng" strike="noStrike" kern="1200" cap="none" spc="0" normalizeH="0" baseline="0" noProof="0" dirty="0">
                <a:ln>
                  <a:noFill/>
                </a:ln>
                <a:solidFill>
                  <a:srgbClr val="23BAED"/>
                </a:solidFill>
                <a:effectLst/>
                <a:uLnTx/>
                <a:uFillTx/>
                <a:latin typeface="+mj-lt"/>
                <a:ea typeface="Calibri" panose="020F0502020204030204" pitchFamily="34" charset="0"/>
                <a:cs typeface="Times New Roman" panose="02020603050405020304" pitchFamily="18" charset="0"/>
              </a:rPr>
              <a:t> </a:t>
            </a:r>
            <a:r>
              <a:rPr lang="en-US" sz="1600" dirty="0">
                <a:solidFill>
                  <a:srgbClr val="23BAED"/>
                </a:solidFill>
                <a:latin typeface="+mj-lt"/>
                <a:ea typeface="Calibri" panose="020F0502020204030204" pitchFamily="34" charset="0"/>
                <a:cs typeface="Times New Roman" panose="02020603050405020304" pitchFamily="18" charset="0"/>
              </a:rPr>
              <a:t>– </a:t>
            </a:r>
            <a:r>
              <a:rPr lang="en-US" sz="1600" dirty="0">
                <a:solidFill>
                  <a:prstClr val="black">
                    <a:lumMod val="65000"/>
                    <a:lumOff val="35000"/>
                  </a:prstClr>
                </a:solidFill>
                <a:latin typeface="+mj-lt"/>
              </a:rPr>
              <a:t>lifecycle Inventory Database on the environmental impact for thousands of products</a:t>
            </a:r>
          </a:p>
          <a:p>
            <a:pPr>
              <a:lnSpc>
                <a:spcPct val="100000"/>
              </a:lnSpc>
              <a:spcAft>
                <a:spcPts val="800"/>
              </a:spcAft>
              <a:defRPr/>
            </a:pPr>
            <a:r>
              <a:rPr lang="nl-NL" sz="1600" b="1" u="sng" dirty="0">
                <a:solidFill>
                  <a:srgbClr val="23BAED"/>
                </a:solidFill>
                <a:latin typeface="+mj-lt"/>
                <a:cs typeface="Times New Roman" panose="02020603050405020304" pitchFamily="18" charset="0"/>
                <a:hlinkClick r:id="rId12">
                  <a:extLst>
                    <a:ext uri="{A12FA001-AC4F-418D-AE19-62706E023703}">
                      <ahyp:hlinkClr xmlns:ahyp="http://schemas.microsoft.com/office/drawing/2018/hyperlinkcolor" val="tx"/>
                    </a:ext>
                  </a:extLst>
                </a:hlinkClick>
              </a:rPr>
              <a:t>AGRIBALYSE program </a:t>
            </a:r>
            <a:r>
              <a:rPr lang="en-US" sz="1600" dirty="0">
                <a:solidFill>
                  <a:srgbClr val="23BAED"/>
                </a:solidFill>
                <a:latin typeface="+mj-lt"/>
                <a:ea typeface="Calibri" panose="020F0502020204030204" pitchFamily="34" charset="0"/>
                <a:cs typeface="Times New Roman" panose="02020603050405020304" pitchFamily="18" charset="0"/>
              </a:rPr>
              <a:t>– </a:t>
            </a:r>
            <a:r>
              <a:rPr lang="en-US" sz="1600" dirty="0">
                <a:solidFill>
                  <a:prstClr val="black">
                    <a:lumMod val="65000"/>
                    <a:lumOff val="35000"/>
                  </a:prstClr>
                </a:solidFill>
                <a:latin typeface="+mj-lt"/>
              </a:rPr>
              <a:t>lifecycle Inventory Database of the main French agricultural products at farm gate</a:t>
            </a:r>
          </a:p>
          <a:p>
            <a:pPr>
              <a:lnSpc>
                <a:spcPct val="100000"/>
              </a:lnSpc>
              <a:spcAft>
                <a:spcPts val="800"/>
              </a:spcAft>
              <a:defRPr/>
            </a:pPr>
            <a:r>
              <a:rPr lang="en-US" sz="1600" b="1" dirty="0">
                <a:solidFill>
                  <a:srgbClr val="23BAED"/>
                </a:solidFill>
                <a:latin typeface="+mj-lt"/>
                <a:cs typeface="Times New Roman" panose="02020603050405020304" pitchFamily="18" charset="0"/>
                <a:hlinkClick r:id="rId13">
                  <a:extLst>
                    <a:ext uri="{A12FA001-AC4F-418D-AE19-62706E023703}">
                      <ahyp:hlinkClr xmlns:ahyp="http://schemas.microsoft.com/office/drawing/2018/hyperlinkcolor" val="tx"/>
                    </a:ext>
                  </a:extLst>
                </a:hlinkClick>
              </a:rPr>
              <a:t>World Food LCA Database</a:t>
            </a:r>
            <a:r>
              <a:rPr lang="en-US" sz="1600" b="1" dirty="0">
                <a:solidFill>
                  <a:srgbClr val="23BAED"/>
                </a:solidFill>
                <a:latin typeface="+mj-lt"/>
                <a:ea typeface="Calibri" panose="020F0502020204030204" pitchFamily="34" charset="0"/>
                <a:cs typeface="Times New Roman" panose="02020603050405020304" pitchFamily="18" charset="0"/>
              </a:rPr>
              <a:t> </a:t>
            </a:r>
            <a:r>
              <a:rPr lang="en-US" sz="1600" dirty="0">
                <a:solidFill>
                  <a:srgbClr val="23BAED"/>
                </a:solidFill>
                <a:latin typeface="+mj-lt"/>
                <a:ea typeface="Calibri" panose="020F0502020204030204" pitchFamily="34" charset="0"/>
                <a:cs typeface="Times New Roman" panose="02020603050405020304" pitchFamily="18" charset="0"/>
              </a:rPr>
              <a:t>– </a:t>
            </a:r>
            <a:r>
              <a:rPr lang="en-US" sz="1600" dirty="0">
                <a:solidFill>
                  <a:prstClr val="black">
                    <a:lumMod val="65000"/>
                    <a:lumOff val="35000"/>
                  </a:prstClr>
                </a:solidFill>
                <a:latin typeface="+mj-lt"/>
              </a:rPr>
              <a:t>high-quality emissions factors and environmental footprint data (including carbon, water, and land)</a:t>
            </a:r>
          </a:p>
          <a:p>
            <a:pPr>
              <a:lnSpc>
                <a:spcPct val="100000"/>
              </a:lnSpc>
              <a:spcAft>
                <a:spcPts val="800"/>
              </a:spcAft>
              <a:defRPr/>
            </a:pPr>
            <a:r>
              <a:rPr kumimoji="0" lang="en-GB" sz="1600" b="1" i="0" u="sng" strike="noStrike" kern="1200" cap="none" spc="0" normalizeH="0" baseline="0" noProof="0" dirty="0">
                <a:ln>
                  <a:noFill/>
                </a:ln>
                <a:solidFill>
                  <a:srgbClr val="23BAED"/>
                </a:solidFill>
                <a:effectLst/>
                <a:uLnTx/>
                <a:uFillTx/>
                <a:latin typeface="+mj-lt"/>
                <a:ea typeface="Calibri" panose="020F0502020204030204" pitchFamily="34" charset="0"/>
                <a:cs typeface="Times New Roman" panose="02020603050405020304" pitchFamily="18" charset="0"/>
                <a:hlinkClick r:id="rId14">
                  <a:extLst>
                    <a:ext uri="{A12FA001-AC4F-418D-AE19-62706E023703}">
                      <ahyp:hlinkClr xmlns:ahyp="http://schemas.microsoft.com/office/drawing/2018/hyperlinkcolor" val="tx"/>
                    </a:ext>
                  </a:extLst>
                </a:hlinkClick>
              </a:rPr>
              <a:t>EFSA Comprehensive European Food Consumption Database </a:t>
            </a:r>
            <a:r>
              <a:rPr lang="en-US" sz="1600" dirty="0">
                <a:solidFill>
                  <a:srgbClr val="23BAED"/>
                </a:solidFill>
                <a:latin typeface="+mj-lt"/>
                <a:ea typeface="Calibri" panose="020F0502020204030204" pitchFamily="34" charset="0"/>
                <a:cs typeface="Times New Roman" panose="02020603050405020304" pitchFamily="18" charset="0"/>
              </a:rPr>
              <a:t>– </a:t>
            </a:r>
            <a:r>
              <a:rPr lang="en-GB" sz="1600" dirty="0">
                <a:solidFill>
                  <a:prstClr val="black">
                    <a:lumMod val="65000"/>
                    <a:lumOff val="35000"/>
                  </a:prstClr>
                </a:solidFill>
                <a:latin typeface="+mj-lt"/>
              </a:rPr>
              <a:t>data on food consumption across Europe</a:t>
            </a:r>
            <a:endParaRPr lang="en-GB" sz="1600" b="1" dirty="0">
              <a:solidFill>
                <a:srgbClr val="23BAED"/>
              </a:solidFill>
              <a:latin typeface="+mj-lt"/>
            </a:endParaRPr>
          </a:p>
          <a:p>
            <a:pPr marL="0" indent="0">
              <a:lnSpc>
                <a:spcPct val="100000"/>
              </a:lnSpc>
              <a:spcAft>
                <a:spcPts val="800"/>
              </a:spcAft>
              <a:buNone/>
              <a:defRPr/>
            </a:pPr>
            <a:endParaRPr lang="nl-NL" sz="1600" dirty="0">
              <a:solidFill>
                <a:prstClr val="black">
                  <a:lumMod val="65000"/>
                  <a:lumOff val="35000"/>
                </a:prstClr>
              </a:solidFill>
              <a:latin typeface="+mj-lt"/>
            </a:endParaRPr>
          </a:p>
          <a:p>
            <a:pPr marL="0" marR="0" lvl="0" indent="0" algn="l" defTabSz="914377" rtl="0" eaLnBrk="1" fontAlgn="auto" latinLnBrk="0" hangingPunct="1">
              <a:lnSpc>
                <a:spcPct val="120000"/>
              </a:lnSpc>
              <a:spcBef>
                <a:spcPts val="1000"/>
              </a:spcBef>
              <a:spcAft>
                <a:spcPts val="0"/>
              </a:spcAft>
              <a:buClr>
                <a:srgbClr val="23BAED"/>
              </a:buClr>
              <a:buSzTx/>
              <a:buFont typeface="Arial"/>
              <a:buNone/>
              <a:tabLst/>
              <a:defRPr/>
            </a:pPr>
            <a:endParaRPr kumimoji="0" lang="en-GB" sz="1600" b="0" i="0" u="none" strike="noStrike" kern="1200" cap="none" spc="0" normalizeH="0" baseline="0" noProof="0" dirty="0">
              <a:ln>
                <a:noFill/>
              </a:ln>
              <a:solidFill>
                <a:prstClr val="black">
                  <a:lumMod val="65000"/>
                  <a:lumOff val="35000"/>
                </a:prstClr>
              </a:solidFill>
              <a:effectLst/>
              <a:uLnTx/>
              <a:uFillTx/>
              <a:latin typeface="+mj-lt"/>
              <a:ea typeface="+mn-ea"/>
              <a:cs typeface="+mn-cs"/>
            </a:endParaRPr>
          </a:p>
        </p:txBody>
      </p:sp>
      <p:sp>
        <p:nvSpPr>
          <p:cNvPr id="9" name="Teardrop 4">
            <a:extLst>
              <a:ext uri="{FF2B5EF4-FFF2-40B4-BE49-F238E27FC236}">
                <a16:creationId xmlns:a16="http://schemas.microsoft.com/office/drawing/2014/main" id="{3530516F-7851-4248-862E-FD99C792B8C8}"/>
              </a:ext>
            </a:extLst>
          </p:cNvPr>
          <p:cNvSpPr/>
          <p:nvPr/>
        </p:nvSpPr>
        <p:spPr>
          <a:xfrm>
            <a:off x="10489475" y="37691"/>
            <a:ext cx="1498935" cy="101566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dirty="0">
              <a:solidFill>
                <a:prstClr val="white"/>
              </a:solidFill>
              <a:latin typeface="Arial"/>
            </a:endParaRPr>
          </a:p>
        </p:txBody>
      </p:sp>
      <p:sp>
        <p:nvSpPr>
          <p:cNvPr id="10" name="TextBox 7">
            <a:extLst>
              <a:ext uri="{FF2B5EF4-FFF2-40B4-BE49-F238E27FC236}">
                <a16:creationId xmlns:a16="http://schemas.microsoft.com/office/drawing/2014/main" id="{C6EF402E-90D8-4022-9BF2-73C6CB78B044}"/>
              </a:ext>
            </a:extLst>
          </p:cNvPr>
          <p:cNvSpPr txBox="1"/>
          <p:nvPr/>
        </p:nvSpPr>
        <p:spPr>
          <a:xfrm>
            <a:off x="10632306" y="153107"/>
            <a:ext cx="1245499" cy="784830"/>
          </a:xfrm>
          <a:prstGeom prst="rect">
            <a:avLst/>
          </a:prstGeom>
          <a:noFill/>
        </p:spPr>
        <p:txBody>
          <a:bodyPr wrap="square" rtlCol="0">
            <a:spAutoFit/>
          </a:bodyPr>
          <a:lstStyle/>
          <a:p>
            <a:pPr algn="ctr" defTabSz="914354">
              <a:defRPr/>
            </a:pPr>
            <a:r>
              <a:rPr lang="en-GB" sz="1500" dirty="0">
                <a:solidFill>
                  <a:schemeClr val="bg1"/>
                </a:solidFill>
                <a:latin typeface="Arial"/>
              </a:rPr>
              <a:t>Refer to </a:t>
            </a:r>
            <a:r>
              <a:rPr lang="en-GB" sz="1500" b="1" dirty="0">
                <a:solidFill>
                  <a:schemeClr val="bg1"/>
                </a:solidFill>
                <a:latin typeface="Arial"/>
              </a:rPr>
              <a:t>p. 58 </a:t>
            </a:r>
            <a:r>
              <a:rPr lang="en-GB" sz="1500" dirty="0">
                <a:solidFill>
                  <a:schemeClr val="bg1"/>
                </a:solidFill>
                <a:latin typeface="Arial"/>
              </a:rPr>
              <a:t>of your workbook</a:t>
            </a:r>
            <a:endParaRPr lang="en-GB" sz="1500" b="1" dirty="0">
              <a:solidFill>
                <a:schemeClr val="bg1"/>
              </a:solidFill>
              <a:latin typeface="Arial"/>
            </a:endParaRPr>
          </a:p>
        </p:txBody>
      </p:sp>
    </p:spTree>
    <p:extLst>
      <p:ext uri="{BB962C8B-B14F-4D97-AF65-F5344CB8AC3E}">
        <p14:creationId xmlns:p14="http://schemas.microsoft.com/office/powerpoint/2010/main" val="36577303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18AB42-4A4F-6E43-9A36-31BC1C364942}"/>
              </a:ext>
            </a:extLst>
          </p:cNvPr>
          <p:cNvSpPr>
            <a:spLocks noGrp="1"/>
          </p:cNvSpPr>
          <p:nvPr>
            <p:ph type="title"/>
          </p:nvPr>
        </p:nvSpPr>
        <p:spPr>
          <a:xfrm>
            <a:off x="314196" y="125353"/>
            <a:ext cx="11498123" cy="878151"/>
          </a:xfrm>
        </p:spPr>
        <p:txBody>
          <a:bodyPr>
            <a:normAutofit/>
          </a:bodyPr>
          <a:lstStyle/>
          <a:p>
            <a:r>
              <a:rPr lang="en-GB" dirty="0">
                <a:solidFill>
                  <a:srgbClr val="595959"/>
                </a:solidFill>
              </a:rPr>
              <a:t>Ecosystem Monetary Valuation: data sources</a:t>
            </a:r>
            <a:endParaRPr lang="en-GB" dirty="0">
              <a:solidFill>
                <a:srgbClr val="595959"/>
              </a:solidFill>
              <a:cs typeface="Arial"/>
            </a:endParaRPr>
          </a:p>
        </p:txBody>
      </p:sp>
      <p:sp>
        <p:nvSpPr>
          <p:cNvPr id="2" name="Slide Number Placeholder 1">
            <a:extLst>
              <a:ext uri="{FF2B5EF4-FFF2-40B4-BE49-F238E27FC236}">
                <a16:creationId xmlns:a16="http://schemas.microsoft.com/office/drawing/2014/main" id="{15794148-BC01-604E-B152-BD613C9C9E9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Content Placeholder 2">
            <a:extLst>
              <a:ext uri="{FF2B5EF4-FFF2-40B4-BE49-F238E27FC236}">
                <a16:creationId xmlns:a16="http://schemas.microsoft.com/office/drawing/2014/main" id="{C5AB764E-5D65-46CF-8E25-3A3C349B44B6}"/>
              </a:ext>
            </a:extLst>
          </p:cNvPr>
          <p:cNvSpPr txBox="1">
            <a:spLocks/>
          </p:cNvSpPr>
          <p:nvPr/>
        </p:nvSpPr>
        <p:spPr>
          <a:xfrm>
            <a:off x="11954654" y="4242965"/>
            <a:ext cx="11498122" cy="4378113"/>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defRPr/>
            </a:pPr>
            <a:endParaRPr lang="fr-FR" sz="1600" dirty="0">
              <a:solidFill>
                <a:prstClr val="black">
                  <a:lumMod val="65000"/>
                  <a:lumOff val="35000"/>
                </a:prstClr>
              </a:solidFill>
              <a:latin typeface="+mj-lt"/>
              <a:cs typeface="Times New Roman" panose="02020603050405020304" pitchFamily="18" charset="0"/>
            </a:endParaRPr>
          </a:p>
          <a:p>
            <a:pPr marL="228594" marR="0" lvl="0" indent="-228594" algn="l" defTabSz="914377" rtl="0" eaLnBrk="1" fontAlgn="auto" latinLnBrk="0" hangingPunct="1">
              <a:lnSpc>
                <a:spcPct val="150000"/>
              </a:lnSpc>
              <a:spcBef>
                <a:spcPts val="1000"/>
              </a:spcBef>
              <a:spcAft>
                <a:spcPts val="0"/>
              </a:spcAft>
              <a:buClr>
                <a:srgbClr val="23BAED"/>
              </a:buClr>
              <a:buSzTx/>
              <a:buFont typeface="Arial"/>
              <a:buChar char="•"/>
              <a:tabLst/>
              <a:defRPr/>
            </a:pPr>
            <a:endParaRPr lang="en-US" sz="1600" dirty="0">
              <a:solidFill>
                <a:prstClr val="black">
                  <a:lumMod val="65000"/>
                  <a:lumOff val="35000"/>
                </a:prstClr>
              </a:solidFill>
              <a:latin typeface="+mj-lt"/>
              <a:cs typeface="Times New Roman" panose="02020603050405020304" pitchFamily="18" charset="0"/>
            </a:endParaRPr>
          </a:p>
          <a:p>
            <a:pPr marL="0" marR="0" lvl="0" indent="0" algn="l" defTabSz="914377" rtl="0" eaLnBrk="1" fontAlgn="auto" latinLnBrk="0" hangingPunct="1">
              <a:lnSpc>
                <a:spcPct val="120000"/>
              </a:lnSpc>
              <a:spcBef>
                <a:spcPts val="1000"/>
              </a:spcBef>
              <a:spcAft>
                <a:spcPts val="0"/>
              </a:spcAft>
              <a:buClr>
                <a:srgbClr val="23BAED"/>
              </a:buClr>
              <a:buSzTx/>
              <a:buFont typeface="Arial"/>
              <a:buNone/>
              <a:tabLst/>
              <a:defRPr/>
            </a:pPr>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9" name="Content Placeholder 2">
            <a:extLst>
              <a:ext uri="{FF2B5EF4-FFF2-40B4-BE49-F238E27FC236}">
                <a16:creationId xmlns:a16="http://schemas.microsoft.com/office/drawing/2014/main" id="{FF02AA28-3A56-490B-9A35-2673E7B62BD5}"/>
              </a:ext>
            </a:extLst>
          </p:cNvPr>
          <p:cNvSpPr txBox="1">
            <a:spLocks/>
          </p:cNvSpPr>
          <p:nvPr/>
        </p:nvSpPr>
        <p:spPr>
          <a:xfrm>
            <a:off x="5915286" y="1410301"/>
            <a:ext cx="6299200" cy="518600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800"/>
              </a:spcAft>
              <a:buNone/>
              <a:defRPr/>
            </a:pPr>
            <a:r>
              <a:rPr lang="en-GB" sz="1800" b="1" dirty="0">
                <a:solidFill>
                  <a:srgbClr val="23BAED"/>
                </a:solidFill>
                <a:latin typeface="Arial"/>
              </a:rPr>
              <a:t>Theme specific</a:t>
            </a:r>
            <a:endParaRPr lang="en-GB" sz="1800" b="1" dirty="0">
              <a:solidFill>
                <a:srgbClr val="23BAED"/>
              </a:solidFill>
              <a:latin typeface="Arial"/>
              <a:hlinkClick r:id="rId3">
                <a:extLst>
                  <a:ext uri="{A12FA001-AC4F-418D-AE19-62706E023703}">
                    <ahyp:hlinkClr xmlns:ahyp="http://schemas.microsoft.com/office/drawing/2018/hyperlinkcolor" val="tx"/>
                  </a:ext>
                </a:extLst>
              </a:hlinkClick>
            </a:endParaRPr>
          </a:p>
          <a:p>
            <a:pPr marL="228594" marR="0" lvl="0" indent="-228594" algn="l" defTabSz="914377" rtl="0" eaLnBrk="1" fontAlgn="auto" latinLnBrk="0" hangingPunct="1">
              <a:lnSpc>
                <a:spcPct val="100000"/>
              </a:lnSpc>
              <a:spcBef>
                <a:spcPts val="1000"/>
              </a:spcBef>
              <a:spcAft>
                <a:spcPts val="0"/>
              </a:spcAft>
              <a:buClr>
                <a:srgbClr val="23BAED"/>
              </a:buClr>
              <a:buSzTx/>
              <a:buFont typeface="Arial"/>
              <a:buChar char="•"/>
              <a:tabLst/>
              <a:defRPr/>
            </a:pPr>
            <a:r>
              <a:rPr kumimoji="0" lang="en-US" sz="1600" b="1" i="0" u="none" strike="noStrike" kern="1200" cap="none" spc="0" normalizeH="0" baseline="0" noProof="0" dirty="0">
                <a:ln>
                  <a:noFill/>
                </a:ln>
                <a:solidFill>
                  <a:srgbClr val="00BCF2"/>
                </a:solidFill>
                <a:effectLst/>
                <a:uLnTx/>
                <a:uFillTx/>
                <a:latin typeface="Arial"/>
                <a:ea typeface="+mn-ea"/>
                <a:cs typeface="+mn-cs"/>
                <a:hlinkClick r:id="rId4">
                  <a:extLst>
                    <a:ext uri="{A12FA001-AC4F-418D-AE19-62706E023703}">
                      <ahyp:hlinkClr xmlns:ahyp="http://schemas.microsoft.com/office/drawing/2018/hyperlinkcolor" val="tx"/>
                    </a:ext>
                  </a:extLst>
                </a:hlinkClick>
              </a:rPr>
              <a:t>The Economics of Ecosystems and Biodiversity (TEEB)</a:t>
            </a:r>
            <a:r>
              <a:rPr kumimoji="0" lang="en-US" sz="1600" b="1" i="0" u="none" strike="noStrike" kern="1200" cap="none" spc="0" normalizeH="0" baseline="0" noProof="0" dirty="0">
                <a:ln>
                  <a:noFill/>
                </a:ln>
                <a:solidFill>
                  <a:srgbClr val="00BCF2"/>
                </a:solidFill>
                <a:effectLst/>
                <a:uLnTx/>
                <a:uFillTx/>
                <a:latin typeface="Arial"/>
                <a:ea typeface="+mn-ea"/>
                <a:cs typeface="+mn-cs"/>
              </a:rPr>
              <a:t> </a:t>
            </a:r>
            <a:r>
              <a:rPr lang="en-US" sz="1600" dirty="0">
                <a:solidFill>
                  <a:srgbClr val="23BAED"/>
                </a:solidFill>
                <a:latin typeface="+mj-lt"/>
                <a:ea typeface="Calibri" panose="020F0502020204030204" pitchFamily="34" charset="0"/>
                <a:cs typeface="Times New Roman" panose="02020603050405020304" pitchFamily="18" charset="0"/>
              </a:rPr>
              <a:t>–</a:t>
            </a:r>
            <a:r>
              <a:rPr lang="en-US" sz="1600" dirty="0">
                <a:solidFill>
                  <a:prstClr val="black">
                    <a:lumMod val="65000"/>
                    <a:lumOff val="35000"/>
                  </a:prstClr>
                </a:solidFill>
                <a:latin typeface="+mj-lt"/>
                <a:ea typeface="Calibri" panose="020F0502020204030204" pitchFamily="34" charset="0"/>
                <a:cs typeface="Times New Roman" panose="02020603050405020304" pitchFamily="18" charset="0"/>
              </a:rPr>
              <a:t>economic impacts of biodiversity loss</a:t>
            </a:r>
            <a:endParaRPr kumimoji="0" lang="en-US" sz="1600" b="0" i="0" u="none" strike="noStrike" kern="1200" cap="none" spc="0" normalizeH="0" baseline="0" noProof="0" dirty="0">
              <a:ln>
                <a:noFill/>
              </a:ln>
              <a:solidFill>
                <a:srgbClr val="00BCF2"/>
              </a:solidFill>
              <a:effectLst/>
              <a:uLnTx/>
              <a:uFillTx/>
              <a:latin typeface="Arial"/>
              <a:ea typeface="+mn-ea"/>
              <a:cs typeface="+mn-cs"/>
            </a:endParaRPr>
          </a:p>
          <a:p>
            <a:pPr marL="228594" marR="0" lvl="0" indent="-228594" algn="l" defTabSz="914377" rtl="0" eaLnBrk="1" fontAlgn="auto" latinLnBrk="0" hangingPunct="1">
              <a:lnSpc>
                <a:spcPct val="100000"/>
              </a:lnSpc>
              <a:spcBef>
                <a:spcPts val="1000"/>
              </a:spcBef>
              <a:spcAft>
                <a:spcPts val="0"/>
              </a:spcAft>
              <a:buClr>
                <a:srgbClr val="23BAED"/>
              </a:buClr>
              <a:buSzTx/>
              <a:buFont typeface="Arial"/>
              <a:buChar char="•"/>
              <a:tabLst/>
              <a:defRPr/>
            </a:pPr>
            <a:r>
              <a:rPr kumimoji="0" lang="en-US" sz="1600" b="1" i="0" u="none" strike="noStrike" kern="1200" cap="none" spc="0" normalizeH="0" baseline="0" noProof="0" dirty="0">
                <a:ln>
                  <a:noFill/>
                </a:ln>
                <a:solidFill>
                  <a:srgbClr val="00BCF2"/>
                </a:solidFill>
                <a:effectLst/>
                <a:uLnTx/>
                <a:uFillTx/>
                <a:latin typeface="Arial"/>
                <a:ea typeface="+mn-ea"/>
                <a:cs typeface="+mn-cs"/>
                <a:hlinkClick r:id="rId5">
                  <a:extLst>
                    <a:ext uri="{A12FA001-AC4F-418D-AE19-62706E023703}">
                      <ahyp:hlinkClr xmlns:ahyp="http://schemas.microsoft.com/office/drawing/2018/hyperlinkcolor" val="tx"/>
                    </a:ext>
                  </a:extLst>
                </a:hlinkClick>
              </a:rPr>
              <a:t>Ecosystem Services Valuation Database (ESVD) </a:t>
            </a:r>
            <a:r>
              <a:rPr lang="en-US" sz="1600" dirty="0">
                <a:solidFill>
                  <a:srgbClr val="23BAED"/>
                </a:solidFill>
                <a:latin typeface="+mj-lt"/>
                <a:ea typeface="Calibri" panose="020F0502020204030204" pitchFamily="34" charset="0"/>
                <a:cs typeface="Times New Roman" panose="02020603050405020304" pitchFamily="18" charset="0"/>
              </a:rPr>
              <a:t>– </a:t>
            </a:r>
            <a:r>
              <a:rPr lang="en-US" sz="1600" dirty="0">
                <a:solidFill>
                  <a:prstClr val="black">
                    <a:lumMod val="65000"/>
                    <a:lumOff val="35000"/>
                  </a:prstClr>
                </a:solidFill>
                <a:latin typeface="+mj-lt"/>
                <a:cs typeface="Times New Roman" panose="02020603050405020304" pitchFamily="18" charset="0"/>
              </a:rPr>
              <a:t>monetary values of ecosystem services across all biomes</a:t>
            </a:r>
          </a:p>
          <a:p>
            <a:pPr marL="228594" marR="0" lvl="0" indent="-228594" algn="l" defTabSz="914377" rtl="0" eaLnBrk="1" fontAlgn="auto" latinLnBrk="0" hangingPunct="1">
              <a:lnSpc>
                <a:spcPct val="100000"/>
              </a:lnSpc>
              <a:spcBef>
                <a:spcPts val="1000"/>
              </a:spcBef>
              <a:spcAft>
                <a:spcPts val="0"/>
              </a:spcAft>
              <a:buClr>
                <a:srgbClr val="23BAED"/>
              </a:buClr>
              <a:buSzTx/>
              <a:buFont typeface="Arial"/>
              <a:buChar char="•"/>
              <a:tabLst/>
              <a:defRPr/>
            </a:pPr>
            <a:r>
              <a:rPr kumimoji="0" lang="en-US" sz="1600" b="1" i="0" u="none" strike="noStrike" kern="1200" cap="none" spc="0" normalizeH="0" baseline="0" noProof="0" dirty="0">
                <a:ln>
                  <a:noFill/>
                </a:ln>
                <a:solidFill>
                  <a:srgbClr val="00BCF2"/>
                </a:solidFill>
                <a:effectLst/>
                <a:uLnTx/>
                <a:uFillTx/>
                <a:latin typeface="Arial"/>
                <a:ea typeface="+mn-ea"/>
                <a:cs typeface="+mn-cs"/>
                <a:hlinkClick r:id="rId6">
                  <a:extLst>
                    <a:ext uri="{A12FA001-AC4F-418D-AE19-62706E023703}">
                      <ahyp:hlinkClr xmlns:ahyp="http://schemas.microsoft.com/office/drawing/2018/hyperlinkcolor" val="tx"/>
                    </a:ext>
                  </a:extLst>
                </a:hlinkClick>
              </a:rPr>
              <a:t>Social Cost of Carbon (SCC)</a:t>
            </a:r>
            <a:r>
              <a:rPr kumimoji="0" lang="en-US" sz="1600" b="1" i="0" u="none" strike="noStrike" kern="1200" cap="none" spc="0" normalizeH="0" baseline="0" noProof="0" dirty="0">
                <a:ln>
                  <a:noFill/>
                </a:ln>
                <a:solidFill>
                  <a:srgbClr val="00BCF2"/>
                </a:solidFill>
                <a:effectLst/>
                <a:uLnTx/>
                <a:uFillTx/>
                <a:latin typeface="Arial"/>
                <a:ea typeface="+mn-ea"/>
                <a:cs typeface="+mn-cs"/>
              </a:rPr>
              <a:t> </a:t>
            </a:r>
            <a:r>
              <a:rPr lang="en-US" sz="1600" dirty="0">
                <a:solidFill>
                  <a:srgbClr val="23BAED"/>
                </a:solidFill>
                <a:latin typeface="+mj-lt"/>
                <a:ea typeface="Calibri" panose="020F0502020204030204" pitchFamily="34" charset="0"/>
                <a:cs typeface="Times New Roman" panose="02020603050405020304" pitchFamily="18" charset="0"/>
              </a:rPr>
              <a:t>– </a:t>
            </a:r>
            <a:r>
              <a:rPr lang="en-US" sz="1600" dirty="0">
                <a:solidFill>
                  <a:prstClr val="black">
                    <a:lumMod val="65000"/>
                    <a:lumOff val="35000"/>
                  </a:prstClr>
                </a:solidFill>
                <a:latin typeface="+mj-lt"/>
                <a:ea typeface="Calibri" panose="020F0502020204030204" pitchFamily="34" charset="0"/>
                <a:cs typeface="Times New Roman" panose="02020603050405020304" pitchFamily="18" charset="0"/>
              </a:rPr>
              <a:t>costs resulting from emitting one additional ton of GHG into the atmosphere</a:t>
            </a:r>
          </a:p>
          <a:p>
            <a:pPr marL="228594" marR="0" lvl="0" indent="-228594" algn="l" defTabSz="914377" rtl="0" eaLnBrk="1" fontAlgn="auto" latinLnBrk="0" hangingPunct="1">
              <a:lnSpc>
                <a:spcPct val="100000"/>
              </a:lnSpc>
              <a:spcBef>
                <a:spcPts val="1000"/>
              </a:spcBef>
              <a:spcAft>
                <a:spcPts val="0"/>
              </a:spcAft>
              <a:buClr>
                <a:srgbClr val="23BAED"/>
              </a:buClr>
              <a:buSzTx/>
              <a:buFont typeface="Arial"/>
              <a:buChar char="•"/>
              <a:tabLst/>
              <a:defRPr/>
            </a:pPr>
            <a:r>
              <a:rPr lang="en-US" sz="1600" b="1" dirty="0">
                <a:solidFill>
                  <a:srgbClr val="00BCF2"/>
                </a:solidFill>
                <a:latin typeface="Arial"/>
                <a:hlinkClick r:id="rId7">
                  <a:extLst>
                    <a:ext uri="{A12FA001-AC4F-418D-AE19-62706E023703}">
                      <ahyp:hlinkClr xmlns:ahyp="http://schemas.microsoft.com/office/drawing/2018/hyperlinkcolor" val="tx"/>
                    </a:ext>
                  </a:extLst>
                </a:hlinkClick>
              </a:rPr>
              <a:t>Social Value UK </a:t>
            </a:r>
            <a:r>
              <a:rPr lang="en-US" sz="1600" dirty="0">
                <a:solidFill>
                  <a:srgbClr val="23BAED"/>
                </a:solidFill>
                <a:latin typeface="+mj-lt"/>
                <a:ea typeface="Calibri" panose="020F0502020204030204" pitchFamily="34" charset="0"/>
                <a:cs typeface="Times New Roman" panose="02020603050405020304" pitchFamily="18" charset="0"/>
              </a:rPr>
              <a:t>– </a:t>
            </a:r>
            <a:r>
              <a:rPr lang="en-US" sz="1600" dirty="0">
                <a:solidFill>
                  <a:prstClr val="black">
                    <a:lumMod val="65000"/>
                    <a:lumOff val="35000"/>
                  </a:prstClr>
                </a:solidFill>
                <a:latin typeface="+mj-lt"/>
                <a:cs typeface="Times New Roman" panose="02020603050405020304" pitchFamily="18" charset="0"/>
              </a:rPr>
              <a:t>database on social values, social return on investment, and cost-benefit analysis</a:t>
            </a:r>
          </a:p>
          <a:p>
            <a:pPr>
              <a:lnSpc>
                <a:spcPct val="100000"/>
              </a:lnSpc>
              <a:defRPr/>
            </a:pPr>
            <a:r>
              <a:rPr lang="fr-FR" sz="1600" b="1" dirty="0" err="1">
                <a:solidFill>
                  <a:srgbClr val="00BCF2"/>
                </a:solidFill>
                <a:latin typeface="Arial"/>
                <a:hlinkClick r:id="rId8">
                  <a:extLst>
                    <a:ext uri="{A12FA001-AC4F-418D-AE19-62706E023703}">
                      <ahyp:hlinkClr xmlns:ahyp="http://schemas.microsoft.com/office/drawing/2018/hyperlinkcolor" val="tx"/>
                    </a:ext>
                  </a:extLst>
                </a:hlinkClick>
              </a:rPr>
              <a:t>Environmental</a:t>
            </a:r>
            <a:r>
              <a:rPr lang="fr-FR" sz="1600" b="1" dirty="0">
                <a:solidFill>
                  <a:srgbClr val="00BCF2"/>
                </a:solidFill>
                <a:latin typeface="Arial"/>
                <a:hlinkClick r:id="rId8">
                  <a:extLst>
                    <a:ext uri="{A12FA001-AC4F-418D-AE19-62706E023703}">
                      <ahyp:hlinkClr xmlns:ahyp="http://schemas.microsoft.com/office/drawing/2018/hyperlinkcolor" val="tx"/>
                    </a:ext>
                  </a:extLst>
                </a:hlinkClick>
              </a:rPr>
              <a:t> </a:t>
            </a:r>
            <a:r>
              <a:rPr lang="fr-FR" sz="1600" b="1" dirty="0" err="1">
                <a:solidFill>
                  <a:srgbClr val="00BCF2"/>
                </a:solidFill>
                <a:latin typeface="Arial"/>
                <a:hlinkClick r:id="rId8">
                  <a:extLst>
                    <a:ext uri="{A12FA001-AC4F-418D-AE19-62706E023703}">
                      <ahyp:hlinkClr xmlns:ahyp="http://schemas.microsoft.com/office/drawing/2018/hyperlinkcolor" val="tx"/>
                    </a:ext>
                  </a:extLst>
                </a:hlinkClick>
              </a:rPr>
              <a:t>Prices</a:t>
            </a:r>
            <a:r>
              <a:rPr lang="fr-FR" sz="1600" b="1" dirty="0">
                <a:solidFill>
                  <a:srgbClr val="00BCF2"/>
                </a:solidFill>
                <a:latin typeface="Arial"/>
                <a:hlinkClick r:id="rId8">
                  <a:extLst>
                    <a:ext uri="{A12FA001-AC4F-418D-AE19-62706E023703}">
                      <ahyp:hlinkClr xmlns:ahyp="http://schemas.microsoft.com/office/drawing/2018/hyperlinkcolor" val="tx"/>
                    </a:ext>
                  </a:extLst>
                </a:hlinkClick>
              </a:rPr>
              <a:t> </a:t>
            </a:r>
            <a:r>
              <a:rPr lang="fr-FR" sz="1600" b="1" dirty="0" err="1">
                <a:solidFill>
                  <a:srgbClr val="00BCF2"/>
                </a:solidFill>
                <a:latin typeface="Arial"/>
                <a:hlinkClick r:id="rId8">
                  <a:extLst>
                    <a:ext uri="{A12FA001-AC4F-418D-AE19-62706E023703}">
                      <ahyp:hlinkClr xmlns:ahyp="http://schemas.microsoft.com/office/drawing/2018/hyperlinkcolor" val="tx"/>
                    </a:ext>
                  </a:extLst>
                </a:hlinkClick>
              </a:rPr>
              <a:t>Handbook</a:t>
            </a:r>
            <a:r>
              <a:rPr lang="fr-FR" sz="1600" b="1" dirty="0">
                <a:solidFill>
                  <a:srgbClr val="00BCF2"/>
                </a:solidFill>
                <a:latin typeface="Arial"/>
                <a:hlinkClick r:id="rId8">
                  <a:extLst>
                    <a:ext uri="{A12FA001-AC4F-418D-AE19-62706E023703}">
                      <ahyp:hlinkClr xmlns:ahyp="http://schemas.microsoft.com/office/drawing/2018/hyperlinkcolor" val="tx"/>
                    </a:ext>
                  </a:extLst>
                </a:hlinkClick>
              </a:rPr>
              <a:t> EU28 version</a:t>
            </a:r>
            <a:r>
              <a:rPr lang="fr-FR" sz="1600" b="1" dirty="0">
                <a:solidFill>
                  <a:srgbClr val="00BCF2"/>
                </a:solidFill>
                <a:latin typeface="Arial"/>
              </a:rPr>
              <a:t> </a:t>
            </a:r>
            <a:r>
              <a:rPr lang="en-US" sz="1600" dirty="0">
                <a:solidFill>
                  <a:srgbClr val="23BAED"/>
                </a:solidFill>
                <a:latin typeface="+mj-lt"/>
                <a:ea typeface="Calibri" panose="020F0502020204030204" pitchFamily="34" charset="0"/>
                <a:cs typeface="Times New Roman" panose="02020603050405020304" pitchFamily="18" charset="0"/>
              </a:rPr>
              <a:t>– </a:t>
            </a:r>
            <a:r>
              <a:rPr lang="en-US" sz="1600" dirty="0">
                <a:solidFill>
                  <a:prstClr val="black">
                    <a:lumMod val="65000"/>
                    <a:lumOff val="35000"/>
                  </a:prstClr>
                </a:solidFill>
                <a:latin typeface="+mj-lt"/>
                <a:cs typeface="Times New Roman" panose="02020603050405020304" pitchFamily="18" charset="0"/>
              </a:rPr>
              <a:t>prices for the social cost of pollution (e.g. air, water, soil)</a:t>
            </a:r>
          </a:p>
          <a:p>
            <a:pPr>
              <a:lnSpc>
                <a:spcPct val="100000"/>
              </a:lnSpc>
              <a:defRPr/>
            </a:pPr>
            <a:r>
              <a:rPr lang="en-US" sz="1600" b="1" dirty="0">
                <a:solidFill>
                  <a:srgbClr val="00BCF2"/>
                </a:solidFill>
                <a:latin typeface="Arial"/>
                <a:hlinkClick r:id="rId9">
                  <a:extLst>
                    <a:ext uri="{A12FA001-AC4F-418D-AE19-62706E023703}">
                      <ahyp:hlinkClr xmlns:ahyp="http://schemas.microsoft.com/office/drawing/2018/hyperlinkcolor" val="tx"/>
                    </a:ext>
                  </a:extLst>
                </a:hlinkClick>
              </a:rPr>
              <a:t>OECD Meta-analysis of Value of Statistical Life estimates</a:t>
            </a:r>
            <a:r>
              <a:rPr lang="en-US" sz="1600" b="1" dirty="0">
                <a:solidFill>
                  <a:srgbClr val="00BCF2"/>
                </a:solidFill>
                <a:latin typeface="Arial"/>
              </a:rPr>
              <a:t> </a:t>
            </a:r>
            <a:r>
              <a:rPr lang="en-US" sz="1600" dirty="0">
                <a:solidFill>
                  <a:srgbClr val="23BAED"/>
                </a:solidFill>
                <a:latin typeface="+mj-lt"/>
                <a:ea typeface="Calibri" panose="020F0502020204030204" pitchFamily="34" charset="0"/>
                <a:cs typeface="Times New Roman" panose="02020603050405020304" pitchFamily="18" charset="0"/>
              </a:rPr>
              <a:t>– </a:t>
            </a:r>
            <a:r>
              <a:rPr lang="en-US" sz="1600" dirty="0">
                <a:solidFill>
                  <a:prstClr val="black">
                    <a:lumMod val="65000"/>
                    <a:lumOff val="35000"/>
                  </a:prstClr>
                </a:solidFill>
                <a:latin typeface="+mj-lt"/>
                <a:cs typeface="Times New Roman" panose="02020603050405020304" pitchFamily="18" charset="0"/>
              </a:rPr>
              <a:t>Mortality Risk Valuation estimates in Environment, Health and Transport policies</a:t>
            </a:r>
          </a:p>
          <a:p>
            <a:pPr marL="0" indent="0">
              <a:lnSpc>
                <a:spcPct val="100000"/>
              </a:lnSpc>
              <a:spcAft>
                <a:spcPts val="800"/>
              </a:spcAft>
              <a:buNone/>
              <a:defRPr/>
            </a:pPr>
            <a:endParaRPr lang="en-US" sz="1600" b="1" dirty="0">
              <a:solidFill>
                <a:srgbClr val="23BAED"/>
              </a:solidFill>
              <a:latin typeface="Arial"/>
            </a:endParaRPr>
          </a:p>
          <a:p>
            <a:pPr marL="0" indent="0">
              <a:lnSpc>
                <a:spcPct val="100000"/>
              </a:lnSpc>
              <a:spcAft>
                <a:spcPts val="800"/>
              </a:spcAft>
              <a:buNone/>
              <a:defRPr/>
            </a:pPr>
            <a:endParaRPr lang="en-GB" sz="1600" b="1" dirty="0">
              <a:solidFill>
                <a:srgbClr val="23BAED"/>
              </a:solidFill>
              <a:latin typeface="Arial"/>
            </a:endParaRPr>
          </a:p>
          <a:p>
            <a:pPr marL="0" marR="0" lvl="0" indent="0" algn="l" defTabSz="914377" rtl="0" eaLnBrk="1" fontAlgn="auto" latinLnBrk="0" hangingPunct="1">
              <a:lnSpc>
                <a:spcPct val="120000"/>
              </a:lnSpc>
              <a:spcBef>
                <a:spcPts val="1000"/>
              </a:spcBef>
              <a:spcAft>
                <a:spcPts val="0"/>
              </a:spcAft>
              <a:buClr>
                <a:srgbClr val="23BAED"/>
              </a:buClr>
              <a:buSzTx/>
              <a:buFont typeface="Arial"/>
              <a:buNone/>
              <a:tabLst/>
              <a:defRPr/>
            </a:pPr>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11" name="Content Placeholder 2">
            <a:extLst>
              <a:ext uri="{FF2B5EF4-FFF2-40B4-BE49-F238E27FC236}">
                <a16:creationId xmlns:a16="http://schemas.microsoft.com/office/drawing/2014/main" id="{FE8DEC63-40B8-4855-A0E7-B41C9653E800}"/>
              </a:ext>
            </a:extLst>
          </p:cNvPr>
          <p:cNvSpPr txBox="1">
            <a:spLocks/>
          </p:cNvSpPr>
          <p:nvPr/>
        </p:nvSpPr>
        <p:spPr>
          <a:xfrm>
            <a:off x="358645" y="1410301"/>
            <a:ext cx="5500816" cy="4983573"/>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800"/>
              </a:spcAft>
              <a:buNone/>
              <a:defRPr/>
            </a:pPr>
            <a:r>
              <a:rPr lang="en-GB" sz="1800" b="1" dirty="0">
                <a:solidFill>
                  <a:srgbClr val="23BAED"/>
                </a:solidFill>
                <a:latin typeface="Arial"/>
              </a:rPr>
              <a:t>Cross thematic</a:t>
            </a:r>
            <a:endParaRPr lang="en-GB" sz="1800" b="1" dirty="0">
              <a:solidFill>
                <a:srgbClr val="23BAED"/>
              </a:solidFill>
              <a:latin typeface="Arial"/>
              <a:hlinkClick r:id="rId3">
                <a:extLst>
                  <a:ext uri="{A12FA001-AC4F-418D-AE19-62706E023703}">
                    <ahyp:hlinkClr xmlns:ahyp="http://schemas.microsoft.com/office/drawing/2018/hyperlinkcolor" val="tx"/>
                  </a:ext>
                </a:extLst>
              </a:hlinkClick>
            </a:endParaRPr>
          </a:p>
          <a:p>
            <a:pPr>
              <a:lnSpc>
                <a:spcPct val="100000"/>
              </a:lnSpc>
              <a:spcAft>
                <a:spcPts val="800"/>
              </a:spcAft>
              <a:defRPr/>
            </a:pPr>
            <a:r>
              <a:rPr kumimoji="0" lang="en-US" sz="1600" b="1" i="0" u="none" strike="noStrike" kern="1200" cap="none" spc="0" normalizeH="0" baseline="0" noProof="0" dirty="0">
                <a:ln>
                  <a:noFill/>
                </a:ln>
                <a:solidFill>
                  <a:srgbClr val="00BCF2"/>
                </a:solidFill>
                <a:effectLst/>
                <a:uLnTx/>
                <a:uFillTx/>
                <a:latin typeface="Arial"/>
                <a:ea typeface="+mn-ea"/>
                <a:cs typeface="+mn-cs"/>
                <a:hlinkClick r:id="rId10">
                  <a:extLst>
                    <a:ext uri="{A12FA001-AC4F-418D-AE19-62706E023703}">
                      <ahyp:hlinkClr xmlns:ahyp="http://schemas.microsoft.com/office/drawing/2018/hyperlinkcolor" val="tx"/>
                    </a:ext>
                  </a:extLst>
                </a:hlinkClick>
              </a:rPr>
              <a:t>Environmental Value Look-up</a:t>
            </a:r>
            <a:r>
              <a:rPr kumimoji="0" lang="en-US" sz="1600" b="1" i="0" u="none" strike="noStrike" kern="1200" cap="none" spc="0" normalizeH="0" baseline="0" noProof="0" dirty="0">
                <a:ln>
                  <a:noFill/>
                </a:ln>
                <a:solidFill>
                  <a:srgbClr val="00BCF2"/>
                </a:solidFill>
                <a:effectLst/>
                <a:uLnTx/>
                <a:uFillTx/>
                <a:latin typeface="Arial"/>
                <a:ea typeface="+mn-ea"/>
                <a:cs typeface="+mn-cs"/>
              </a:rPr>
              <a:t> (EVL) </a:t>
            </a:r>
            <a:r>
              <a:rPr lang="en-US" sz="1600" dirty="0">
                <a:solidFill>
                  <a:srgbClr val="23BAED"/>
                </a:solidFill>
                <a:latin typeface="+mj-lt"/>
                <a:ea typeface="Calibri" panose="020F0502020204030204" pitchFamily="34" charset="0"/>
                <a:cs typeface="Times New Roman" panose="02020603050405020304" pitchFamily="18" charset="0"/>
              </a:rPr>
              <a:t>– </a:t>
            </a:r>
            <a:r>
              <a:rPr lang="en-US" sz="1600" dirty="0">
                <a:solidFill>
                  <a:prstClr val="black">
                    <a:lumMod val="65000"/>
                    <a:lumOff val="35000"/>
                  </a:prstClr>
                </a:solidFill>
                <a:latin typeface="+mj-lt"/>
              </a:rPr>
              <a:t>monetary values for a range of environmental impacts</a:t>
            </a:r>
          </a:p>
          <a:p>
            <a:pPr>
              <a:lnSpc>
                <a:spcPct val="100000"/>
              </a:lnSpc>
              <a:spcAft>
                <a:spcPts val="800"/>
              </a:spcAft>
              <a:defRPr/>
            </a:pPr>
            <a:r>
              <a:rPr lang="en-US" sz="1600" b="1" dirty="0">
                <a:solidFill>
                  <a:srgbClr val="00BCF2"/>
                </a:solidFill>
                <a:latin typeface="Arial"/>
                <a:hlinkClick r:id="rId11">
                  <a:extLst>
                    <a:ext uri="{A12FA001-AC4F-418D-AE19-62706E023703}">
                      <ahyp:hlinkClr xmlns:ahyp="http://schemas.microsoft.com/office/drawing/2018/hyperlinkcolor" val="tx"/>
                    </a:ext>
                  </a:extLst>
                </a:hlinkClick>
              </a:rPr>
              <a:t>EU KIP-INCA</a:t>
            </a:r>
            <a:r>
              <a:rPr lang="en-US" sz="1600" b="1" dirty="0">
                <a:solidFill>
                  <a:srgbClr val="00BCF2"/>
                </a:solidFill>
                <a:latin typeface="Arial"/>
              </a:rPr>
              <a:t> </a:t>
            </a:r>
            <a:r>
              <a:rPr lang="en-US" sz="1600" dirty="0">
                <a:solidFill>
                  <a:srgbClr val="23BAED"/>
                </a:solidFill>
                <a:latin typeface="+mj-lt"/>
                <a:ea typeface="Calibri" panose="020F0502020204030204" pitchFamily="34" charset="0"/>
                <a:cs typeface="Times New Roman" panose="02020603050405020304" pitchFamily="18" charset="0"/>
              </a:rPr>
              <a:t>– </a:t>
            </a:r>
            <a:r>
              <a:rPr lang="en-US" sz="1600" dirty="0">
                <a:solidFill>
                  <a:prstClr val="black">
                    <a:lumMod val="65000"/>
                    <a:lumOff val="35000"/>
                  </a:prstClr>
                </a:solidFill>
                <a:latin typeface="+mj-lt"/>
              </a:rPr>
              <a:t>Datasets on monetary valuation of ecosystems and their services </a:t>
            </a:r>
          </a:p>
          <a:p>
            <a:pPr>
              <a:lnSpc>
                <a:spcPct val="100000"/>
              </a:lnSpc>
              <a:spcAft>
                <a:spcPts val="800"/>
              </a:spcAft>
              <a:defRPr/>
            </a:pPr>
            <a:r>
              <a:rPr kumimoji="0" lang="en-US" sz="1600" b="1" i="0" u="none" strike="noStrike" kern="1200" cap="none" spc="0" normalizeH="0" baseline="0" noProof="0" dirty="0">
                <a:ln>
                  <a:noFill/>
                </a:ln>
                <a:solidFill>
                  <a:srgbClr val="23BAED"/>
                </a:solidFill>
                <a:effectLst/>
                <a:uLnTx/>
                <a:uFillTx/>
                <a:latin typeface="Arial"/>
                <a:ea typeface="+mn-ea"/>
                <a:cs typeface="+mn-cs"/>
                <a:hlinkClick r:id="rId12">
                  <a:extLst>
                    <a:ext uri="{A12FA001-AC4F-418D-AE19-62706E023703}">
                      <ahyp:hlinkClr xmlns:ahyp="http://schemas.microsoft.com/office/drawing/2018/hyperlinkcolor" val="tx"/>
                    </a:ext>
                  </a:extLst>
                </a:hlinkClick>
              </a:rPr>
              <a:t>De Groot, et al. (2012). Global estimates of the value of ecosystems and their services in monetary units. Ecosystem services, 1(1), pp.50-61</a:t>
            </a:r>
            <a:r>
              <a:rPr kumimoji="0" lang="en-US" sz="1600" b="1" i="0" u="none" strike="noStrike" kern="1200" cap="none" spc="0" normalizeH="0" baseline="0" noProof="0" dirty="0">
                <a:ln>
                  <a:noFill/>
                </a:ln>
                <a:solidFill>
                  <a:srgbClr val="23BAED"/>
                </a:solidFill>
                <a:effectLst/>
                <a:uLnTx/>
                <a:uFillTx/>
                <a:latin typeface="Arial"/>
                <a:ea typeface="+mn-ea"/>
                <a:cs typeface="+mn-cs"/>
              </a:rPr>
              <a:t> </a:t>
            </a:r>
            <a:r>
              <a:rPr lang="en-US" sz="1600" dirty="0">
                <a:solidFill>
                  <a:srgbClr val="23BAED"/>
                </a:solidFill>
                <a:latin typeface="+mj-lt"/>
                <a:ea typeface="Calibri" panose="020F0502020204030204" pitchFamily="34" charset="0"/>
                <a:cs typeface="Times New Roman" panose="02020603050405020304" pitchFamily="18" charset="0"/>
              </a:rPr>
              <a:t>– </a:t>
            </a:r>
            <a:r>
              <a:rPr lang="en-US" sz="1600" dirty="0">
                <a:solidFill>
                  <a:prstClr val="black">
                    <a:lumMod val="65000"/>
                    <a:lumOff val="35000"/>
                  </a:prstClr>
                </a:solidFill>
                <a:latin typeface="+mj-lt"/>
                <a:ea typeface="Calibri" panose="020F0502020204030204" pitchFamily="34" charset="0"/>
                <a:cs typeface="Times New Roman" panose="02020603050405020304" pitchFamily="18" charset="0"/>
              </a:rPr>
              <a:t>monetary valuation of ecosystem services</a:t>
            </a:r>
            <a:endParaRPr kumimoji="0" lang="en-US" sz="1600" b="1" i="0" u="none" strike="noStrike" kern="1200" cap="none" spc="0" normalizeH="0" baseline="0" noProof="0" dirty="0">
              <a:ln>
                <a:noFill/>
              </a:ln>
              <a:solidFill>
                <a:srgbClr val="00BCF2"/>
              </a:solidFill>
              <a:effectLst/>
              <a:uLnTx/>
              <a:uFillTx/>
              <a:latin typeface="Arial"/>
              <a:ea typeface="+mn-ea"/>
              <a:cs typeface="+mn-cs"/>
            </a:endParaRPr>
          </a:p>
          <a:p>
            <a:pPr>
              <a:lnSpc>
                <a:spcPct val="100000"/>
              </a:lnSpc>
              <a:spcAft>
                <a:spcPts val="800"/>
              </a:spcAft>
              <a:defRPr/>
            </a:pPr>
            <a:endParaRPr lang="en-US" sz="1600" dirty="0">
              <a:solidFill>
                <a:prstClr val="black">
                  <a:lumMod val="65000"/>
                  <a:lumOff val="35000"/>
                </a:prstClr>
              </a:solidFill>
              <a:latin typeface="+mj-lt"/>
            </a:endParaRPr>
          </a:p>
          <a:p>
            <a:pPr marL="0" marR="0" lvl="0" indent="0" algn="l" defTabSz="914377" rtl="0" eaLnBrk="1" fontAlgn="auto" latinLnBrk="0" hangingPunct="1">
              <a:lnSpc>
                <a:spcPct val="120000"/>
              </a:lnSpc>
              <a:spcBef>
                <a:spcPts val="1000"/>
              </a:spcBef>
              <a:spcAft>
                <a:spcPts val="0"/>
              </a:spcAft>
              <a:buClr>
                <a:srgbClr val="23BAED"/>
              </a:buClr>
              <a:buSzTx/>
              <a:buFont typeface="Arial"/>
              <a:buNone/>
              <a:tabLst/>
              <a:defRPr/>
            </a:pPr>
            <a:endParaRPr kumimoji="0" lang="en-GB" sz="1600" b="0" i="0" u="none" strike="noStrike" kern="1200" cap="none" spc="0" normalizeH="0" baseline="0" noProof="0" dirty="0">
              <a:ln>
                <a:noFill/>
              </a:ln>
              <a:solidFill>
                <a:prstClr val="black">
                  <a:lumMod val="65000"/>
                  <a:lumOff val="35000"/>
                </a:prstClr>
              </a:solidFill>
              <a:effectLst/>
              <a:uLnTx/>
              <a:uFillTx/>
              <a:latin typeface="+mj-lt"/>
              <a:ea typeface="+mn-ea"/>
              <a:cs typeface="+mn-cs"/>
            </a:endParaRPr>
          </a:p>
        </p:txBody>
      </p:sp>
      <p:sp>
        <p:nvSpPr>
          <p:cNvPr id="12" name="Teardrop 4">
            <a:extLst>
              <a:ext uri="{FF2B5EF4-FFF2-40B4-BE49-F238E27FC236}">
                <a16:creationId xmlns:a16="http://schemas.microsoft.com/office/drawing/2014/main" id="{A510F95C-4AFA-4AB3-800C-E7A0CEF3779F}"/>
              </a:ext>
            </a:extLst>
          </p:cNvPr>
          <p:cNvSpPr/>
          <p:nvPr/>
        </p:nvSpPr>
        <p:spPr>
          <a:xfrm>
            <a:off x="10489475" y="37691"/>
            <a:ext cx="1498935" cy="101566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dirty="0">
              <a:solidFill>
                <a:prstClr val="white"/>
              </a:solidFill>
              <a:latin typeface="Arial"/>
            </a:endParaRPr>
          </a:p>
        </p:txBody>
      </p:sp>
      <p:sp>
        <p:nvSpPr>
          <p:cNvPr id="13" name="TextBox 7">
            <a:extLst>
              <a:ext uri="{FF2B5EF4-FFF2-40B4-BE49-F238E27FC236}">
                <a16:creationId xmlns:a16="http://schemas.microsoft.com/office/drawing/2014/main" id="{BB6B3E7E-56D4-4404-9487-D616535AFE36}"/>
              </a:ext>
            </a:extLst>
          </p:cNvPr>
          <p:cNvSpPr txBox="1"/>
          <p:nvPr/>
        </p:nvSpPr>
        <p:spPr>
          <a:xfrm>
            <a:off x="10632306" y="153107"/>
            <a:ext cx="1245499" cy="784830"/>
          </a:xfrm>
          <a:prstGeom prst="rect">
            <a:avLst/>
          </a:prstGeom>
          <a:noFill/>
        </p:spPr>
        <p:txBody>
          <a:bodyPr wrap="square" rtlCol="0">
            <a:spAutoFit/>
          </a:bodyPr>
          <a:lstStyle/>
          <a:p>
            <a:pPr algn="ctr" defTabSz="914354">
              <a:defRPr/>
            </a:pPr>
            <a:r>
              <a:rPr lang="en-GB" sz="1500" dirty="0">
                <a:solidFill>
                  <a:schemeClr val="bg1"/>
                </a:solidFill>
                <a:latin typeface="Arial"/>
              </a:rPr>
              <a:t>Refer to </a:t>
            </a:r>
            <a:r>
              <a:rPr lang="en-GB" sz="1500" b="1" dirty="0">
                <a:solidFill>
                  <a:schemeClr val="bg1"/>
                </a:solidFill>
                <a:latin typeface="Arial"/>
              </a:rPr>
              <a:t>p. 58 </a:t>
            </a:r>
            <a:r>
              <a:rPr lang="en-GB" sz="1500" dirty="0">
                <a:solidFill>
                  <a:schemeClr val="bg1"/>
                </a:solidFill>
                <a:latin typeface="Arial"/>
              </a:rPr>
              <a:t>of your workbook</a:t>
            </a:r>
            <a:endParaRPr lang="en-GB" sz="1500" b="1" dirty="0">
              <a:solidFill>
                <a:schemeClr val="bg1"/>
              </a:solidFill>
              <a:latin typeface="Arial"/>
            </a:endParaRPr>
          </a:p>
        </p:txBody>
      </p:sp>
    </p:spTree>
    <p:extLst>
      <p:ext uri="{BB962C8B-B14F-4D97-AF65-F5344CB8AC3E}">
        <p14:creationId xmlns:p14="http://schemas.microsoft.com/office/powerpoint/2010/main" val="397446668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18AB42-4A4F-6E43-9A36-31BC1C364942}"/>
              </a:ext>
            </a:extLst>
          </p:cNvPr>
          <p:cNvSpPr>
            <a:spLocks noGrp="1"/>
          </p:cNvSpPr>
          <p:nvPr>
            <p:ph type="title"/>
          </p:nvPr>
        </p:nvSpPr>
        <p:spPr>
          <a:xfrm>
            <a:off x="314196" y="125353"/>
            <a:ext cx="11498123" cy="878151"/>
          </a:xfrm>
        </p:spPr>
        <p:txBody>
          <a:bodyPr>
            <a:normAutofit/>
          </a:bodyPr>
          <a:lstStyle/>
          <a:p>
            <a:r>
              <a:rPr lang="en-GB" dirty="0">
                <a:solidFill>
                  <a:srgbClr val="595959"/>
                </a:solidFill>
              </a:rPr>
              <a:t>Ecosystem (Monetary) Valuation Tools </a:t>
            </a:r>
            <a:endParaRPr lang="en-GB" dirty="0">
              <a:solidFill>
                <a:srgbClr val="595959"/>
              </a:solidFill>
              <a:cs typeface="Arial"/>
            </a:endParaRPr>
          </a:p>
        </p:txBody>
      </p:sp>
      <p:graphicFrame>
        <p:nvGraphicFramePr>
          <p:cNvPr id="6" name="Group 37">
            <a:extLst>
              <a:ext uri="{FF2B5EF4-FFF2-40B4-BE49-F238E27FC236}">
                <a16:creationId xmlns:a16="http://schemas.microsoft.com/office/drawing/2014/main" id="{9EFAD0AD-1A75-FC4C-B7C0-7075883E4A77}"/>
              </a:ext>
            </a:extLst>
          </p:cNvPr>
          <p:cNvGraphicFramePr>
            <a:graphicFrameLocks noGrp="1"/>
          </p:cNvGraphicFramePr>
          <p:nvPr>
            <p:extLst>
              <p:ext uri="{D42A27DB-BD31-4B8C-83A1-F6EECF244321}">
                <p14:modId xmlns:p14="http://schemas.microsoft.com/office/powerpoint/2010/main" val="2373508066"/>
              </p:ext>
            </p:extLst>
          </p:nvPr>
        </p:nvGraphicFramePr>
        <p:xfrm>
          <a:off x="682524" y="1662033"/>
          <a:ext cx="10349750" cy="3815260"/>
        </p:xfrm>
        <a:graphic>
          <a:graphicData uri="http://schemas.openxmlformats.org/drawingml/2006/table">
            <a:tbl>
              <a:tblPr>
                <a:tableStyleId>{69CF1AB2-1976-4502-BF36-3FF5EA218861}</a:tableStyleId>
              </a:tblPr>
              <a:tblGrid>
                <a:gridCol w="3242085">
                  <a:extLst>
                    <a:ext uri="{9D8B030D-6E8A-4147-A177-3AD203B41FA5}">
                      <a16:colId xmlns:a16="http://schemas.microsoft.com/office/drawing/2014/main" val="20000"/>
                    </a:ext>
                  </a:extLst>
                </a:gridCol>
                <a:gridCol w="1205567">
                  <a:extLst>
                    <a:ext uri="{9D8B030D-6E8A-4147-A177-3AD203B41FA5}">
                      <a16:colId xmlns:a16="http://schemas.microsoft.com/office/drawing/2014/main" val="1697917131"/>
                    </a:ext>
                  </a:extLst>
                </a:gridCol>
                <a:gridCol w="1205567">
                  <a:extLst>
                    <a:ext uri="{9D8B030D-6E8A-4147-A177-3AD203B41FA5}">
                      <a16:colId xmlns:a16="http://schemas.microsoft.com/office/drawing/2014/main" val="3776451925"/>
                    </a:ext>
                  </a:extLst>
                </a:gridCol>
                <a:gridCol w="1205567">
                  <a:extLst>
                    <a:ext uri="{9D8B030D-6E8A-4147-A177-3AD203B41FA5}">
                      <a16:colId xmlns:a16="http://schemas.microsoft.com/office/drawing/2014/main" val="3869064638"/>
                    </a:ext>
                  </a:extLst>
                </a:gridCol>
                <a:gridCol w="1205567">
                  <a:extLst>
                    <a:ext uri="{9D8B030D-6E8A-4147-A177-3AD203B41FA5}">
                      <a16:colId xmlns:a16="http://schemas.microsoft.com/office/drawing/2014/main" val="1528844177"/>
                    </a:ext>
                  </a:extLst>
                </a:gridCol>
                <a:gridCol w="1205567">
                  <a:extLst>
                    <a:ext uri="{9D8B030D-6E8A-4147-A177-3AD203B41FA5}">
                      <a16:colId xmlns:a16="http://schemas.microsoft.com/office/drawing/2014/main" val="20004"/>
                    </a:ext>
                  </a:extLst>
                </a:gridCol>
                <a:gridCol w="1079830">
                  <a:extLst>
                    <a:ext uri="{9D8B030D-6E8A-4147-A177-3AD203B41FA5}">
                      <a16:colId xmlns:a16="http://schemas.microsoft.com/office/drawing/2014/main" val="20008"/>
                    </a:ext>
                  </a:extLst>
                </a:gridCol>
              </a:tblGrid>
              <a:tr h="418743">
                <a:tc>
                  <a:txBody>
                    <a:bodyPr/>
                    <a:lstStyle/>
                    <a:p>
                      <a:pPr marL="0" marR="0" lvl="1" indent="0" algn="l" defTabSz="914400" rtl="0" eaLnBrk="1" fontAlgn="auto" latinLnBrk="0" hangingPunct="1">
                        <a:lnSpc>
                          <a:spcPct val="100000"/>
                        </a:lnSpc>
                        <a:spcBef>
                          <a:spcPts val="300"/>
                        </a:spcBef>
                        <a:spcAft>
                          <a:spcPts val="0"/>
                        </a:spcAft>
                        <a:buClrTx/>
                        <a:buSzTx/>
                        <a:buFont typeface="Arial" pitchFamily="34" charset="0"/>
                        <a:buNone/>
                        <a:tabLst/>
                        <a:defRPr/>
                      </a:pPr>
                      <a:endParaRPr lang="en-GB" sz="2000" b="1" kern="1200" noProof="0">
                        <a:solidFill>
                          <a:srgbClr val="595959"/>
                        </a:solidFill>
                        <a:latin typeface="Arial"/>
                        <a:ea typeface="+mn-ea"/>
                        <a:cs typeface="Arial"/>
                      </a:endParaRPr>
                    </a:p>
                  </a:txBody>
                  <a:tcPr marL="36000" marR="36000" marT="36000" marB="36000" anchor="b" horzOverflow="overflow">
                    <a:noFill/>
                  </a:tcPr>
                </a:tc>
                <a:tc>
                  <a:txBody>
                    <a:bodyPr/>
                    <a:lstStyle/>
                    <a:p>
                      <a:pPr marL="0" marR="0" lvl="1" indent="0" algn="ctr" defTabSz="914400" rtl="0" eaLnBrk="1" fontAlgn="auto" latinLnBrk="0" hangingPunct="1">
                        <a:lnSpc>
                          <a:spcPct val="100000"/>
                        </a:lnSpc>
                        <a:spcBef>
                          <a:spcPts val="300"/>
                        </a:spcBef>
                        <a:spcAft>
                          <a:spcPts val="0"/>
                        </a:spcAft>
                        <a:buClrTx/>
                        <a:buSzTx/>
                        <a:buFont typeface="Arial" pitchFamily="34" charset="0"/>
                        <a:buNone/>
                        <a:tabLst/>
                        <a:defRPr/>
                      </a:pPr>
                      <a:r>
                        <a:rPr lang="en-GB" sz="1800" b="1" kern="1200" noProof="0" dirty="0">
                          <a:solidFill>
                            <a:schemeClr val="tx1"/>
                          </a:solidFill>
                          <a:latin typeface="Arial"/>
                          <a:ea typeface="+mn-ea"/>
                          <a:cs typeface="Arial"/>
                          <a:hlinkClick r:id="rId3"/>
                        </a:rPr>
                        <a:t>ENCORE</a:t>
                      </a:r>
                      <a:endParaRPr lang="en-GB" sz="1800" b="1" kern="1200" noProof="0" dirty="0">
                        <a:solidFill>
                          <a:schemeClr val="tx1"/>
                        </a:solidFill>
                        <a:latin typeface="Arial"/>
                        <a:ea typeface="+mn-ea"/>
                        <a:cs typeface="Arial"/>
                      </a:endParaRPr>
                    </a:p>
                  </a:txBody>
                  <a:tcPr marL="36000" marR="36000" marT="36000" marB="36000" anchor="b" horzOverflow="overflow">
                    <a:solidFill>
                      <a:srgbClr val="EAEFF7"/>
                    </a:solidFill>
                  </a:tcPr>
                </a:tc>
                <a:tc>
                  <a:txBody>
                    <a:bodyPr/>
                    <a:lstStyle/>
                    <a:p>
                      <a:pPr marL="0" marR="0" lvl="1" indent="0" algn="ctr" defTabSz="914400" rtl="0" eaLnBrk="1" fontAlgn="auto" latinLnBrk="0" hangingPunct="1">
                        <a:lnSpc>
                          <a:spcPct val="100000"/>
                        </a:lnSpc>
                        <a:spcBef>
                          <a:spcPts val="300"/>
                        </a:spcBef>
                        <a:spcAft>
                          <a:spcPts val="0"/>
                        </a:spcAft>
                        <a:buClrTx/>
                        <a:buSzTx/>
                        <a:buFont typeface="Arial" pitchFamily="34" charset="0"/>
                        <a:buNone/>
                        <a:tabLst/>
                        <a:defRPr/>
                      </a:pPr>
                      <a:r>
                        <a:rPr lang="en-GB" sz="1800" b="1" kern="1200" noProof="0" dirty="0">
                          <a:solidFill>
                            <a:schemeClr val="tx1"/>
                          </a:solidFill>
                          <a:latin typeface="Arial"/>
                          <a:ea typeface="+mn-ea"/>
                          <a:cs typeface="Arial"/>
                          <a:hlinkClick r:id="rId4"/>
                        </a:rPr>
                        <a:t>NatCap</a:t>
                      </a:r>
                    </a:p>
                    <a:p>
                      <a:pPr marL="0" marR="0" lvl="1" indent="0" algn="ctr" defTabSz="914400" rtl="0" eaLnBrk="1" fontAlgn="auto" latinLnBrk="0" hangingPunct="1">
                        <a:lnSpc>
                          <a:spcPct val="100000"/>
                        </a:lnSpc>
                        <a:spcBef>
                          <a:spcPts val="300"/>
                        </a:spcBef>
                        <a:spcAft>
                          <a:spcPts val="0"/>
                        </a:spcAft>
                        <a:buClrTx/>
                        <a:buSzTx/>
                        <a:buFont typeface="Arial" pitchFamily="34" charset="0"/>
                        <a:buNone/>
                        <a:tabLst/>
                        <a:defRPr/>
                      </a:pPr>
                      <a:r>
                        <a:rPr lang="en-GB" sz="1800" b="1" kern="1200" noProof="0" dirty="0">
                          <a:solidFill>
                            <a:schemeClr val="tx1"/>
                          </a:solidFill>
                          <a:latin typeface="Arial"/>
                          <a:ea typeface="+mn-ea"/>
                          <a:cs typeface="Arial"/>
                          <a:hlinkClick r:id="rId4"/>
                        </a:rPr>
                        <a:t>checker</a:t>
                      </a:r>
                      <a:endParaRPr lang="en-GB" sz="1800" b="1" kern="1200" noProof="0" dirty="0">
                        <a:solidFill>
                          <a:schemeClr val="tx1"/>
                        </a:solidFill>
                        <a:latin typeface="Arial"/>
                        <a:ea typeface="+mn-ea"/>
                        <a:cs typeface="Arial"/>
                      </a:endParaRPr>
                    </a:p>
                  </a:txBody>
                  <a:tcPr marL="36000" marR="36000" marT="36000" marB="36000" anchor="b" horzOverflow="overflow">
                    <a:solidFill>
                      <a:srgbClr val="EAEFF7"/>
                    </a:solidFill>
                  </a:tcPr>
                </a:tc>
                <a:tc>
                  <a:txBody>
                    <a:bodyPr/>
                    <a:lstStyle/>
                    <a:p>
                      <a:pPr marL="0" marR="0" lvl="1" indent="0" algn="ctr" defTabSz="914400" rtl="0" eaLnBrk="1" fontAlgn="auto" latinLnBrk="0" hangingPunct="1">
                        <a:lnSpc>
                          <a:spcPct val="100000"/>
                        </a:lnSpc>
                        <a:spcBef>
                          <a:spcPts val="300"/>
                        </a:spcBef>
                        <a:spcAft>
                          <a:spcPts val="0"/>
                        </a:spcAft>
                        <a:buClrTx/>
                        <a:buSzTx/>
                        <a:buFont typeface="Arial" pitchFamily="34" charset="0"/>
                        <a:buNone/>
                        <a:tabLst/>
                        <a:defRPr/>
                      </a:pPr>
                      <a:r>
                        <a:rPr lang="en-GB" sz="1800" b="1" kern="1200" noProof="0" dirty="0">
                          <a:solidFill>
                            <a:schemeClr val="tx1"/>
                          </a:solidFill>
                          <a:latin typeface="Arial"/>
                          <a:ea typeface="+mn-ea"/>
                          <a:cs typeface="Arial"/>
                          <a:hlinkClick r:id="rId5"/>
                        </a:rPr>
                        <a:t>TESSA</a:t>
                      </a:r>
                    </a:p>
                  </a:txBody>
                  <a:tcPr marL="36000" marR="36000" marT="36000" marB="36000" anchor="b" horzOverflow="overflow">
                    <a:solidFill>
                      <a:srgbClr val="EAEFF7"/>
                    </a:solidFill>
                  </a:tcPr>
                </a:tc>
                <a:tc>
                  <a:txBody>
                    <a:bodyPr/>
                    <a:lstStyle/>
                    <a:p>
                      <a:pPr marL="0" marR="0" lvl="1" indent="0" algn="ctr" defTabSz="914400" rtl="0" eaLnBrk="1" fontAlgn="auto" latinLnBrk="0" hangingPunct="1">
                        <a:lnSpc>
                          <a:spcPct val="100000"/>
                        </a:lnSpc>
                        <a:spcBef>
                          <a:spcPts val="300"/>
                        </a:spcBef>
                        <a:spcAft>
                          <a:spcPts val="0"/>
                        </a:spcAft>
                        <a:buClrTx/>
                        <a:buSzTx/>
                        <a:buFont typeface="Arial" pitchFamily="34" charset="0"/>
                        <a:buNone/>
                        <a:tabLst/>
                        <a:defRPr/>
                      </a:pPr>
                      <a:r>
                        <a:rPr lang="en-GB" sz="1800" b="1" kern="1200" noProof="0" dirty="0">
                          <a:solidFill>
                            <a:schemeClr val="tx1"/>
                          </a:solidFill>
                          <a:latin typeface="Arial"/>
                          <a:ea typeface="+mn-ea"/>
                          <a:cs typeface="Arial"/>
                          <a:hlinkClick r:id="rId6"/>
                        </a:rPr>
                        <a:t>CEV</a:t>
                      </a:r>
                    </a:p>
                  </a:txBody>
                  <a:tcPr marL="36000" marR="36000" marT="36000" marB="36000" anchor="b" horzOverflow="overflow">
                    <a:solidFill>
                      <a:srgbClr val="EAEFF7"/>
                    </a:solidFill>
                  </a:tcPr>
                </a:tc>
                <a:tc>
                  <a:txBody>
                    <a:bodyPr/>
                    <a:lstStyle/>
                    <a:p>
                      <a:pPr marL="0" marR="0" lvl="1" indent="0" algn="ctr" defTabSz="914400" rtl="0" eaLnBrk="1" fontAlgn="auto" latinLnBrk="0" hangingPunct="1">
                        <a:lnSpc>
                          <a:spcPct val="100000"/>
                        </a:lnSpc>
                        <a:spcBef>
                          <a:spcPts val="300"/>
                        </a:spcBef>
                        <a:spcAft>
                          <a:spcPts val="0"/>
                        </a:spcAft>
                        <a:buClrTx/>
                        <a:buSzTx/>
                        <a:buFont typeface="Arial" pitchFamily="34" charset="0"/>
                        <a:buNone/>
                        <a:tabLst/>
                        <a:defRPr/>
                      </a:pPr>
                      <a:r>
                        <a:rPr lang="en-GB" sz="1800" b="1" kern="1200" noProof="0" dirty="0">
                          <a:solidFill>
                            <a:schemeClr val="tx1"/>
                          </a:solidFill>
                          <a:latin typeface="Arial"/>
                          <a:ea typeface="+mn-ea"/>
                          <a:cs typeface="Arial"/>
                          <a:hlinkClick r:id="rId7"/>
                        </a:rPr>
                        <a:t>ARIES</a:t>
                      </a:r>
                      <a:endParaRPr lang="en-GB" sz="1800" b="1" kern="1200" noProof="0" dirty="0">
                        <a:solidFill>
                          <a:schemeClr val="tx1"/>
                        </a:solidFill>
                        <a:latin typeface="Arial"/>
                        <a:ea typeface="+mn-ea"/>
                        <a:cs typeface="Arial"/>
                      </a:endParaRPr>
                    </a:p>
                  </a:txBody>
                  <a:tcPr marL="36000" marR="36000" marT="36000" marB="36000" anchor="b" horzOverflow="overflow">
                    <a:solidFill>
                      <a:srgbClr val="EAEFF7"/>
                    </a:solidFill>
                  </a:tcPr>
                </a:tc>
                <a:tc>
                  <a:txBody>
                    <a:bodyPr/>
                    <a:lstStyle/>
                    <a:p>
                      <a:pPr marL="0" marR="0" lvl="1" indent="0" algn="ctr" defTabSz="914400" rtl="0" eaLnBrk="1" fontAlgn="auto" latinLnBrk="0" hangingPunct="1">
                        <a:lnSpc>
                          <a:spcPct val="100000"/>
                        </a:lnSpc>
                        <a:spcBef>
                          <a:spcPts val="300"/>
                        </a:spcBef>
                        <a:spcAft>
                          <a:spcPts val="0"/>
                        </a:spcAft>
                        <a:buClrTx/>
                        <a:buSzTx/>
                        <a:buFont typeface="Arial" pitchFamily="34" charset="0"/>
                        <a:buNone/>
                        <a:tabLst/>
                        <a:defRPr/>
                      </a:pPr>
                      <a:r>
                        <a:rPr lang="en-GB" sz="1800" b="1" kern="1200" noProof="0" dirty="0" err="1">
                          <a:solidFill>
                            <a:schemeClr val="tx1"/>
                          </a:solidFill>
                          <a:latin typeface="Arial"/>
                          <a:ea typeface="+mn-ea"/>
                          <a:cs typeface="Arial"/>
                          <a:hlinkClick r:id="rId8"/>
                        </a:rPr>
                        <a:t>InVEST</a:t>
                      </a:r>
                      <a:endParaRPr lang="en-GB" sz="1800" b="1" kern="1200" noProof="0" dirty="0">
                        <a:solidFill>
                          <a:schemeClr val="tx1"/>
                        </a:solidFill>
                        <a:latin typeface="Arial"/>
                        <a:ea typeface="+mn-ea"/>
                        <a:cs typeface="Arial"/>
                        <a:hlinkClick r:id="rId8"/>
                      </a:endParaRPr>
                    </a:p>
                  </a:txBody>
                  <a:tcPr marL="36000" marR="36000" marT="36000" marB="36000" anchor="b" horzOverflow="overflow">
                    <a:solidFill>
                      <a:srgbClr val="EAEFF7"/>
                    </a:solidFill>
                  </a:tcPr>
                </a:tc>
                <a:extLst>
                  <a:ext uri="{0D108BD9-81ED-4DB2-BD59-A6C34878D82A}">
                    <a16:rowId xmlns:a16="http://schemas.microsoft.com/office/drawing/2014/main" val="10000"/>
                  </a:ext>
                </a:extLst>
              </a:tr>
              <a:tr h="548135">
                <a:tc>
                  <a:txBody>
                    <a:bodyPr/>
                    <a:lstStyle/>
                    <a:p>
                      <a:pPr marL="0" marR="0" lvl="1" indent="0" algn="l"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dirty="0">
                          <a:ln>
                            <a:noFill/>
                          </a:ln>
                          <a:solidFill>
                            <a:srgbClr val="595959"/>
                          </a:solidFill>
                          <a:effectLst/>
                          <a:uLnTx/>
                          <a:uFillTx/>
                        </a:rPr>
                        <a:t>Identifying new investments, markets, prices and products</a:t>
                      </a:r>
                    </a:p>
                  </a:txBody>
                  <a:tcPr marL="36000" marR="36000" marT="36000" marB="36000"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endPar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endPar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endParaRPr kumimoji="0" lang="en-GB"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dirty="0">
                          <a:ln>
                            <a:noFill/>
                          </a:ln>
                          <a:solidFill>
                            <a:schemeClr val="tx1"/>
                          </a:solidFill>
                          <a:effectLst/>
                          <a:uLnTx/>
                          <a:uFillTx/>
                          <a:sym typeface="Wingdings"/>
                        </a:rPr>
                        <a:t></a:t>
                      </a:r>
                      <a:endPar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dirty="0">
                          <a:ln>
                            <a:noFill/>
                          </a:ln>
                          <a:solidFill>
                            <a:schemeClr val="tx1"/>
                          </a:solidFill>
                          <a:effectLst/>
                          <a:uLnTx/>
                          <a:uFillTx/>
                          <a:sym typeface="Wingdings"/>
                        </a:rPr>
                        <a:t></a:t>
                      </a:r>
                      <a:endPar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endParaRPr kumimoji="0" lang="en-GB"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txBody>
                  <a:tcPr marL="36000" marR="36000" marT="36000" marB="36000" anchor="ctr" horzOverflow="overflow"/>
                </a:tc>
                <a:extLst>
                  <a:ext uri="{0D108BD9-81ED-4DB2-BD59-A6C34878D82A}">
                    <a16:rowId xmlns:a16="http://schemas.microsoft.com/office/drawing/2014/main" val="10001"/>
                  </a:ext>
                </a:extLst>
              </a:tr>
              <a:tr h="159958">
                <a:tc>
                  <a:txBody>
                    <a:bodyPr/>
                    <a:lstStyle/>
                    <a:p>
                      <a:pPr marL="0" marR="0" lvl="1" indent="0" algn="l"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dirty="0">
                          <a:ln>
                            <a:noFill/>
                          </a:ln>
                          <a:solidFill>
                            <a:srgbClr val="595959"/>
                          </a:solidFill>
                          <a:effectLst/>
                          <a:uLnTx/>
                          <a:uFillTx/>
                        </a:rPr>
                        <a:t>Managing risks</a:t>
                      </a:r>
                      <a:endParaRPr kumimoji="0" lang="en-GB" sz="2000" b="1" i="0" u="none" strike="noStrike" kern="1200" cap="none" spc="0" normalizeH="0" baseline="0" noProof="0" dirty="0">
                        <a:ln>
                          <a:noFill/>
                        </a:ln>
                        <a:solidFill>
                          <a:srgbClr val="595959"/>
                        </a:solidFill>
                        <a:effectLst/>
                        <a:uLnTx/>
                        <a:uFillTx/>
                        <a:latin typeface="Arial"/>
                        <a:ea typeface="+mn-ea"/>
                        <a:cs typeface="Arial"/>
                      </a:endParaRPr>
                    </a:p>
                  </a:txBody>
                  <a:tcPr marL="36000" marR="36000" marT="36000" marB="36000" horzOverflow="overflow">
                    <a:no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dirty="0">
                          <a:ln>
                            <a:noFill/>
                          </a:ln>
                          <a:solidFill>
                            <a:schemeClr val="tx1"/>
                          </a:solidFill>
                          <a:effectLst/>
                          <a:uLnTx/>
                          <a:uFillTx/>
                          <a:sym typeface="Wingdings"/>
                        </a:rPr>
                        <a:t></a:t>
                      </a:r>
                      <a:endPar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endParaRPr>
                    </a:p>
                  </a:txBody>
                  <a:tcPr marL="36000" marR="36000" marT="36000" marB="36000" anchor="ctr" horzOverflow="overflow">
                    <a:no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dirty="0">
                          <a:ln>
                            <a:noFill/>
                          </a:ln>
                          <a:solidFill>
                            <a:schemeClr val="tx1"/>
                          </a:solidFill>
                          <a:effectLst/>
                          <a:uLnTx/>
                          <a:uFillTx/>
                          <a:sym typeface="Wingdings"/>
                        </a:rPr>
                        <a:t></a:t>
                      </a:r>
                      <a:endPar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endParaRPr>
                    </a:p>
                  </a:txBody>
                  <a:tcPr marL="36000" marR="36000" marT="36000" marB="36000" anchor="ctr" horzOverflow="overflow">
                    <a:no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dirty="0">
                          <a:ln>
                            <a:noFill/>
                          </a:ln>
                          <a:solidFill>
                            <a:schemeClr val="tx1"/>
                          </a:solidFill>
                          <a:effectLst/>
                          <a:uLnTx/>
                          <a:uFillTx/>
                          <a:sym typeface="Wingdings"/>
                        </a:rPr>
                        <a:t></a:t>
                      </a:r>
                      <a:endPar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endParaRPr>
                    </a:p>
                  </a:txBody>
                  <a:tcPr marL="36000" marR="36000" marT="36000" marB="36000" anchor="ctr" horzOverflow="overflow">
                    <a:no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dirty="0">
                          <a:ln>
                            <a:noFill/>
                          </a:ln>
                          <a:solidFill>
                            <a:schemeClr val="tx1"/>
                          </a:solidFill>
                          <a:effectLst/>
                          <a:uLnTx/>
                          <a:uFillTx/>
                          <a:sym typeface="Wingdings"/>
                        </a:rPr>
                        <a:t></a:t>
                      </a:r>
                      <a:endPar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endParaRPr>
                    </a:p>
                  </a:txBody>
                  <a:tcPr marL="36000" marR="36000" marT="36000" marB="36000" anchor="ctr" horzOverflow="overflow">
                    <a:no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dirty="0">
                          <a:ln>
                            <a:noFill/>
                          </a:ln>
                          <a:solidFill>
                            <a:schemeClr val="tx1"/>
                          </a:solidFill>
                          <a:effectLst/>
                          <a:uLnTx/>
                          <a:uFillTx/>
                          <a:sym typeface="Wingdings"/>
                        </a:rPr>
                        <a:t></a:t>
                      </a:r>
                      <a:endPar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endParaRPr>
                    </a:p>
                  </a:txBody>
                  <a:tcPr marL="36000" marR="36000" marT="36000" marB="36000" anchor="ctr" horzOverflow="overflow">
                    <a:no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a:ln>
                            <a:noFill/>
                          </a:ln>
                          <a:solidFill>
                            <a:schemeClr val="tx1"/>
                          </a:solidFill>
                          <a:effectLst/>
                          <a:uLnTx/>
                          <a:uFillTx/>
                          <a:sym typeface="Wingdings"/>
                        </a:rPr>
                        <a:t></a:t>
                      </a:r>
                      <a:endParaRPr kumimoji="0" lang="en-GB" sz="2000" b="0" i="0" u="none" strike="noStrike" kern="1200" cap="none" spc="0" normalizeH="0" baseline="0" noProof="0">
                        <a:ln>
                          <a:noFill/>
                        </a:ln>
                        <a:solidFill>
                          <a:schemeClr val="tx1"/>
                        </a:solidFill>
                        <a:effectLst/>
                        <a:uLnTx/>
                        <a:uFillTx/>
                        <a:latin typeface="Arial"/>
                        <a:ea typeface="+mn-ea"/>
                        <a:cs typeface="Arial" pitchFamily="34" charset="0"/>
                      </a:endParaRPr>
                    </a:p>
                  </a:txBody>
                  <a:tcPr marL="36000" marR="36000" marT="36000" marB="36000" anchor="ctr" horzOverflow="overflow">
                    <a:noFill/>
                  </a:tcPr>
                </a:tc>
                <a:extLst>
                  <a:ext uri="{0D108BD9-81ED-4DB2-BD59-A6C34878D82A}">
                    <a16:rowId xmlns:a16="http://schemas.microsoft.com/office/drawing/2014/main" val="10002"/>
                  </a:ext>
                </a:extLst>
              </a:tr>
              <a:tr h="806920">
                <a:tc>
                  <a:txBody>
                    <a:bodyPr/>
                    <a:lstStyle/>
                    <a:p>
                      <a:pPr marL="0" marR="0" lvl="1" indent="0" algn="l"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dirty="0">
                          <a:ln>
                            <a:noFill/>
                          </a:ln>
                          <a:solidFill>
                            <a:srgbClr val="595959"/>
                          </a:solidFill>
                          <a:effectLst/>
                          <a:uLnTx/>
                          <a:uFillTx/>
                        </a:rPr>
                        <a:t>Articulating environmental performance and costing environmental impacts</a:t>
                      </a:r>
                      <a:endParaRPr kumimoji="0" lang="en-GB" sz="2000" b="1" i="0" u="none" strike="noStrike" kern="1200" cap="none" spc="0" normalizeH="0" baseline="0" noProof="0" dirty="0">
                        <a:ln>
                          <a:noFill/>
                        </a:ln>
                        <a:solidFill>
                          <a:srgbClr val="595959"/>
                        </a:solidFill>
                        <a:effectLst/>
                        <a:uLnTx/>
                        <a:uFillTx/>
                        <a:latin typeface="Arial"/>
                        <a:ea typeface="+mn-ea"/>
                        <a:cs typeface="Arial"/>
                      </a:endParaRPr>
                    </a:p>
                  </a:txBody>
                  <a:tcPr marL="36000" marR="36000" marT="36000" marB="36000"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endPar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endPar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dirty="0">
                          <a:ln>
                            <a:noFill/>
                          </a:ln>
                          <a:solidFill>
                            <a:schemeClr val="tx1"/>
                          </a:solidFill>
                          <a:effectLst/>
                          <a:uLnTx/>
                          <a:uFillTx/>
                          <a:sym typeface="Wingdings"/>
                        </a:rPr>
                        <a:t></a:t>
                      </a:r>
                      <a:endPar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dirty="0">
                          <a:ln>
                            <a:noFill/>
                          </a:ln>
                          <a:solidFill>
                            <a:schemeClr val="tx1"/>
                          </a:solidFill>
                          <a:effectLst/>
                          <a:uLnTx/>
                          <a:uFillTx/>
                          <a:sym typeface="Wingdings"/>
                        </a:rPr>
                        <a:t></a:t>
                      </a:r>
                      <a:endPar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dirty="0">
                          <a:ln>
                            <a:noFill/>
                          </a:ln>
                          <a:solidFill>
                            <a:schemeClr val="tx1"/>
                          </a:solidFill>
                          <a:effectLst/>
                          <a:uLnTx/>
                          <a:uFillTx/>
                          <a:sym typeface="Wingdings"/>
                        </a:rPr>
                        <a:t></a:t>
                      </a:r>
                      <a:endPar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a:ln>
                            <a:noFill/>
                          </a:ln>
                          <a:solidFill>
                            <a:schemeClr val="tx1"/>
                          </a:solidFill>
                          <a:effectLst/>
                          <a:uLnTx/>
                          <a:uFillTx/>
                          <a:sym typeface="Wingdings"/>
                        </a:rPr>
                        <a:t></a:t>
                      </a:r>
                      <a:endParaRPr kumimoji="0" lang="en-GB" sz="2000" b="0" i="0" u="none" strike="noStrike" kern="1200" cap="none" spc="0" normalizeH="0" baseline="0" noProof="0">
                        <a:ln>
                          <a:noFill/>
                        </a:ln>
                        <a:solidFill>
                          <a:schemeClr val="tx1"/>
                        </a:solidFill>
                        <a:effectLst/>
                        <a:uLnTx/>
                        <a:uFillTx/>
                        <a:latin typeface="Arial"/>
                        <a:ea typeface="+mn-ea"/>
                        <a:cs typeface="Arial" pitchFamily="34" charset="0"/>
                      </a:endParaRPr>
                    </a:p>
                  </a:txBody>
                  <a:tcPr marL="36000" marR="36000" marT="36000" marB="36000" anchor="ctr" horzOverflow="overflow"/>
                </a:tc>
                <a:extLst>
                  <a:ext uri="{0D108BD9-81ED-4DB2-BD59-A6C34878D82A}">
                    <a16:rowId xmlns:a16="http://schemas.microsoft.com/office/drawing/2014/main" val="10005"/>
                  </a:ext>
                </a:extLst>
              </a:tr>
              <a:tr h="806920">
                <a:tc>
                  <a:txBody>
                    <a:bodyPr/>
                    <a:lstStyle/>
                    <a:p>
                      <a:pPr marL="0" marR="0" lvl="1" indent="0" algn="l"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b="0" i="0" u="none" strike="noStrike" kern="1200" cap="none" spc="0" normalizeH="0" baseline="0" noProof="0" dirty="0">
                          <a:ln>
                            <a:noFill/>
                          </a:ln>
                          <a:solidFill>
                            <a:srgbClr val="595959"/>
                          </a:solidFill>
                          <a:effectLst/>
                          <a:uLnTx/>
                          <a:uFillTx/>
                          <a:latin typeface="Arial"/>
                          <a:ea typeface="+mn-ea"/>
                          <a:cs typeface="Arial"/>
                        </a:rPr>
                        <a:t>Difficulty to implement</a:t>
                      </a:r>
                    </a:p>
                  </a:txBody>
                  <a:tcPr marL="36000" marR="36000" marT="36000" marB="36000" anchor="ctr" horzOverflow="overflow">
                    <a:solidFill>
                      <a:schemeClr val="bg1"/>
                    </a:solid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rPr>
                        <a:t>●</a:t>
                      </a:r>
                    </a:p>
                  </a:txBody>
                  <a:tcPr marL="36000" marR="36000" marT="36000" marB="36000" anchor="ctr" horzOverflow="overflow">
                    <a:solidFill>
                      <a:schemeClr val="bg1"/>
                    </a:solid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rPr>
                        <a:t>●</a:t>
                      </a:r>
                    </a:p>
                  </a:txBody>
                  <a:tcPr marL="36000" marR="36000" marT="36000" marB="36000" anchor="ctr" horzOverflow="overflow">
                    <a:solidFill>
                      <a:schemeClr val="bg1"/>
                    </a:solid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rPr>
                        <a:t>●●</a:t>
                      </a:r>
                    </a:p>
                  </a:txBody>
                  <a:tcPr marL="36000" marR="36000" marT="36000" marB="36000" anchor="ctr" horzOverflow="overflow">
                    <a:solidFill>
                      <a:schemeClr val="bg1"/>
                    </a:solid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rPr>
                        <a:t>●●</a:t>
                      </a:r>
                    </a:p>
                  </a:txBody>
                  <a:tcPr marL="36000" marR="36000" marT="36000" marB="36000" anchor="ctr" horzOverflow="overflow">
                    <a:solidFill>
                      <a:schemeClr val="bg1"/>
                    </a:solid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rPr>
                        <a:t>●●●</a:t>
                      </a:r>
                    </a:p>
                  </a:txBody>
                  <a:tcPr marL="36000" marR="36000" marT="36000" marB="36000" anchor="ctr" horzOverflow="overflow">
                    <a:solidFill>
                      <a:schemeClr val="bg1"/>
                    </a:solid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b="0" i="0" u="none" strike="noStrike" kern="1200" cap="none" spc="0" normalizeH="0" baseline="0" noProof="0" dirty="0">
                          <a:ln>
                            <a:noFill/>
                          </a:ln>
                          <a:solidFill>
                            <a:schemeClr val="tx1"/>
                          </a:solidFill>
                          <a:effectLst/>
                          <a:uLnTx/>
                          <a:uFillTx/>
                          <a:latin typeface="+mn-lt"/>
                          <a:ea typeface="+mn-ea"/>
                          <a:cs typeface="Arial" pitchFamily="34" charset="0"/>
                        </a:rPr>
                        <a:t>●●●</a:t>
                      </a:r>
                    </a:p>
                  </a:txBody>
                  <a:tcPr marL="36000" marR="36000" marT="36000" marB="36000" anchor="ctr" horzOverflow="overflow">
                    <a:solidFill>
                      <a:schemeClr val="bg1"/>
                    </a:solidFill>
                  </a:tcPr>
                </a:tc>
                <a:extLst>
                  <a:ext uri="{0D108BD9-81ED-4DB2-BD59-A6C34878D82A}">
                    <a16:rowId xmlns:a16="http://schemas.microsoft.com/office/drawing/2014/main" val="4159808483"/>
                  </a:ext>
                </a:extLst>
              </a:tr>
            </a:tbl>
          </a:graphicData>
        </a:graphic>
      </p:graphicFrame>
      <p:sp>
        <p:nvSpPr>
          <p:cNvPr id="2" name="Slide Number Placeholder 1">
            <a:extLst>
              <a:ext uri="{FF2B5EF4-FFF2-40B4-BE49-F238E27FC236}">
                <a16:creationId xmlns:a16="http://schemas.microsoft.com/office/drawing/2014/main" id="{15794148-BC01-604E-B152-BD613C9C9E9B}"/>
              </a:ext>
            </a:extLst>
          </p:cNvPr>
          <p:cNvSpPr>
            <a:spLocks noGrp="1"/>
          </p:cNvSpPr>
          <p:nvPr>
            <p:ph type="sldNum" sz="quarter" idx="12"/>
          </p:nvPr>
        </p:nvSpPr>
        <p:spPr/>
        <p:txBody>
          <a:bodyPr/>
          <a:lstStyle/>
          <a:p>
            <a:fld id="{971CEC84-1649-40CE-BFF6-7286506FEA08}" type="slidenum">
              <a:rPr lang="en-GB" smtClean="0"/>
              <a:pPr/>
              <a:t>163</a:t>
            </a:fld>
            <a:endParaRPr lang="en-GB"/>
          </a:p>
        </p:txBody>
      </p:sp>
      <p:sp>
        <p:nvSpPr>
          <p:cNvPr id="7" name="Teardrop 4">
            <a:extLst>
              <a:ext uri="{FF2B5EF4-FFF2-40B4-BE49-F238E27FC236}">
                <a16:creationId xmlns:a16="http://schemas.microsoft.com/office/drawing/2014/main" id="{1FB1370E-E49F-4372-BCEB-E9CAF032196E}"/>
              </a:ext>
            </a:extLst>
          </p:cNvPr>
          <p:cNvSpPr/>
          <p:nvPr/>
        </p:nvSpPr>
        <p:spPr>
          <a:xfrm>
            <a:off x="10724606" y="146417"/>
            <a:ext cx="1263117" cy="101617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8" name="TextBox 7">
            <a:extLst>
              <a:ext uri="{FF2B5EF4-FFF2-40B4-BE49-F238E27FC236}">
                <a16:creationId xmlns:a16="http://schemas.microsoft.com/office/drawing/2014/main" id="{9F52D3ED-3A6A-4372-A48B-737FE2CE3420}"/>
              </a:ext>
            </a:extLst>
          </p:cNvPr>
          <p:cNvSpPr txBox="1"/>
          <p:nvPr/>
        </p:nvSpPr>
        <p:spPr>
          <a:xfrm>
            <a:off x="10856870" y="262090"/>
            <a:ext cx="1130853" cy="784830"/>
          </a:xfrm>
          <a:prstGeom prst="rect">
            <a:avLst/>
          </a:prstGeom>
          <a:noFill/>
        </p:spPr>
        <p:txBody>
          <a:bodyPr wrap="square" rtlCol="0">
            <a:spAutoFit/>
          </a:bodyPr>
          <a:lstStyle/>
          <a:p>
            <a:pPr algn="ctr" defTabSz="914354">
              <a:defRPr/>
            </a:pPr>
            <a:r>
              <a:rPr lang="en-GB" sz="1500" dirty="0">
                <a:solidFill>
                  <a:schemeClr val="bg1"/>
                </a:solidFill>
                <a:latin typeface="Arial"/>
              </a:rPr>
              <a:t>Refer to </a:t>
            </a:r>
            <a:r>
              <a:rPr lang="en-GB" sz="1500" b="1" dirty="0">
                <a:solidFill>
                  <a:schemeClr val="bg1"/>
                </a:solidFill>
                <a:latin typeface="Arial"/>
              </a:rPr>
              <a:t>p. 59 </a:t>
            </a:r>
            <a:r>
              <a:rPr lang="en-GB" sz="1500" dirty="0">
                <a:solidFill>
                  <a:schemeClr val="bg1"/>
                </a:solidFill>
                <a:latin typeface="Arial"/>
              </a:rPr>
              <a:t>of your workbook</a:t>
            </a:r>
            <a:endParaRPr lang="en-GB" sz="1500" b="1" dirty="0">
              <a:solidFill>
                <a:schemeClr val="bg1"/>
              </a:solidFill>
              <a:latin typeface="Arial"/>
            </a:endParaRPr>
          </a:p>
        </p:txBody>
      </p:sp>
    </p:spTree>
    <p:extLst>
      <p:ext uri="{BB962C8B-B14F-4D97-AF65-F5344CB8AC3E}">
        <p14:creationId xmlns:p14="http://schemas.microsoft.com/office/powerpoint/2010/main" val="171748306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70B63-7AAB-A449-8FBF-0A09C7C1B315}"/>
              </a:ext>
            </a:extLst>
          </p:cNvPr>
          <p:cNvSpPr>
            <a:spLocks noGrp="1"/>
          </p:cNvSpPr>
          <p:nvPr>
            <p:ph type="title"/>
          </p:nvPr>
        </p:nvSpPr>
        <p:spPr/>
        <p:txBody>
          <a:bodyPr>
            <a:normAutofit/>
          </a:bodyPr>
          <a:lstStyle/>
          <a:p>
            <a:r>
              <a:rPr lang="en-US"/>
              <a:t>Tips for Valuation </a:t>
            </a:r>
          </a:p>
        </p:txBody>
      </p:sp>
      <p:sp>
        <p:nvSpPr>
          <p:cNvPr id="7" name="Content Placeholder 2">
            <a:extLst>
              <a:ext uri="{FF2B5EF4-FFF2-40B4-BE49-F238E27FC236}">
                <a16:creationId xmlns:a16="http://schemas.microsoft.com/office/drawing/2014/main" id="{25555FCA-4D81-624E-9605-F95C49B8BBE4}"/>
              </a:ext>
            </a:extLst>
          </p:cNvPr>
          <p:cNvSpPr txBox="1">
            <a:spLocks/>
          </p:cNvSpPr>
          <p:nvPr/>
        </p:nvSpPr>
        <p:spPr>
          <a:xfrm>
            <a:off x="314196" y="1461524"/>
            <a:ext cx="11712152" cy="4382685"/>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t"/>
            <a:r>
              <a:rPr lang="en-GB" b="1">
                <a:solidFill>
                  <a:srgbClr val="23BAED"/>
                </a:solidFill>
              </a:rPr>
              <a:t>Test more than one value (sensitivity testing)</a:t>
            </a:r>
          </a:p>
          <a:p>
            <a:pPr fontAlgn="t"/>
            <a:r>
              <a:rPr lang="en-GB">
                <a:solidFill>
                  <a:srgbClr val="595959"/>
                </a:solidFill>
              </a:rPr>
              <a:t>Report a </a:t>
            </a:r>
            <a:r>
              <a:rPr lang="en-GB" b="1">
                <a:solidFill>
                  <a:srgbClr val="23BAED"/>
                </a:solidFill>
              </a:rPr>
              <a:t>range</a:t>
            </a:r>
          </a:p>
          <a:p>
            <a:pPr fontAlgn="t"/>
            <a:r>
              <a:rPr lang="en-GB">
                <a:solidFill>
                  <a:srgbClr val="595959"/>
                </a:solidFill>
              </a:rPr>
              <a:t>Convert values to the </a:t>
            </a:r>
            <a:r>
              <a:rPr lang="en-GB" b="1">
                <a:solidFill>
                  <a:srgbClr val="23BAED"/>
                </a:solidFill>
              </a:rPr>
              <a:t>same time period </a:t>
            </a:r>
          </a:p>
          <a:p>
            <a:pPr fontAlgn="t"/>
            <a:r>
              <a:rPr lang="en-GB">
                <a:solidFill>
                  <a:srgbClr val="595959"/>
                </a:solidFill>
              </a:rPr>
              <a:t>Consider</a:t>
            </a:r>
            <a:r>
              <a:rPr lang="en-GB" b="1">
                <a:solidFill>
                  <a:srgbClr val="23BAED"/>
                </a:solidFill>
              </a:rPr>
              <a:t> local country context of values</a:t>
            </a:r>
          </a:p>
          <a:p>
            <a:pPr fontAlgn="t"/>
            <a:r>
              <a:rPr lang="en-GB">
                <a:solidFill>
                  <a:srgbClr val="595959"/>
                </a:solidFill>
              </a:rPr>
              <a:t>Understand where the </a:t>
            </a:r>
            <a:r>
              <a:rPr lang="en-GB" b="1">
                <a:solidFill>
                  <a:srgbClr val="23BAED"/>
                </a:solidFill>
              </a:rPr>
              <a:t>tipping point </a:t>
            </a:r>
            <a:r>
              <a:rPr lang="en-GB">
                <a:solidFill>
                  <a:srgbClr val="595959"/>
                </a:solidFill>
              </a:rPr>
              <a:t>leads to a </a:t>
            </a:r>
            <a:r>
              <a:rPr lang="en-GB" b="1">
                <a:solidFill>
                  <a:srgbClr val="23BAED"/>
                </a:solidFill>
              </a:rPr>
              <a:t>change in a decision</a:t>
            </a:r>
          </a:p>
          <a:p>
            <a:pPr fontAlgn="t"/>
            <a:r>
              <a:rPr lang="en-GB">
                <a:solidFill>
                  <a:srgbClr val="595959"/>
                </a:solidFill>
              </a:rPr>
              <a:t>Consider using </a:t>
            </a:r>
            <a:r>
              <a:rPr lang="en-GB" b="1">
                <a:solidFill>
                  <a:srgbClr val="23BAED"/>
                </a:solidFill>
              </a:rPr>
              <a:t>peer reviewers </a:t>
            </a:r>
          </a:p>
          <a:p>
            <a:pPr fontAlgn="t"/>
            <a:r>
              <a:rPr lang="en-GB" sz="177" b="1">
                <a:solidFill>
                  <a:srgbClr val="595959"/>
                </a:solidFill>
              </a:rPr>
              <a:t>Re</a:t>
            </a:r>
            <a:endParaRPr lang="en-US" sz="177"/>
          </a:p>
          <a:p>
            <a:endParaRPr lang="en-US"/>
          </a:p>
        </p:txBody>
      </p:sp>
      <p:sp>
        <p:nvSpPr>
          <p:cNvPr id="10" name="Rectangle 9">
            <a:extLst>
              <a:ext uri="{FF2B5EF4-FFF2-40B4-BE49-F238E27FC236}">
                <a16:creationId xmlns:a16="http://schemas.microsoft.com/office/drawing/2014/main" id="{D3187DB1-6263-6641-A681-459B2806BD6D}"/>
              </a:ext>
            </a:extLst>
          </p:cNvPr>
          <p:cNvSpPr/>
          <p:nvPr/>
        </p:nvSpPr>
        <p:spPr>
          <a:xfrm>
            <a:off x="5726727" y="3685799"/>
            <a:ext cx="232212" cy="369460"/>
          </a:xfrm>
          <a:prstGeom prst="rect">
            <a:avLst/>
          </a:prstGeom>
        </p:spPr>
        <p:txBody>
          <a:bodyPr wrap="square">
            <a:spAutoFit/>
          </a:bodyPr>
          <a:lstStyle/>
          <a:p>
            <a:r>
              <a:rPr lang="en-GB" sz="1801">
                <a:solidFill>
                  <a:srgbClr val="000000"/>
                </a:solidFill>
                <a:latin typeface="Times" pitchFamily="2" charset="0"/>
              </a:rPr>
              <a:t> </a:t>
            </a:r>
            <a:endParaRPr lang="en-US" sz="1801"/>
          </a:p>
        </p:txBody>
      </p:sp>
      <p:pic>
        <p:nvPicPr>
          <p:cNvPr id="12" name="Picture 3">
            <a:extLst>
              <a:ext uri="{FF2B5EF4-FFF2-40B4-BE49-F238E27FC236}">
                <a16:creationId xmlns:a16="http://schemas.microsoft.com/office/drawing/2014/main" id="{F12A9B6C-6848-5E48-A475-FC33A5F1B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192" y="4312183"/>
            <a:ext cx="2682437" cy="13412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22F9B48F-6B52-254A-B34A-296DB4F6C5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4782" y="4273307"/>
            <a:ext cx="2682436" cy="14189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7C64B8E0-5DDC-E542-BAC6-D26AB95825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0926" y="4255046"/>
            <a:ext cx="2721882" cy="134121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3BECB293-4394-E340-B2A3-23E6EAF80E3D}"/>
              </a:ext>
            </a:extLst>
          </p:cNvPr>
          <p:cNvSpPr>
            <a:spLocks noGrp="1"/>
          </p:cNvSpPr>
          <p:nvPr>
            <p:ph type="sldNum" sz="quarter" idx="12"/>
          </p:nvPr>
        </p:nvSpPr>
        <p:spPr/>
        <p:txBody>
          <a:bodyPr/>
          <a:lstStyle/>
          <a:p>
            <a:fld id="{971CEC84-1649-40CE-BFF6-7286506FEA08}" type="slidenum">
              <a:rPr lang="en-GB" smtClean="0"/>
              <a:pPr/>
              <a:t>164</a:t>
            </a:fld>
            <a:endParaRPr lang="en-GB"/>
          </a:p>
        </p:txBody>
      </p:sp>
      <p:sp>
        <p:nvSpPr>
          <p:cNvPr id="9" name="Teardrop 4">
            <a:extLst>
              <a:ext uri="{FF2B5EF4-FFF2-40B4-BE49-F238E27FC236}">
                <a16:creationId xmlns:a16="http://schemas.microsoft.com/office/drawing/2014/main" id="{D0A28192-4E94-4DEF-971B-BDCA7B4FF776}"/>
              </a:ext>
            </a:extLst>
          </p:cNvPr>
          <p:cNvSpPr/>
          <p:nvPr/>
        </p:nvSpPr>
        <p:spPr>
          <a:xfrm>
            <a:off x="10593977" y="176643"/>
            <a:ext cx="1386271" cy="114923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4" name="TextBox 7">
            <a:extLst>
              <a:ext uri="{FF2B5EF4-FFF2-40B4-BE49-F238E27FC236}">
                <a16:creationId xmlns:a16="http://schemas.microsoft.com/office/drawing/2014/main" id="{6AB4A0A9-1424-4C0D-8A88-26CF6C5DAC0B}"/>
              </a:ext>
            </a:extLst>
          </p:cNvPr>
          <p:cNvSpPr txBox="1"/>
          <p:nvPr/>
        </p:nvSpPr>
        <p:spPr>
          <a:xfrm>
            <a:off x="10773993" y="246075"/>
            <a:ext cx="1074823" cy="1015663"/>
          </a:xfrm>
          <a:prstGeom prst="rect">
            <a:avLst/>
          </a:prstGeom>
          <a:noFill/>
        </p:spPr>
        <p:txBody>
          <a:bodyPr wrap="square" rtlCol="0">
            <a:spAutoFit/>
          </a:bodyPr>
          <a:lstStyle/>
          <a:p>
            <a:pPr algn="ctr" defTabSz="914354">
              <a:defRPr/>
            </a:pPr>
            <a:r>
              <a:rPr lang="en-GB" sz="1500" dirty="0">
                <a:solidFill>
                  <a:schemeClr val="bg1"/>
                </a:solidFill>
                <a:latin typeface="Arial"/>
              </a:rPr>
              <a:t>Refer to </a:t>
            </a:r>
            <a:r>
              <a:rPr lang="en-GB" sz="1500" b="1" dirty="0">
                <a:solidFill>
                  <a:schemeClr val="bg1"/>
                </a:solidFill>
                <a:latin typeface="Arial"/>
              </a:rPr>
              <a:t>p. 60 </a:t>
            </a:r>
            <a:r>
              <a:rPr lang="en-GB" sz="1500" dirty="0">
                <a:solidFill>
                  <a:schemeClr val="bg1"/>
                </a:solidFill>
                <a:latin typeface="Arial"/>
              </a:rPr>
              <a:t>of your workbook</a:t>
            </a:r>
            <a:endParaRPr lang="en-GB" sz="1500" b="1" dirty="0">
              <a:solidFill>
                <a:schemeClr val="bg1"/>
              </a:solidFill>
              <a:latin typeface="Arial"/>
            </a:endParaRPr>
          </a:p>
        </p:txBody>
      </p:sp>
    </p:spTree>
    <p:extLst>
      <p:ext uri="{BB962C8B-B14F-4D97-AF65-F5344CB8AC3E}">
        <p14:creationId xmlns:p14="http://schemas.microsoft.com/office/powerpoint/2010/main" val="273802736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normAutofit/>
          </a:bodyPr>
          <a:lstStyle/>
          <a:p>
            <a:r>
              <a:rPr lang="en-GB">
                <a:solidFill>
                  <a:schemeClr val="tx1"/>
                </a:solidFill>
              </a:rPr>
              <a:t>Where we are in the learning objectives</a:t>
            </a:r>
          </a:p>
        </p:txBody>
      </p:sp>
      <p:pic>
        <p:nvPicPr>
          <p:cNvPr id="8" name="Graphic 7" descr="Checkmark">
            <a:extLst>
              <a:ext uri="{FF2B5EF4-FFF2-40B4-BE49-F238E27FC236}">
                <a16:creationId xmlns:a16="http://schemas.microsoft.com/office/drawing/2014/main" id="{6E3EC8CA-2116-4D71-962C-CB68C5C22F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450" y="1524761"/>
            <a:ext cx="444761" cy="444761"/>
          </a:xfrm>
          <a:prstGeom prst="rect">
            <a:avLst/>
          </a:prstGeom>
        </p:spPr>
      </p:pic>
      <p:pic>
        <p:nvPicPr>
          <p:cNvPr id="9" name="Graphic 8" descr="Checkmark">
            <a:extLst>
              <a:ext uri="{FF2B5EF4-FFF2-40B4-BE49-F238E27FC236}">
                <a16:creationId xmlns:a16="http://schemas.microsoft.com/office/drawing/2014/main" id="{34961739-C028-45A4-84F2-78FDB15350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1388" y="2412466"/>
            <a:ext cx="444761" cy="444761"/>
          </a:xfrm>
          <a:prstGeom prst="rect">
            <a:avLst/>
          </a:prstGeom>
        </p:spPr>
      </p:pic>
      <p:pic>
        <p:nvPicPr>
          <p:cNvPr id="10" name="Graphic 9" descr="Checkmark">
            <a:extLst>
              <a:ext uri="{FF2B5EF4-FFF2-40B4-BE49-F238E27FC236}">
                <a16:creationId xmlns:a16="http://schemas.microsoft.com/office/drawing/2014/main" id="{47E175DA-0AA8-4550-A095-AE71AC2A75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450" y="3328690"/>
            <a:ext cx="444761" cy="444761"/>
          </a:xfrm>
          <a:prstGeom prst="rect">
            <a:avLst/>
          </a:prstGeom>
        </p:spPr>
      </p:pic>
      <p:sp>
        <p:nvSpPr>
          <p:cNvPr id="12" name="Oval 11">
            <a:extLst>
              <a:ext uri="{FF2B5EF4-FFF2-40B4-BE49-F238E27FC236}">
                <a16:creationId xmlns:a16="http://schemas.microsoft.com/office/drawing/2014/main" id="{347B7D3E-A2A7-4931-8D0C-467C99E9EF65}"/>
              </a:ext>
            </a:extLst>
          </p:cNvPr>
          <p:cNvSpPr/>
          <p:nvPr/>
        </p:nvSpPr>
        <p:spPr>
          <a:xfrm>
            <a:off x="9885147" y="17793"/>
            <a:ext cx="2306855" cy="2138271"/>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3" name="Content Placeholder 2">
            <a:extLst>
              <a:ext uri="{FF2B5EF4-FFF2-40B4-BE49-F238E27FC236}">
                <a16:creationId xmlns:a16="http://schemas.microsoft.com/office/drawing/2014/main" id="{C520F274-BCA1-454A-9647-7AB42514BBDB}"/>
              </a:ext>
            </a:extLst>
          </p:cNvPr>
          <p:cNvSpPr txBox="1">
            <a:spLocks/>
          </p:cNvSpPr>
          <p:nvPr/>
        </p:nvSpPr>
        <p:spPr>
          <a:xfrm>
            <a:off x="1037353" y="1369529"/>
            <a:ext cx="10774965" cy="3577201"/>
          </a:xfrm>
          <a:prstGeom prst="rect">
            <a:avLst/>
          </a:prstGeom>
        </p:spPr>
        <p:txBody>
          <a:bodyPr vert="horz" lIns="91440" tIns="45721" rIns="91440" bIns="45721" rtlCol="0" anchor="t">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None/>
            </a:pPr>
            <a:r>
              <a:rPr lang="en-GB" sz="2201" dirty="0"/>
              <a:t>To understand how to </a:t>
            </a:r>
            <a:r>
              <a:rPr lang="en-GB" sz="2201" b="1" dirty="0">
                <a:solidFill>
                  <a:srgbClr val="23BAED"/>
                </a:solidFill>
              </a:rPr>
              <a:t>identify natural capital impacts and                            dependencies </a:t>
            </a:r>
            <a:r>
              <a:rPr lang="en-GB" sz="2201" dirty="0"/>
              <a:t>that are </a:t>
            </a:r>
            <a:r>
              <a:rPr lang="en-GB" sz="2201" b="1" dirty="0">
                <a:solidFill>
                  <a:srgbClr val="23BAED"/>
                </a:solidFill>
              </a:rPr>
              <a:t>important</a:t>
            </a:r>
            <a:r>
              <a:rPr lang="en-GB" sz="2201" dirty="0"/>
              <a:t> to your business</a:t>
            </a:r>
          </a:p>
          <a:p>
            <a:pPr marL="0" indent="0">
              <a:lnSpc>
                <a:spcPct val="100000"/>
              </a:lnSpc>
              <a:spcAft>
                <a:spcPts val="1200"/>
              </a:spcAft>
              <a:buNone/>
            </a:pPr>
            <a:r>
              <a:rPr lang="en-GB" sz="2201" dirty="0"/>
              <a:t>Acquire the necessary tools, resources and understanding to </a:t>
            </a:r>
            <a:r>
              <a:rPr lang="en-GB" sz="2201" b="1" dirty="0">
                <a:solidFill>
                  <a:srgbClr val="23BAED"/>
                </a:solidFill>
              </a:rPr>
              <a:t>scope your own assessment</a:t>
            </a:r>
            <a:endParaRPr lang="en-GB" sz="2201" dirty="0"/>
          </a:p>
          <a:p>
            <a:pPr marL="0" indent="0">
              <a:lnSpc>
                <a:spcPct val="100000"/>
              </a:lnSpc>
              <a:spcAft>
                <a:spcPts val="1200"/>
              </a:spcAft>
              <a:buNone/>
            </a:pPr>
            <a:r>
              <a:rPr lang="en-GB" sz="2201" dirty="0"/>
              <a:t>To be </a:t>
            </a:r>
            <a:r>
              <a:rPr lang="en-GB" sz="2201" dirty="0">
                <a:solidFill>
                  <a:srgbClr val="595959"/>
                </a:solidFill>
              </a:rPr>
              <a:t>introduced to the key </a:t>
            </a:r>
            <a:r>
              <a:rPr lang="en-GB" sz="2201" b="1" dirty="0">
                <a:solidFill>
                  <a:srgbClr val="23BAED"/>
                </a:solidFill>
              </a:rPr>
              <a:t>practical considerations and steps</a:t>
            </a:r>
            <a:r>
              <a:rPr lang="en-GB" sz="2201" dirty="0">
                <a:solidFill>
                  <a:srgbClr val="595959"/>
                </a:solidFill>
              </a:rPr>
              <a:t> to take when undertaking a first natural capital assessment as well as some </a:t>
            </a:r>
            <a:r>
              <a:rPr lang="en-GB" sz="2201" b="1" dirty="0">
                <a:solidFill>
                  <a:srgbClr val="23BAED"/>
                </a:solidFill>
              </a:rPr>
              <a:t>tools </a:t>
            </a:r>
            <a:r>
              <a:rPr lang="en-GB" sz="2200" dirty="0"/>
              <a:t>to help undertake an assessment </a:t>
            </a:r>
            <a:endParaRPr lang="en-GB" sz="2200" b="1" dirty="0">
              <a:solidFill>
                <a:srgbClr val="23BAED"/>
              </a:solidFill>
              <a:cs typeface="Arial"/>
            </a:endParaRPr>
          </a:p>
          <a:p>
            <a:pPr marL="0" indent="0">
              <a:lnSpc>
                <a:spcPct val="100000"/>
              </a:lnSpc>
              <a:spcAft>
                <a:spcPts val="1200"/>
              </a:spcAft>
              <a:buNone/>
            </a:pPr>
            <a:r>
              <a:rPr lang="en-GB" sz="2201" dirty="0">
                <a:solidFill>
                  <a:srgbClr val="595959"/>
                </a:solidFill>
              </a:rPr>
              <a:t>To understand </a:t>
            </a:r>
            <a:r>
              <a:rPr lang="en-GB" sz="2201" b="1" dirty="0">
                <a:solidFill>
                  <a:srgbClr val="23BAED"/>
                </a:solidFill>
              </a:rPr>
              <a:t>materiality assessments </a:t>
            </a:r>
            <a:r>
              <a:rPr lang="en-GB" sz="2201" dirty="0">
                <a:solidFill>
                  <a:srgbClr val="595959"/>
                </a:solidFill>
              </a:rPr>
              <a:t>in the context of </a:t>
            </a:r>
            <a:r>
              <a:rPr lang="en-GB" sz="2201" b="1" dirty="0">
                <a:solidFill>
                  <a:srgbClr val="23BAED"/>
                </a:solidFill>
              </a:rPr>
              <a:t>impacts and dependencies </a:t>
            </a:r>
            <a:r>
              <a:rPr lang="en-GB" sz="2201" dirty="0">
                <a:solidFill>
                  <a:srgbClr val="595959"/>
                </a:solidFill>
              </a:rPr>
              <a:t>and how to undertake them</a:t>
            </a:r>
            <a:endParaRPr lang="en-GB" sz="2201" dirty="0">
              <a:solidFill>
                <a:srgbClr val="595959"/>
              </a:solidFill>
              <a:cs typeface="Arial"/>
            </a:endParaRPr>
          </a:p>
          <a:p>
            <a:pPr marL="0" indent="0">
              <a:lnSpc>
                <a:spcPct val="100000"/>
              </a:lnSpc>
              <a:spcAft>
                <a:spcPts val="1200"/>
              </a:spcAft>
              <a:buNone/>
            </a:pPr>
            <a:r>
              <a:rPr lang="en-GB" sz="2201" dirty="0">
                <a:solidFill>
                  <a:srgbClr val="595959"/>
                </a:solidFill>
              </a:rPr>
              <a:t>To </a:t>
            </a:r>
            <a:r>
              <a:rPr lang="en-GB" sz="2201" b="1" dirty="0">
                <a:solidFill>
                  <a:srgbClr val="23BAED"/>
                </a:solidFill>
              </a:rPr>
              <a:t>introduce valuation </a:t>
            </a:r>
            <a:r>
              <a:rPr lang="en-GB" sz="2201" dirty="0">
                <a:solidFill>
                  <a:srgbClr val="595959"/>
                </a:solidFill>
              </a:rPr>
              <a:t>following on from the brief overview provided in module 1</a:t>
            </a:r>
            <a:endParaRPr lang="en-GB" sz="2201" dirty="0">
              <a:solidFill>
                <a:srgbClr val="595959"/>
              </a:solidFill>
              <a:cs typeface="Arial"/>
            </a:endParaRPr>
          </a:p>
        </p:txBody>
      </p:sp>
      <p:pic>
        <p:nvPicPr>
          <p:cNvPr id="14" name="Graphic 13" descr="Checkmark">
            <a:extLst>
              <a:ext uri="{FF2B5EF4-FFF2-40B4-BE49-F238E27FC236}">
                <a16:creationId xmlns:a16="http://schemas.microsoft.com/office/drawing/2014/main" id="{56449A9C-7F0D-BC44-885A-5012809378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3133" y="4540348"/>
            <a:ext cx="444761" cy="444761"/>
          </a:xfrm>
          <a:prstGeom prst="rect">
            <a:avLst/>
          </a:prstGeom>
        </p:spPr>
      </p:pic>
      <p:pic>
        <p:nvPicPr>
          <p:cNvPr id="15" name="Graphic 14" descr="Checkmark">
            <a:extLst>
              <a:ext uri="{FF2B5EF4-FFF2-40B4-BE49-F238E27FC236}">
                <a16:creationId xmlns:a16="http://schemas.microsoft.com/office/drawing/2014/main" id="{2A7F3E31-553D-804F-B443-8BD713DB8E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3133" y="5456572"/>
            <a:ext cx="444761" cy="444761"/>
          </a:xfrm>
          <a:prstGeom prst="rect">
            <a:avLst/>
          </a:prstGeom>
        </p:spPr>
      </p:pic>
      <p:sp>
        <p:nvSpPr>
          <p:cNvPr id="3" name="Slide Number Placeholder 2">
            <a:extLst>
              <a:ext uri="{FF2B5EF4-FFF2-40B4-BE49-F238E27FC236}">
                <a16:creationId xmlns:a16="http://schemas.microsoft.com/office/drawing/2014/main" id="{098DAB79-B88F-7845-B0EE-B1C5FD9F83BF}"/>
              </a:ext>
            </a:extLst>
          </p:cNvPr>
          <p:cNvSpPr>
            <a:spLocks noGrp="1"/>
          </p:cNvSpPr>
          <p:nvPr>
            <p:ph type="sldNum" sz="quarter" idx="12"/>
          </p:nvPr>
        </p:nvSpPr>
        <p:spPr/>
        <p:txBody>
          <a:bodyPr/>
          <a:lstStyle/>
          <a:p>
            <a:fld id="{971CEC84-1649-40CE-BFF6-7286506FEA08}" type="slidenum">
              <a:rPr lang="en-GB" smtClean="0"/>
              <a:pPr/>
              <a:t>165</a:t>
            </a:fld>
            <a:endParaRPr lang="en-GB"/>
          </a:p>
        </p:txBody>
      </p:sp>
    </p:spTree>
    <p:extLst>
      <p:ext uri="{BB962C8B-B14F-4D97-AF65-F5344CB8AC3E}">
        <p14:creationId xmlns:p14="http://schemas.microsoft.com/office/powerpoint/2010/main" val="407563511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8561-5E51-4A9C-9352-7623FDE59205}"/>
              </a:ext>
            </a:extLst>
          </p:cNvPr>
          <p:cNvSpPr>
            <a:spLocks noGrp="1"/>
          </p:cNvSpPr>
          <p:nvPr>
            <p:ph type="title"/>
          </p:nvPr>
        </p:nvSpPr>
        <p:spPr/>
        <p:txBody>
          <a:bodyPr/>
          <a:lstStyle/>
          <a:p>
            <a:r>
              <a:rPr lang="en-GB" dirty="0"/>
              <a:t>Agenda</a:t>
            </a:r>
          </a:p>
        </p:txBody>
      </p:sp>
      <p:sp>
        <p:nvSpPr>
          <p:cNvPr id="3" name="Slide Number Placeholder 2">
            <a:extLst>
              <a:ext uri="{FF2B5EF4-FFF2-40B4-BE49-F238E27FC236}">
                <a16:creationId xmlns:a16="http://schemas.microsoft.com/office/drawing/2014/main" id="{2F6D8C37-5714-214F-A6F4-8EDFB11B54A6}"/>
              </a:ext>
            </a:extLst>
          </p:cNvPr>
          <p:cNvSpPr>
            <a:spLocks noGrp="1"/>
          </p:cNvSpPr>
          <p:nvPr>
            <p:ph type="sldNum" sz="quarter" idx="12"/>
          </p:nvPr>
        </p:nvSpPr>
        <p:spPr>
          <a:xfrm>
            <a:off x="314195" y="6367523"/>
            <a:ext cx="2743200" cy="365125"/>
          </a:xfrm>
        </p:spPr>
        <p:txBody>
          <a:bodyPr/>
          <a:lstStyle/>
          <a:p>
            <a:fld id="{971CEC84-1649-40CE-BFF6-7286506FEA08}" type="slidenum">
              <a:rPr lang="en-GB" smtClean="0"/>
              <a:pPr/>
              <a:t>166</a:t>
            </a:fld>
            <a:endParaRPr lang="en-GB"/>
          </a:p>
        </p:txBody>
      </p:sp>
      <p:graphicFrame>
        <p:nvGraphicFramePr>
          <p:cNvPr id="5" name="Table 6">
            <a:extLst>
              <a:ext uri="{FF2B5EF4-FFF2-40B4-BE49-F238E27FC236}">
                <a16:creationId xmlns:a16="http://schemas.microsoft.com/office/drawing/2014/main" id="{11B5B013-9260-415A-88CF-6957529764A5}"/>
              </a:ext>
            </a:extLst>
          </p:cNvPr>
          <p:cNvGraphicFramePr>
            <a:graphicFrameLocks noGrp="1"/>
          </p:cNvGraphicFramePr>
          <p:nvPr>
            <p:extLst>
              <p:ext uri="{D42A27DB-BD31-4B8C-83A1-F6EECF244321}">
                <p14:modId xmlns:p14="http://schemas.microsoft.com/office/powerpoint/2010/main" val="1852320407"/>
              </p:ext>
            </p:extLst>
          </p:nvPr>
        </p:nvGraphicFramePr>
        <p:xfrm>
          <a:off x="852358" y="1579622"/>
          <a:ext cx="10394762" cy="3843081"/>
        </p:xfrm>
        <a:graphic>
          <a:graphicData uri="http://schemas.openxmlformats.org/drawingml/2006/table">
            <a:tbl>
              <a:tblPr firstRow="1" bandRow="1">
                <a:tableStyleId>{5FD0F851-EC5A-4D38-B0AD-8093EC10F338}</a:tableStyleId>
              </a:tblPr>
              <a:tblGrid>
                <a:gridCol w="1440676">
                  <a:extLst>
                    <a:ext uri="{9D8B030D-6E8A-4147-A177-3AD203B41FA5}">
                      <a16:colId xmlns:a16="http://schemas.microsoft.com/office/drawing/2014/main" val="1023688113"/>
                    </a:ext>
                  </a:extLst>
                </a:gridCol>
                <a:gridCol w="8954086">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800" kern="1200" dirty="0"/>
                        <a:t>Time (xxx)</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800" kern="1200" dirty="0"/>
                        <a:t>Session</a:t>
                      </a:r>
                      <a:endParaRPr lang="en-CH" sz="18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lvl="0" algn="l" rtl="0">
                        <a:lnSpc>
                          <a:spcPct val="150000"/>
                        </a:lnSpc>
                        <a:buNone/>
                      </a:pPr>
                      <a:r>
                        <a:rPr lang="en-GB" sz="1700" b="1" i="0" kern="1200" dirty="0">
                          <a:solidFill>
                            <a:srgbClr val="595959"/>
                          </a:solidFill>
                          <a:latin typeface="+mn-lt"/>
                          <a:ea typeface="+mn-ea"/>
                          <a:cs typeface="+mn-cs"/>
                        </a:rPr>
                        <a:t>Introductions</a:t>
                      </a:r>
                      <a:endParaRPr lang="en-US" b="1" i="0" dirty="0"/>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17627756"/>
                  </a:ext>
                </a:extLst>
              </a:tr>
              <a:tr h="353086">
                <a:tc>
                  <a:txBody>
                    <a:bodyPr/>
                    <a:lstStyle/>
                    <a:p>
                      <a:r>
                        <a:rPr lang="en-GB"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Setting the scene and a brief re-cap on natural capital</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78939251"/>
                  </a:ext>
                </a:extLst>
              </a:tr>
              <a:tr h="353086">
                <a:tc>
                  <a:txBody>
                    <a:bodyPr/>
                    <a:lstStyle/>
                    <a:p>
                      <a:r>
                        <a:rPr lang="en-GB" sz="1800" kern="1200" dirty="0">
                          <a:solidFill>
                            <a:schemeClr val="tx1">
                              <a:lumMod val="65000"/>
                              <a:lumOff val="35000"/>
                            </a:schemeClr>
                          </a:solidFill>
                          <a:latin typeface="+mn-lt"/>
                          <a:ea typeface="+mn-ea"/>
                          <a:cs typeface="+mn-cs"/>
                        </a:rPr>
                        <a:t>10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The business case for assessing natural capital &amp; common assessments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88569436"/>
                  </a:ext>
                </a:extLst>
              </a:tr>
              <a:tr h="353086">
                <a:tc>
                  <a:txBody>
                    <a:bodyPr/>
                    <a:lstStyle/>
                    <a:p>
                      <a:r>
                        <a:rPr lang="en-US"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Identifying your natural capital impacts &amp; dependencies </a:t>
                      </a:r>
                      <a:endParaRPr lang="en-GB" sz="1700" b="1" i="0" strike="noStrike"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78303020"/>
                  </a:ext>
                </a:extLst>
              </a:tr>
              <a:tr h="353086">
                <a:tc>
                  <a:txBody>
                    <a:bodyPr/>
                    <a:lstStyle/>
                    <a:p>
                      <a:pPr marL="0" algn="l" defTabSz="914400" rtl="0" eaLnBrk="1" latinLnBrk="0" hangingPunct="1"/>
                      <a:r>
                        <a:rPr lang="en-US" sz="1600" i="1" kern="1200" dirty="0">
                          <a:solidFill>
                            <a:schemeClr val="tx1">
                              <a:lumMod val="65000"/>
                              <a:lumOff val="35000"/>
                            </a:schemeClr>
                          </a:solidFill>
                          <a:latin typeface="+mn-lt"/>
                          <a:ea typeface="+mn-ea"/>
                          <a:cs typeface="+mn-cs"/>
                        </a:rPr>
                        <a:t>25</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tc>
                  <a:txBody>
                    <a:bodyPr/>
                    <a:lstStyle/>
                    <a:p>
                      <a:pPr marL="0" algn="l" defTabSz="914400" rtl="0" eaLnBrk="1" fontAlgn="ctr" latinLnBrk="0" hangingPunct="1">
                        <a:lnSpc>
                          <a:spcPct val="150000"/>
                        </a:lnSpc>
                      </a:pPr>
                      <a:r>
                        <a:rPr lang="en-GB" sz="1600" i="1" kern="1200" dirty="0">
                          <a:solidFill>
                            <a:schemeClr val="tx1">
                              <a:lumMod val="65000"/>
                              <a:lumOff val="35000"/>
                            </a:schemeClr>
                          </a:solidFill>
                          <a:latin typeface="+mn-lt"/>
                          <a:ea typeface="+mn-ea"/>
                          <a:cs typeface="+mn-cs"/>
                        </a:rPr>
                        <a:t>Coffee Break</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extLst>
                  <a:ext uri="{0D108BD9-81ED-4DB2-BD59-A6C34878D82A}">
                    <a16:rowId xmlns:a16="http://schemas.microsoft.com/office/drawing/2014/main" val="3628176994"/>
                  </a:ext>
                </a:extLst>
              </a:tr>
              <a:tr h="353086">
                <a:tc>
                  <a:txBody>
                    <a:bodyPr/>
                    <a:lstStyle/>
                    <a:p>
                      <a:r>
                        <a:rPr lang="en-US" sz="1800" i="0" kern="1200" dirty="0">
                          <a:solidFill>
                            <a:schemeClr val="tx1">
                              <a:lumMod val="65000"/>
                              <a:lumOff val="35000"/>
                            </a:schemeClr>
                          </a:solidFill>
                          <a:latin typeface="+mn-lt"/>
                          <a:ea typeface="+mn-ea"/>
                          <a:cs typeface="+mn-cs"/>
                        </a:rPr>
                        <a:t>20</a:t>
                      </a:r>
                      <a:endParaRPr lang="en-CH" sz="1800" i="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Scoping an assessment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76740707"/>
                  </a:ext>
                </a:extLst>
              </a:tr>
              <a:tr h="353086">
                <a:tc>
                  <a:txBody>
                    <a:bodyPr/>
                    <a:lstStyle/>
                    <a:p>
                      <a:r>
                        <a:rPr lang="en-US" sz="1800" kern="1200" dirty="0">
                          <a:solidFill>
                            <a:schemeClr val="tx1">
                              <a:lumMod val="65000"/>
                              <a:lumOff val="35000"/>
                            </a:schemeClr>
                          </a:solidFill>
                          <a:latin typeface="+mn-lt"/>
                          <a:ea typeface="+mn-ea"/>
                          <a:cs typeface="+mn-cs"/>
                        </a:rPr>
                        <a:t>20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Materiality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35272183"/>
                  </a:ext>
                </a:extLst>
              </a:tr>
              <a:tr h="376962">
                <a:tc>
                  <a:txBody>
                    <a:bodyPr/>
                    <a:lstStyle/>
                    <a:p>
                      <a:r>
                        <a:rPr lang="en-US" sz="1800" kern="1200" dirty="0">
                          <a:solidFill>
                            <a:schemeClr val="tx1">
                              <a:lumMod val="65000"/>
                              <a:lumOff val="35000"/>
                            </a:schemeClr>
                          </a:solidFill>
                          <a:latin typeface="+mn-lt"/>
                          <a:ea typeface="+mn-ea"/>
                          <a:cs typeface="+mn-cs"/>
                        </a:rPr>
                        <a:t>20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Introduction to monetary valuation for scoping an assessment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223510256"/>
                  </a:ext>
                </a:extLst>
              </a:tr>
              <a:tr h="353086">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lvl="0" algn="l">
                        <a:lnSpc>
                          <a:spcPct val="150000"/>
                        </a:lnSpc>
                        <a:buNone/>
                      </a:pPr>
                      <a:r>
                        <a:rPr lang="en-GB" sz="1700" b="1" i="0" u="none" strike="noStrike" kern="1200" noProof="0" dirty="0">
                          <a:solidFill>
                            <a:srgbClr val="00B0F0"/>
                          </a:solidFill>
                          <a:latin typeface="Arial"/>
                        </a:rPr>
                        <a:t>Case study presentation </a:t>
                      </a:r>
                      <a:endParaRPr lang="en-GB" sz="1700" b="1" i="0" kern="1200" dirty="0">
                        <a:solidFill>
                          <a:srgbClr val="00B0F0"/>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0702698"/>
                  </a:ext>
                </a:extLst>
              </a:tr>
            </a:tbl>
          </a:graphicData>
        </a:graphic>
      </p:graphicFrame>
      <p:sp>
        <p:nvSpPr>
          <p:cNvPr id="6" name="TextBox 2">
            <a:extLst>
              <a:ext uri="{FF2B5EF4-FFF2-40B4-BE49-F238E27FC236}">
                <a16:creationId xmlns:a16="http://schemas.microsoft.com/office/drawing/2014/main" id="{175E5CAF-19E0-4747-B1AD-981CF3DE4F7F}"/>
              </a:ext>
            </a:extLst>
          </p:cNvPr>
          <p:cNvSpPr txBox="1"/>
          <p:nvPr/>
        </p:nvSpPr>
        <p:spPr>
          <a:xfrm rot="1025991">
            <a:off x="7318666" y="513067"/>
            <a:ext cx="2697335" cy="400110"/>
          </a:xfrm>
          <a:prstGeom prst="rect">
            <a:avLst/>
          </a:prstGeom>
          <a:solidFill>
            <a:srgbClr val="FFCC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TO ADAPT</a:t>
            </a:r>
            <a:endParaRPr kumimoji="0" lang="en-CH" sz="20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8896423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7627BB-8396-4794-A3A4-E75EC44DFDF1}"/>
              </a:ext>
            </a:extLst>
          </p:cNvPr>
          <p:cNvPicPr>
            <a:picLocks noChangeAspect="1"/>
          </p:cNvPicPr>
          <p:nvPr/>
        </p:nvPicPr>
        <p:blipFill>
          <a:blip r:embed="rId3"/>
          <a:stretch>
            <a:fillRect/>
          </a:stretch>
        </p:blipFill>
        <p:spPr>
          <a:xfrm>
            <a:off x="1904999" y="0"/>
            <a:ext cx="10287000" cy="6858000"/>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367604"/>
            <a:ext cx="5547292" cy="5490396"/>
          </a:xfrm>
          <a:prstGeom prst="rect">
            <a:avLst/>
          </a:prstGeom>
        </p:spPr>
      </p:pic>
      <p:sp>
        <p:nvSpPr>
          <p:cNvPr id="2" name="Title 1"/>
          <p:cNvSpPr>
            <a:spLocks noGrp="1"/>
          </p:cNvSpPr>
          <p:nvPr>
            <p:ph type="ctrTitle"/>
          </p:nvPr>
        </p:nvSpPr>
        <p:spPr>
          <a:xfrm>
            <a:off x="439253" y="2794513"/>
            <a:ext cx="4411541" cy="1603794"/>
          </a:xfrm>
        </p:spPr>
        <p:txBody>
          <a:bodyPr>
            <a:normAutofit/>
          </a:bodyPr>
          <a:lstStyle/>
          <a:p>
            <a:pPr algn="l"/>
            <a:r>
              <a:rPr lang="en-GB" sz="3600" b="1">
                <a:solidFill>
                  <a:srgbClr val="23BAED"/>
                </a:solidFill>
              </a:rPr>
              <a:t>Presentation of case studies</a:t>
            </a:r>
            <a:endParaRPr lang="en-GB" sz="3200" b="1">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
        <p:nvSpPr>
          <p:cNvPr id="7" name="Rectangle 6">
            <a:extLst>
              <a:ext uri="{FF2B5EF4-FFF2-40B4-BE49-F238E27FC236}">
                <a16:creationId xmlns:a16="http://schemas.microsoft.com/office/drawing/2014/main" id="{5CDF27F7-0C90-E54A-8B3E-8692E3EFDCD2}"/>
              </a:ext>
            </a:extLst>
          </p:cNvPr>
          <p:cNvSpPr/>
          <p:nvPr/>
        </p:nvSpPr>
        <p:spPr>
          <a:xfrm>
            <a:off x="439253" y="5510981"/>
            <a:ext cx="786043" cy="615499"/>
          </a:xfrm>
          <a:prstGeom prst="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900">
                <a:solidFill>
                  <a:srgbClr val="00BCF2"/>
                </a:solidFill>
              </a:rPr>
              <a:t>COMPANY LOGO</a:t>
            </a:r>
          </a:p>
        </p:txBody>
      </p:sp>
      <p:sp>
        <p:nvSpPr>
          <p:cNvPr id="11" name="Rectangle 10">
            <a:extLst>
              <a:ext uri="{FF2B5EF4-FFF2-40B4-BE49-F238E27FC236}">
                <a16:creationId xmlns:a16="http://schemas.microsoft.com/office/drawing/2014/main" id="{617D0F4A-EB62-FA48-B514-0A46CA58202E}"/>
              </a:ext>
            </a:extLst>
          </p:cNvPr>
          <p:cNvSpPr/>
          <p:nvPr/>
        </p:nvSpPr>
        <p:spPr>
          <a:xfrm>
            <a:off x="1396325" y="5510981"/>
            <a:ext cx="786043" cy="615499"/>
          </a:xfrm>
          <a:prstGeom prst="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900">
                <a:solidFill>
                  <a:srgbClr val="00BCF2"/>
                </a:solidFill>
              </a:rPr>
              <a:t>COMPANY LOGO</a:t>
            </a:r>
          </a:p>
        </p:txBody>
      </p:sp>
      <p:sp>
        <p:nvSpPr>
          <p:cNvPr id="12" name="Rectangle 11">
            <a:extLst>
              <a:ext uri="{FF2B5EF4-FFF2-40B4-BE49-F238E27FC236}">
                <a16:creationId xmlns:a16="http://schemas.microsoft.com/office/drawing/2014/main" id="{DBEA0871-4977-E142-B763-1F6C7C8DB7AD}"/>
              </a:ext>
            </a:extLst>
          </p:cNvPr>
          <p:cNvSpPr/>
          <p:nvPr/>
        </p:nvSpPr>
        <p:spPr>
          <a:xfrm>
            <a:off x="2344251" y="5498789"/>
            <a:ext cx="786043" cy="627691"/>
          </a:xfrm>
          <a:prstGeom prst="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900">
                <a:solidFill>
                  <a:srgbClr val="00BCF2"/>
                </a:solidFill>
              </a:rPr>
              <a:t>COMPANY LOGO</a:t>
            </a:r>
          </a:p>
        </p:txBody>
      </p:sp>
    </p:spTree>
    <p:extLst>
      <p:ext uri="{BB962C8B-B14F-4D97-AF65-F5344CB8AC3E}">
        <p14:creationId xmlns:p14="http://schemas.microsoft.com/office/powerpoint/2010/main" val="118253976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4BA9-BEBD-4873-B412-49CE2E8C70D3}"/>
              </a:ext>
            </a:extLst>
          </p:cNvPr>
          <p:cNvSpPr>
            <a:spLocks noGrp="1"/>
          </p:cNvSpPr>
          <p:nvPr>
            <p:ph type="title"/>
          </p:nvPr>
        </p:nvSpPr>
        <p:spPr/>
        <p:txBody>
          <a:bodyPr/>
          <a:lstStyle/>
          <a:p>
            <a:r>
              <a:rPr lang="en-US"/>
              <a:t>Case study presentation from </a:t>
            </a:r>
            <a:r>
              <a:rPr lang="en-US" err="1">
                <a:solidFill>
                  <a:srgbClr val="FF0000"/>
                </a:solidFill>
              </a:rPr>
              <a:t>xyz</a:t>
            </a:r>
            <a:endParaRPr lang="en-CH">
              <a:solidFill>
                <a:srgbClr val="FF0000"/>
              </a:solidFill>
            </a:endParaRPr>
          </a:p>
        </p:txBody>
      </p:sp>
      <p:sp>
        <p:nvSpPr>
          <p:cNvPr id="3" name="Content Placeholder 2">
            <a:extLst>
              <a:ext uri="{FF2B5EF4-FFF2-40B4-BE49-F238E27FC236}">
                <a16:creationId xmlns:a16="http://schemas.microsoft.com/office/drawing/2014/main" id="{2CDC15CB-5CF3-4978-A9B4-E16283533903}"/>
              </a:ext>
            </a:extLst>
          </p:cNvPr>
          <p:cNvSpPr>
            <a:spLocks noGrp="1"/>
          </p:cNvSpPr>
          <p:nvPr>
            <p:ph idx="1"/>
          </p:nvPr>
        </p:nvSpPr>
        <p:spPr>
          <a:xfrm>
            <a:off x="314195" y="1789690"/>
            <a:ext cx="11669257" cy="584885"/>
          </a:xfrm>
        </p:spPr>
        <p:txBody>
          <a:bodyPr>
            <a:normAutofit/>
          </a:bodyPr>
          <a:lstStyle/>
          <a:p>
            <a:pPr marL="0" indent="0">
              <a:buNone/>
            </a:pPr>
            <a:r>
              <a:rPr lang="en-US"/>
              <a:t>Pay attention to the following elements while listening to the presentation:</a:t>
            </a:r>
          </a:p>
        </p:txBody>
      </p:sp>
      <p:sp>
        <p:nvSpPr>
          <p:cNvPr id="4" name="Rectangle 3">
            <a:extLst>
              <a:ext uri="{FF2B5EF4-FFF2-40B4-BE49-F238E27FC236}">
                <a16:creationId xmlns:a16="http://schemas.microsoft.com/office/drawing/2014/main" id="{71203FF0-4CFD-4E73-981A-0C0BCB840562}"/>
              </a:ext>
            </a:extLst>
          </p:cNvPr>
          <p:cNvSpPr/>
          <p:nvPr/>
        </p:nvSpPr>
        <p:spPr>
          <a:xfrm>
            <a:off x="1147864" y="2607013"/>
            <a:ext cx="2694562" cy="3025302"/>
          </a:xfrm>
          <a:prstGeom prst="rect">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Rectangle 4">
            <a:extLst>
              <a:ext uri="{FF2B5EF4-FFF2-40B4-BE49-F238E27FC236}">
                <a16:creationId xmlns:a16="http://schemas.microsoft.com/office/drawing/2014/main" id="{C761F4C8-49EA-4156-A1BF-A3A9206FB2E4}"/>
              </a:ext>
            </a:extLst>
          </p:cNvPr>
          <p:cNvSpPr/>
          <p:nvPr/>
        </p:nvSpPr>
        <p:spPr>
          <a:xfrm>
            <a:off x="4802640" y="2607013"/>
            <a:ext cx="2694562" cy="3025302"/>
          </a:xfrm>
          <a:prstGeom prst="rect">
            <a:avLst/>
          </a:prstGeom>
          <a:noFill/>
          <a:ln>
            <a:solidFill>
              <a:srgbClr val="B8C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AA626EE5-7E4E-44BE-AE8B-B2A3675A3CFC}"/>
              </a:ext>
            </a:extLst>
          </p:cNvPr>
          <p:cNvSpPr/>
          <p:nvPr/>
        </p:nvSpPr>
        <p:spPr>
          <a:xfrm>
            <a:off x="8349574" y="2607013"/>
            <a:ext cx="2694562" cy="3025302"/>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174095C5-CAA4-482D-A837-0D41DE992E05}"/>
              </a:ext>
            </a:extLst>
          </p:cNvPr>
          <p:cNvSpPr txBox="1"/>
          <p:nvPr/>
        </p:nvSpPr>
        <p:spPr>
          <a:xfrm>
            <a:off x="1232035" y="3334834"/>
            <a:ext cx="23672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Barriers, challenges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and how overcame these</a:t>
            </a:r>
            <a:endParaRPr kumimoji="0" lang="en-CH" sz="2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8" name="TextBox 7">
            <a:extLst>
              <a:ext uri="{FF2B5EF4-FFF2-40B4-BE49-F238E27FC236}">
                <a16:creationId xmlns:a16="http://schemas.microsoft.com/office/drawing/2014/main" id="{B23BF6B8-AEC5-4CA4-9987-516A2B424FE7}"/>
              </a:ext>
            </a:extLst>
          </p:cNvPr>
          <p:cNvSpPr txBox="1"/>
          <p:nvPr/>
        </p:nvSpPr>
        <p:spPr>
          <a:xfrm>
            <a:off x="5054461" y="2780836"/>
            <a:ext cx="2188723"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Arial"/>
                <a:ea typeface="+mn-ea"/>
                <a:cs typeface="+mn-cs"/>
              </a:rPr>
              <a:t>Objective of assessment &amp; process undertaken (incl. tools, methodologies adopted)</a:t>
            </a:r>
          </a:p>
        </p:txBody>
      </p:sp>
      <p:sp>
        <p:nvSpPr>
          <p:cNvPr id="9" name="TextBox 8">
            <a:extLst>
              <a:ext uri="{FF2B5EF4-FFF2-40B4-BE49-F238E27FC236}">
                <a16:creationId xmlns:a16="http://schemas.microsoft.com/office/drawing/2014/main" id="{E65D4D06-7322-408C-9B56-59EF0F7BF9E3}"/>
              </a:ext>
            </a:extLst>
          </p:cNvPr>
          <p:cNvSpPr txBox="1"/>
          <p:nvPr/>
        </p:nvSpPr>
        <p:spPr>
          <a:xfrm>
            <a:off x="8602493" y="3334834"/>
            <a:ext cx="218872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Arial"/>
                <a:ea typeface="+mn-ea"/>
                <a:cs typeface="+mn-cs"/>
              </a:rPr>
              <a:t>Decision-making, collaboration, next steps</a:t>
            </a:r>
            <a:endParaRPr kumimoji="0" lang="en-CH"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3" name="Slide Number Placeholder 4">
            <a:extLst>
              <a:ext uri="{FF2B5EF4-FFF2-40B4-BE49-F238E27FC236}">
                <a16:creationId xmlns:a16="http://schemas.microsoft.com/office/drawing/2014/main" id="{9F0BF0FB-4E78-4837-983D-5981DD6F5D40}"/>
              </a:ext>
            </a:extLst>
          </p:cNvPr>
          <p:cNvSpPr>
            <a:spLocks noGrp="1"/>
          </p:cNvSpPr>
          <p:nvPr>
            <p:ph type="sldNum" sz="quarter" idx="12"/>
          </p:nvPr>
        </p:nvSpPr>
        <p:spPr>
          <a:xfrm>
            <a:off x="796636" y="633678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168</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4" name="Teardrop 4">
            <a:extLst>
              <a:ext uri="{FF2B5EF4-FFF2-40B4-BE49-F238E27FC236}">
                <a16:creationId xmlns:a16="http://schemas.microsoft.com/office/drawing/2014/main" id="{9691602C-1B4A-476F-B3B8-9A59E1A6CDE7}"/>
              </a:ext>
            </a:extLst>
          </p:cNvPr>
          <p:cNvSpPr/>
          <p:nvPr/>
        </p:nvSpPr>
        <p:spPr>
          <a:xfrm>
            <a:off x="10463982" y="146417"/>
            <a:ext cx="1523742" cy="108952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5" name="TextBox 7">
            <a:extLst>
              <a:ext uri="{FF2B5EF4-FFF2-40B4-BE49-F238E27FC236}">
                <a16:creationId xmlns:a16="http://schemas.microsoft.com/office/drawing/2014/main" id="{A4AE9939-43F9-47A7-9564-CF2F02BBD48C}"/>
              </a:ext>
            </a:extLst>
          </p:cNvPr>
          <p:cNvSpPr txBox="1"/>
          <p:nvPr/>
        </p:nvSpPr>
        <p:spPr>
          <a:xfrm>
            <a:off x="10633588" y="262090"/>
            <a:ext cx="1354136" cy="784830"/>
          </a:xfrm>
          <a:prstGeom prst="rect">
            <a:avLst/>
          </a:prstGeom>
          <a:noFill/>
        </p:spPr>
        <p:txBody>
          <a:bodyPr wrap="square" rtlCol="0">
            <a:spAutoFit/>
          </a:bodyPr>
          <a:lstStyle/>
          <a:p>
            <a:pPr algn="ctr" defTabSz="914354">
              <a:defRPr/>
            </a:pPr>
            <a:r>
              <a:rPr lang="en-GB" sz="1500" dirty="0">
                <a:solidFill>
                  <a:schemeClr val="bg1"/>
                </a:solidFill>
                <a:latin typeface="Arial"/>
              </a:rPr>
              <a:t>Refer to </a:t>
            </a:r>
            <a:r>
              <a:rPr lang="en-GB" sz="1500" b="1" dirty="0">
                <a:solidFill>
                  <a:schemeClr val="bg1"/>
                </a:solidFill>
                <a:latin typeface="Arial"/>
              </a:rPr>
              <a:t>p. 61-66 </a:t>
            </a:r>
            <a:r>
              <a:rPr lang="en-GB" sz="1500" dirty="0">
                <a:solidFill>
                  <a:schemeClr val="bg1"/>
                </a:solidFill>
                <a:latin typeface="Arial"/>
              </a:rPr>
              <a:t>of your workbook</a:t>
            </a:r>
            <a:endParaRPr lang="en-GB" sz="1500" b="1" dirty="0">
              <a:solidFill>
                <a:schemeClr val="bg1"/>
              </a:solidFill>
              <a:latin typeface="Arial"/>
            </a:endParaRPr>
          </a:p>
        </p:txBody>
      </p:sp>
    </p:spTree>
    <p:extLst>
      <p:ext uri="{BB962C8B-B14F-4D97-AF65-F5344CB8AC3E}">
        <p14:creationId xmlns:p14="http://schemas.microsoft.com/office/powerpoint/2010/main" val="36050383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ox with its mouth open&#10;&#10;Description automatically generated">
            <a:extLst>
              <a:ext uri="{FF2B5EF4-FFF2-40B4-BE49-F238E27FC236}">
                <a16:creationId xmlns:a16="http://schemas.microsoft.com/office/drawing/2014/main" id="{6CEEB2D8-59F8-40DC-B00A-5E76EEEC7B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9" r="19154"/>
          <a:stretch/>
        </p:blipFill>
        <p:spPr>
          <a:xfrm>
            <a:off x="3643757" y="1367607"/>
            <a:ext cx="8548247" cy="5490395"/>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67606"/>
            <a:ext cx="5547292" cy="5501225"/>
          </a:xfrm>
          <a:prstGeom prst="rect">
            <a:avLst/>
          </a:prstGeom>
          <a:solidFill>
            <a:schemeClr val="bg1"/>
          </a:solidFill>
        </p:spPr>
      </p:pic>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pic>
        <p:nvPicPr>
          <p:cNvPr id="6" name="Picture 5" descr="SwooshMask.png">
            <a:extLst>
              <a:ext uri="{FF2B5EF4-FFF2-40B4-BE49-F238E27FC236}">
                <a16:creationId xmlns:a16="http://schemas.microsoft.com/office/drawing/2014/main" id="{9FFFE1AD-B290-46C7-A15D-7390F10B0C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33269" y="1361855"/>
            <a:ext cx="5547292" cy="5501225"/>
          </a:xfrm>
          <a:prstGeom prst="rect">
            <a:avLst/>
          </a:prstGeom>
        </p:spPr>
      </p:pic>
      <p:sp>
        <p:nvSpPr>
          <p:cNvPr id="2" name="Title 1"/>
          <p:cNvSpPr>
            <a:spLocks noGrp="1"/>
          </p:cNvSpPr>
          <p:nvPr>
            <p:ph type="ctrTitle"/>
          </p:nvPr>
        </p:nvSpPr>
        <p:spPr>
          <a:xfrm>
            <a:off x="346890" y="2655285"/>
            <a:ext cx="5522019" cy="1604484"/>
          </a:xfrm>
        </p:spPr>
        <p:txBody>
          <a:bodyPr>
            <a:noAutofit/>
          </a:bodyPr>
          <a:lstStyle/>
          <a:p>
            <a:pPr algn="l"/>
            <a:r>
              <a:rPr lang="en-GB" sz="4000" b="1" dirty="0">
                <a:solidFill>
                  <a:srgbClr val="23BAED"/>
                </a:solidFill>
              </a:rPr>
              <a:t>Wrap-up &amp; next steps</a:t>
            </a:r>
          </a:p>
        </p:txBody>
      </p:sp>
    </p:spTree>
    <p:extLst>
      <p:ext uri="{BB962C8B-B14F-4D97-AF65-F5344CB8AC3E}">
        <p14:creationId xmlns:p14="http://schemas.microsoft.com/office/powerpoint/2010/main" val="1986908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Introductions </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1"/>
          </p:nvPr>
        </p:nvSpPr>
        <p:spPr>
          <a:xfrm>
            <a:off x="483466" y="1616451"/>
            <a:ext cx="11156085" cy="4067175"/>
          </a:xfrm>
        </p:spPr>
        <p:txBody>
          <a:bodyPr vert="horz" lIns="91440" tIns="45720" rIns="91440" bIns="45720" rtlCol="0" anchor="t">
            <a:normAutofit/>
          </a:bodyPr>
          <a:lstStyle/>
          <a:p>
            <a:pPr marL="227965" indent="-227965">
              <a:lnSpc>
                <a:spcPct val="150000"/>
              </a:lnSpc>
            </a:pPr>
            <a:r>
              <a:rPr lang="en-US" b="1" dirty="0"/>
              <a:t>Ice breaker</a:t>
            </a:r>
            <a:endParaRPr lang="en-US" dirty="0"/>
          </a:p>
          <a:p>
            <a:pPr marL="456565" lvl="1" indent="0">
              <a:lnSpc>
                <a:spcPct val="150000"/>
              </a:lnSpc>
              <a:buNone/>
            </a:pPr>
            <a:endParaRPr lang="en-US" dirty="0">
              <a:cs typeface="Arial"/>
            </a:endParaRPr>
          </a:p>
          <a:p>
            <a:pPr marL="685165" lvl="1" indent="-227965">
              <a:lnSpc>
                <a:spcPct val="150000"/>
              </a:lnSpc>
            </a:pPr>
            <a:r>
              <a:rPr lang="en-US" dirty="0"/>
              <a:t>Please introduce yourselves by sharing your name, company, role and why you are interested in scoping a natural capital assessment</a:t>
            </a:r>
            <a:endParaRPr lang="en-US" dirty="0">
              <a:cs typeface="Arial"/>
            </a:endParaRPr>
          </a:p>
        </p:txBody>
      </p:sp>
      <p:sp>
        <p:nvSpPr>
          <p:cNvPr id="3" name="Oval 2">
            <a:extLst>
              <a:ext uri="{FF2B5EF4-FFF2-40B4-BE49-F238E27FC236}">
                <a16:creationId xmlns:a16="http://schemas.microsoft.com/office/drawing/2014/main" id="{7934B48E-D3C8-4F57-9469-3FD431E07F03}"/>
              </a:ext>
            </a:extLst>
          </p:cNvPr>
          <p:cNvSpPr/>
          <p:nvPr/>
        </p:nvSpPr>
        <p:spPr>
          <a:xfrm>
            <a:off x="9695764" y="125352"/>
            <a:ext cx="2223150" cy="2069431"/>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Slide Number Placeholder 5">
            <a:extLst>
              <a:ext uri="{FF2B5EF4-FFF2-40B4-BE49-F238E27FC236}">
                <a16:creationId xmlns:a16="http://schemas.microsoft.com/office/drawing/2014/main" id="{388BC951-413E-784E-9157-32DE19657D9F}"/>
              </a:ext>
            </a:extLst>
          </p:cNvPr>
          <p:cNvSpPr>
            <a:spLocks noGrp="1"/>
          </p:cNvSpPr>
          <p:nvPr>
            <p:ph type="sldNum" sz="quarter" idx="12"/>
          </p:nvPr>
        </p:nvSpPr>
        <p:spPr/>
        <p:txBody>
          <a:bodyPr/>
          <a:lstStyle/>
          <a:p>
            <a:fld id="{971CEC84-1649-40CE-BFF6-7286506FEA08}" type="slidenum">
              <a:rPr lang="en-GB" smtClean="0"/>
              <a:pPr/>
              <a:t>17</a:t>
            </a:fld>
            <a:endParaRPr lang="en-GB"/>
          </a:p>
        </p:txBody>
      </p:sp>
    </p:spTree>
    <p:extLst>
      <p:ext uri="{BB962C8B-B14F-4D97-AF65-F5344CB8AC3E}">
        <p14:creationId xmlns:p14="http://schemas.microsoft.com/office/powerpoint/2010/main" val="241021824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pic>
        <p:nvPicPr>
          <p:cNvPr id="2177" name="Google Shape;2177;p114"/>
          <p:cNvPicPr preferRelativeResize="0"/>
          <p:nvPr/>
        </p:nvPicPr>
        <p:blipFill rotWithShape="1">
          <a:blip r:embed="rId3">
            <a:alphaModFix/>
          </a:blip>
          <a:srcRect t="26105" b="26105"/>
          <a:stretch/>
        </p:blipFill>
        <p:spPr>
          <a:xfrm>
            <a:off x="6480699" y="1158506"/>
            <a:ext cx="5711301" cy="4842596"/>
          </a:xfrm>
          <a:prstGeom prst="rect">
            <a:avLst/>
          </a:prstGeom>
          <a:noFill/>
          <a:ln>
            <a:noFill/>
          </a:ln>
        </p:spPr>
      </p:pic>
      <p:pic>
        <p:nvPicPr>
          <p:cNvPr id="2178" name="Google Shape;2178;p114" descr="SwooshMask.png"/>
          <p:cNvPicPr preferRelativeResize="0"/>
          <p:nvPr/>
        </p:nvPicPr>
        <p:blipFill rotWithShape="1">
          <a:blip r:embed="rId4">
            <a:alphaModFix/>
          </a:blip>
          <a:srcRect/>
          <a:stretch/>
        </p:blipFill>
        <p:spPr>
          <a:xfrm>
            <a:off x="3684233" y="1151511"/>
            <a:ext cx="4909006" cy="4858657"/>
          </a:xfrm>
          <a:prstGeom prst="rect">
            <a:avLst/>
          </a:prstGeom>
          <a:noFill/>
          <a:ln>
            <a:noFill/>
          </a:ln>
        </p:spPr>
      </p:pic>
      <p:sp>
        <p:nvSpPr>
          <p:cNvPr id="2179" name="Google Shape;2179;p114"/>
          <p:cNvSpPr txBox="1">
            <a:spLocks noGrp="1"/>
          </p:cNvSpPr>
          <p:nvPr>
            <p:ph type="title"/>
          </p:nvPr>
        </p:nvSpPr>
        <p:spPr>
          <a:xfrm>
            <a:off x="314194" y="116021"/>
            <a:ext cx="11498123" cy="878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200"/>
              <a:buFont typeface="Arial"/>
              <a:buNone/>
            </a:pPr>
            <a:r>
              <a:rPr lang="en-GB" dirty="0"/>
              <a:t>Key take-aways / Closing word</a:t>
            </a:r>
            <a:endParaRPr dirty="0"/>
          </a:p>
        </p:txBody>
      </p:sp>
      <p:sp>
        <p:nvSpPr>
          <p:cNvPr id="2180" name="Google Shape;2180;p114"/>
          <p:cNvSpPr txBox="1">
            <a:spLocks noGrp="1"/>
          </p:cNvSpPr>
          <p:nvPr>
            <p:ph type="body" idx="1"/>
          </p:nvPr>
        </p:nvSpPr>
        <p:spPr>
          <a:xfrm>
            <a:off x="175948" y="1356951"/>
            <a:ext cx="7762582" cy="4002055"/>
          </a:xfrm>
          <a:prstGeom prst="rect">
            <a:avLst/>
          </a:prstGeom>
          <a:noFill/>
          <a:ln>
            <a:noFill/>
          </a:ln>
        </p:spPr>
        <p:txBody>
          <a:bodyPr spcFirstLastPara="1" wrap="square" lIns="91425" tIns="45700" rIns="91425" bIns="45700" anchor="t" anchorCtr="0">
            <a:noAutofit/>
          </a:bodyPr>
          <a:lstStyle/>
          <a:p>
            <a:pPr marL="457200" lvl="0" indent="-457200" algn="l" rtl="0">
              <a:lnSpc>
                <a:spcPct val="150000"/>
              </a:lnSpc>
              <a:spcBef>
                <a:spcPts val="0"/>
              </a:spcBef>
              <a:spcAft>
                <a:spcPts val="0"/>
              </a:spcAft>
              <a:buSzPts val="2000"/>
              <a:buFont typeface="Arial"/>
              <a:buAutoNum type="arabicPeriod"/>
            </a:pPr>
            <a:r>
              <a:rPr lang="en-GB" sz="2000" b="1" dirty="0"/>
              <a:t>Business impacts and depends on nature </a:t>
            </a:r>
            <a:endParaRPr dirty="0"/>
          </a:p>
          <a:p>
            <a:pPr marL="457200" indent="-457200">
              <a:lnSpc>
                <a:spcPct val="100000"/>
              </a:lnSpc>
              <a:buFont typeface="+mj-lt"/>
              <a:buAutoNum type="arabicPeriod"/>
            </a:pPr>
            <a:r>
              <a:rPr lang="en-GB" sz="2000" b="1" dirty="0"/>
              <a:t>Identifying, measuring and valuing your natural capital impacts and dependencies helps make better and more informed decisions</a:t>
            </a:r>
          </a:p>
          <a:p>
            <a:pPr marL="457200" indent="-457200">
              <a:lnSpc>
                <a:spcPct val="100000"/>
              </a:lnSpc>
              <a:buFont typeface="+mj-lt"/>
              <a:buAutoNum type="arabicPeriod"/>
            </a:pPr>
            <a:r>
              <a:rPr lang="en-US" sz="2000" b="1" dirty="0"/>
              <a:t>The Natural Capital Protocol provides the framework to go through that process</a:t>
            </a:r>
          </a:p>
          <a:p>
            <a:pPr marL="457200" lvl="0" indent="-457200" algn="l" rtl="0">
              <a:lnSpc>
                <a:spcPct val="100000"/>
              </a:lnSpc>
              <a:spcAft>
                <a:spcPts val="0"/>
              </a:spcAft>
              <a:buSzPts val="2000"/>
              <a:buFont typeface="Arial"/>
              <a:buAutoNum type="arabicPeriod"/>
            </a:pPr>
            <a:r>
              <a:rPr lang="en-GB" sz="2000" b="1" dirty="0"/>
              <a:t>There are many existing tools &amp; resource: the one you choose depends on the objective &amp; scope of your assessment</a:t>
            </a:r>
            <a:endParaRPr sz="2000" b="1" dirty="0"/>
          </a:p>
          <a:p>
            <a:pPr marL="457200" indent="-457200" fontAlgn="t">
              <a:lnSpc>
                <a:spcPct val="100000"/>
              </a:lnSpc>
              <a:buSzPts val="2000"/>
              <a:buFont typeface="Arial"/>
              <a:buAutoNum type="arabicPeriod"/>
            </a:pPr>
            <a:r>
              <a:rPr lang="en-US" sz="2000" b="1" dirty="0"/>
              <a:t>The first steps to assessing natural capital are to define your objective, identify your impacts and/or dependencies, and scope your assessment</a:t>
            </a:r>
          </a:p>
        </p:txBody>
      </p:sp>
      <p:sp>
        <p:nvSpPr>
          <p:cNvPr id="2183" name="Google Shape;2183;p114"/>
          <p:cNvSpPr txBox="1"/>
          <p:nvPr/>
        </p:nvSpPr>
        <p:spPr>
          <a:xfrm>
            <a:off x="796636" y="6336781"/>
            <a:ext cx="2743200"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GB" sz="1600">
                <a:solidFill>
                  <a:srgbClr val="595959"/>
                </a:solidFill>
                <a:latin typeface="Arial"/>
                <a:ea typeface="Arial"/>
                <a:cs typeface="Arial"/>
                <a:sym typeface="Arial"/>
              </a:rPr>
              <a:t>170</a:t>
            </a:fld>
            <a:endParaRPr sz="1600">
              <a:solidFill>
                <a:srgbClr val="595959"/>
              </a:solidFill>
              <a:latin typeface="Arial"/>
              <a:ea typeface="Arial"/>
              <a:cs typeface="Arial"/>
              <a:sym typeface="Arial"/>
            </a:endParaRPr>
          </a:p>
        </p:txBody>
      </p:sp>
      <p:sp>
        <p:nvSpPr>
          <p:cNvPr id="7" name="Teardrop 9">
            <a:extLst>
              <a:ext uri="{FF2B5EF4-FFF2-40B4-BE49-F238E27FC236}">
                <a16:creationId xmlns:a16="http://schemas.microsoft.com/office/drawing/2014/main" id="{661B5EB0-E5A3-49C5-A742-021C129723F9}"/>
              </a:ext>
            </a:extLst>
          </p:cNvPr>
          <p:cNvSpPr/>
          <p:nvPr/>
        </p:nvSpPr>
        <p:spPr>
          <a:xfrm>
            <a:off x="10573907" y="125353"/>
            <a:ext cx="1442145" cy="130262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6">
            <a:extLst>
              <a:ext uri="{FF2B5EF4-FFF2-40B4-BE49-F238E27FC236}">
                <a16:creationId xmlns:a16="http://schemas.microsoft.com/office/drawing/2014/main" id="{B3CB06C4-02A0-490C-BC86-0C0B3E54E393}"/>
              </a:ext>
            </a:extLst>
          </p:cNvPr>
          <p:cNvSpPr txBox="1"/>
          <p:nvPr/>
        </p:nvSpPr>
        <p:spPr>
          <a:xfrm>
            <a:off x="10617757" y="426242"/>
            <a:ext cx="1354443"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rial"/>
                <a:ea typeface="+mn-ea"/>
                <a:cs typeface="+mn-cs"/>
              </a:rPr>
              <a:t>Refer to </a:t>
            </a:r>
            <a:r>
              <a:rPr kumimoji="0" lang="en-US" sz="1500" b="1" i="0" u="none" strike="noStrike" kern="1200" cap="none" spc="0" normalizeH="0" baseline="0" noProof="0" dirty="0">
                <a:ln>
                  <a:noFill/>
                </a:ln>
                <a:solidFill>
                  <a:prstClr val="white"/>
                </a:solidFill>
                <a:effectLst/>
                <a:uLnTx/>
                <a:uFillTx/>
                <a:latin typeface="Arial"/>
                <a:ea typeface="+mn-ea"/>
                <a:cs typeface="+mn-cs"/>
              </a:rPr>
              <a:t>p. </a:t>
            </a:r>
            <a:r>
              <a:rPr lang="en-US" sz="1500" b="1" dirty="0">
                <a:solidFill>
                  <a:prstClr val="white"/>
                </a:solidFill>
                <a:latin typeface="Arial"/>
              </a:rPr>
              <a:t>67</a:t>
            </a:r>
            <a:r>
              <a:rPr kumimoji="0" lang="en-US" sz="1500" b="1" i="0" u="none" strike="noStrike" kern="1200" cap="none" spc="0" normalizeH="0" baseline="0" noProof="0" dirty="0">
                <a:ln>
                  <a:noFill/>
                </a:ln>
                <a:solidFill>
                  <a:prstClr val="white"/>
                </a:solidFill>
                <a:effectLst/>
                <a:uLnTx/>
                <a:uFillTx/>
                <a:latin typeface="Arial"/>
                <a:ea typeface="+mn-ea"/>
                <a:cs typeface="+mn-cs"/>
              </a:rPr>
              <a:t> </a:t>
            </a:r>
            <a:r>
              <a:rPr kumimoji="0" lang="en-US" sz="1500" b="0" i="0" u="none" strike="noStrike" kern="1200" cap="none" spc="0" normalizeH="0" baseline="0" noProof="0" dirty="0">
                <a:ln>
                  <a:noFill/>
                </a:ln>
                <a:solidFill>
                  <a:prstClr val="white"/>
                </a:solidFill>
                <a:effectLst/>
                <a:uLnTx/>
                <a:uFillTx/>
                <a:latin typeface="Arial"/>
                <a:ea typeface="+mn-ea"/>
                <a:cs typeface="+mn-cs"/>
              </a:rPr>
              <a:t>of your workbook</a:t>
            </a:r>
            <a:endParaRPr kumimoji="0" lang="en-CH" sz="1500" b="0" i="0" u="none" strike="noStrike" kern="1200" cap="none" spc="0" normalizeH="0" baseline="0" noProof="0" dirty="0">
              <a:ln>
                <a:noFill/>
              </a:ln>
              <a:solidFill>
                <a:prstClr val="white"/>
              </a:solidFill>
              <a:effectLst/>
              <a:uLnTx/>
              <a:uFillTx/>
              <a:latin typeface="Arial"/>
              <a:ea typeface="+mn-ea"/>
              <a:cs typeface="+mn-cs"/>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7635-E6B5-4D60-9AFD-7BF1E3041640}"/>
              </a:ext>
            </a:extLst>
          </p:cNvPr>
          <p:cNvSpPr>
            <a:spLocks noGrp="1"/>
          </p:cNvSpPr>
          <p:nvPr>
            <p:ph type="title"/>
          </p:nvPr>
        </p:nvSpPr>
        <p:spPr/>
        <p:txBody>
          <a:bodyPr/>
          <a:lstStyle/>
          <a:p>
            <a:r>
              <a:rPr lang="en-US" dirty="0" err="1"/>
              <a:t>Mentimeter</a:t>
            </a:r>
            <a:r>
              <a:rPr lang="en-US" dirty="0"/>
              <a:t> closing questions</a:t>
            </a:r>
            <a:endParaRPr lang="en-CH" dirty="0"/>
          </a:p>
        </p:txBody>
      </p:sp>
      <p:sp>
        <p:nvSpPr>
          <p:cNvPr id="6" name="Oval 5">
            <a:extLst>
              <a:ext uri="{FF2B5EF4-FFF2-40B4-BE49-F238E27FC236}">
                <a16:creationId xmlns:a16="http://schemas.microsoft.com/office/drawing/2014/main" id="{B2881FDA-1521-421F-96F3-1ADBD06C894B}"/>
              </a:ext>
            </a:extLst>
          </p:cNvPr>
          <p:cNvSpPr/>
          <p:nvPr/>
        </p:nvSpPr>
        <p:spPr>
          <a:xfrm>
            <a:off x="2016689" y="1776412"/>
            <a:ext cx="3314700" cy="3305175"/>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6">
            <a:extLst>
              <a:ext uri="{FF2B5EF4-FFF2-40B4-BE49-F238E27FC236}">
                <a16:creationId xmlns:a16="http://schemas.microsoft.com/office/drawing/2014/main" id="{17B34F00-F8B1-48EF-B300-A25E17D6F387}"/>
              </a:ext>
            </a:extLst>
          </p:cNvPr>
          <p:cNvSpPr txBox="1"/>
          <p:nvPr/>
        </p:nvSpPr>
        <p:spPr>
          <a:xfrm>
            <a:off x="2351801" y="2550784"/>
            <a:ext cx="2644475" cy="2092881"/>
          </a:xfrm>
          <a:prstGeom prst="rect">
            <a:avLst/>
          </a:prstGeom>
          <a:noFill/>
        </p:spPr>
        <p:txBody>
          <a:bodyPr wrap="square" rtlCol="0">
            <a:spAutoFit/>
          </a:bodyPr>
          <a:lstStyle/>
          <a:p>
            <a:pPr algn="ctr"/>
            <a:r>
              <a:rPr lang="en-US" sz="2800">
                <a:solidFill>
                  <a:schemeClr val="lt1"/>
                </a:solidFill>
              </a:rPr>
              <a:t>What are your </a:t>
            </a:r>
            <a:r>
              <a:rPr lang="en-US" sz="2800" u="sng">
                <a:solidFill>
                  <a:schemeClr val="lt1"/>
                </a:solidFill>
              </a:rPr>
              <a:t>2 key learnings </a:t>
            </a:r>
            <a:r>
              <a:rPr lang="en-US" sz="2800">
                <a:solidFill>
                  <a:schemeClr val="lt1"/>
                </a:solidFill>
              </a:rPr>
              <a:t>from the training?</a:t>
            </a:r>
          </a:p>
          <a:p>
            <a:endParaRPr lang="en-CH"/>
          </a:p>
        </p:txBody>
      </p:sp>
      <p:pic>
        <p:nvPicPr>
          <p:cNvPr id="8" name="Graphic 7" descr="Bar chart">
            <a:extLst>
              <a:ext uri="{FF2B5EF4-FFF2-40B4-BE49-F238E27FC236}">
                <a16:creationId xmlns:a16="http://schemas.microsoft.com/office/drawing/2014/main" id="{13676D7A-6982-491C-81FA-EB1823F450C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7917" y="125352"/>
            <a:ext cx="914400" cy="914400"/>
          </a:xfrm>
          <a:prstGeom prst="rect">
            <a:avLst/>
          </a:prstGeom>
        </p:spPr>
      </p:pic>
      <p:sp>
        <p:nvSpPr>
          <p:cNvPr id="9" name="Oval 8">
            <a:extLst>
              <a:ext uri="{FF2B5EF4-FFF2-40B4-BE49-F238E27FC236}">
                <a16:creationId xmlns:a16="http://schemas.microsoft.com/office/drawing/2014/main" id="{584DFB46-C8FF-4248-963E-F87C6605B764}"/>
              </a:ext>
            </a:extLst>
          </p:cNvPr>
          <p:cNvSpPr/>
          <p:nvPr/>
        </p:nvSpPr>
        <p:spPr>
          <a:xfrm>
            <a:off x="6525499" y="1776412"/>
            <a:ext cx="3314700" cy="3305175"/>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FE336430-2D72-4173-B3A3-006C88BD96B0}"/>
              </a:ext>
            </a:extLst>
          </p:cNvPr>
          <p:cNvSpPr txBox="1"/>
          <p:nvPr/>
        </p:nvSpPr>
        <p:spPr>
          <a:xfrm>
            <a:off x="6610801" y="2569638"/>
            <a:ext cx="3144095" cy="2092881"/>
          </a:xfrm>
          <a:prstGeom prst="rect">
            <a:avLst/>
          </a:prstGeom>
          <a:noFill/>
        </p:spPr>
        <p:txBody>
          <a:bodyPr wrap="square" rtlCol="0">
            <a:spAutoFit/>
          </a:bodyPr>
          <a:lstStyle/>
          <a:p>
            <a:pPr algn="ctr"/>
            <a:r>
              <a:rPr lang="en-US" sz="2800">
                <a:solidFill>
                  <a:schemeClr val="lt1"/>
                </a:solidFill>
              </a:rPr>
              <a:t>Share </a:t>
            </a:r>
            <a:r>
              <a:rPr lang="en-US" sz="2800" u="sng">
                <a:solidFill>
                  <a:schemeClr val="lt1"/>
                </a:solidFill>
              </a:rPr>
              <a:t>1 concrete next action </a:t>
            </a:r>
            <a:r>
              <a:rPr lang="en-US" sz="2800">
                <a:solidFill>
                  <a:schemeClr val="lt1"/>
                </a:solidFill>
              </a:rPr>
              <a:t>you will take after this training</a:t>
            </a:r>
          </a:p>
          <a:p>
            <a:endParaRPr lang="en-CH"/>
          </a:p>
        </p:txBody>
      </p:sp>
      <p:sp>
        <p:nvSpPr>
          <p:cNvPr id="11" name="Slide Number Placeholder 4">
            <a:extLst>
              <a:ext uri="{FF2B5EF4-FFF2-40B4-BE49-F238E27FC236}">
                <a16:creationId xmlns:a16="http://schemas.microsoft.com/office/drawing/2014/main" id="{331B81E1-65FF-4A90-88BB-732736B10668}"/>
              </a:ext>
            </a:extLst>
          </p:cNvPr>
          <p:cNvSpPr>
            <a:spLocks noGrp="1"/>
          </p:cNvSpPr>
          <p:nvPr>
            <p:ph type="sldNum" sz="quarter" idx="12"/>
          </p:nvPr>
        </p:nvSpPr>
        <p:spPr>
          <a:xfrm>
            <a:off x="796636" y="633678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2" name="Teardrop 6">
            <a:extLst>
              <a:ext uri="{FF2B5EF4-FFF2-40B4-BE49-F238E27FC236}">
                <a16:creationId xmlns:a16="http://schemas.microsoft.com/office/drawing/2014/main" id="{83FEA41B-1326-42E2-9D12-D71AE0284B9E}"/>
              </a:ext>
            </a:extLst>
          </p:cNvPr>
          <p:cNvSpPr/>
          <p:nvPr/>
        </p:nvSpPr>
        <p:spPr>
          <a:xfrm>
            <a:off x="9438039" y="125352"/>
            <a:ext cx="1442145" cy="144214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TextBox 7">
            <a:extLst>
              <a:ext uri="{FF2B5EF4-FFF2-40B4-BE49-F238E27FC236}">
                <a16:creationId xmlns:a16="http://schemas.microsoft.com/office/drawing/2014/main" id="{FF53CD8E-33EF-4B2C-83C5-EACA8A8D06B4}"/>
              </a:ext>
            </a:extLst>
          </p:cNvPr>
          <p:cNvSpPr txBox="1"/>
          <p:nvPr/>
        </p:nvSpPr>
        <p:spPr>
          <a:xfrm>
            <a:off x="9481889" y="415503"/>
            <a:ext cx="1354443" cy="784830"/>
          </a:xfrm>
          <a:prstGeom prst="rect">
            <a:avLst/>
          </a:prstGeom>
          <a:noFill/>
        </p:spPr>
        <p:txBody>
          <a:bodyPr wrap="square" rtlCol="0">
            <a:spAutoFit/>
          </a:bodyPr>
          <a:lstStyle/>
          <a:p>
            <a:pPr algn="ctr"/>
            <a:r>
              <a:rPr lang="en-US" sz="1500" dirty="0">
                <a:solidFill>
                  <a:schemeClr val="bg1"/>
                </a:solidFill>
              </a:rPr>
              <a:t>Refer to </a:t>
            </a:r>
            <a:r>
              <a:rPr lang="en-US" sz="1500" b="1" dirty="0">
                <a:solidFill>
                  <a:schemeClr val="bg1"/>
                </a:solidFill>
              </a:rPr>
              <a:t>p. 68 </a:t>
            </a:r>
            <a:r>
              <a:rPr lang="en-US" sz="1500" dirty="0">
                <a:solidFill>
                  <a:schemeClr val="bg1"/>
                </a:solidFill>
              </a:rPr>
              <a:t>of your workbook</a:t>
            </a:r>
            <a:endParaRPr lang="en-CH" sz="1500" dirty="0">
              <a:solidFill>
                <a:schemeClr val="bg1"/>
              </a:solidFill>
            </a:endParaRPr>
          </a:p>
        </p:txBody>
      </p:sp>
    </p:spTree>
    <p:extLst>
      <p:ext uri="{BB962C8B-B14F-4D97-AF65-F5344CB8AC3E}">
        <p14:creationId xmlns:p14="http://schemas.microsoft.com/office/powerpoint/2010/main" val="115813134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How to use </a:t>
            </a:r>
            <a:r>
              <a:rPr lang="en-GB" dirty="0" err="1"/>
              <a:t>Mentimeter</a:t>
            </a:r>
            <a:endParaRPr lang="en-GB" dirty="0"/>
          </a:p>
        </p:txBody>
      </p:sp>
      <p:sp>
        <p:nvSpPr>
          <p:cNvPr id="7" name="Oval 6">
            <a:extLst>
              <a:ext uri="{FF2B5EF4-FFF2-40B4-BE49-F238E27FC236}">
                <a16:creationId xmlns:a16="http://schemas.microsoft.com/office/drawing/2014/main" id="{80929EF0-4E13-4E7E-8A88-F1D5FF2118F1}"/>
              </a:ext>
            </a:extLst>
          </p:cNvPr>
          <p:cNvSpPr/>
          <p:nvPr/>
        </p:nvSpPr>
        <p:spPr>
          <a:xfrm>
            <a:off x="993915" y="1699593"/>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1</a:t>
            </a:r>
          </a:p>
        </p:txBody>
      </p:sp>
      <p:sp>
        <p:nvSpPr>
          <p:cNvPr id="8" name="Oval 7">
            <a:extLst>
              <a:ext uri="{FF2B5EF4-FFF2-40B4-BE49-F238E27FC236}">
                <a16:creationId xmlns:a16="http://schemas.microsoft.com/office/drawing/2014/main" id="{727D7B60-345A-4BED-A9DC-76B792D8BF82}"/>
              </a:ext>
            </a:extLst>
          </p:cNvPr>
          <p:cNvSpPr/>
          <p:nvPr/>
        </p:nvSpPr>
        <p:spPr>
          <a:xfrm>
            <a:off x="993915" y="309268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2</a:t>
            </a:r>
          </a:p>
        </p:txBody>
      </p:sp>
      <p:sp>
        <p:nvSpPr>
          <p:cNvPr id="9" name="Oval 8">
            <a:extLst>
              <a:ext uri="{FF2B5EF4-FFF2-40B4-BE49-F238E27FC236}">
                <a16:creationId xmlns:a16="http://schemas.microsoft.com/office/drawing/2014/main" id="{ECBA2E41-CCEC-4F9E-BD4D-1F79E6EEDE33}"/>
              </a:ext>
            </a:extLst>
          </p:cNvPr>
          <p:cNvSpPr/>
          <p:nvPr/>
        </p:nvSpPr>
        <p:spPr>
          <a:xfrm>
            <a:off x="993915" y="448577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3</a:t>
            </a:r>
          </a:p>
        </p:txBody>
      </p:sp>
      <p:sp>
        <p:nvSpPr>
          <p:cNvPr id="10" name="TextBox 9">
            <a:extLst>
              <a:ext uri="{FF2B5EF4-FFF2-40B4-BE49-F238E27FC236}">
                <a16:creationId xmlns:a16="http://schemas.microsoft.com/office/drawing/2014/main" id="{965B8657-C081-4820-9587-F59C2CD84CA1}"/>
              </a:ext>
            </a:extLst>
          </p:cNvPr>
          <p:cNvSpPr txBox="1"/>
          <p:nvPr/>
        </p:nvSpPr>
        <p:spPr>
          <a:xfrm>
            <a:off x="2415766" y="1910091"/>
            <a:ext cx="3895618"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Go to </a:t>
            </a:r>
            <a:r>
              <a:rPr lang="en-US" sz="2800" b="1" kern="0">
                <a:solidFill>
                  <a:srgbClr val="BBD151"/>
                </a:solidFill>
                <a:latin typeface="Arial"/>
                <a:ea typeface="Verdana" panose="020B0604030504040204" pitchFamily="34" charset="0"/>
              </a:rPr>
              <a:t>www.menti.com</a:t>
            </a:r>
          </a:p>
        </p:txBody>
      </p:sp>
      <p:sp>
        <p:nvSpPr>
          <p:cNvPr id="11" name="TextBox 10">
            <a:extLst>
              <a:ext uri="{FF2B5EF4-FFF2-40B4-BE49-F238E27FC236}">
                <a16:creationId xmlns:a16="http://schemas.microsoft.com/office/drawing/2014/main" id="{48F8F863-F5EA-40FA-8052-E56D7D4150C8}"/>
              </a:ext>
            </a:extLst>
          </p:cNvPr>
          <p:cNvSpPr txBox="1"/>
          <p:nvPr/>
        </p:nvSpPr>
        <p:spPr>
          <a:xfrm>
            <a:off x="2415765" y="3303179"/>
            <a:ext cx="5950025" cy="523220"/>
          </a:xfrm>
          <a:prstGeom prst="rect">
            <a:avLst/>
          </a:prstGeom>
          <a:noFill/>
        </p:spPr>
        <p:txBody>
          <a:bodyPr wrap="square" rtlCol="0">
            <a:spAutoFit/>
          </a:bodyPr>
          <a:lstStyle/>
          <a:p>
            <a:pPr defTabSz="914332">
              <a:defRPr/>
            </a:pPr>
            <a:r>
              <a:rPr lang="en-US" sz="2800" dirty="0">
                <a:solidFill>
                  <a:prstClr val="black">
                    <a:lumMod val="65000"/>
                    <a:lumOff val="35000"/>
                  </a:prstClr>
                </a:solidFill>
                <a:latin typeface="Arial"/>
              </a:rPr>
              <a:t>Enter this code: </a:t>
            </a:r>
            <a:r>
              <a:rPr lang="en-US" sz="2800" b="1" kern="0" dirty="0">
                <a:solidFill>
                  <a:srgbClr val="BBD151"/>
                </a:solidFill>
                <a:ea typeface="Verdana" panose="020B0604030504040204" pitchFamily="34" charset="0"/>
              </a:rPr>
              <a:t>XXXXXX</a:t>
            </a:r>
            <a:endParaRPr lang="en-US" sz="2800" b="1" kern="0" dirty="0">
              <a:solidFill>
                <a:srgbClr val="BBD151"/>
              </a:solidFill>
              <a:latin typeface="Arial"/>
              <a:ea typeface="Verdana" panose="020B0604030504040204" pitchFamily="34" charset="0"/>
            </a:endParaRPr>
          </a:p>
        </p:txBody>
      </p:sp>
      <p:sp>
        <p:nvSpPr>
          <p:cNvPr id="12" name="TextBox 11">
            <a:extLst>
              <a:ext uri="{FF2B5EF4-FFF2-40B4-BE49-F238E27FC236}">
                <a16:creationId xmlns:a16="http://schemas.microsoft.com/office/drawing/2014/main" id="{34614B1D-62D3-49FF-8D23-C752B50B98B6}"/>
              </a:ext>
            </a:extLst>
          </p:cNvPr>
          <p:cNvSpPr txBox="1"/>
          <p:nvPr/>
        </p:nvSpPr>
        <p:spPr>
          <a:xfrm>
            <a:off x="2415765" y="4696268"/>
            <a:ext cx="3363421"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Submit your answer</a:t>
            </a:r>
          </a:p>
        </p:txBody>
      </p:sp>
      <p:sp>
        <p:nvSpPr>
          <p:cNvPr id="3" name="Slide Number Placeholder 2">
            <a:extLst>
              <a:ext uri="{FF2B5EF4-FFF2-40B4-BE49-F238E27FC236}">
                <a16:creationId xmlns:a16="http://schemas.microsoft.com/office/drawing/2014/main" id="{1CBD90BC-D8E3-4A41-B8A9-C4B83F4E9A26}"/>
              </a:ext>
            </a:extLst>
          </p:cNvPr>
          <p:cNvSpPr>
            <a:spLocks noGrp="1"/>
          </p:cNvSpPr>
          <p:nvPr>
            <p:ph type="sldNum" sz="quarter" idx="12"/>
          </p:nvPr>
        </p:nvSpPr>
        <p:spPr/>
        <p:txBody>
          <a:bodyPr/>
          <a:lstStyle/>
          <a:p>
            <a:fld id="{971CEC84-1649-40CE-BFF6-7286506FEA08}" type="slidenum">
              <a:rPr lang="en-GB" smtClean="0"/>
              <a:pPr/>
              <a:t>172</a:t>
            </a:fld>
            <a:endParaRPr lang="en-GB"/>
          </a:p>
        </p:txBody>
      </p:sp>
    </p:spTree>
    <p:extLst>
      <p:ext uri="{BB962C8B-B14F-4D97-AF65-F5344CB8AC3E}">
        <p14:creationId xmlns:p14="http://schemas.microsoft.com/office/powerpoint/2010/main" val="226119160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6452DA-D3F5-4904-B0A2-BA39E43578A6}"/>
              </a:ext>
            </a:extLst>
          </p:cNvPr>
          <p:cNvSpPr txBox="1">
            <a:spLocks/>
          </p:cNvSpPr>
          <p:nvPr/>
        </p:nvSpPr>
        <p:spPr>
          <a:xfrm>
            <a:off x="346939" y="254446"/>
            <a:ext cx="11498123" cy="627684"/>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pPr defTabSz="914354">
              <a:defRPr/>
            </a:pPr>
            <a:r>
              <a:rPr lang="en-GB">
                <a:solidFill>
                  <a:prstClr val="black">
                    <a:lumMod val="65000"/>
                    <a:lumOff val="35000"/>
                  </a:prstClr>
                </a:solidFill>
                <a:latin typeface="Arial"/>
              </a:rPr>
              <a:t>Eager to get </a:t>
            </a:r>
            <a:r>
              <a:rPr lang="en-GB">
                <a:latin typeface="Arial"/>
              </a:rPr>
              <a:t>started</a:t>
            </a:r>
            <a:r>
              <a:rPr lang="en-GB">
                <a:solidFill>
                  <a:prstClr val="black">
                    <a:lumMod val="65000"/>
                    <a:lumOff val="35000"/>
                  </a:prstClr>
                </a:solidFill>
                <a:latin typeface="Arial"/>
              </a:rPr>
              <a:t>?</a:t>
            </a:r>
          </a:p>
        </p:txBody>
      </p:sp>
      <p:pic>
        <p:nvPicPr>
          <p:cNvPr id="10" name="Picture Placeholder 5" descr="Natural Capital Coalition Training | Just another WordPress site">
            <a:extLst>
              <a:ext uri="{FF2B5EF4-FFF2-40B4-BE49-F238E27FC236}">
                <a16:creationId xmlns:a16="http://schemas.microsoft.com/office/drawing/2014/main" id="{9E2343D8-1280-4E94-B19D-20A32D2914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507637" y="1390095"/>
            <a:ext cx="6684363" cy="4458287"/>
          </a:xfrm>
          <a:prstGeom prst="rect">
            <a:avLst/>
          </a:prstGeom>
        </p:spPr>
      </p:pic>
      <p:grpSp>
        <p:nvGrpSpPr>
          <p:cNvPr id="17" name="Group 16">
            <a:extLst>
              <a:ext uri="{FF2B5EF4-FFF2-40B4-BE49-F238E27FC236}">
                <a16:creationId xmlns:a16="http://schemas.microsoft.com/office/drawing/2014/main" id="{8EDDEA9A-1F78-40C4-8684-79475EF23F68}"/>
              </a:ext>
            </a:extLst>
          </p:cNvPr>
          <p:cNvGrpSpPr/>
          <p:nvPr/>
        </p:nvGrpSpPr>
        <p:grpSpPr>
          <a:xfrm>
            <a:off x="9982205" y="136527"/>
            <a:ext cx="1945887" cy="1782644"/>
            <a:chOff x="4164440" y="3621812"/>
            <a:chExt cx="1458521" cy="1327851"/>
          </a:xfrm>
        </p:grpSpPr>
        <p:sp>
          <p:nvSpPr>
            <p:cNvPr id="18" name="Teardrop 17">
              <a:extLst>
                <a:ext uri="{FF2B5EF4-FFF2-40B4-BE49-F238E27FC236}">
                  <a16:creationId xmlns:a16="http://schemas.microsoft.com/office/drawing/2014/main" id="{5C4F446D-7C9A-4C04-9ADA-D4DB9986FCC5}"/>
                </a:ext>
              </a:extLst>
            </p:cNvPr>
            <p:cNvSpPr/>
            <p:nvPr/>
          </p:nvSpPr>
          <p:spPr>
            <a:xfrm>
              <a:off x="4164440" y="3621812"/>
              <a:ext cx="1458521" cy="1327851"/>
            </a:xfrm>
            <a:prstGeom prst="teardrop">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21" name="TextBox 20">
              <a:extLst>
                <a:ext uri="{FF2B5EF4-FFF2-40B4-BE49-F238E27FC236}">
                  <a16:creationId xmlns:a16="http://schemas.microsoft.com/office/drawing/2014/main" id="{895DB923-36EF-47B6-89E3-3DBFE076C3A6}"/>
                </a:ext>
              </a:extLst>
            </p:cNvPr>
            <p:cNvSpPr txBox="1"/>
            <p:nvPr/>
          </p:nvSpPr>
          <p:spPr>
            <a:xfrm>
              <a:off x="4238192" y="3812199"/>
              <a:ext cx="1311017" cy="894480"/>
            </a:xfrm>
            <a:prstGeom prst="rect">
              <a:avLst/>
            </a:prstGeom>
            <a:noFill/>
          </p:spPr>
          <p:txBody>
            <a:bodyPr wrap="square" rtlCol="0">
              <a:spAutoFit/>
            </a:bodyPr>
            <a:lstStyle/>
            <a:p>
              <a:pPr algn="ctr" defTabSz="914354">
                <a:defRPr/>
              </a:pPr>
              <a:r>
                <a:rPr lang="en-GB" sz="1801">
                  <a:solidFill>
                    <a:prstClr val="white"/>
                  </a:solidFill>
                  <a:latin typeface="Arial"/>
                </a:rPr>
                <a:t>Check out NCC’s interactive </a:t>
              </a:r>
              <a:r>
                <a:rPr lang="en-GB" sz="1801">
                  <a:solidFill>
                    <a:prstClr val="white"/>
                  </a:solidFill>
                  <a:latin typeface="Arial"/>
                  <a:hlinkClick r:id="rId4"/>
                </a:rPr>
                <a:t>training videos</a:t>
              </a:r>
              <a:endParaRPr lang="en-GB" sz="1801">
                <a:solidFill>
                  <a:prstClr val="white"/>
                </a:solidFill>
                <a:latin typeface="Arial"/>
              </a:endParaRPr>
            </a:p>
          </p:txBody>
        </p:sp>
      </p:grpSp>
      <p:grpSp>
        <p:nvGrpSpPr>
          <p:cNvPr id="11" name="Group 10">
            <a:extLst>
              <a:ext uri="{FF2B5EF4-FFF2-40B4-BE49-F238E27FC236}">
                <a16:creationId xmlns:a16="http://schemas.microsoft.com/office/drawing/2014/main" id="{0D356E39-60F8-452F-98BA-4CBAADEE88CF}"/>
              </a:ext>
            </a:extLst>
          </p:cNvPr>
          <p:cNvGrpSpPr/>
          <p:nvPr/>
        </p:nvGrpSpPr>
        <p:grpSpPr>
          <a:xfrm rot="13690032">
            <a:off x="4858187" y="4463646"/>
            <a:ext cx="1646444" cy="1696298"/>
            <a:chOff x="4177685" y="3588778"/>
            <a:chExt cx="1458521" cy="1346178"/>
          </a:xfrm>
        </p:grpSpPr>
        <p:sp>
          <p:nvSpPr>
            <p:cNvPr id="12" name="Teardrop 11">
              <a:extLst>
                <a:ext uri="{FF2B5EF4-FFF2-40B4-BE49-F238E27FC236}">
                  <a16:creationId xmlns:a16="http://schemas.microsoft.com/office/drawing/2014/main" id="{47E17BDD-A810-4EB7-9467-B9F7CC677A5F}"/>
                </a:ext>
              </a:extLst>
            </p:cNvPr>
            <p:cNvSpPr/>
            <p:nvPr/>
          </p:nvSpPr>
          <p:spPr>
            <a:xfrm>
              <a:off x="4177685" y="3607105"/>
              <a:ext cx="1458521" cy="1327851"/>
            </a:xfrm>
            <a:prstGeom prst="teardrop">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3" name="TextBox 12">
              <a:extLst>
                <a:ext uri="{FF2B5EF4-FFF2-40B4-BE49-F238E27FC236}">
                  <a16:creationId xmlns:a16="http://schemas.microsoft.com/office/drawing/2014/main" id="{1308D710-EB24-4DB4-9AF4-B01431D5DA38}"/>
                </a:ext>
              </a:extLst>
            </p:cNvPr>
            <p:cNvSpPr txBox="1"/>
            <p:nvPr/>
          </p:nvSpPr>
          <p:spPr>
            <a:xfrm rot="7909968">
              <a:off x="4217083" y="3708319"/>
              <a:ext cx="1302861" cy="1063780"/>
            </a:xfrm>
            <a:prstGeom prst="rect">
              <a:avLst/>
            </a:prstGeom>
            <a:noFill/>
          </p:spPr>
          <p:txBody>
            <a:bodyPr wrap="square" rtlCol="0">
              <a:spAutoFit/>
            </a:bodyPr>
            <a:lstStyle/>
            <a:p>
              <a:pPr algn="ctr" defTabSz="914354">
                <a:defRPr/>
              </a:pPr>
              <a:r>
                <a:rPr lang="en-GB" sz="1801">
                  <a:solidFill>
                    <a:prstClr val="white"/>
                  </a:solidFill>
                  <a:latin typeface="Arial"/>
                </a:rPr>
                <a:t>Make use of WVN’s </a:t>
              </a:r>
              <a:r>
                <a:rPr lang="en-GB" sz="1801">
                  <a:solidFill>
                    <a:prstClr val="white"/>
                  </a:solidFill>
                  <a:latin typeface="Arial"/>
                  <a:hlinkClick r:id="rId5"/>
                </a:rPr>
                <a:t>training resources</a:t>
              </a:r>
              <a:endParaRPr lang="en-GB" sz="1801">
                <a:solidFill>
                  <a:prstClr val="white"/>
                </a:solidFill>
                <a:latin typeface="Arial"/>
              </a:endParaRPr>
            </a:p>
          </p:txBody>
        </p:sp>
      </p:grpSp>
      <p:pic>
        <p:nvPicPr>
          <p:cNvPr id="14" name="Picture Placeholder 5" descr="Training resources | We Value Nature">
            <a:extLst>
              <a:ext uri="{FF2B5EF4-FFF2-40B4-BE49-F238E27FC236}">
                <a16:creationId xmlns:a16="http://schemas.microsoft.com/office/drawing/2014/main" id="{E76109B4-0437-4285-99AD-9A52BCCD91F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07270" y="1208717"/>
            <a:ext cx="4111943" cy="1928927"/>
          </a:xfrm>
          <a:prstGeom prst="rect">
            <a:avLst/>
          </a:prstGeom>
        </p:spPr>
      </p:pic>
      <p:pic>
        <p:nvPicPr>
          <p:cNvPr id="15" name="Picture Placeholder 5" descr="Training resources | We Value Nature">
            <a:extLst>
              <a:ext uri="{FF2B5EF4-FFF2-40B4-BE49-F238E27FC236}">
                <a16:creationId xmlns:a16="http://schemas.microsoft.com/office/drawing/2014/main" id="{6E2C069E-E54F-491C-81BE-D5D57C45CEA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07270" y="3137643"/>
            <a:ext cx="4111943" cy="3465915"/>
          </a:xfrm>
          <a:prstGeom prst="rect">
            <a:avLst/>
          </a:prstGeom>
        </p:spPr>
      </p:pic>
      <p:sp>
        <p:nvSpPr>
          <p:cNvPr id="2" name="Slide Number Placeholder 1">
            <a:extLst>
              <a:ext uri="{FF2B5EF4-FFF2-40B4-BE49-F238E27FC236}">
                <a16:creationId xmlns:a16="http://schemas.microsoft.com/office/drawing/2014/main" id="{C724C216-EB6E-0A45-A953-1C1F4124427F}"/>
              </a:ext>
            </a:extLst>
          </p:cNvPr>
          <p:cNvSpPr>
            <a:spLocks noGrp="1"/>
          </p:cNvSpPr>
          <p:nvPr>
            <p:ph type="sldNum" sz="quarter" idx="12"/>
          </p:nvPr>
        </p:nvSpPr>
        <p:spPr/>
        <p:txBody>
          <a:bodyPr/>
          <a:lstStyle/>
          <a:p>
            <a:fld id="{971CEC84-1649-40CE-BFF6-7286506FEA08}" type="slidenum">
              <a:rPr lang="en-GB" smtClean="0"/>
              <a:pPr/>
              <a:t>173</a:t>
            </a:fld>
            <a:endParaRPr lang="en-GB"/>
          </a:p>
        </p:txBody>
      </p:sp>
    </p:spTree>
    <p:extLst>
      <p:ext uri="{BB962C8B-B14F-4D97-AF65-F5344CB8AC3E}">
        <p14:creationId xmlns:p14="http://schemas.microsoft.com/office/powerpoint/2010/main" val="304516708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B1A33-F239-4240-AD48-E5BE47B6032C}"/>
              </a:ext>
            </a:extLst>
          </p:cNvPr>
          <p:cNvSpPr>
            <a:spLocks noGrp="1"/>
          </p:cNvSpPr>
          <p:nvPr>
            <p:ph type="title"/>
          </p:nvPr>
        </p:nvSpPr>
        <p:spPr/>
        <p:txBody>
          <a:bodyPr/>
          <a:lstStyle/>
          <a:p>
            <a:r>
              <a:rPr lang="en-US"/>
              <a:t>Next steps that YOU can take</a:t>
            </a:r>
            <a:endParaRPr lang="en-CH"/>
          </a:p>
        </p:txBody>
      </p:sp>
      <p:sp>
        <p:nvSpPr>
          <p:cNvPr id="3" name="Content Placeholder 2">
            <a:extLst>
              <a:ext uri="{FF2B5EF4-FFF2-40B4-BE49-F238E27FC236}">
                <a16:creationId xmlns:a16="http://schemas.microsoft.com/office/drawing/2014/main" id="{2ABF0EB8-62E0-4A6E-A7B8-189CE4412065}"/>
              </a:ext>
            </a:extLst>
          </p:cNvPr>
          <p:cNvSpPr>
            <a:spLocks noGrp="1"/>
          </p:cNvSpPr>
          <p:nvPr>
            <p:ph idx="1"/>
          </p:nvPr>
        </p:nvSpPr>
        <p:spPr>
          <a:xfrm>
            <a:off x="314195" y="1461524"/>
            <a:ext cx="8044614" cy="4351338"/>
          </a:xfrm>
        </p:spPr>
        <p:txBody>
          <a:bodyPr/>
          <a:lstStyle/>
          <a:p>
            <a:pPr>
              <a:lnSpc>
                <a:spcPct val="100000"/>
              </a:lnSpc>
              <a:buFont typeface="Wingdings" panose="05000000000000000000" pitchFamily="2" charset="2"/>
              <a:buChar char="Ø"/>
            </a:pPr>
            <a:r>
              <a:rPr lang="en-US" dirty="0"/>
              <a:t> Download &amp; familiarize yourself with the </a:t>
            </a:r>
            <a:r>
              <a:rPr lang="en-US" b="1" dirty="0">
                <a:solidFill>
                  <a:srgbClr val="23BAED"/>
                </a:solidFill>
              </a:rPr>
              <a:t>Natural Capital Protocol - </a:t>
            </a:r>
            <a:r>
              <a:rPr lang="en-US" dirty="0"/>
              <a:t>Food and Beverage sector guide</a:t>
            </a:r>
          </a:p>
          <a:p>
            <a:pPr marL="0" indent="0">
              <a:lnSpc>
                <a:spcPct val="100000"/>
              </a:lnSpc>
              <a:buNone/>
            </a:pPr>
            <a:endParaRPr lang="en-US" sz="1100" dirty="0"/>
          </a:p>
          <a:p>
            <a:pPr>
              <a:lnSpc>
                <a:spcPct val="100000"/>
              </a:lnSpc>
              <a:buFont typeface="Wingdings" panose="05000000000000000000" pitchFamily="2" charset="2"/>
              <a:buChar char="Ø"/>
            </a:pPr>
            <a:r>
              <a:rPr lang="en-US" dirty="0"/>
              <a:t> </a:t>
            </a:r>
            <a:r>
              <a:rPr lang="en-US" b="1" dirty="0">
                <a:solidFill>
                  <a:srgbClr val="23BAED"/>
                </a:solidFill>
              </a:rPr>
              <a:t>Share training learnings &amp; material </a:t>
            </a:r>
            <a:r>
              <a:rPr lang="en-US" dirty="0"/>
              <a:t>with colleagues and your manager over coffee</a:t>
            </a:r>
          </a:p>
          <a:p>
            <a:pPr marL="0" indent="0">
              <a:lnSpc>
                <a:spcPct val="100000"/>
              </a:lnSpc>
              <a:buNone/>
            </a:pPr>
            <a:endParaRPr lang="en-US" sz="1100" dirty="0"/>
          </a:p>
          <a:p>
            <a:pPr>
              <a:lnSpc>
                <a:spcPct val="100000"/>
              </a:lnSpc>
              <a:buFont typeface="Wingdings" panose="05000000000000000000" pitchFamily="2" charset="2"/>
              <a:buChar char="Ø"/>
            </a:pPr>
            <a:r>
              <a:rPr lang="en-US" dirty="0"/>
              <a:t> Use &amp; present the training slides to your team &amp; manager – You want to </a:t>
            </a:r>
            <a:r>
              <a:rPr lang="en-US" b="1" dirty="0">
                <a:solidFill>
                  <a:srgbClr val="23BAED"/>
                </a:solidFill>
              </a:rPr>
              <a:t>find some allies!</a:t>
            </a:r>
          </a:p>
          <a:p>
            <a:pPr marL="0" indent="0">
              <a:lnSpc>
                <a:spcPct val="100000"/>
              </a:lnSpc>
              <a:buNone/>
            </a:pPr>
            <a:endParaRPr lang="en-US" sz="1100" dirty="0"/>
          </a:p>
        </p:txBody>
      </p:sp>
      <p:sp>
        <p:nvSpPr>
          <p:cNvPr id="5" name="Oval 4">
            <a:extLst>
              <a:ext uri="{FF2B5EF4-FFF2-40B4-BE49-F238E27FC236}">
                <a16:creationId xmlns:a16="http://schemas.microsoft.com/office/drawing/2014/main" id="{72744295-8882-4090-89E4-42EA101169A1}"/>
              </a:ext>
            </a:extLst>
          </p:cNvPr>
          <p:cNvSpPr/>
          <p:nvPr/>
        </p:nvSpPr>
        <p:spPr>
          <a:xfrm>
            <a:off x="8656983" y="1918252"/>
            <a:ext cx="2932043" cy="2743200"/>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TextBox 3">
            <a:extLst>
              <a:ext uri="{FF2B5EF4-FFF2-40B4-BE49-F238E27FC236}">
                <a16:creationId xmlns:a16="http://schemas.microsoft.com/office/drawing/2014/main" id="{D8661149-4E22-4BC3-AEEC-7378FB70D8C6}"/>
              </a:ext>
            </a:extLst>
          </p:cNvPr>
          <p:cNvSpPr txBox="1"/>
          <p:nvPr/>
        </p:nvSpPr>
        <p:spPr>
          <a:xfrm rot="1025991">
            <a:off x="6514302" y="845082"/>
            <a:ext cx="2697335" cy="400110"/>
          </a:xfrm>
          <a:prstGeom prst="rect">
            <a:avLst/>
          </a:prstGeom>
          <a:solidFill>
            <a:srgbClr val="FFCC66"/>
          </a:solidFill>
        </p:spPr>
        <p:txBody>
          <a:bodyPr wrap="square" rtlCol="0">
            <a:spAutoFit/>
          </a:bodyPr>
          <a:lstStyle/>
          <a:p>
            <a:pPr algn="ctr"/>
            <a:r>
              <a:rPr lang="en-US" sz="2000" b="1"/>
              <a:t>TO ADAPT</a:t>
            </a:r>
            <a:endParaRPr lang="en-CH" sz="2000" b="1"/>
          </a:p>
        </p:txBody>
      </p:sp>
      <p:sp>
        <p:nvSpPr>
          <p:cNvPr id="6" name="Slide Number Placeholder 4">
            <a:extLst>
              <a:ext uri="{FF2B5EF4-FFF2-40B4-BE49-F238E27FC236}">
                <a16:creationId xmlns:a16="http://schemas.microsoft.com/office/drawing/2014/main" id="{BF17F34E-9B06-4D3E-9213-6C406761D476}"/>
              </a:ext>
            </a:extLst>
          </p:cNvPr>
          <p:cNvSpPr>
            <a:spLocks noGrp="1"/>
          </p:cNvSpPr>
          <p:nvPr>
            <p:ph type="sldNum" sz="quarter" idx="12"/>
          </p:nvPr>
        </p:nvSpPr>
        <p:spPr>
          <a:xfrm>
            <a:off x="796636" y="633678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174</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195194157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07C2-A0D3-47F3-8FA9-6F4A1E42C4E3}"/>
              </a:ext>
            </a:extLst>
          </p:cNvPr>
          <p:cNvSpPr>
            <a:spLocks noGrp="1"/>
          </p:cNvSpPr>
          <p:nvPr>
            <p:ph type="title"/>
          </p:nvPr>
        </p:nvSpPr>
        <p:spPr/>
        <p:txBody>
          <a:bodyPr/>
          <a:lstStyle/>
          <a:p>
            <a:r>
              <a:rPr lang="en-US"/>
              <a:t>We are here to help!</a:t>
            </a:r>
            <a:endParaRPr lang="en-CH"/>
          </a:p>
        </p:txBody>
      </p:sp>
      <p:pic>
        <p:nvPicPr>
          <p:cNvPr id="6" name="Graphic 5" descr="Teacher">
            <a:extLst>
              <a:ext uri="{FF2B5EF4-FFF2-40B4-BE49-F238E27FC236}">
                <a16:creationId xmlns:a16="http://schemas.microsoft.com/office/drawing/2014/main" id="{410697A9-65DA-449D-BC02-0BED9E08D8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40487" y="4961769"/>
            <a:ext cx="905462" cy="905462"/>
          </a:xfrm>
          <a:prstGeom prst="rect">
            <a:avLst/>
          </a:prstGeom>
        </p:spPr>
      </p:pic>
      <p:pic>
        <p:nvPicPr>
          <p:cNvPr id="11" name="Graphic 10" descr="Internet">
            <a:extLst>
              <a:ext uri="{FF2B5EF4-FFF2-40B4-BE49-F238E27FC236}">
                <a16:creationId xmlns:a16="http://schemas.microsoft.com/office/drawing/2014/main" id="{286C718C-EA4E-4D1F-9E56-02B8D7F30A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4278" y="4961769"/>
            <a:ext cx="905462" cy="905462"/>
          </a:xfrm>
          <a:prstGeom prst="rect">
            <a:avLst/>
          </a:prstGeom>
        </p:spPr>
      </p:pic>
      <p:pic>
        <p:nvPicPr>
          <p:cNvPr id="13" name="Graphic 12" descr="Call center">
            <a:extLst>
              <a:ext uri="{FF2B5EF4-FFF2-40B4-BE49-F238E27FC236}">
                <a16:creationId xmlns:a16="http://schemas.microsoft.com/office/drawing/2014/main" id="{5C6B4E7E-7A30-4EB6-91DD-A894AF7292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75305" y="4961769"/>
            <a:ext cx="905462" cy="905462"/>
          </a:xfrm>
          <a:prstGeom prst="rect">
            <a:avLst/>
          </a:prstGeom>
        </p:spPr>
      </p:pic>
      <p:sp>
        <p:nvSpPr>
          <p:cNvPr id="5" name="Oval 4">
            <a:extLst>
              <a:ext uri="{FF2B5EF4-FFF2-40B4-BE49-F238E27FC236}">
                <a16:creationId xmlns:a16="http://schemas.microsoft.com/office/drawing/2014/main" id="{D3DC2F04-1893-4E16-AC8E-7E9E62B02ACC}"/>
              </a:ext>
            </a:extLst>
          </p:cNvPr>
          <p:cNvSpPr/>
          <p:nvPr/>
        </p:nvSpPr>
        <p:spPr>
          <a:xfrm>
            <a:off x="2242581" y="1443500"/>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In-person training</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C2433CBE-8E67-4481-BD82-B9CD3E06C627}"/>
              </a:ext>
            </a:extLst>
          </p:cNvPr>
          <p:cNvSpPr/>
          <p:nvPr/>
        </p:nvSpPr>
        <p:spPr>
          <a:xfrm>
            <a:off x="8045039" y="1335371"/>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Online training</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10" name="Oval 9">
            <a:extLst>
              <a:ext uri="{FF2B5EF4-FFF2-40B4-BE49-F238E27FC236}">
                <a16:creationId xmlns:a16="http://schemas.microsoft.com/office/drawing/2014/main" id="{879C9B9C-3B97-4703-83AD-855925DC2562}"/>
              </a:ext>
            </a:extLst>
          </p:cNvPr>
          <p:cNvSpPr/>
          <p:nvPr/>
        </p:nvSpPr>
        <p:spPr>
          <a:xfrm>
            <a:off x="300273" y="1448921"/>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Deep-dive webinars</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12" name="Oval 11">
            <a:extLst>
              <a:ext uri="{FF2B5EF4-FFF2-40B4-BE49-F238E27FC236}">
                <a16:creationId xmlns:a16="http://schemas.microsoft.com/office/drawing/2014/main" id="{8A19BABB-99AF-4B05-9D57-81595195B779}"/>
              </a:ext>
            </a:extLst>
          </p:cNvPr>
          <p:cNvSpPr/>
          <p:nvPr/>
        </p:nvSpPr>
        <p:spPr>
          <a:xfrm>
            <a:off x="4184889" y="1443500"/>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Helpdesk calls</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14" name="Oval 13">
            <a:extLst>
              <a:ext uri="{FF2B5EF4-FFF2-40B4-BE49-F238E27FC236}">
                <a16:creationId xmlns:a16="http://schemas.microsoft.com/office/drawing/2014/main" id="{9EC6745B-7CB4-4058-AD59-EB26008FEDBD}"/>
              </a:ext>
            </a:extLst>
          </p:cNvPr>
          <p:cNvSpPr/>
          <p:nvPr/>
        </p:nvSpPr>
        <p:spPr>
          <a:xfrm>
            <a:off x="6114964" y="1372842"/>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Virtual office hour/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Q&amp;A</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15" name="Oval 14">
            <a:extLst>
              <a:ext uri="{FF2B5EF4-FFF2-40B4-BE49-F238E27FC236}">
                <a16:creationId xmlns:a16="http://schemas.microsoft.com/office/drawing/2014/main" id="{ADDB2E38-EAFB-471B-B49E-2C39B9039003}"/>
              </a:ext>
            </a:extLst>
          </p:cNvPr>
          <p:cNvSpPr/>
          <p:nvPr/>
        </p:nvSpPr>
        <p:spPr>
          <a:xfrm>
            <a:off x="9975114" y="1335503"/>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Train-the-trainer</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16" name="Teardrop 15">
            <a:extLst>
              <a:ext uri="{FF2B5EF4-FFF2-40B4-BE49-F238E27FC236}">
                <a16:creationId xmlns:a16="http://schemas.microsoft.com/office/drawing/2014/main" id="{E94264A2-1FE4-4710-A782-90106559A49C}"/>
              </a:ext>
            </a:extLst>
          </p:cNvPr>
          <p:cNvSpPr/>
          <p:nvPr/>
        </p:nvSpPr>
        <p:spPr>
          <a:xfrm rot="14472420">
            <a:off x="9825287" y="3486944"/>
            <a:ext cx="2267079" cy="2193756"/>
          </a:xfrm>
          <a:prstGeom prst="teardrop">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7" name="TextBox 16">
            <a:extLst>
              <a:ext uri="{FF2B5EF4-FFF2-40B4-BE49-F238E27FC236}">
                <a16:creationId xmlns:a16="http://schemas.microsoft.com/office/drawing/2014/main" id="{C8425AD5-EAD0-437C-8C69-3AE6BA446918}"/>
              </a:ext>
            </a:extLst>
          </p:cNvPr>
          <p:cNvSpPr txBox="1"/>
          <p:nvPr/>
        </p:nvSpPr>
        <p:spPr>
          <a:xfrm>
            <a:off x="403810" y="3653814"/>
            <a:ext cx="3550648" cy="211891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Arial"/>
                <a:ea typeface="+mn-ea"/>
                <a:cs typeface="+mn-cs"/>
              </a:rPr>
              <a:t>Keep in touch &amp; sign-up: </a:t>
            </a:r>
            <a:r>
              <a:rPr lang="en-US" dirty="0">
                <a:solidFill>
                  <a:srgbClr val="23BAED"/>
                </a:solidFill>
                <a:latin typeface="Arial"/>
                <a:hlinkClick r:id="rId9">
                  <a:extLst>
                    <a:ext uri="{A12FA001-AC4F-418D-AE19-62706E023703}">
                      <ahyp:hlinkClr xmlns:ahyp="http://schemas.microsoft.com/office/drawing/2018/hyperlinkcolor" val="tx"/>
                    </a:ext>
                  </a:extLst>
                </a:hlinkClick>
              </a:rPr>
              <a:t>wevaluenature.eu</a:t>
            </a: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Arial"/>
                <a:ea typeface="+mn-ea"/>
                <a:cs typeface="+mn-cs"/>
              </a:rPr>
              <a:t>Exchange with peers: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1" b="0" i="0" u="sng" strike="noStrike" kern="1200" cap="none" spc="0" normalizeH="0" baseline="0" noProof="0" dirty="0">
                <a:ln>
                  <a:noFill/>
                </a:ln>
                <a:solidFill>
                  <a:srgbClr val="23BAED"/>
                </a:solidFill>
                <a:effectLst/>
                <a:uLnTx/>
                <a:uFillTx/>
                <a:latin typeface="Arial"/>
                <a:ea typeface="+mn-ea"/>
                <a:cs typeface="+mn-cs"/>
              </a:rPr>
              <a:t>We Value Nature - Natural Capital uptake support group</a:t>
            </a:r>
            <a:endParaRPr kumimoji="0" lang="en-US" sz="1801" b="0" i="0" u="sng" strike="noStrike" kern="1200" cap="none" spc="0" normalizeH="0" baseline="0" noProof="0" dirty="0">
              <a:ln>
                <a:noFill/>
              </a:ln>
              <a:solidFill>
                <a:srgbClr val="23BAED"/>
              </a:solidFill>
              <a:effectLst/>
              <a:uLnTx/>
              <a:uFillTx/>
              <a:latin typeface="Arial"/>
              <a:ea typeface="+mn-ea"/>
              <a:cs typeface="+mn-cs"/>
            </a:endParaRPr>
          </a:p>
        </p:txBody>
      </p:sp>
      <p:sp>
        <p:nvSpPr>
          <p:cNvPr id="3" name="TextBox 2">
            <a:extLst>
              <a:ext uri="{FF2B5EF4-FFF2-40B4-BE49-F238E27FC236}">
                <a16:creationId xmlns:a16="http://schemas.microsoft.com/office/drawing/2014/main" id="{15184447-9615-4C5F-9F42-D2F95075C309}"/>
              </a:ext>
            </a:extLst>
          </p:cNvPr>
          <p:cNvSpPr txBox="1"/>
          <p:nvPr/>
        </p:nvSpPr>
        <p:spPr>
          <a:xfrm>
            <a:off x="9767159" y="4100445"/>
            <a:ext cx="2254730" cy="1015663"/>
          </a:xfrm>
          <a:prstGeom prst="rect">
            <a:avLst/>
          </a:prstGeom>
          <a:noFill/>
        </p:spPr>
        <p:txBody>
          <a:bodyPr wrap="square" rtlCol="0">
            <a:spAutoFit/>
          </a:bodyPr>
          <a:lstStyle/>
          <a:p>
            <a:pPr algn="ctr"/>
            <a:r>
              <a:rPr lang="en-US" sz="2000">
                <a:solidFill>
                  <a:prstClr val="black">
                    <a:lumMod val="65000"/>
                    <a:lumOff val="35000"/>
                  </a:prstClr>
                </a:solidFill>
              </a:rPr>
              <a:t>We want to learn too – how have we helped?</a:t>
            </a:r>
            <a:endParaRPr lang="en-CH" sz="2000">
              <a:solidFill>
                <a:prstClr val="black">
                  <a:lumMod val="65000"/>
                  <a:lumOff val="35000"/>
                </a:prstClr>
              </a:solidFill>
            </a:endParaRPr>
          </a:p>
        </p:txBody>
      </p:sp>
      <p:pic>
        <p:nvPicPr>
          <p:cNvPr id="18" name="Graphic 17" descr="Right pointing backhand index">
            <a:extLst>
              <a:ext uri="{FF2B5EF4-FFF2-40B4-BE49-F238E27FC236}">
                <a16:creationId xmlns:a16="http://schemas.microsoft.com/office/drawing/2014/main" id="{F9A051EF-10B5-4060-8793-8F6B94229E2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6200000">
            <a:off x="8167566" y="4505330"/>
            <a:ext cx="738533" cy="738533"/>
          </a:xfrm>
          <a:prstGeom prst="rect">
            <a:avLst/>
          </a:prstGeom>
        </p:spPr>
      </p:pic>
      <p:sp>
        <p:nvSpPr>
          <p:cNvPr id="7" name="TextBox 6">
            <a:extLst>
              <a:ext uri="{FF2B5EF4-FFF2-40B4-BE49-F238E27FC236}">
                <a16:creationId xmlns:a16="http://schemas.microsoft.com/office/drawing/2014/main" id="{8A950701-3FE6-4D0C-A5C2-D3B8004C1F85}"/>
              </a:ext>
            </a:extLst>
          </p:cNvPr>
          <p:cNvSpPr txBox="1"/>
          <p:nvPr/>
        </p:nvSpPr>
        <p:spPr>
          <a:xfrm>
            <a:off x="5358827" y="3953225"/>
            <a:ext cx="3550648" cy="369460"/>
          </a:xfrm>
          <a:prstGeom prst="rect">
            <a:avLst/>
          </a:prstGeom>
          <a:noFill/>
          <a:ln>
            <a:solidFill>
              <a:srgbClr val="262E8D"/>
            </a:solidFill>
          </a:ln>
        </p:spPr>
        <p:txBody>
          <a:bodyPr wrap="square" rtlCol="0">
            <a:spAutoFit/>
          </a:bodyPr>
          <a:lstStyle/>
          <a:p>
            <a:r>
              <a:rPr kumimoji="0" lang="en-US" sz="1801" b="1" i="0" u="none" strike="noStrike" kern="1200" cap="none" spc="0" normalizeH="0" baseline="0" noProof="0" dirty="0">
                <a:ln>
                  <a:noFill/>
                </a:ln>
                <a:solidFill>
                  <a:prstClr val="black">
                    <a:lumMod val="65000"/>
                    <a:lumOff val="35000"/>
                  </a:prstClr>
                </a:solidFill>
                <a:effectLst/>
                <a:uLnTx/>
                <a:uFillTx/>
                <a:latin typeface="Arial"/>
                <a:ea typeface="+mn-ea"/>
                <a:cs typeface="+mn-cs"/>
              </a:rPr>
              <a:t>Provide your feedback: </a:t>
            </a:r>
            <a:r>
              <a:rPr lang="en-US" sz="1801" b="1" dirty="0">
                <a:solidFill>
                  <a:srgbClr val="23BAED"/>
                </a:solidFill>
                <a:latin typeface="Arial"/>
                <a:hlinkClick r:id="rId12">
                  <a:extLst>
                    <a:ext uri="{A12FA001-AC4F-418D-AE19-62706E023703}">
                      <ahyp:hlinkClr xmlns:ahyp="http://schemas.microsoft.com/office/drawing/2018/hyperlinkcolor" val="tx"/>
                    </a:ext>
                  </a:extLst>
                </a:hlinkClick>
              </a:rPr>
              <a:t>Survey</a:t>
            </a:r>
            <a:endParaRPr lang="en-CH" sz="1801" b="1" dirty="0">
              <a:solidFill>
                <a:srgbClr val="23BAED"/>
              </a:solidFill>
              <a:latin typeface="Arial"/>
            </a:endParaRPr>
          </a:p>
        </p:txBody>
      </p:sp>
      <p:sp>
        <p:nvSpPr>
          <p:cNvPr id="21" name="Teardrop 20">
            <a:extLst>
              <a:ext uri="{FF2B5EF4-FFF2-40B4-BE49-F238E27FC236}">
                <a16:creationId xmlns:a16="http://schemas.microsoft.com/office/drawing/2014/main" id="{A1E7E3DA-2020-4525-A997-BE03506BA6CD}"/>
              </a:ext>
            </a:extLst>
          </p:cNvPr>
          <p:cNvSpPr/>
          <p:nvPr/>
        </p:nvSpPr>
        <p:spPr>
          <a:xfrm rot="10800000">
            <a:off x="7268673" y="109236"/>
            <a:ext cx="1463040" cy="146304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2" name="TextBox 21">
            <a:extLst>
              <a:ext uri="{FF2B5EF4-FFF2-40B4-BE49-F238E27FC236}">
                <a16:creationId xmlns:a16="http://schemas.microsoft.com/office/drawing/2014/main" id="{7F14A953-33D3-4DD5-A41C-341682A28677}"/>
              </a:ext>
            </a:extLst>
          </p:cNvPr>
          <p:cNvSpPr txBox="1"/>
          <p:nvPr/>
        </p:nvSpPr>
        <p:spPr>
          <a:xfrm>
            <a:off x="7216579" y="260355"/>
            <a:ext cx="1463040" cy="553998"/>
          </a:xfrm>
          <a:prstGeom prst="rect">
            <a:avLst/>
          </a:prstGeom>
          <a:noFill/>
        </p:spPr>
        <p:txBody>
          <a:bodyPr wrap="square" rtlCol="0">
            <a:spAutoFit/>
          </a:bodyPr>
          <a:lstStyle/>
          <a:p>
            <a:pPr algn="ctr"/>
            <a:r>
              <a:rPr lang="en-US" sz="1500" u="sng" dirty="0">
                <a:solidFill>
                  <a:schemeClr val="bg1"/>
                </a:solidFill>
              </a:rPr>
              <a:t>Next call</a:t>
            </a:r>
            <a:r>
              <a:rPr lang="en-US" sz="1500" dirty="0">
                <a:solidFill>
                  <a:schemeClr val="bg1"/>
                </a:solidFill>
              </a:rPr>
              <a:t>:</a:t>
            </a:r>
          </a:p>
          <a:p>
            <a:pPr algn="ctr"/>
            <a:endParaRPr lang="en-US" sz="1500" u="sng" dirty="0">
              <a:solidFill>
                <a:schemeClr val="bg1"/>
              </a:solidFill>
            </a:endParaRPr>
          </a:p>
        </p:txBody>
      </p:sp>
      <p:sp>
        <p:nvSpPr>
          <p:cNvPr id="20" name="Teardrop 19">
            <a:extLst>
              <a:ext uri="{FF2B5EF4-FFF2-40B4-BE49-F238E27FC236}">
                <a16:creationId xmlns:a16="http://schemas.microsoft.com/office/drawing/2014/main" id="{D970A759-2A41-407A-8B12-0994C0A674FB}"/>
              </a:ext>
            </a:extLst>
          </p:cNvPr>
          <p:cNvSpPr/>
          <p:nvPr/>
        </p:nvSpPr>
        <p:spPr>
          <a:xfrm rot="9854747">
            <a:off x="9110047" y="-335"/>
            <a:ext cx="1463040" cy="146304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3" name="TextBox 22">
            <a:extLst>
              <a:ext uri="{FF2B5EF4-FFF2-40B4-BE49-F238E27FC236}">
                <a16:creationId xmlns:a16="http://schemas.microsoft.com/office/drawing/2014/main" id="{AC7751E7-9EC1-479C-A8D3-C66C6196503A}"/>
              </a:ext>
            </a:extLst>
          </p:cNvPr>
          <p:cNvSpPr txBox="1"/>
          <p:nvPr/>
        </p:nvSpPr>
        <p:spPr>
          <a:xfrm>
            <a:off x="9084603" y="260355"/>
            <a:ext cx="1513927" cy="553998"/>
          </a:xfrm>
          <a:prstGeom prst="rect">
            <a:avLst/>
          </a:prstGeom>
          <a:noFill/>
        </p:spPr>
        <p:txBody>
          <a:bodyPr wrap="square" rtlCol="0" anchor="t">
            <a:spAutoFit/>
          </a:bodyPr>
          <a:lstStyle/>
          <a:p>
            <a:pPr algn="ctr"/>
            <a:r>
              <a:rPr lang="en-US" sz="1500" u="sng" dirty="0">
                <a:solidFill>
                  <a:schemeClr val="bg1"/>
                </a:solidFill>
              </a:rPr>
              <a:t>Next training</a:t>
            </a:r>
            <a:r>
              <a:rPr lang="en-US" sz="1500" dirty="0">
                <a:solidFill>
                  <a:schemeClr val="bg1"/>
                </a:solidFill>
              </a:rPr>
              <a:t>:</a:t>
            </a:r>
          </a:p>
          <a:p>
            <a:pPr algn="ctr"/>
            <a:endParaRPr lang="en-US" sz="1500" u="sng" dirty="0">
              <a:solidFill>
                <a:schemeClr val="bg1"/>
              </a:solidFill>
            </a:endParaRPr>
          </a:p>
        </p:txBody>
      </p:sp>
      <p:sp>
        <p:nvSpPr>
          <p:cNvPr id="25" name="Slide Number Placeholder 4">
            <a:extLst>
              <a:ext uri="{FF2B5EF4-FFF2-40B4-BE49-F238E27FC236}">
                <a16:creationId xmlns:a16="http://schemas.microsoft.com/office/drawing/2014/main" id="{C9428393-50FD-4CCC-B3ED-DECCC675BDD6}"/>
              </a:ext>
            </a:extLst>
          </p:cNvPr>
          <p:cNvSpPr txBox="1">
            <a:spLocks/>
          </p:cNvSpPr>
          <p:nvPr/>
        </p:nvSpPr>
        <p:spPr>
          <a:xfrm>
            <a:off x="796636" y="633678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71CEC84-1649-40CE-BFF6-7286506FEA08}" type="slidenum">
              <a:rPr lang="en-GB" sz="1600" smtClean="0">
                <a:solidFill>
                  <a:prstClr val="black">
                    <a:lumMod val="65000"/>
                    <a:lumOff val="35000"/>
                  </a:prstClr>
                </a:solidFill>
                <a:latin typeface="Arial"/>
              </a:rPr>
              <a:pPr>
                <a:defRPr/>
              </a:pPr>
              <a:t>175</a:t>
            </a:fld>
            <a:endParaRPr lang="en-GB" sz="1600">
              <a:solidFill>
                <a:prstClr val="black">
                  <a:lumMod val="65000"/>
                  <a:lumOff val="35000"/>
                </a:prstClr>
              </a:solidFill>
              <a:latin typeface="Arial"/>
            </a:endParaRPr>
          </a:p>
        </p:txBody>
      </p:sp>
    </p:spTree>
    <p:extLst>
      <p:ext uri="{BB962C8B-B14F-4D97-AF65-F5344CB8AC3E}">
        <p14:creationId xmlns:p14="http://schemas.microsoft.com/office/powerpoint/2010/main" val="265256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s.png"/>
          <p:cNvPicPr>
            <a:picLocks noChangeAspect="1"/>
          </p:cNvPicPr>
          <p:nvPr/>
        </p:nvPicPr>
        <p:blipFill>
          <a:blip r:embed="rId2"/>
          <a:stretch>
            <a:fillRect/>
          </a:stretch>
        </p:blipFill>
        <p:spPr>
          <a:xfrm>
            <a:off x="-2864" y="1115878"/>
            <a:ext cx="12194864" cy="6858000"/>
          </a:xfrm>
          <a:prstGeom prst="rect">
            <a:avLst/>
          </a:prstGeom>
        </p:spPr>
      </p:pic>
      <p:pic>
        <p:nvPicPr>
          <p:cNvPr id="3" name="Picture 2">
            <a:extLst>
              <a:ext uri="{FF2B5EF4-FFF2-40B4-BE49-F238E27FC236}">
                <a16:creationId xmlns:a16="http://schemas.microsoft.com/office/drawing/2014/main" id="{32E8BF90-536B-CB40-85B7-1AE8305F36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4915" y="1255363"/>
            <a:ext cx="1759306" cy="1157000"/>
          </a:xfrm>
          <a:prstGeom prst="rect">
            <a:avLst/>
          </a:prstGeom>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A84AB-E370-4017-9835-90F5FCAD6C49}"/>
              </a:ext>
            </a:extLst>
          </p:cNvPr>
          <p:cNvSpPr>
            <a:spLocks noGrp="1"/>
          </p:cNvSpPr>
          <p:nvPr>
            <p:ph type="title"/>
          </p:nvPr>
        </p:nvSpPr>
        <p:spPr>
          <a:xfrm>
            <a:off x="578628" y="211742"/>
            <a:ext cx="10515600" cy="782656"/>
          </a:xfrm>
        </p:spPr>
        <p:txBody>
          <a:bodyPr/>
          <a:lstStyle/>
          <a:p>
            <a:r>
              <a:rPr lang="en-GB" sz="3200">
                <a:solidFill>
                  <a:schemeClr val="tx1">
                    <a:lumMod val="65000"/>
                    <a:lumOff val="35000"/>
                  </a:schemeClr>
                </a:solidFill>
                <a:latin typeface="+mj-lt"/>
                <a:cs typeface="+mj-cs"/>
              </a:rPr>
              <a:t>Disclaimer</a:t>
            </a:r>
            <a:endParaRPr lang="en-CH" sz="3200">
              <a:solidFill>
                <a:schemeClr val="tx1">
                  <a:lumMod val="65000"/>
                  <a:lumOff val="35000"/>
                </a:schemeClr>
              </a:solidFill>
              <a:latin typeface="+mj-lt"/>
              <a:cs typeface="+mj-cs"/>
            </a:endParaRPr>
          </a:p>
        </p:txBody>
      </p:sp>
      <p:sp>
        <p:nvSpPr>
          <p:cNvPr id="9" name="TextBox 8">
            <a:extLst>
              <a:ext uri="{FF2B5EF4-FFF2-40B4-BE49-F238E27FC236}">
                <a16:creationId xmlns:a16="http://schemas.microsoft.com/office/drawing/2014/main" id="{AA0411DD-189E-42BF-BC7F-C2C10DAF9F62}"/>
              </a:ext>
            </a:extLst>
          </p:cNvPr>
          <p:cNvSpPr txBox="1"/>
          <p:nvPr/>
        </p:nvSpPr>
        <p:spPr>
          <a:xfrm>
            <a:off x="643205" y="1351139"/>
            <a:ext cx="10896077" cy="4770537"/>
          </a:xfrm>
          <a:prstGeom prst="rect">
            <a:avLst/>
          </a:prstGeom>
          <a:noFill/>
        </p:spPr>
        <p:txBody>
          <a:bodyPr wrap="square" rtlCol="0" anchor="t">
            <a:spAutoFit/>
          </a:bodyPr>
          <a:lstStyle/>
          <a:p>
            <a:r>
              <a:rPr lang="en-US" sz="1600" b="1" dirty="0">
                <a:solidFill>
                  <a:schemeClr val="tx1">
                    <a:lumMod val="50000"/>
                    <a:lumOff val="50000"/>
                  </a:schemeClr>
                </a:solidFill>
              </a:rPr>
              <a:t>Disclaimer </a:t>
            </a:r>
            <a:endParaRPr lang="en-US" sz="1600" dirty="0">
              <a:solidFill>
                <a:schemeClr val="tx1">
                  <a:lumMod val="50000"/>
                  <a:lumOff val="50000"/>
                </a:schemeClr>
              </a:solidFill>
            </a:endParaRPr>
          </a:p>
          <a:p>
            <a:r>
              <a:rPr lang="en-GB" sz="1600" b="1" i="1" dirty="0">
                <a:solidFill>
                  <a:schemeClr val="tx1">
                    <a:lumMod val="50000"/>
                    <a:lumOff val="50000"/>
                  </a:schemeClr>
                </a:solidFill>
              </a:rPr>
              <a:t>WVN F&amp;B module 2 is a capacity building program released in the name of the WVN network. It is the result of a collaborative effort by WBCSD, Nature^Squared, Little Blue Research, Ltd. with input from an Advisory Board composed of experts on natural capital, businesses, NGOs, academic institutions, and others. </a:t>
            </a:r>
          </a:p>
          <a:p>
            <a:endParaRPr lang="en-GB" sz="1600" b="1" i="1" dirty="0">
              <a:solidFill>
                <a:schemeClr val="tx1">
                  <a:lumMod val="50000"/>
                  <a:lumOff val="50000"/>
                </a:schemeClr>
              </a:solidFill>
            </a:endParaRPr>
          </a:p>
          <a:p>
            <a:r>
              <a:rPr lang="en-GB" sz="1600" b="1" i="1" dirty="0">
                <a:solidFill>
                  <a:schemeClr val="tx1">
                    <a:lumMod val="50000"/>
                    <a:lumOff val="50000"/>
                  </a:schemeClr>
                </a:solidFill>
              </a:rPr>
              <a:t>The training was tested with the WBCSD membership. It does not mean, however, that every advisory board member, and WBCSD member company agrees with every word.  The WVN module 2 has been prepared for capacity building only and does not constitute professional advice. You should not act upon the information contained in the WVN module 2 training without obtaining specific professional advice. No representation or warranty (expressed or implied) is given as to the accuracy or completeness of the information contained in the WVN module 2 training and its translations in different languages, and, to the extent permitted by law, WBCSD, Nature^Squared, Little Blue Research, Ltd., members of the Advisory Board, their members, employees and agents do not accept or assume any liability, responsibility or duty of care for any consequences of you or anyone else acting, or refraining to act, in reliance on the information contained in this capacity building program or for any decision based on it. </a:t>
            </a:r>
            <a:endParaRPr lang="en-GB" sz="1600" dirty="0">
              <a:solidFill>
                <a:schemeClr val="tx1">
                  <a:lumMod val="50000"/>
                  <a:lumOff val="50000"/>
                </a:schemeClr>
              </a:solidFill>
            </a:endParaRPr>
          </a:p>
          <a:p>
            <a:endParaRPr lang="en-GB" sz="1600" b="1" i="1" dirty="0">
              <a:solidFill>
                <a:schemeClr val="tx1">
                  <a:lumMod val="50000"/>
                  <a:lumOff val="50000"/>
                </a:schemeClr>
              </a:solidFill>
            </a:endParaRPr>
          </a:p>
          <a:p>
            <a:r>
              <a:rPr lang="en-GB" sz="1600" b="1" i="1" dirty="0">
                <a:solidFill>
                  <a:schemeClr val="tx1">
                    <a:lumMod val="50000"/>
                    <a:lumOff val="50000"/>
                  </a:schemeClr>
                </a:solidFill>
              </a:rPr>
              <a:t>Copyright © WVN</a:t>
            </a:r>
            <a:endParaRPr lang="en-GB" sz="1600" dirty="0">
              <a:solidFill>
                <a:schemeClr val="tx1">
                  <a:lumMod val="50000"/>
                  <a:lumOff val="50000"/>
                </a:schemeClr>
              </a:solidFill>
            </a:endParaRPr>
          </a:p>
          <a:p>
            <a:r>
              <a:rPr lang="en-US" sz="1600" b="1" i="1" dirty="0">
                <a:solidFill>
                  <a:schemeClr val="tx1">
                    <a:lumMod val="50000"/>
                    <a:lumOff val="50000"/>
                  </a:schemeClr>
                </a:solidFill>
              </a:rPr>
              <a:t>February 2021</a:t>
            </a:r>
            <a:endParaRPr lang="en-US" sz="1600" dirty="0">
              <a:solidFill>
                <a:schemeClr val="tx1">
                  <a:lumMod val="50000"/>
                  <a:lumOff val="50000"/>
                </a:schemeClr>
              </a:solidFill>
            </a:endParaRPr>
          </a:p>
          <a:p>
            <a:endParaRPr lang="en-CH" sz="1600" dirty="0">
              <a:solidFill>
                <a:schemeClr val="tx1">
                  <a:lumMod val="50000"/>
                  <a:lumOff val="50000"/>
                </a:schemeClr>
              </a:solidFill>
            </a:endParaRPr>
          </a:p>
        </p:txBody>
      </p:sp>
    </p:spTree>
    <p:extLst>
      <p:ext uri="{BB962C8B-B14F-4D97-AF65-F5344CB8AC3E}">
        <p14:creationId xmlns:p14="http://schemas.microsoft.com/office/powerpoint/2010/main" val="1934101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8561-5E51-4A9C-9352-7623FDE59205}"/>
              </a:ext>
            </a:extLst>
          </p:cNvPr>
          <p:cNvSpPr>
            <a:spLocks noGrp="1"/>
          </p:cNvSpPr>
          <p:nvPr>
            <p:ph type="title"/>
          </p:nvPr>
        </p:nvSpPr>
        <p:spPr/>
        <p:txBody>
          <a:bodyPr/>
          <a:lstStyle/>
          <a:p>
            <a:r>
              <a:rPr lang="en-GB" dirty="0"/>
              <a:t>Agenda</a:t>
            </a:r>
          </a:p>
        </p:txBody>
      </p:sp>
      <p:sp>
        <p:nvSpPr>
          <p:cNvPr id="3" name="Slide Number Placeholder 2">
            <a:extLst>
              <a:ext uri="{FF2B5EF4-FFF2-40B4-BE49-F238E27FC236}">
                <a16:creationId xmlns:a16="http://schemas.microsoft.com/office/drawing/2014/main" id="{2F6D8C37-5714-214F-A6F4-8EDFB11B54A6}"/>
              </a:ext>
            </a:extLst>
          </p:cNvPr>
          <p:cNvSpPr>
            <a:spLocks noGrp="1"/>
          </p:cNvSpPr>
          <p:nvPr>
            <p:ph type="sldNum" sz="quarter" idx="12"/>
          </p:nvPr>
        </p:nvSpPr>
        <p:spPr>
          <a:xfrm>
            <a:off x="314195" y="6367523"/>
            <a:ext cx="2743200" cy="365125"/>
          </a:xfrm>
        </p:spPr>
        <p:txBody>
          <a:bodyPr/>
          <a:lstStyle/>
          <a:p>
            <a:fld id="{971CEC84-1649-40CE-BFF6-7286506FEA08}" type="slidenum">
              <a:rPr lang="en-GB" smtClean="0"/>
              <a:pPr/>
              <a:t>18</a:t>
            </a:fld>
            <a:endParaRPr lang="en-GB"/>
          </a:p>
        </p:txBody>
      </p:sp>
      <p:graphicFrame>
        <p:nvGraphicFramePr>
          <p:cNvPr id="5" name="Table 6">
            <a:extLst>
              <a:ext uri="{FF2B5EF4-FFF2-40B4-BE49-F238E27FC236}">
                <a16:creationId xmlns:a16="http://schemas.microsoft.com/office/drawing/2014/main" id="{11B5B013-9260-415A-88CF-6957529764A5}"/>
              </a:ext>
            </a:extLst>
          </p:cNvPr>
          <p:cNvGraphicFramePr>
            <a:graphicFrameLocks noGrp="1"/>
          </p:cNvGraphicFramePr>
          <p:nvPr>
            <p:extLst>
              <p:ext uri="{D42A27DB-BD31-4B8C-83A1-F6EECF244321}">
                <p14:modId xmlns:p14="http://schemas.microsoft.com/office/powerpoint/2010/main" val="2373066803"/>
              </p:ext>
            </p:extLst>
          </p:nvPr>
        </p:nvGraphicFramePr>
        <p:xfrm>
          <a:off x="852358" y="1579622"/>
          <a:ext cx="10394762" cy="3843081"/>
        </p:xfrm>
        <a:graphic>
          <a:graphicData uri="http://schemas.openxmlformats.org/drawingml/2006/table">
            <a:tbl>
              <a:tblPr firstRow="1" bandRow="1">
                <a:tableStyleId>{5FD0F851-EC5A-4D38-B0AD-8093EC10F338}</a:tableStyleId>
              </a:tblPr>
              <a:tblGrid>
                <a:gridCol w="1440676">
                  <a:extLst>
                    <a:ext uri="{9D8B030D-6E8A-4147-A177-3AD203B41FA5}">
                      <a16:colId xmlns:a16="http://schemas.microsoft.com/office/drawing/2014/main" val="1023688113"/>
                    </a:ext>
                  </a:extLst>
                </a:gridCol>
                <a:gridCol w="8954086">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800" kern="1200" dirty="0"/>
                        <a:t>Time (xxx)</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800" kern="1200" dirty="0"/>
                        <a:t>Session</a:t>
                      </a:r>
                      <a:endParaRPr lang="en-CH" sz="18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lvl="0" algn="l" rtl="0">
                        <a:lnSpc>
                          <a:spcPct val="150000"/>
                        </a:lnSpc>
                        <a:buNone/>
                      </a:pPr>
                      <a:r>
                        <a:rPr lang="en-GB" sz="1700" b="1" i="0" kern="1200" dirty="0">
                          <a:solidFill>
                            <a:srgbClr val="595959"/>
                          </a:solidFill>
                          <a:latin typeface="+mn-lt"/>
                          <a:ea typeface="+mn-ea"/>
                          <a:cs typeface="+mn-cs"/>
                        </a:rPr>
                        <a:t>Introductions</a:t>
                      </a:r>
                      <a:endParaRPr lang="en-US" b="1" i="0" dirty="0"/>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17627756"/>
                  </a:ext>
                </a:extLst>
              </a:tr>
              <a:tr h="353086">
                <a:tc>
                  <a:txBody>
                    <a:bodyPr/>
                    <a:lstStyle/>
                    <a:p>
                      <a:r>
                        <a:rPr lang="en-GB"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00B0F0"/>
                          </a:solidFill>
                          <a:latin typeface="+mn-lt"/>
                          <a:ea typeface="+mn-ea"/>
                          <a:cs typeface="+mn-cs"/>
                        </a:rPr>
                        <a:t>Setting the scene and a brief re-cap on natural capital</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78939251"/>
                  </a:ext>
                </a:extLst>
              </a:tr>
              <a:tr h="353086">
                <a:tc>
                  <a:txBody>
                    <a:bodyPr/>
                    <a:lstStyle/>
                    <a:p>
                      <a:r>
                        <a:rPr lang="en-GB" sz="1800" kern="1200" dirty="0">
                          <a:solidFill>
                            <a:schemeClr val="tx1">
                              <a:lumMod val="65000"/>
                              <a:lumOff val="35000"/>
                            </a:schemeClr>
                          </a:solidFill>
                          <a:latin typeface="+mn-lt"/>
                          <a:ea typeface="+mn-ea"/>
                          <a:cs typeface="+mn-cs"/>
                        </a:rPr>
                        <a:t>10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The business case for assessing natural capital &amp; common assessments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88569436"/>
                  </a:ext>
                </a:extLst>
              </a:tr>
              <a:tr h="353086">
                <a:tc>
                  <a:txBody>
                    <a:bodyPr/>
                    <a:lstStyle/>
                    <a:p>
                      <a:r>
                        <a:rPr lang="en-US"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Identifying your natural capital impacts &amp; dependencies </a:t>
                      </a:r>
                      <a:endParaRPr lang="en-GB" sz="1700" b="1" i="0" strike="noStrike"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78303020"/>
                  </a:ext>
                </a:extLst>
              </a:tr>
              <a:tr h="353086">
                <a:tc>
                  <a:txBody>
                    <a:bodyPr/>
                    <a:lstStyle/>
                    <a:p>
                      <a:pPr marL="0" algn="l" defTabSz="914400" rtl="0" eaLnBrk="1" latinLnBrk="0" hangingPunct="1"/>
                      <a:r>
                        <a:rPr lang="en-US" sz="1600" i="1" kern="1200" dirty="0">
                          <a:solidFill>
                            <a:schemeClr val="tx1">
                              <a:lumMod val="65000"/>
                              <a:lumOff val="35000"/>
                            </a:schemeClr>
                          </a:solidFill>
                          <a:latin typeface="+mn-lt"/>
                          <a:ea typeface="+mn-ea"/>
                          <a:cs typeface="+mn-cs"/>
                        </a:rPr>
                        <a:t>25</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tc>
                  <a:txBody>
                    <a:bodyPr/>
                    <a:lstStyle/>
                    <a:p>
                      <a:pPr marL="0" algn="l" defTabSz="914400" rtl="0" eaLnBrk="1" fontAlgn="ctr" latinLnBrk="0" hangingPunct="1">
                        <a:lnSpc>
                          <a:spcPct val="150000"/>
                        </a:lnSpc>
                      </a:pPr>
                      <a:r>
                        <a:rPr lang="en-GB" sz="1600" i="1" kern="1200" dirty="0">
                          <a:solidFill>
                            <a:schemeClr val="tx1">
                              <a:lumMod val="65000"/>
                              <a:lumOff val="35000"/>
                            </a:schemeClr>
                          </a:solidFill>
                          <a:latin typeface="+mn-lt"/>
                          <a:ea typeface="+mn-ea"/>
                          <a:cs typeface="+mn-cs"/>
                        </a:rPr>
                        <a:t>Coffee Break</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extLst>
                  <a:ext uri="{0D108BD9-81ED-4DB2-BD59-A6C34878D82A}">
                    <a16:rowId xmlns:a16="http://schemas.microsoft.com/office/drawing/2014/main" val="3628176994"/>
                  </a:ext>
                </a:extLst>
              </a:tr>
              <a:tr h="353086">
                <a:tc>
                  <a:txBody>
                    <a:bodyPr/>
                    <a:lstStyle/>
                    <a:p>
                      <a:r>
                        <a:rPr lang="en-US" sz="1800" i="0" kern="1200" dirty="0">
                          <a:solidFill>
                            <a:schemeClr val="tx1">
                              <a:lumMod val="65000"/>
                              <a:lumOff val="35000"/>
                            </a:schemeClr>
                          </a:solidFill>
                          <a:latin typeface="+mn-lt"/>
                          <a:ea typeface="+mn-ea"/>
                          <a:cs typeface="+mn-cs"/>
                        </a:rPr>
                        <a:t>20</a:t>
                      </a:r>
                      <a:endParaRPr lang="en-CH" sz="1800" i="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Scoping an assessment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76740707"/>
                  </a:ext>
                </a:extLst>
              </a:tr>
              <a:tr h="353086">
                <a:tc>
                  <a:txBody>
                    <a:bodyPr/>
                    <a:lstStyle/>
                    <a:p>
                      <a:r>
                        <a:rPr lang="en-US" sz="1800" kern="1200" dirty="0">
                          <a:solidFill>
                            <a:schemeClr val="tx1">
                              <a:lumMod val="65000"/>
                              <a:lumOff val="35000"/>
                            </a:schemeClr>
                          </a:solidFill>
                          <a:latin typeface="+mn-lt"/>
                          <a:ea typeface="+mn-ea"/>
                          <a:cs typeface="+mn-cs"/>
                        </a:rPr>
                        <a:t>20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Materiality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35272183"/>
                  </a:ext>
                </a:extLst>
              </a:tr>
              <a:tr h="376962">
                <a:tc>
                  <a:txBody>
                    <a:bodyPr/>
                    <a:lstStyle/>
                    <a:p>
                      <a:r>
                        <a:rPr lang="en-US" sz="1800" kern="1200" dirty="0">
                          <a:solidFill>
                            <a:schemeClr val="tx1">
                              <a:lumMod val="65000"/>
                              <a:lumOff val="35000"/>
                            </a:schemeClr>
                          </a:solidFill>
                          <a:latin typeface="+mn-lt"/>
                          <a:ea typeface="+mn-ea"/>
                          <a:cs typeface="+mn-cs"/>
                        </a:rPr>
                        <a:t>20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Introduction to monetary valuation for scoping an assessment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223510256"/>
                  </a:ext>
                </a:extLst>
              </a:tr>
              <a:tr h="353086">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lvl="0" algn="l">
                        <a:lnSpc>
                          <a:spcPct val="150000"/>
                        </a:lnSpc>
                        <a:buNone/>
                      </a:pPr>
                      <a:r>
                        <a:rPr lang="en-GB" sz="1700" b="1" i="0" u="none" strike="noStrike" kern="1200" noProof="0" dirty="0">
                          <a:solidFill>
                            <a:srgbClr val="595959"/>
                          </a:solidFill>
                          <a:latin typeface="Arial"/>
                        </a:rPr>
                        <a:t>Case study presentation </a:t>
                      </a:r>
                      <a:endParaRPr lang="en-GB" sz="1700" b="1" i="0"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0702698"/>
                  </a:ext>
                </a:extLst>
              </a:tr>
            </a:tbl>
          </a:graphicData>
        </a:graphic>
      </p:graphicFrame>
      <p:sp>
        <p:nvSpPr>
          <p:cNvPr id="6" name="TextBox 2">
            <a:extLst>
              <a:ext uri="{FF2B5EF4-FFF2-40B4-BE49-F238E27FC236}">
                <a16:creationId xmlns:a16="http://schemas.microsoft.com/office/drawing/2014/main" id="{175E5CAF-19E0-4747-B1AD-981CF3DE4F7F}"/>
              </a:ext>
            </a:extLst>
          </p:cNvPr>
          <p:cNvSpPr txBox="1"/>
          <p:nvPr/>
        </p:nvSpPr>
        <p:spPr>
          <a:xfrm rot="1025991">
            <a:off x="7318666" y="513067"/>
            <a:ext cx="2697335" cy="400110"/>
          </a:xfrm>
          <a:prstGeom prst="rect">
            <a:avLst/>
          </a:prstGeom>
          <a:solidFill>
            <a:srgbClr val="FFCC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TO ADAPT</a:t>
            </a:r>
            <a:endParaRPr kumimoji="0" lang="en-CH" sz="20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26311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12E3BA-1CC7-48EF-B246-3C616074AE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95" y="772359"/>
            <a:ext cx="11712607" cy="6085643"/>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 y="1367606"/>
            <a:ext cx="5547292" cy="5490396"/>
          </a:xfrm>
          <a:prstGeom prst="rect">
            <a:avLst/>
          </a:prstGeom>
        </p:spPr>
      </p:pic>
      <p:sp>
        <p:nvSpPr>
          <p:cNvPr id="2" name="Title 1"/>
          <p:cNvSpPr>
            <a:spLocks noGrp="1"/>
          </p:cNvSpPr>
          <p:nvPr>
            <p:ph type="ctrTitle"/>
          </p:nvPr>
        </p:nvSpPr>
        <p:spPr>
          <a:xfrm>
            <a:off x="364608" y="2740365"/>
            <a:ext cx="4411541" cy="2149631"/>
          </a:xfrm>
        </p:spPr>
        <p:txBody>
          <a:bodyPr>
            <a:normAutofit fontScale="90000"/>
          </a:bodyPr>
          <a:lstStyle/>
          <a:p>
            <a:pPr algn="l"/>
            <a:r>
              <a:rPr lang="en-GB" sz="4000" b="1" dirty="0">
                <a:solidFill>
                  <a:srgbClr val="23BAED"/>
                </a:solidFill>
              </a:rPr>
              <a:t>Setting the scene </a:t>
            </a:r>
            <a:br>
              <a:rPr lang="en-GB" sz="4000" b="1" dirty="0">
                <a:solidFill>
                  <a:srgbClr val="23BAED"/>
                </a:solidFill>
              </a:rPr>
            </a:br>
            <a:r>
              <a:rPr lang="en-GB" sz="4000" b="1" dirty="0">
                <a:solidFill>
                  <a:srgbClr val="23BAED"/>
                </a:solidFill>
              </a:rPr>
              <a:t>and a brief re-cap on natural capital</a:t>
            </a:r>
            <a:endParaRPr lang="en-GB" sz="4000" dirty="0"/>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
            <a:ext cx="12192000" cy="1371493"/>
          </a:xfrm>
          <a:prstGeom prst="rect">
            <a:avLst/>
          </a:prstGeom>
        </p:spPr>
      </p:pic>
    </p:spTree>
    <p:extLst>
      <p:ext uri="{BB962C8B-B14F-4D97-AF65-F5344CB8AC3E}">
        <p14:creationId xmlns:p14="http://schemas.microsoft.com/office/powerpoint/2010/main" val="3846306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solidFill>
                  <a:srgbClr val="595959"/>
                </a:solidFill>
              </a:rPr>
              <a:t>We Value Nature – Who are we?</a:t>
            </a:r>
          </a:p>
        </p:txBody>
      </p:sp>
      <p:sp>
        <p:nvSpPr>
          <p:cNvPr id="6" name="Content Placeholder 2">
            <a:extLst>
              <a:ext uri="{FF2B5EF4-FFF2-40B4-BE49-F238E27FC236}">
                <a16:creationId xmlns:a16="http://schemas.microsoft.com/office/drawing/2014/main" id="{28546A42-CDFB-4EA3-A811-9407EAD330B0}"/>
              </a:ext>
            </a:extLst>
          </p:cNvPr>
          <p:cNvSpPr>
            <a:spLocks noGrp="1"/>
          </p:cNvSpPr>
          <p:nvPr>
            <p:ph idx="1"/>
          </p:nvPr>
        </p:nvSpPr>
        <p:spPr>
          <a:xfrm>
            <a:off x="207206" y="1222186"/>
            <a:ext cx="11712103" cy="1146815"/>
          </a:xfrm>
        </p:spPr>
        <p:txBody>
          <a:bodyPr>
            <a:normAutofit/>
          </a:bodyPr>
          <a:lstStyle/>
          <a:p>
            <a:pPr marL="0" indent="0">
              <a:lnSpc>
                <a:spcPct val="150000"/>
              </a:lnSpc>
              <a:buNone/>
            </a:pPr>
            <a:r>
              <a:rPr lang="en-GB" sz="2201">
                <a:solidFill>
                  <a:srgbClr val="595959"/>
                </a:solidFill>
              </a:rPr>
              <a:t>We Value Nature is a campaign </a:t>
            </a:r>
            <a:r>
              <a:rPr lang="en-GB" sz="2201" b="1">
                <a:solidFill>
                  <a:srgbClr val="595959"/>
                </a:solidFill>
              </a:rPr>
              <a:t>supporting businesses </a:t>
            </a:r>
            <a:r>
              <a:rPr lang="en-GB" sz="2201">
                <a:solidFill>
                  <a:srgbClr val="595959"/>
                </a:solidFill>
              </a:rPr>
              <a:t>and the </a:t>
            </a:r>
            <a:r>
              <a:rPr lang="en-GB" sz="2201" b="1">
                <a:solidFill>
                  <a:srgbClr val="595959"/>
                </a:solidFill>
              </a:rPr>
              <a:t>natural capital community</a:t>
            </a:r>
            <a:r>
              <a:rPr lang="en-GB" sz="2201">
                <a:solidFill>
                  <a:srgbClr val="595959"/>
                </a:solidFill>
              </a:rPr>
              <a:t> to </a:t>
            </a:r>
            <a:r>
              <a:rPr lang="en-GB" sz="2201" b="1">
                <a:solidFill>
                  <a:srgbClr val="595959"/>
                </a:solidFill>
              </a:rPr>
              <a:t>make valuing nature the new normal </a:t>
            </a:r>
            <a:r>
              <a:rPr lang="en-GB" sz="2201">
                <a:solidFill>
                  <a:srgbClr val="595959"/>
                </a:solidFill>
              </a:rPr>
              <a:t>for business across Europe, by</a:t>
            </a:r>
            <a:r>
              <a:rPr lang="en-GB" sz="2201">
                <a:solidFill>
                  <a:srgbClr val="595959"/>
                </a:solidFill>
                <a:latin typeface="Arial" panose="020B0604020202020204" pitchFamily="34" charset="0"/>
                <a:cs typeface="Arial" panose="020B0604020202020204" pitchFamily="34" charset="0"/>
              </a:rPr>
              <a:t>:</a:t>
            </a:r>
          </a:p>
        </p:txBody>
      </p:sp>
      <p:pic>
        <p:nvPicPr>
          <p:cNvPr id="7" name="Picture 6" descr="A close up of a logo&#10;&#10;Description automatically generated">
            <a:extLst>
              <a:ext uri="{FF2B5EF4-FFF2-40B4-BE49-F238E27FC236}">
                <a16:creationId xmlns:a16="http://schemas.microsoft.com/office/drawing/2014/main" id="{3CEB6092-4B4C-4384-AE18-D8A7B79B0F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619" b="7294"/>
          <a:stretch/>
        </p:blipFill>
        <p:spPr>
          <a:xfrm>
            <a:off x="3576159" y="5322138"/>
            <a:ext cx="5039680" cy="1410511"/>
          </a:xfrm>
          <a:prstGeom prst="rect">
            <a:avLst/>
          </a:prstGeom>
        </p:spPr>
      </p:pic>
      <p:sp>
        <p:nvSpPr>
          <p:cNvPr id="3" name="TextBox 2">
            <a:extLst>
              <a:ext uri="{FF2B5EF4-FFF2-40B4-BE49-F238E27FC236}">
                <a16:creationId xmlns:a16="http://schemas.microsoft.com/office/drawing/2014/main" id="{AD469F9E-D08B-4C2D-AC7B-D6649D664E25}"/>
              </a:ext>
            </a:extLst>
          </p:cNvPr>
          <p:cNvSpPr txBox="1"/>
          <p:nvPr/>
        </p:nvSpPr>
        <p:spPr>
          <a:xfrm>
            <a:off x="239951" y="2498106"/>
            <a:ext cx="11712101" cy="2583015"/>
          </a:xfrm>
          <a:prstGeom prst="rect">
            <a:avLst/>
          </a:prstGeom>
          <a:noFill/>
        </p:spPr>
        <p:txBody>
          <a:bodyPr wrap="square" rtlCol="0">
            <a:spAutoFit/>
          </a:bodyPr>
          <a:lstStyle/>
          <a:p>
            <a:pPr marL="457177" indent="-457177" algn="ctr" defTabSz="914354">
              <a:spcBef>
                <a:spcPts val="1001"/>
              </a:spcBef>
              <a:buClr>
                <a:srgbClr val="23BAED"/>
              </a:buClr>
              <a:buFont typeface="+mj-lt"/>
              <a:buAutoNum type="arabicPeriod"/>
              <a:defRPr/>
            </a:pPr>
            <a:r>
              <a:rPr lang="en-GB" sz="2201" dirty="0">
                <a:solidFill>
                  <a:srgbClr val="595959"/>
                </a:solidFill>
                <a:latin typeface="Arial"/>
              </a:rPr>
              <a:t>Sharing</a:t>
            </a:r>
            <a:r>
              <a:rPr lang="en-GB" sz="2201" b="1" dirty="0">
                <a:solidFill>
                  <a:srgbClr val="595959"/>
                </a:solidFill>
                <a:latin typeface="Arial"/>
              </a:rPr>
              <a:t> research, resources &amp; best practices</a:t>
            </a:r>
            <a:r>
              <a:rPr lang="en-GB" sz="2201" dirty="0">
                <a:solidFill>
                  <a:srgbClr val="595959"/>
                </a:solidFill>
                <a:latin typeface="Arial"/>
              </a:rPr>
              <a:t>;</a:t>
            </a:r>
          </a:p>
          <a:p>
            <a:pPr marL="457177" indent="-457177" algn="ctr" defTabSz="914354">
              <a:spcBef>
                <a:spcPts val="1001"/>
              </a:spcBef>
              <a:buClr>
                <a:srgbClr val="23BAED"/>
              </a:buClr>
              <a:buFont typeface="+mj-lt"/>
              <a:buAutoNum type="arabicPeriod"/>
              <a:defRPr/>
            </a:pPr>
            <a:r>
              <a:rPr lang="en-GB" sz="2201" dirty="0">
                <a:solidFill>
                  <a:srgbClr val="595959"/>
                </a:solidFill>
                <a:latin typeface="Arial"/>
              </a:rPr>
              <a:t>Identifying </a:t>
            </a:r>
            <a:r>
              <a:rPr lang="en-GB" sz="2201" b="1" dirty="0">
                <a:solidFill>
                  <a:srgbClr val="595959"/>
                </a:solidFill>
                <a:latin typeface="Arial"/>
              </a:rPr>
              <a:t>barriers &amp; opportunities </a:t>
            </a:r>
            <a:r>
              <a:rPr lang="en-GB" sz="2201" dirty="0">
                <a:solidFill>
                  <a:srgbClr val="595959"/>
                </a:solidFill>
                <a:latin typeface="Arial"/>
              </a:rPr>
              <a:t>for adopting a natural capital approach;</a:t>
            </a:r>
          </a:p>
          <a:p>
            <a:pPr marL="457177" indent="-457177" algn="ctr" defTabSz="914354">
              <a:lnSpc>
                <a:spcPct val="120000"/>
              </a:lnSpc>
              <a:spcBef>
                <a:spcPts val="1001"/>
              </a:spcBef>
              <a:buClr>
                <a:srgbClr val="23BAED"/>
              </a:buClr>
              <a:buFont typeface="+mj-lt"/>
              <a:buAutoNum type="arabicPeriod"/>
              <a:defRPr/>
            </a:pPr>
            <a:r>
              <a:rPr lang="en-GB" sz="2201" b="1" dirty="0">
                <a:solidFill>
                  <a:srgbClr val="595959"/>
                </a:solidFill>
                <a:latin typeface="Arial"/>
              </a:rPr>
              <a:t>Providing practical support </a:t>
            </a:r>
            <a:r>
              <a:rPr lang="en-GB" sz="2201" dirty="0">
                <a:solidFill>
                  <a:srgbClr val="595959"/>
                </a:solidFill>
                <a:latin typeface="Arial"/>
              </a:rPr>
              <a:t>to help business improve their risk management, communication &amp; stakeholder engagement;</a:t>
            </a:r>
          </a:p>
          <a:p>
            <a:pPr marL="457177" indent="-457177" algn="ctr" defTabSz="914354">
              <a:spcBef>
                <a:spcPts val="1001"/>
              </a:spcBef>
              <a:buClr>
                <a:srgbClr val="23BAED"/>
              </a:buClr>
              <a:buFont typeface="+mj-lt"/>
              <a:buAutoNum type="arabicPeriod"/>
              <a:defRPr/>
            </a:pPr>
            <a:r>
              <a:rPr lang="en-GB" sz="2201" dirty="0">
                <a:solidFill>
                  <a:srgbClr val="595959"/>
                </a:solidFill>
                <a:latin typeface="Arial"/>
              </a:rPr>
              <a:t>Reinforcing &amp; boosting the work of the </a:t>
            </a:r>
            <a:r>
              <a:rPr lang="en-GB" sz="2201" b="1" dirty="0">
                <a:solidFill>
                  <a:srgbClr val="595959"/>
                </a:solidFill>
                <a:latin typeface="Arial"/>
              </a:rPr>
              <a:t>Natural Capital Coalition.</a:t>
            </a:r>
          </a:p>
          <a:p>
            <a:pPr defTabSz="914354">
              <a:defRPr/>
            </a:pPr>
            <a:endParaRPr lang="en-CH" sz="1801" dirty="0">
              <a:solidFill>
                <a:prstClr val="black"/>
              </a:solidFill>
              <a:latin typeface="Arial"/>
            </a:endParaRPr>
          </a:p>
        </p:txBody>
      </p:sp>
      <p:sp>
        <p:nvSpPr>
          <p:cNvPr id="5" name="Slide Number Placeholder 4">
            <a:extLst>
              <a:ext uri="{FF2B5EF4-FFF2-40B4-BE49-F238E27FC236}">
                <a16:creationId xmlns:a16="http://schemas.microsoft.com/office/drawing/2014/main" id="{CB152E7E-1DCC-8F40-A914-0DB2A5D5011A}"/>
              </a:ext>
            </a:extLst>
          </p:cNvPr>
          <p:cNvSpPr>
            <a:spLocks noGrp="1"/>
          </p:cNvSpPr>
          <p:nvPr>
            <p:ph type="sldNum" sz="quarter" idx="12"/>
          </p:nvPr>
        </p:nvSpPr>
        <p:spPr/>
        <p:txBody>
          <a:bodyPr/>
          <a:lstStyle/>
          <a:p>
            <a:fld id="{971CEC84-1649-40CE-BFF6-7286506FEA08}" type="slidenum">
              <a:rPr lang="en-GB" smtClean="0"/>
              <a:pPr/>
              <a:t>2</a:t>
            </a:fld>
            <a:endParaRPr lang="en-GB"/>
          </a:p>
        </p:txBody>
      </p:sp>
    </p:spTree>
    <p:extLst>
      <p:ext uri="{BB962C8B-B14F-4D97-AF65-F5344CB8AC3E}">
        <p14:creationId xmlns:p14="http://schemas.microsoft.com/office/powerpoint/2010/main" val="2821334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B6F3-5DBF-4D72-98CF-7D98FA4E892E}"/>
              </a:ext>
            </a:extLst>
          </p:cNvPr>
          <p:cNvSpPr>
            <a:spLocks noGrp="1"/>
          </p:cNvSpPr>
          <p:nvPr>
            <p:ph type="title"/>
          </p:nvPr>
        </p:nvSpPr>
        <p:spPr>
          <a:noFill/>
        </p:spPr>
        <p:txBody>
          <a:bodyPr>
            <a:normAutofit/>
          </a:bodyPr>
          <a:lstStyle/>
          <a:p>
            <a:r>
              <a:rPr lang="en-GB"/>
              <a:t>Keeping up momentum during the COVID-19 crisis</a:t>
            </a:r>
            <a:endParaRPr lang="en-GB">
              <a:highlight>
                <a:srgbClr val="FFFF00"/>
              </a:highlight>
            </a:endParaRPr>
          </a:p>
        </p:txBody>
      </p:sp>
      <p:sp>
        <p:nvSpPr>
          <p:cNvPr id="3" name="Content Placeholder 2">
            <a:extLst>
              <a:ext uri="{FF2B5EF4-FFF2-40B4-BE49-F238E27FC236}">
                <a16:creationId xmlns:a16="http://schemas.microsoft.com/office/drawing/2014/main" id="{D25A6554-2F01-4888-BCAA-79D3E48C3562}"/>
              </a:ext>
            </a:extLst>
          </p:cNvPr>
          <p:cNvSpPr>
            <a:spLocks noGrp="1"/>
          </p:cNvSpPr>
          <p:nvPr>
            <p:ph idx="1"/>
          </p:nvPr>
        </p:nvSpPr>
        <p:spPr>
          <a:xfrm>
            <a:off x="314197" y="1332128"/>
            <a:ext cx="8945308" cy="4351339"/>
          </a:xfrm>
        </p:spPr>
        <p:txBody>
          <a:bodyPr vert="horz" lIns="91440" tIns="45720" rIns="91440" bIns="45720" rtlCol="0" anchor="t">
            <a:noAutofit/>
          </a:bodyPr>
          <a:lstStyle/>
          <a:p>
            <a:pPr marL="227965" indent="-227965"/>
            <a:r>
              <a:rPr lang="en-GB" sz="2800" dirty="0">
                <a:solidFill>
                  <a:srgbClr val="595959"/>
                </a:solidFill>
              </a:rPr>
              <a:t>Institutions urging a</a:t>
            </a:r>
            <a:r>
              <a:rPr lang="en-GB" sz="2800" dirty="0">
                <a:solidFill>
                  <a:srgbClr val="23BAED"/>
                </a:solidFill>
              </a:rPr>
              <a:t> </a:t>
            </a:r>
            <a:r>
              <a:rPr lang="en-GB" sz="2800" b="1" dirty="0">
                <a:solidFill>
                  <a:srgbClr val="23BAED"/>
                </a:solidFill>
                <a:latin typeface="Arial"/>
                <a:cs typeface="Arial"/>
                <a:sym typeface="Arial"/>
              </a:rPr>
              <a:t>green recovery from covid-19</a:t>
            </a:r>
            <a:endParaRPr lang="en-US" sz="2800" b="1" dirty="0">
              <a:solidFill>
                <a:srgbClr val="23BAED"/>
              </a:solidFill>
              <a:latin typeface="Arial"/>
              <a:cs typeface="Arial"/>
              <a:sym typeface="Arial"/>
            </a:endParaRPr>
          </a:p>
          <a:p>
            <a:pPr marL="227965" indent="-227965"/>
            <a:r>
              <a:rPr lang="en-GB" sz="2800" dirty="0">
                <a:solidFill>
                  <a:srgbClr val="595959"/>
                </a:solidFill>
                <a:cs typeface="Arial"/>
              </a:rPr>
              <a:t>Christine Lagarde, President of ECB:</a:t>
            </a:r>
            <a:r>
              <a:rPr lang="en-GB" sz="2800" dirty="0">
                <a:solidFill>
                  <a:srgbClr val="23BAED"/>
                </a:solidFill>
                <a:cs typeface="Arial"/>
              </a:rPr>
              <a:t> </a:t>
            </a:r>
            <a:r>
              <a:rPr lang="en-GB" sz="2800" b="1" dirty="0">
                <a:solidFill>
                  <a:srgbClr val="23BAED"/>
                </a:solidFill>
                <a:latin typeface="Arial"/>
                <a:cs typeface="Arial"/>
              </a:rPr>
              <a:t>"transition towards a greener economy is a crucial part of economic recovery"</a:t>
            </a:r>
          </a:p>
          <a:p>
            <a:pPr marL="227965" indent="-227965"/>
            <a:r>
              <a:rPr lang="en-GB" sz="2800" b="1" dirty="0">
                <a:solidFill>
                  <a:srgbClr val="23BAED"/>
                </a:solidFill>
                <a:latin typeface="Arial"/>
                <a:cs typeface="Arial"/>
              </a:rPr>
              <a:t>"Business as usual" is vulnerable </a:t>
            </a:r>
            <a:r>
              <a:rPr lang="en-GB" sz="2800" dirty="0"/>
              <a:t>to a range of outside influences, not just market forces</a:t>
            </a:r>
            <a:endParaRPr lang="en-GB" sz="2800" dirty="0">
              <a:solidFill>
                <a:srgbClr val="23BAED"/>
              </a:solidFill>
              <a:cs typeface="Arial"/>
            </a:endParaRPr>
          </a:p>
          <a:p>
            <a:pPr marL="227965" indent="-227965"/>
            <a:r>
              <a:rPr lang="en-GB" sz="2800" dirty="0"/>
              <a:t>The need for business to take into consideration</a:t>
            </a:r>
            <a:r>
              <a:rPr lang="en-GB" sz="2800" b="1" dirty="0">
                <a:solidFill>
                  <a:srgbClr val="23BAED"/>
                </a:solidFill>
                <a:latin typeface="Arial"/>
                <a:cs typeface="Arial"/>
              </a:rPr>
              <a:t> all capitals</a:t>
            </a:r>
          </a:p>
          <a:p>
            <a:pPr marL="227965" indent="-227965"/>
            <a:r>
              <a:rPr lang="en-GB" sz="2800" dirty="0"/>
              <a:t>The crisis shows why understanding </a:t>
            </a:r>
            <a:r>
              <a:rPr lang="en-GB" sz="2800" b="1" dirty="0">
                <a:solidFill>
                  <a:srgbClr val="23BAED"/>
                </a:solidFill>
                <a:latin typeface="Arial"/>
                <a:cs typeface="Arial"/>
              </a:rPr>
              <a:t>stakeholder values </a:t>
            </a:r>
            <a:r>
              <a:rPr lang="en-GB" sz="2800" dirty="0"/>
              <a:t>is important for decision making</a:t>
            </a:r>
            <a:endParaRPr lang="en-GB" sz="2800" dirty="0">
              <a:cs typeface="Arial"/>
            </a:endParaRPr>
          </a:p>
        </p:txBody>
      </p:sp>
      <p:sp>
        <p:nvSpPr>
          <p:cNvPr id="5" name="Oval 4">
            <a:extLst>
              <a:ext uri="{FF2B5EF4-FFF2-40B4-BE49-F238E27FC236}">
                <a16:creationId xmlns:a16="http://schemas.microsoft.com/office/drawing/2014/main" id="{54932BC6-45B7-44B2-B053-460C275A961C}"/>
              </a:ext>
            </a:extLst>
          </p:cNvPr>
          <p:cNvSpPr/>
          <p:nvPr/>
        </p:nvSpPr>
        <p:spPr>
          <a:xfrm>
            <a:off x="9259505" y="1896181"/>
            <a:ext cx="2358191" cy="2300439"/>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6" name="TextBox 5">
            <a:extLst>
              <a:ext uri="{FF2B5EF4-FFF2-40B4-BE49-F238E27FC236}">
                <a16:creationId xmlns:a16="http://schemas.microsoft.com/office/drawing/2014/main" id="{DBA5C3A0-921A-4200-B205-E49DDBF1B6D4}"/>
              </a:ext>
            </a:extLst>
          </p:cNvPr>
          <p:cNvSpPr txBox="1"/>
          <p:nvPr/>
        </p:nvSpPr>
        <p:spPr>
          <a:xfrm>
            <a:off x="9572326" y="2446235"/>
            <a:ext cx="1732548" cy="1200329"/>
          </a:xfrm>
          <a:prstGeom prst="rect">
            <a:avLst/>
          </a:prstGeom>
          <a:noFill/>
        </p:spPr>
        <p:txBody>
          <a:bodyPr wrap="square" rtlCol="0">
            <a:spAutoFit/>
          </a:bodyPr>
          <a:lstStyle/>
          <a:p>
            <a:pPr algn="ctr"/>
            <a:r>
              <a:rPr lang="en-US" sz="2400">
                <a:solidFill>
                  <a:schemeClr val="tx1">
                    <a:lumMod val="65000"/>
                    <a:lumOff val="35000"/>
                  </a:schemeClr>
                </a:solidFill>
              </a:rPr>
              <a:t>What have we learned so far?</a:t>
            </a:r>
            <a:endParaRPr lang="en-CH" sz="2400">
              <a:solidFill>
                <a:schemeClr val="tx1">
                  <a:lumMod val="65000"/>
                  <a:lumOff val="35000"/>
                </a:schemeClr>
              </a:solidFill>
            </a:endParaRPr>
          </a:p>
        </p:txBody>
      </p:sp>
      <p:sp>
        <p:nvSpPr>
          <p:cNvPr id="4" name="Slide Number Placeholder 3">
            <a:extLst>
              <a:ext uri="{FF2B5EF4-FFF2-40B4-BE49-F238E27FC236}">
                <a16:creationId xmlns:a16="http://schemas.microsoft.com/office/drawing/2014/main" id="{CA96A6C8-EF98-1542-B4C2-C30BF8C3E34D}"/>
              </a:ext>
            </a:extLst>
          </p:cNvPr>
          <p:cNvSpPr>
            <a:spLocks noGrp="1"/>
          </p:cNvSpPr>
          <p:nvPr>
            <p:ph type="sldNum" sz="quarter" idx="12"/>
          </p:nvPr>
        </p:nvSpPr>
        <p:spPr/>
        <p:txBody>
          <a:bodyPr/>
          <a:lstStyle/>
          <a:p>
            <a:fld id="{971CEC84-1649-40CE-BFF6-7286506FEA08}" type="slidenum">
              <a:rPr lang="en-GB" smtClean="0"/>
              <a:pPr/>
              <a:t>20</a:t>
            </a:fld>
            <a:endParaRPr lang="en-GB"/>
          </a:p>
        </p:txBody>
      </p:sp>
    </p:spTree>
    <p:extLst>
      <p:ext uri="{BB962C8B-B14F-4D97-AF65-F5344CB8AC3E}">
        <p14:creationId xmlns:p14="http://schemas.microsoft.com/office/powerpoint/2010/main" val="1560995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476DE-9F48-4CD5-B3BC-C59788205D8E}"/>
              </a:ext>
            </a:extLst>
          </p:cNvPr>
          <p:cNvSpPr>
            <a:spLocks noGrp="1"/>
          </p:cNvSpPr>
          <p:nvPr>
            <p:ph type="title"/>
          </p:nvPr>
        </p:nvSpPr>
        <p:spPr/>
        <p:txBody>
          <a:bodyPr/>
          <a:lstStyle/>
          <a:p>
            <a:r>
              <a:rPr lang="en-US"/>
              <a:t>Optional videos to set the scene</a:t>
            </a:r>
            <a:endParaRPr lang="en-CH"/>
          </a:p>
        </p:txBody>
      </p:sp>
      <p:sp>
        <p:nvSpPr>
          <p:cNvPr id="3" name="Content Placeholder 2">
            <a:extLst>
              <a:ext uri="{FF2B5EF4-FFF2-40B4-BE49-F238E27FC236}">
                <a16:creationId xmlns:a16="http://schemas.microsoft.com/office/drawing/2014/main" id="{5A2C9AFB-2124-4DA2-BB02-DCE46A890F39}"/>
              </a:ext>
            </a:extLst>
          </p:cNvPr>
          <p:cNvSpPr>
            <a:spLocks noGrp="1"/>
          </p:cNvSpPr>
          <p:nvPr>
            <p:ph idx="1"/>
          </p:nvPr>
        </p:nvSpPr>
        <p:spPr>
          <a:xfrm>
            <a:off x="314195" y="1853410"/>
            <a:ext cx="9923818" cy="4351338"/>
          </a:xfrm>
        </p:spPr>
        <p:txBody>
          <a:bodyPr/>
          <a:lstStyle/>
          <a:p>
            <a:r>
              <a:rPr lang="en-US"/>
              <a:t>Pitch for nature video: </a:t>
            </a:r>
            <a:r>
              <a:rPr lang="en-US">
                <a:hlinkClick r:id="rId3"/>
              </a:rPr>
              <a:t>https://www.youtube.com/watch?v=IyL272Q1N0s</a:t>
            </a:r>
            <a:br>
              <a:rPr lang="en-US"/>
            </a:br>
            <a:endParaRPr lang="en-US"/>
          </a:p>
          <a:p>
            <a:r>
              <a:rPr lang="en-US"/>
              <a:t>WBCSD video – what’s your relationship with nature?</a:t>
            </a:r>
            <a:br>
              <a:rPr lang="en-US"/>
            </a:br>
            <a:r>
              <a:rPr lang="en-US">
                <a:hlinkClick r:id="rId4"/>
              </a:rPr>
              <a:t>https://www.youtube.com/watch?v=3nLuyyFUlIk</a:t>
            </a:r>
            <a:br>
              <a:rPr lang="en-US"/>
            </a:br>
            <a:endParaRPr lang="en-US"/>
          </a:p>
          <a:p>
            <a:r>
              <a:rPr lang="en-US"/>
              <a:t>GSFA 2019, WBCSD video – Business is investing in nature</a:t>
            </a:r>
            <a:br>
              <a:rPr lang="en-US"/>
            </a:br>
            <a:r>
              <a:rPr lang="en-US">
                <a:hlinkClick r:id="rId5"/>
              </a:rPr>
              <a:t>https://www.youtube.com/watch?v=LcVGh_UlqlE</a:t>
            </a:r>
            <a:endParaRPr lang="en-US"/>
          </a:p>
          <a:p>
            <a:pPr marL="0" indent="0">
              <a:buNone/>
            </a:pPr>
            <a:endParaRPr lang="en-US"/>
          </a:p>
        </p:txBody>
      </p:sp>
      <p:sp>
        <p:nvSpPr>
          <p:cNvPr id="4" name="Slide Number Placeholder 3">
            <a:extLst>
              <a:ext uri="{FF2B5EF4-FFF2-40B4-BE49-F238E27FC236}">
                <a16:creationId xmlns:a16="http://schemas.microsoft.com/office/drawing/2014/main" id="{7E67A752-A1E8-2248-9B21-46D89EF7680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4812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7635-E6B5-4D60-9AFD-7BF1E3041640}"/>
              </a:ext>
            </a:extLst>
          </p:cNvPr>
          <p:cNvSpPr>
            <a:spLocks noGrp="1"/>
          </p:cNvSpPr>
          <p:nvPr>
            <p:ph type="title"/>
          </p:nvPr>
        </p:nvSpPr>
        <p:spPr/>
        <p:txBody>
          <a:bodyPr/>
          <a:lstStyle/>
          <a:p>
            <a:r>
              <a:rPr lang="en-US"/>
              <a:t>Knowledge check</a:t>
            </a:r>
            <a:endParaRPr lang="en-CH"/>
          </a:p>
        </p:txBody>
      </p:sp>
      <p:sp>
        <p:nvSpPr>
          <p:cNvPr id="6" name="Oval 5">
            <a:extLst>
              <a:ext uri="{FF2B5EF4-FFF2-40B4-BE49-F238E27FC236}">
                <a16:creationId xmlns:a16="http://schemas.microsoft.com/office/drawing/2014/main" id="{B2881FDA-1521-421F-96F3-1ADBD06C894B}"/>
              </a:ext>
            </a:extLst>
          </p:cNvPr>
          <p:cNvSpPr/>
          <p:nvPr/>
        </p:nvSpPr>
        <p:spPr>
          <a:xfrm>
            <a:off x="4179600" y="1792800"/>
            <a:ext cx="3314700" cy="3305175"/>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7" name="TextBox 6">
            <a:extLst>
              <a:ext uri="{FF2B5EF4-FFF2-40B4-BE49-F238E27FC236}">
                <a16:creationId xmlns:a16="http://schemas.microsoft.com/office/drawing/2014/main" id="{17B34F00-F8B1-48EF-B300-A25E17D6F387}"/>
              </a:ext>
            </a:extLst>
          </p:cNvPr>
          <p:cNvSpPr txBox="1"/>
          <p:nvPr/>
        </p:nvSpPr>
        <p:spPr>
          <a:xfrm>
            <a:off x="4383574" y="2644170"/>
            <a:ext cx="2906897" cy="1569660"/>
          </a:xfrm>
          <a:prstGeom prst="rect">
            <a:avLst/>
          </a:prstGeom>
          <a:noFill/>
        </p:spPr>
        <p:txBody>
          <a:bodyPr wrap="square" rtlCol="0" anchor="t">
            <a:spAutoFit/>
          </a:bodyPr>
          <a:lstStyle/>
          <a:p>
            <a:pPr algn="ctr"/>
            <a:r>
              <a:rPr lang="en-US" sz="3200" dirty="0">
                <a:solidFill>
                  <a:schemeClr val="lt1"/>
                </a:solidFill>
              </a:rPr>
              <a:t>How do you define natural capital?</a:t>
            </a:r>
          </a:p>
        </p:txBody>
      </p:sp>
      <p:pic>
        <p:nvPicPr>
          <p:cNvPr id="9" name="Picture 8">
            <a:extLst>
              <a:ext uri="{FF2B5EF4-FFF2-40B4-BE49-F238E27FC236}">
                <a16:creationId xmlns:a16="http://schemas.microsoft.com/office/drawing/2014/main" id="{EE235802-79D0-43B8-B5D7-F2A566126927}"/>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
        <p:nvSpPr>
          <p:cNvPr id="3" name="Slide Number Placeholder 2">
            <a:extLst>
              <a:ext uri="{FF2B5EF4-FFF2-40B4-BE49-F238E27FC236}">
                <a16:creationId xmlns:a16="http://schemas.microsoft.com/office/drawing/2014/main" id="{731813C2-9EE3-7743-9185-7E7E05EB2EAB}"/>
              </a:ext>
            </a:extLst>
          </p:cNvPr>
          <p:cNvSpPr>
            <a:spLocks noGrp="1"/>
          </p:cNvSpPr>
          <p:nvPr>
            <p:ph type="sldNum" sz="quarter" idx="12"/>
          </p:nvPr>
        </p:nvSpPr>
        <p:spPr/>
        <p:txBody>
          <a:bodyPr/>
          <a:lstStyle/>
          <a:p>
            <a:fld id="{971CEC84-1649-40CE-BFF6-7286506FEA08}" type="slidenum">
              <a:rPr lang="en-GB" smtClean="0"/>
              <a:pPr/>
              <a:t>22</a:t>
            </a:fld>
            <a:endParaRPr lang="en-GB"/>
          </a:p>
        </p:txBody>
      </p:sp>
    </p:spTree>
    <p:extLst>
      <p:ext uri="{BB962C8B-B14F-4D97-AF65-F5344CB8AC3E}">
        <p14:creationId xmlns:p14="http://schemas.microsoft.com/office/powerpoint/2010/main" val="3811895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1612E8E-95F8-5C4D-B5F8-E0AB665DE1C7}"/>
              </a:ext>
            </a:extLst>
          </p:cNvPr>
          <p:cNvSpPr/>
          <p:nvPr/>
        </p:nvSpPr>
        <p:spPr>
          <a:xfrm>
            <a:off x="4179673" y="1792800"/>
            <a:ext cx="3314700" cy="3305175"/>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5" name="Title 1">
            <a:extLst>
              <a:ext uri="{FF2B5EF4-FFF2-40B4-BE49-F238E27FC236}">
                <a16:creationId xmlns:a16="http://schemas.microsoft.com/office/drawing/2014/main" id="{54753AEB-D431-924C-A96E-77FCF6771308}"/>
              </a:ext>
            </a:extLst>
          </p:cNvPr>
          <p:cNvSpPr>
            <a:spLocks noGrp="1"/>
          </p:cNvSpPr>
          <p:nvPr>
            <p:ph type="title"/>
          </p:nvPr>
        </p:nvSpPr>
        <p:spPr/>
        <p:txBody>
          <a:bodyPr/>
          <a:lstStyle/>
          <a:p>
            <a:r>
              <a:rPr lang="en-US"/>
              <a:t>Knowledge check</a:t>
            </a:r>
            <a:endParaRPr lang="en-CH"/>
          </a:p>
        </p:txBody>
      </p:sp>
      <p:pic>
        <p:nvPicPr>
          <p:cNvPr id="6" name="Picture 5">
            <a:extLst>
              <a:ext uri="{FF2B5EF4-FFF2-40B4-BE49-F238E27FC236}">
                <a16:creationId xmlns:a16="http://schemas.microsoft.com/office/drawing/2014/main" id="{99028C12-3A59-AB41-887F-D0B0203AB1A9}"/>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
        <p:nvSpPr>
          <p:cNvPr id="8" name="TextBox 7">
            <a:extLst>
              <a:ext uri="{FF2B5EF4-FFF2-40B4-BE49-F238E27FC236}">
                <a16:creationId xmlns:a16="http://schemas.microsoft.com/office/drawing/2014/main" id="{17C6DE35-A4C3-4445-A928-ACEDF263CEA4}"/>
              </a:ext>
            </a:extLst>
          </p:cNvPr>
          <p:cNvSpPr txBox="1"/>
          <p:nvPr/>
        </p:nvSpPr>
        <p:spPr>
          <a:xfrm>
            <a:off x="4383574" y="2825829"/>
            <a:ext cx="2906897" cy="1846788"/>
          </a:xfrm>
          <a:prstGeom prst="rect">
            <a:avLst/>
          </a:prstGeom>
          <a:noFill/>
        </p:spPr>
        <p:txBody>
          <a:bodyPr wrap="square" rtlCol="0" anchor="t">
            <a:spAutoFit/>
          </a:bodyPr>
          <a:lstStyle/>
          <a:p>
            <a:pPr algn="ctr"/>
            <a:r>
              <a:rPr lang="en-US" sz="3200" dirty="0">
                <a:solidFill>
                  <a:schemeClr val="lt1"/>
                </a:solidFill>
              </a:rPr>
              <a:t>What is NOT a form of natural capital?</a:t>
            </a:r>
          </a:p>
          <a:p>
            <a:endParaRPr lang="en-CH" sz="1801" dirty="0"/>
          </a:p>
        </p:txBody>
      </p:sp>
      <p:sp>
        <p:nvSpPr>
          <p:cNvPr id="2" name="Slide Number Placeholder 1">
            <a:extLst>
              <a:ext uri="{FF2B5EF4-FFF2-40B4-BE49-F238E27FC236}">
                <a16:creationId xmlns:a16="http://schemas.microsoft.com/office/drawing/2014/main" id="{224A0084-F34D-2D48-B262-19178E125429}"/>
              </a:ext>
            </a:extLst>
          </p:cNvPr>
          <p:cNvSpPr>
            <a:spLocks noGrp="1"/>
          </p:cNvSpPr>
          <p:nvPr>
            <p:ph type="sldNum" sz="quarter" idx="12"/>
          </p:nvPr>
        </p:nvSpPr>
        <p:spPr/>
        <p:txBody>
          <a:bodyPr/>
          <a:lstStyle/>
          <a:p>
            <a:fld id="{971CEC84-1649-40CE-BFF6-7286506FEA08}" type="slidenum">
              <a:rPr lang="en-GB" smtClean="0"/>
              <a:pPr/>
              <a:t>23</a:t>
            </a:fld>
            <a:endParaRPr lang="en-GB"/>
          </a:p>
        </p:txBody>
      </p:sp>
    </p:spTree>
    <p:extLst>
      <p:ext uri="{BB962C8B-B14F-4D97-AF65-F5344CB8AC3E}">
        <p14:creationId xmlns:p14="http://schemas.microsoft.com/office/powerpoint/2010/main" val="998197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to use </a:t>
            </a:r>
            <a:r>
              <a:rPr lang="en-GB" dirty="0" err="1"/>
              <a:t>Mentimeter</a:t>
            </a:r>
            <a:endParaRPr lang="en-GB" dirty="0"/>
          </a:p>
        </p:txBody>
      </p:sp>
      <p:sp>
        <p:nvSpPr>
          <p:cNvPr id="7" name="Oval 6">
            <a:extLst>
              <a:ext uri="{FF2B5EF4-FFF2-40B4-BE49-F238E27FC236}">
                <a16:creationId xmlns:a16="http://schemas.microsoft.com/office/drawing/2014/main" id="{80929EF0-4E13-4E7E-8A88-F1D5FF2118F1}"/>
              </a:ext>
            </a:extLst>
          </p:cNvPr>
          <p:cNvSpPr/>
          <p:nvPr/>
        </p:nvSpPr>
        <p:spPr>
          <a:xfrm>
            <a:off x="993915" y="1699593"/>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1</a:t>
            </a:r>
          </a:p>
        </p:txBody>
      </p:sp>
      <p:sp>
        <p:nvSpPr>
          <p:cNvPr id="8" name="Oval 7">
            <a:extLst>
              <a:ext uri="{FF2B5EF4-FFF2-40B4-BE49-F238E27FC236}">
                <a16:creationId xmlns:a16="http://schemas.microsoft.com/office/drawing/2014/main" id="{727D7B60-345A-4BED-A9DC-76B792D8BF82}"/>
              </a:ext>
            </a:extLst>
          </p:cNvPr>
          <p:cNvSpPr/>
          <p:nvPr/>
        </p:nvSpPr>
        <p:spPr>
          <a:xfrm>
            <a:off x="993915" y="309268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2</a:t>
            </a:r>
          </a:p>
        </p:txBody>
      </p:sp>
      <p:sp>
        <p:nvSpPr>
          <p:cNvPr id="9" name="Oval 8">
            <a:extLst>
              <a:ext uri="{FF2B5EF4-FFF2-40B4-BE49-F238E27FC236}">
                <a16:creationId xmlns:a16="http://schemas.microsoft.com/office/drawing/2014/main" id="{ECBA2E41-CCEC-4F9E-BD4D-1F79E6EEDE33}"/>
              </a:ext>
            </a:extLst>
          </p:cNvPr>
          <p:cNvSpPr/>
          <p:nvPr/>
        </p:nvSpPr>
        <p:spPr>
          <a:xfrm>
            <a:off x="993915" y="448577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3</a:t>
            </a:r>
          </a:p>
        </p:txBody>
      </p:sp>
      <p:sp>
        <p:nvSpPr>
          <p:cNvPr id="10" name="TextBox 9">
            <a:extLst>
              <a:ext uri="{FF2B5EF4-FFF2-40B4-BE49-F238E27FC236}">
                <a16:creationId xmlns:a16="http://schemas.microsoft.com/office/drawing/2014/main" id="{965B8657-C081-4820-9587-F59C2CD84CA1}"/>
              </a:ext>
            </a:extLst>
          </p:cNvPr>
          <p:cNvSpPr txBox="1"/>
          <p:nvPr/>
        </p:nvSpPr>
        <p:spPr>
          <a:xfrm>
            <a:off x="2415766" y="1910091"/>
            <a:ext cx="3895618"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Go to </a:t>
            </a:r>
            <a:r>
              <a:rPr lang="en-US" sz="2800" b="1" kern="0">
                <a:solidFill>
                  <a:srgbClr val="BBD151"/>
                </a:solidFill>
                <a:latin typeface="Arial"/>
                <a:ea typeface="Verdana" panose="020B0604030504040204" pitchFamily="34" charset="0"/>
              </a:rPr>
              <a:t>www.menti.com</a:t>
            </a:r>
          </a:p>
        </p:txBody>
      </p:sp>
      <p:sp>
        <p:nvSpPr>
          <p:cNvPr id="11" name="TextBox 10">
            <a:extLst>
              <a:ext uri="{FF2B5EF4-FFF2-40B4-BE49-F238E27FC236}">
                <a16:creationId xmlns:a16="http://schemas.microsoft.com/office/drawing/2014/main" id="{48F8F863-F5EA-40FA-8052-E56D7D4150C8}"/>
              </a:ext>
            </a:extLst>
          </p:cNvPr>
          <p:cNvSpPr txBox="1"/>
          <p:nvPr/>
        </p:nvSpPr>
        <p:spPr>
          <a:xfrm>
            <a:off x="2415765" y="3303179"/>
            <a:ext cx="5950025" cy="523220"/>
          </a:xfrm>
          <a:prstGeom prst="rect">
            <a:avLst/>
          </a:prstGeom>
          <a:noFill/>
        </p:spPr>
        <p:txBody>
          <a:bodyPr wrap="square" rtlCol="0">
            <a:spAutoFit/>
          </a:bodyPr>
          <a:lstStyle/>
          <a:p>
            <a:pPr defTabSz="914332">
              <a:defRPr/>
            </a:pPr>
            <a:r>
              <a:rPr lang="en-US" sz="2800" dirty="0">
                <a:solidFill>
                  <a:prstClr val="black">
                    <a:lumMod val="65000"/>
                    <a:lumOff val="35000"/>
                  </a:prstClr>
                </a:solidFill>
                <a:latin typeface="Arial"/>
              </a:rPr>
              <a:t>Enter this code: </a:t>
            </a:r>
            <a:r>
              <a:rPr lang="en-US" sz="2800" b="1" kern="0" dirty="0">
                <a:solidFill>
                  <a:srgbClr val="BBD151"/>
                </a:solidFill>
                <a:latin typeface="Arial"/>
                <a:ea typeface="Verdana" panose="020B0604030504040204" pitchFamily="34" charset="0"/>
              </a:rPr>
              <a:t>XXXXXX</a:t>
            </a:r>
          </a:p>
        </p:txBody>
      </p:sp>
      <p:sp>
        <p:nvSpPr>
          <p:cNvPr id="12" name="TextBox 11">
            <a:extLst>
              <a:ext uri="{FF2B5EF4-FFF2-40B4-BE49-F238E27FC236}">
                <a16:creationId xmlns:a16="http://schemas.microsoft.com/office/drawing/2014/main" id="{34614B1D-62D3-49FF-8D23-C752B50B98B6}"/>
              </a:ext>
            </a:extLst>
          </p:cNvPr>
          <p:cNvSpPr txBox="1"/>
          <p:nvPr/>
        </p:nvSpPr>
        <p:spPr>
          <a:xfrm>
            <a:off x="2415765" y="4696268"/>
            <a:ext cx="3363421"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Submit your answer</a:t>
            </a:r>
          </a:p>
        </p:txBody>
      </p:sp>
      <p:sp>
        <p:nvSpPr>
          <p:cNvPr id="3" name="Slide Number Placeholder 2">
            <a:extLst>
              <a:ext uri="{FF2B5EF4-FFF2-40B4-BE49-F238E27FC236}">
                <a16:creationId xmlns:a16="http://schemas.microsoft.com/office/drawing/2014/main" id="{F4A14B49-C4E4-D741-A2C5-122E3205B6FD}"/>
              </a:ext>
            </a:extLst>
          </p:cNvPr>
          <p:cNvSpPr>
            <a:spLocks noGrp="1"/>
          </p:cNvSpPr>
          <p:nvPr>
            <p:ph type="sldNum" sz="quarter" idx="12"/>
          </p:nvPr>
        </p:nvSpPr>
        <p:spPr/>
        <p:txBody>
          <a:bodyPr/>
          <a:lstStyle/>
          <a:p>
            <a:fld id="{971CEC84-1649-40CE-BFF6-7286506FEA08}" type="slidenum">
              <a:rPr lang="en-GB" smtClean="0"/>
              <a:pPr/>
              <a:t>24</a:t>
            </a:fld>
            <a:endParaRPr lang="en-GB"/>
          </a:p>
        </p:txBody>
      </p:sp>
    </p:spTree>
    <p:extLst>
      <p:ext uri="{BB962C8B-B14F-4D97-AF65-F5344CB8AC3E}">
        <p14:creationId xmlns:p14="http://schemas.microsoft.com/office/powerpoint/2010/main" val="1787008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805BD-0478-4CF6-87A7-2B9627E0B9C6}"/>
              </a:ext>
            </a:extLst>
          </p:cNvPr>
          <p:cNvSpPr>
            <a:spLocks noGrp="1"/>
          </p:cNvSpPr>
          <p:nvPr>
            <p:ph type="title" idx="4294967295"/>
          </p:nvPr>
        </p:nvSpPr>
        <p:spPr>
          <a:xfrm>
            <a:off x="314194" y="125352"/>
            <a:ext cx="11498123" cy="878150"/>
          </a:xfrm>
        </p:spPr>
        <p:txBody>
          <a:bodyPr/>
          <a:lstStyle/>
          <a:p>
            <a:r>
              <a:rPr lang="en-GB" dirty="0"/>
              <a:t>Natural Capital Definition</a:t>
            </a:r>
          </a:p>
        </p:txBody>
      </p:sp>
      <p:sp>
        <p:nvSpPr>
          <p:cNvPr id="9" name="Rectangle 8">
            <a:extLst>
              <a:ext uri="{FF2B5EF4-FFF2-40B4-BE49-F238E27FC236}">
                <a16:creationId xmlns:a16="http://schemas.microsoft.com/office/drawing/2014/main" id="{96C8C259-395C-4BF8-8BE3-F2163C4CC6B2}"/>
              </a:ext>
            </a:extLst>
          </p:cNvPr>
          <p:cNvSpPr/>
          <p:nvPr/>
        </p:nvSpPr>
        <p:spPr>
          <a:xfrm>
            <a:off x="314191" y="1435619"/>
            <a:ext cx="11203355" cy="1962845"/>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65000"/>
                    <a:lumOff val="35000"/>
                  </a:prstClr>
                </a:solidFill>
                <a:effectLst/>
                <a:uLnTx/>
                <a:uFillTx/>
                <a:latin typeface="Arial"/>
                <a:ea typeface="+mn-ea"/>
                <a:cs typeface="+mn-cs"/>
              </a:rPr>
              <a:t>Natural capital </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is the stock of </a:t>
            </a:r>
            <a:r>
              <a:rPr kumimoji="0" lang="en-GB" sz="2400" b="1" i="0" u="none" strike="noStrike" kern="1200" cap="none" spc="0" normalizeH="0" baseline="0" noProof="0" dirty="0">
                <a:ln>
                  <a:noFill/>
                </a:ln>
                <a:solidFill>
                  <a:srgbClr val="23BAED"/>
                </a:solidFill>
                <a:effectLst/>
                <a:uLnTx/>
                <a:uFillTx/>
                <a:latin typeface="Arial"/>
                <a:ea typeface="+mn-ea"/>
                <a:cs typeface="+mn-cs"/>
              </a:rPr>
              <a:t>renewable and non-renewable natural resources</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(e.g. plants, animals, air, water, soils, minerals) that combine to yield a </a:t>
            </a:r>
            <a:r>
              <a:rPr kumimoji="0" lang="en-GB" sz="2400" b="1" i="0" u="none" strike="noStrike" kern="1200" cap="none" spc="0" normalizeH="0" baseline="0" noProof="0" dirty="0">
                <a:ln>
                  <a:noFill/>
                </a:ln>
                <a:solidFill>
                  <a:srgbClr val="23BAED"/>
                </a:solidFill>
                <a:effectLst/>
                <a:uLnTx/>
                <a:uFillTx/>
                <a:latin typeface="Arial"/>
                <a:ea typeface="+mn-ea"/>
                <a:cs typeface="+mn-cs"/>
              </a:rPr>
              <a:t>flow of “services” </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to people.</a:t>
            </a:r>
            <a:r>
              <a:rPr kumimoji="0" lang="en-GB" sz="2400" b="1" i="0" u="none" strike="noStrike" kern="1200" cap="none" spc="0" normalizeH="0" baseline="0" noProof="0" dirty="0">
                <a:ln>
                  <a:noFill/>
                </a:ln>
                <a:solidFill>
                  <a:srgbClr val="23BAED"/>
                </a:solidFill>
                <a:effectLst/>
                <a:uLnTx/>
                <a:uFillTx/>
                <a:latin typeface="Arial"/>
                <a:ea typeface="+mn-ea"/>
                <a:cs typeface="+mn-cs"/>
              </a:rPr>
              <a:t> </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In turn, these flows provide </a:t>
            </a:r>
            <a:r>
              <a:rPr kumimoji="0" lang="en-GB" sz="2400" b="1" i="0" u="none" strike="noStrike" kern="1200" cap="none" spc="0" normalizeH="0" baseline="0" noProof="0" dirty="0">
                <a:ln>
                  <a:noFill/>
                </a:ln>
                <a:solidFill>
                  <a:srgbClr val="23BAED"/>
                </a:solidFill>
                <a:effectLst/>
                <a:uLnTx/>
                <a:uFillTx/>
                <a:latin typeface="Arial"/>
                <a:ea typeface="+mn-ea"/>
                <a:cs typeface="+mn-cs"/>
              </a:rPr>
              <a:t>value</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to business and society. </a:t>
            </a:r>
          </a:p>
        </p:txBody>
      </p:sp>
      <p:grpSp>
        <p:nvGrpSpPr>
          <p:cNvPr id="5" name="Group 4">
            <a:extLst>
              <a:ext uri="{FF2B5EF4-FFF2-40B4-BE49-F238E27FC236}">
                <a16:creationId xmlns:a16="http://schemas.microsoft.com/office/drawing/2014/main" id="{E84C0F0D-CC8A-47D7-A43C-EE6D755CA11B}"/>
              </a:ext>
            </a:extLst>
          </p:cNvPr>
          <p:cNvGrpSpPr/>
          <p:nvPr/>
        </p:nvGrpSpPr>
        <p:grpSpPr>
          <a:xfrm>
            <a:off x="10272252" y="103870"/>
            <a:ext cx="1775360" cy="1533201"/>
            <a:chOff x="4164440" y="3621813"/>
            <a:chExt cx="1371155" cy="1212497"/>
          </a:xfrm>
        </p:grpSpPr>
        <p:sp>
          <p:nvSpPr>
            <p:cNvPr id="6" name="Teardrop 5">
              <a:extLst>
                <a:ext uri="{FF2B5EF4-FFF2-40B4-BE49-F238E27FC236}">
                  <a16:creationId xmlns:a16="http://schemas.microsoft.com/office/drawing/2014/main" id="{67817C18-B601-494B-99EF-97BF7AFEB6A7}"/>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72D1165B-2F4A-4687-8567-9B333D77AE2A}"/>
                </a:ext>
              </a:extLst>
            </p:cNvPr>
            <p:cNvSpPr txBox="1"/>
            <p:nvPr/>
          </p:nvSpPr>
          <p:spPr>
            <a:xfrm>
              <a:off x="4311944" y="3796616"/>
              <a:ext cx="1139086" cy="9857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7 </a:t>
              </a:r>
              <a:r>
                <a:rPr kumimoji="0" lang="en-GB" sz="1500" b="0" i="0" u="none" strike="noStrike" kern="1200" cap="none" spc="0" normalizeH="0" baseline="0" noProof="0" dirty="0">
                  <a:ln>
                    <a:noFill/>
                  </a:ln>
                  <a:solidFill>
                    <a:prstClr val="white"/>
                  </a:solidFill>
                  <a:effectLst/>
                  <a:uLnTx/>
                  <a:uFillTx/>
                  <a:latin typeface="Arial"/>
                  <a:ea typeface="+mn-ea"/>
                  <a:cs typeface="+mn-cs"/>
                </a:rPr>
                <a:t>of your workbook &amp; </a:t>
              </a:r>
              <a:r>
                <a:rPr kumimoji="0" lang="en-GB" sz="1500" b="1" i="0" u="none" strike="noStrike" kern="1200" cap="none" spc="0" normalizeH="0" baseline="0" noProof="0" dirty="0">
                  <a:ln>
                    <a:noFill/>
                  </a:ln>
                  <a:solidFill>
                    <a:prstClr val="white"/>
                  </a:solidFill>
                  <a:effectLst/>
                  <a:uLnTx/>
                  <a:uFillTx/>
                  <a:latin typeface="Arial"/>
                  <a:ea typeface="+mn-ea"/>
                  <a:cs typeface="+mn-cs"/>
                </a:rPr>
                <a:t>p. 12 </a:t>
              </a:r>
              <a:r>
                <a:rPr kumimoji="0" lang="en-GB" sz="1500" b="0" i="0" u="none" strike="noStrike" kern="1200" cap="none" spc="0" normalizeH="0" baseline="0" noProof="0" dirty="0">
                  <a:ln>
                    <a:noFill/>
                  </a:ln>
                  <a:solidFill>
                    <a:prstClr val="white"/>
                  </a:solidFill>
                  <a:effectLst/>
                  <a:uLnTx/>
                  <a:uFillTx/>
                  <a:latin typeface="Arial"/>
                  <a:ea typeface="+mn-ea"/>
                  <a:cs typeface="+mn-cs"/>
                </a:rPr>
                <a:t>of the </a:t>
              </a:r>
              <a:r>
                <a:rPr lang="en-GB" sz="1500" dirty="0">
                  <a:solidFill>
                    <a:schemeClr val="bg1"/>
                  </a:solidFill>
                  <a:hlinkClick r:id="rId3">
                    <a:extLst>
                      <a:ext uri="{A12FA001-AC4F-418D-AE19-62706E023703}">
                        <ahyp:hlinkClr xmlns:ahyp="http://schemas.microsoft.com/office/drawing/2018/hyperlinkcolor" val="tx"/>
                      </a:ext>
                    </a:extLst>
                  </a:hlinkClick>
                </a:rPr>
                <a:t>Natural Capital Protocol</a:t>
              </a: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3" name="Oval 2">
            <a:extLst>
              <a:ext uri="{FF2B5EF4-FFF2-40B4-BE49-F238E27FC236}">
                <a16:creationId xmlns:a16="http://schemas.microsoft.com/office/drawing/2014/main" id="{8E58EF38-F390-4047-AE46-453CE96F05E0}"/>
              </a:ext>
            </a:extLst>
          </p:cNvPr>
          <p:cNvSpPr/>
          <p:nvPr/>
        </p:nvSpPr>
        <p:spPr>
          <a:xfrm>
            <a:off x="609180" y="3595318"/>
            <a:ext cx="2069474" cy="2069474"/>
          </a:xfrm>
          <a:prstGeom prst="ellipse">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Biodiversity underpins both stocks and ecosystem services </a:t>
            </a: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10">
            <a:extLst>
              <a:ext uri="{FF2B5EF4-FFF2-40B4-BE49-F238E27FC236}">
                <a16:creationId xmlns:a16="http://schemas.microsoft.com/office/drawing/2014/main" id="{E381C35E-DD68-4ED2-95EE-A236EF9DAE7D}"/>
              </a:ext>
            </a:extLst>
          </p:cNvPr>
          <p:cNvPicPr>
            <a:picLocks noChangeAspect="1"/>
          </p:cNvPicPr>
          <p:nvPr/>
        </p:nvPicPr>
        <p:blipFill rotWithShape="1">
          <a:blip r:embed="rId4"/>
          <a:srcRect l="1789" t="10236" r="1100" b="6841"/>
          <a:stretch/>
        </p:blipFill>
        <p:spPr>
          <a:xfrm>
            <a:off x="3079573" y="3559223"/>
            <a:ext cx="6404149" cy="2183816"/>
          </a:xfrm>
          <a:prstGeom prst="rect">
            <a:avLst/>
          </a:prstGeom>
        </p:spPr>
      </p:pic>
      <p:sp>
        <p:nvSpPr>
          <p:cNvPr id="8" name="Rectangle 7">
            <a:extLst>
              <a:ext uri="{FF2B5EF4-FFF2-40B4-BE49-F238E27FC236}">
                <a16:creationId xmlns:a16="http://schemas.microsoft.com/office/drawing/2014/main" id="{C9B3BD47-660E-4F71-8151-4A9BCE61E5F4}"/>
              </a:ext>
            </a:extLst>
          </p:cNvPr>
          <p:cNvSpPr/>
          <p:nvPr/>
        </p:nvSpPr>
        <p:spPr>
          <a:xfrm>
            <a:off x="3197292" y="5353743"/>
            <a:ext cx="2029767" cy="365470"/>
          </a:xfrm>
          <a:prstGeom prst="rect">
            <a:avLst/>
          </a:prstGeom>
          <a:noFill/>
          <a:ln w="28575">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hthoek: afgeronde hoeken 10">
            <a:extLst>
              <a:ext uri="{FF2B5EF4-FFF2-40B4-BE49-F238E27FC236}">
                <a16:creationId xmlns:a16="http://schemas.microsoft.com/office/drawing/2014/main" id="{6AD188D0-097A-4D21-8310-7FF001317BAA}"/>
              </a:ext>
            </a:extLst>
          </p:cNvPr>
          <p:cNvSpPr/>
          <p:nvPr/>
        </p:nvSpPr>
        <p:spPr>
          <a:xfrm>
            <a:off x="3197292" y="4156364"/>
            <a:ext cx="1956599" cy="1197379"/>
          </a:xfrm>
          <a:prstGeom prst="roundRect">
            <a:avLst/>
          </a:prstGeom>
          <a:ln>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200"/>
          </a:p>
          <a:p>
            <a:pPr algn="ctr"/>
            <a:endParaRPr lang="en-GB" sz="1200"/>
          </a:p>
          <a:p>
            <a:pPr algn="ctr"/>
            <a:endParaRPr lang="en-GB" sz="1200"/>
          </a:p>
          <a:p>
            <a:pPr algn="ctr"/>
            <a:r>
              <a:rPr lang="en-GB" sz="1200"/>
              <a:t>A rich diversity of plants, bacteria and animals provides a good habitat for bees.</a:t>
            </a:r>
            <a:endParaRPr lang="nl-NL" sz="1200"/>
          </a:p>
          <a:p>
            <a:pPr algn="ctr"/>
            <a:endParaRPr lang="nl-NL"/>
          </a:p>
        </p:txBody>
      </p:sp>
      <p:sp>
        <p:nvSpPr>
          <p:cNvPr id="15" name="Rechthoek: afgeronde hoeken 14">
            <a:extLst>
              <a:ext uri="{FF2B5EF4-FFF2-40B4-BE49-F238E27FC236}">
                <a16:creationId xmlns:a16="http://schemas.microsoft.com/office/drawing/2014/main" id="{F72A9C13-A816-44D0-8ADE-8079CFCCE083}"/>
              </a:ext>
            </a:extLst>
          </p:cNvPr>
          <p:cNvSpPr/>
          <p:nvPr/>
        </p:nvSpPr>
        <p:spPr>
          <a:xfrm>
            <a:off x="5306291" y="4176959"/>
            <a:ext cx="1956599" cy="1435720"/>
          </a:xfrm>
          <a:prstGeom prst="roundRect">
            <a:avLst/>
          </a:prstGeom>
          <a:ln>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200"/>
              <a:t>Bees pollinate 87 of the leading food crops worldwide. </a:t>
            </a:r>
            <a:endParaRPr lang="nl-NL" sz="1200"/>
          </a:p>
        </p:txBody>
      </p:sp>
      <p:sp>
        <p:nvSpPr>
          <p:cNvPr id="17" name="Rechthoek: afgeronde hoeken 16">
            <a:extLst>
              <a:ext uri="{FF2B5EF4-FFF2-40B4-BE49-F238E27FC236}">
                <a16:creationId xmlns:a16="http://schemas.microsoft.com/office/drawing/2014/main" id="{BD0A54F6-13F5-48AA-90EC-B0143F7B550C}"/>
              </a:ext>
            </a:extLst>
          </p:cNvPr>
          <p:cNvSpPr/>
          <p:nvPr/>
        </p:nvSpPr>
        <p:spPr>
          <a:xfrm>
            <a:off x="7380609" y="4176959"/>
            <a:ext cx="1956599" cy="1456313"/>
          </a:xfrm>
          <a:prstGeom prst="roundRect">
            <a:avLst/>
          </a:prstGeom>
          <a:ln>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GB" sz="1200"/>
              <a:t>Insect pollination can increase crop yield by a quarter.</a:t>
            </a:r>
            <a:endParaRPr lang="nl-NL" sz="1200"/>
          </a:p>
        </p:txBody>
      </p:sp>
      <p:sp>
        <p:nvSpPr>
          <p:cNvPr id="16" name="Slide Number Placeholder 3">
            <a:extLst>
              <a:ext uri="{FF2B5EF4-FFF2-40B4-BE49-F238E27FC236}">
                <a16:creationId xmlns:a16="http://schemas.microsoft.com/office/drawing/2014/main" id="{A3F86AE7-5DDB-48B6-9F1C-F0896A99A3C2}"/>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136833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P spid="15"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2ED68C6-4A20-1B47-A9AE-537F35A7CAC6}"/>
              </a:ext>
            </a:extLst>
          </p:cNvPr>
          <p:cNvSpPr txBox="1">
            <a:spLocks/>
          </p:cNvSpPr>
          <p:nvPr/>
        </p:nvSpPr>
        <p:spPr>
          <a:xfrm>
            <a:off x="466596" y="277753"/>
            <a:ext cx="11498123" cy="878151"/>
          </a:xfrm>
          <a:prstGeom prst="rect">
            <a:avLst/>
          </a:prstGeom>
          <a:noFill/>
        </p:spPr>
        <p:txBody>
          <a:bodyPr vert="horz" lIns="91440" tIns="45721" rIns="91440" bIns="45721"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solidFill>
                  <a:srgbClr val="595959"/>
                </a:solidFill>
              </a:rPr>
              <a:t>Ecosystem Services </a:t>
            </a:r>
            <a:endParaRPr lang="en-GB">
              <a:solidFill>
                <a:srgbClr val="595959"/>
              </a:solidFill>
              <a:highlight>
                <a:srgbClr val="FFFF00"/>
              </a:highlight>
            </a:endParaRPr>
          </a:p>
        </p:txBody>
      </p:sp>
      <p:sp>
        <p:nvSpPr>
          <p:cNvPr id="8" name="Rectangle 7">
            <a:extLst>
              <a:ext uri="{FF2B5EF4-FFF2-40B4-BE49-F238E27FC236}">
                <a16:creationId xmlns:a16="http://schemas.microsoft.com/office/drawing/2014/main" id="{CB4B62F5-0078-6A43-AF26-E8516CFEE075}"/>
              </a:ext>
            </a:extLst>
          </p:cNvPr>
          <p:cNvSpPr/>
          <p:nvPr/>
        </p:nvSpPr>
        <p:spPr>
          <a:xfrm>
            <a:off x="461895" y="1395829"/>
            <a:ext cx="11268209" cy="3883371"/>
          </a:xfrm>
          <a:prstGeom prst="rect">
            <a:avLst/>
          </a:prstGeom>
        </p:spPr>
        <p:txBody>
          <a:bodyPr wrap="square">
            <a:spAutoFit/>
          </a:bodyPr>
          <a:lstStyle/>
          <a:p>
            <a:pPr defTabSz="914354">
              <a:lnSpc>
                <a:spcPct val="130000"/>
              </a:lnSpc>
              <a:defRPr/>
            </a:pPr>
            <a:r>
              <a:rPr lang="en-GB" sz="2400" b="1">
                <a:solidFill>
                  <a:srgbClr val="595959"/>
                </a:solidFill>
                <a:latin typeface="Arial"/>
              </a:rPr>
              <a:t>Ecosystem services </a:t>
            </a:r>
            <a:r>
              <a:rPr lang="en-GB" sz="2400">
                <a:solidFill>
                  <a:srgbClr val="595959"/>
                </a:solidFill>
                <a:latin typeface="Arial"/>
              </a:rPr>
              <a:t>are the </a:t>
            </a:r>
            <a:r>
              <a:rPr lang="en-GB" sz="2400" b="1">
                <a:solidFill>
                  <a:srgbClr val="23BAED"/>
                </a:solidFill>
                <a:latin typeface="Arial"/>
              </a:rPr>
              <a:t>benefits to people from ecosystems </a:t>
            </a:r>
          </a:p>
          <a:p>
            <a:pPr defTabSz="914354">
              <a:lnSpc>
                <a:spcPct val="130000"/>
              </a:lnSpc>
              <a:defRPr/>
            </a:pPr>
            <a:r>
              <a:rPr lang="en-GB" sz="2400">
                <a:solidFill>
                  <a:srgbClr val="595959"/>
                </a:solidFill>
                <a:latin typeface="Arial"/>
              </a:rPr>
              <a:t>(e.g. climate regulation, water purification, soil biodiversity, pollination, </a:t>
            </a:r>
          </a:p>
          <a:p>
            <a:pPr defTabSz="914354">
              <a:lnSpc>
                <a:spcPct val="130000"/>
              </a:lnSpc>
              <a:defRPr/>
            </a:pPr>
            <a:r>
              <a:rPr lang="en-GB" sz="2400">
                <a:solidFill>
                  <a:srgbClr val="595959"/>
                </a:solidFill>
                <a:latin typeface="Arial"/>
              </a:rPr>
              <a:t>timber, recreation, mental health). These services can be categorized into:</a:t>
            </a:r>
          </a:p>
          <a:p>
            <a:pPr defTabSz="914354">
              <a:lnSpc>
                <a:spcPct val="130000"/>
              </a:lnSpc>
              <a:defRPr/>
            </a:pPr>
            <a:r>
              <a:rPr lang="en-GB" sz="2400">
                <a:solidFill>
                  <a:srgbClr val="595959"/>
                </a:solidFill>
                <a:latin typeface="Arial"/>
              </a:rPr>
              <a:t> </a:t>
            </a:r>
          </a:p>
          <a:p>
            <a:pPr marL="342900" indent="-342900" defTabSz="914354">
              <a:lnSpc>
                <a:spcPct val="130000"/>
              </a:lnSpc>
              <a:buFont typeface="Arial" panose="020B0604020202020204" pitchFamily="34" charset="0"/>
              <a:buChar char="•"/>
              <a:defRPr/>
            </a:pPr>
            <a:r>
              <a:rPr lang="en-GB" sz="2400" b="1">
                <a:solidFill>
                  <a:srgbClr val="23BAED"/>
                </a:solidFill>
                <a:latin typeface="Arial"/>
              </a:rPr>
              <a:t>Provisioning</a:t>
            </a:r>
          </a:p>
          <a:p>
            <a:pPr marL="342900" indent="-342900" defTabSz="914354">
              <a:lnSpc>
                <a:spcPct val="130000"/>
              </a:lnSpc>
              <a:buFont typeface="Arial" panose="020B0604020202020204" pitchFamily="34" charset="0"/>
              <a:buChar char="•"/>
              <a:defRPr/>
            </a:pPr>
            <a:r>
              <a:rPr lang="en-GB" sz="2400" b="1">
                <a:solidFill>
                  <a:srgbClr val="23BAED"/>
                </a:solidFill>
                <a:latin typeface="Arial"/>
              </a:rPr>
              <a:t>Regulating</a:t>
            </a:r>
          </a:p>
          <a:p>
            <a:pPr marL="342900" indent="-342900" defTabSz="914354">
              <a:lnSpc>
                <a:spcPct val="130000"/>
              </a:lnSpc>
              <a:buFont typeface="Arial" panose="020B0604020202020204" pitchFamily="34" charset="0"/>
              <a:buChar char="•"/>
              <a:defRPr/>
            </a:pPr>
            <a:r>
              <a:rPr lang="en-GB" sz="2400" b="1">
                <a:solidFill>
                  <a:srgbClr val="23BAED"/>
                </a:solidFill>
              </a:rPr>
              <a:t>Supporting </a:t>
            </a:r>
            <a:endParaRPr lang="en-GB" sz="2400" b="1">
              <a:solidFill>
                <a:srgbClr val="23BAED"/>
              </a:solidFill>
              <a:latin typeface="Arial"/>
            </a:endParaRPr>
          </a:p>
          <a:p>
            <a:pPr marL="342900" indent="-342900" defTabSz="914354">
              <a:lnSpc>
                <a:spcPct val="130000"/>
              </a:lnSpc>
              <a:buFont typeface="Arial" panose="020B0604020202020204" pitchFamily="34" charset="0"/>
              <a:buChar char="•"/>
              <a:defRPr/>
            </a:pPr>
            <a:r>
              <a:rPr lang="en-GB" sz="2400" b="1">
                <a:solidFill>
                  <a:srgbClr val="23BAED"/>
                </a:solidFill>
                <a:latin typeface="Arial"/>
              </a:rPr>
              <a:t>Cultural</a:t>
            </a:r>
            <a:endParaRPr lang="en-GB" sz="2400" b="1">
              <a:solidFill>
                <a:srgbClr val="595959"/>
              </a:solidFill>
              <a:latin typeface="Arial"/>
            </a:endParaRPr>
          </a:p>
        </p:txBody>
      </p:sp>
      <p:sp>
        <p:nvSpPr>
          <p:cNvPr id="3" name="Slide Number Placeholder 2">
            <a:extLst>
              <a:ext uri="{FF2B5EF4-FFF2-40B4-BE49-F238E27FC236}">
                <a16:creationId xmlns:a16="http://schemas.microsoft.com/office/drawing/2014/main" id="{A4278987-14CA-1C47-B995-B40FAF8EB102}"/>
              </a:ext>
            </a:extLst>
          </p:cNvPr>
          <p:cNvSpPr>
            <a:spLocks noGrp="1"/>
          </p:cNvSpPr>
          <p:nvPr>
            <p:ph type="sldNum" sz="quarter" idx="12"/>
          </p:nvPr>
        </p:nvSpPr>
        <p:spPr/>
        <p:txBody>
          <a:bodyPr/>
          <a:lstStyle/>
          <a:p>
            <a:fld id="{971CEC84-1649-40CE-BFF6-7286506FEA08}" type="slidenum">
              <a:rPr lang="en-GB" smtClean="0"/>
              <a:pPr/>
              <a:t>26</a:t>
            </a:fld>
            <a:endParaRPr lang="en-GB"/>
          </a:p>
        </p:txBody>
      </p:sp>
      <p:sp>
        <p:nvSpPr>
          <p:cNvPr id="9" name="Oval 8">
            <a:extLst>
              <a:ext uri="{FF2B5EF4-FFF2-40B4-BE49-F238E27FC236}">
                <a16:creationId xmlns:a16="http://schemas.microsoft.com/office/drawing/2014/main" id="{13C3658E-73A7-45F2-A9D1-77CE56613E94}"/>
              </a:ext>
            </a:extLst>
          </p:cNvPr>
          <p:cNvSpPr/>
          <p:nvPr/>
        </p:nvSpPr>
        <p:spPr>
          <a:xfrm>
            <a:off x="4623634" y="3108507"/>
            <a:ext cx="1440353" cy="1352778"/>
          </a:xfrm>
          <a:prstGeom prst="ellipse">
            <a:avLst/>
          </a:prstGeom>
          <a:blipFill dpi="0" rotWithShape="1">
            <a:blip r:embed="rId3" cstate="print">
              <a:extLst>
                <a:ext uri="{28A0092B-C50C-407E-A947-70E740481C1C}">
                  <a14:useLocalDpi xmlns:a14="http://schemas.microsoft.com/office/drawing/2010/main" val="0"/>
                </a:ext>
              </a:extLst>
            </a:blip>
            <a:srcRect/>
            <a:stretch>
              <a:fillRect l="12" t="-30" r="12" b="-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Oval 15">
            <a:extLst>
              <a:ext uri="{FF2B5EF4-FFF2-40B4-BE49-F238E27FC236}">
                <a16:creationId xmlns:a16="http://schemas.microsoft.com/office/drawing/2014/main" id="{2B754A03-2178-437F-ACFD-EEDE3A41628C}"/>
              </a:ext>
            </a:extLst>
          </p:cNvPr>
          <p:cNvSpPr/>
          <p:nvPr/>
        </p:nvSpPr>
        <p:spPr>
          <a:xfrm>
            <a:off x="8171489" y="3105174"/>
            <a:ext cx="1451113" cy="1352778"/>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Oval 17">
            <a:extLst>
              <a:ext uri="{FF2B5EF4-FFF2-40B4-BE49-F238E27FC236}">
                <a16:creationId xmlns:a16="http://schemas.microsoft.com/office/drawing/2014/main" id="{569BF66A-3EC3-4AFD-A90D-C10121A0C4BD}"/>
              </a:ext>
            </a:extLst>
          </p:cNvPr>
          <p:cNvSpPr/>
          <p:nvPr/>
        </p:nvSpPr>
        <p:spPr>
          <a:xfrm>
            <a:off x="6471654" y="4231975"/>
            <a:ext cx="1451113" cy="1352252"/>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82A07A69-8686-4A27-BF4F-7A2EB20153B1}"/>
              </a:ext>
            </a:extLst>
          </p:cNvPr>
          <p:cNvSpPr txBox="1"/>
          <p:nvPr/>
        </p:nvSpPr>
        <p:spPr>
          <a:xfrm>
            <a:off x="10388010" y="223541"/>
            <a:ext cx="1708765" cy="1569660"/>
          </a:xfrm>
          <a:prstGeom prst="rect">
            <a:avLst/>
          </a:prstGeom>
          <a:noFill/>
        </p:spPr>
        <p:txBody>
          <a:bodyPr wrap="square" rtlCol="0">
            <a:spAutoFit/>
          </a:bodyPr>
          <a:lstStyle/>
          <a:p>
            <a:pPr algn="ctr" defTabSz="914354">
              <a:defRPr/>
            </a:pPr>
            <a:r>
              <a:rPr kumimoji="0" lang="en-GB" sz="1600" b="0" i="0" u="none" strike="noStrike" kern="1200" cap="none" spc="0" normalizeH="0" baseline="0" noProof="0" dirty="0">
                <a:ln>
                  <a:noFill/>
                </a:ln>
                <a:solidFill>
                  <a:prstClr val="white"/>
                </a:solidFill>
                <a:effectLst/>
                <a:uLnTx/>
                <a:uFillTx/>
                <a:latin typeface="Arial"/>
                <a:ea typeface="+mn-ea"/>
                <a:cs typeface="+mn-cs"/>
              </a:rPr>
              <a:t>Refer to p.</a:t>
            </a:r>
            <a:r>
              <a:rPr kumimoji="0" lang="en-GB" sz="1600" b="1" i="0" u="none" strike="noStrike" kern="1200" cap="none" spc="0" normalizeH="0" baseline="0" noProof="0" dirty="0">
                <a:ln>
                  <a:noFill/>
                </a:ln>
                <a:solidFill>
                  <a:prstClr val="white"/>
                </a:solidFill>
                <a:effectLst/>
                <a:uLnTx/>
                <a:uFillTx/>
                <a:latin typeface="Arial"/>
                <a:ea typeface="+mn-ea"/>
                <a:cs typeface="+mn-cs"/>
              </a:rPr>
              <a:t> 7 </a:t>
            </a:r>
            <a:r>
              <a:rPr kumimoji="0" lang="en-GB" sz="1600" b="0" i="0" u="none" strike="noStrike" kern="1200" cap="none" spc="0" normalizeH="0" baseline="0" noProof="0" dirty="0">
                <a:ln>
                  <a:noFill/>
                </a:ln>
                <a:solidFill>
                  <a:prstClr val="white"/>
                </a:solidFill>
                <a:effectLst/>
                <a:uLnTx/>
                <a:uFillTx/>
                <a:latin typeface="Arial"/>
                <a:ea typeface="+mn-ea"/>
                <a:cs typeface="+mn-cs"/>
              </a:rPr>
              <a:t>of your workbook</a:t>
            </a:r>
            <a:endParaRPr lang="en-GB" sz="1600" dirty="0">
              <a:solidFill>
                <a:prstClr val="white"/>
              </a:solidFill>
              <a:latin typeface="Arial"/>
            </a:endParaRPr>
          </a:p>
          <a:p>
            <a:pPr algn="ctr" defTabSz="914354">
              <a:defRPr/>
            </a:pPr>
            <a:r>
              <a:rPr lang="en-GB" sz="1600" dirty="0">
                <a:solidFill>
                  <a:prstClr val="white"/>
                </a:solidFill>
                <a:latin typeface="Arial"/>
              </a:rPr>
              <a:t>&amp; </a:t>
            </a:r>
            <a:r>
              <a:rPr lang="en-GB" sz="1600" b="1" dirty="0">
                <a:solidFill>
                  <a:prstClr val="white"/>
                </a:solidFill>
                <a:latin typeface="Arial"/>
              </a:rPr>
              <a:t>p. 12 &amp; p. 111 </a:t>
            </a:r>
            <a:r>
              <a:rPr lang="en-GB" sz="1600" dirty="0">
                <a:solidFill>
                  <a:prstClr val="white"/>
                </a:solidFill>
                <a:latin typeface="Arial"/>
              </a:rPr>
              <a:t>of the</a:t>
            </a:r>
          </a:p>
          <a:p>
            <a:pPr algn="ctr" defTabSz="914354">
              <a:defRPr/>
            </a:pPr>
            <a:r>
              <a:rPr lang="en-GB" sz="1600" dirty="0">
                <a:solidFill>
                  <a:schemeClr val="bg1"/>
                </a:solidFill>
                <a:hlinkClick r:id="rId6">
                  <a:extLst>
                    <a:ext uri="{A12FA001-AC4F-418D-AE19-62706E023703}">
                      <ahyp:hlinkClr xmlns:ahyp="http://schemas.microsoft.com/office/drawing/2018/hyperlinkcolor" val="tx"/>
                    </a:ext>
                  </a:extLst>
                </a:hlinkClick>
              </a:rPr>
              <a:t>Natural Capital Protocol</a:t>
            </a:r>
            <a:endParaRPr lang="en-GB" sz="1600" dirty="0">
              <a:solidFill>
                <a:prstClr val="white"/>
              </a:solidFill>
              <a:latin typeface="Arial"/>
            </a:endParaRPr>
          </a:p>
        </p:txBody>
      </p:sp>
      <p:grpSp>
        <p:nvGrpSpPr>
          <p:cNvPr id="17" name="Group 16">
            <a:extLst>
              <a:ext uri="{FF2B5EF4-FFF2-40B4-BE49-F238E27FC236}">
                <a16:creationId xmlns:a16="http://schemas.microsoft.com/office/drawing/2014/main" id="{D6123412-9C53-40D3-A828-D1D1A75FD42B}"/>
              </a:ext>
            </a:extLst>
          </p:cNvPr>
          <p:cNvGrpSpPr/>
          <p:nvPr/>
        </p:nvGrpSpPr>
        <p:grpSpPr>
          <a:xfrm>
            <a:off x="9980022" y="103873"/>
            <a:ext cx="2116750" cy="1636438"/>
            <a:chOff x="4164440" y="3621813"/>
            <a:chExt cx="1371155" cy="1212497"/>
          </a:xfrm>
        </p:grpSpPr>
        <p:sp>
          <p:nvSpPr>
            <p:cNvPr id="19" name="Teardrop 18">
              <a:extLst>
                <a:ext uri="{FF2B5EF4-FFF2-40B4-BE49-F238E27FC236}">
                  <a16:creationId xmlns:a16="http://schemas.microsoft.com/office/drawing/2014/main" id="{E0004A73-9A54-446A-A052-5AA92C6489CA}"/>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20" name="TextBox 19">
              <a:extLst>
                <a:ext uri="{FF2B5EF4-FFF2-40B4-BE49-F238E27FC236}">
                  <a16:creationId xmlns:a16="http://schemas.microsoft.com/office/drawing/2014/main" id="{03C23C21-C58C-49A2-BFB3-2E5ACF996AD5}"/>
                </a:ext>
              </a:extLst>
            </p:cNvPr>
            <p:cNvSpPr txBox="1"/>
            <p:nvPr/>
          </p:nvSpPr>
          <p:spPr>
            <a:xfrm>
              <a:off x="4307334" y="3680758"/>
              <a:ext cx="1228261" cy="923574"/>
            </a:xfrm>
            <a:prstGeom prst="rect">
              <a:avLst/>
            </a:prstGeom>
            <a:noFill/>
          </p:spPr>
          <p:txBody>
            <a:bodyPr wrap="square" rtlCol="0">
              <a:spAutoFit/>
            </a:bodyPr>
            <a:lstStyle/>
            <a:p>
              <a:pPr algn="ctr" defTabSz="914354">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8 </a:t>
              </a:r>
              <a:r>
                <a:rPr kumimoji="0" lang="en-GB" sz="1500" b="0" i="0" u="none" strike="noStrike" kern="1200" cap="none" spc="0" normalizeH="0" baseline="0" noProof="0" dirty="0">
                  <a:ln>
                    <a:noFill/>
                  </a:ln>
                  <a:solidFill>
                    <a:prstClr val="white"/>
                  </a:solidFill>
                  <a:effectLst/>
                  <a:uLnTx/>
                  <a:uFillTx/>
                  <a:latin typeface="Arial"/>
                  <a:ea typeface="+mn-ea"/>
                  <a:cs typeface="+mn-cs"/>
                </a:rPr>
                <a:t>of your workbook</a:t>
              </a:r>
              <a:endParaRPr lang="en-GB" sz="1500" dirty="0">
                <a:solidFill>
                  <a:prstClr val="white"/>
                </a:solidFill>
                <a:latin typeface="Arial"/>
              </a:endParaRPr>
            </a:p>
            <a:p>
              <a:pPr algn="ctr" defTabSz="914354">
                <a:defRPr/>
              </a:pPr>
              <a:r>
                <a:rPr lang="en-GB" sz="1500" b="1" dirty="0">
                  <a:solidFill>
                    <a:prstClr val="white"/>
                  </a:solidFill>
                  <a:latin typeface="Arial"/>
                </a:rPr>
                <a:t>&amp; p. 111 </a:t>
              </a:r>
              <a:r>
                <a:rPr lang="en-GB" sz="1500" dirty="0">
                  <a:solidFill>
                    <a:prstClr val="white"/>
                  </a:solidFill>
                  <a:latin typeface="Arial"/>
                </a:rPr>
                <a:t>of the</a:t>
              </a:r>
            </a:p>
            <a:p>
              <a:pPr algn="ctr" defTabSz="914354">
                <a:defRPr/>
              </a:pPr>
              <a:r>
                <a:rPr lang="en-GB" sz="1500" dirty="0">
                  <a:solidFill>
                    <a:schemeClr val="bg1"/>
                  </a:solidFill>
                  <a:hlinkClick r:id="rId6">
                    <a:extLst>
                      <a:ext uri="{A12FA001-AC4F-418D-AE19-62706E023703}">
                        <ahyp:hlinkClr xmlns:ahyp="http://schemas.microsoft.com/office/drawing/2018/hyperlinkcolor" val="tx"/>
                      </a:ext>
                    </a:extLst>
                  </a:hlinkClick>
                </a:rPr>
                <a:t>Natural Capital Protocol</a:t>
              </a:r>
              <a:endParaRPr lang="en-GB" sz="1500" dirty="0">
                <a:solidFill>
                  <a:prstClr val="white"/>
                </a:solidFill>
                <a:latin typeface="Arial"/>
              </a:endParaRPr>
            </a:p>
          </p:txBody>
        </p:sp>
      </p:grpSp>
    </p:spTree>
    <p:extLst>
      <p:ext uri="{BB962C8B-B14F-4D97-AF65-F5344CB8AC3E}">
        <p14:creationId xmlns:p14="http://schemas.microsoft.com/office/powerpoint/2010/main" val="1450589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D77C2-0C76-4F0E-9442-DAE05D0D4097}"/>
              </a:ext>
            </a:extLst>
          </p:cNvPr>
          <p:cNvSpPr>
            <a:spLocks noGrp="1"/>
          </p:cNvSpPr>
          <p:nvPr>
            <p:ph type="title" idx="4294967295"/>
          </p:nvPr>
        </p:nvSpPr>
        <p:spPr>
          <a:xfrm>
            <a:off x="314194" y="125352"/>
            <a:ext cx="11498123" cy="878150"/>
          </a:xfrm>
        </p:spPr>
        <p:txBody>
          <a:bodyPr>
            <a:normAutofit/>
          </a:bodyPr>
          <a:lstStyle/>
          <a:p>
            <a:r>
              <a:rPr lang="en-GB" dirty="0">
                <a:solidFill>
                  <a:srgbClr val="595959"/>
                </a:solidFill>
              </a:rPr>
              <a:t>Ecosystem Services</a:t>
            </a:r>
            <a:endParaRPr lang="en-CH" dirty="0"/>
          </a:p>
        </p:txBody>
      </p:sp>
      <p:sp>
        <p:nvSpPr>
          <p:cNvPr id="4" name="Slide Number Placeholder 3">
            <a:extLst>
              <a:ext uri="{FF2B5EF4-FFF2-40B4-BE49-F238E27FC236}">
                <a16:creationId xmlns:a16="http://schemas.microsoft.com/office/drawing/2014/main" id="{91AB5351-6F9E-4429-B8CE-65622D6E7145}"/>
              </a:ext>
            </a:extLst>
          </p:cNvPr>
          <p:cNvSpPr>
            <a:spLocks noGrp="1"/>
          </p:cNvSpPr>
          <p:nvPr>
            <p:ph type="sldNum" sz="quarter" idx="12"/>
          </p:nvPr>
        </p:nvSpPr>
        <p:spPr>
          <a:xfrm>
            <a:off x="796636" y="637501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8" name="TextBox 7">
            <a:extLst>
              <a:ext uri="{FF2B5EF4-FFF2-40B4-BE49-F238E27FC236}">
                <a16:creationId xmlns:a16="http://schemas.microsoft.com/office/drawing/2014/main" id="{DE13EB4E-F1FB-440D-8EFF-4CE2DEFE2D0B}"/>
              </a:ext>
            </a:extLst>
          </p:cNvPr>
          <p:cNvSpPr txBox="1"/>
          <p:nvPr/>
        </p:nvSpPr>
        <p:spPr>
          <a:xfrm>
            <a:off x="314194" y="1245403"/>
            <a:ext cx="4569741"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3BAED"/>
                </a:solidFill>
                <a:effectLst/>
                <a:uLnTx/>
                <a:uFillTx/>
                <a:latin typeface="Arial"/>
                <a:ea typeface="+mn-ea"/>
                <a:cs typeface="+mn-cs"/>
              </a:rPr>
              <a:t>Provisioning</a:t>
            </a:r>
            <a:endParaRPr kumimoji="0" lang="en-US" sz="1800" b="1" i="0" u="none" strike="noStrike" kern="1200" cap="none" spc="0" normalizeH="0" baseline="0" noProof="0" dirty="0">
              <a:ln>
                <a:noFill/>
              </a:ln>
              <a:solidFill>
                <a:srgbClr val="23BAE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Arial"/>
                <a:ea typeface="+mn-ea"/>
                <a:cs typeface="+mn-cs"/>
              </a:rPr>
              <a:t>Goods produced or provided by ecosystems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Food</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Fresh water</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Timber</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Fiber</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Biochemicals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Natural medicines</a:t>
            </a:r>
            <a:endParaRPr kumimoji="0" lang="en-GB" sz="1600" b="0" i="0" u="none" strike="noStrike" kern="1200" cap="none" spc="0" normalizeH="0" baseline="0" noProof="0" dirty="0">
              <a:ln>
                <a:noFill/>
              </a:ln>
              <a:solidFill>
                <a:srgbClr val="23BAED"/>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endParaRPr kumimoji="0" lang="en-GB" sz="1800" b="0" i="0" u="none" strike="noStrike" kern="1200" cap="none" spc="0" normalizeH="0" baseline="0" noProof="0" dirty="0">
              <a:ln>
                <a:noFill/>
              </a:ln>
              <a:solidFill>
                <a:srgbClr val="23BAED"/>
              </a:solidFill>
              <a:effectLst/>
              <a:uLnTx/>
              <a:uFillTx/>
              <a:latin typeface="Arial"/>
              <a:ea typeface="+mn-ea"/>
              <a:cs typeface="+mn-cs"/>
            </a:endParaRPr>
          </a:p>
        </p:txBody>
      </p:sp>
      <p:sp>
        <p:nvSpPr>
          <p:cNvPr id="9" name="TextBox 8">
            <a:extLst>
              <a:ext uri="{FF2B5EF4-FFF2-40B4-BE49-F238E27FC236}">
                <a16:creationId xmlns:a16="http://schemas.microsoft.com/office/drawing/2014/main" id="{1FC56502-2024-4133-AD2C-CAB56597E8EC}"/>
              </a:ext>
            </a:extLst>
          </p:cNvPr>
          <p:cNvSpPr txBox="1"/>
          <p:nvPr/>
        </p:nvSpPr>
        <p:spPr>
          <a:xfrm>
            <a:off x="4374666" y="1245403"/>
            <a:ext cx="3950051"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BAED"/>
                </a:solidFill>
                <a:effectLst/>
                <a:uLnTx/>
                <a:uFillTx/>
                <a:latin typeface="Arial"/>
                <a:ea typeface="+mn-ea"/>
                <a:cs typeface="+mn-cs"/>
              </a:rPr>
              <a:t>Regulating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Arial"/>
                <a:ea typeface="+mn-ea"/>
                <a:cs typeface="+mn-cs"/>
              </a:rPr>
              <a:t>Natural processes regulated by ecosystems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Pollination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Climate regulation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Water purification, flow regulation &amp; waste treatment</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Erosion regulation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Air quality regulation</a:t>
            </a:r>
          </a:p>
        </p:txBody>
      </p:sp>
      <p:sp>
        <p:nvSpPr>
          <p:cNvPr id="10" name="Oval 9">
            <a:extLst>
              <a:ext uri="{FF2B5EF4-FFF2-40B4-BE49-F238E27FC236}">
                <a16:creationId xmlns:a16="http://schemas.microsoft.com/office/drawing/2014/main" id="{D005B2D0-A589-40EE-95C3-2C81C3DC9F6D}"/>
              </a:ext>
            </a:extLst>
          </p:cNvPr>
          <p:cNvSpPr/>
          <p:nvPr/>
        </p:nvSpPr>
        <p:spPr>
          <a:xfrm>
            <a:off x="830783" y="3728087"/>
            <a:ext cx="1440353" cy="1352778"/>
          </a:xfrm>
          <a:prstGeom prst="ellipse">
            <a:avLst/>
          </a:prstGeom>
          <a:blipFill dpi="0" rotWithShape="1">
            <a:blip r:embed="rId3" cstate="print">
              <a:extLst>
                <a:ext uri="{28A0092B-C50C-407E-A947-70E740481C1C}">
                  <a14:useLocalDpi xmlns:a14="http://schemas.microsoft.com/office/drawing/2010/main" val="0"/>
                </a:ext>
              </a:extLst>
            </a:blip>
            <a:srcRect/>
            <a:stretch>
              <a:fillRect l="12" t="-30" r="12" b="-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Oval 11">
            <a:extLst>
              <a:ext uri="{FF2B5EF4-FFF2-40B4-BE49-F238E27FC236}">
                <a16:creationId xmlns:a16="http://schemas.microsoft.com/office/drawing/2014/main" id="{2546AA8E-86F4-4FEC-B550-A0C110204384}"/>
              </a:ext>
            </a:extLst>
          </p:cNvPr>
          <p:cNvSpPr/>
          <p:nvPr/>
        </p:nvSpPr>
        <p:spPr>
          <a:xfrm>
            <a:off x="5337698" y="3728087"/>
            <a:ext cx="1451113" cy="1352778"/>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23801D7B-EFE7-497E-BED9-2ED1C79EEB0C}"/>
              </a:ext>
            </a:extLst>
          </p:cNvPr>
          <p:cNvSpPr txBox="1"/>
          <p:nvPr/>
        </p:nvSpPr>
        <p:spPr>
          <a:xfrm>
            <a:off x="8566118" y="1203818"/>
            <a:ext cx="423147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BAED"/>
                </a:solidFill>
                <a:effectLst/>
                <a:uLnTx/>
                <a:uFillTx/>
                <a:latin typeface="Arial"/>
                <a:ea typeface="+mn-ea"/>
                <a:cs typeface="+mn-cs"/>
              </a:rPr>
              <a:t>Cultural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Arial"/>
                <a:ea typeface="+mn-ea"/>
                <a:cs typeface="+mn-cs"/>
              </a:rPr>
              <a:t>Intangible benefits obtained from ecosystem services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Recreation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Ecotourism</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Spiritual &amp; religious values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Educational</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Ethical values</a:t>
            </a:r>
          </a:p>
        </p:txBody>
      </p:sp>
      <p:sp>
        <p:nvSpPr>
          <p:cNvPr id="15" name="Oval 14">
            <a:extLst>
              <a:ext uri="{FF2B5EF4-FFF2-40B4-BE49-F238E27FC236}">
                <a16:creationId xmlns:a16="http://schemas.microsoft.com/office/drawing/2014/main" id="{49508174-C14F-4FD4-962D-123BC7E78E51}"/>
              </a:ext>
            </a:extLst>
          </p:cNvPr>
          <p:cNvSpPr/>
          <p:nvPr/>
        </p:nvSpPr>
        <p:spPr>
          <a:xfrm>
            <a:off x="9610432" y="3728613"/>
            <a:ext cx="1451113" cy="1352252"/>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719A577B-AC27-41AC-8E17-794D5646D673}"/>
              </a:ext>
            </a:extLst>
          </p:cNvPr>
          <p:cNvSpPr txBox="1"/>
          <p:nvPr/>
        </p:nvSpPr>
        <p:spPr>
          <a:xfrm>
            <a:off x="1556339" y="5250785"/>
            <a:ext cx="43677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BAED"/>
                </a:solidFill>
                <a:effectLst/>
                <a:uLnTx/>
                <a:uFillTx/>
                <a:latin typeface="Arial"/>
                <a:ea typeface="+mn-ea"/>
                <a:cs typeface="+mn-cs"/>
              </a:rPr>
              <a:t>Supporting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Arial"/>
                <a:ea typeface="+mn-ea"/>
                <a:cs typeface="+mn-cs"/>
              </a:rPr>
              <a:t>Functions that maintain all other services</a:t>
            </a:r>
          </a:p>
        </p:txBody>
      </p:sp>
      <p:sp>
        <p:nvSpPr>
          <p:cNvPr id="18" name="TextBox 17">
            <a:extLst>
              <a:ext uri="{FF2B5EF4-FFF2-40B4-BE49-F238E27FC236}">
                <a16:creationId xmlns:a16="http://schemas.microsoft.com/office/drawing/2014/main" id="{3F5C07B4-1C85-407C-86B9-0B32EC5EF6B3}"/>
              </a:ext>
            </a:extLst>
          </p:cNvPr>
          <p:cNvSpPr txBox="1"/>
          <p:nvPr/>
        </p:nvSpPr>
        <p:spPr>
          <a:xfrm>
            <a:off x="6349692" y="5250785"/>
            <a:ext cx="2136913"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Nutrient cycling</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Water cycling</a:t>
            </a:r>
          </a:p>
        </p:txBody>
      </p:sp>
      <p:sp>
        <p:nvSpPr>
          <p:cNvPr id="19" name="TextBox 18">
            <a:extLst>
              <a:ext uri="{FF2B5EF4-FFF2-40B4-BE49-F238E27FC236}">
                <a16:creationId xmlns:a16="http://schemas.microsoft.com/office/drawing/2014/main" id="{04A1E41A-04A1-4EA9-AF00-7938D84058A7}"/>
              </a:ext>
            </a:extLst>
          </p:cNvPr>
          <p:cNvSpPr txBox="1"/>
          <p:nvPr/>
        </p:nvSpPr>
        <p:spPr>
          <a:xfrm>
            <a:off x="8686423" y="5250785"/>
            <a:ext cx="2634247"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Primary production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Photosynthesis</a:t>
            </a:r>
          </a:p>
        </p:txBody>
      </p:sp>
      <p:sp>
        <p:nvSpPr>
          <p:cNvPr id="21" name="Rectangle 20">
            <a:extLst>
              <a:ext uri="{FF2B5EF4-FFF2-40B4-BE49-F238E27FC236}">
                <a16:creationId xmlns:a16="http://schemas.microsoft.com/office/drawing/2014/main" id="{EB57951C-62A5-4DA6-9C31-933B97A6564A}"/>
              </a:ext>
            </a:extLst>
          </p:cNvPr>
          <p:cNvSpPr/>
          <p:nvPr/>
        </p:nvSpPr>
        <p:spPr>
          <a:xfrm>
            <a:off x="197578" y="1227252"/>
            <a:ext cx="3619048" cy="2425449"/>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06B20FCC-C878-4DB9-A892-CD5C9DA93DCC}"/>
              </a:ext>
            </a:extLst>
          </p:cNvPr>
          <p:cNvSpPr/>
          <p:nvPr/>
        </p:nvSpPr>
        <p:spPr>
          <a:xfrm>
            <a:off x="4253731" y="1227253"/>
            <a:ext cx="4070986" cy="2425448"/>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F3C6087C-33F5-4A87-AB7D-4CC2FEEA4EE7}"/>
              </a:ext>
            </a:extLst>
          </p:cNvPr>
          <p:cNvSpPr/>
          <p:nvPr/>
        </p:nvSpPr>
        <p:spPr>
          <a:xfrm>
            <a:off x="8566118" y="1229305"/>
            <a:ext cx="3539743" cy="2423396"/>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B5083F8F-F6B7-416F-808D-A3CAEEA79791}"/>
              </a:ext>
            </a:extLst>
          </p:cNvPr>
          <p:cNvSpPr/>
          <p:nvPr/>
        </p:nvSpPr>
        <p:spPr>
          <a:xfrm>
            <a:off x="1556339" y="5227353"/>
            <a:ext cx="9635122" cy="693193"/>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897822BA-6F21-4C68-A116-951815C355F7}"/>
              </a:ext>
            </a:extLst>
          </p:cNvPr>
          <p:cNvSpPr txBox="1"/>
          <p:nvPr/>
        </p:nvSpPr>
        <p:spPr>
          <a:xfrm>
            <a:off x="10574153" y="269992"/>
            <a:ext cx="153170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Refer to p.</a:t>
            </a:r>
            <a:r>
              <a:rPr kumimoji="0" lang="en-GB" sz="1800" b="1" i="0" u="none" strike="noStrike" kern="1200" cap="none" spc="0" normalizeH="0" baseline="0" noProof="0" dirty="0">
                <a:ln>
                  <a:noFill/>
                </a:ln>
                <a:solidFill>
                  <a:prstClr val="white"/>
                </a:solidFill>
                <a:effectLst/>
                <a:uLnTx/>
                <a:uFillTx/>
                <a:latin typeface="Arial"/>
                <a:ea typeface="+mn-ea"/>
                <a:cs typeface="+mn-cs"/>
              </a:rPr>
              <a:t> 6 </a:t>
            </a:r>
            <a:r>
              <a:rPr kumimoji="0" lang="en-GB" sz="1800" b="0" i="0" u="none" strike="noStrike" kern="1200" cap="none" spc="0" normalizeH="0" baseline="0" noProof="0" dirty="0">
                <a:ln>
                  <a:noFill/>
                </a:ln>
                <a:solidFill>
                  <a:prstClr val="white"/>
                </a:solidFill>
                <a:effectLst/>
                <a:uLnTx/>
                <a:uFillTx/>
                <a:latin typeface="Arial"/>
                <a:ea typeface="+mn-ea"/>
                <a:cs typeface="+mn-cs"/>
              </a:rPr>
              <a:t>of your workbook</a:t>
            </a:r>
          </a:p>
        </p:txBody>
      </p:sp>
      <p:sp>
        <p:nvSpPr>
          <p:cNvPr id="3" name="Rechthoek 2">
            <a:extLst>
              <a:ext uri="{FF2B5EF4-FFF2-40B4-BE49-F238E27FC236}">
                <a16:creationId xmlns:a16="http://schemas.microsoft.com/office/drawing/2014/main" id="{83400ABB-9824-4967-84F7-7801FF8A7F3D}"/>
              </a:ext>
            </a:extLst>
          </p:cNvPr>
          <p:cNvSpPr/>
          <p:nvPr/>
        </p:nvSpPr>
        <p:spPr>
          <a:xfrm>
            <a:off x="314194" y="2109355"/>
            <a:ext cx="3094024" cy="489581"/>
          </a:xfrm>
          <a:prstGeom prst="rect">
            <a:avLst/>
          </a:prstGeom>
          <a:noFill/>
          <a:ln w="19050">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Rechthoek 4">
            <a:extLst>
              <a:ext uri="{FF2B5EF4-FFF2-40B4-BE49-F238E27FC236}">
                <a16:creationId xmlns:a16="http://schemas.microsoft.com/office/drawing/2014/main" id="{E3408024-81D3-47AE-9E77-C2B24898779F}"/>
              </a:ext>
            </a:extLst>
          </p:cNvPr>
          <p:cNvSpPr/>
          <p:nvPr/>
        </p:nvSpPr>
        <p:spPr>
          <a:xfrm>
            <a:off x="4374666" y="2095214"/>
            <a:ext cx="3783044" cy="1261050"/>
          </a:xfrm>
          <a:prstGeom prst="rect">
            <a:avLst/>
          </a:prstGeom>
          <a:noFill/>
          <a:ln w="19050">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Rechthoek 5">
            <a:extLst>
              <a:ext uri="{FF2B5EF4-FFF2-40B4-BE49-F238E27FC236}">
                <a16:creationId xmlns:a16="http://schemas.microsoft.com/office/drawing/2014/main" id="{2158A0C9-6666-4AAD-93B0-8F3A5D668296}"/>
              </a:ext>
            </a:extLst>
          </p:cNvPr>
          <p:cNvSpPr/>
          <p:nvPr/>
        </p:nvSpPr>
        <p:spPr>
          <a:xfrm>
            <a:off x="8686423" y="2098771"/>
            <a:ext cx="3187401" cy="510748"/>
          </a:xfrm>
          <a:prstGeom prst="rect">
            <a:avLst/>
          </a:prstGeom>
          <a:noFill/>
          <a:ln w="19050">
            <a:solidFill>
              <a:srgbClr val="BBD15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Rechthoek 6">
            <a:extLst>
              <a:ext uri="{FF2B5EF4-FFF2-40B4-BE49-F238E27FC236}">
                <a16:creationId xmlns:a16="http://schemas.microsoft.com/office/drawing/2014/main" id="{27CA1615-5DEE-45BB-8106-460CEEF1348C}"/>
              </a:ext>
            </a:extLst>
          </p:cNvPr>
          <p:cNvSpPr/>
          <p:nvPr/>
        </p:nvSpPr>
        <p:spPr>
          <a:xfrm>
            <a:off x="6391255" y="5313599"/>
            <a:ext cx="4711854" cy="546874"/>
          </a:xfrm>
          <a:prstGeom prst="rect">
            <a:avLst/>
          </a:prstGeom>
          <a:noFill/>
          <a:ln w="19050">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Rechthoek 5">
            <a:extLst>
              <a:ext uri="{FF2B5EF4-FFF2-40B4-BE49-F238E27FC236}">
                <a16:creationId xmlns:a16="http://schemas.microsoft.com/office/drawing/2014/main" id="{5BE2CCE4-4C55-481B-A25E-D35C6D92227F}"/>
              </a:ext>
            </a:extLst>
          </p:cNvPr>
          <p:cNvSpPr/>
          <p:nvPr/>
        </p:nvSpPr>
        <p:spPr>
          <a:xfrm>
            <a:off x="8686422" y="2904901"/>
            <a:ext cx="3187401" cy="510748"/>
          </a:xfrm>
          <a:prstGeom prst="rect">
            <a:avLst/>
          </a:prstGeom>
          <a:noFill/>
          <a:ln w="19050">
            <a:solidFill>
              <a:srgbClr val="BBD15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 name="Group 4">
            <a:extLst>
              <a:ext uri="{FF2B5EF4-FFF2-40B4-BE49-F238E27FC236}">
                <a16:creationId xmlns:a16="http://schemas.microsoft.com/office/drawing/2014/main" id="{C5C61E62-D9BD-4A1D-9CD6-3C193DEE7C43}"/>
              </a:ext>
            </a:extLst>
          </p:cNvPr>
          <p:cNvGrpSpPr/>
          <p:nvPr/>
        </p:nvGrpSpPr>
        <p:grpSpPr>
          <a:xfrm>
            <a:off x="9925050" y="117982"/>
            <a:ext cx="2233131" cy="1329818"/>
            <a:chOff x="4067318" y="3551816"/>
            <a:chExt cx="1519487" cy="1282494"/>
          </a:xfrm>
        </p:grpSpPr>
        <p:sp>
          <p:nvSpPr>
            <p:cNvPr id="27" name="Teardrop 5">
              <a:extLst>
                <a:ext uri="{FF2B5EF4-FFF2-40B4-BE49-F238E27FC236}">
                  <a16:creationId xmlns:a16="http://schemas.microsoft.com/office/drawing/2014/main" id="{289FA401-B8DE-4C12-B2E3-2654B96CF89A}"/>
                </a:ext>
              </a:extLst>
            </p:cNvPr>
            <p:cNvSpPr/>
            <p:nvPr/>
          </p:nvSpPr>
          <p:spPr>
            <a:xfrm>
              <a:off x="4156143" y="3551816"/>
              <a:ext cx="1379453" cy="128249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6">
              <a:extLst>
                <a:ext uri="{FF2B5EF4-FFF2-40B4-BE49-F238E27FC236}">
                  <a16:creationId xmlns:a16="http://schemas.microsoft.com/office/drawing/2014/main" id="{BF77ED03-FB8A-4420-8834-C904C128A1F4}"/>
                </a:ext>
              </a:extLst>
            </p:cNvPr>
            <p:cNvSpPr txBox="1"/>
            <p:nvPr/>
          </p:nvSpPr>
          <p:spPr>
            <a:xfrm>
              <a:off x="4067318" y="3699008"/>
              <a:ext cx="1519487" cy="9795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8</a:t>
              </a:r>
              <a:r>
                <a:rPr kumimoji="0" lang="en-GB" sz="1500" b="0" i="0" u="none" strike="noStrike" kern="1200" cap="none" spc="0" normalizeH="0" baseline="0" noProof="0" dirty="0">
                  <a:ln>
                    <a:noFill/>
                  </a:ln>
                  <a:solidFill>
                    <a:prstClr val="white"/>
                  </a:solidFill>
                  <a:effectLst/>
                  <a:uLnTx/>
                  <a:uFillTx/>
                  <a:latin typeface="Arial"/>
                  <a:ea typeface="+mn-ea"/>
                  <a:cs typeface="+mn-cs"/>
                </a:rPr>
                <a:t> of workbook &amp; </a:t>
              </a:r>
              <a:r>
                <a:rPr kumimoji="0" lang="en-GB" sz="1500" b="1" i="0" u="none" strike="noStrike" kern="1200" cap="none" spc="0" normalizeH="0" baseline="0" noProof="0" dirty="0">
                  <a:ln>
                    <a:noFill/>
                  </a:ln>
                  <a:solidFill>
                    <a:prstClr val="white"/>
                  </a:solidFill>
                  <a:effectLst/>
                  <a:uLnTx/>
                  <a:uFillTx/>
                  <a:latin typeface="Arial"/>
                  <a:ea typeface="+mn-ea"/>
                  <a:cs typeface="+mn-cs"/>
                </a:rPr>
                <a:t>p. 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of the</a:t>
              </a:r>
              <a:r>
                <a:rPr kumimoji="0" lang="en-GB" sz="1500" b="0" i="0" u="none" strike="noStrike" kern="1200" cap="none" spc="0" normalizeH="0" baseline="0" noProof="0" dirty="0">
                  <a:ln>
                    <a:noFill/>
                  </a:ln>
                  <a:solidFill>
                    <a:prstClr val="white"/>
                  </a:solidFill>
                  <a:effectLst/>
                  <a:uLnTx/>
                  <a:uFillTx/>
                  <a:latin typeface="Arial"/>
                  <a:ea typeface="+mn-ea"/>
                  <a:cs typeface="+mn-cs"/>
                  <a:hlinkClick r:id="rId6">
                    <a:extLst>
                      <a:ext uri="{A12FA001-AC4F-418D-AE19-62706E023703}">
                        <ahyp:hlinkClr xmlns:ahyp="http://schemas.microsoft.com/office/drawing/2018/hyperlinkcolor" val="tx"/>
                      </a:ext>
                    </a:extLst>
                  </a:hlinkClick>
                </a:rPr>
                <a:t> Natural Capital Protocol</a:t>
              </a: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341187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hlinkClick r:id="rId3"/>
            <a:extLst>
              <a:ext uri="{FF2B5EF4-FFF2-40B4-BE49-F238E27FC236}">
                <a16:creationId xmlns:a16="http://schemas.microsoft.com/office/drawing/2014/main" id="{92204920-0806-48A1-B5A0-C4D8ECD0279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014947" y="940773"/>
            <a:ext cx="6454021" cy="5917227"/>
          </a:xfrm>
          <a:prstGeom prst="rect">
            <a:avLst/>
          </a:prstGeom>
        </p:spPr>
      </p:pic>
      <p:sp>
        <p:nvSpPr>
          <p:cNvPr id="2" name="Title 1">
            <a:extLst>
              <a:ext uri="{FF2B5EF4-FFF2-40B4-BE49-F238E27FC236}">
                <a16:creationId xmlns:a16="http://schemas.microsoft.com/office/drawing/2014/main" id="{373BBD1D-93CE-436E-BA52-C354EE3EF63C}"/>
              </a:ext>
            </a:extLst>
          </p:cNvPr>
          <p:cNvSpPr>
            <a:spLocks noGrp="1"/>
          </p:cNvSpPr>
          <p:nvPr>
            <p:ph type="title" idx="4294967295"/>
          </p:nvPr>
        </p:nvSpPr>
        <p:spPr>
          <a:xfrm>
            <a:off x="314194" y="125352"/>
            <a:ext cx="11498123" cy="878150"/>
          </a:xfrm>
        </p:spPr>
        <p:txBody>
          <a:bodyPr>
            <a:normAutofit/>
          </a:bodyPr>
          <a:lstStyle/>
          <a:p>
            <a:r>
              <a:rPr lang="en-GB" dirty="0"/>
              <a:t>Business depends on &amp; impacts natural capital</a:t>
            </a:r>
          </a:p>
        </p:txBody>
      </p:sp>
      <p:sp>
        <p:nvSpPr>
          <p:cNvPr id="6" name="Teardrop 5">
            <a:extLst>
              <a:ext uri="{FF2B5EF4-FFF2-40B4-BE49-F238E27FC236}">
                <a16:creationId xmlns:a16="http://schemas.microsoft.com/office/drawing/2014/main" id="{16509DBB-C64D-46C2-8E90-D99D1D052B59}"/>
              </a:ext>
            </a:extLst>
          </p:cNvPr>
          <p:cNvSpPr/>
          <p:nvPr/>
        </p:nvSpPr>
        <p:spPr>
          <a:xfrm>
            <a:off x="10169722" y="186059"/>
            <a:ext cx="1828380" cy="148081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TextBox 18">
            <a:extLst>
              <a:ext uri="{FF2B5EF4-FFF2-40B4-BE49-F238E27FC236}">
                <a16:creationId xmlns:a16="http://schemas.microsoft.com/office/drawing/2014/main" id="{144F99DA-E53F-4064-84F0-0B9B451B743B}"/>
              </a:ext>
            </a:extLst>
          </p:cNvPr>
          <p:cNvSpPr txBox="1"/>
          <p:nvPr/>
        </p:nvSpPr>
        <p:spPr>
          <a:xfrm>
            <a:off x="10293093" y="348034"/>
            <a:ext cx="1705033" cy="12464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9 </a:t>
            </a:r>
            <a:r>
              <a:rPr kumimoji="0" lang="en-GB" sz="1500" b="0" i="0" u="none" strike="noStrike" kern="1200" cap="none" spc="0" normalizeH="0" baseline="0" noProof="0" dirty="0">
                <a:ln>
                  <a:noFill/>
                </a:ln>
                <a:solidFill>
                  <a:prstClr val="white"/>
                </a:solidFill>
                <a:effectLst/>
                <a:uLnTx/>
                <a:uFillTx/>
                <a:latin typeface="Arial"/>
                <a:ea typeface="+mn-ea"/>
                <a:cs typeface="+mn-cs"/>
              </a:rPr>
              <a:t>of your workbook &amp; </a:t>
            </a:r>
            <a:r>
              <a:rPr kumimoji="0" lang="en-GB" sz="1500" b="1" i="0" u="none" strike="noStrike" kern="1200" cap="none" spc="0" normalizeH="0" baseline="0" noProof="0" dirty="0">
                <a:ln>
                  <a:noFill/>
                </a:ln>
                <a:solidFill>
                  <a:prstClr val="white"/>
                </a:solidFill>
                <a:effectLst/>
                <a:uLnTx/>
                <a:uFillTx/>
                <a:latin typeface="Arial"/>
                <a:ea typeface="+mn-ea"/>
                <a:cs typeface="+mn-cs"/>
              </a:rPr>
              <a:t>p. 15 </a:t>
            </a:r>
            <a:r>
              <a:rPr kumimoji="0" lang="en-GB" sz="1500" b="0" i="0" u="none" strike="noStrike" kern="1200" cap="none" spc="0" normalizeH="0" baseline="0" noProof="0" dirty="0">
                <a:ln>
                  <a:noFill/>
                </a:ln>
                <a:solidFill>
                  <a:prstClr val="white"/>
                </a:solidFill>
                <a:effectLst/>
                <a:uLnTx/>
                <a:uFillTx/>
                <a:latin typeface="Arial"/>
                <a:ea typeface="+mn-ea"/>
                <a:cs typeface="+mn-cs"/>
              </a:rPr>
              <a:t>of the </a:t>
            </a:r>
            <a:r>
              <a:rPr lang="en-GB" sz="1500" dirty="0">
                <a:solidFill>
                  <a:schemeClr val="bg1"/>
                </a:solidFill>
                <a:hlinkClick r:id="rId5">
                  <a:extLst>
                    <a:ext uri="{A12FA001-AC4F-418D-AE19-62706E023703}">
                      <ahyp:hlinkClr xmlns:ahyp="http://schemas.microsoft.com/office/drawing/2018/hyperlinkcolor" val="tx"/>
                    </a:ext>
                  </a:extLst>
                </a:hlinkClick>
              </a:rPr>
              <a:t>Natural Capital Protocol</a:t>
            </a: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Rechthoek 4">
            <a:extLst>
              <a:ext uri="{FF2B5EF4-FFF2-40B4-BE49-F238E27FC236}">
                <a16:creationId xmlns:a16="http://schemas.microsoft.com/office/drawing/2014/main" id="{FED9329F-B692-4D94-932C-7F38E4A57C94}"/>
              </a:ext>
            </a:extLst>
          </p:cNvPr>
          <p:cNvSpPr/>
          <p:nvPr/>
        </p:nvSpPr>
        <p:spPr>
          <a:xfrm>
            <a:off x="2014947" y="2167949"/>
            <a:ext cx="6454021" cy="3289421"/>
          </a:xfrm>
          <a:prstGeom prst="rect">
            <a:avLst/>
          </a:prstGeom>
          <a:noFill/>
          <a:ln w="28575">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9" name="Oval 8">
            <a:extLst>
              <a:ext uri="{FF2B5EF4-FFF2-40B4-BE49-F238E27FC236}">
                <a16:creationId xmlns:a16="http://schemas.microsoft.com/office/drawing/2014/main" id="{FBE5AD3B-5FB2-4C6F-9A9C-3E65BBB3E506}"/>
              </a:ext>
            </a:extLst>
          </p:cNvPr>
          <p:cNvSpPr/>
          <p:nvPr/>
        </p:nvSpPr>
        <p:spPr>
          <a:xfrm>
            <a:off x="5745773" y="3449280"/>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1</a:t>
            </a:r>
          </a:p>
        </p:txBody>
      </p:sp>
      <p:sp>
        <p:nvSpPr>
          <p:cNvPr id="10" name="Rectangle 9">
            <a:extLst>
              <a:ext uri="{FF2B5EF4-FFF2-40B4-BE49-F238E27FC236}">
                <a16:creationId xmlns:a16="http://schemas.microsoft.com/office/drawing/2014/main" id="{4D9A8398-2C42-48EE-85FE-30212D41D950}"/>
              </a:ext>
            </a:extLst>
          </p:cNvPr>
          <p:cNvSpPr/>
          <p:nvPr/>
        </p:nvSpPr>
        <p:spPr>
          <a:xfrm>
            <a:off x="8626415" y="2167949"/>
            <a:ext cx="3185902" cy="584775"/>
          </a:xfrm>
          <a:prstGeom prst="rect">
            <a:avLst/>
          </a:prstGeom>
        </p:spPr>
        <p:txBody>
          <a:bodyPr wrap="square">
            <a:spAutoFit/>
          </a:bodyPr>
          <a:lstStyle/>
          <a:p>
            <a:pPr marL="266536" marR="0" lvl="0" indent="-266536" algn="l" defTabSz="914400" rtl="0" eaLnBrk="1" fontAlgn="auto" latinLnBrk="0" hangingPunct="1">
              <a:lnSpc>
                <a:spcPct val="100000"/>
              </a:lnSpc>
              <a:spcBef>
                <a:spcPts val="0"/>
              </a:spcBef>
              <a:spcAft>
                <a:spcPts val="0"/>
              </a:spcAft>
              <a:buClr>
                <a:srgbClr val="660066"/>
              </a:buClr>
              <a:buSzTx/>
              <a:buFont typeface="+mj-lt"/>
              <a:buAutoNum type="arabicPeriod"/>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All businesses </a:t>
            </a:r>
            <a:r>
              <a:rPr kumimoji="0" lang="en-US" sz="1600" b="1" i="0" u="none" strike="noStrike" kern="1200" cap="none" spc="0" normalizeH="0" baseline="0" noProof="0" dirty="0">
                <a:ln>
                  <a:noFill/>
                </a:ln>
                <a:solidFill>
                  <a:prstClr val="black">
                    <a:lumMod val="65000"/>
                    <a:lumOff val="35000"/>
                  </a:prstClr>
                </a:solidFill>
                <a:effectLst/>
                <a:uLnTx/>
                <a:uFillTx/>
                <a:latin typeface="Arial"/>
                <a:ea typeface="+mn-ea"/>
                <a:cs typeface="+mn-cs"/>
              </a:rPr>
              <a:t>impact</a:t>
            </a: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and </a:t>
            </a:r>
            <a:r>
              <a:rPr kumimoji="0" lang="en-US" sz="1600" b="1" i="0" u="none" strike="noStrike" kern="1200" cap="none" spc="0" normalizeH="0" baseline="0" noProof="0" dirty="0">
                <a:ln>
                  <a:noFill/>
                </a:ln>
                <a:solidFill>
                  <a:prstClr val="black">
                    <a:lumMod val="65000"/>
                    <a:lumOff val="35000"/>
                  </a:prstClr>
                </a:solidFill>
                <a:effectLst/>
                <a:uLnTx/>
                <a:uFillTx/>
                <a:latin typeface="Arial"/>
                <a:ea typeface="+mn-ea"/>
                <a:cs typeface="+mn-cs"/>
              </a:rPr>
              <a:t>depend</a:t>
            </a: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 upon natural capital. </a:t>
            </a:r>
          </a:p>
        </p:txBody>
      </p:sp>
      <p:sp>
        <p:nvSpPr>
          <p:cNvPr id="11" name="Oval 10">
            <a:extLst>
              <a:ext uri="{FF2B5EF4-FFF2-40B4-BE49-F238E27FC236}">
                <a16:creationId xmlns:a16="http://schemas.microsoft.com/office/drawing/2014/main" id="{00953CAC-D8E8-406D-A159-18756C9B3BBD}"/>
              </a:ext>
            </a:extLst>
          </p:cNvPr>
          <p:cNvSpPr/>
          <p:nvPr/>
        </p:nvSpPr>
        <p:spPr>
          <a:xfrm>
            <a:off x="6413672" y="4284640"/>
            <a:ext cx="289198" cy="314609"/>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2</a:t>
            </a:r>
          </a:p>
        </p:txBody>
      </p:sp>
      <p:sp>
        <p:nvSpPr>
          <p:cNvPr id="12" name="Rectangle 11">
            <a:extLst>
              <a:ext uri="{FF2B5EF4-FFF2-40B4-BE49-F238E27FC236}">
                <a16:creationId xmlns:a16="http://schemas.microsoft.com/office/drawing/2014/main" id="{093C5476-12C8-4B40-AEF6-EB915097D618}"/>
              </a:ext>
            </a:extLst>
          </p:cNvPr>
          <p:cNvSpPr/>
          <p:nvPr/>
        </p:nvSpPr>
        <p:spPr>
          <a:xfrm>
            <a:off x="8626415" y="2848928"/>
            <a:ext cx="3333356" cy="830997"/>
          </a:xfrm>
          <a:prstGeom prst="rect">
            <a:avLst/>
          </a:prstGeom>
        </p:spPr>
        <p:txBody>
          <a:bodyPr wrap="square">
            <a:spAutoFit/>
          </a:bodyPr>
          <a:lstStyle/>
          <a:p>
            <a:pPr marL="266536" marR="0" lvl="0" indent="-266536" algn="l" defTabSz="914400" rtl="0" eaLnBrk="1" fontAlgn="auto" latinLnBrk="0" hangingPunct="1">
              <a:lnSpc>
                <a:spcPct val="100000"/>
              </a:lnSpc>
              <a:spcBef>
                <a:spcPts val="0"/>
              </a:spcBef>
              <a:spcAft>
                <a:spcPts val="0"/>
              </a:spcAft>
              <a:buClr>
                <a:srgbClr val="660066"/>
              </a:buClr>
              <a:buSzTx/>
              <a:buFont typeface="+mj-lt"/>
              <a:buAutoNum type="arabicPeriod" startAt="2"/>
              <a:tabLst/>
              <a:defRPr/>
            </a:pP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This relationship delivers </a:t>
            </a:r>
            <a:r>
              <a:rPr kumimoji="0" lang="en-US" sz="1600" b="1" i="0" u="none" strike="noStrike" kern="1200" cap="none" spc="0" normalizeH="0" baseline="0" noProof="0">
                <a:ln>
                  <a:noFill/>
                </a:ln>
                <a:solidFill>
                  <a:prstClr val="black">
                    <a:lumMod val="65000"/>
                    <a:lumOff val="35000"/>
                  </a:prstClr>
                </a:solidFill>
                <a:effectLst/>
                <a:uLnTx/>
                <a:uFillTx/>
                <a:latin typeface="Arial"/>
                <a:ea typeface="+mn-ea"/>
                <a:cs typeface="+mn-cs"/>
              </a:rPr>
              <a:t>costs and benefits</a:t>
            </a: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 back to themselves and to society. </a:t>
            </a:r>
          </a:p>
        </p:txBody>
      </p:sp>
      <p:sp>
        <p:nvSpPr>
          <p:cNvPr id="13" name="Oval 12">
            <a:extLst>
              <a:ext uri="{FF2B5EF4-FFF2-40B4-BE49-F238E27FC236}">
                <a16:creationId xmlns:a16="http://schemas.microsoft.com/office/drawing/2014/main" id="{D425B18F-9CCE-4D8A-9C28-E6CEE84263E3}"/>
              </a:ext>
            </a:extLst>
          </p:cNvPr>
          <p:cNvSpPr/>
          <p:nvPr/>
        </p:nvSpPr>
        <p:spPr>
          <a:xfrm>
            <a:off x="3693392" y="5240710"/>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3</a:t>
            </a:r>
          </a:p>
        </p:txBody>
      </p:sp>
      <p:sp>
        <p:nvSpPr>
          <p:cNvPr id="14" name="Rectangle 13">
            <a:extLst>
              <a:ext uri="{FF2B5EF4-FFF2-40B4-BE49-F238E27FC236}">
                <a16:creationId xmlns:a16="http://schemas.microsoft.com/office/drawing/2014/main" id="{A56FDA1D-BAB7-43BF-8D5A-8506B94D69E5}"/>
              </a:ext>
            </a:extLst>
          </p:cNvPr>
          <p:cNvSpPr/>
          <p:nvPr/>
        </p:nvSpPr>
        <p:spPr>
          <a:xfrm>
            <a:off x="8617545" y="3698465"/>
            <a:ext cx="3194772" cy="830997"/>
          </a:xfrm>
          <a:prstGeom prst="rect">
            <a:avLst/>
          </a:prstGeom>
        </p:spPr>
        <p:txBody>
          <a:bodyPr wrap="square">
            <a:spAutoFit/>
          </a:bodyPr>
          <a:lstStyle/>
          <a:p>
            <a:pPr marL="266536" marR="0" lvl="0" indent="-266536" algn="l" defTabSz="914400" rtl="0" eaLnBrk="1" fontAlgn="auto" latinLnBrk="0" hangingPunct="1">
              <a:lnSpc>
                <a:spcPct val="100000"/>
              </a:lnSpc>
              <a:spcBef>
                <a:spcPts val="0"/>
              </a:spcBef>
              <a:spcAft>
                <a:spcPts val="0"/>
              </a:spcAft>
              <a:buClr>
                <a:srgbClr val="660066"/>
              </a:buClr>
              <a:buSzTx/>
              <a:buFont typeface="+mj-lt"/>
              <a:buAutoNum type="arabicPeriod" startAt="3"/>
              <a:tabLst/>
              <a:defRPr/>
            </a:pP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These in turn lead to </a:t>
            </a:r>
            <a:r>
              <a:rPr kumimoji="0" lang="en-US" sz="1600" b="1" i="0" u="none" strike="noStrike" kern="1200" cap="none" spc="0" normalizeH="0" baseline="0" noProof="0">
                <a:ln>
                  <a:noFill/>
                </a:ln>
                <a:solidFill>
                  <a:prstClr val="black">
                    <a:lumMod val="65000"/>
                    <a:lumOff val="35000"/>
                  </a:prstClr>
                </a:solidFill>
                <a:effectLst/>
                <a:uLnTx/>
                <a:uFillTx/>
                <a:latin typeface="Arial"/>
                <a:ea typeface="+mn-ea"/>
                <a:cs typeface="+mn-cs"/>
              </a:rPr>
              <a:t>risks and opportunities </a:t>
            </a: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to the business</a:t>
            </a:r>
          </a:p>
        </p:txBody>
      </p:sp>
      <p:sp>
        <p:nvSpPr>
          <p:cNvPr id="17" name="TextBox 16">
            <a:extLst>
              <a:ext uri="{FF2B5EF4-FFF2-40B4-BE49-F238E27FC236}">
                <a16:creationId xmlns:a16="http://schemas.microsoft.com/office/drawing/2014/main" id="{60CBD664-491B-4D46-A8F9-0F279242BC22}"/>
              </a:ext>
            </a:extLst>
          </p:cNvPr>
          <p:cNvSpPr txBox="1"/>
          <p:nvPr/>
        </p:nvSpPr>
        <p:spPr>
          <a:xfrm>
            <a:off x="8840537" y="5475203"/>
            <a:ext cx="31192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Natural Capital Protocol Food and Beverage Sector Guide</a:t>
            </a:r>
          </a:p>
        </p:txBody>
      </p:sp>
      <p:sp>
        <p:nvSpPr>
          <p:cNvPr id="16" name="Slide Number Placeholder 3">
            <a:extLst>
              <a:ext uri="{FF2B5EF4-FFF2-40B4-BE49-F238E27FC236}">
                <a16:creationId xmlns:a16="http://schemas.microsoft.com/office/drawing/2014/main" id="{E8F52531-1CD3-4D20-A7C0-13493FE32C66}"/>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100265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animBg="1"/>
      <p:bldP spid="10" grpId="0"/>
      <p:bldP spid="11" grpId="0" animBg="1"/>
      <p:bldP spid="12" grpId="0"/>
      <p:bldP spid="13" grpId="0" animBg="1"/>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1EC4C-CCB3-4531-9202-40751301972D}"/>
              </a:ext>
            </a:extLst>
          </p:cNvPr>
          <p:cNvSpPr>
            <a:spLocks noGrp="1"/>
          </p:cNvSpPr>
          <p:nvPr>
            <p:ph type="title"/>
          </p:nvPr>
        </p:nvSpPr>
        <p:spPr/>
        <p:txBody>
          <a:bodyPr/>
          <a:lstStyle/>
          <a:p>
            <a:r>
              <a:rPr lang="en-GB" dirty="0">
                <a:solidFill>
                  <a:srgbClr val="595959"/>
                </a:solidFill>
              </a:rPr>
              <a:t>Integrating approaches and linking with other capitals</a:t>
            </a:r>
            <a:endParaRPr lang="en-US" dirty="0">
              <a:solidFill>
                <a:srgbClr val="595959"/>
              </a:solidFill>
            </a:endParaRPr>
          </a:p>
        </p:txBody>
      </p:sp>
      <p:pic>
        <p:nvPicPr>
          <p:cNvPr id="18" name="Picture Placeholder 5">
            <a:hlinkClick r:id="rId3"/>
            <a:extLst>
              <a:ext uri="{FF2B5EF4-FFF2-40B4-BE49-F238E27FC236}">
                <a16:creationId xmlns:a16="http://schemas.microsoft.com/office/drawing/2014/main" id="{8CADDB9C-C18F-4A02-A14F-006F41FC525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8845959" y="2841113"/>
            <a:ext cx="1286738" cy="1817940"/>
          </a:xfrm>
          <a:prstGeom prst="rect">
            <a:avLst/>
          </a:prstGeom>
          <a:solidFill>
            <a:srgbClr val="FF6699"/>
          </a:solidFill>
          <a:ln>
            <a:solidFill>
              <a:schemeClr val="bg1">
                <a:lumMod val="65000"/>
              </a:schemeClr>
            </a:solidFill>
          </a:ln>
        </p:spPr>
      </p:pic>
      <p:pic>
        <p:nvPicPr>
          <p:cNvPr id="19" name="Picture 18">
            <a:extLst>
              <a:ext uri="{FF2B5EF4-FFF2-40B4-BE49-F238E27FC236}">
                <a16:creationId xmlns:a16="http://schemas.microsoft.com/office/drawing/2014/main" id="{DAF416E1-5D37-4DFB-BA83-A327A70B265A}"/>
              </a:ext>
            </a:extLst>
          </p:cNvPr>
          <p:cNvPicPr>
            <a:picLocks noChangeAspect="1"/>
          </p:cNvPicPr>
          <p:nvPr/>
        </p:nvPicPr>
        <p:blipFill>
          <a:blip r:embed="rId5"/>
          <a:stretch>
            <a:fillRect/>
          </a:stretch>
        </p:blipFill>
        <p:spPr>
          <a:xfrm>
            <a:off x="9932710" y="4833620"/>
            <a:ext cx="848277" cy="489231"/>
          </a:xfrm>
          <a:prstGeom prst="rect">
            <a:avLst/>
          </a:prstGeom>
        </p:spPr>
      </p:pic>
      <p:pic>
        <p:nvPicPr>
          <p:cNvPr id="28" name="Picture Placeholder 5" descr="Social-Human-Capital-Protocol_26.02.19.pdf">
            <a:hlinkClick r:id="rId6"/>
            <a:extLst>
              <a:ext uri="{FF2B5EF4-FFF2-40B4-BE49-F238E27FC236}">
                <a16:creationId xmlns:a16="http://schemas.microsoft.com/office/drawing/2014/main" id="{16AD84C9-92D1-4BB8-B3D9-70B3CC23CFA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0543593" y="2841111"/>
            <a:ext cx="1272312" cy="1817941"/>
          </a:xfrm>
          <a:prstGeom prst="rect">
            <a:avLst/>
          </a:prstGeom>
          <a:ln>
            <a:solidFill>
              <a:schemeClr val="bg1">
                <a:lumMod val="75000"/>
              </a:schemeClr>
            </a:solidFill>
          </a:ln>
        </p:spPr>
      </p:pic>
      <p:pic>
        <p:nvPicPr>
          <p:cNvPr id="26" name="Picture 2">
            <a:hlinkClick r:id="rId8"/>
            <a:extLst>
              <a:ext uri="{FF2B5EF4-FFF2-40B4-BE49-F238E27FC236}">
                <a16:creationId xmlns:a16="http://schemas.microsoft.com/office/drawing/2014/main" id="{770BDA57-1D99-7A43-9074-4DEF1EA1A88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 r="58844" b="940"/>
          <a:stretch/>
        </p:blipFill>
        <p:spPr bwMode="auto">
          <a:xfrm>
            <a:off x="195287" y="2347597"/>
            <a:ext cx="2459519" cy="247208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90E2197-E854-D74D-916A-9AD04F5344A8}"/>
              </a:ext>
            </a:extLst>
          </p:cNvPr>
          <p:cNvSpPr>
            <a:spLocks noGrp="1"/>
          </p:cNvSpPr>
          <p:nvPr>
            <p:ph type="sldNum" sz="quarter" idx="12"/>
          </p:nvPr>
        </p:nvSpPr>
        <p:spPr/>
        <p:txBody>
          <a:bodyPr/>
          <a:lstStyle/>
          <a:p>
            <a:fld id="{971CEC84-1649-40CE-BFF6-7286506FEA08}" type="slidenum">
              <a:rPr lang="en-GB" smtClean="0"/>
              <a:pPr/>
              <a:t>29</a:t>
            </a:fld>
            <a:endParaRPr lang="en-GB"/>
          </a:p>
        </p:txBody>
      </p:sp>
      <p:grpSp>
        <p:nvGrpSpPr>
          <p:cNvPr id="4" name="Group 3">
            <a:extLst>
              <a:ext uri="{FF2B5EF4-FFF2-40B4-BE49-F238E27FC236}">
                <a16:creationId xmlns:a16="http://schemas.microsoft.com/office/drawing/2014/main" id="{A8DC4B1D-2268-424A-9B17-7FC55F28BD96}"/>
              </a:ext>
            </a:extLst>
          </p:cNvPr>
          <p:cNvGrpSpPr/>
          <p:nvPr/>
        </p:nvGrpSpPr>
        <p:grpSpPr>
          <a:xfrm>
            <a:off x="3065702" y="1209036"/>
            <a:ext cx="5614650" cy="4756237"/>
            <a:chOff x="3065702" y="1321664"/>
            <a:chExt cx="7456907" cy="4756237"/>
          </a:xfrm>
        </p:grpSpPr>
        <p:pic>
          <p:nvPicPr>
            <p:cNvPr id="13" name="Google Shape;888;p25" descr="Head with Gears">
              <a:extLst>
                <a:ext uri="{FF2B5EF4-FFF2-40B4-BE49-F238E27FC236}">
                  <a16:creationId xmlns:a16="http://schemas.microsoft.com/office/drawing/2014/main" id="{5C6AEE05-7B59-4869-8DB1-69ED7346A92E}"/>
                </a:ext>
              </a:extLst>
            </p:cNvPr>
            <p:cNvPicPr preferRelativeResize="0"/>
            <p:nvPr/>
          </p:nvPicPr>
          <p:blipFill rotWithShape="1">
            <a:blip r:embed="rId10">
              <a:alphaModFix/>
            </a:blip>
            <a:srcRect/>
            <a:stretch/>
          </p:blipFill>
          <p:spPr>
            <a:xfrm>
              <a:off x="7013574" y="2347597"/>
              <a:ext cx="591174" cy="591174"/>
            </a:xfrm>
            <a:prstGeom prst="rect">
              <a:avLst/>
            </a:prstGeom>
            <a:noFill/>
            <a:ln>
              <a:noFill/>
            </a:ln>
          </p:spPr>
        </p:pic>
        <p:sp>
          <p:nvSpPr>
            <p:cNvPr id="14" name="Google Shape;890;p25">
              <a:extLst>
                <a:ext uri="{FF2B5EF4-FFF2-40B4-BE49-F238E27FC236}">
                  <a16:creationId xmlns:a16="http://schemas.microsoft.com/office/drawing/2014/main" id="{C5408B1C-68FF-4666-A489-20E3719FF4F9}"/>
                </a:ext>
              </a:extLst>
            </p:cNvPr>
            <p:cNvSpPr txBox="1"/>
            <p:nvPr/>
          </p:nvSpPr>
          <p:spPr>
            <a:xfrm>
              <a:off x="5323141" y="5739347"/>
              <a:ext cx="2989649"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95959"/>
                </a:buClr>
                <a:buSzPts val="1600"/>
                <a:buFont typeface="Arial"/>
                <a:buNone/>
              </a:pPr>
              <a:r>
                <a:rPr lang="en-GB" sz="1600" b="0" i="0" u="none" strike="noStrike" cap="none" dirty="0">
                  <a:solidFill>
                    <a:srgbClr val="595959"/>
                  </a:solidFill>
                  <a:latin typeface="Arial"/>
                  <a:ea typeface="Arial"/>
                  <a:cs typeface="Arial"/>
                  <a:sym typeface="Arial"/>
                </a:rPr>
                <a:t>Business </a:t>
              </a:r>
              <a:r>
                <a:rPr lang="en-GB" sz="1600" b="1" i="0" u="none" strike="noStrike" cap="none" dirty="0">
                  <a:solidFill>
                    <a:srgbClr val="595959"/>
                  </a:solidFill>
                  <a:latin typeface="Arial"/>
                  <a:ea typeface="Arial"/>
                  <a:cs typeface="Arial"/>
                  <a:sym typeface="Arial"/>
                </a:rPr>
                <a:t>impacts</a:t>
              </a:r>
              <a:r>
                <a:rPr lang="en-GB" sz="1600" b="0" i="0" u="none" strike="noStrike" cap="none" dirty="0">
                  <a:solidFill>
                    <a:srgbClr val="595959"/>
                  </a:solidFill>
                  <a:latin typeface="Arial"/>
                  <a:ea typeface="Arial"/>
                  <a:cs typeface="Arial"/>
                  <a:sym typeface="Arial"/>
                </a:rPr>
                <a:t> on</a:t>
              </a:r>
              <a:endParaRPr dirty="0"/>
            </a:p>
          </p:txBody>
        </p:sp>
        <p:sp>
          <p:nvSpPr>
            <p:cNvPr id="15" name="Google Shape;891;p25">
              <a:extLst>
                <a:ext uri="{FF2B5EF4-FFF2-40B4-BE49-F238E27FC236}">
                  <a16:creationId xmlns:a16="http://schemas.microsoft.com/office/drawing/2014/main" id="{D28FE4C0-74DB-4B05-9F2A-D7498B7B83B6}"/>
                </a:ext>
              </a:extLst>
            </p:cNvPr>
            <p:cNvSpPr/>
            <p:nvPr/>
          </p:nvSpPr>
          <p:spPr>
            <a:xfrm rot="5400000">
              <a:off x="6662926" y="1807555"/>
              <a:ext cx="262455" cy="7456904"/>
            </a:xfrm>
            <a:prstGeom prst="rightBrace">
              <a:avLst>
                <a:gd name="adj1" fmla="val 261008"/>
                <a:gd name="adj2" fmla="val 49912"/>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13"/>
                <a:buFont typeface="Arial"/>
                <a:buNone/>
              </a:pPr>
              <a:endParaRPr sz="1013" b="0" i="0" u="none" strike="noStrike" cap="none">
                <a:solidFill>
                  <a:srgbClr val="000000"/>
                </a:solidFill>
                <a:latin typeface="Arial"/>
                <a:ea typeface="Arial"/>
                <a:cs typeface="Arial"/>
                <a:sym typeface="Arial"/>
              </a:endParaRPr>
            </a:p>
          </p:txBody>
        </p:sp>
        <p:sp>
          <p:nvSpPr>
            <p:cNvPr id="16" name="Google Shape;892;p25">
              <a:extLst>
                <a:ext uri="{FF2B5EF4-FFF2-40B4-BE49-F238E27FC236}">
                  <a16:creationId xmlns:a16="http://schemas.microsoft.com/office/drawing/2014/main" id="{CBB9F957-7CDD-481C-BB83-1E87F3DA4402}"/>
                </a:ext>
              </a:extLst>
            </p:cNvPr>
            <p:cNvSpPr txBox="1"/>
            <p:nvPr/>
          </p:nvSpPr>
          <p:spPr>
            <a:xfrm>
              <a:off x="5293330" y="1321664"/>
              <a:ext cx="3001645"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95959"/>
                </a:buClr>
                <a:buSzPts val="1600"/>
                <a:buFont typeface="Arial"/>
                <a:buNone/>
              </a:pPr>
              <a:r>
                <a:rPr lang="en-GB" sz="1600" b="0" i="0" u="none" strike="noStrike" cap="none" dirty="0">
                  <a:solidFill>
                    <a:srgbClr val="595959"/>
                  </a:solidFill>
                  <a:latin typeface="Arial"/>
                  <a:ea typeface="Arial"/>
                  <a:cs typeface="Arial"/>
                  <a:sym typeface="Arial"/>
                </a:rPr>
                <a:t>Business </a:t>
              </a:r>
              <a:r>
                <a:rPr lang="en-GB" sz="1600" b="1" i="0" u="none" strike="noStrike" cap="none" dirty="0">
                  <a:solidFill>
                    <a:srgbClr val="595959"/>
                  </a:solidFill>
                  <a:latin typeface="Arial"/>
                  <a:ea typeface="Arial"/>
                  <a:cs typeface="Arial"/>
                  <a:sym typeface="Arial"/>
                </a:rPr>
                <a:t>depends</a:t>
              </a:r>
              <a:r>
                <a:rPr lang="en-GB" sz="1600" b="0" i="0" u="none" strike="noStrike" cap="none" dirty="0">
                  <a:solidFill>
                    <a:srgbClr val="595959"/>
                  </a:solidFill>
                  <a:latin typeface="Arial"/>
                  <a:ea typeface="Arial"/>
                  <a:cs typeface="Arial"/>
                  <a:sym typeface="Arial"/>
                </a:rPr>
                <a:t> on</a:t>
              </a:r>
              <a:endParaRPr dirty="0"/>
            </a:p>
          </p:txBody>
        </p:sp>
        <p:sp>
          <p:nvSpPr>
            <p:cNvPr id="17" name="Google Shape;893;p25">
              <a:extLst>
                <a:ext uri="{FF2B5EF4-FFF2-40B4-BE49-F238E27FC236}">
                  <a16:creationId xmlns:a16="http://schemas.microsoft.com/office/drawing/2014/main" id="{5A6EC1D3-DAA0-4643-A347-311264C638A7}"/>
                </a:ext>
              </a:extLst>
            </p:cNvPr>
            <p:cNvSpPr/>
            <p:nvPr/>
          </p:nvSpPr>
          <p:spPr>
            <a:xfrm rot="16200000">
              <a:off x="6671063" y="-1838521"/>
              <a:ext cx="268570" cy="7434522"/>
            </a:xfrm>
            <a:prstGeom prst="rightBrace">
              <a:avLst>
                <a:gd name="adj1" fmla="val 261008"/>
                <a:gd name="adj2" fmla="val 49912"/>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13"/>
                <a:buFont typeface="Arial"/>
                <a:buNone/>
              </a:pPr>
              <a:endParaRPr sz="1013" b="0" i="0" u="none" strike="noStrike" cap="none">
                <a:solidFill>
                  <a:srgbClr val="000000"/>
                </a:solidFill>
                <a:latin typeface="Arial"/>
                <a:ea typeface="Arial"/>
                <a:cs typeface="Arial"/>
                <a:sym typeface="Arial"/>
              </a:endParaRPr>
            </a:p>
          </p:txBody>
        </p:sp>
        <p:graphicFrame>
          <p:nvGraphicFramePr>
            <p:cNvPr id="21" name="Google Shape;894;p25">
              <a:extLst>
                <a:ext uri="{FF2B5EF4-FFF2-40B4-BE49-F238E27FC236}">
                  <a16:creationId xmlns:a16="http://schemas.microsoft.com/office/drawing/2014/main" id="{3A587DC0-9293-4ADE-9A27-A38AC6CF0B11}"/>
                </a:ext>
              </a:extLst>
            </p:cNvPr>
            <p:cNvGraphicFramePr/>
            <p:nvPr/>
          </p:nvGraphicFramePr>
          <p:xfrm>
            <a:off x="3065702" y="2013025"/>
            <a:ext cx="7456907" cy="3391750"/>
          </p:xfrm>
          <a:graphic>
            <a:graphicData uri="http://schemas.openxmlformats.org/drawingml/2006/table">
              <a:tbl>
                <a:tblPr firstRow="1" bandRow="1">
                  <a:noFill/>
                </a:tblPr>
                <a:tblGrid>
                  <a:gridCol w="1871550">
                    <a:extLst>
                      <a:ext uri="{9D8B030D-6E8A-4147-A177-3AD203B41FA5}">
                        <a16:colId xmlns:a16="http://schemas.microsoft.com/office/drawing/2014/main" val="20000"/>
                      </a:ext>
                    </a:extLst>
                  </a:gridCol>
                  <a:gridCol w="1871550">
                    <a:extLst>
                      <a:ext uri="{9D8B030D-6E8A-4147-A177-3AD203B41FA5}">
                        <a16:colId xmlns:a16="http://schemas.microsoft.com/office/drawing/2014/main" val="20001"/>
                      </a:ext>
                    </a:extLst>
                  </a:gridCol>
                  <a:gridCol w="1871550">
                    <a:extLst>
                      <a:ext uri="{9D8B030D-6E8A-4147-A177-3AD203B41FA5}">
                        <a16:colId xmlns:a16="http://schemas.microsoft.com/office/drawing/2014/main" val="20002"/>
                      </a:ext>
                    </a:extLst>
                  </a:gridCol>
                </a:tblGrid>
                <a:tr h="914375">
                  <a:tc>
                    <a:txBody>
                      <a:bodyPr/>
                      <a:lstStyle/>
                      <a:p>
                        <a:pPr marL="0" marR="0" lvl="0" indent="0" algn="ctr" rtl="0">
                          <a:spcBef>
                            <a:spcPts val="0"/>
                          </a:spcBef>
                          <a:spcAft>
                            <a:spcPts val="0"/>
                          </a:spcAft>
                          <a:buNone/>
                        </a:pPr>
                        <a:r>
                          <a:rPr lang="en-GB" sz="1800" dirty="0">
                            <a:latin typeface="Arial"/>
                            <a:ea typeface="Arial"/>
                            <a:cs typeface="Arial"/>
                            <a:sym typeface="Arial"/>
                          </a:rPr>
                          <a:t>Natural capital</a:t>
                        </a:r>
                        <a:endParaRPr dirty="0"/>
                      </a:p>
                      <a:p>
                        <a:pPr marL="0" marR="0" lvl="0" indent="0" algn="ctr" rtl="0">
                          <a:spcBef>
                            <a:spcPts val="0"/>
                          </a:spcBef>
                          <a:spcAft>
                            <a:spcPts val="0"/>
                          </a:spcAft>
                          <a:buNone/>
                        </a:pPr>
                        <a:endParaRPr sz="1800" dirty="0">
                          <a:latin typeface="Arial"/>
                          <a:ea typeface="Arial"/>
                          <a:cs typeface="Arial"/>
                          <a:sym typeface="Arial"/>
                        </a:endParaRPr>
                      </a:p>
                      <a:p>
                        <a:pPr marL="0" marR="0" lvl="0" indent="0" algn="ctr" rtl="0">
                          <a:spcBef>
                            <a:spcPts val="0"/>
                          </a:spcBef>
                          <a:spcAft>
                            <a:spcPts val="0"/>
                          </a:spcAft>
                          <a:buNone/>
                        </a:pPr>
                        <a:endParaRPr sz="1800" dirty="0">
                          <a:latin typeface="Arial"/>
                          <a:ea typeface="Arial"/>
                          <a:cs typeface="Arial"/>
                          <a:sym typeface="Arial"/>
                        </a:endParaRPr>
                      </a:p>
                    </a:txBody>
                    <a:tcPr marL="68575" marR="68575" marT="34300" marB="34300">
                      <a:solidFill>
                        <a:srgbClr val="FCAF17"/>
                      </a:solidFill>
                    </a:tcPr>
                  </a:tc>
                  <a:tc>
                    <a:txBody>
                      <a:bodyPr/>
                      <a:lstStyle/>
                      <a:p>
                        <a:pPr marL="0" marR="0" lvl="0" indent="0" algn="ctr" rtl="0">
                          <a:spcBef>
                            <a:spcPts val="0"/>
                          </a:spcBef>
                          <a:spcAft>
                            <a:spcPts val="0"/>
                          </a:spcAft>
                          <a:buNone/>
                        </a:pPr>
                        <a:r>
                          <a:rPr lang="en-GB" sz="1800">
                            <a:latin typeface="Arial"/>
                            <a:ea typeface="Arial"/>
                            <a:cs typeface="Arial"/>
                            <a:sym typeface="Arial"/>
                          </a:rPr>
                          <a:t>Social capital</a:t>
                        </a:r>
                        <a:endParaRPr/>
                      </a:p>
                    </a:txBody>
                    <a:tcPr marL="68575" marR="68575" marT="34300" marB="34300">
                      <a:solidFill>
                        <a:srgbClr val="007C78"/>
                      </a:solidFill>
                    </a:tcPr>
                  </a:tc>
                  <a:tc>
                    <a:txBody>
                      <a:bodyPr/>
                      <a:lstStyle/>
                      <a:p>
                        <a:pPr marL="0" marR="0" lvl="0" indent="0" algn="ctr" rtl="0">
                          <a:spcBef>
                            <a:spcPts val="0"/>
                          </a:spcBef>
                          <a:spcAft>
                            <a:spcPts val="0"/>
                          </a:spcAft>
                          <a:buNone/>
                        </a:pPr>
                        <a:r>
                          <a:rPr lang="en-GB" sz="1800">
                            <a:latin typeface="Arial"/>
                            <a:ea typeface="Arial"/>
                            <a:cs typeface="Arial"/>
                            <a:sym typeface="Arial"/>
                          </a:rPr>
                          <a:t>Human capital</a:t>
                        </a:r>
                        <a:endParaRPr/>
                      </a:p>
                    </a:txBody>
                    <a:tcPr marL="68575" marR="68575" marT="34300" marB="34300">
                      <a:solidFill>
                        <a:srgbClr val="006392"/>
                      </a:solidFill>
                    </a:tcPr>
                  </a:tc>
                  <a:extLst>
                    <a:ext uri="{0D108BD9-81ED-4DB2-BD59-A6C34878D82A}">
                      <a16:rowId xmlns:a16="http://schemas.microsoft.com/office/drawing/2014/main" val="10000"/>
                    </a:ext>
                  </a:extLst>
                </a:tr>
                <a:tr h="2477375">
                  <a:tc>
                    <a:txBody>
                      <a:bodyPr/>
                      <a:lstStyle/>
                      <a:p>
                        <a:pPr marL="0" marR="0" lvl="0" indent="0" algn="ctr" rtl="0">
                          <a:spcBef>
                            <a:spcPts val="0"/>
                          </a:spcBef>
                          <a:spcAft>
                            <a:spcPts val="0"/>
                          </a:spcAft>
                          <a:buNone/>
                        </a:pPr>
                        <a:endParaRPr sz="1300" dirty="0">
                          <a:latin typeface="Arial"/>
                          <a:ea typeface="Arial"/>
                          <a:cs typeface="Arial"/>
                          <a:sym typeface="Arial"/>
                        </a:endParaRPr>
                      </a:p>
                      <a:p>
                        <a:pPr marL="0" marR="0" lvl="0" indent="0" algn="ctr" rtl="0">
                          <a:spcBef>
                            <a:spcPts val="0"/>
                          </a:spcBef>
                          <a:spcAft>
                            <a:spcPts val="0"/>
                          </a:spcAft>
                          <a:buNone/>
                        </a:pPr>
                        <a:r>
                          <a:rPr lang="en-GB" sz="1300" dirty="0">
                            <a:latin typeface="Arial"/>
                            <a:ea typeface="Arial"/>
                            <a:cs typeface="Arial"/>
                            <a:sym typeface="Arial"/>
                          </a:rPr>
                          <a:t>Stock of renewable and non-renewable </a:t>
                        </a:r>
                        <a:r>
                          <a:rPr lang="en-GB" sz="1300" b="1" dirty="0">
                            <a:latin typeface="Arial"/>
                            <a:ea typeface="Arial"/>
                            <a:cs typeface="Arial"/>
                            <a:sym typeface="Arial"/>
                          </a:rPr>
                          <a:t>natural resources</a:t>
                        </a:r>
                        <a:r>
                          <a:rPr lang="en-GB" sz="1300" dirty="0">
                            <a:latin typeface="Arial"/>
                            <a:ea typeface="Arial"/>
                            <a:cs typeface="Arial"/>
                            <a:sym typeface="Arial"/>
                          </a:rPr>
                          <a:t>, (e.g. plants, animals, air water, soils, minerals) that combine to yield a flow of </a:t>
                        </a:r>
                        <a:r>
                          <a:rPr lang="en-GB" sz="1300" b="1" dirty="0">
                            <a:latin typeface="Arial"/>
                            <a:ea typeface="Arial"/>
                            <a:cs typeface="Arial"/>
                            <a:sym typeface="Arial"/>
                          </a:rPr>
                          <a:t>benefits</a:t>
                        </a:r>
                        <a:r>
                          <a:rPr lang="en-GB" sz="1300" dirty="0">
                            <a:latin typeface="Arial"/>
                            <a:ea typeface="Arial"/>
                            <a:cs typeface="Arial"/>
                            <a:sym typeface="Arial"/>
                          </a:rPr>
                          <a:t> to people</a:t>
                        </a:r>
                        <a:endParaRPr dirty="0"/>
                      </a:p>
                      <a:p>
                        <a:pPr marL="0" marR="0" lvl="0" indent="0" algn="ctr" rtl="0">
                          <a:spcBef>
                            <a:spcPts val="0"/>
                          </a:spcBef>
                          <a:spcAft>
                            <a:spcPts val="0"/>
                          </a:spcAft>
                          <a:buNone/>
                        </a:pPr>
                        <a:endParaRPr sz="1300" dirty="0">
                          <a:solidFill>
                            <a:schemeClr val="dk1"/>
                          </a:solidFill>
                          <a:latin typeface="Arial"/>
                          <a:ea typeface="Arial"/>
                          <a:cs typeface="Arial"/>
                          <a:sym typeface="Arial"/>
                        </a:endParaRPr>
                      </a:p>
                    </a:txBody>
                    <a:tcPr marL="68575" marR="68575" marT="34300" marB="34300">
                      <a:solidFill>
                        <a:srgbClr val="FFF79A"/>
                      </a:solidFill>
                    </a:tcPr>
                  </a:tc>
                  <a:tc>
                    <a:txBody>
                      <a:bodyPr/>
                      <a:lstStyle/>
                      <a:p>
                        <a:pPr marL="0" marR="0" lvl="0" indent="0" algn="ctr" rtl="0">
                          <a:spcBef>
                            <a:spcPts val="0"/>
                          </a:spcBef>
                          <a:spcAft>
                            <a:spcPts val="0"/>
                          </a:spcAft>
                          <a:buNone/>
                        </a:pPr>
                        <a:endParaRPr sz="1300">
                          <a:solidFill>
                            <a:schemeClr val="dk1"/>
                          </a:solidFill>
                          <a:latin typeface="Arial"/>
                          <a:ea typeface="Arial"/>
                          <a:cs typeface="Arial"/>
                          <a:sym typeface="Arial"/>
                        </a:endParaRPr>
                      </a:p>
                      <a:p>
                        <a:pPr marL="0" marR="0" lvl="0" indent="0" algn="ctr" rtl="0">
                          <a:spcBef>
                            <a:spcPts val="0"/>
                          </a:spcBef>
                          <a:spcAft>
                            <a:spcPts val="0"/>
                          </a:spcAft>
                          <a:buNone/>
                        </a:pPr>
                        <a:r>
                          <a:rPr lang="en-GB" sz="1300" b="1">
                            <a:solidFill>
                              <a:schemeClr val="dk1"/>
                            </a:solidFill>
                            <a:latin typeface="Arial"/>
                            <a:ea typeface="Arial"/>
                            <a:cs typeface="Arial"/>
                            <a:sym typeface="Arial"/>
                          </a:rPr>
                          <a:t>Networks</a:t>
                        </a:r>
                        <a:r>
                          <a:rPr lang="en-GB" sz="1300">
                            <a:solidFill>
                              <a:schemeClr val="dk1"/>
                            </a:solidFill>
                            <a:latin typeface="Arial"/>
                            <a:ea typeface="Arial"/>
                            <a:cs typeface="Arial"/>
                            <a:sym typeface="Arial"/>
                          </a:rPr>
                          <a:t> together with </a:t>
                        </a:r>
                        <a:r>
                          <a:rPr lang="en-GB" sz="1300" b="1">
                            <a:solidFill>
                              <a:schemeClr val="dk1"/>
                            </a:solidFill>
                            <a:latin typeface="Arial"/>
                            <a:ea typeface="Arial"/>
                            <a:cs typeface="Arial"/>
                            <a:sym typeface="Arial"/>
                          </a:rPr>
                          <a:t>shared norms, values </a:t>
                        </a:r>
                        <a:r>
                          <a:rPr lang="en-GB" sz="1300">
                            <a:solidFill>
                              <a:schemeClr val="dk1"/>
                            </a:solidFill>
                            <a:latin typeface="Arial"/>
                            <a:ea typeface="Arial"/>
                            <a:cs typeface="Arial"/>
                            <a:sym typeface="Arial"/>
                          </a:rPr>
                          <a:t>and </a:t>
                        </a:r>
                        <a:r>
                          <a:rPr lang="en-GB" sz="1300" b="1">
                            <a:solidFill>
                              <a:schemeClr val="dk1"/>
                            </a:solidFill>
                            <a:latin typeface="Arial"/>
                            <a:ea typeface="Arial"/>
                            <a:cs typeface="Arial"/>
                            <a:sym typeface="Arial"/>
                          </a:rPr>
                          <a:t>understanding</a:t>
                        </a:r>
                        <a:r>
                          <a:rPr lang="en-GB" sz="1300">
                            <a:solidFill>
                              <a:schemeClr val="dk1"/>
                            </a:solidFill>
                            <a:latin typeface="Arial"/>
                            <a:ea typeface="Arial"/>
                            <a:cs typeface="Arial"/>
                            <a:sym typeface="Arial"/>
                          </a:rPr>
                          <a:t> that facilitate cooperation within and among groups.</a:t>
                        </a:r>
                        <a:endParaRPr/>
                      </a:p>
                    </a:txBody>
                    <a:tcPr marL="68575" marR="68575" marT="34300" marB="34300">
                      <a:solidFill>
                        <a:srgbClr val="7BCCC6"/>
                      </a:solidFill>
                    </a:tcPr>
                  </a:tc>
                  <a:tc>
                    <a:txBody>
                      <a:bodyPr/>
                      <a:lstStyle/>
                      <a:p>
                        <a:pPr marL="0" marR="0" lvl="0" indent="0" algn="ctr" rtl="0">
                          <a:spcBef>
                            <a:spcPts val="0"/>
                          </a:spcBef>
                          <a:spcAft>
                            <a:spcPts val="0"/>
                          </a:spcAft>
                          <a:buNone/>
                        </a:pPr>
                        <a:endParaRPr sz="1300" dirty="0">
                          <a:solidFill>
                            <a:schemeClr val="dk1"/>
                          </a:solidFill>
                          <a:latin typeface="Arial"/>
                          <a:ea typeface="Arial"/>
                          <a:cs typeface="Arial"/>
                          <a:sym typeface="Arial"/>
                        </a:endParaRPr>
                      </a:p>
                      <a:p>
                        <a:pPr marL="0" marR="0" lvl="0" indent="0" algn="ctr" rtl="0">
                          <a:spcBef>
                            <a:spcPts val="0"/>
                          </a:spcBef>
                          <a:spcAft>
                            <a:spcPts val="0"/>
                          </a:spcAft>
                          <a:buNone/>
                        </a:pPr>
                        <a:r>
                          <a:rPr lang="en-GB" sz="1300" dirty="0">
                            <a:solidFill>
                              <a:schemeClr val="dk1"/>
                            </a:solidFill>
                            <a:latin typeface="Arial"/>
                            <a:ea typeface="Arial"/>
                            <a:cs typeface="Arial"/>
                            <a:sym typeface="Arial"/>
                          </a:rPr>
                          <a:t>The </a:t>
                        </a:r>
                        <a:r>
                          <a:rPr lang="en-GB" sz="1300" b="1" dirty="0">
                            <a:solidFill>
                              <a:schemeClr val="dk1"/>
                            </a:solidFill>
                            <a:latin typeface="Arial"/>
                            <a:ea typeface="Arial"/>
                            <a:cs typeface="Arial"/>
                            <a:sym typeface="Arial"/>
                          </a:rPr>
                          <a:t>knowledge, skills, competencies </a:t>
                        </a:r>
                        <a:r>
                          <a:rPr lang="en-GB" sz="1300" dirty="0">
                            <a:solidFill>
                              <a:schemeClr val="dk1"/>
                            </a:solidFill>
                            <a:latin typeface="Arial"/>
                            <a:ea typeface="Arial"/>
                            <a:cs typeface="Arial"/>
                            <a:sym typeface="Arial"/>
                          </a:rPr>
                          <a:t>and attributes embodied in individuals that facilitate the creation of personal, social and economic </a:t>
                        </a:r>
                        <a:r>
                          <a:rPr lang="en-GB" sz="1300" b="1" dirty="0">
                            <a:solidFill>
                              <a:schemeClr val="dk1"/>
                            </a:solidFill>
                            <a:latin typeface="Arial"/>
                            <a:ea typeface="Arial"/>
                            <a:cs typeface="Arial"/>
                            <a:sym typeface="Arial"/>
                          </a:rPr>
                          <a:t>well-being</a:t>
                        </a:r>
                        <a:r>
                          <a:rPr lang="en-GB" sz="1300" dirty="0">
                            <a:solidFill>
                              <a:schemeClr val="dk1"/>
                            </a:solidFill>
                            <a:latin typeface="Arial"/>
                            <a:ea typeface="Arial"/>
                            <a:cs typeface="Arial"/>
                            <a:sym typeface="Arial"/>
                          </a:rPr>
                          <a:t>.</a:t>
                        </a:r>
                        <a:endParaRPr dirty="0"/>
                      </a:p>
                    </a:txBody>
                    <a:tcPr marL="68575" marR="68575" marT="34300" marB="34300">
                      <a:solidFill>
                        <a:srgbClr val="4585BC"/>
                      </a:solidFill>
                    </a:tcPr>
                  </a:tc>
                  <a:extLst>
                    <a:ext uri="{0D108BD9-81ED-4DB2-BD59-A6C34878D82A}">
                      <a16:rowId xmlns:a16="http://schemas.microsoft.com/office/drawing/2014/main" val="10001"/>
                    </a:ext>
                  </a:extLst>
                </a:tr>
              </a:tbl>
            </a:graphicData>
          </a:graphic>
        </p:graphicFrame>
        <p:pic>
          <p:nvPicPr>
            <p:cNvPr id="22" name="Google Shape;895;p25" descr="Deciduous tree">
              <a:extLst>
                <a:ext uri="{FF2B5EF4-FFF2-40B4-BE49-F238E27FC236}">
                  <a16:creationId xmlns:a16="http://schemas.microsoft.com/office/drawing/2014/main" id="{B4F1467A-EF19-45C2-AD70-2C96C27975B2}"/>
                </a:ext>
              </a:extLst>
            </p:cNvPr>
            <p:cNvPicPr preferRelativeResize="0"/>
            <p:nvPr/>
          </p:nvPicPr>
          <p:blipFill rotWithShape="1">
            <a:blip r:embed="rId11">
              <a:alphaModFix/>
            </a:blip>
            <a:srcRect/>
            <a:stretch/>
          </p:blipFill>
          <p:spPr>
            <a:xfrm>
              <a:off x="3943399" y="2364333"/>
              <a:ext cx="545587" cy="545587"/>
            </a:xfrm>
            <a:prstGeom prst="rect">
              <a:avLst/>
            </a:prstGeom>
            <a:noFill/>
            <a:ln>
              <a:noFill/>
            </a:ln>
          </p:spPr>
        </p:pic>
        <p:pic>
          <p:nvPicPr>
            <p:cNvPr id="23" name="Google Shape;896;p25" descr="Schoolhouse">
              <a:extLst>
                <a:ext uri="{FF2B5EF4-FFF2-40B4-BE49-F238E27FC236}">
                  <a16:creationId xmlns:a16="http://schemas.microsoft.com/office/drawing/2014/main" id="{54954705-A634-462E-98A6-F2882027B72E}"/>
                </a:ext>
              </a:extLst>
            </p:cNvPr>
            <p:cNvPicPr preferRelativeResize="0"/>
            <p:nvPr/>
          </p:nvPicPr>
          <p:blipFill rotWithShape="1">
            <a:blip r:embed="rId12">
              <a:alphaModFix/>
            </a:blip>
            <a:srcRect/>
            <a:stretch/>
          </p:blipFill>
          <p:spPr>
            <a:xfrm>
              <a:off x="8919306" y="2250051"/>
              <a:ext cx="745845" cy="745845"/>
            </a:xfrm>
            <a:prstGeom prst="rect">
              <a:avLst/>
            </a:prstGeom>
            <a:noFill/>
            <a:ln>
              <a:noFill/>
            </a:ln>
          </p:spPr>
        </p:pic>
        <p:pic>
          <p:nvPicPr>
            <p:cNvPr id="27" name="Google Shape;897;p25" descr="Head with Gears">
              <a:extLst>
                <a:ext uri="{FF2B5EF4-FFF2-40B4-BE49-F238E27FC236}">
                  <a16:creationId xmlns:a16="http://schemas.microsoft.com/office/drawing/2014/main" id="{9A6F3D7D-B5E0-4E4E-895F-D589F8623A6E}"/>
                </a:ext>
              </a:extLst>
            </p:cNvPr>
            <p:cNvPicPr preferRelativeResize="0"/>
            <p:nvPr/>
          </p:nvPicPr>
          <p:blipFill rotWithShape="1">
            <a:blip r:embed="rId10">
              <a:alphaModFix/>
            </a:blip>
            <a:srcRect/>
            <a:stretch/>
          </p:blipFill>
          <p:spPr>
            <a:xfrm>
              <a:off x="6499116" y="2345762"/>
              <a:ext cx="591174" cy="591174"/>
            </a:xfrm>
            <a:prstGeom prst="rect">
              <a:avLst/>
            </a:prstGeom>
            <a:noFill/>
            <a:ln>
              <a:noFill/>
            </a:ln>
          </p:spPr>
        </p:pic>
        <p:pic>
          <p:nvPicPr>
            <p:cNvPr id="29" name="Google Shape;898;p25" descr="Résultat de recherche d'images pour &quot;natural capital coalition&quot;">
              <a:extLst>
                <a:ext uri="{FF2B5EF4-FFF2-40B4-BE49-F238E27FC236}">
                  <a16:creationId xmlns:a16="http://schemas.microsoft.com/office/drawing/2014/main" id="{EBABA263-3DFD-4869-868A-2A035D80E037}"/>
                </a:ext>
              </a:extLst>
            </p:cNvPr>
            <p:cNvPicPr preferRelativeResize="0"/>
            <p:nvPr/>
          </p:nvPicPr>
          <p:blipFill rotWithShape="1">
            <a:blip r:embed="rId13">
              <a:alphaModFix/>
            </a:blip>
            <a:srcRect/>
            <a:stretch/>
          </p:blipFill>
          <p:spPr>
            <a:xfrm>
              <a:off x="3687987" y="4942155"/>
              <a:ext cx="888569" cy="365263"/>
            </a:xfrm>
            <a:prstGeom prst="rect">
              <a:avLst/>
            </a:prstGeom>
            <a:noFill/>
            <a:ln>
              <a:noFill/>
            </a:ln>
          </p:spPr>
        </p:pic>
        <p:pic>
          <p:nvPicPr>
            <p:cNvPr id="30" name="Google Shape;899;p25">
              <a:extLst>
                <a:ext uri="{FF2B5EF4-FFF2-40B4-BE49-F238E27FC236}">
                  <a16:creationId xmlns:a16="http://schemas.microsoft.com/office/drawing/2014/main" id="{4B06E5C0-E794-462A-8757-C3AD5E4E009D}"/>
                </a:ext>
              </a:extLst>
            </p:cNvPr>
            <p:cNvPicPr preferRelativeResize="0"/>
            <p:nvPr/>
          </p:nvPicPr>
          <p:blipFill rotWithShape="1">
            <a:blip r:embed="rId14">
              <a:alphaModFix/>
            </a:blip>
            <a:srcRect/>
            <a:stretch/>
          </p:blipFill>
          <p:spPr>
            <a:xfrm>
              <a:off x="6239833" y="4929378"/>
              <a:ext cx="1062618" cy="369333"/>
            </a:xfrm>
            <a:prstGeom prst="rect">
              <a:avLst/>
            </a:prstGeom>
            <a:noFill/>
            <a:ln>
              <a:noFill/>
            </a:ln>
          </p:spPr>
        </p:pic>
        <p:pic>
          <p:nvPicPr>
            <p:cNvPr id="31" name="Google Shape;900;p25">
              <a:extLst>
                <a:ext uri="{FF2B5EF4-FFF2-40B4-BE49-F238E27FC236}">
                  <a16:creationId xmlns:a16="http://schemas.microsoft.com/office/drawing/2014/main" id="{790BD4B5-2513-4E16-92E2-ABF136E9BCE5}"/>
                </a:ext>
              </a:extLst>
            </p:cNvPr>
            <p:cNvPicPr preferRelativeResize="0"/>
            <p:nvPr/>
          </p:nvPicPr>
          <p:blipFill rotWithShape="1">
            <a:blip r:embed="rId14">
              <a:alphaModFix/>
            </a:blip>
            <a:srcRect/>
            <a:stretch/>
          </p:blipFill>
          <p:spPr>
            <a:xfrm>
              <a:off x="8760919" y="4927559"/>
              <a:ext cx="1062618" cy="369333"/>
            </a:xfrm>
            <a:prstGeom prst="rect">
              <a:avLst/>
            </a:prstGeom>
            <a:noFill/>
            <a:ln>
              <a:noFill/>
            </a:ln>
          </p:spPr>
        </p:pic>
      </p:grpSp>
      <p:sp>
        <p:nvSpPr>
          <p:cNvPr id="24" name="TextBox 11">
            <a:extLst>
              <a:ext uri="{FF2B5EF4-FFF2-40B4-BE49-F238E27FC236}">
                <a16:creationId xmlns:a16="http://schemas.microsoft.com/office/drawing/2014/main" id="{BA1C82D3-5DF1-4BA2-8A17-F9B3D3AFB6D5}"/>
              </a:ext>
            </a:extLst>
          </p:cNvPr>
          <p:cNvSpPr txBox="1"/>
          <p:nvPr/>
        </p:nvSpPr>
        <p:spPr>
          <a:xfrm>
            <a:off x="251778" y="4949753"/>
            <a:ext cx="24595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IIRC, Capitals background paper, 2013</a:t>
            </a:r>
          </a:p>
        </p:txBody>
      </p:sp>
    </p:spTree>
    <p:extLst>
      <p:ext uri="{BB962C8B-B14F-4D97-AF65-F5344CB8AC3E}">
        <p14:creationId xmlns:p14="http://schemas.microsoft.com/office/powerpoint/2010/main" val="980575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228D6-CC12-4C95-B5A8-4196B99E4A92}"/>
              </a:ext>
            </a:extLst>
          </p:cNvPr>
          <p:cNvSpPr>
            <a:spLocks noGrp="1"/>
          </p:cNvSpPr>
          <p:nvPr>
            <p:ph type="title"/>
          </p:nvPr>
        </p:nvSpPr>
        <p:spPr/>
        <p:txBody>
          <a:bodyPr>
            <a:normAutofit/>
          </a:bodyPr>
          <a:lstStyle/>
          <a:p>
            <a:r>
              <a:rPr lang="en-US" dirty="0"/>
              <a:t>Module 2 training development – Acknowledging contributors </a:t>
            </a:r>
            <a:endParaRPr lang="en-US" dirty="0">
              <a:cs typeface="Arial"/>
            </a:endParaRPr>
          </a:p>
        </p:txBody>
      </p:sp>
      <p:sp>
        <p:nvSpPr>
          <p:cNvPr id="3" name="Content Placeholder 2">
            <a:extLst>
              <a:ext uri="{FF2B5EF4-FFF2-40B4-BE49-F238E27FC236}">
                <a16:creationId xmlns:a16="http://schemas.microsoft.com/office/drawing/2014/main" id="{7CC711B6-8084-4201-9624-32ABC965DAD4}"/>
              </a:ext>
            </a:extLst>
          </p:cNvPr>
          <p:cNvSpPr>
            <a:spLocks noGrp="1"/>
          </p:cNvSpPr>
          <p:nvPr>
            <p:ph idx="1"/>
          </p:nvPr>
        </p:nvSpPr>
        <p:spPr>
          <a:xfrm>
            <a:off x="1274698" y="1370084"/>
            <a:ext cx="9784844" cy="3449966"/>
          </a:xfrm>
        </p:spPr>
        <p:txBody>
          <a:bodyPr>
            <a:noAutofit/>
          </a:bodyPr>
          <a:lstStyle/>
          <a:p>
            <a:pPr marL="0" indent="0" algn="ctr">
              <a:buNone/>
            </a:pPr>
            <a:endParaRPr lang="en-US" sz="2200" b="1" dirty="0"/>
          </a:p>
          <a:p>
            <a:pPr marL="0" indent="0" algn="ctr">
              <a:buNone/>
            </a:pPr>
            <a:r>
              <a:rPr lang="en-US" sz="2200" b="1" dirty="0"/>
              <a:t>We Value Nature’s Food &amp; Beverage module 2 training </a:t>
            </a:r>
            <a:r>
              <a:rPr lang="en-US" sz="2200" dirty="0"/>
              <a:t>is based on the </a:t>
            </a:r>
            <a:r>
              <a:rPr lang="en-US" sz="2200" dirty="0">
                <a:solidFill>
                  <a:srgbClr val="23BAED"/>
                </a:solidFill>
                <a:hlinkClick r:id="rId3">
                  <a:extLst>
                    <a:ext uri="{A12FA001-AC4F-418D-AE19-62706E023703}">
                      <ahyp:hlinkClr xmlns:ahyp="http://schemas.microsoft.com/office/drawing/2018/hyperlinkcolor" val="tx"/>
                    </a:ext>
                  </a:extLst>
                </a:hlinkClick>
              </a:rPr>
              <a:t>Natural Capital Protocol</a:t>
            </a:r>
            <a:r>
              <a:rPr lang="en-US" sz="2200" dirty="0">
                <a:solidFill>
                  <a:srgbClr val="23BAED"/>
                </a:solidFill>
              </a:rPr>
              <a:t> </a:t>
            </a:r>
            <a:r>
              <a:rPr lang="en-US" sz="2200" dirty="0"/>
              <a:t>and WBCSD’s </a:t>
            </a:r>
            <a:r>
              <a:rPr lang="en-US" sz="2200" dirty="0">
                <a:solidFill>
                  <a:srgbClr val="23BAED"/>
                </a:solidFill>
                <a:hlinkClick r:id="rId4">
                  <a:extLst>
                    <a:ext uri="{A12FA001-AC4F-418D-AE19-62706E023703}">
                      <ahyp:hlinkClr xmlns:ahyp="http://schemas.microsoft.com/office/drawing/2018/hyperlinkcolor" val="tx"/>
                    </a:ext>
                  </a:extLst>
                </a:hlinkClick>
              </a:rPr>
              <a:t>BET training material</a:t>
            </a:r>
            <a:r>
              <a:rPr lang="en-US" sz="2200" dirty="0"/>
              <a:t>.</a:t>
            </a:r>
          </a:p>
          <a:p>
            <a:pPr marL="0" indent="0">
              <a:buNone/>
            </a:pPr>
            <a:endParaRPr lang="en-US" sz="1000" dirty="0"/>
          </a:p>
          <a:p>
            <a:pPr marL="0" indent="0" algn="ctr">
              <a:buNone/>
            </a:pPr>
            <a:r>
              <a:rPr lang="en-US" sz="2200" dirty="0"/>
              <a:t>Module 2 training content and material was developed </a:t>
            </a:r>
          </a:p>
          <a:p>
            <a:pPr marL="0" indent="0" algn="ctr">
              <a:buNone/>
            </a:pPr>
            <a:r>
              <a:rPr lang="en-US" sz="2200" dirty="0"/>
              <a:t>in collaboration with </a:t>
            </a:r>
            <a:r>
              <a:rPr lang="en-US" sz="2200" b="1" dirty="0">
                <a:solidFill>
                  <a:srgbClr val="23BAED"/>
                </a:solidFill>
                <a:hlinkClick r:id="rId5">
                  <a:extLst>
                    <a:ext uri="{A12FA001-AC4F-418D-AE19-62706E023703}">
                      <ahyp:hlinkClr xmlns:ahyp="http://schemas.microsoft.com/office/drawing/2018/hyperlinkcolor" val="tx"/>
                    </a:ext>
                  </a:extLst>
                </a:hlinkClick>
              </a:rPr>
              <a:t>Nature^Squared</a:t>
            </a:r>
            <a:r>
              <a:rPr lang="en-US" sz="2200" b="1" dirty="0">
                <a:solidFill>
                  <a:srgbClr val="23BAED"/>
                </a:solidFill>
              </a:rPr>
              <a:t> &amp; </a:t>
            </a:r>
            <a:r>
              <a:rPr lang="en-US" sz="2200" b="1" dirty="0">
                <a:solidFill>
                  <a:srgbClr val="23BAED"/>
                </a:solidFill>
                <a:hlinkClick r:id="rId6">
                  <a:extLst>
                    <a:ext uri="{A12FA001-AC4F-418D-AE19-62706E023703}">
                      <ahyp:hlinkClr xmlns:ahyp="http://schemas.microsoft.com/office/drawing/2018/hyperlinkcolor" val="tx"/>
                    </a:ext>
                  </a:extLst>
                </a:hlinkClick>
              </a:rPr>
              <a:t>Little Blue Research Ltd</a:t>
            </a:r>
            <a:r>
              <a:rPr lang="en-US" sz="2200" b="1" dirty="0">
                <a:solidFill>
                  <a:srgbClr val="23BAED"/>
                </a:solidFill>
              </a:rPr>
              <a:t>.</a:t>
            </a:r>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p:txBody>
      </p:sp>
      <p:pic>
        <p:nvPicPr>
          <p:cNvPr id="5" name="Picture 4">
            <a:extLst>
              <a:ext uri="{FF2B5EF4-FFF2-40B4-BE49-F238E27FC236}">
                <a16:creationId xmlns:a16="http://schemas.microsoft.com/office/drawing/2014/main" id="{87DDEB83-62AD-474C-A73A-2932214D8612}"/>
              </a:ext>
            </a:extLst>
          </p:cNvPr>
          <p:cNvPicPr>
            <a:picLocks noChangeAspect="1"/>
          </p:cNvPicPr>
          <p:nvPr/>
        </p:nvPicPr>
        <p:blipFill rotWithShape="1">
          <a:blip r:embed="rId7"/>
          <a:srcRect t="12833" b="15315"/>
          <a:stretch/>
        </p:blipFill>
        <p:spPr>
          <a:xfrm>
            <a:off x="6536944" y="4242595"/>
            <a:ext cx="1666806" cy="1197640"/>
          </a:xfrm>
          <a:prstGeom prst="rect">
            <a:avLst/>
          </a:prstGeom>
        </p:spPr>
      </p:pic>
      <p:sp>
        <p:nvSpPr>
          <p:cNvPr id="4" name="Slide Number Placeholder 3">
            <a:extLst>
              <a:ext uri="{FF2B5EF4-FFF2-40B4-BE49-F238E27FC236}">
                <a16:creationId xmlns:a16="http://schemas.microsoft.com/office/drawing/2014/main" id="{31F1D0FE-6D14-0246-86F0-6A21E773ABBD}"/>
              </a:ext>
            </a:extLst>
          </p:cNvPr>
          <p:cNvSpPr>
            <a:spLocks noGrp="1"/>
          </p:cNvSpPr>
          <p:nvPr>
            <p:ph type="sldNum" sz="quarter" idx="12"/>
          </p:nvPr>
        </p:nvSpPr>
        <p:spPr/>
        <p:txBody>
          <a:bodyPr/>
          <a:lstStyle/>
          <a:p>
            <a:fld id="{971CEC84-1649-40CE-BFF6-7286506FEA08}" type="slidenum">
              <a:rPr lang="en-GB" smtClean="0"/>
              <a:pPr/>
              <a:t>3</a:t>
            </a:fld>
            <a:endParaRPr lang="en-GB"/>
          </a:p>
        </p:txBody>
      </p:sp>
      <p:pic>
        <p:nvPicPr>
          <p:cNvPr id="7" name="Picture 6">
            <a:extLst>
              <a:ext uri="{FF2B5EF4-FFF2-40B4-BE49-F238E27FC236}">
                <a16:creationId xmlns:a16="http://schemas.microsoft.com/office/drawing/2014/main" id="{0388A297-DA47-FA45-90C2-2FD6F8C674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88653" y="4262915"/>
            <a:ext cx="1759306" cy="1157000"/>
          </a:xfrm>
          <a:prstGeom prst="rect">
            <a:avLst/>
          </a:prstGeom>
        </p:spPr>
      </p:pic>
    </p:spTree>
    <p:extLst>
      <p:ext uri="{BB962C8B-B14F-4D97-AF65-F5344CB8AC3E}">
        <p14:creationId xmlns:p14="http://schemas.microsoft.com/office/powerpoint/2010/main" val="4159396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E60E3-960F-46D6-99DC-BDB42605EF8A}"/>
              </a:ext>
            </a:extLst>
          </p:cNvPr>
          <p:cNvSpPr>
            <a:spLocks noGrp="1"/>
          </p:cNvSpPr>
          <p:nvPr>
            <p:ph type="title" idx="4294967295"/>
          </p:nvPr>
        </p:nvSpPr>
        <p:spPr>
          <a:xfrm>
            <a:off x="314194" y="125352"/>
            <a:ext cx="11498123" cy="878150"/>
          </a:xfrm>
        </p:spPr>
        <p:txBody>
          <a:bodyPr/>
          <a:lstStyle/>
          <a:p>
            <a:r>
              <a:rPr lang="en-US" dirty="0"/>
              <a:t>Linkages with other key concepts</a:t>
            </a:r>
            <a:endParaRPr lang="en-CH" dirty="0"/>
          </a:p>
        </p:txBody>
      </p:sp>
      <p:sp>
        <p:nvSpPr>
          <p:cNvPr id="21" name="Teardrop 20">
            <a:extLst>
              <a:ext uri="{FF2B5EF4-FFF2-40B4-BE49-F238E27FC236}">
                <a16:creationId xmlns:a16="http://schemas.microsoft.com/office/drawing/2014/main" id="{52D85304-3AB4-45FC-8C38-F10E42CCA652}"/>
              </a:ext>
            </a:extLst>
          </p:cNvPr>
          <p:cNvSpPr/>
          <p:nvPr/>
        </p:nvSpPr>
        <p:spPr>
          <a:xfrm>
            <a:off x="10488512" y="125352"/>
            <a:ext cx="1531707" cy="115910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BE6FBDA5-BA7C-4BBE-96C1-4C486A8800B6}"/>
              </a:ext>
            </a:extLst>
          </p:cNvPr>
          <p:cNvSpPr txBox="1"/>
          <p:nvPr/>
        </p:nvSpPr>
        <p:spPr>
          <a:xfrm>
            <a:off x="10525145" y="296683"/>
            <a:ext cx="1531708"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10 </a:t>
            </a:r>
            <a:r>
              <a:rPr kumimoji="0" lang="en-GB" sz="1500" b="0" i="0" u="none" strike="noStrike" kern="1200" cap="none" spc="0" normalizeH="0" baseline="0" noProof="0" dirty="0">
                <a:ln>
                  <a:noFill/>
                </a:ln>
                <a:solidFill>
                  <a:prstClr val="white"/>
                </a:solidFill>
                <a:effectLst/>
                <a:uLnTx/>
                <a:uFillTx/>
                <a:latin typeface="Arial"/>
                <a:ea typeface="+mn-ea"/>
                <a:cs typeface="+mn-cs"/>
              </a:rPr>
              <a:t>of your workbook</a:t>
            </a:r>
          </a:p>
        </p:txBody>
      </p:sp>
      <p:sp>
        <p:nvSpPr>
          <p:cNvPr id="100" name="Content Placeholder 2">
            <a:extLst>
              <a:ext uri="{FF2B5EF4-FFF2-40B4-BE49-F238E27FC236}">
                <a16:creationId xmlns:a16="http://schemas.microsoft.com/office/drawing/2014/main" id="{CE52360F-DB8E-4A1F-8DFE-18EB91A66CB4}"/>
              </a:ext>
            </a:extLst>
          </p:cNvPr>
          <p:cNvSpPr txBox="1">
            <a:spLocks/>
          </p:cNvSpPr>
          <p:nvPr/>
        </p:nvSpPr>
        <p:spPr>
          <a:xfrm>
            <a:off x="6986614" y="1726608"/>
            <a:ext cx="4737743" cy="3426244"/>
          </a:xfrm>
          <a:prstGeom prst="rect">
            <a:avLst/>
          </a:prstGeom>
        </p:spPr>
        <p:txBody>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A lot of </a:t>
            </a:r>
            <a:r>
              <a:rPr kumimoji="0" lang="en-GB" sz="1600" b="1" i="0" u="none" strike="noStrike" kern="1200" cap="none" spc="0" normalizeH="0" baseline="0" noProof="0" dirty="0">
                <a:ln>
                  <a:noFill/>
                </a:ln>
                <a:solidFill>
                  <a:srgbClr val="23BAED"/>
                </a:solidFill>
                <a:effectLst/>
                <a:uLnTx/>
                <a:uFillTx/>
                <a:latin typeface="Arial"/>
                <a:ea typeface="+mn-ea"/>
                <a:cs typeface="+mn-cs"/>
              </a:rPr>
              <a:t>synergy</a:t>
            </a:r>
            <a:r>
              <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 exists </a:t>
            </a:r>
            <a:r>
              <a:rPr kumimoji="0" lang="en-GB" sz="1600" b="1" i="0" u="none" strike="noStrike" kern="1200" cap="none" spc="0" normalizeH="0" baseline="0" noProof="0" dirty="0">
                <a:ln>
                  <a:noFill/>
                </a:ln>
                <a:solidFill>
                  <a:srgbClr val="23BAED"/>
                </a:solidFill>
                <a:effectLst/>
                <a:uLnTx/>
                <a:uFillTx/>
                <a:latin typeface="Arial"/>
                <a:ea typeface="+mn-ea"/>
                <a:cs typeface="+mn-cs"/>
              </a:rPr>
              <a:t>between various concepts </a:t>
            </a:r>
            <a:r>
              <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and efforts can often be aligned to contribute to several goals.</a:t>
            </a: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GB" sz="1600" b="1" i="0" u="none" strike="noStrike" kern="1200" cap="none" spc="0" normalizeH="0" baseline="0" noProof="0" dirty="0">
                <a:ln>
                  <a:noFill/>
                </a:ln>
                <a:solidFill>
                  <a:srgbClr val="23BAED"/>
                </a:solidFill>
                <a:effectLst/>
                <a:uLnTx/>
                <a:uFillTx/>
                <a:latin typeface="Arial"/>
                <a:ea typeface="+mn-ea"/>
                <a:cs typeface="+mn-cs"/>
              </a:rPr>
              <a:t>Natural capital </a:t>
            </a:r>
            <a:r>
              <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can be seen as an </a:t>
            </a:r>
            <a:r>
              <a:rPr kumimoji="0" lang="en-GB" sz="1600" b="1" i="0" u="none" strike="noStrike" kern="1200" cap="none" spc="0" normalizeH="0" baseline="0" noProof="0" dirty="0">
                <a:ln>
                  <a:noFill/>
                </a:ln>
                <a:solidFill>
                  <a:srgbClr val="23BAED"/>
                </a:solidFill>
                <a:effectLst/>
                <a:uLnTx/>
                <a:uFillTx/>
                <a:latin typeface="Arial"/>
                <a:ea typeface="+mn-ea"/>
                <a:cs typeface="+mn-cs"/>
              </a:rPr>
              <a:t>additional lens </a:t>
            </a:r>
            <a:r>
              <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which allows you to uncover important issues for your organizations </a:t>
            </a:r>
            <a:r>
              <a:rPr kumimoji="0" lang="en-GB" sz="1600" b="1" i="0" u="none" strike="noStrike" kern="1200" cap="none" spc="0" normalizeH="0" baseline="0" noProof="0" dirty="0">
                <a:ln>
                  <a:noFill/>
                </a:ln>
                <a:solidFill>
                  <a:srgbClr val="23BAED"/>
                </a:solidFill>
                <a:effectLst/>
                <a:uLnTx/>
                <a:uFillTx/>
                <a:latin typeface="Arial"/>
                <a:ea typeface="+mn-ea"/>
                <a:cs typeface="+mn-cs"/>
              </a:rPr>
              <a:t>sustainability journey </a:t>
            </a:r>
            <a:r>
              <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and </a:t>
            </a:r>
            <a:r>
              <a:rPr kumimoji="0" lang="en-GB" sz="1600" b="1" i="0" u="none" strike="noStrike" kern="1200" cap="none" spc="0" normalizeH="0" baseline="0" noProof="0" dirty="0">
                <a:ln>
                  <a:noFill/>
                </a:ln>
                <a:solidFill>
                  <a:srgbClr val="23BAED"/>
                </a:solidFill>
                <a:effectLst/>
                <a:uLnTx/>
                <a:uFillTx/>
                <a:latin typeface="Arial"/>
                <a:ea typeface="+mn-ea"/>
                <a:cs typeface="+mn-cs"/>
              </a:rPr>
              <a:t>connect the dots between various ongoing sustainability efforts</a:t>
            </a:r>
            <a:r>
              <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a:t>
            </a: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lang="en-GB" sz="1600" dirty="0">
                <a:solidFill>
                  <a:prstClr val="black">
                    <a:lumMod val="65000"/>
                    <a:lumOff val="35000"/>
                  </a:prstClr>
                </a:solidFill>
                <a:latin typeface="Arial"/>
              </a:rPr>
              <a:t>Download through </a:t>
            </a:r>
            <a:r>
              <a:rPr lang="en-GB" sz="1600" b="1" dirty="0">
                <a:solidFill>
                  <a:srgbClr val="21BAED"/>
                </a:solidFill>
                <a:latin typeface="Arial"/>
                <a:hlinkClick r:id="rId3">
                  <a:extLst>
                    <a:ext uri="{A12FA001-AC4F-418D-AE19-62706E023703}">
                      <ahyp:hlinkClr xmlns:ahyp="http://schemas.microsoft.com/office/drawing/2018/hyperlinkcolor" val="tx"/>
                    </a:ext>
                  </a:extLst>
                </a:hlinkClick>
              </a:rPr>
              <a:t>WeValueNature - Digital media library</a:t>
            </a:r>
            <a:endParaRPr kumimoji="0" lang="en-GB" sz="1600" b="1" i="0" u="none" strike="noStrike" kern="1200" cap="none" spc="0" normalizeH="0" baseline="0" noProof="0" dirty="0">
              <a:ln>
                <a:noFill/>
              </a:ln>
              <a:solidFill>
                <a:srgbClr val="21BAED"/>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33" name="Rechthoek 3">
            <a:extLst>
              <a:ext uri="{FF2B5EF4-FFF2-40B4-BE49-F238E27FC236}">
                <a16:creationId xmlns:a16="http://schemas.microsoft.com/office/drawing/2014/main" id="{8D95B85B-7525-B447-B168-D66CCC0853C5}"/>
              </a:ext>
            </a:extLst>
          </p:cNvPr>
          <p:cNvSpPr/>
          <p:nvPr/>
        </p:nvSpPr>
        <p:spPr>
          <a:xfrm>
            <a:off x="7008973" y="1284456"/>
            <a:ext cx="3810343" cy="231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5">
            <a:hlinkClick r:id="rId3"/>
            <a:extLst>
              <a:ext uri="{FF2B5EF4-FFF2-40B4-BE49-F238E27FC236}">
                <a16:creationId xmlns:a16="http://schemas.microsoft.com/office/drawing/2014/main" id="{9D271A4D-AA8A-4240-82DF-113E3E72EA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31085"/>
            <a:ext cx="6986614" cy="4939318"/>
          </a:xfrm>
          <a:prstGeom prst="rect">
            <a:avLst/>
          </a:prstGeom>
        </p:spPr>
      </p:pic>
    </p:spTree>
    <p:extLst>
      <p:ext uri="{BB962C8B-B14F-4D97-AF65-F5344CB8AC3E}">
        <p14:creationId xmlns:p14="http://schemas.microsoft.com/office/powerpoint/2010/main" val="270527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E5DB317-B027-4447-A6C9-2009AF4AAEEC}"/>
              </a:ext>
            </a:extLst>
          </p:cNvPr>
          <p:cNvPicPr>
            <a:picLocks noChangeAspect="1"/>
          </p:cNvPicPr>
          <p:nvPr/>
        </p:nvPicPr>
        <p:blipFill>
          <a:blip r:embed="rId3"/>
          <a:stretch>
            <a:fillRect/>
          </a:stretch>
        </p:blipFill>
        <p:spPr>
          <a:xfrm>
            <a:off x="8790771" y="1557616"/>
            <a:ext cx="3141329" cy="4450216"/>
          </a:xfrm>
          <a:prstGeom prst="rect">
            <a:avLst/>
          </a:prstGeom>
        </p:spPr>
      </p:pic>
      <p:pic>
        <p:nvPicPr>
          <p:cNvPr id="7" name="Picture 6">
            <a:extLst>
              <a:ext uri="{FF2B5EF4-FFF2-40B4-BE49-F238E27FC236}">
                <a16:creationId xmlns:a16="http://schemas.microsoft.com/office/drawing/2014/main" id="{DFAC04EB-EFD8-2A42-BC27-C83A44CDEE34}"/>
              </a:ext>
            </a:extLst>
          </p:cNvPr>
          <p:cNvPicPr>
            <a:picLocks noChangeAspect="1"/>
          </p:cNvPicPr>
          <p:nvPr/>
        </p:nvPicPr>
        <p:blipFill>
          <a:blip r:embed="rId4"/>
          <a:stretch>
            <a:fillRect/>
          </a:stretch>
        </p:blipFill>
        <p:spPr>
          <a:xfrm>
            <a:off x="4513115" y="1550123"/>
            <a:ext cx="3146618" cy="4457709"/>
          </a:xfrm>
          <a:prstGeom prst="rect">
            <a:avLst/>
          </a:prstGeom>
        </p:spPr>
      </p:pic>
      <p:pic>
        <p:nvPicPr>
          <p:cNvPr id="5" name="Picture 4" descr="Diagram&#10;&#10;Description automatically generated with medium confidence">
            <a:extLst>
              <a:ext uri="{FF2B5EF4-FFF2-40B4-BE49-F238E27FC236}">
                <a16:creationId xmlns:a16="http://schemas.microsoft.com/office/drawing/2014/main" id="{AA466654-C710-2749-9BCF-F1F1A21002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802" y="1557616"/>
            <a:ext cx="3146618" cy="4450216"/>
          </a:xfrm>
          <a:prstGeom prst="rect">
            <a:avLst/>
          </a:prstGeom>
        </p:spPr>
      </p:pic>
      <p:sp>
        <p:nvSpPr>
          <p:cNvPr id="2" name="Title 1">
            <a:extLst>
              <a:ext uri="{FF2B5EF4-FFF2-40B4-BE49-F238E27FC236}">
                <a16:creationId xmlns:a16="http://schemas.microsoft.com/office/drawing/2014/main" id="{73AE60E3-960F-46D6-99DC-BDB42605EF8A}"/>
              </a:ext>
            </a:extLst>
          </p:cNvPr>
          <p:cNvSpPr>
            <a:spLocks noGrp="1"/>
          </p:cNvSpPr>
          <p:nvPr>
            <p:ph type="title" idx="4294967295"/>
          </p:nvPr>
        </p:nvSpPr>
        <p:spPr>
          <a:xfrm>
            <a:off x="314194" y="125352"/>
            <a:ext cx="11498123" cy="878150"/>
          </a:xfrm>
        </p:spPr>
        <p:txBody>
          <a:bodyPr/>
          <a:lstStyle/>
          <a:p>
            <a:r>
              <a:rPr lang="en-US" dirty="0"/>
              <a:t>Linkages with other key concepts: examples</a:t>
            </a:r>
            <a:endParaRPr lang="en-CH" dirty="0"/>
          </a:p>
        </p:txBody>
      </p:sp>
      <p:sp>
        <p:nvSpPr>
          <p:cNvPr id="19" name="Slide Number Placeholder 3">
            <a:extLst>
              <a:ext uri="{FF2B5EF4-FFF2-40B4-BE49-F238E27FC236}">
                <a16:creationId xmlns:a16="http://schemas.microsoft.com/office/drawing/2014/main" id="{7DAA4F82-5845-4339-9955-C505E14E1540}"/>
              </a:ext>
            </a:extLst>
          </p:cNvPr>
          <p:cNvSpPr>
            <a:spLocks noGrp="1"/>
          </p:cNvSpPr>
          <p:nvPr>
            <p:ph type="sldNum" sz="quarter" idx="12"/>
          </p:nvPr>
        </p:nvSpPr>
        <p:spPr>
          <a:xfrm>
            <a:off x="314194" y="6273393"/>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2" name="Rectangle 24">
            <a:extLst>
              <a:ext uri="{FF2B5EF4-FFF2-40B4-BE49-F238E27FC236}">
                <a16:creationId xmlns:a16="http://schemas.microsoft.com/office/drawing/2014/main" id="{8A2966DB-28D9-499B-BE9C-1C903AACC03B}"/>
              </a:ext>
            </a:extLst>
          </p:cNvPr>
          <p:cNvSpPr/>
          <p:nvPr/>
        </p:nvSpPr>
        <p:spPr>
          <a:xfrm>
            <a:off x="395801" y="3561008"/>
            <a:ext cx="3146618" cy="1923604"/>
          </a:xfrm>
          <a:prstGeom prst="rect">
            <a:avLst/>
          </a:prstGeom>
        </p:spPr>
        <p:txBody>
          <a:bodyPr wrap="square" lIns="180000" rIns="180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50" b="0" i="0" u="none" strike="noStrike" kern="1200" cap="none" spc="0" normalizeH="0" baseline="0" noProof="0" dirty="0">
                <a:ln>
                  <a:noFill/>
                </a:ln>
                <a:solidFill>
                  <a:prstClr val="black"/>
                </a:solidFill>
                <a:effectLst/>
                <a:uLnTx/>
                <a:uFillTx/>
                <a:ea typeface="+mn-ea"/>
                <a:cs typeface="+mn-cs"/>
              </a:rPr>
              <a:t>Planetary boundaries are a concept developed by </a:t>
            </a:r>
            <a:r>
              <a:rPr kumimoji="0" lang="en-GB" sz="850" b="0" i="0" u="none" strike="noStrike" kern="1200" cap="none" spc="0" normalizeH="0" baseline="0" noProof="0" dirty="0" err="1">
                <a:ln>
                  <a:noFill/>
                </a:ln>
                <a:solidFill>
                  <a:prstClr val="black"/>
                </a:solidFill>
                <a:effectLst/>
                <a:uLnTx/>
                <a:uFillTx/>
                <a:ea typeface="+mn-ea"/>
                <a:cs typeface="+mn-cs"/>
              </a:rPr>
              <a:t>Rockström</a:t>
            </a:r>
            <a:r>
              <a:rPr kumimoji="0" lang="en-GB" sz="850" b="0" i="0" u="none" strike="noStrike" kern="1200" cap="none" spc="0" normalizeH="0" baseline="0" noProof="0" dirty="0">
                <a:ln>
                  <a:noFill/>
                </a:ln>
                <a:solidFill>
                  <a:prstClr val="black"/>
                </a:solidFill>
                <a:effectLst/>
                <a:uLnTx/>
                <a:uFillTx/>
                <a:ea typeface="+mn-ea"/>
                <a:cs typeface="+mn-cs"/>
              </a:rPr>
              <a:t> of </a:t>
            </a:r>
            <a:r>
              <a:rPr kumimoji="0" lang="en-GB" sz="850" b="0" i="0" u="sng" strike="noStrike" kern="1200" cap="none" spc="0" normalizeH="0" baseline="0" noProof="0" dirty="0">
                <a:ln>
                  <a:noFill/>
                </a:ln>
                <a:solidFill>
                  <a:prstClr val="black"/>
                </a:solidFill>
                <a:effectLst/>
                <a:uLnTx/>
                <a:uFillTx/>
                <a:ea typeface="+mn-ea"/>
                <a:cs typeface="+mn-cs"/>
                <a:hlinkClick r:id="rId6">
                  <a:extLst>
                    <a:ext uri="{A12FA001-AC4F-418D-AE19-62706E023703}">
                      <ahyp:hlinkClr xmlns:ahyp="http://schemas.microsoft.com/office/drawing/2018/hyperlinkcolor" val="tx"/>
                    </a:ext>
                  </a:extLst>
                </a:hlinkClick>
              </a:rPr>
              <a:t>the Stockholm Resilience Centre</a:t>
            </a:r>
            <a:r>
              <a:rPr kumimoji="0" lang="en-GB" sz="850" b="0" i="0" u="none" strike="noStrike" kern="1200" cap="none" spc="0" normalizeH="0" baseline="0" noProof="0" dirty="0">
                <a:ln>
                  <a:noFill/>
                </a:ln>
                <a:solidFill>
                  <a:prstClr val="black"/>
                </a:solidFill>
                <a:effectLst/>
                <a:uLnTx/>
                <a:uFillTx/>
                <a:ea typeface="+mn-ea"/>
                <a:cs typeface="+mn-cs"/>
              </a:rPr>
              <a:t>, stating that earth has natural boundaries within we must operate. Crossing these boundaries may be catastrophic because this may cause abrupt environmental change within continental-scale to planetary-scale systems. The largest overshoot of these boundaries is currently occurring on the nutrient cycle, biodiversity and climate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5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50" b="0" i="0" u="none" strike="noStrike" kern="1200" cap="none" spc="0" normalizeH="0" baseline="0" noProof="0" dirty="0">
                <a:ln>
                  <a:noFill/>
                </a:ln>
                <a:solidFill>
                  <a:prstClr val="black"/>
                </a:solidFill>
                <a:effectLst/>
                <a:uLnTx/>
                <a:uFillTx/>
                <a:ea typeface="+mn-ea"/>
                <a:cs typeface="+mn-cs"/>
              </a:rPr>
              <a:t>Natural capital assessments provide insight into how your company is performing against these ecological ceilings. If you are already reporting against indicators for the planetary boundaries, you already have performed at least a partial natural capital assessment.</a:t>
            </a:r>
          </a:p>
        </p:txBody>
      </p:sp>
      <p:sp>
        <p:nvSpPr>
          <p:cNvPr id="13" name="Rectangle 25">
            <a:extLst>
              <a:ext uri="{FF2B5EF4-FFF2-40B4-BE49-F238E27FC236}">
                <a16:creationId xmlns:a16="http://schemas.microsoft.com/office/drawing/2014/main" id="{AD212977-70A6-4A28-8566-A2C281BA6CF6}"/>
              </a:ext>
            </a:extLst>
          </p:cNvPr>
          <p:cNvSpPr/>
          <p:nvPr/>
        </p:nvSpPr>
        <p:spPr>
          <a:xfrm>
            <a:off x="395802" y="1617012"/>
            <a:ext cx="3146619"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ea typeface="+mn-ea"/>
                <a:cs typeface="+mn-cs"/>
              </a:rPr>
              <a:t>PLANETARY BOUNDARIES</a:t>
            </a:r>
          </a:p>
        </p:txBody>
      </p:sp>
      <p:sp>
        <p:nvSpPr>
          <p:cNvPr id="14" name="Rectangle 15">
            <a:extLst>
              <a:ext uri="{FF2B5EF4-FFF2-40B4-BE49-F238E27FC236}">
                <a16:creationId xmlns:a16="http://schemas.microsoft.com/office/drawing/2014/main" id="{A2ABF8A5-7E79-4C5C-9C56-3781065F7BFF}"/>
              </a:ext>
            </a:extLst>
          </p:cNvPr>
          <p:cNvSpPr/>
          <p:nvPr/>
        </p:nvSpPr>
        <p:spPr>
          <a:xfrm>
            <a:off x="4513113" y="3561008"/>
            <a:ext cx="3075741" cy="1792798"/>
          </a:xfrm>
          <a:prstGeom prst="rect">
            <a:avLst/>
          </a:prstGeom>
        </p:spPr>
        <p:txBody>
          <a:bodyPr wrap="square" lIns="180000" rIns="180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50" b="0" i="0" u="sng" strike="noStrike" kern="1200" cap="none" spc="0" normalizeH="0" baseline="0" noProof="0" dirty="0">
                <a:ln>
                  <a:noFill/>
                </a:ln>
                <a:solidFill>
                  <a:prstClr val="black"/>
                </a:solidFill>
                <a:effectLst/>
                <a:uLnTx/>
                <a:uFillTx/>
                <a:ea typeface="+mn-ea"/>
                <a:cs typeface="+mn-cs"/>
                <a:hlinkClick r:id="rId7">
                  <a:extLst>
                    <a:ext uri="{A12FA001-AC4F-418D-AE19-62706E023703}">
                      <ahyp:hlinkClr xmlns:ahyp="http://schemas.microsoft.com/office/drawing/2018/hyperlinkcolor" val="tx"/>
                    </a:ext>
                  </a:extLst>
                </a:hlinkClick>
              </a:rPr>
              <a:t>The Wedding Cake Model </a:t>
            </a:r>
            <a:r>
              <a:rPr kumimoji="0" lang="en-GB" sz="850" b="0" i="0" u="none" strike="noStrike" kern="1200" cap="none" spc="0" normalizeH="0" baseline="0" noProof="0" dirty="0">
                <a:ln>
                  <a:noFill/>
                </a:ln>
                <a:solidFill>
                  <a:prstClr val="black"/>
                </a:solidFill>
                <a:effectLst/>
                <a:uLnTx/>
                <a:uFillTx/>
                <a:ea typeface="+mn-ea"/>
                <a:cs typeface="+mn-cs"/>
              </a:rPr>
              <a:t>orders the </a:t>
            </a:r>
            <a:r>
              <a:rPr kumimoji="0" lang="en-GB" sz="850" b="0" i="0" u="sng" strike="noStrike" kern="1200" cap="none" spc="0" normalizeH="0" baseline="0" noProof="0" dirty="0">
                <a:ln>
                  <a:noFill/>
                </a:ln>
                <a:solidFill>
                  <a:prstClr val="black"/>
                </a:solidFill>
                <a:effectLst/>
                <a:uLnTx/>
                <a:uFillTx/>
                <a:ea typeface="+mn-ea"/>
                <a:cs typeface="+mn-cs"/>
                <a:hlinkClick r:id="rId8">
                  <a:extLst>
                    <a:ext uri="{A12FA001-AC4F-418D-AE19-62706E023703}">
                      <ahyp:hlinkClr xmlns:ahyp="http://schemas.microsoft.com/office/drawing/2018/hyperlinkcolor" val="tx"/>
                    </a:ext>
                  </a:extLst>
                </a:hlinkClick>
              </a:rPr>
              <a:t>Sustainable Development Goals </a:t>
            </a:r>
            <a:r>
              <a:rPr kumimoji="0" lang="en-GB" sz="850" b="0" i="0" u="none" strike="noStrike" kern="1200" cap="none" spc="0" normalizeH="0" baseline="0" noProof="0" dirty="0">
                <a:ln>
                  <a:noFill/>
                </a:ln>
                <a:solidFill>
                  <a:prstClr val="black"/>
                </a:solidFill>
                <a:effectLst/>
                <a:uLnTx/>
                <a:uFillTx/>
                <a:ea typeface="+mn-ea"/>
                <a:cs typeface="+mn-cs"/>
              </a:rPr>
              <a:t>(SDGs) across three layers: the biosphere, the </a:t>
            </a:r>
            <a:r>
              <a:rPr kumimoji="0" lang="en-GB" sz="850" b="0" i="0" u="none" strike="noStrike" kern="1200" cap="none" spc="0" normalizeH="0" baseline="0" noProof="0" dirty="0" err="1">
                <a:ln>
                  <a:noFill/>
                </a:ln>
                <a:solidFill>
                  <a:prstClr val="black"/>
                </a:solidFill>
                <a:effectLst/>
                <a:uLnTx/>
                <a:uFillTx/>
                <a:ea typeface="+mn-ea"/>
                <a:cs typeface="+mn-cs"/>
              </a:rPr>
              <a:t>sociosphere</a:t>
            </a:r>
            <a:r>
              <a:rPr kumimoji="0" lang="en-GB" sz="850" b="0" i="0" u="none" strike="noStrike" kern="1200" cap="none" spc="0" normalizeH="0" baseline="0" noProof="0" dirty="0">
                <a:ln>
                  <a:noFill/>
                </a:ln>
                <a:solidFill>
                  <a:prstClr val="black"/>
                </a:solidFill>
                <a:effectLst/>
                <a:uLnTx/>
                <a:uFillTx/>
                <a:ea typeface="+mn-ea"/>
                <a:cs typeface="+mn-cs"/>
              </a:rPr>
              <a:t> and the economic sphere.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50" b="0" i="0" u="none" strike="noStrike" kern="1200" cap="none" spc="0" normalizeH="0" baseline="0" noProof="0" dirty="0">
                <a:ln>
                  <a:noFill/>
                </a:ln>
                <a:solidFill>
                  <a:prstClr val="black"/>
                </a:solidFill>
                <a:effectLst/>
                <a:uLnTx/>
                <a:uFillTx/>
                <a:ea typeface="+mn-ea"/>
                <a:cs typeface="+mn-cs"/>
              </a:rPr>
              <a:t>This model indicates the conditionality and hierarchy between the goals. The bottom layer (biosphere), consisting of Clear Water (6), Climate Action (13), Life Below Water (14) and Life on Land (15), forms a foundation for the layers above.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850" b="0" i="0" u="none" strike="noStrike" kern="1200" cap="none" spc="0" normalizeH="0" baseline="0" noProof="0" dirty="0">
                <a:ln>
                  <a:noFill/>
                </a:ln>
                <a:solidFill>
                  <a:prstClr val="black"/>
                </a:solidFill>
                <a:effectLst/>
                <a:uLnTx/>
                <a:uFillTx/>
                <a:ea typeface="+mn-ea"/>
                <a:cs typeface="+mn-cs"/>
              </a:rPr>
            </a:br>
            <a:r>
              <a:rPr kumimoji="0" lang="en-GB" sz="850" b="0" i="0" u="none" strike="noStrike" kern="1200" cap="none" spc="0" normalizeH="0" baseline="0" noProof="0" dirty="0">
                <a:ln>
                  <a:noFill/>
                </a:ln>
                <a:solidFill>
                  <a:prstClr val="black"/>
                </a:solidFill>
                <a:effectLst/>
                <a:uLnTx/>
                <a:uFillTx/>
                <a:ea typeface="+mn-ea"/>
                <a:cs typeface="+mn-cs"/>
              </a:rPr>
              <a:t>If your company is already committed to the SDGs, securing goals 6, 13, 14 and 15 is essential to achieve the other goals. By working on natural capital, you are contributing to these goals and the SDGs as a whole.</a:t>
            </a:r>
          </a:p>
        </p:txBody>
      </p:sp>
      <p:sp>
        <p:nvSpPr>
          <p:cNvPr id="15" name="Rectangle 16">
            <a:extLst>
              <a:ext uri="{FF2B5EF4-FFF2-40B4-BE49-F238E27FC236}">
                <a16:creationId xmlns:a16="http://schemas.microsoft.com/office/drawing/2014/main" id="{4C73CFFA-AD13-4A69-84AD-81CB1A7565FF}"/>
              </a:ext>
            </a:extLst>
          </p:cNvPr>
          <p:cNvSpPr/>
          <p:nvPr/>
        </p:nvSpPr>
        <p:spPr>
          <a:xfrm>
            <a:off x="4513114" y="1617011"/>
            <a:ext cx="3146619"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black"/>
                </a:solidFill>
                <a:effectLst/>
                <a:uLnTx/>
                <a:uFillTx/>
                <a:ea typeface="+mn-ea"/>
                <a:cs typeface="+mn-cs"/>
              </a:rPr>
              <a:t>SUSTAINABLE DEVELOPMENT GOALS</a:t>
            </a:r>
          </a:p>
        </p:txBody>
      </p:sp>
      <p:sp>
        <p:nvSpPr>
          <p:cNvPr id="16" name="Rectangle 10">
            <a:extLst>
              <a:ext uri="{FF2B5EF4-FFF2-40B4-BE49-F238E27FC236}">
                <a16:creationId xmlns:a16="http://schemas.microsoft.com/office/drawing/2014/main" id="{3B61AA81-D5BE-443A-9B5B-E219D28BB63B}"/>
              </a:ext>
            </a:extLst>
          </p:cNvPr>
          <p:cNvSpPr/>
          <p:nvPr/>
        </p:nvSpPr>
        <p:spPr>
          <a:xfrm>
            <a:off x="8790771" y="3561008"/>
            <a:ext cx="3141329" cy="2446824"/>
          </a:xfrm>
          <a:prstGeom prst="rect">
            <a:avLst/>
          </a:prstGeom>
        </p:spPr>
        <p:txBody>
          <a:bodyPr wrap="square" lIns="180000" rIns="180000">
            <a:spAutoFit/>
          </a:bodyPr>
          <a:lstStyle/>
          <a:p>
            <a:pPr lvl="0">
              <a:defRPr/>
            </a:pPr>
            <a:r>
              <a:rPr lang="en-GB" sz="850" dirty="0">
                <a:solidFill>
                  <a:prstClr val="black"/>
                </a:solidFill>
              </a:rPr>
              <a:t>There is a wide variety of accounting and reporting standards that focus on the disclosure of information beyond financial information only. These standards help improve transparency and accountability and help generate value creation within the organization. A great number of accounting and reporting standards have emerged over the years. Some of these frameworks include various capitals such as the </a:t>
            </a:r>
            <a:r>
              <a:rPr lang="en-GB" sz="850" dirty="0">
                <a:hlinkClick r:id="rId9">
                  <a:extLst>
                    <a:ext uri="{A12FA001-AC4F-418D-AE19-62706E023703}">
                      <ahyp:hlinkClr xmlns:ahyp="http://schemas.microsoft.com/office/drawing/2018/hyperlinkcolor" val="tx"/>
                    </a:ext>
                  </a:extLst>
                </a:hlinkClick>
              </a:rPr>
              <a:t>Global Reporting Initiative</a:t>
            </a:r>
            <a:r>
              <a:rPr lang="en-GB" sz="850" dirty="0">
                <a:solidFill>
                  <a:prstClr val="black"/>
                </a:solidFill>
              </a:rPr>
              <a:t> (GRI) framework (indicators on natural capital include G4-EN1 - G4-EN34), but also </a:t>
            </a:r>
            <a:r>
              <a:rPr lang="en-GB" sz="850" dirty="0">
                <a:hlinkClick r:id="rId10">
                  <a:extLst>
                    <a:ext uri="{A12FA001-AC4F-418D-AE19-62706E023703}">
                      <ahyp:hlinkClr xmlns:ahyp="http://schemas.microsoft.com/office/drawing/2018/hyperlinkcolor" val="tx"/>
                    </a:ext>
                  </a:extLst>
                </a:hlinkClick>
              </a:rPr>
              <a:t>Integrated Reporting (IR)</a:t>
            </a:r>
            <a:r>
              <a:rPr lang="en-GB" sz="850" dirty="0">
                <a:solidFill>
                  <a:prstClr val="black"/>
                </a:solidFill>
              </a:rPr>
              <a:t> and </a:t>
            </a:r>
            <a:r>
              <a:rPr lang="en-GB" sz="850" dirty="0">
                <a:hlinkClick r:id="rId11">
                  <a:extLst>
                    <a:ext uri="{A12FA001-AC4F-418D-AE19-62706E023703}">
                      <ahyp:hlinkClr xmlns:ahyp="http://schemas.microsoft.com/office/drawing/2018/hyperlinkcolor" val="tx"/>
                    </a:ext>
                  </a:extLst>
                </a:hlinkClick>
              </a:rPr>
              <a:t>Sustainability Accounting Standards Board (SASB)</a:t>
            </a:r>
            <a:r>
              <a:rPr lang="en-GB" sz="850" dirty="0">
                <a:solidFill>
                  <a:prstClr val="black"/>
                </a:solidFill>
              </a:rPr>
              <a:t>, which will be merged into the new Value Reporting Foundation in the foreseeable future. Other standards are focused specifically on measuring natural capital such as the </a:t>
            </a:r>
            <a:r>
              <a:rPr lang="en-GB" sz="850" dirty="0">
                <a:hlinkClick r:id="rId12">
                  <a:extLst>
                    <a:ext uri="{A12FA001-AC4F-418D-AE19-62706E023703}">
                      <ahyp:hlinkClr xmlns:ahyp="http://schemas.microsoft.com/office/drawing/2018/hyperlinkcolor" val="tx"/>
                    </a:ext>
                  </a:extLst>
                </a:hlinkClick>
              </a:rPr>
              <a:t>CDP</a:t>
            </a:r>
            <a:r>
              <a:rPr lang="en-GB" sz="850" dirty="0">
                <a:solidFill>
                  <a:prstClr val="black"/>
                </a:solidFill>
              </a:rPr>
              <a:t> and </a:t>
            </a:r>
            <a:r>
              <a:rPr lang="en-GB" sz="850" dirty="0">
                <a:hlinkClick r:id="rId13">
                  <a:extLst>
                    <a:ext uri="{A12FA001-AC4F-418D-AE19-62706E023703}">
                      <ahyp:hlinkClr xmlns:ahyp="http://schemas.microsoft.com/office/drawing/2018/hyperlinkcolor" val="tx"/>
                    </a:ext>
                  </a:extLst>
                </a:hlinkClick>
              </a:rPr>
              <a:t>Accounting for Nature</a:t>
            </a:r>
            <a:r>
              <a:rPr lang="en-GB" sz="850" dirty="0">
                <a:solidFill>
                  <a:prstClr val="black"/>
                </a:solidFill>
              </a:rPr>
              <a:t>, or reporting on natural capital such as the </a:t>
            </a:r>
            <a:r>
              <a:rPr lang="en-GB" sz="850" dirty="0">
                <a:hlinkClick r:id="rId14">
                  <a:extLst>
                    <a:ext uri="{A12FA001-AC4F-418D-AE19-62706E023703}">
                      <ahyp:hlinkClr xmlns:ahyp="http://schemas.microsoft.com/office/drawing/2018/hyperlinkcolor" val="tx"/>
                    </a:ext>
                  </a:extLst>
                </a:hlinkClick>
              </a:rPr>
              <a:t>Climate Disclosure Standards Board (CDSB)</a:t>
            </a:r>
            <a:r>
              <a:rPr lang="en-GB" sz="850" dirty="0">
                <a:solidFill>
                  <a:prstClr val="black"/>
                </a:solidFill>
              </a:rPr>
              <a:t> which equates natural capital with financial capital.</a:t>
            </a:r>
          </a:p>
        </p:txBody>
      </p:sp>
      <p:sp>
        <p:nvSpPr>
          <p:cNvPr id="17" name="Rectangle 11">
            <a:extLst>
              <a:ext uri="{FF2B5EF4-FFF2-40B4-BE49-F238E27FC236}">
                <a16:creationId xmlns:a16="http://schemas.microsoft.com/office/drawing/2014/main" id="{DEBE6F20-5937-4C22-93DD-8B327C0D012F}"/>
              </a:ext>
            </a:extLst>
          </p:cNvPr>
          <p:cNvSpPr/>
          <p:nvPr/>
        </p:nvSpPr>
        <p:spPr>
          <a:xfrm>
            <a:off x="8790771" y="1617012"/>
            <a:ext cx="3136040" cy="523220"/>
          </a:xfrm>
          <a:prstGeom prst="rect">
            <a:avLst/>
          </a:prstGeom>
        </p:spPr>
        <p:txBody>
          <a:bodyPr wrap="square">
            <a:spAutoFit/>
          </a:bodyPr>
          <a:lstStyle/>
          <a:p>
            <a:pPr lvl="0" algn="ctr">
              <a:defRPr/>
            </a:pPr>
            <a:r>
              <a:rPr lang="en-GB" sz="1400" b="1" dirty="0">
                <a:solidFill>
                  <a:prstClr val="black"/>
                </a:solidFill>
              </a:rPr>
              <a:t>ACCOUNTING &amp; REPORTING STANDARDS</a:t>
            </a:r>
          </a:p>
        </p:txBody>
      </p:sp>
      <p:sp>
        <p:nvSpPr>
          <p:cNvPr id="20" name="TextBox 76">
            <a:extLst>
              <a:ext uri="{FF2B5EF4-FFF2-40B4-BE49-F238E27FC236}">
                <a16:creationId xmlns:a16="http://schemas.microsoft.com/office/drawing/2014/main" id="{0089DE5C-69CE-4AD4-B432-81C8A63173A6}"/>
              </a:ext>
            </a:extLst>
          </p:cNvPr>
          <p:cNvSpPr txBox="1"/>
          <p:nvPr/>
        </p:nvSpPr>
        <p:spPr>
          <a:xfrm>
            <a:off x="10000593" y="274211"/>
            <a:ext cx="2187805" cy="830997"/>
          </a:xfrm>
          <a:prstGeom prst="rect">
            <a:avLst/>
          </a:prstGeom>
          <a:noFill/>
        </p:spPr>
        <p:txBody>
          <a:bodyPr wrap="square">
            <a:spAutoFit/>
          </a:bodyPr>
          <a:lstStyle/>
          <a:p>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Find more quick reference cards through the We Value Nature’s </a:t>
            </a: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hlinkClick r:id="rId15"/>
              </a:rPr>
              <a:t>digital </a:t>
            </a:r>
            <a:r>
              <a:rPr lang="en-GB" sz="1200" dirty="0">
                <a:solidFill>
                  <a:prstClr val="black">
                    <a:lumMod val="65000"/>
                    <a:lumOff val="35000"/>
                  </a:prstClr>
                </a:solidFill>
                <a:latin typeface="Arial"/>
                <a:hlinkClick r:id="rId15"/>
              </a:rPr>
              <a:t>m</a:t>
            </a: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hlinkClick r:id="rId15"/>
              </a:rPr>
              <a:t>edia library</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Teardrop 78">
            <a:extLst>
              <a:ext uri="{FF2B5EF4-FFF2-40B4-BE49-F238E27FC236}">
                <a16:creationId xmlns:a16="http://schemas.microsoft.com/office/drawing/2014/main" id="{E050E197-9597-4B31-AAA6-BCEFCAEDA48A}"/>
              </a:ext>
            </a:extLst>
          </p:cNvPr>
          <p:cNvSpPr/>
          <p:nvPr/>
        </p:nvSpPr>
        <p:spPr>
          <a:xfrm>
            <a:off x="9686903" y="348198"/>
            <a:ext cx="313690" cy="31369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9882511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E60E3-960F-46D6-99DC-BDB42605EF8A}"/>
              </a:ext>
            </a:extLst>
          </p:cNvPr>
          <p:cNvSpPr>
            <a:spLocks noGrp="1"/>
          </p:cNvSpPr>
          <p:nvPr>
            <p:ph type="title" idx="4294967295"/>
          </p:nvPr>
        </p:nvSpPr>
        <p:spPr>
          <a:xfrm>
            <a:off x="314194" y="125352"/>
            <a:ext cx="11498123" cy="878150"/>
          </a:xfrm>
        </p:spPr>
        <p:txBody>
          <a:bodyPr/>
          <a:lstStyle/>
          <a:p>
            <a:r>
              <a:rPr lang="en-US"/>
              <a:t>Additional guidance and tools</a:t>
            </a:r>
            <a:endParaRPr lang="en-CH"/>
          </a:p>
        </p:txBody>
      </p:sp>
      <p:sp>
        <p:nvSpPr>
          <p:cNvPr id="19" name="Slide Number Placeholder 3">
            <a:extLst>
              <a:ext uri="{FF2B5EF4-FFF2-40B4-BE49-F238E27FC236}">
                <a16:creationId xmlns:a16="http://schemas.microsoft.com/office/drawing/2014/main" id="{7DAA4F82-5845-4339-9955-C505E14E1540}"/>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6" name="Content Placeholder 2">
            <a:extLst>
              <a:ext uri="{FF2B5EF4-FFF2-40B4-BE49-F238E27FC236}">
                <a16:creationId xmlns:a16="http://schemas.microsoft.com/office/drawing/2014/main" id="{B7673915-3ABC-4E51-9518-0A480671329C}"/>
              </a:ext>
            </a:extLst>
          </p:cNvPr>
          <p:cNvSpPr txBox="1">
            <a:spLocks/>
          </p:cNvSpPr>
          <p:nvPr/>
        </p:nvSpPr>
        <p:spPr>
          <a:xfrm>
            <a:off x="314195" y="1461524"/>
            <a:ext cx="5296030" cy="4351338"/>
          </a:xfrm>
          <a:prstGeom prst="rect">
            <a:avLst/>
          </a:prstGeom>
        </p:spPr>
        <p:txBody>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23BAED"/>
              </a:buClr>
              <a:buSzTx/>
              <a:buFont typeface="Arial"/>
              <a:buChar char="•"/>
              <a:tabLst/>
              <a:defRPr/>
            </a:pPr>
            <a:endParaRPr kumimoji="0" lang="en-US"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endParaRPr kumimoji="0" lang="en-US"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7" name="Content Placeholder 2">
            <a:extLst>
              <a:ext uri="{FF2B5EF4-FFF2-40B4-BE49-F238E27FC236}">
                <a16:creationId xmlns:a16="http://schemas.microsoft.com/office/drawing/2014/main" id="{9B5D5525-0143-4439-8B7F-778B4E1504FF}"/>
              </a:ext>
            </a:extLst>
          </p:cNvPr>
          <p:cNvSpPr txBox="1">
            <a:spLocks/>
          </p:cNvSpPr>
          <p:nvPr/>
        </p:nvSpPr>
        <p:spPr>
          <a:xfrm>
            <a:off x="5888442" y="1496091"/>
            <a:ext cx="6293702" cy="4351338"/>
          </a:xfrm>
          <a:prstGeom prst="rect">
            <a:avLst/>
          </a:prstGeom>
        </p:spPr>
        <p:txBody>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IUCN’s</a:t>
            </a:r>
            <a:r>
              <a:rPr kumimoji="0" lang="en-GB" sz="1400" b="0" i="0" u="none" strike="noStrike" kern="1200" cap="none" spc="0" normalizeH="0" baseline="0" noProof="0" dirty="0">
                <a:ln>
                  <a:noFill/>
                </a:ln>
                <a:solidFill>
                  <a:srgbClr val="23BAED"/>
                </a:solidFill>
                <a:effectLst/>
                <a:uLnTx/>
                <a:uFillTx/>
                <a:latin typeface="Arial"/>
                <a:ea typeface="+mn-ea"/>
                <a:cs typeface="+mn-cs"/>
              </a:rPr>
              <a:t> </a:t>
            </a:r>
            <a:r>
              <a:rPr kumimoji="0" lang="en-GB" sz="1400" b="1" i="0" u="sng" strike="noStrike" kern="1200" cap="none" spc="0" normalizeH="0" baseline="0" noProof="0" dirty="0">
                <a:ln>
                  <a:noFill/>
                </a:ln>
                <a:solidFill>
                  <a:srgbClr val="23BAED"/>
                </a:solidFill>
                <a:effectLst/>
                <a:uLnTx/>
                <a:uFillTx/>
                <a:latin typeface="Arial"/>
                <a:ea typeface="+mn-ea"/>
                <a:cs typeface="+mn-cs"/>
                <a:hlinkClick r:id="rId3">
                  <a:extLst>
                    <a:ext uri="{A12FA001-AC4F-418D-AE19-62706E023703}">
                      <ahyp:hlinkClr xmlns:ahyp="http://schemas.microsoft.com/office/drawing/2018/hyperlinkcolor" val="tx"/>
                    </a:ext>
                  </a:extLst>
                </a:hlinkClick>
              </a:rPr>
              <a:t>biodiversity guidelines for planning and monitoring corporate biodiversity performance</a:t>
            </a: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(incl. key biodiversity indicators).</a:t>
            </a:r>
            <a:b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br>
            <a:endPar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GB" sz="1400" b="1" i="0" u="sng" strike="noStrike" kern="1200" cap="none" spc="0" normalizeH="0" baseline="0" noProof="0" dirty="0">
                <a:ln>
                  <a:noFill/>
                </a:ln>
                <a:solidFill>
                  <a:srgbClr val="23BAED"/>
                </a:solidFill>
                <a:effectLst/>
                <a:uLnTx/>
                <a:uFillTx/>
                <a:latin typeface="Arial"/>
                <a:ea typeface="+mn-ea"/>
                <a:cs typeface="+mn-cs"/>
              </a:rPr>
              <a:t>Science Based Targets</a:t>
            </a: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 targets to reduce GHG that are in line with science to meet the goals of the Paris Agreement (2020), with other targets underway through the </a:t>
            </a:r>
            <a:r>
              <a:rPr kumimoji="0" lang="en-GB" sz="1400" b="1" i="0" u="sng" strike="noStrike" kern="1200" cap="none" spc="0" normalizeH="0" baseline="0" noProof="0" dirty="0">
                <a:ln>
                  <a:noFill/>
                </a:ln>
                <a:solidFill>
                  <a:srgbClr val="23BAED"/>
                </a:solidFill>
                <a:effectLst/>
                <a:uLnTx/>
                <a:uFillTx/>
                <a:latin typeface="Arial"/>
                <a:ea typeface="+mn-ea"/>
                <a:cs typeface="+mn-cs"/>
                <a:hlinkClick r:id="rId4">
                  <a:extLst>
                    <a:ext uri="{A12FA001-AC4F-418D-AE19-62706E023703}">
                      <ahyp:hlinkClr xmlns:ahyp="http://schemas.microsoft.com/office/drawing/2018/hyperlinkcolor" val="tx"/>
                    </a:ext>
                  </a:extLst>
                </a:hlinkClick>
              </a:rPr>
              <a:t>Science Based Targets Network</a:t>
            </a: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a:t>
            </a:r>
            <a:b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br>
            <a:endPar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GB" sz="1400" b="1" i="0" u="sng" strike="noStrike" kern="1200" cap="none" spc="0" normalizeH="0" baseline="0" noProof="0" dirty="0">
                <a:ln>
                  <a:noFill/>
                </a:ln>
                <a:solidFill>
                  <a:srgbClr val="23BAED"/>
                </a:solidFill>
                <a:effectLst/>
                <a:uLnTx/>
                <a:uFillTx/>
                <a:latin typeface="Arial"/>
                <a:ea typeface="+mn-ea"/>
                <a:cs typeface="+mn-cs"/>
                <a:hlinkClick r:id="rId5">
                  <a:extLst>
                    <a:ext uri="{A12FA001-AC4F-418D-AE19-62706E023703}">
                      <ahyp:hlinkClr xmlns:ahyp="http://schemas.microsoft.com/office/drawing/2018/hyperlinkcolor" val="tx"/>
                    </a:ext>
                  </a:extLst>
                </a:hlinkClick>
              </a:rPr>
              <a:t>Unified reporting standards</a:t>
            </a: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 CDP, CDSB, GRI, SASB and IIRC have co-published a framework for comprehensive reporting (2020)</a:t>
            </a:r>
            <a:b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br>
            <a:endPar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GB" sz="1400" b="1" i="0" u="sng" strike="noStrike" kern="1200" cap="none" spc="0" normalizeH="0" baseline="0" noProof="0" dirty="0">
                <a:ln>
                  <a:noFill/>
                </a:ln>
                <a:solidFill>
                  <a:srgbClr val="23BAED"/>
                </a:solidFill>
                <a:effectLst/>
                <a:uLnTx/>
                <a:uFillTx/>
                <a:latin typeface="Arial"/>
                <a:ea typeface="+mn-ea"/>
                <a:cs typeface="+mn-cs"/>
                <a:hlinkClick r:id="rId6">
                  <a:extLst>
                    <a:ext uri="{A12FA001-AC4F-418D-AE19-62706E023703}">
                      <ahyp:hlinkClr xmlns:ahyp="http://schemas.microsoft.com/office/drawing/2018/hyperlinkcolor" val="tx"/>
                    </a:ext>
                  </a:extLst>
                </a:hlinkClick>
              </a:rPr>
              <a:t>Integrated capitals</a:t>
            </a: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 standardized natural capital accounting principles for businesses from the NCP and SHCP (2020).</a:t>
            </a:r>
            <a:b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br>
            <a:endPar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GB" sz="1400" b="1" i="0" u="sng" strike="noStrike" kern="1200" cap="none" spc="0" normalizeH="0" baseline="0" noProof="0" dirty="0">
                <a:ln>
                  <a:noFill/>
                </a:ln>
                <a:solidFill>
                  <a:srgbClr val="23BAED"/>
                </a:solidFill>
                <a:effectLst/>
                <a:uLnTx/>
                <a:uFillTx/>
                <a:latin typeface="Arial"/>
                <a:ea typeface="+mn-ea"/>
                <a:cs typeface="+mn-cs"/>
                <a:hlinkClick r:id="rId7">
                  <a:extLst>
                    <a:ext uri="{A12FA001-AC4F-418D-AE19-62706E023703}">
                      <ahyp:hlinkClr xmlns:ahyp="http://schemas.microsoft.com/office/drawing/2018/hyperlinkcolor" val="tx"/>
                    </a:ext>
                  </a:extLst>
                </a:hlinkClick>
              </a:rPr>
              <a:t>Water guidance CDSB</a:t>
            </a: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 framework for water-related disclosures supported by the EU LIFE program (to launch in 2021).</a:t>
            </a:r>
            <a:b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br>
            <a:endPar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GB" sz="1400" b="1" i="0" u="sng" strike="noStrike" kern="1200" cap="none" spc="0" normalizeH="0" baseline="0" noProof="0" dirty="0">
                <a:ln>
                  <a:noFill/>
                </a:ln>
                <a:solidFill>
                  <a:srgbClr val="23BAED"/>
                </a:solidFill>
                <a:effectLst/>
                <a:uLnTx/>
                <a:uFillTx/>
                <a:latin typeface="Arial"/>
                <a:ea typeface="+mn-ea"/>
                <a:cs typeface="+mn-cs"/>
                <a:hlinkClick r:id="rId8">
                  <a:extLst>
                    <a:ext uri="{A12FA001-AC4F-418D-AE19-62706E023703}">
                      <ahyp:hlinkClr xmlns:ahyp="http://schemas.microsoft.com/office/drawing/2018/hyperlinkcolor" val="tx"/>
                    </a:ext>
                  </a:extLst>
                </a:hlinkClick>
              </a:rPr>
              <a:t>TNFD</a:t>
            </a: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 banks, companies &amp; governments have set up a Task Force on Nature-related Financial Disclosures (to launch 2021), in addition to the existing </a:t>
            </a:r>
            <a:r>
              <a:rPr kumimoji="0" lang="en-GB" sz="1400" b="1" i="0" u="sng" strike="noStrike" kern="1200" cap="none" spc="0" normalizeH="0" baseline="0" noProof="0" dirty="0">
                <a:ln>
                  <a:noFill/>
                </a:ln>
                <a:solidFill>
                  <a:srgbClr val="23BAED"/>
                </a:solidFill>
                <a:effectLst/>
                <a:uLnTx/>
                <a:uFillTx/>
                <a:latin typeface="Arial"/>
                <a:ea typeface="+mn-ea"/>
                <a:cs typeface="+mn-cs"/>
                <a:hlinkClick r:id="rId9">
                  <a:extLst>
                    <a:ext uri="{A12FA001-AC4F-418D-AE19-62706E023703}">
                      <ahyp:hlinkClr xmlns:ahyp="http://schemas.microsoft.com/office/drawing/2018/hyperlinkcolor" val="tx"/>
                    </a:ext>
                  </a:extLst>
                </a:hlinkClick>
              </a:rPr>
              <a:t>Task Force on Climate-related Financial Disclosures</a:t>
            </a: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a:t>
            </a: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endParaRPr kumimoji="0" lang="en-US" sz="2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28FFEC45-24A8-46B4-AF93-4C1455151A3D}"/>
              </a:ext>
            </a:extLst>
          </p:cNvPr>
          <p:cNvSpPr txBox="1">
            <a:spLocks/>
          </p:cNvSpPr>
          <p:nvPr/>
        </p:nvSpPr>
        <p:spPr>
          <a:xfrm>
            <a:off x="314194" y="1461524"/>
            <a:ext cx="5574248" cy="4351338"/>
          </a:xfrm>
          <a:prstGeom prst="rect">
            <a:avLst/>
          </a:prstGeom>
        </p:spPr>
        <p:txBody>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GB" sz="1400" b="1" i="0" u="sng" strike="noStrike" kern="1200" cap="none" spc="0" normalizeH="0" baseline="0" noProof="0" dirty="0">
                <a:ln>
                  <a:noFill/>
                </a:ln>
                <a:solidFill>
                  <a:srgbClr val="23BAED"/>
                </a:solidFill>
                <a:effectLst/>
                <a:uLnTx/>
                <a:uFillTx/>
                <a:latin typeface="Arial"/>
                <a:ea typeface="+mn-ea"/>
                <a:cs typeface="+mn-cs"/>
              </a:rPr>
              <a:t>Natural Capital Protocol</a:t>
            </a:r>
            <a:r>
              <a:rPr kumimoji="0" lang="en-GB" sz="1400" b="0" i="0" u="none" strike="noStrike" kern="1200" cap="none" spc="0" normalizeH="0" baseline="0" noProof="0" dirty="0">
                <a:ln>
                  <a:noFill/>
                </a:ln>
                <a:solidFill>
                  <a:srgbClr val="23BAED"/>
                </a:solidFill>
                <a:effectLst/>
                <a:uLnTx/>
                <a:uFillTx/>
                <a:latin typeface="Arial"/>
                <a:ea typeface="+mn-ea"/>
                <a:cs typeface="+mn-cs"/>
              </a:rPr>
              <a:t> </a:t>
            </a: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 standardized framework to help businesses identify, measure, and value their impacts and dependences on natural capital. </a:t>
            </a:r>
            <a:b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br>
            <a:endPar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GB" sz="1400" b="1" i="0" u="sng" strike="noStrike" kern="1200" cap="none" spc="0" normalizeH="0" baseline="0" noProof="0" dirty="0">
                <a:ln>
                  <a:noFill/>
                </a:ln>
                <a:solidFill>
                  <a:srgbClr val="23BAED"/>
                </a:solidFill>
                <a:effectLst/>
                <a:uLnTx/>
                <a:uFillTx/>
                <a:latin typeface="Arial"/>
                <a:ea typeface="+mn-ea"/>
                <a:cs typeface="+mn-cs"/>
                <a:hlinkClick r:id="rId10">
                  <a:extLst>
                    <a:ext uri="{A12FA001-AC4F-418D-AE19-62706E023703}">
                      <ahyp:hlinkClr xmlns:ahyp="http://schemas.microsoft.com/office/drawing/2018/hyperlinkcolor" val="tx"/>
                    </a:ext>
                  </a:extLst>
                </a:hlinkClick>
              </a:rPr>
              <a:t>Food &amp; Beverage Sector Guide</a:t>
            </a: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  a supplement to the NCP specifically developed for the F&amp;B sector.</a:t>
            </a:r>
            <a:b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br>
            <a:endPar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GB" sz="1400" b="1" i="0" u="sng" strike="noStrike" kern="1200" cap="none" spc="0" normalizeH="0" baseline="0" noProof="0" dirty="0" err="1">
                <a:ln>
                  <a:noFill/>
                </a:ln>
                <a:solidFill>
                  <a:srgbClr val="23BAED"/>
                </a:solidFill>
                <a:effectLst/>
                <a:uLnTx/>
                <a:uFillTx/>
                <a:latin typeface="Arial"/>
                <a:ea typeface="+mn-ea"/>
                <a:cs typeface="+mn-cs"/>
                <a:hlinkClick r:id="rId11">
                  <a:extLst>
                    <a:ext uri="{A12FA001-AC4F-418D-AE19-62706E023703}">
                      <ahyp:hlinkClr xmlns:ahyp="http://schemas.microsoft.com/office/drawing/2018/hyperlinkcolor" val="tx"/>
                    </a:ext>
                  </a:extLst>
                </a:hlinkClick>
              </a:rPr>
              <a:t>TEEBAgriFood</a:t>
            </a:r>
            <a:r>
              <a:rPr kumimoji="0" lang="en-GB" sz="1400" b="1" i="0" u="sng" strike="noStrike" kern="1200" cap="none" spc="0" normalizeH="0" baseline="0" noProof="0" dirty="0">
                <a:ln>
                  <a:noFill/>
                </a:ln>
                <a:solidFill>
                  <a:srgbClr val="23BAED"/>
                </a:solidFill>
                <a:effectLst/>
                <a:uLnTx/>
                <a:uFillTx/>
                <a:latin typeface="Arial"/>
                <a:ea typeface="+mn-ea"/>
                <a:cs typeface="+mn-cs"/>
                <a:hlinkClick r:id="rId11">
                  <a:extLst>
                    <a:ext uri="{A12FA001-AC4F-418D-AE19-62706E023703}">
                      <ahyp:hlinkClr xmlns:ahyp="http://schemas.microsoft.com/office/drawing/2018/hyperlinkcolor" val="tx"/>
                    </a:ext>
                  </a:extLst>
                </a:hlinkClick>
              </a:rPr>
              <a:t> operational guidelines</a:t>
            </a: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for business which helps the food &amp; beverage industry better understand their specific impact &amp; dependencies not just on natural capital, but also social &amp; human capital.</a:t>
            </a:r>
            <a:b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br>
            <a:endPar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GB" sz="1400" b="1" i="0" u="sng" strike="noStrike" kern="1200" cap="none" spc="0" normalizeH="0" baseline="0" noProof="0" dirty="0">
                <a:ln>
                  <a:noFill/>
                </a:ln>
                <a:solidFill>
                  <a:srgbClr val="23BAED"/>
                </a:solidFill>
                <a:effectLst/>
                <a:uLnTx/>
                <a:uFillTx/>
                <a:latin typeface="Arial"/>
                <a:ea typeface="+mn-ea"/>
                <a:cs typeface="+mn-cs"/>
                <a:hlinkClick r:id="rId12">
                  <a:extLst>
                    <a:ext uri="{A12FA001-AC4F-418D-AE19-62706E023703}">
                      <ahyp:hlinkClr xmlns:ahyp="http://schemas.microsoft.com/office/drawing/2018/hyperlinkcolor" val="tx"/>
                    </a:ext>
                  </a:extLst>
                </a:hlinkClick>
              </a:rPr>
              <a:t>BSI 8632 Natural capital accounting for organizations</a:t>
            </a:r>
            <a:br>
              <a:rPr kumimoji="0" lang="en-GB" sz="1400" b="1" i="0" u="sng" strike="noStrike" kern="1200" cap="none" spc="0" normalizeH="0" baseline="0" noProof="0" dirty="0">
                <a:ln>
                  <a:noFill/>
                </a:ln>
                <a:solidFill>
                  <a:srgbClr val="23BAED"/>
                </a:solidFill>
                <a:effectLst/>
                <a:uLnTx/>
                <a:uFillTx/>
                <a:latin typeface="Arial"/>
                <a:ea typeface="+mn-ea"/>
                <a:cs typeface="+mn-cs"/>
              </a:rPr>
            </a:br>
            <a:endParaRPr kumimoji="0" lang="en-GB" sz="1400" b="0" i="0" u="none" strike="noStrike" kern="1200" cap="none" spc="0" normalizeH="0" baseline="0" noProof="0" dirty="0">
              <a:ln>
                <a:noFill/>
              </a:ln>
              <a:solidFill>
                <a:srgbClr val="23BAED"/>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GB" sz="1400" b="1" i="0" u="sng" strike="noStrike" kern="1200" cap="none" spc="0" normalizeH="0" baseline="0" noProof="0" dirty="0">
                <a:ln>
                  <a:noFill/>
                </a:ln>
                <a:solidFill>
                  <a:srgbClr val="23BAED"/>
                </a:solidFill>
                <a:effectLst/>
                <a:uLnTx/>
                <a:uFillTx/>
                <a:latin typeface="Arial"/>
                <a:ea typeface="+mn-ea"/>
                <a:cs typeface="+mn-cs"/>
                <a:hlinkClick r:id="rId13">
                  <a:extLst>
                    <a:ext uri="{A12FA001-AC4F-418D-AE19-62706E023703}">
                      <ahyp:hlinkClr xmlns:ahyp="http://schemas.microsoft.com/office/drawing/2018/hyperlinkcolor" val="tx"/>
                    </a:ext>
                  </a:extLst>
                </a:hlinkClick>
              </a:rPr>
              <a:t>IUCN’s Global Standard for Nature-based Solutions</a:t>
            </a: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which provides clear parameters for defining Nature-based Solutions and a common framework to help benchmark progress</a:t>
            </a:r>
            <a:b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br>
            <a:endPar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The </a:t>
            </a:r>
            <a:r>
              <a:rPr kumimoji="0" lang="en-GB" sz="1400" b="1" i="0" u="sng" strike="noStrike" kern="1200" cap="none" spc="0" normalizeH="0" baseline="0" noProof="0" dirty="0">
                <a:ln>
                  <a:noFill/>
                </a:ln>
                <a:solidFill>
                  <a:srgbClr val="23BAED"/>
                </a:solidFill>
                <a:effectLst/>
                <a:uLnTx/>
                <a:uFillTx/>
                <a:latin typeface="Arial"/>
                <a:ea typeface="+mn-ea"/>
                <a:cs typeface="+mn-cs"/>
                <a:hlinkClick r:id="rId14">
                  <a:extLst>
                    <a:ext uri="{A12FA001-AC4F-418D-AE19-62706E023703}">
                      <ahyp:hlinkClr xmlns:ahyp="http://schemas.microsoft.com/office/drawing/2018/hyperlinkcolor" val="tx"/>
                    </a:ext>
                  </a:extLst>
                </a:hlinkClick>
              </a:rPr>
              <a:t>CBD post-2020 Global Biodiversity Framework</a:t>
            </a:r>
            <a:endParaRPr kumimoji="0" lang="en-GB" sz="1400" b="1" i="0" u="sng" strike="noStrike" kern="1200" cap="none" spc="0" normalizeH="0" baseline="0" noProof="0" dirty="0">
              <a:ln>
                <a:noFill/>
              </a:ln>
              <a:solidFill>
                <a:srgbClr val="23BAED"/>
              </a:solidFill>
              <a:effectLst/>
              <a:uLnTx/>
              <a:uFillTx/>
              <a:latin typeface="Arial"/>
              <a:ea typeface="+mn-ea"/>
              <a:cs typeface="+mn-cs"/>
            </a:endParaRPr>
          </a:p>
        </p:txBody>
      </p:sp>
      <p:sp>
        <p:nvSpPr>
          <p:cNvPr id="9" name="Teardrop 20">
            <a:extLst>
              <a:ext uri="{FF2B5EF4-FFF2-40B4-BE49-F238E27FC236}">
                <a16:creationId xmlns:a16="http://schemas.microsoft.com/office/drawing/2014/main" id="{BDD208F9-E8A7-464D-8EC2-B2D46DD26B4F}"/>
              </a:ext>
            </a:extLst>
          </p:cNvPr>
          <p:cNvSpPr/>
          <p:nvPr/>
        </p:nvSpPr>
        <p:spPr>
          <a:xfrm>
            <a:off x="10488512" y="125352"/>
            <a:ext cx="1531707" cy="115910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21">
            <a:extLst>
              <a:ext uri="{FF2B5EF4-FFF2-40B4-BE49-F238E27FC236}">
                <a16:creationId xmlns:a16="http://schemas.microsoft.com/office/drawing/2014/main" id="{2B836955-8F80-45AE-8CAD-D35FF1585385}"/>
              </a:ext>
            </a:extLst>
          </p:cNvPr>
          <p:cNvSpPr txBox="1"/>
          <p:nvPr/>
        </p:nvSpPr>
        <p:spPr>
          <a:xfrm>
            <a:off x="10525145" y="296683"/>
            <a:ext cx="1531708"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63-64 </a:t>
            </a:r>
            <a:r>
              <a:rPr kumimoji="0" lang="en-GB" sz="1500" b="0" i="0" u="none" strike="noStrike" kern="1200" cap="none" spc="0" normalizeH="0" baseline="0" noProof="0" dirty="0">
                <a:ln>
                  <a:noFill/>
                </a:ln>
                <a:solidFill>
                  <a:prstClr val="white"/>
                </a:solidFill>
                <a:effectLst/>
                <a:uLnTx/>
                <a:uFillTx/>
                <a:latin typeface="Arial"/>
                <a:ea typeface="+mn-ea"/>
                <a:cs typeface="+mn-cs"/>
              </a:rPr>
              <a:t>of your workbook</a:t>
            </a:r>
          </a:p>
        </p:txBody>
      </p:sp>
    </p:spTree>
    <p:extLst>
      <p:ext uri="{BB962C8B-B14F-4D97-AF65-F5344CB8AC3E}">
        <p14:creationId xmlns:p14="http://schemas.microsoft.com/office/powerpoint/2010/main" val="33233178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DCEED7-1F09-5E4C-AEFD-7A69C632D6F1}"/>
              </a:ext>
            </a:extLst>
          </p:cNvPr>
          <p:cNvSpPr>
            <a:spLocks noGrp="1"/>
          </p:cNvSpPr>
          <p:nvPr>
            <p:ph type="title"/>
          </p:nvPr>
        </p:nvSpPr>
        <p:spPr/>
        <p:txBody>
          <a:bodyPr>
            <a:normAutofit fontScale="90000"/>
          </a:bodyPr>
          <a:lstStyle/>
          <a:p>
            <a:r>
              <a:rPr lang="nl-NL" err="1"/>
              <a:t>Collaboration</a:t>
            </a:r>
            <a:r>
              <a:rPr lang="nl-NL"/>
              <a:t> </a:t>
            </a:r>
            <a:r>
              <a:rPr lang="nl-NL" err="1"/>
              <a:t>and</a:t>
            </a:r>
            <a:r>
              <a:rPr lang="nl-NL"/>
              <a:t> </a:t>
            </a:r>
            <a:r>
              <a:rPr lang="nl-NL" err="1"/>
              <a:t>alignment</a:t>
            </a:r>
            <a:r>
              <a:rPr lang="nl-NL"/>
              <a:t> on </a:t>
            </a:r>
            <a:r>
              <a:rPr lang="nl-NL" err="1"/>
              <a:t>natural</a:t>
            </a:r>
            <a:r>
              <a:rPr lang="nl-NL"/>
              <a:t> </a:t>
            </a:r>
            <a:r>
              <a:rPr lang="nl-NL" err="1"/>
              <a:t>capital</a:t>
            </a:r>
            <a:r>
              <a:rPr lang="nl-NL"/>
              <a:t> in </a:t>
            </a:r>
            <a:r>
              <a:rPr lang="nl-NL" err="1"/>
              <a:t>the</a:t>
            </a:r>
            <a:r>
              <a:rPr lang="nl-NL"/>
              <a:t> F&amp;B sector</a:t>
            </a:r>
          </a:p>
        </p:txBody>
      </p:sp>
      <p:sp>
        <p:nvSpPr>
          <p:cNvPr id="4" name="Tijdelijke aanduiding voor dianummer 3">
            <a:extLst>
              <a:ext uri="{FF2B5EF4-FFF2-40B4-BE49-F238E27FC236}">
                <a16:creationId xmlns:a16="http://schemas.microsoft.com/office/drawing/2014/main" id="{869A730B-CACA-F84D-A075-B3AD2565EAF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9" name="Content Placeholder 2">
            <a:extLst>
              <a:ext uri="{FF2B5EF4-FFF2-40B4-BE49-F238E27FC236}">
                <a16:creationId xmlns:a16="http://schemas.microsoft.com/office/drawing/2014/main" id="{C4FF91E2-6F96-4FEF-9CF6-B3ADCF5A9B77}"/>
              </a:ext>
            </a:extLst>
          </p:cNvPr>
          <p:cNvSpPr>
            <a:spLocks noGrp="1"/>
          </p:cNvSpPr>
          <p:nvPr>
            <p:ph idx="1"/>
          </p:nvPr>
        </p:nvSpPr>
        <p:spPr>
          <a:xfrm>
            <a:off x="111612" y="1369614"/>
            <a:ext cx="4038322" cy="4554936"/>
          </a:xfrm>
        </p:spPr>
        <p:txBody>
          <a:bodyPr>
            <a:normAutofit/>
          </a:bodyPr>
          <a:lstStyle/>
          <a:p>
            <a:pPr>
              <a:lnSpc>
                <a:spcPct val="150000"/>
              </a:lnSpc>
            </a:pPr>
            <a:r>
              <a:rPr lang="en-GB" sz="1600"/>
              <a:t>There are various (Food &amp; Beverage) </a:t>
            </a:r>
            <a:r>
              <a:rPr lang="en-GB" sz="1600" b="1">
                <a:solidFill>
                  <a:srgbClr val="23BAED"/>
                </a:solidFill>
              </a:rPr>
              <a:t>network organizations </a:t>
            </a:r>
            <a:r>
              <a:rPr lang="en-GB" sz="1600"/>
              <a:t>working to advance natural capital, or sustainability more in general</a:t>
            </a:r>
          </a:p>
          <a:p>
            <a:pPr>
              <a:lnSpc>
                <a:spcPct val="150000"/>
              </a:lnSpc>
            </a:pPr>
            <a:r>
              <a:rPr lang="en-GB" sz="1600"/>
              <a:t>Each network has its own </a:t>
            </a:r>
            <a:r>
              <a:rPr lang="en-GB" sz="1600" b="1">
                <a:solidFill>
                  <a:srgbClr val="23BAED"/>
                </a:solidFill>
              </a:rPr>
              <a:t>focus</a:t>
            </a:r>
            <a:r>
              <a:rPr lang="en-GB" sz="1600"/>
              <a:t> and makes a </a:t>
            </a:r>
            <a:r>
              <a:rPr lang="en-GB" sz="1600" b="1">
                <a:solidFill>
                  <a:srgbClr val="23BAED"/>
                </a:solidFill>
              </a:rPr>
              <a:t>unique contribution </a:t>
            </a:r>
            <a:r>
              <a:rPr lang="en-GB" sz="1600"/>
              <a:t>to positive impact on natural capital</a:t>
            </a:r>
          </a:p>
          <a:p>
            <a:pPr>
              <a:lnSpc>
                <a:spcPct val="150000"/>
              </a:lnSpc>
            </a:pPr>
            <a:r>
              <a:rPr lang="en-GB" sz="1600"/>
              <a:t>Download the Network Analysis (covering 13 networks) through We Value Nature’s </a:t>
            </a:r>
            <a:r>
              <a:rPr lang="en-GB" sz="1600">
                <a:hlinkClick r:id="rId3"/>
              </a:rPr>
              <a:t>Media </a:t>
            </a:r>
            <a:r>
              <a:rPr lang="en-GB" sz="1600" err="1">
                <a:hlinkClick r:id="rId3"/>
              </a:rPr>
              <a:t>Libary</a:t>
            </a:r>
            <a:endParaRPr lang="en-GB" sz="1600"/>
          </a:p>
        </p:txBody>
      </p:sp>
      <p:sp>
        <p:nvSpPr>
          <p:cNvPr id="9" name="Teardrop 20">
            <a:extLst>
              <a:ext uri="{FF2B5EF4-FFF2-40B4-BE49-F238E27FC236}">
                <a16:creationId xmlns:a16="http://schemas.microsoft.com/office/drawing/2014/main" id="{33E4CC7E-965C-455A-BF7C-E046838BD3ED}"/>
              </a:ext>
            </a:extLst>
          </p:cNvPr>
          <p:cNvSpPr/>
          <p:nvPr/>
        </p:nvSpPr>
        <p:spPr>
          <a:xfrm>
            <a:off x="10928556" y="78882"/>
            <a:ext cx="1224092" cy="87815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21">
            <a:extLst>
              <a:ext uri="{FF2B5EF4-FFF2-40B4-BE49-F238E27FC236}">
                <a16:creationId xmlns:a16="http://schemas.microsoft.com/office/drawing/2014/main" id="{55E3A5FD-C7C5-42BB-B3EF-D22B23B1349D}"/>
              </a:ext>
            </a:extLst>
          </p:cNvPr>
          <p:cNvSpPr txBox="1"/>
          <p:nvPr/>
        </p:nvSpPr>
        <p:spPr>
          <a:xfrm>
            <a:off x="10999735" y="126607"/>
            <a:ext cx="1152913"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dirty="0">
                <a:solidFill>
                  <a:prstClr val="white"/>
                </a:solidFill>
                <a:latin typeface="Arial"/>
              </a:rPr>
              <a:t>Refer to </a:t>
            </a:r>
            <a:r>
              <a:rPr lang="en-GB" sz="1500" b="1" dirty="0">
                <a:solidFill>
                  <a:prstClr val="white"/>
                </a:solidFill>
                <a:latin typeface="Arial"/>
              </a:rPr>
              <a:t>p. 11</a:t>
            </a:r>
            <a:r>
              <a:rPr lang="en-GB" sz="1500" dirty="0">
                <a:solidFill>
                  <a:prstClr val="white"/>
                </a:solidFill>
                <a:latin typeface="Arial"/>
              </a:rPr>
              <a:t> of your workbook</a:t>
            </a:r>
            <a:endParaRPr kumimoji="0" lang="en-GB" sz="1500" b="1" i="0" u="none" strike="noStrike" kern="1200" cap="none" spc="0" normalizeH="0" baseline="0" noProof="0" dirty="0">
              <a:ln>
                <a:noFill/>
              </a:ln>
              <a:solidFill>
                <a:prstClr val="white"/>
              </a:solidFill>
              <a:effectLst/>
              <a:uLnTx/>
              <a:uFillTx/>
              <a:latin typeface="Arial"/>
              <a:ea typeface="+mn-ea"/>
              <a:cs typeface="+mn-cs"/>
            </a:endParaRPr>
          </a:p>
        </p:txBody>
      </p:sp>
      <p:pic>
        <p:nvPicPr>
          <p:cNvPr id="11" name="Afbeelding 10">
            <a:extLst>
              <a:ext uri="{FF2B5EF4-FFF2-40B4-BE49-F238E27FC236}">
                <a16:creationId xmlns:a16="http://schemas.microsoft.com/office/drawing/2014/main" id="{824FFAA7-A895-4179-8D40-C762E5D557D2}"/>
              </a:ext>
            </a:extLst>
          </p:cNvPr>
          <p:cNvPicPr>
            <a:picLocks noChangeAspect="1"/>
          </p:cNvPicPr>
          <p:nvPr/>
        </p:nvPicPr>
        <p:blipFill>
          <a:blip r:embed="rId4"/>
          <a:stretch>
            <a:fillRect/>
          </a:stretch>
        </p:blipFill>
        <p:spPr>
          <a:xfrm>
            <a:off x="4064161" y="1089454"/>
            <a:ext cx="8127840" cy="4835096"/>
          </a:xfrm>
          <a:prstGeom prst="rect">
            <a:avLst/>
          </a:prstGeom>
        </p:spPr>
      </p:pic>
      <p:pic>
        <p:nvPicPr>
          <p:cNvPr id="13" name="Afbeelding 12">
            <a:extLst>
              <a:ext uri="{FF2B5EF4-FFF2-40B4-BE49-F238E27FC236}">
                <a16:creationId xmlns:a16="http://schemas.microsoft.com/office/drawing/2014/main" id="{64D029F7-97A5-4FF0-B4B5-20E189CA3F4A}"/>
              </a:ext>
            </a:extLst>
          </p:cNvPr>
          <p:cNvPicPr>
            <a:picLocks noChangeAspect="1"/>
          </p:cNvPicPr>
          <p:nvPr/>
        </p:nvPicPr>
        <p:blipFill>
          <a:blip r:embed="rId5"/>
          <a:stretch>
            <a:fillRect/>
          </a:stretch>
        </p:blipFill>
        <p:spPr>
          <a:xfrm>
            <a:off x="4071615" y="867688"/>
            <a:ext cx="8112931" cy="5982557"/>
          </a:xfrm>
          <a:prstGeom prst="rect">
            <a:avLst/>
          </a:prstGeom>
        </p:spPr>
      </p:pic>
    </p:spTree>
    <p:extLst>
      <p:ext uri="{BB962C8B-B14F-4D97-AF65-F5344CB8AC3E}">
        <p14:creationId xmlns:p14="http://schemas.microsoft.com/office/powerpoint/2010/main" val="414736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7635-E6B5-4D60-9AFD-7BF1E3041640}"/>
              </a:ext>
            </a:extLst>
          </p:cNvPr>
          <p:cNvSpPr>
            <a:spLocks noGrp="1"/>
          </p:cNvSpPr>
          <p:nvPr>
            <p:ph type="title"/>
          </p:nvPr>
        </p:nvSpPr>
        <p:spPr/>
        <p:txBody>
          <a:bodyPr/>
          <a:lstStyle/>
          <a:p>
            <a:r>
              <a:rPr lang="en-US"/>
              <a:t>Knowledge check</a:t>
            </a:r>
            <a:endParaRPr lang="en-CH"/>
          </a:p>
        </p:txBody>
      </p:sp>
      <p:sp>
        <p:nvSpPr>
          <p:cNvPr id="6" name="Oval 5">
            <a:extLst>
              <a:ext uri="{FF2B5EF4-FFF2-40B4-BE49-F238E27FC236}">
                <a16:creationId xmlns:a16="http://schemas.microsoft.com/office/drawing/2014/main" id="{B2881FDA-1521-421F-96F3-1ADBD06C894B}"/>
              </a:ext>
            </a:extLst>
          </p:cNvPr>
          <p:cNvSpPr/>
          <p:nvPr/>
        </p:nvSpPr>
        <p:spPr>
          <a:xfrm>
            <a:off x="4179673" y="1893374"/>
            <a:ext cx="3314700" cy="3305175"/>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7" name="TextBox 6">
            <a:extLst>
              <a:ext uri="{FF2B5EF4-FFF2-40B4-BE49-F238E27FC236}">
                <a16:creationId xmlns:a16="http://schemas.microsoft.com/office/drawing/2014/main" id="{17B34F00-F8B1-48EF-B300-A25E17D6F387}"/>
              </a:ext>
            </a:extLst>
          </p:cNvPr>
          <p:cNvSpPr txBox="1"/>
          <p:nvPr/>
        </p:nvSpPr>
        <p:spPr>
          <a:xfrm>
            <a:off x="4458002" y="2840887"/>
            <a:ext cx="2906897" cy="1846788"/>
          </a:xfrm>
          <a:prstGeom prst="rect">
            <a:avLst/>
          </a:prstGeom>
          <a:noFill/>
        </p:spPr>
        <p:txBody>
          <a:bodyPr wrap="square" rtlCol="0" anchor="t">
            <a:spAutoFit/>
          </a:bodyPr>
          <a:lstStyle/>
          <a:p>
            <a:pPr algn="ctr"/>
            <a:r>
              <a:rPr lang="en-US" sz="3200" dirty="0">
                <a:solidFill>
                  <a:schemeClr val="lt1"/>
                </a:solidFill>
              </a:rPr>
              <a:t>What is the Natural Capital Protocol?</a:t>
            </a:r>
          </a:p>
          <a:p>
            <a:endParaRPr lang="en-CH" sz="1801" dirty="0"/>
          </a:p>
        </p:txBody>
      </p:sp>
      <p:pic>
        <p:nvPicPr>
          <p:cNvPr id="9" name="Picture 8">
            <a:extLst>
              <a:ext uri="{FF2B5EF4-FFF2-40B4-BE49-F238E27FC236}">
                <a16:creationId xmlns:a16="http://schemas.microsoft.com/office/drawing/2014/main" id="{EE235802-79D0-43B8-B5D7-F2A566126927}"/>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
        <p:nvSpPr>
          <p:cNvPr id="3" name="Slide Number Placeholder 2">
            <a:extLst>
              <a:ext uri="{FF2B5EF4-FFF2-40B4-BE49-F238E27FC236}">
                <a16:creationId xmlns:a16="http://schemas.microsoft.com/office/drawing/2014/main" id="{75D7E4D2-DB1C-E94B-87CA-EF5410033D99}"/>
              </a:ext>
            </a:extLst>
          </p:cNvPr>
          <p:cNvSpPr>
            <a:spLocks noGrp="1"/>
          </p:cNvSpPr>
          <p:nvPr>
            <p:ph type="sldNum" sz="quarter" idx="12"/>
          </p:nvPr>
        </p:nvSpPr>
        <p:spPr/>
        <p:txBody>
          <a:bodyPr/>
          <a:lstStyle/>
          <a:p>
            <a:fld id="{971CEC84-1649-40CE-BFF6-7286506FEA08}" type="slidenum">
              <a:rPr lang="en-GB" smtClean="0"/>
              <a:pPr/>
              <a:t>34</a:t>
            </a:fld>
            <a:endParaRPr lang="en-GB"/>
          </a:p>
        </p:txBody>
      </p:sp>
    </p:spTree>
    <p:extLst>
      <p:ext uri="{BB962C8B-B14F-4D97-AF65-F5344CB8AC3E}">
        <p14:creationId xmlns:p14="http://schemas.microsoft.com/office/powerpoint/2010/main" val="2612221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to use </a:t>
            </a:r>
            <a:r>
              <a:rPr lang="en-GB" dirty="0" err="1"/>
              <a:t>Mentimeter</a:t>
            </a:r>
            <a:endParaRPr lang="en-GB" dirty="0"/>
          </a:p>
        </p:txBody>
      </p:sp>
      <p:sp>
        <p:nvSpPr>
          <p:cNvPr id="7" name="Oval 6">
            <a:extLst>
              <a:ext uri="{FF2B5EF4-FFF2-40B4-BE49-F238E27FC236}">
                <a16:creationId xmlns:a16="http://schemas.microsoft.com/office/drawing/2014/main" id="{80929EF0-4E13-4E7E-8A88-F1D5FF2118F1}"/>
              </a:ext>
            </a:extLst>
          </p:cNvPr>
          <p:cNvSpPr/>
          <p:nvPr/>
        </p:nvSpPr>
        <p:spPr>
          <a:xfrm>
            <a:off x="993915" y="1699593"/>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1</a:t>
            </a:r>
          </a:p>
        </p:txBody>
      </p:sp>
      <p:sp>
        <p:nvSpPr>
          <p:cNvPr id="8" name="Oval 7">
            <a:extLst>
              <a:ext uri="{FF2B5EF4-FFF2-40B4-BE49-F238E27FC236}">
                <a16:creationId xmlns:a16="http://schemas.microsoft.com/office/drawing/2014/main" id="{727D7B60-345A-4BED-A9DC-76B792D8BF82}"/>
              </a:ext>
            </a:extLst>
          </p:cNvPr>
          <p:cNvSpPr/>
          <p:nvPr/>
        </p:nvSpPr>
        <p:spPr>
          <a:xfrm>
            <a:off x="993915" y="309268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2</a:t>
            </a:r>
          </a:p>
        </p:txBody>
      </p:sp>
      <p:sp>
        <p:nvSpPr>
          <p:cNvPr id="9" name="Oval 8">
            <a:extLst>
              <a:ext uri="{FF2B5EF4-FFF2-40B4-BE49-F238E27FC236}">
                <a16:creationId xmlns:a16="http://schemas.microsoft.com/office/drawing/2014/main" id="{ECBA2E41-CCEC-4F9E-BD4D-1F79E6EEDE33}"/>
              </a:ext>
            </a:extLst>
          </p:cNvPr>
          <p:cNvSpPr/>
          <p:nvPr/>
        </p:nvSpPr>
        <p:spPr>
          <a:xfrm>
            <a:off x="993915" y="448577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3</a:t>
            </a:r>
          </a:p>
        </p:txBody>
      </p:sp>
      <p:sp>
        <p:nvSpPr>
          <p:cNvPr id="10" name="TextBox 9">
            <a:extLst>
              <a:ext uri="{FF2B5EF4-FFF2-40B4-BE49-F238E27FC236}">
                <a16:creationId xmlns:a16="http://schemas.microsoft.com/office/drawing/2014/main" id="{965B8657-C081-4820-9587-F59C2CD84CA1}"/>
              </a:ext>
            </a:extLst>
          </p:cNvPr>
          <p:cNvSpPr txBox="1"/>
          <p:nvPr/>
        </p:nvSpPr>
        <p:spPr>
          <a:xfrm>
            <a:off x="2415766" y="1910091"/>
            <a:ext cx="3895618"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Go to </a:t>
            </a:r>
            <a:r>
              <a:rPr lang="en-US" sz="2800" b="1" kern="0">
                <a:solidFill>
                  <a:srgbClr val="BBD151"/>
                </a:solidFill>
                <a:latin typeface="Arial"/>
                <a:ea typeface="Verdana" panose="020B0604030504040204" pitchFamily="34" charset="0"/>
              </a:rPr>
              <a:t>www.menti.com</a:t>
            </a:r>
          </a:p>
        </p:txBody>
      </p:sp>
      <p:sp>
        <p:nvSpPr>
          <p:cNvPr id="11" name="TextBox 10">
            <a:extLst>
              <a:ext uri="{FF2B5EF4-FFF2-40B4-BE49-F238E27FC236}">
                <a16:creationId xmlns:a16="http://schemas.microsoft.com/office/drawing/2014/main" id="{48F8F863-F5EA-40FA-8052-E56D7D4150C8}"/>
              </a:ext>
            </a:extLst>
          </p:cNvPr>
          <p:cNvSpPr txBox="1"/>
          <p:nvPr/>
        </p:nvSpPr>
        <p:spPr>
          <a:xfrm>
            <a:off x="2415765" y="3303179"/>
            <a:ext cx="5950025" cy="523220"/>
          </a:xfrm>
          <a:prstGeom prst="rect">
            <a:avLst/>
          </a:prstGeom>
          <a:noFill/>
        </p:spPr>
        <p:txBody>
          <a:bodyPr wrap="square" rtlCol="0">
            <a:spAutoFit/>
          </a:bodyPr>
          <a:lstStyle/>
          <a:p>
            <a:pPr defTabSz="914332">
              <a:defRPr/>
            </a:pPr>
            <a:r>
              <a:rPr lang="en-US" sz="2800" dirty="0">
                <a:solidFill>
                  <a:prstClr val="black">
                    <a:lumMod val="65000"/>
                    <a:lumOff val="35000"/>
                  </a:prstClr>
                </a:solidFill>
                <a:latin typeface="Arial"/>
              </a:rPr>
              <a:t>Enter this code: </a:t>
            </a:r>
            <a:r>
              <a:rPr lang="en-US" sz="2800" b="1" kern="0" dirty="0">
                <a:solidFill>
                  <a:srgbClr val="BBD151"/>
                </a:solidFill>
                <a:ea typeface="Verdana" panose="020B0604030504040204" pitchFamily="34" charset="0"/>
              </a:rPr>
              <a:t>XXXXXX</a:t>
            </a:r>
            <a:endParaRPr lang="en-US" sz="2800" b="1" kern="0" dirty="0">
              <a:solidFill>
                <a:srgbClr val="BBD151"/>
              </a:solidFill>
              <a:latin typeface="Arial"/>
              <a:ea typeface="Verdana" panose="020B0604030504040204" pitchFamily="34" charset="0"/>
            </a:endParaRPr>
          </a:p>
        </p:txBody>
      </p:sp>
      <p:sp>
        <p:nvSpPr>
          <p:cNvPr id="12" name="TextBox 11">
            <a:extLst>
              <a:ext uri="{FF2B5EF4-FFF2-40B4-BE49-F238E27FC236}">
                <a16:creationId xmlns:a16="http://schemas.microsoft.com/office/drawing/2014/main" id="{34614B1D-62D3-49FF-8D23-C752B50B98B6}"/>
              </a:ext>
            </a:extLst>
          </p:cNvPr>
          <p:cNvSpPr txBox="1"/>
          <p:nvPr/>
        </p:nvSpPr>
        <p:spPr>
          <a:xfrm>
            <a:off x="2415765" y="4696268"/>
            <a:ext cx="3363421"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Submit your answer</a:t>
            </a:r>
          </a:p>
        </p:txBody>
      </p:sp>
      <p:sp>
        <p:nvSpPr>
          <p:cNvPr id="3" name="Slide Number Placeholder 2">
            <a:extLst>
              <a:ext uri="{FF2B5EF4-FFF2-40B4-BE49-F238E27FC236}">
                <a16:creationId xmlns:a16="http://schemas.microsoft.com/office/drawing/2014/main" id="{82B6E1EB-F5B7-9041-973D-3DFF9E244666}"/>
              </a:ext>
            </a:extLst>
          </p:cNvPr>
          <p:cNvSpPr>
            <a:spLocks noGrp="1"/>
          </p:cNvSpPr>
          <p:nvPr>
            <p:ph type="sldNum" sz="quarter" idx="12"/>
          </p:nvPr>
        </p:nvSpPr>
        <p:spPr/>
        <p:txBody>
          <a:bodyPr/>
          <a:lstStyle/>
          <a:p>
            <a:fld id="{971CEC84-1649-40CE-BFF6-7286506FEA08}" type="slidenum">
              <a:rPr lang="en-GB" smtClean="0"/>
              <a:pPr/>
              <a:t>35</a:t>
            </a:fld>
            <a:endParaRPr lang="en-GB"/>
          </a:p>
        </p:txBody>
      </p:sp>
    </p:spTree>
    <p:extLst>
      <p:ext uri="{BB962C8B-B14F-4D97-AF65-F5344CB8AC3E}">
        <p14:creationId xmlns:p14="http://schemas.microsoft.com/office/powerpoint/2010/main" val="331275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7126-BF23-4C25-A7D2-D211152FE84C}"/>
              </a:ext>
            </a:extLst>
          </p:cNvPr>
          <p:cNvSpPr>
            <a:spLocks noGrp="1"/>
          </p:cNvSpPr>
          <p:nvPr>
            <p:ph type="title"/>
          </p:nvPr>
        </p:nvSpPr>
        <p:spPr/>
        <p:txBody>
          <a:bodyPr/>
          <a:lstStyle/>
          <a:p>
            <a:r>
              <a:rPr lang="en-GB" dirty="0">
                <a:solidFill>
                  <a:srgbClr val="595959"/>
                </a:solidFill>
              </a:rPr>
              <a:t>The Natural Capital Protocol</a:t>
            </a:r>
            <a:endParaRPr lang="en-US" dirty="0">
              <a:solidFill>
                <a:srgbClr val="595959"/>
              </a:solidFill>
            </a:endParaRPr>
          </a:p>
        </p:txBody>
      </p:sp>
      <p:sp>
        <p:nvSpPr>
          <p:cNvPr id="11" name="Tekstvak 10">
            <a:extLst>
              <a:ext uri="{FF2B5EF4-FFF2-40B4-BE49-F238E27FC236}">
                <a16:creationId xmlns:a16="http://schemas.microsoft.com/office/drawing/2014/main" id="{7FEA5EA2-6D75-45C2-B275-4D882C5D8C9A}"/>
              </a:ext>
            </a:extLst>
          </p:cNvPr>
          <p:cNvSpPr txBox="1"/>
          <p:nvPr/>
        </p:nvSpPr>
        <p:spPr>
          <a:xfrm>
            <a:off x="230588" y="1379836"/>
            <a:ext cx="11700021" cy="4813625"/>
          </a:xfrm>
          <a:prstGeom prst="rect">
            <a:avLst/>
          </a:prstGeom>
          <a:noFill/>
        </p:spPr>
        <p:txBody>
          <a:bodyPr wrap="square" rtlCol="0">
            <a:spAutoFit/>
          </a:bodyPr>
          <a:lstStyle/>
          <a:p>
            <a:r>
              <a:rPr lang="en-US" sz="1700" dirty="0">
                <a:solidFill>
                  <a:srgbClr val="595959"/>
                </a:solidFill>
                <a:latin typeface="Arial"/>
                <a:cs typeface="Arial"/>
                <a:sym typeface="Arial"/>
              </a:rPr>
              <a:t>The Natural Capital Protocol is an </a:t>
            </a:r>
            <a:r>
              <a:rPr lang="en-US" sz="1700" b="1" dirty="0">
                <a:solidFill>
                  <a:srgbClr val="23BAED"/>
                </a:solidFill>
                <a:latin typeface="Arial"/>
                <a:cs typeface="Arial"/>
                <a:sym typeface="Arial"/>
              </a:rPr>
              <a:t>internationally standardized decision-making framework </a:t>
            </a:r>
            <a:r>
              <a:rPr lang="en-US" sz="1700" dirty="0">
                <a:solidFill>
                  <a:srgbClr val="595959"/>
                </a:solidFill>
                <a:latin typeface="Arial"/>
                <a:cs typeface="Arial"/>
                <a:sym typeface="Arial"/>
              </a:rPr>
              <a:t>that enables organizations to </a:t>
            </a:r>
            <a:r>
              <a:rPr lang="en-US" sz="1700" b="1" dirty="0">
                <a:solidFill>
                  <a:srgbClr val="23BAED"/>
                </a:solidFill>
                <a:latin typeface="Arial"/>
                <a:cs typeface="Arial"/>
                <a:sym typeface="Arial"/>
              </a:rPr>
              <a:t>identify, measure and value </a:t>
            </a:r>
            <a:r>
              <a:rPr lang="en-US" sz="1700" dirty="0">
                <a:solidFill>
                  <a:srgbClr val="595959"/>
                </a:solidFill>
                <a:latin typeface="Arial"/>
                <a:cs typeface="Arial"/>
                <a:sym typeface="Arial"/>
              </a:rPr>
              <a:t>their </a:t>
            </a:r>
            <a:r>
              <a:rPr lang="en-US" sz="1700" b="1" dirty="0">
                <a:solidFill>
                  <a:srgbClr val="23BAED"/>
                </a:solidFill>
                <a:latin typeface="Arial"/>
                <a:cs typeface="Arial"/>
                <a:sym typeface="Arial"/>
              </a:rPr>
              <a:t>direct and indirect impacts and dependencies </a:t>
            </a:r>
            <a:r>
              <a:rPr lang="en-US" sz="1700" dirty="0">
                <a:solidFill>
                  <a:srgbClr val="595959"/>
                </a:solidFill>
                <a:latin typeface="Arial"/>
                <a:cs typeface="Arial"/>
                <a:sym typeface="Arial"/>
              </a:rPr>
              <a:t>on natural capital.</a:t>
            </a:r>
          </a:p>
          <a:p>
            <a:endParaRPr lang="en-US" sz="1700" dirty="0">
              <a:solidFill>
                <a:srgbClr val="595959"/>
              </a:solidFill>
              <a:latin typeface="Arial"/>
              <a:cs typeface="Arial"/>
              <a:sym typeface="Arial"/>
            </a:endParaRPr>
          </a:p>
          <a:p>
            <a:r>
              <a:rPr lang="en-US" sz="1700" dirty="0">
                <a:solidFill>
                  <a:srgbClr val="595959"/>
                </a:solidFill>
                <a:latin typeface="Arial"/>
                <a:cs typeface="Arial"/>
                <a:sym typeface="Arial"/>
              </a:rPr>
              <a:t>          Harmonizing approaches with the goal to </a:t>
            </a:r>
            <a:br>
              <a:rPr lang="en-US" sz="1700" dirty="0">
                <a:solidFill>
                  <a:srgbClr val="595959"/>
                </a:solidFill>
                <a:latin typeface="Arial"/>
                <a:cs typeface="Arial"/>
                <a:sym typeface="Arial"/>
              </a:rPr>
            </a:br>
            <a:r>
              <a:rPr lang="en-US" sz="1700" dirty="0">
                <a:solidFill>
                  <a:srgbClr val="595959"/>
                </a:solidFill>
                <a:latin typeface="Arial"/>
                <a:cs typeface="Arial"/>
                <a:sym typeface="Arial"/>
              </a:rPr>
              <a:t>mainstream natural capital into decision-making </a:t>
            </a:r>
            <a:br>
              <a:rPr lang="en-US" sz="1700" dirty="0">
                <a:solidFill>
                  <a:srgbClr val="595959"/>
                </a:solidFill>
                <a:latin typeface="Arial"/>
                <a:cs typeface="Arial"/>
                <a:sym typeface="Arial"/>
              </a:rPr>
            </a:br>
            <a:r>
              <a:rPr lang="en-US" sz="1700" dirty="0">
                <a:solidFill>
                  <a:srgbClr val="595959"/>
                </a:solidFill>
                <a:latin typeface="Arial"/>
                <a:cs typeface="Arial"/>
                <a:sym typeface="Arial"/>
              </a:rPr>
              <a:t>processes as to support </a:t>
            </a:r>
            <a:r>
              <a:rPr lang="en-US" sz="1700" b="1" dirty="0">
                <a:solidFill>
                  <a:srgbClr val="23BAED"/>
                </a:solidFill>
                <a:latin typeface="Arial"/>
                <a:cs typeface="Arial"/>
                <a:sym typeface="Arial"/>
              </a:rPr>
              <a:t>better informed decisions</a:t>
            </a:r>
            <a:br>
              <a:rPr lang="en-US" sz="1700" b="1" dirty="0">
                <a:solidFill>
                  <a:srgbClr val="23BAED"/>
                </a:solidFill>
                <a:latin typeface="Arial"/>
                <a:cs typeface="Arial"/>
                <a:sym typeface="Arial"/>
              </a:rPr>
            </a:br>
            <a:r>
              <a:rPr lang="en-US" sz="1700" dirty="0">
                <a:solidFill>
                  <a:srgbClr val="595959"/>
                </a:solidFill>
                <a:latin typeface="Arial"/>
                <a:cs typeface="Arial"/>
                <a:sym typeface="Arial"/>
              </a:rPr>
              <a:t>and to </a:t>
            </a:r>
            <a:r>
              <a:rPr lang="en-US" sz="1700" b="1" dirty="0">
                <a:solidFill>
                  <a:srgbClr val="23BAED"/>
                </a:solidFill>
                <a:latin typeface="Arial"/>
                <a:cs typeface="Arial"/>
                <a:sym typeface="Arial"/>
              </a:rPr>
              <a:t>deliver benefits </a:t>
            </a:r>
            <a:r>
              <a:rPr lang="en-US" sz="1700" dirty="0">
                <a:solidFill>
                  <a:srgbClr val="595959"/>
                </a:solidFill>
                <a:latin typeface="Arial"/>
                <a:cs typeface="Arial"/>
                <a:sym typeface="Arial"/>
              </a:rPr>
              <a:t>to employees, society, the </a:t>
            </a:r>
            <a:br>
              <a:rPr lang="en-US" sz="1700" dirty="0">
                <a:solidFill>
                  <a:srgbClr val="595959"/>
                </a:solidFill>
                <a:latin typeface="Arial"/>
                <a:cs typeface="Arial"/>
                <a:sym typeface="Arial"/>
              </a:rPr>
            </a:br>
            <a:r>
              <a:rPr lang="en-US" sz="1700" dirty="0">
                <a:solidFill>
                  <a:srgbClr val="595959"/>
                </a:solidFill>
                <a:latin typeface="Arial"/>
                <a:cs typeface="Arial"/>
                <a:sym typeface="Arial"/>
              </a:rPr>
              <a:t>broader economy, and the natural world.</a:t>
            </a:r>
          </a:p>
          <a:p>
            <a:endParaRPr lang="en-US" sz="1700" dirty="0">
              <a:solidFill>
                <a:srgbClr val="595959"/>
              </a:solidFill>
              <a:latin typeface="Arial"/>
              <a:cs typeface="Arial"/>
              <a:sym typeface="Arial"/>
            </a:endParaRPr>
          </a:p>
          <a:p>
            <a:pPr marL="228600" marR="0" lvl="0" indent="-228600" algn="l" defTabSz="914400" rtl="0" eaLnBrk="1" fontAlgn="auto" latinLnBrk="0" hangingPunct="1">
              <a:lnSpc>
                <a:spcPct val="90000"/>
              </a:lnSpc>
              <a:spcBef>
                <a:spcPts val="1000"/>
              </a:spcBef>
              <a:spcAft>
                <a:spcPts val="0"/>
              </a:spcAft>
              <a:buClr>
                <a:srgbClr val="23BAED"/>
              </a:buClr>
              <a:buSzPts val="2400"/>
              <a:buFont typeface="Arial"/>
              <a:buChar char="•"/>
              <a:tabLst/>
              <a:defRPr/>
            </a:pPr>
            <a:r>
              <a:rPr lang="en-US" sz="1700" b="1" dirty="0">
                <a:solidFill>
                  <a:srgbClr val="23BAED"/>
                </a:solidFill>
                <a:latin typeface="Arial"/>
                <a:cs typeface="Arial"/>
                <a:sym typeface="Arial"/>
              </a:rPr>
              <a:t>4 stages </a:t>
            </a:r>
            <a:r>
              <a:rPr lang="en-US" sz="1700" dirty="0">
                <a:solidFill>
                  <a:srgbClr val="595959"/>
                </a:solidFill>
                <a:latin typeface="Arial"/>
                <a:cs typeface="Arial"/>
                <a:sym typeface="Arial"/>
              </a:rPr>
              <a:t>and</a:t>
            </a:r>
            <a:r>
              <a:rPr lang="en-US" sz="1700" b="1" dirty="0">
                <a:solidFill>
                  <a:srgbClr val="23BAED"/>
                </a:solidFill>
                <a:latin typeface="Arial"/>
                <a:cs typeface="Arial"/>
                <a:sym typeface="Arial"/>
              </a:rPr>
              <a:t> 9 steps</a:t>
            </a:r>
          </a:p>
          <a:p>
            <a:pPr marL="228600" marR="0" lvl="0" indent="-228600" algn="l" defTabSz="914400" rtl="0" eaLnBrk="1" fontAlgn="auto" latinLnBrk="0" hangingPunct="1">
              <a:lnSpc>
                <a:spcPct val="90000"/>
              </a:lnSpc>
              <a:spcBef>
                <a:spcPts val="1000"/>
              </a:spcBef>
              <a:spcAft>
                <a:spcPts val="0"/>
              </a:spcAft>
              <a:buClr>
                <a:srgbClr val="23BAED"/>
              </a:buClr>
              <a:buSzPts val="2400"/>
              <a:buFont typeface="Arial"/>
              <a:buChar char="•"/>
              <a:tabLst/>
              <a:defRPr/>
            </a:pPr>
            <a:r>
              <a:rPr lang="en-US" sz="1700" dirty="0">
                <a:solidFill>
                  <a:srgbClr val="595959"/>
                </a:solidFill>
                <a:latin typeface="Arial"/>
                <a:cs typeface="Arial"/>
                <a:sym typeface="Arial"/>
              </a:rPr>
              <a:t>Build upon </a:t>
            </a:r>
            <a:r>
              <a:rPr lang="en-US" sz="1700" b="1" dirty="0">
                <a:solidFill>
                  <a:srgbClr val="23BAED"/>
                </a:solidFill>
                <a:latin typeface="Arial"/>
                <a:cs typeface="Arial"/>
                <a:sym typeface="Arial"/>
              </a:rPr>
              <a:t>4 key principles</a:t>
            </a:r>
          </a:p>
          <a:p>
            <a:pPr marL="685800" lvl="1" indent="-228600">
              <a:lnSpc>
                <a:spcPct val="90000"/>
              </a:lnSpc>
              <a:spcBef>
                <a:spcPts val="1000"/>
              </a:spcBef>
              <a:buClr>
                <a:srgbClr val="23BAED"/>
              </a:buClr>
              <a:buSzPts val="2400"/>
              <a:buFont typeface="Arial"/>
              <a:buChar char="•"/>
              <a:defRPr/>
            </a:pPr>
            <a:r>
              <a:rPr lang="en-US" sz="1700" dirty="0">
                <a:solidFill>
                  <a:srgbClr val="595959"/>
                </a:solidFill>
                <a:latin typeface="Arial"/>
                <a:cs typeface="Arial"/>
                <a:sym typeface="Arial"/>
              </a:rPr>
              <a:t>Relevance</a:t>
            </a:r>
          </a:p>
          <a:p>
            <a:pPr marL="685800" lvl="1" indent="-228600">
              <a:lnSpc>
                <a:spcPct val="90000"/>
              </a:lnSpc>
              <a:spcBef>
                <a:spcPts val="1000"/>
              </a:spcBef>
              <a:buClr>
                <a:srgbClr val="23BAED"/>
              </a:buClr>
              <a:buSzPts val="2400"/>
              <a:buFont typeface="Arial"/>
              <a:buChar char="•"/>
              <a:defRPr/>
            </a:pPr>
            <a:r>
              <a:rPr lang="en-US" sz="1700" dirty="0">
                <a:solidFill>
                  <a:srgbClr val="595959"/>
                </a:solidFill>
                <a:latin typeface="Arial"/>
                <a:cs typeface="Arial"/>
                <a:sym typeface="Arial"/>
              </a:rPr>
              <a:t>Rigor</a:t>
            </a:r>
          </a:p>
          <a:p>
            <a:pPr marL="685800" lvl="1" indent="-228600">
              <a:lnSpc>
                <a:spcPct val="90000"/>
              </a:lnSpc>
              <a:spcBef>
                <a:spcPts val="1000"/>
              </a:spcBef>
              <a:buClr>
                <a:srgbClr val="23BAED"/>
              </a:buClr>
              <a:buSzPts val="2400"/>
              <a:buFont typeface="Arial"/>
              <a:buChar char="•"/>
              <a:defRPr/>
            </a:pPr>
            <a:r>
              <a:rPr lang="en-US" sz="1700" dirty="0">
                <a:solidFill>
                  <a:srgbClr val="595959"/>
                </a:solidFill>
                <a:latin typeface="Arial"/>
                <a:cs typeface="Arial"/>
                <a:sym typeface="Arial"/>
              </a:rPr>
              <a:t>Replicability</a:t>
            </a:r>
          </a:p>
          <a:p>
            <a:pPr marL="685800" lvl="1" indent="-228600">
              <a:lnSpc>
                <a:spcPct val="90000"/>
              </a:lnSpc>
              <a:spcBef>
                <a:spcPts val="1000"/>
              </a:spcBef>
              <a:buClr>
                <a:srgbClr val="23BAED"/>
              </a:buClr>
              <a:buSzPts val="2400"/>
              <a:buFont typeface="Arial"/>
              <a:buChar char="•"/>
              <a:defRPr/>
            </a:pPr>
            <a:r>
              <a:rPr lang="en-US" sz="1700" dirty="0">
                <a:solidFill>
                  <a:srgbClr val="595959"/>
                </a:solidFill>
                <a:latin typeface="Arial"/>
                <a:cs typeface="Arial"/>
                <a:sym typeface="Arial"/>
              </a:rPr>
              <a:t>Consistency</a:t>
            </a:r>
          </a:p>
          <a:p>
            <a:pPr marL="285750" indent="-285750">
              <a:buFont typeface="Arial" panose="020B0604020202020204" pitchFamily="34" charset="0"/>
              <a:buChar char="•"/>
            </a:pPr>
            <a:endParaRPr lang="en-US" sz="1200" b="0" i="0" dirty="0">
              <a:solidFill>
                <a:srgbClr val="202D2D"/>
              </a:solidFill>
              <a:effectLst/>
              <a:latin typeface="+mj-lt"/>
            </a:endParaRPr>
          </a:p>
        </p:txBody>
      </p:sp>
      <p:pic>
        <p:nvPicPr>
          <p:cNvPr id="13" name="Picture 3">
            <a:extLst>
              <a:ext uri="{FF2B5EF4-FFF2-40B4-BE49-F238E27FC236}">
                <a16:creationId xmlns:a16="http://schemas.microsoft.com/office/drawing/2014/main" id="{A5FF8F65-D6E5-4B6C-B25C-E7A25EA92C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642"/>
          <a:stretch/>
        </p:blipFill>
        <p:spPr>
          <a:xfrm>
            <a:off x="5337502" y="2017442"/>
            <a:ext cx="6854498" cy="3189450"/>
          </a:xfrm>
          <a:prstGeom prst="rect">
            <a:avLst/>
          </a:prstGeom>
        </p:spPr>
      </p:pic>
      <p:sp>
        <p:nvSpPr>
          <p:cNvPr id="14" name="Google Shape;1337;p76">
            <a:extLst>
              <a:ext uri="{FF2B5EF4-FFF2-40B4-BE49-F238E27FC236}">
                <a16:creationId xmlns:a16="http://schemas.microsoft.com/office/drawing/2014/main" id="{60EAF54D-723D-4FA8-B72C-4C6BA6694B8C}"/>
              </a:ext>
            </a:extLst>
          </p:cNvPr>
          <p:cNvSpPr/>
          <p:nvPr/>
        </p:nvSpPr>
        <p:spPr>
          <a:xfrm>
            <a:off x="351265" y="2198499"/>
            <a:ext cx="499462" cy="253573"/>
          </a:xfrm>
          <a:prstGeom prst="rightArrow">
            <a:avLst>
              <a:gd name="adj1" fmla="val 50000"/>
              <a:gd name="adj2" fmla="val 50000"/>
            </a:avLst>
          </a:prstGeom>
          <a:solidFill>
            <a:srgbClr val="21BA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 name="Pijl: gekromd omhoog 16">
            <a:extLst>
              <a:ext uri="{FF2B5EF4-FFF2-40B4-BE49-F238E27FC236}">
                <a16:creationId xmlns:a16="http://schemas.microsoft.com/office/drawing/2014/main" id="{892AEC92-AB69-441C-BCB3-C9B630893269}"/>
              </a:ext>
            </a:extLst>
          </p:cNvPr>
          <p:cNvSpPr>
            <a:spLocks/>
          </p:cNvSpPr>
          <p:nvPr/>
        </p:nvSpPr>
        <p:spPr>
          <a:xfrm flipH="1">
            <a:off x="5766691" y="5206892"/>
            <a:ext cx="5364000" cy="950374"/>
          </a:xfrm>
          <a:prstGeom prst="curvedUp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nl-NL" dirty="0">
              <a:solidFill>
                <a:schemeClr val="tx1"/>
              </a:solidFill>
            </a:endParaRPr>
          </a:p>
        </p:txBody>
      </p:sp>
      <p:sp>
        <p:nvSpPr>
          <p:cNvPr id="8" name="Slide Number Placeholder 3">
            <a:extLst>
              <a:ext uri="{FF2B5EF4-FFF2-40B4-BE49-F238E27FC236}">
                <a16:creationId xmlns:a16="http://schemas.microsoft.com/office/drawing/2014/main" id="{027103C7-1A89-49C9-8CEC-2DB78A14FDBD}"/>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2" name="Teardrop 2">
            <a:extLst>
              <a:ext uri="{FF2B5EF4-FFF2-40B4-BE49-F238E27FC236}">
                <a16:creationId xmlns:a16="http://schemas.microsoft.com/office/drawing/2014/main" id="{53288B5E-6E23-4FC7-A8D2-3FB1B08AB91D}"/>
              </a:ext>
            </a:extLst>
          </p:cNvPr>
          <p:cNvSpPr/>
          <p:nvPr/>
        </p:nvSpPr>
        <p:spPr>
          <a:xfrm>
            <a:off x="10182497" y="137551"/>
            <a:ext cx="1889620" cy="1505708"/>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 name="TextBox 20">
            <a:extLst>
              <a:ext uri="{FF2B5EF4-FFF2-40B4-BE49-F238E27FC236}">
                <a16:creationId xmlns:a16="http://schemas.microsoft.com/office/drawing/2014/main" id="{AA8BC39C-C303-4C82-A555-7EB410668409}"/>
              </a:ext>
            </a:extLst>
          </p:cNvPr>
          <p:cNvSpPr txBox="1"/>
          <p:nvPr/>
        </p:nvSpPr>
        <p:spPr>
          <a:xfrm>
            <a:off x="10352431" y="267157"/>
            <a:ext cx="1719685" cy="1246495"/>
          </a:xfrm>
          <a:prstGeom prst="rect">
            <a:avLst/>
          </a:prstGeom>
          <a:noFill/>
        </p:spPr>
        <p:txBody>
          <a:bodyPr wrap="square" rtlCol="0">
            <a:spAutoFit/>
          </a:bodyPr>
          <a:lstStyle/>
          <a:p>
            <a:pPr algn="ctr"/>
            <a:r>
              <a:rPr lang="en-GB" sz="1500" dirty="0">
                <a:solidFill>
                  <a:schemeClr val="bg1"/>
                </a:solidFill>
              </a:rPr>
              <a:t>Refer to </a:t>
            </a:r>
            <a:r>
              <a:rPr lang="en-GB" sz="1500" b="1" dirty="0">
                <a:solidFill>
                  <a:schemeClr val="bg1"/>
                </a:solidFill>
              </a:rPr>
              <a:t>p. 12 </a:t>
            </a:r>
            <a:r>
              <a:rPr lang="en-GB" sz="1500" dirty="0">
                <a:solidFill>
                  <a:schemeClr val="bg1"/>
                </a:solidFill>
              </a:rPr>
              <a:t>of your workbook &amp; </a:t>
            </a:r>
            <a:r>
              <a:rPr lang="en-GB" sz="1500" b="1" dirty="0">
                <a:solidFill>
                  <a:schemeClr val="bg1"/>
                </a:solidFill>
              </a:rPr>
              <a:t>p. 2 &amp; 6 </a:t>
            </a:r>
            <a:r>
              <a:rPr lang="en-GB" sz="1500" dirty="0">
                <a:solidFill>
                  <a:schemeClr val="bg1"/>
                </a:solidFill>
              </a:rPr>
              <a:t>of the </a:t>
            </a:r>
            <a:r>
              <a:rPr lang="en-GB" sz="1500" dirty="0">
                <a:solidFill>
                  <a:schemeClr val="bg1"/>
                </a:solidFill>
                <a:hlinkClick r:id="rId4">
                  <a:extLst>
                    <a:ext uri="{A12FA001-AC4F-418D-AE19-62706E023703}">
                      <ahyp:hlinkClr xmlns:ahyp="http://schemas.microsoft.com/office/drawing/2018/hyperlinkcolor" val="tx"/>
                    </a:ext>
                  </a:extLst>
                </a:hlinkClick>
              </a:rPr>
              <a:t>Natural Capital Protocol</a:t>
            </a:r>
            <a:r>
              <a:rPr lang="en-GB" sz="1500" dirty="0">
                <a:solidFill>
                  <a:schemeClr val="bg1"/>
                </a:solidFill>
              </a:rPr>
              <a:t> </a:t>
            </a:r>
          </a:p>
        </p:txBody>
      </p:sp>
    </p:spTree>
    <p:extLst>
      <p:ext uri="{BB962C8B-B14F-4D97-AF65-F5344CB8AC3E}">
        <p14:creationId xmlns:p14="http://schemas.microsoft.com/office/powerpoint/2010/main" val="7541319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7126-BF23-4C25-A7D2-D211152FE84C}"/>
              </a:ext>
            </a:extLst>
          </p:cNvPr>
          <p:cNvSpPr>
            <a:spLocks noGrp="1"/>
          </p:cNvSpPr>
          <p:nvPr>
            <p:ph type="title"/>
          </p:nvPr>
        </p:nvSpPr>
        <p:spPr/>
        <p:txBody>
          <a:bodyPr/>
          <a:lstStyle/>
          <a:p>
            <a:r>
              <a:rPr lang="en-GB" dirty="0">
                <a:solidFill>
                  <a:srgbClr val="595959"/>
                </a:solidFill>
              </a:rPr>
              <a:t>The Natural Capital Protocol</a:t>
            </a:r>
            <a:endParaRPr lang="en-US" dirty="0">
              <a:solidFill>
                <a:srgbClr val="595959"/>
              </a:solidFill>
            </a:endParaRPr>
          </a:p>
        </p:txBody>
      </p:sp>
      <p:sp>
        <p:nvSpPr>
          <p:cNvPr id="15" name="TextBox 11">
            <a:extLst>
              <a:ext uri="{FF2B5EF4-FFF2-40B4-BE49-F238E27FC236}">
                <a16:creationId xmlns:a16="http://schemas.microsoft.com/office/drawing/2014/main" id="{AAD45706-055C-4B28-82B1-0FA142A677E0}"/>
              </a:ext>
            </a:extLst>
          </p:cNvPr>
          <p:cNvSpPr txBox="1"/>
          <p:nvPr/>
        </p:nvSpPr>
        <p:spPr>
          <a:xfrm>
            <a:off x="8163232" y="5736831"/>
            <a:ext cx="4220497"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Principles of Integrated Capitals Assessments</a:t>
            </a:r>
          </a:p>
        </p:txBody>
      </p:sp>
      <p:pic>
        <p:nvPicPr>
          <p:cNvPr id="4" name="Afbeelding 3">
            <a:hlinkClick r:id="rId3"/>
            <a:extLst>
              <a:ext uri="{FF2B5EF4-FFF2-40B4-BE49-F238E27FC236}">
                <a16:creationId xmlns:a16="http://schemas.microsoft.com/office/drawing/2014/main" id="{9C58F868-A87C-4A27-A7D9-EAF7AAB96BB7}"/>
              </a:ext>
            </a:extLst>
          </p:cNvPr>
          <p:cNvPicPr>
            <a:picLocks noChangeAspect="1"/>
          </p:cNvPicPr>
          <p:nvPr/>
        </p:nvPicPr>
        <p:blipFill>
          <a:blip r:embed="rId4"/>
          <a:stretch>
            <a:fillRect/>
          </a:stretch>
        </p:blipFill>
        <p:spPr>
          <a:xfrm>
            <a:off x="358276" y="1598280"/>
            <a:ext cx="4736888" cy="4295278"/>
          </a:xfrm>
          <a:prstGeom prst="rect">
            <a:avLst/>
          </a:prstGeom>
        </p:spPr>
      </p:pic>
      <p:sp>
        <p:nvSpPr>
          <p:cNvPr id="12" name="Tekstvak 11">
            <a:extLst>
              <a:ext uri="{FF2B5EF4-FFF2-40B4-BE49-F238E27FC236}">
                <a16:creationId xmlns:a16="http://schemas.microsoft.com/office/drawing/2014/main" id="{9AE82207-8EFD-4BE7-88A4-E27CE68F39C8}"/>
              </a:ext>
            </a:extLst>
          </p:cNvPr>
          <p:cNvSpPr txBox="1"/>
          <p:nvPr/>
        </p:nvSpPr>
        <p:spPr>
          <a:xfrm>
            <a:off x="1113749" y="1228948"/>
            <a:ext cx="3475586" cy="369332"/>
          </a:xfrm>
          <a:prstGeom prst="rect">
            <a:avLst/>
          </a:prstGeom>
          <a:noFill/>
        </p:spPr>
        <p:txBody>
          <a:bodyPr wrap="square">
            <a:spAutoFit/>
          </a:bodyPr>
          <a:lstStyle/>
          <a:p>
            <a:r>
              <a:rPr lang="en-US" sz="1800" b="1" dirty="0">
                <a:solidFill>
                  <a:srgbClr val="23BAED"/>
                </a:solidFill>
                <a:latin typeface="Arial"/>
                <a:cs typeface="Arial"/>
                <a:sym typeface="Arial"/>
              </a:rPr>
              <a:t>What is it and what is it not?</a:t>
            </a:r>
            <a:endParaRPr lang="nl-NL" dirty="0"/>
          </a:p>
        </p:txBody>
      </p:sp>
      <p:sp>
        <p:nvSpPr>
          <p:cNvPr id="16" name="Tekstvak 15">
            <a:extLst>
              <a:ext uri="{FF2B5EF4-FFF2-40B4-BE49-F238E27FC236}">
                <a16:creationId xmlns:a16="http://schemas.microsoft.com/office/drawing/2014/main" id="{24225991-3F21-4A18-AC4C-E885F075100E}"/>
              </a:ext>
            </a:extLst>
          </p:cNvPr>
          <p:cNvSpPr txBox="1"/>
          <p:nvPr/>
        </p:nvSpPr>
        <p:spPr>
          <a:xfrm>
            <a:off x="5262482" y="1823245"/>
            <a:ext cx="6265628" cy="3832331"/>
          </a:xfrm>
          <a:prstGeom prst="rect">
            <a:avLst/>
          </a:prstGeom>
          <a:noFill/>
        </p:spPr>
        <p:txBody>
          <a:bodyPr wrap="square">
            <a:spAutoFit/>
          </a:bodyPr>
          <a:lstStyle/>
          <a:p>
            <a:pPr marL="342900" indent="-342900">
              <a:lnSpc>
                <a:spcPct val="150000"/>
              </a:lnSpc>
              <a:buClr>
                <a:srgbClr val="23BAED"/>
              </a:buClr>
              <a:buSzPts val="2400"/>
              <a:buFont typeface="Noto Sans Symbols"/>
              <a:buChar char="❖"/>
            </a:pPr>
            <a:r>
              <a:rPr lang="en-US" sz="1600" b="1" dirty="0">
                <a:solidFill>
                  <a:srgbClr val="595959"/>
                </a:solidFill>
                <a:latin typeface="Arial"/>
                <a:cs typeface="Arial"/>
              </a:rPr>
              <a:t>Principle 1 </a:t>
            </a:r>
            <a:r>
              <a:rPr lang="en-GB" sz="2000" dirty="0">
                <a:solidFill>
                  <a:srgbClr val="00B0F0"/>
                </a:solidFill>
              </a:rPr>
              <a:t>—</a:t>
            </a:r>
            <a:r>
              <a:rPr lang="en-GB" sz="2000" dirty="0"/>
              <a:t> </a:t>
            </a:r>
            <a:r>
              <a:rPr lang="en-US" sz="1600" dirty="0">
                <a:solidFill>
                  <a:srgbClr val="595959"/>
                </a:solidFill>
                <a:latin typeface="Arial"/>
                <a:cs typeface="Arial"/>
              </a:rPr>
              <a:t>Consider </a:t>
            </a:r>
            <a:r>
              <a:rPr lang="en-US" sz="1600" b="1" dirty="0">
                <a:solidFill>
                  <a:srgbClr val="23BAED"/>
                </a:solidFill>
                <a:latin typeface="Arial"/>
                <a:cs typeface="Arial"/>
              </a:rPr>
              <a:t>all forms of capital</a:t>
            </a:r>
            <a:r>
              <a:rPr lang="en-US" sz="1600" dirty="0">
                <a:solidFill>
                  <a:srgbClr val="595959"/>
                </a:solidFill>
                <a:latin typeface="Arial"/>
                <a:cs typeface="Arial"/>
              </a:rPr>
              <a:t> and include all relevant capitals </a:t>
            </a:r>
          </a:p>
          <a:p>
            <a:pPr marL="342900" indent="-342900">
              <a:lnSpc>
                <a:spcPct val="150000"/>
              </a:lnSpc>
              <a:buClr>
                <a:srgbClr val="23BAED"/>
              </a:buClr>
              <a:buSzPts val="2400"/>
              <a:buFont typeface="Noto Sans Symbols"/>
              <a:buChar char="❖"/>
            </a:pPr>
            <a:r>
              <a:rPr lang="en-US" sz="1600" b="1" dirty="0">
                <a:solidFill>
                  <a:srgbClr val="595959"/>
                </a:solidFill>
                <a:latin typeface="Arial"/>
                <a:cs typeface="Arial"/>
              </a:rPr>
              <a:t>Principle 2</a:t>
            </a:r>
            <a:r>
              <a:rPr lang="en-GB" sz="1600" b="1" dirty="0">
                <a:solidFill>
                  <a:srgbClr val="00B0F0"/>
                </a:solidFill>
              </a:rPr>
              <a:t> </a:t>
            </a:r>
            <a:r>
              <a:rPr lang="en-GB" sz="1600" dirty="0">
                <a:solidFill>
                  <a:srgbClr val="00B0F0"/>
                </a:solidFill>
              </a:rPr>
              <a:t>—</a:t>
            </a:r>
            <a:r>
              <a:rPr lang="en-US" sz="1600" dirty="0">
                <a:solidFill>
                  <a:srgbClr val="595959"/>
                </a:solidFill>
                <a:latin typeface="Arial"/>
                <a:cs typeface="Arial"/>
              </a:rPr>
              <a:t> Take into account the </a:t>
            </a:r>
            <a:r>
              <a:rPr lang="en-US" sz="1600" b="1" dirty="0">
                <a:solidFill>
                  <a:srgbClr val="23BAED"/>
                </a:solidFill>
                <a:latin typeface="Arial"/>
                <a:cs typeface="Arial"/>
              </a:rPr>
              <a:t>surrounding system </a:t>
            </a:r>
            <a:r>
              <a:rPr lang="en-US" sz="1600" dirty="0">
                <a:solidFill>
                  <a:srgbClr val="595959"/>
                </a:solidFill>
                <a:latin typeface="Arial"/>
                <a:cs typeface="Arial"/>
              </a:rPr>
              <a:t>and its inter-connections </a:t>
            </a:r>
          </a:p>
          <a:p>
            <a:pPr marL="342900" indent="-342900">
              <a:lnSpc>
                <a:spcPct val="150000"/>
              </a:lnSpc>
              <a:buClr>
                <a:srgbClr val="23BAED"/>
              </a:buClr>
              <a:buSzPts val="2400"/>
              <a:buFont typeface="Noto Sans Symbols"/>
              <a:buChar char="❖"/>
            </a:pPr>
            <a:r>
              <a:rPr lang="en-US" sz="1600" b="1" dirty="0">
                <a:solidFill>
                  <a:srgbClr val="595959"/>
                </a:solidFill>
                <a:latin typeface="Arial"/>
                <a:cs typeface="Arial"/>
              </a:rPr>
              <a:t>Principle 3 </a:t>
            </a:r>
            <a:r>
              <a:rPr lang="en-GB" sz="1600" dirty="0">
                <a:solidFill>
                  <a:srgbClr val="00B0F0"/>
                </a:solidFill>
              </a:rPr>
              <a:t>— </a:t>
            </a:r>
            <a:r>
              <a:rPr lang="en-US" sz="1600" dirty="0">
                <a:solidFill>
                  <a:srgbClr val="595959"/>
                </a:solidFill>
                <a:latin typeface="Arial"/>
                <a:cs typeface="Arial"/>
              </a:rPr>
              <a:t>Apply an appropriate level of attribution based on your </a:t>
            </a:r>
            <a:r>
              <a:rPr lang="en-US" sz="1600" b="1" dirty="0">
                <a:solidFill>
                  <a:srgbClr val="23BAED"/>
                </a:solidFill>
                <a:latin typeface="Arial"/>
                <a:cs typeface="Arial"/>
              </a:rPr>
              <a:t>degree of influence </a:t>
            </a:r>
          </a:p>
          <a:p>
            <a:pPr marL="342900" indent="-342900">
              <a:lnSpc>
                <a:spcPct val="150000"/>
              </a:lnSpc>
              <a:buClr>
                <a:srgbClr val="23BAED"/>
              </a:buClr>
              <a:buSzPts val="2400"/>
              <a:buFont typeface="Noto Sans Symbols"/>
              <a:buChar char="❖"/>
            </a:pPr>
            <a:r>
              <a:rPr lang="en-US" sz="1600" b="1" dirty="0">
                <a:solidFill>
                  <a:srgbClr val="595959"/>
                </a:solidFill>
                <a:latin typeface="Arial"/>
                <a:cs typeface="Arial"/>
              </a:rPr>
              <a:t>Principle 4 </a:t>
            </a:r>
            <a:r>
              <a:rPr lang="en-GB" sz="1600" dirty="0">
                <a:solidFill>
                  <a:srgbClr val="00B0F0"/>
                </a:solidFill>
              </a:rPr>
              <a:t>— </a:t>
            </a:r>
            <a:r>
              <a:rPr lang="en-US" sz="1600" dirty="0">
                <a:solidFill>
                  <a:srgbClr val="595959"/>
                </a:solidFill>
                <a:latin typeface="Arial"/>
                <a:cs typeface="Arial"/>
              </a:rPr>
              <a:t>Present values at an </a:t>
            </a:r>
            <a:r>
              <a:rPr lang="en-US" sz="1600" b="1" dirty="0">
                <a:solidFill>
                  <a:srgbClr val="23BAED"/>
                </a:solidFill>
                <a:latin typeface="Arial"/>
                <a:cs typeface="Arial"/>
              </a:rPr>
              <a:t>appropriately granular level </a:t>
            </a:r>
            <a:r>
              <a:rPr lang="en-US" sz="1600" dirty="0">
                <a:solidFill>
                  <a:srgbClr val="595959"/>
                </a:solidFill>
                <a:latin typeface="Arial"/>
                <a:cs typeface="Arial"/>
              </a:rPr>
              <a:t>for the decision being made </a:t>
            </a:r>
          </a:p>
          <a:p>
            <a:pPr marL="342900" indent="-342900">
              <a:lnSpc>
                <a:spcPct val="150000"/>
              </a:lnSpc>
              <a:buClr>
                <a:srgbClr val="23BAED"/>
              </a:buClr>
              <a:buSzPts val="2400"/>
              <a:buFont typeface="Noto Sans Symbols"/>
              <a:buChar char="❖"/>
            </a:pPr>
            <a:r>
              <a:rPr lang="en-US" sz="1600" b="1" dirty="0">
                <a:solidFill>
                  <a:srgbClr val="595959"/>
                </a:solidFill>
                <a:latin typeface="Arial"/>
                <a:cs typeface="Arial"/>
              </a:rPr>
              <a:t>Principle 5 </a:t>
            </a:r>
            <a:r>
              <a:rPr lang="en-GB" sz="1600" dirty="0">
                <a:solidFill>
                  <a:srgbClr val="00B0F0"/>
                </a:solidFill>
              </a:rPr>
              <a:t>— </a:t>
            </a:r>
            <a:r>
              <a:rPr lang="en-US" sz="1600" dirty="0">
                <a:solidFill>
                  <a:srgbClr val="595959"/>
                </a:solidFill>
                <a:latin typeface="Arial"/>
                <a:cs typeface="Arial"/>
              </a:rPr>
              <a:t>Specify and address </a:t>
            </a:r>
            <a:r>
              <a:rPr lang="en-US" sz="1600" b="1" dirty="0">
                <a:solidFill>
                  <a:srgbClr val="23BAED"/>
                </a:solidFill>
                <a:latin typeface="Arial"/>
                <a:cs typeface="Arial"/>
              </a:rPr>
              <a:t>key differences in impacts and dependencies</a:t>
            </a:r>
            <a:r>
              <a:rPr lang="en-US" sz="1600" dirty="0">
                <a:solidFill>
                  <a:srgbClr val="595959"/>
                </a:solidFill>
                <a:latin typeface="Arial"/>
                <a:cs typeface="Arial"/>
              </a:rPr>
              <a:t> amongst all stakeholders</a:t>
            </a:r>
          </a:p>
        </p:txBody>
      </p:sp>
      <p:sp>
        <p:nvSpPr>
          <p:cNvPr id="19" name="Tekstvak 18">
            <a:extLst>
              <a:ext uri="{FF2B5EF4-FFF2-40B4-BE49-F238E27FC236}">
                <a16:creationId xmlns:a16="http://schemas.microsoft.com/office/drawing/2014/main" id="{8DCBE018-B12F-4F00-9DF8-A6245CCA08D1}"/>
              </a:ext>
            </a:extLst>
          </p:cNvPr>
          <p:cNvSpPr txBox="1"/>
          <p:nvPr/>
        </p:nvSpPr>
        <p:spPr>
          <a:xfrm>
            <a:off x="5217714" y="1234158"/>
            <a:ext cx="6665152" cy="369332"/>
          </a:xfrm>
          <a:prstGeom prst="rect">
            <a:avLst/>
          </a:prstGeom>
          <a:noFill/>
        </p:spPr>
        <p:txBody>
          <a:bodyPr wrap="square">
            <a:spAutoFit/>
          </a:bodyPr>
          <a:lstStyle/>
          <a:p>
            <a:r>
              <a:rPr lang="en-US" b="1" dirty="0">
                <a:solidFill>
                  <a:srgbClr val="23BAED"/>
                </a:solidFill>
                <a:latin typeface="Arial"/>
                <a:cs typeface="Arial"/>
              </a:rPr>
              <a:t>Principles for undertaking integrated capitals assessments</a:t>
            </a:r>
            <a:endParaRPr lang="nl-NL" b="1" dirty="0">
              <a:solidFill>
                <a:srgbClr val="23BAED"/>
              </a:solidFill>
              <a:latin typeface="Arial"/>
              <a:cs typeface="Arial"/>
            </a:endParaRPr>
          </a:p>
        </p:txBody>
      </p:sp>
      <p:sp>
        <p:nvSpPr>
          <p:cNvPr id="8" name="Slide Number Placeholder 3">
            <a:extLst>
              <a:ext uri="{FF2B5EF4-FFF2-40B4-BE49-F238E27FC236}">
                <a16:creationId xmlns:a16="http://schemas.microsoft.com/office/drawing/2014/main" id="{671F1C8D-F3B3-412C-B177-AB08E430293C}"/>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9" name="Teardrop 2">
            <a:extLst>
              <a:ext uri="{FF2B5EF4-FFF2-40B4-BE49-F238E27FC236}">
                <a16:creationId xmlns:a16="http://schemas.microsoft.com/office/drawing/2014/main" id="{87F6B2D5-B4C2-45BD-874E-248E6FE8C3D3}"/>
              </a:ext>
            </a:extLst>
          </p:cNvPr>
          <p:cNvSpPr/>
          <p:nvPr/>
        </p:nvSpPr>
        <p:spPr>
          <a:xfrm>
            <a:off x="10476968" y="137551"/>
            <a:ext cx="1595148" cy="106679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20">
            <a:extLst>
              <a:ext uri="{FF2B5EF4-FFF2-40B4-BE49-F238E27FC236}">
                <a16:creationId xmlns:a16="http://schemas.microsoft.com/office/drawing/2014/main" id="{78A08693-E2CD-4AC4-A43D-26765BDB2A9E}"/>
              </a:ext>
            </a:extLst>
          </p:cNvPr>
          <p:cNvSpPr txBox="1"/>
          <p:nvPr/>
        </p:nvSpPr>
        <p:spPr>
          <a:xfrm>
            <a:off x="10568455" y="340162"/>
            <a:ext cx="1503661" cy="784830"/>
          </a:xfrm>
          <a:prstGeom prst="rect">
            <a:avLst/>
          </a:prstGeom>
          <a:noFill/>
        </p:spPr>
        <p:txBody>
          <a:bodyPr wrap="square" rtlCol="0">
            <a:spAutoFit/>
          </a:bodyPr>
          <a:lstStyle/>
          <a:p>
            <a:pPr algn="ctr"/>
            <a:r>
              <a:rPr lang="en-GB" sz="1500" dirty="0">
                <a:solidFill>
                  <a:schemeClr val="bg1"/>
                </a:solidFill>
              </a:rPr>
              <a:t>Refer to </a:t>
            </a:r>
            <a:r>
              <a:rPr lang="en-GB" sz="1500" b="1" dirty="0">
                <a:solidFill>
                  <a:schemeClr val="bg1"/>
                </a:solidFill>
              </a:rPr>
              <a:t>p.13  </a:t>
            </a:r>
            <a:r>
              <a:rPr lang="en-GB" sz="1500" dirty="0">
                <a:solidFill>
                  <a:schemeClr val="bg1"/>
                </a:solidFill>
              </a:rPr>
              <a:t>of your workbook</a:t>
            </a:r>
          </a:p>
        </p:txBody>
      </p:sp>
    </p:spTree>
    <p:extLst>
      <p:ext uri="{BB962C8B-B14F-4D97-AF65-F5344CB8AC3E}">
        <p14:creationId xmlns:p14="http://schemas.microsoft.com/office/powerpoint/2010/main" val="51872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7126-BF23-4C25-A7D2-D211152FE84C}"/>
              </a:ext>
            </a:extLst>
          </p:cNvPr>
          <p:cNvSpPr>
            <a:spLocks noGrp="1"/>
          </p:cNvSpPr>
          <p:nvPr>
            <p:ph type="title"/>
          </p:nvPr>
        </p:nvSpPr>
        <p:spPr/>
        <p:txBody>
          <a:bodyPr/>
          <a:lstStyle/>
          <a:p>
            <a:r>
              <a:rPr lang="en-GB" dirty="0">
                <a:solidFill>
                  <a:srgbClr val="595959"/>
                </a:solidFill>
              </a:rPr>
              <a:t>What parts of the Natural Capital Protocol will we cover?</a:t>
            </a:r>
            <a:endParaRPr lang="en-US" dirty="0">
              <a:solidFill>
                <a:srgbClr val="595959"/>
              </a:solidFill>
            </a:endParaRPr>
          </a:p>
        </p:txBody>
      </p:sp>
      <p:pic>
        <p:nvPicPr>
          <p:cNvPr id="4" name="Picture 3">
            <a:extLst>
              <a:ext uri="{FF2B5EF4-FFF2-40B4-BE49-F238E27FC236}">
                <a16:creationId xmlns:a16="http://schemas.microsoft.com/office/drawing/2014/main" id="{940DE804-F91F-43BB-8D0B-FB8DAC296C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642"/>
          <a:stretch/>
        </p:blipFill>
        <p:spPr>
          <a:xfrm>
            <a:off x="1924210" y="1739896"/>
            <a:ext cx="8942852" cy="4161177"/>
          </a:xfrm>
          <a:prstGeom prst="rect">
            <a:avLst/>
          </a:prstGeom>
        </p:spPr>
      </p:pic>
      <p:sp>
        <p:nvSpPr>
          <p:cNvPr id="5" name="Left Brace 4">
            <a:extLst>
              <a:ext uri="{FF2B5EF4-FFF2-40B4-BE49-F238E27FC236}">
                <a16:creationId xmlns:a16="http://schemas.microsoft.com/office/drawing/2014/main" id="{878F087D-7223-4198-B9F0-9739A0A23F95}"/>
              </a:ext>
            </a:extLst>
          </p:cNvPr>
          <p:cNvSpPr/>
          <p:nvPr/>
        </p:nvSpPr>
        <p:spPr>
          <a:xfrm rot="5400000" flipH="1">
            <a:off x="5310279" y="740906"/>
            <a:ext cx="136144" cy="1969079"/>
          </a:xfrm>
          <a:prstGeom prst="leftBrace">
            <a:avLst/>
          </a:prstGeom>
          <a:ln w="381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1" b="1"/>
          </a:p>
        </p:txBody>
      </p:sp>
      <p:sp>
        <p:nvSpPr>
          <p:cNvPr id="6" name="Left Brace 5">
            <a:extLst>
              <a:ext uri="{FF2B5EF4-FFF2-40B4-BE49-F238E27FC236}">
                <a16:creationId xmlns:a16="http://schemas.microsoft.com/office/drawing/2014/main" id="{2A469710-0640-44FC-93EF-071CC8379F3E}"/>
              </a:ext>
            </a:extLst>
          </p:cNvPr>
          <p:cNvSpPr/>
          <p:nvPr/>
        </p:nvSpPr>
        <p:spPr>
          <a:xfrm rot="5400000" flipH="1">
            <a:off x="7109191" y="740906"/>
            <a:ext cx="136144" cy="1969079"/>
          </a:xfrm>
          <a:prstGeom prst="leftBrace">
            <a:avLst/>
          </a:prstGeom>
          <a:ln w="381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1" b="1"/>
          </a:p>
        </p:txBody>
      </p:sp>
      <p:sp>
        <p:nvSpPr>
          <p:cNvPr id="7" name="Left Brace 6">
            <a:extLst>
              <a:ext uri="{FF2B5EF4-FFF2-40B4-BE49-F238E27FC236}">
                <a16:creationId xmlns:a16="http://schemas.microsoft.com/office/drawing/2014/main" id="{BB802B7C-9E30-41B7-801D-35E3764FB73B}"/>
              </a:ext>
            </a:extLst>
          </p:cNvPr>
          <p:cNvSpPr/>
          <p:nvPr/>
        </p:nvSpPr>
        <p:spPr>
          <a:xfrm rot="16200000">
            <a:off x="3250460" y="793662"/>
            <a:ext cx="136140" cy="1863569"/>
          </a:xfrm>
          <a:prstGeom prst="leftBrace">
            <a:avLst/>
          </a:prstGeom>
          <a:ln w="2222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1"/>
          </a:p>
        </p:txBody>
      </p:sp>
      <p:sp>
        <p:nvSpPr>
          <p:cNvPr id="8" name="TextBox 7">
            <a:extLst>
              <a:ext uri="{FF2B5EF4-FFF2-40B4-BE49-F238E27FC236}">
                <a16:creationId xmlns:a16="http://schemas.microsoft.com/office/drawing/2014/main" id="{EF63D9DE-B521-4632-AB56-932862F8E6A1}"/>
              </a:ext>
            </a:extLst>
          </p:cNvPr>
          <p:cNvSpPr txBox="1"/>
          <p:nvPr/>
        </p:nvSpPr>
        <p:spPr>
          <a:xfrm>
            <a:off x="2682137" y="1284014"/>
            <a:ext cx="1133644" cy="369460"/>
          </a:xfrm>
          <a:prstGeom prst="rect">
            <a:avLst/>
          </a:prstGeom>
          <a:noFill/>
        </p:spPr>
        <p:txBody>
          <a:bodyPr wrap="none" rtlCol="0">
            <a:spAutoFit/>
          </a:bodyPr>
          <a:lstStyle/>
          <a:p>
            <a:r>
              <a:rPr lang="en-GB" sz="1801" dirty="0"/>
              <a:t>Module 1</a:t>
            </a:r>
            <a:endParaRPr lang="en-US" sz="1801" dirty="0"/>
          </a:p>
        </p:txBody>
      </p:sp>
      <p:sp>
        <p:nvSpPr>
          <p:cNvPr id="9" name="TextBox 8">
            <a:extLst>
              <a:ext uri="{FF2B5EF4-FFF2-40B4-BE49-F238E27FC236}">
                <a16:creationId xmlns:a16="http://schemas.microsoft.com/office/drawing/2014/main" id="{08ED46DF-3A0F-4191-BA47-894A79EF836E}"/>
              </a:ext>
            </a:extLst>
          </p:cNvPr>
          <p:cNvSpPr txBox="1"/>
          <p:nvPr/>
        </p:nvSpPr>
        <p:spPr>
          <a:xfrm>
            <a:off x="4700797" y="1286189"/>
            <a:ext cx="1184940" cy="369460"/>
          </a:xfrm>
          <a:prstGeom prst="rect">
            <a:avLst/>
          </a:prstGeom>
          <a:noFill/>
        </p:spPr>
        <p:txBody>
          <a:bodyPr wrap="none" rtlCol="0">
            <a:spAutoFit/>
          </a:bodyPr>
          <a:lstStyle/>
          <a:p>
            <a:r>
              <a:rPr lang="en-GB" sz="1801" b="1" dirty="0"/>
              <a:t>Module 2</a:t>
            </a:r>
            <a:endParaRPr lang="en-US" sz="1801" b="1" dirty="0"/>
          </a:p>
        </p:txBody>
      </p:sp>
      <p:sp>
        <p:nvSpPr>
          <p:cNvPr id="10" name="TextBox 9">
            <a:extLst>
              <a:ext uri="{FF2B5EF4-FFF2-40B4-BE49-F238E27FC236}">
                <a16:creationId xmlns:a16="http://schemas.microsoft.com/office/drawing/2014/main" id="{EA0D6C61-6117-41F1-8EAC-ECE593D7F9BD}"/>
              </a:ext>
            </a:extLst>
          </p:cNvPr>
          <p:cNvSpPr txBox="1"/>
          <p:nvPr/>
        </p:nvSpPr>
        <p:spPr>
          <a:xfrm>
            <a:off x="5898209" y="1284014"/>
            <a:ext cx="2877711" cy="369460"/>
          </a:xfrm>
          <a:prstGeom prst="rect">
            <a:avLst/>
          </a:prstGeom>
          <a:noFill/>
        </p:spPr>
        <p:txBody>
          <a:bodyPr wrap="none" rtlCol="0">
            <a:spAutoFit/>
          </a:bodyPr>
          <a:lstStyle/>
          <a:p>
            <a:r>
              <a:rPr lang="en-GB" sz="1801" b="1" dirty="0"/>
              <a:t>Introduction in module 2</a:t>
            </a:r>
            <a:endParaRPr lang="en-US" sz="1801" b="1" dirty="0"/>
          </a:p>
        </p:txBody>
      </p:sp>
      <p:sp>
        <p:nvSpPr>
          <p:cNvPr id="3" name="Slide Number Placeholder 2">
            <a:extLst>
              <a:ext uri="{FF2B5EF4-FFF2-40B4-BE49-F238E27FC236}">
                <a16:creationId xmlns:a16="http://schemas.microsoft.com/office/drawing/2014/main" id="{D7C1F4B9-EC40-5640-8F28-4F5AFDD3992D}"/>
              </a:ext>
            </a:extLst>
          </p:cNvPr>
          <p:cNvSpPr>
            <a:spLocks noGrp="1"/>
          </p:cNvSpPr>
          <p:nvPr>
            <p:ph type="sldNum" sz="quarter" idx="12"/>
          </p:nvPr>
        </p:nvSpPr>
        <p:spPr/>
        <p:txBody>
          <a:bodyPr/>
          <a:lstStyle/>
          <a:p>
            <a:fld id="{971CEC84-1649-40CE-BFF6-7286506FEA08}" type="slidenum">
              <a:rPr lang="en-GB" smtClean="0"/>
              <a:pPr/>
              <a:t>38</a:t>
            </a:fld>
            <a:endParaRPr lang="en-GB"/>
          </a:p>
        </p:txBody>
      </p:sp>
      <p:sp>
        <p:nvSpPr>
          <p:cNvPr id="12" name="TextBox 11">
            <a:extLst>
              <a:ext uri="{FF2B5EF4-FFF2-40B4-BE49-F238E27FC236}">
                <a16:creationId xmlns:a16="http://schemas.microsoft.com/office/drawing/2014/main" id="{271B3C78-BF5A-4AC1-8E1E-7992F35D623A}"/>
              </a:ext>
            </a:extLst>
          </p:cNvPr>
          <p:cNvSpPr txBox="1"/>
          <p:nvPr/>
        </p:nvSpPr>
        <p:spPr>
          <a:xfrm>
            <a:off x="581257" y="5227857"/>
            <a:ext cx="1710985" cy="461665"/>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433230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8561-5E51-4A9C-9352-7623FDE59205}"/>
              </a:ext>
            </a:extLst>
          </p:cNvPr>
          <p:cNvSpPr>
            <a:spLocks noGrp="1"/>
          </p:cNvSpPr>
          <p:nvPr>
            <p:ph type="title"/>
          </p:nvPr>
        </p:nvSpPr>
        <p:spPr/>
        <p:txBody>
          <a:bodyPr/>
          <a:lstStyle/>
          <a:p>
            <a:r>
              <a:rPr lang="en-GB" dirty="0"/>
              <a:t>Agenda</a:t>
            </a:r>
          </a:p>
        </p:txBody>
      </p:sp>
      <p:sp>
        <p:nvSpPr>
          <p:cNvPr id="3" name="Slide Number Placeholder 2">
            <a:extLst>
              <a:ext uri="{FF2B5EF4-FFF2-40B4-BE49-F238E27FC236}">
                <a16:creationId xmlns:a16="http://schemas.microsoft.com/office/drawing/2014/main" id="{2F6D8C37-5714-214F-A6F4-8EDFB11B54A6}"/>
              </a:ext>
            </a:extLst>
          </p:cNvPr>
          <p:cNvSpPr>
            <a:spLocks noGrp="1"/>
          </p:cNvSpPr>
          <p:nvPr>
            <p:ph type="sldNum" sz="quarter" idx="12"/>
          </p:nvPr>
        </p:nvSpPr>
        <p:spPr>
          <a:xfrm>
            <a:off x="314195" y="6367523"/>
            <a:ext cx="2743200" cy="365125"/>
          </a:xfrm>
        </p:spPr>
        <p:txBody>
          <a:bodyPr/>
          <a:lstStyle/>
          <a:p>
            <a:fld id="{971CEC84-1649-40CE-BFF6-7286506FEA08}" type="slidenum">
              <a:rPr lang="en-GB" smtClean="0"/>
              <a:pPr/>
              <a:t>39</a:t>
            </a:fld>
            <a:endParaRPr lang="en-GB"/>
          </a:p>
        </p:txBody>
      </p:sp>
      <p:graphicFrame>
        <p:nvGraphicFramePr>
          <p:cNvPr id="5" name="Table 6">
            <a:extLst>
              <a:ext uri="{FF2B5EF4-FFF2-40B4-BE49-F238E27FC236}">
                <a16:creationId xmlns:a16="http://schemas.microsoft.com/office/drawing/2014/main" id="{11B5B013-9260-415A-88CF-6957529764A5}"/>
              </a:ext>
            </a:extLst>
          </p:cNvPr>
          <p:cNvGraphicFramePr>
            <a:graphicFrameLocks noGrp="1"/>
          </p:cNvGraphicFramePr>
          <p:nvPr>
            <p:extLst>
              <p:ext uri="{D42A27DB-BD31-4B8C-83A1-F6EECF244321}">
                <p14:modId xmlns:p14="http://schemas.microsoft.com/office/powerpoint/2010/main" val="1782963507"/>
              </p:ext>
            </p:extLst>
          </p:nvPr>
        </p:nvGraphicFramePr>
        <p:xfrm>
          <a:off x="852358" y="1579622"/>
          <a:ext cx="10394762" cy="3843081"/>
        </p:xfrm>
        <a:graphic>
          <a:graphicData uri="http://schemas.openxmlformats.org/drawingml/2006/table">
            <a:tbl>
              <a:tblPr firstRow="1" bandRow="1">
                <a:tableStyleId>{5FD0F851-EC5A-4D38-B0AD-8093EC10F338}</a:tableStyleId>
              </a:tblPr>
              <a:tblGrid>
                <a:gridCol w="1440676">
                  <a:extLst>
                    <a:ext uri="{9D8B030D-6E8A-4147-A177-3AD203B41FA5}">
                      <a16:colId xmlns:a16="http://schemas.microsoft.com/office/drawing/2014/main" val="1023688113"/>
                    </a:ext>
                  </a:extLst>
                </a:gridCol>
                <a:gridCol w="8954086">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800" kern="1200" dirty="0"/>
                        <a:t>Time (xxx)</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800" kern="1200" dirty="0"/>
                        <a:t>Session</a:t>
                      </a:r>
                      <a:endParaRPr lang="en-CH" sz="18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lvl="0" algn="l" rtl="0">
                        <a:lnSpc>
                          <a:spcPct val="150000"/>
                        </a:lnSpc>
                        <a:buNone/>
                      </a:pPr>
                      <a:r>
                        <a:rPr lang="en-GB" sz="1700" b="1" i="0" kern="1200" dirty="0">
                          <a:solidFill>
                            <a:srgbClr val="595959"/>
                          </a:solidFill>
                          <a:latin typeface="+mn-lt"/>
                          <a:ea typeface="+mn-ea"/>
                          <a:cs typeface="+mn-cs"/>
                        </a:rPr>
                        <a:t>Introductions</a:t>
                      </a:r>
                      <a:endParaRPr lang="en-US" b="1" i="0" dirty="0"/>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17627756"/>
                  </a:ext>
                </a:extLst>
              </a:tr>
              <a:tr h="353086">
                <a:tc>
                  <a:txBody>
                    <a:bodyPr/>
                    <a:lstStyle/>
                    <a:p>
                      <a:r>
                        <a:rPr lang="en-GB"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Setting the scene and a brief re-cap on natural capital</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78939251"/>
                  </a:ext>
                </a:extLst>
              </a:tr>
              <a:tr h="353086">
                <a:tc>
                  <a:txBody>
                    <a:bodyPr/>
                    <a:lstStyle/>
                    <a:p>
                      <a:r>
                        <a:rPr lang="en-GB" sz="1800" kern="1200" dirty="0">
                          <a:solidFill>
                            <a:schemeClr val="tx1">
                              <a:lumMod val="65000"/>
                              <a:lumOff val="35000"/>
                            </a:schemeClr>
                          </a:solidFill>
                          <a:latin typeface="+mn-lt"/>
                          <a:ea typeface="+mn-ea"/>
                          <a:cs typeface="+mn-cs"/>
                        </a:rPr>
                        <a:t>10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00B0F0"/>
                          </a:solidFill>
                          <a:latin typeface="+mn-lt"/>
                          <a:ea typeface="+mn-ea"/>
                          <a:cs typeface="+mn-cs"/>
                        </a:rPr>
                        <a:t>The business case for assessing natural capital &amp; common assessments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88569436"/>
                  </a:ext>
                </a:extLst>
              </a:tr>
              <a:tr h="353086">
                <a:tc>
                  <a:txBody>
                    <a:bodyPr/>
                    <a:lstStyle/>
                    <a:p>
                      <a:r>
                        <a:rPr lang="en-US"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Identifying your natural capital impacts &amp; dependencies </a:t>
                      </a:r>
                      <a:endParaRPr lang="en-GB" sz="1700" b="1" i="0" strike="noStrike"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78303020"/>
                  </a:ext>
                </a:extLst>
              </a:tr>
              <a:tr h="353086">
                <a:tc>
                  <a:txBody>
                    <a:bodyPr/>
                    <a:lstStyle/>
                    <a:p>
                      <a:pPr marL="0" algn="l" defTabSz="914400" rtl="0" eaLnBrk="1" latinLnBrk="0" hangingPunct="1"/>
                      <a:r>
                        <a:rPr lang="en-US" sz="1600" i="1" kern="1200" dirty="0">
                          <a:solidFill>
                            <a:schemeClr val="tx1">
                              <a:lumMod val="65000"/>
                              <a:lumOff val="35000"/>
                            </a:schemeClr>
                          </a:solidFill>
                          <a:latin typeface="+mn-lt"/>
                          <a:ea typeface="+mn-ea"/>
                          <a:cs typeface="+mn-cs"/>
                        </a:rPr>
                        <a:t>25</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tc>
                  <a:txBody>
                    <a:bodyPr/>
                    <a:lstStyle/>
                    <a:p>
                      <a:pPr marL="0" algn="l" defTabSz="914400" rtl="0" eaLnBrk="1" fontAlgn="ctr" latinLnBrk="0" hangingPunct="1">
                        <a:lnSpc>
                          <a:spcPct val="150000"/>
                        </a:lnSpc>
                      </a:pPr>
                      <a:r>
                        <a:rPr lang="en-GB" sz="1600" i="1" kern="1200" dirty="0">
                          <a:solidFill>
                            <a:schemeClr val="tx1">
                              <a:lumMod val="65000"/>
                              <a:lumOff val="35000"/>
                            </a:schemeClr>
                          </a:solidFill>
                          <a:latin typeface="+mn-lt"/>
                          <a:ea typeface="+mn-ea"/>
                          <a:cs typeface="+mn-cs"/>
                        </a:rPr>
                        <a:t>Coffee Break</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extLst>
                  <a:ext uri="{0D108BD9-81ED-4DB2-BD59-A6C34878D82A}">
                    <a16:rowId xmlns:a16="http://schemas.microsoft.com/office/drawing/2014/main" val="3628176994"/>
                  </a:ext>
                </a:extLst>
              </a:tr>
              <a:tr h="353086">
                <a:tc>
                  <a:txBody>
                    <a:bodyPr/>
                    <a:lstStyle/>
                    <a:p>
                      <a:r>
                        <a:rPr lang="en-US" sz="1800" i="0" kern="1200" dirty="0">
                          <a:solidFill>
                            <a:schemeClr val="tx1">
                              <a:lumMod val="65000"/>
                              <a:lumOff val="35000"/>
                            </a:schemeClr>
                          </a:solidFill>
                          <a:latin typeface="+mn-lt"/>
                          <a:ea typeface="+mn-ea"/>
                          <a:cs typeface="+mn-cs"/>
                        </a:rPr>
                        <a:t>20</a:t>
                      </a:r>
                      <a:endParaRPr lang="en-CH" sz="1800" i="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Scoping an assessment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76740707"/>
                  </a:ext>
                </a:extLst>
              </a:tr>
              <a:tr h="353086">
                <a:tc>
                  <a:txBody>
                    <a:bodyPr/>
                    <a:lstStyle/>
                    <a:p>
                      <a:r>
                        <a:rPr lang="en-US" sz="1800" kern="1200" dirty="0">
                          <a:solidFill>
                            <a:schemeClr val="tx1">
                              <a:lumMod val="65000"/>
                              <a:lumOff val="35000"/>
                            </a:schemeClr>
                          </a:solidFill>
                          <a:latin typeface="+mn-lt"/>
                          <a:ea typeface="+mn-ea"/>
                          <a:cs typeface="+mn-cs"/>
                        </a:rPr>
                        <a:t>20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Materiality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35272183"/>
                  </a:ext>
                </a:extLst>
              </a:tr>
              <a:tr h="376962">
                <a:tc>
                  <a:txBody>
                    <a:bodyPr/>
                    <a:lstStyle/>
                    <a:p>
                      <a:r>
                        <a:rPr lang="en-US" sz="1800" kern="1200" dirty="0">
                          <a:solidFill>
                            <a:schemeClr val="tx1">
                              <a:lumMod val="65000"/>
                              <a:lumOff val="35000"/>
                            </a:schemeClr>
                          </a:solidFill>
                          <a:latin typeface="+mn-lt"/>
                          <a:ea typeface="+mn-ea"/>
                          <a:cs typeface="+mn-cs"/>
                        </a:rPr>
                        <a:t>20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Introduction to monetary valuation for scoping an assessment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223510256"/>
                  </a:ext>
                </a:extLst>
              </a:tr>
              <a:tr h="353086">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lvl="0" algn="l">
                        <a:lnSpc>
                          <a:spcPct val="150000"/>
                        </a:lnSpc>
                        <a:buNone/>
                      </a:pPr>
                      <a:r>
                        <a:rPr lang="en-GB" sz="1700" b="1" i="0" u="none" strike="noStrike" kern="1200" noProof="0" dirty="0">
                          <a:solidFill>
                            <a:srgbClr val="595959"/>
                          </a:solidFill>
                          <a:latin typeface="Arial"/>
                        </a:rPr>
                        <a:t>Case study presentation </a:t>
                      </a:r>
                      <a:endParaRPr lang="en-GB" sz="1700" b="1" i="0"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0702698"/>
                  </a:ext>
                </a:extLst>
              </a:tr>
            </a:tbl>
          </a:graphicData>
        </a:graphic>
      </p:graphicFrame>
      <p:sp>
        <p:nvSpPr>
          <p:cNvPr id="6" name="TextBox 2">
            <a:extLst>
              <a:ext uri="{FF2B5EF4-FFF2-40B4-BE49-F238E27FC236}">
                <a16:creationId xmlns:a16="http://schemas.microsoft.com/office/drawing/2014/main" id="{175E5CAF-19E0-4747-B1AD-981CF3DE4F7F}"/>
              </a:ext>
            </a:extLst>
          </p:cNvPr>
          <p:cNvSpPr txBox="1"/>
          <p:nvPr/>
        </p:nvSpPr>
        <p:spPr>
          <a:xfrm rot="1025991">
            <a:off x="7318666" y="513067"/>
            <a:ext cx="2697335" cy="400110"/>
          </a:xfrm>
          <a:prstGeom prst="rect">
            <a:avLst/>
          </a:prstGeom>
          <a:solidFill>
            <a:srgbClr val="FFCC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TO ADAPT</a:t>
            </a:r>
            <a:endParaRPr kumimoji="0" lang="en-CH" sz="20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04460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We Value Nature training is open </a:t>
            </a:r>
            <a:endParaRPr lang="en-GB">
              <a:highlight>
                <a:srgbClr val="FFFF00"/>
              </a:highlight>
            </a:endParaRPr>
          </a:p>
        </p:txBody>
      </p:sp>
      <p:sp>
        <p:nvSpPr>
          <p:cNvPr id="3" name="Content Placeholder 2"/>
          <p:cNvSpPr>
            <a:spLocks noGrp="1"/>
          </p:cNvSpPr>
          <p:nvPr>
            <p:ph idx="1"/>
          </p:nvPr>
        </p:nvSpPr>
        <p:spPr>
          <a:xfrm>
            <a:off x="314195" y="1461524"/>
            <a:ext cx="7075165" cy="4599034"/>
          </a:xfrm>
        </p:spPr>
        <p:txBody>
          <a:bodyPr>
            <a:normAutofit fontScale="85000" lnSpcReduction="20000"/>
          </a:bodyPr>
          <a:lstStyle/>
          <a:p>
            <a:pPr marL="0" indent="0">
              <a:lnSpc>
                <a:spcPct val="120000"/>
              </a:lnSpc>
              <a:buNone/>
            </a:pPr>
            <a:r>
              <a:rPr lang="en-GB" sz="2800" b="1" dirty="0">
                <a:solidFill>
                  <a:srgbClr val="23BAED"/>
                </a:solidFill>
              </a:rPr>
              <a:t>You are free to:</a:t>
            </a:r>
          </a:p>
          <a:p>
            <a:pPr>
              <a:lnSpc>
                <a:spcPct val="120000"/>
              </a:lnSpc>
            </a:pPr>
            <a:r>
              <a:rPr lang="en-GB" b="1" dirty="0"/>
              <a:t>Share</a:t>
            </a:r>
            <a:r>
              <a:rPr lang="en-GB" dirty="0"/>
              <a:t> — copy and redistribute the material in any medium or format.</a:t>
            </a:r>
          </a:p>
          <a:p>
            <a:pPr>
              <a:lnSpc>
                <a:spcPct val="120000"/>
              </a:lnSpc>
            </a:pPr>
            <a:r>
              <a:rPr lang="en-GB" b="1" dirty="0"/>
              <a:t>Adapt</a:t>
            </a:r>
            <a:r>
              <a:rPr lang="en-GB" dirty="0"/>
              <a:t> — remix, transform, and build upon the material for any purpose, even commercial.</a:t>
            </a:r>
          </a:p>
          <a:p>
            <a:pPr marL="0" indent="0">
              <a:lnSpc>
                <a:spcPct val="120000"/>
              </a:lnSpc>
              <a:buNone/>
            </a:pPr>
            <a:endParaRPr lang="en-GB" sz="1400" dirty="0"/>
          </a:p>
          <a:p>
            <a:pPr marL="0" indent="0">
              <a:lnSpc>
                <a:spcPct val="120000"/>
              </a:lnSpc>
              <a:buNone/>
            </a:pPr>
            <a:r>
              <a:rPr lang="en-GB" sz="2800" b="1" dirty="0">
                <a:solidFill>
                  <a:srgbClr val="23BAED"/>
                </a:solidFill>
              </a:rPr>
              <a:t>Under the following terms:</a:t>
            </a:r>
          </a:p>
          <a:p>
            <a:pPr>
              <a:lnSpc>
                <a:spcPct val="120000"/>
              </a:lnSpc>
            </a:pPr>
            <a:r>
              <a:rPr lang="en-GB" b="1" dirty="0"/>
              <a:t>Attribution</a:t>
            </a:r>
            <a:r>
              <a:rPr lang="en-GB" dirty="0"/>
              <a:t> — You must give appropriate credit, link to the licence &amp; indicate if changes were made (but not suggest endorsement).</a:t>
            </a:r>
          </a:p>
          <a:p>
            <a:pPr>
              <a:lnSpc>
                <a:spcPct val="120000"/>
              </a:lnSpc>
            </a:pPr>
            <a:r>
              <a:rPr lang="en-GB" b="1" dirty="0"/>
              <a:t>No additional restrictions </a:t>
            </a:r>
            <a:r>
              <a:rPr lang="en-GB" dirty="0"/>
              <a:t>— You may not legally restrict others from doing anything the license permits.</a:t>
            </a:r>
          </a:p>
          <a:p>
            <a:endParaRPr lang="en-GB" dirty="0"/>
          </a:p>
          <a:p>
            <a:endParaRPr lang="en-GB" dirty="0"/>
          </a:p>
        </p:txBody>
      </p:sp>
      <p:pic>
        <p:nvPicPr>
          <p:cNvPr id="4" name="Picture 3"/>
          <p:cNvPicPr>
            <a:picLocks noChangeAspect="1"/>
          </p:cNvPicPr>
          <p:nvPr/>
        </p:nvPicPr>
        <p:blipFill>
          <a:blip r:embed="rId3"/>
          <a:stretch>
            <a:fillRect/>
          </a:stretch>
        </p:blipFill>
        <p:spPr>
          <a:xfrm>
            <a:off x="8419878" y="1461524"/>
            <a:ext cx="3028950" cy="1504950"/>
          </a:xfrm>
          <a:prstGeom prst="rect">
            <a:avLst/>
          </a:prstGeom>
        </p:spPr>
      </p:pic>
      <p:sp>
        <p:nvSpPr>
          <p:cNvPr id="5" name="TextBox 4"/>
          <p:cNvSpPr txBox="1"/>
          <p:nvPr/>
        </p:nvSpPr>
        <p:spPr>
          <a:xfrm>
            <a:off x="8366718" y="3131289"/>
            <a:ext cx="3924522" cy="1569660"/>
          </a:xfrm>
          <a:prstGeom prst="rect">
            <a:avLst/>
          </a:prstGeom>
          <a:noFill/>
        </p:spPr>
        <p:txBody>
          <a:bodyPr wrap="square" rtlCol="0">
            <a:spAutoFit/>
          </a:bodyPr>
          <a:lstStyle/>
          <a:p>
            <a:r>
              <a:rPr lang="en-GB" sz="2400" b="1">
                <a:solidFill>
                  <a:srgbClr val="23BAED"/>
                </a:solidFill>
              </a:rPr>
              <a:t>CC BY 4.0</a:t>
            </a:r>
            <a:br>
              <a:rPr lang="en-GB" sz="2400">
                <a:solidFill>
                  <a:srgbClr val="23BAED"/>
                </a:solidFill>
              </a:rPr>
            </a:br>
            <a:r>
              <a:rPr lang="en-GB" sz="2400">
                <a:solidFill>
                  <a:srgbClr val="23BAED"/>
                </a:solidFill>
              </a:rPr>
              <a:t>Creative Commons Attribution 4.0 International </a:t>
            </a:r>
          </a:p>
          <a:p>
            <a:endParaRPr lang="en-GB" sz="2400">
              <a:solidFill>
                <a:srgbClr val="23BAED"/>
              </a:solidFill>
            </a:endParaRPr>
          </a:p>
        </p:txBody>
      </p:sp>
      <p:sp>
        <p:nvSpPr>
          <p:cNvPr id="6" name="TextBox 5">
            <a:extLst>
              <a:ext uri="{FF2B5EF4-FFF2-40B4-BE49-F238E27FC236}">
                <a16:creationId xmlns:a16="http://schemas.microsoft.com/office/drawing/2014/main" id="{07C7C3E3-DF0F-4B89-BC95-EFDC44BEEB2F}"/>
              </a:ext>
            </a:extLst>
          </p:cNvPr>
          <p:cNvSpPr txBox="1"/>
          <p:nvPr/>
        </p:nvSpPr>
        <p:spPr>
          <a:xfrm>
            <a:off x="8029353" y="4432541"/>
            <a:ext cx="3810000" cy="1631216"/>
          </a:xfrm>
          <a:prstGeom prst="rect">
            <a:avLst/>
          </a:prstGeom>
          <a:noFill/>
        </p:spPr>
        <p:txBody>
          <a:bodyPr wrap="square" rtlCol="0">
            <a:spAutoFit/>
          </a:bodyPr>
          <a:lstStyle/>
          <a:p>
            <a:r>
              <a:rPr lang="en-GB" sz="2000" dirty="0">
                <a:solidFill>
                  <a:schemeClr val="tx1">
                    <a:lumMod val="65000"/>
                    <a:lumOff val="35000"/>
                  </a:schemeClr>
                </a:solidFill>
                <a:hlinkClick r:id="rId4">
                  <a:extLst>
                    <a:ext uri="{A12FA001-AC4F-418D-AE19-62706E023703}">
                      <ahyp:hlinkClr xmlns:ahyp="http://schemas.microsoft.com/office/drawing/2018/hyperlinkcolor" val="tx"/>
                    </a:ext>
                  </a:extLst>
                </a:hlinkClick>
              </a:rPr>
              <a:t>We Value Nature</a:t>
            </a:r>
            <a:r>
              <a:rPr lang="en-GB" sz="2000" dirty="0">
                <a:solidFill>
                  <a:schemeClr val="tx1">
                    <a:lumMod val="65000"/>
                    <a:lumOff val="35000"/>
                  </a:schemeClr>
                </a:solidFill>
              </a:rPr>
              <a:t> module 2 (We Value Nature, </a:t>
            </a:r>
            <a:r>
              <a:rPr lang="en-GB" sz="2000" dirty="0" err="1">
                <a:solidFill>
                  <a:schemeClr val="tx1">
                    <a:lumMod val="65000"/>
                    <a:lumOff val="35000"/>
                  </a:schemeClr>
                </a:solidFill>
              </a:rPr>
              <a:t>Nature^Squared</a:t>
            </a:r>
            <a:r>
              <a:rPr lang="en-GB" sz="2000" dirty="0">
                <a:solidFill>
                  <a:schemeClr val="tx1">
                    <a:lumMod val="65000"/>
                    <a:lumOff val="35000"/>
                  </a:schemeClr>
                </a:solidFill>
              </a:rPr>
              <a:t> and Little Blue Research, Ltd., YEAR) and licensed under </a:t>
            </a:r>
            <a:r>
              <a:rPr lang="en-GB" sz="2000" dirty="0">
                <a:solidFill>
                  <a:schemeClr val="tx1">
                    <a:lumMod val="65000"/>
                    <a:lumOff val="35000"/>
                  </a:schemeClr>
                </a:solidFill>
                <a:hlinkClick r:id="rId5">
                  <a:extLst>
                    <a:ext uri="{A12FA001-AC4F-418D-AE19-62706E023703}">
                      <ahyp:hlinkClr xmlns:ahyp="http://schemas.microsoft.com/office/drawing/2018/hyperlinkcolor" val="tx"/>
                    </a:ext>
                  </a:extLst>
                </a:hlinkClick>
              </a:rPr>
              <a:t>CC BY 4.0</a:t>
            </a:r>
            <a:endParaRPr lang="en-CH" sz="2000" dirty="0">
              <a:solidFill>
                <a:schemeClr val="tx1">
                  <a:lumMod val="65000"/>
                  <a:lumOff val="35000"/>
                </a:schemeClr>
              </a:solidFill>
            </a:endParaRPr>
          </a:p>
        </p:txBody>
      </p:sp>
      <p:sp>
        <p:nvSpPr>
          <p:cNvPr id="7" name="Slide Number Placeholder 6">
            <a:extLst>
              <a:ext uri="{FF2B5EF4-FFF2-40B4-BE49-F238E27FC236}">
                <a16:creationId xmlns:a16="http://schemas.microsoft.com/office/drawing/2014/main" id="{6115E862-C95A-A74E-BF6B-F3BDBDCFE152}"/>
              </a:ext>
            </a:extLst>
          </p:cNvPr>
          <p:cNvSpPr>
            <a:spLocks noGrp="1"/>
          </p:cNvSpPr>
          <p:nvPr>
            <p:ph type="sldNum" sz="quarter" idx="12"/>
          </p:nvPr>
        </p:nvSpPr>
        <p:spPr/>
        <p:txBody>
          <a:bodyPr/>
          <a:lstStyle/>
          <a:p>
            <a:fld id="{971CEC84-1649-40CE-BFF6-7286506FEA08}" type="slidenum">
              <a:rPr lang="en-GB" smtClean="0"/>
              <a:pPr/>
              <a:t>4</a:t>
            </a:fld>
            <a:endParaRPr lang="en-GB"/>
          </a:p>
        </p:txBody>
      </p:sp>
    </p:spTree>
    <p:extLst>
      <p:ext uri="{BB962C8B-B14F-4D97-AF65-F5344CB8AC3E}">
        <p14:creationId xmlns:p14="http://schemas.microsoft.com/office/powerpoint/2010/main" val="17072665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719DF8-CB5E-4648-A3B5-9598569088ED}"/>
              </a:ext>
            </a:extLst>
          </p:cNvPr>
          <p:cNvPicPr>
            <a:picLocks noChangeAspect="1"/>
          </p:cNvPicPr>
          <p:nvPr/>
        </p:nvPicPr>
        <p:blipFill>
          <a:blip r:embed="rId3" cstate="print">
            <a:extLst>
              <a:ext uri="{28A0092B-C50C-407E-A947-70E740481C1C}">
                <a14:useLocalDpi xmlns:a14="http://schemas.microsoft.com/office/drawing/2010/main" val="0"/>
              </a:ext>
            </a:extLst>
          </a:blip>
          <a:srcRect t="29786" b="29786"/>
          <a:stretch/>
        </p:blipFill>
        <p:spPr>
          <a:xfrm>
            <a:off x="3182549" y="1380202"/>
            <a:ext cx="9009455" cy="5486679"/>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78435"/>
            <a:ext cx="5547292" cy="5490396"/>
          </a:xfrm>
          <a:prstGeom prst="rect">
            <a:avLst/>
          </a:prstGeom>
        </p:spPr>
      </p:pic>
      <p:sp>
        <p:nvSpPr>
          <p:cNvPr id="2" name="Title 1"/>
          <p:cNvSpPr>
            <a:spLocks noGrp="1"/>
          </p:cNvSpPr>
          <p:nvPr>
            <p:ph type="ctrTitle"/>
          </p:nvPr>
        </p:nvSpPr>
        <p:spPr>
          <a:xfrm>
            <a:off x="288945" y="3873314"/>
            <a:ext cx="4314321" cy="1604484"/>
          </a:xfrm>
        </p:spPr>
        <p:txBody>
          <a:bodyPr>
            <a:noAutofit/>
          </a:bodyPr>
          <a:lstStyle/>
          <a:p>
            <a:pPr algn="l"/>
            <a:r>
              <a:rPr lang="en-GB" sz="4000" b="1">
                <a:solidFill>
                  <a:srgbClr val="23BAED"/>
                </a:solidFill>
              </a:rPr>
              <a:t>The business case for assessing natural capital &amp; common assessments</a:t>
            </a:r>
            <a:endParaRPr lang="en-GB" sz="4000">
              <a:solidFill>
                <a:srgbClr val="23BAED"/>
              </a:solidFil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Rectangle 2">
            <a:extLst>
              <a:ext uri="{FF2B5EF4-FFF2-40B4-BE49-F238E27FC236}">
                <a16:creationId xmlns:a16="http://schemas.microsoft.com/office/drawing/2014/main" id="{5B008AA3-C640-7C4A-AF8D-A8320B76055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sp>
        <p:nvSpPr>
          <p:cNvPr id="6" name="Slide Number Placeholder 5">
            <a:extLst>
              <a:ext uri="{FF2B5EF4-FFF2-40B4-BE49-F238E27FC236}">
                <a16:creationId xmlns:a16="http://schemas.microsoft.com/office/drawing/2014/main" id="{B6767B3B-27F2-B44F-ACD9-9D5A08C16067}"/>
              </a:ext>
            </a:extLst>
          </p:cNvPr>
          <p:cNvSpPr>
            <a:spLocks noGrp="1"/>
          </p:cNvSpPr>
          <p:nvPr>
            <p:ph type="sldNum" sz="quarter" idx="12"/>
          </p:nvPr>
        </p:nvSpPr>
        <p:spPr/>
        <p:txBody>
          <a:bodyPr/>
          <a:lstStyle/>
          <a:p>
            <a:fld id="{971CEC84-1649-40CE-BFF6-7286506FEA08}" type="slidenum">
              <a:rPr lang="en-GB" smtClean="0"/>
              <a:pPr/>
              <a:t>40</a:t>
            </a:fld>
            <a:endParaRPr lang="en-GB"/>
          </a:p>
        </p:txBody>
      </p:sp>
    </p:spTree>
    <p:extLst>
      <p:ext uri="{BB962C8B-B14F-4D97-AF65-F5344CB8AC3E}">
        <p14:creationId xmlns:p14="http://schemas.microsoft.com/office/powerpoint/2010/main" val="3616945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A4A00-1AAB-49DA-9C44-A88B4EC0D84D}"/>
              </a:ext>
            </a:extLst>
          </p:cNvPr>
          <p:cNvSpPr>
            <a:spLocks noGrp="1"/>
          </p:cNvSpPr>
          <p:nvPr>
            <p:ph type="title" idx="4294967295"/>
          </p:nvPr>
        </p:nvSpPr>
        <p:spPr>
          <a:xfrm>
            <a:off x="314194" y="125352"/>
            <a:ext cx="11498123" cy="878150"/>
          </a:xfrm>
        </p:spPr>
        <p:txBody>
          <a:bodyPr/>
          <a:lstStyle/>
          <a:p>
            <a:r>
              <a:rPr lang="en-US"/>
              <a:t>The global risk landscape has changed</a:t>
            </a:r>
            <a:endParaRPr lang="en-CH"/>
          </a:p>
        </p:txBody>
      </p:sp>
      <p:graphicFrame>
        <p:nvGraphicFramePr>
          <p:cNvPr id="17" name="Content Placeholder 5">
            <a:extLst>
              <a:ext uri="{FF2B5EF4-FFF2-40B4-BE49-F238E27FC236}">
                <a16:creationId xmlns:a16="http://schemas.microsoft.com/office/drawing/2014/main" id="{269D0CD9-6BED-4B64-A6D0-8E6B1AA958FE}"/>
              </a:ext>
            </a:extLst>
          </p:cNvPr>
          <p:cNvGraphicFramePr>
            <a:graphicFrameLocks/>
          </p:cNvGraphicFramePr>
          <p:nvPr/>
        </p:nvGraphicFramePr>
        <p:xfrm>
          <a:off x="1281338" y="1187772"/>
          <a:ext cx="10082361" cy="4589341"/>
        </p:xfrm>
        <a:graphic>
          <a:graphicData uri="http://schemas.openxmlformats.org/drawingml/2006/table">
            <a:tbl>
              <a:tblPr firstRow="1" bandRow="1"/>
              <a:tblGrid>
                <a:gridCol w="1748558">
                  <a:extLst>
                    <a:ext uri="{9D8B030D-6E8A-4147-A177-3AD203B41FA5}">
                      <a16:colId xmlns:a16="http://schemas.microsoft.com/office/drawing/2014/main" val="20000"/>
                    </a:ext>
                  </a:extLst>
                </a:gridCol>
                <a:gridCol w="603985">
                  <a:extLst>
                    <a:ext uri="{9D8B030D-6E8A-4147-A177-3AD203B41FA5}">
                      <a16:colId xmlns:a16="http://schemas.microsoft.com/office/drawing/2014/main" val="20002"/>
                    </a:ext>
                  </a:extLst>
                </a:gridCol>
                <a:gridCol w="603985">
                  <a:extLst>
                    <a:ext uri="{9D8B030D-6E8A-4147-A177-3AD203B41FA5}">
                      <a16:colId xmlns:a16="http://schemas.microsoft.com/office/drawing/2014/main" val="4018841798"/>
                    </a:ext>
                  </a:extLst>
                </a:gridCol>
                <a:gridCol w="603985">
                  <a:extLst>
                    <a:ext uri="{9D8B030D-6E8A-4147-A177-3AD203B41FA5}">
                      <a16:colId xmlns:a16="http://schemas.microsoft.com/office/drawing/2014/main" val="3911538392"/>
                    </a:ext>
                  </a:extLst>
                </a:gridCol>
                <a:gridCol w="603985">
                  <a:extLst>
                    <a:ext uri="{9D8B030D-6E8A-4147-A177-3AD203B41FA5}">
                      <a16:colId xmlns:a16="http://schemas.microsoft.com/office/drawing/2014/main" val="640585476"/>
                    </a:ext>
                  </a:extLst>
                </a:gridCol>
                <a:gridCol w="603985">
                  <a:extLst>
                    <a:ext uri="{9D8B030D-6E8A-4147-A177-3AD203B41FA5}">
                      <a16:colId xmlns:a16="http://schemas.microsoft.com/office/drawing/2014/main" val="1169577229"/>
                    </a:ext>
                  </a:extLst>
                </a:gridCol>
                <a:gridCol w="603985">
                  <a:extLst>
                    <a:ext uri="{9D8B030D-6E8A-4147-A177-3AD203B41FA5}">
                      <a16:colId xmlns:a16="http://schemas.microsoft.com/office/drawing/2014/main" val="2114804561"/>
                    </a:ext>
                  </a:extLst>
                </a:gridCol>
                <a:gridCol w="603985">
                  <a:extLst>
                    <a:ext uri="{9D8B030D-6E8A-4147-A177-3AD203B41FA5}">
                      <a16:colId xmlns:a16="http://schemas.microsoft.com/office/drawing/2014/main" val="3419674692"/>
                    </a:ext>
                  </a:extLst>
                </a:gridCol>
                <a:gridCol w="603985">
                  <a:extLst>
                    <a:ext uri="{9D8B030D-6E8A-4147-A177-3AD203B41FA5}">
                      <a16:colId xmlns:a16="http://schemas.microsoft.com/office/drawing/2014/main" val="3293626145"/>
                    </a:ext>
                  </a:extLst>
                </a:gridCol>
                <a:gridCol w="603985">
                  <a:extLst>
                    <a:ext uri="{9D8B030D-6E8A-4147-A177-3AD203B41FA5}">
                      <a16:colId xmlns:a16="http://schemas.microsoft.com/office/drawing/2014/main" val="3695106391"/>
                    </a:ext>
                  </a:extLst>
                </a:gridCol>
                <a:gridCol w="603985">
                  <a:extLst>
                    <a:ext uri="{9D8B030D-6E8A-4147-A177-3AD203B41FA5}">
                      <a16:colId xmlns:a16="http://schemas.microsoft.com/office/drawing/2014/main" val="3826489592"/>
                    </a:ext>
                  </a:extLst>
                </a:gridCol>
                <a:gridCol w="2293953">
                  <a:extLst>
                    <a:ext uri="{9D8B030D-6E8A-4147-A177-3AD203B41FA5}">
                      <a16:colId xmlns:a16="http://schemas.microsoft.com/office/drawing/2014/main" val="907754073"/>
                    </a:ext>
                  </a:extLst>
                </a:gridCol>
              </a:tblGrid>
              <a:tr h="288819">
                <a:tc>
                  <a:txBody>
                    <a:bodyPr/>
                    <a:lstStyle>
                      <a:lvl1pPr marL="0" marR="0" indent="0"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9pPr>
                    </a:lstStyle>
                    <a:p>
                      <a:pPr algn="ctr"/>
                      <a:r>
                        <a:rPr lang="en-US" sz="1400">
                          <a:solidFill>
                            <a:schemeClr val="bg1">
                              <a:lumMod val="65000"/>
                            </a:schemeClr>
                          </a:solidFill>
                          <a:latin typeface="Arial" panose="020B0604020202020204" pitchFamily="34" charset="0"/>
                          <a:cs typeface="Arial" panose="020B0604020202020204" pitchFamily="34" charset="0"/>
                        </a:rPr>
                        <a:t>2010</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9p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2011</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2012</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2013</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2014</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2015</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2016</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2017</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2018</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2019</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2020</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dirty="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2021</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65797">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marL="0" algn="l" defTabSz="914400" rtl="0" eaLnBrk="1" latinLnBrk="0" hangingPunct="1">
                        <a:lnSpc>
                          <a:spcPct val="90000"/>
                        </a:lnSpc>
                        <a:spcAft>
                          <a:spcPts val="0"/>
                        </a:spcAft>
                      </a:pPr>
                      <a:r>
                        <a:rPr lang="en-US" sz="1300" kern="1200">
                          <a:solidFill>
                            <a:schemeClr val="bg1"/>
                          </a:solidFill>
                          <a:latin typeface="Arial" panose="020B0604020202020204" pitchFamily="34" charset="0"/>
                          <a:ea typeface="+mn-ea"/>
                          <a:cs typeface="Arial" panose="020B0604020202020204" pitchFamily="34" charset="0"/>
                        </a:rPr>
                        <a:t>Asset price collapse</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a:solidFill>
                            <a:schemeClr val="bg1"/>
                          </a:solidFill>
                          <a:latin typeface="Arial" panose="020B0604020202020204" pitchFamily="34" charset="0"/>
                          <a:cs typeface="Arial" panose="020B0604020202020204" pitchFamily="34" charset="0"/>
                        </a:rPr>
                        <a:t>Extreme weather</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extLst>
                  <a:ext uri="{0D108BD9-81ED-4DB2-BD59-A6C34878D82A}">
                    <a16:rowId xmlns:a16="http://schemas.microsoft.com/office/drawing/2014/main" val="10001"/>
                  </a:ext>
                </a:extLst>
              </a:tr>
              <a:tr h="426060">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300" dirty="0">
                          <a:solidFill>
                            <a:schemeClr val="bg1"/>
                          </a:solidFill>
                          <a:latin typeface="Arial" panose="020B0604020202020204" pitchFamily="34" charset="0"/>
                          <a:cs typeface="Arial" panose="020B0604020202020204" pitchFamily="34" charset="0"/>
                        </a:rPr>
                        <a:t>Slowing</a:t>
                      </a:r>
                      <a:r>
                        <a:rPr lang="en-US" sz="1300" baseline="0" dirty="0">
                          <a:solidFill>
                            <a:schemeClr val="bg1"/>
                          </a:solidFill>
                          <a:latin typeface="Arial" panose="020B0604020202020204" pitchFamily="34" charset="0"/>
                          <a:cs typeface="Arial" panose="020B0604020202020204" pitchFamily="34" charset="0"/>
                        </a:rPr>
                        <a:t> Chinese economy (&lt;6%)</a:t>
                      </a:r>
                      <a:endParaRPr lang="en-US" sz="1300" dirty="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a:solidFill>
                            <a:schemeClr val="bg1"/>
                          </a:solidFill>
                          <a:latin typeface="Arial" panose="020B0604020202020204" pitchFamily="34" charset="0"/>
                          <a:cs typeface="Arial" panose="020B0604020202020204" pitchFamily="34" charset="0"/>
                        </a:rPr>
                        <a:t>Climate action failure</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2"/>
                  </a:ext>
                </a:extLst>
              </a:tr>
              <a:tr h="387502">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300">
                          <a:solidFill>
                            <a:schemeClr val="bg1"/>
                          </a:solidFill>
                          <a:latin typeface="Arial" panose="020B0604020202020204" pitchFamily="34" charset="0"/>
                          <a:cs typeface="Arial" panose="020B0604020202020204" pitchFamily="34" charset="0"/>
                        </a:rPr>
                        <a:t>Chronic</a:t>
                      </a:r>
                      <a:r>
                        <a:rPr lang="en-US" sz="1300" baseline="0">
                          <a:solidFill>
                            <a:schemeClr val="bg1"/>
                          </a:solidFill>
                          <a:latin typeface="Arial" panose="020B0604020202020204" pitchFamily="34" charset="0"/>
                          <a:cs typeface="Arial" panose="020B0604020202020204" pitchFamily="34" charset="0"/>
                        </a:rPr>
                        <a:t> disease</a:t>
                      </a: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a:solidFill>
                            <a:schemeClr val="bg1"/>
                          </a:solidFill>
                          <a:latin typeface="Arial" panose="020B0604020202020204" pitchFamily="34" charset="0"/>
                          <a:cs typeface="Arial" panose="020B0604020202020204" pitchFamily="34" charset="0"/>
                        </a:rPr>
                        <a:t>Human-made environmental disasters</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3"/>
                  </a:ext>
                </a:extLst>
              </a:tr>
              <a:tr h="307981">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300">
                          <a:solidFill>
                            <a:schemeClr val="bg1"/>
                          </a:solidFill>
                          <a:latin typeface="Arial" panose="020B0604020202020204" pitchFamily="34" charset="0"/>
                          <a:cs typeface="Arial" panose="020B0604020202020204" pitchFamily="34" charset="0"/>
                        </a:rPr>
                        <a:t>Financial crisis</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dirty="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dirty="0">
                          <a:solidFill>
                            <a:schemeClr val="bg1"/>
                          </a:solidFill>
                          <a:latin typeface="Arial" panose="020B0604020202020204" pitchFamily="34" charset="0"/>
                          <a:cs typeface="Arial" panose="020B0604020202020204" pitchFamily="34" charset="0"/>
                        </a:rPr>
                        <a:t>Infectious diseases</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extLst>
                  <a:ext uri="{0D108BD9-81ED-4DB2-BD59-A6C34878D82A}">
                    <a16:rowId xmlns:a16="http://schemas.microsoft.com/office/drawing/2014/main" val="10004"/>
                  </a:ext>
                </a:extLst>
              </a:tr>
              <a:tr h="434956">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300">
                          <a:solidFill>
                            <a:schemeClr val="bg1"/>
                          </a:solidFill>
                          <a:latin typeface="Arial" panose="020B0604020202020204" pitchFamily="34" charset="0"/>
                          <a:cs typeface="Arial" panose="020B0604020202020204" pitchFamily="34" charset="0"/>
                        </a:rPr>
                        <a:t>Global governance gap</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dirty="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a:solidFill>
                            <a:schemeClr val="bg1"/>
                          </a:solidFill>
                          <a:latin typeface="Arial" panose="020B0604020202020204" pitchFamily="34" charset="0"/>
                          <a:cs typeface="Arial" panose="020B0604020202020204" pitchFamily="34" charset="0"/>
                        </a:rPr>
                        <a:t>Biodiversity</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5"/>
                  </a:ext>
                </a:extLst>
              </a:tr>
              <a:tr h="169585">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6"/>
                  </a:ext>
                </a:extLst>
              </a:tr>
              <a:tr h="265797">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300">
                          <a:solidFill>
                            <a:schemeClr val="bg1"/>
                          </a:solidFill>
                          <a:latin typeface="Arial" panose="020B0604020202020204" pitchFamily="34" charset="0"/>
                          <a:cs typeface="Arial" panose="020B0604020202020204" pitchFamily="34" charset="0"/>
                        </a:rPr>
                        <a:t>Asset price collapse</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dirty="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dirty="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tx1">
                            <a:lumMod val="65000"/>
                            <a:lumOff val="35000"/>
                          </a:schemeClr>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tx1">
                            <a:lumMod val="65000"/>
                            <a:lumOff val="35000"/>
                          </a:schemeClr>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a:solidFill>
                            <a:schemeClr val="bg1"/>
                          </a:solidFill>
                          <a:latin typeface="Arial" panose="020B0604020202020204" pitchFamily="34" charset="0"/>
                          <a:cs typeface="Arial" panose="020B0604020202020204" pitchFamily="34" charset="0"/>
                        </a:rPr>
                        <a:t>Infectious diseases</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extLst>
                  <a:ext uri="{0D108BD9-81ED-4DB2-BD59-A6C34878D82A}">
                    <a16:rowId xmlns:a16="http://schemas.microsoft.com/office/drawing/2014/main" val="10007"/>
                  </a:ext>
                </a:extLst>
              </a:tr>
              <a:tr h="595614">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300">
                          <a:solidFill>
                            <a:schemeClr val="bg1"/>
                          </a:solidFill>
                          <a:latin typeface="Arial" panose="020B0604020202020204" pitchFamily="34" charset="0"/>
                          <a:cs typeface="Arial" panose="020B0604020202020204" pitchFamily="34" charset="0"/>
                        </a:rPr>
                        <a:t>Retrenchment from globalization (developed)</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dirty="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a:solidFill>
                            <a:schemeClr val="bg1"/>
                          </a:solidFill>
                          <a:latin typeface="Arial" panose="020B0604020202020204" pitchFamily="34" charset="0"/>
                          <a:cs typeface="Arial" panose="020B0604020202020204" pitchFamily="34" charset="0"/>
                        </a:rPr>
                        <a:t>Climate action failure</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8"/>
                  </a:ext>
                </a:extLst>
              </a:tr>
              <a:tr h="387502">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300" kern="1200">
                          <a:solidFill>
                            <a:schemeClr val="bg1"/>
                          </a:solidFill>
                          <a:latin typeface="Arial" panose="020B0604020202020204" pitchFamily="34" charset="0"/>
                          <a:ea typeface="+mn-ea"/>
                          <a:cs typeface="Arial" panose="020B0604020202020204" pitchFamily="34" charset="0"/>
                        </a:rPr>
                        <a:t>Oil price spike</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dirty="0">
                          <a:solidFill>
                            <a:schemeClr val="bg1"/>
                          </a:solidFill>
                          <a:latin typeface="Arial" panose="020B0604020202020204" pitchFamily="34" charset="0"/>
                          <a:cs typeface="Arial" panose="020B0604020202020204" pitchFamily="34" charset="0"/>
                        </a:rPr>
                        <a:t>Weapons of mass destruction</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9"/>
                  </a:ext>
                </a:extLst>
              </a:tr>
              <a:tr h="400835">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marL="0" marR="0" lvl="0" indent="0" algn="l" defTabSz="410813" rtl="0" eaLnBrk="1" fontAlgn="auto" latinLnBrk="0" hangingPunct="1">
                        <a:lnSpc>
                          <a:spcPct val="90000"/>
                        </a:lnSpc>
                        <a:spcBef>
                          <a:spcPts val="0"/>
                        </a:spcBef>
                        <a:spcAft>
                          <a:spcPts val="0"/>
                        </a:spcAft>
                        <a:buClrTx/>
                        <a:buSzTx/>
                        <a:buFontTx/>
                        <a:buNone/>
                        <a:tabLst/>
                        <a:defRPr/>
                      </a:pPr>
                      <a:r>
                        <a:rPr lang="en-US" sz="1300">
                          <a:solidFill>
                            <a:schemeClr val="bg1"/>
                          </a:solidFill>
                          <a:latin typeface="Arial" panose="020B0604020202020204" pitchFamily="34" charset="0"/>
                          <a:cs typeface="Arial" panose="020B0604020202020204" pitchFamily="34" charset="0"/>
                        </a:rPr>
                        <a:t>Chronic</a:t>
                      </a:r>
                      <a:r>
                        <a:rPr lang="en-US" sz="1300" baseline="0">
                          <a:solidFill>
                            <a:schemeClr val="bg1"/>
                          </a:solidFill>
                          <a:latin typeface="Arial" panose="020B0604020202020204" pitchFamily="34" charset="0"/>
                          <a:cs typeface="Arial" panose="020B0604020202020204" pitchFamily="34" charset="0"/>
                        </a:rPr>
                        <a:t> disease</a:t>
                      </a: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kern="1200">
                        <a:solidFill>
                          <a:schemeClr val="bg1"/>
                        </a:solidFill>
                        <a:latin typeface="Arial" panose="020B0604020202020204" pitchFamily="34" charset="0"/>
                        <a:ea typeface="+mn-ea"/>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300" kern="1200">
                        <a:solidFill>
                          <a:schemeClr val="bg1"/>
                        </a:solidFill>
                        <a:latin typeface="Arial" panose="020B0604020202020204" pitchFamily="34" charset="0"/>
                        <a:ea typeface="+mn-ea"/>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kern="1200">
                        <a:solidFill>
                          <a:schemeClr val="bg1"/>
                        </a:solidFill>
                        <a:latin typeface="Arial" panose="020B0604020202020204" pitchFamily="34" charset="0"/>
                        <a:ea typeface="+mn-ea"/>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kern="1200">
                        <a:solidFill>
                          <a:schemeClr val="bg1"/>
                        </a:solidFill>
                        <a:latin typeface="Arial" panose="020B0604020202020204" pitchFamily="34" charset="0"/>
                        <a:ea typeface="+mn-ea"/>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kern="1200">
                        <a:solidFill>
                          <a:schemeClr val="bg1"/>
                        </a:solidFill>
                        <a:latin typeface="Arial" panose="020B0604020202020204" pitchFamily="34" charset="0"/>
                        <a:ea typeface="+mn-ea"/>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kern="1200">
                        <a:solidFill>
                          <a:schemeClr val="bg1"/>
                        </a:solidFill>
                        <a:latin typeface="Arial" panose="020B0604020202020204" pitchFamily="34" charset="0"/>
                        <a:ea typeface="+mn-ea"/>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kern="1200" dirty="0">
                        <a:solidFill>
                          <a:schemeClr val="bg1"/>
                        </a:solidFill>
                        <a:latin typeface="Arial" panose="020B0604020202020204" pitchFamily="34" charset="0"/>
                        <a:ea typeface="+mn-ea"/>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300" kern="1200">
                        <a:solidFill>
                          <a:schemeClr val="bg1"/>
                        </a:solidFill>
                        <a:latin typeface="Arial" panose="020B0604020202020204" pitchFamily="34" charset="0"/>
                        <a:ea typeface="+mn-ea"/>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dirty="0">
                          <a:solidFill>
                            <a:schemeClr val="bg1"/>
                          </a:solidFill>
                          <a:latin typeface="Arial" panose="020B0604020202020204" pitchFamily="34" charset="0"/>
                          <a:cs typeface="Arial" panose="020B0604020202020204" pitchFamily="34" charset="0"/>
                        </a:rPr>
                        <a:t>Biodiversity loss</a:t>
                      </a:r>
                    </a:p>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dirty="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10"/>
                  </a:ext>
                </a:extLst>
              </a:tr>
              <a:tr h="400835">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300">
                          <a:solidFill>
                            <a:schemeClr val="bg1"/>
                          </a:solidFill>
                          <a:latin typeface="Arial" panose="020B0604020202020204" pitchFamily="34" charset="0"/>
                          <a:cs typeface="Arial" panose="020B0604020202020204" pitchFamily="34" charset="0"/>
                        </a:rPr>
                        <a:t>Fiscal crises</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dirty="0">
                          <a:solidFill>
                            <a:schemeClr val="bg1"/>
                          </a:solidFill>
                          <a:latin typeface="Arial" panose="020B0604020202020204" pitchFamily="34" charset="0"/>
                          <a:cs typeface="Arial" panose="020B0604020202020204" pitchFamily="34" charset="0"/>
                        </a:rPr>
                        <a:t>Natural resources crises</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11"/>
                  </a:ext>
                </a:extLst>
              </a:tr>
            </a:tbl>
          </a:graphicData>
        </a:graphic>
      </p:graphicFrame>
      <p:sp>
        <p:nvSpPr>
          <p:cNvPr id="18" name="Rectangle 4">
            <a:extLst>
              <a:ext uri="{FF2B5EF4-FFF2-40B4-BE49-F238E27FC236}">
                <a16:creationId xmlns:a16="http://schemas.microsoft.com/office/drawing/2014/main" id="{31B18C58-1930-4ADE-8DAA-A19C22F6096A}"/>
              </a:ext>
            </a:extLst>
          </p:cNvPr>
          <p:cNvSpPr/>
          <p:nvPr/>
        </p:nvSpPr>
        <p:spPr>
          <a:xfrm>
            <a:off x="346524" y="1475338"/>
            <a:ext cx="616683" cy="1873373"/>
          </a:xfrm>
          <a:prstGeom prst="rect">
            <a:avLst/>
          </a:prstGeom>
          <a:noFill/>
          <a:ln w="12700" cap="flat" cmpd="sng" algn="ctr">
            <a:solidFill>
              <a:schemeClr val="bg1">
                <a:lumMod val="75000"/>
              </a:schemeClr>
            </a:solidFill>
            <a:prstDash val="solid"/>
            <a:miter lim="800000"/>
          </a:ln>
          <a:effectLst/>
        </p:spPr>
        <p:txBody>
          <a:bodyPr vert="vert27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Top 5 Global Risks: </a:t>
            </a:r>
            <a:r>
              <a:rPr kumimoji="0" lang="en-US" sz="1600" b="1" i="0" u="none" strike="noStrike" kern="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likelihood</a:t>
            </a:r>
          </a:p>
        </p:txBody>
      </p:sp>
      <p:sp>
        <p:nvSpPr>
          <p:cNvPr id="19" name="Rectangle 5">
            <a:extLst>
              <a:ext uri="{FF2B5EF4-FFF2-40B4-BE49-F238E27FC236}">
                <a16:creationId xmlns:a16="http://schemas.microsoft.com/office/drawing/2014/main" id="{AB7071B9-2D32-4C8C-90D9-65AB787593E1}"/>
              </a:ext>
            </a:extLst>
          </p:cNvPr>
          <p:cNvSpPr/>
          <p:nvPr/>
        </p:nvSpPr>
        <p:spPr>
          <a:xfrm>
            <a:off x="346523" y="3482443"/>
            <a:ext cx="616683" cy="2076940"/>
          </a:xfrm>
          <a:prstGeom prst="rect">
            <a:avLst/>
          </a:prstGeom>
          <a:noFill/>
          <a:ln w="12700" cap="flat" cmpd="sng" algn="ctr">
            <a:solidFill>
              <a:schemeClr val="bg1">
                <a:lumMod val="75000"/>
              </a:schemeClr>
            </a:solidFill>
            <a:prstDash val="solid"/>
            <a:miter lim="800000"/>
          </a:ln>
          <a:effectLst/>
        </p:spPr>
        <p:txBody>
          <a:bodyPr vert="vert27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Top 5 Global Risks: </a:t>
            </a:r>
            <a:r>
              <a:rPr kumimoji="0" lang="en-US" sz="1600" b="1" i="0" u="none" strike="noStrike" kern="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impact</a:t>
            </a:r>
          </a:p>
        </p:txBody>
      </p:sp>
      <p:grpSp>
        <p:nvGrpSpPr>
          <p:cNvPr id="20" name="Group 2">
            <a:extLst>
              <a:ext uri="{FF2B5EF4-FFF2-40B4-BE49-F238E27FC236}">
                <a16:creationId xmlns:a16="http://schemas.microsoft.com/office/drawing/2014/main" id="{3EE957ED-14CD-4311-85A4-551F5D637CD0}"/>
              </a:ext>
            </a:extLst>
          </p:cNvPr>
          <p:cNvGrpSpPr/>
          <p:nvPr/>
        </p:nvGrpSpPr>
        <p:grpSpPr>
          <a:xfrm>
            <a:off x="1281338" y="6120953"/>
            <a:ext cx="9492701" cy="355290"/>
            <a:chOff x="2120624" y="5638092"/>
            <a:chExt cx="9492701" cy="355290"/>
          </a:xfrm>
        </p:grpSpPr>
        <p:sp>
          <p:nvSpPr>
            <p:cNvPr id="21" name="TextBox 6">
              <a:extLst>
                <a:ext uri="{FF2B5EF4-FFF2-40B4-BE49-F238E27FC236}">
                  <a16:creationId xmlns:a16="http://schemas.microsoft.com/office/drawing/2014/main" id="{48527685-E8DE-4BA3-AE64-60DA77167FB4}"/>
                </a:ext>
              </a:extLst>
            </p:cNvPr>
            <p:cNvSpPr txBox="1"/>
            <p:nvPr/>
          </p:nvSpPr>
          <p:spPr>
            <a:xfrm>
              <a:off x="2427196" y="5638092"/>
              <a:ext cx="9186129" cy="355290"/>
            </a:xfrm>
            <a:prstGeom prst="rect">
              <a:avLst/>
            </a:prstGeom>
            <a:noFill/>
          </p:spPr>
          <p:txBody>
            <a:bodyPr wrap="square" rtlCol="0">
              <a:spAutoFit/>
            </a:bodyPr>
            <a:lstStyle/>
            <a:p>
              <a:pPr marL="0" marR="0" lvl="0" indent="0" algn="l" defTabSz="914377" rtl="0" eaLnBrk="1" fontAlgn="auto" latinLnBrk="0" hangingPunct="1">
                <a:lnSpc>
                  <a:spcPct val="130000"/>
                </a:lnSpc>
                <a:spcBef>
                  <a:spcPts val="0"/>
                </a:spcBef>
                <a:spcAft>
                  <a:spcPts val="0"/>
                </a:spcAft>
                <a:buClrTx/>
                <a:buSzTx/>
                <a:buFontTx/>
                <a:buNone/>
                <a:tabLst/>
                <a:defRPr/>
              </a:pPr>
              <a:r>
                <a:rPr kumimoji="0" lang="en-US" sz="1467" b="0" i="0" u="none" strike="noStrike" kern="1200" cap="none" spc="0" normalizeH="0" baseline="0" noProof="0">
                  <a:ln>
                    <a:noFill/>
                  </a:ln>
                  <a:solidFill>
                    <a:srgbClr val="1D1D1B">
                      <a:lumMod val="65000"/>
                      <a:lumOff val="35000"/>
                    </a:srgbClr>
                  </a:solidFill>
                  <a:effectLst/>
                  <a:uLnTx/>
                  <a:uFillTx/>
                  <a:latin typeface="Arial" panose="020B0604020202020204" pitchFamily="34" charset="0"/>
                  <a:ea typeface="+mn-ea"/>
                  <a:cs typeface="Arial" panose="020B0604020202020204" pitchFamily="34" charset="0"/>
                </a:rPr>
                <a:t>Economic         Environmental         Geopolitical          Societal          Technological</a:t>
              </a:r>
            </a:p>
          </p:txBody>
        </p:sp>
        <p:sp>
          <p:nvSpPr>
            <p:cNvPr id="22" name="Rectangle 7">
              <a:extLst>
                <a:ext uri="{FF2B5EF4-FFF2-40B4-BE49-F238E27FC236}">
                  <a16:creationId xmlns:a16="http://schemas.microsoft.com/office/drawing/2014/main" id="{C1505A26-9646-4EB6-B001-4A34B6E3B46D}"/>
                </a:ext>
              </a:extLst>
            </p:cNvPr>
            <p:cNvSpPr/>
            <p:nvPr/>
          </p:nvSpPr>
          <p:spPr>
            <a:xfrm>
              <a:off x="2120624" y="5717646"/>
              <a:ext cx="222798" cy="229840"/>
            </a:xfrm>
            <a:prstGeom prst="rect">
              <a:avLst/>
            </a:prstGeom>
            <a:solidFill>
              <a:srgbClr val="3366CC"/>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Rectangle 8">
              <a:extLst>
                <a:ext uri="{FF2B5EF4-FFF2-40B4-BE49-F238E27FC236}">
                  <a16:creationId xmlns:a16="http://schemas.microsoft.com/office/drawing/2014/main" id="{38A2C882-1721-494F-8002-72AB3E1677F0}"/>
                </a:ext>
              </a:extLst>
            </p:cNvPr>
            <p:cNvSpPr/>
            <p:nvPr/>
          </p:nvSpPr>
          <p:spPr>
            <a:xfrm>
              <a:off x="3449700" y="5717646"/>
              <a:ext cx="222798" cy="229840"/>
            </a:xfrm>
            <a:prstGeom prst="rect">
              <a:avLst/>
            </a:prstGeom>
            <a:solidFill>
              <a:srgbClr val="00B050"/>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9">
              <a:extLst>
                <a:ext uri="{FF2B5EF4-FFF2-40B4-BE49-F238E27FC236}">
                  <a16:creationId xmlns:a16="http://schemas.microsoft.com/office/drawing/2014/main" id="{536A0E51-14DC-4F20-A6D5-E329C22BA337}"/>
                </a:ext>
              </a:extLst>
            </p:cNvPr>
            <p:cNvSpPr/>
            <p:nvPr/>
          </p:nvSpPr>
          <p:spPr>
            <a:xfrm>
              <a:off x="5147382" y="5717646"/>
              <a:ext cx="222798" cy="229840"/>
            </a:xfrm>
            <a:prstGeom prst="rect">
              <a:avLst/>
            </a:prstGeom>
            <a:solidFill>
              <a:srgbClr val="FBBA00"/>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Rectangle 10">
              <a:extLst>
                <a:ext uri="{FF2B5EF4-FFF2-40B4-BE49-F238E27FC236}">
                  <a16:creationId xmlns:a16="http://schemas.microsoft.com/office/drawing/2014/main" id="{85668ECA-BEF3-4098-A921-5E88C578FAF9}"/>
                </a:ext>
              </a:extLst>
            </p:cNvPr>
            <p:cNvSpPr/>
            <p:nvPr/>
          </p:nvSpPr>
          <p:spPr>
            <a:xfrm>
              <a:off x="6616138" y="5717646"/>
              <a:ext cx="222798" cy="229840"/>
            </a:xfrm>
            <a:prstGeom prst="rect">
              <a:avLst/>
            </a:prstGeom>
            <a:solidFill>
              <a:srgbClr val="C7007C"/>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ectangle 11">
              <a:extLst>
                <a:ext uri="{FF2B5EF4-FFF2-40B4-BE49-F238E27FC236}">
                  <a16:creationId xmlns:a16="http://schemas.microsoft.com/office/drawing/2014/main" id="{21F3F1C8-E118-4929-9889-802204482EB3}"/>
                </a:ext>
              </a:extLst>
            </p:cNvPr>
            <p:cNvSpPr/>
            <p:nvPr/>
          </p:nvSpPr>
          <p:spPr>
            <a:xfrm>
              <a:off x="7799231" y="5717646"/>
              <a:ext cx="222798" cy="229840"/>
            </a:xfrm>
            <a:prstGeom prst="rect">
              <a:avLst/>
            </a:prstGeom>
            <a:solidFill>
              <a:srgbClr val="009FE3"/>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7" name="TextBox 12">
            <a:extLst>
              <a:ext uri="{FF2B5EF4-FFF2-40B4-BE49-F238E27FC236}">
                <a16:creationId xmlns:a16="http://schemas.microsoft.com/office/drawing/2014/main" id="{B4693EA3-BE33-4BBE-A1EA-D11C7EB1646F}"/>
              </a:ext>
            </a:extLst>
          </p:cNvPr>
          <p:cNvSpPr txBox="1"/>
          <p:nvPr/>
        </p:nvSpPr>
        <p:spPr>
          <a:xfrm>
            <a:off x="9578942" y="5777113"/>
            <a:ext cx="2613058" cy="25391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a:t>
            </a:r>
            <a:r>
              <a:rPr kumimoji="0" lang="en-GB" sz="1050" b="0" i="0" u="none" strike="noStrike" kern="1200" cap="none" spc="0" normalizeH="0" baseline="0" noProof="0" dirty="0">
                <a:ln>
                  <a:noFill/>
                </a:ln>
                <a:solidFill>
                  <a:prstClr val="black">
                    <a:lumMod val="65000"/>
                    <a:lumOff val="35000"/>
                  </a:prstClr>
                </a:solidFill>
                <a:effectLst/>
                <a:uLnTx/>
                <a:uFillTx/>
                <a:latin typeface="Arial"/>
                <a:ea typeface="+mn-ea"/>
                <a:cs typeface="+mn-cs"/>
                <a:hlinkClick r:id="rId3"/>
              </a:rPr>
              <a:t>WEF Global Risks Report, 2021</a:t>
            </a:r>
            <a:endParaRPr kumimoji="0" lang="en-GB" sz="105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28" name="Rectangle 13">
            <a:extLst>
              <a:ext uri="{FF2B5EF4-FFF2-40B4-BE49-F238E27FC236}">
                <a16:creationId xmlns:a16="http://schemas.microsoft.com/office/drawing/2014/main" id="{AB21BBD2-6D7E-4BEB-8BFE-2125C7548B33}"/>
              </a:ext>
            </a:extLst>
          </p:cNvPr>
          <p:cNvSpPr/>
          <p:nvPr/>
        </p:nvSpPr>
        <p:spPr>
          <a:xfrm>
            <a:off x="9059907" y="1491339"/>
            <a:ext cx="2303792" cy="1936647"/>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Rectangle 15">
            <a:extLst>
              <a:ext uri="{FF2B5EF4-FFF2-40B4-BE49-F238E27FC236}">
                <a16:creationId xmlns:a16="http://schemas.microsoft.com/office/drawing/2014/main" id="{1584678C-69AD-4BFA-8898-310520D2FF0B}"/>
              </a:ext>
            </a:extLst>
          </p:cNvPr>
          <p:cNvSpPr/>
          <p:nvPr/>
        </p:nvSpPr>
        <p:spPr>
          <a:xfrm>
            <a:off x="9088916" y="3561971"/>
            <a:ext cx="2274783" cy="297648"/>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755448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87B933B-D902-4134-A654-15A09ADD13C3}"/>
              </a:ext>
            </a:extLst>
          </p:cNvPr>
          <p:cNvSpPr/>
          <p:nvPr/>
        </p:nvSpPr>
        <p:spPr>
          <a:xfrm>
            <a:off x="1" y="0"/>
            <a:ext cx="11453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F2D0CAB-71B0-4D05-AC87-511464583B37}"/>
              </a:ext>
            </a:extLst>
          </p:cNvPr>
          <p:cNvSpPr/>
          <p:nvPr/>
        </p:nvSpPr>
        <p:spPr>
          <a:xfrm rot="5400000">
            <a:off x="6049690" y="-6062566"/>
            <a:ext cx="110559" cy="12209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3868FFE-1CD0-45CC-AF32-FA594F689A83}"/>
              </a:ext>
            </a:extLst>
          </p:cNvPr>
          <p:cNvSpPr/>
          <p:nvPr/>
        </p:nvSpPr>
        <p:spPr>
          <a:xfrm>
            <a:off x="6071945" y="-15388"/>
            <a:ext cx="67601" cy="3106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C759DC21-EB98-4370-99C9-033D2B41E484}"/>
              </a:ext>
            </a:extLst>
          </p:cNvPr>
          <p:cNvSpPr txBox="1"/>
          <p:nvPr/>
        </p:nvSpPr>
        <p:spPr>
          <a:xfrm>
            <a:off x="10404670" y="476004"/>
            <a:ext cx="16073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Reputational &amp; Societal Opportunity</a:t>
            </a: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ep 33">
            <a:extLst>
              <a:ext uri="{FF2B5EF4-FFF2-40B4-BE49-F238E27FC236}">
                <a16:creationId xmlns:a16="http://schemas.microsoft.com/office/drawing/2014/main" id="{A283CBBF-8529-443E-B520-5B78DFF89F55}"/>
              </a:ext>
            </a:extLst>
          </p:cNvPr>
          <p:cNvGrpSpPr/>
          <p:nvPr/>
        </p:nvGrpSpPr>
        <p:grpSpPr>
          <a:xfrm>
            <a:off x="13884" y="1696442"/>
            <a:ext cx="12169594" cy="3978650"/>
            <a:chOff x="13884" y="1696442"/>
            <a:chExt cx="12169594" cy="3978650"/>
          </a:xfrm>
        </p:grpSpPr>
        <p:sp>
          <p:nvSpPr>
            <p:cNvPr id="9" name="Oval 38">
              <a:extLst>
                <a:ext uri="{FF2B5EF4-FFF2-40B4-BE49-F238E27FC236}">
                  <a16:creationId xmlns:a16="http://schemas.microsoft.com/office/drawing/2014/main" id="{BB995964-C3A7-4E09-AE86-A7C6446D61D2}"/>
                </a:ext>
              </a:extLst>
            </p:cNvPr>
            <p:cNvSpPr/>
            <p:nvPr/>
          </p:nvSpPr>
          <p:spPr>
            <a:xfrm>
              <a:off x="114153" y="1696442"/>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40">
              <a:extLst>
                <a:ext uri="{FF2B5EF4-FFF2-40B4-BE49-F238E27FC236}">
                  <a16:creationId xmlns:a16="http://schemas.microsoft.com/office/drawing/2014/main" id="{584A5515-F37A-4F6E-B038-CC74441C6DE4}"/>
                </a:ext>
              </a:extLst>
            </p:cNvPr>
            <p:cNvSpPr txBox="1"/>
            <p:nvPr/>
          </p:nvSpPr>
          <p:spPr>
            <a:xfrm>
              <a:off x="13884" y="2081026"/>
              <a:ext cx="174923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Operational Risk</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45">
              <a:extLst>
                <a:ext uri="{FF2B5EF4-FFF2-40B4-BE49-F238E27FC236}">
                  <a16:creationId xmlns:a16="http://schemas.microsoft.com/office/drawing/2014/main" id="{BCDF9431-995F-4449-8E6A-30D63184715A}"/>
                </a:ext>
              </a:extLst>
            </p:cNvPr>
            <p:cNvSpPr/>
            <p:nvPr/>
          </p:nvSpPr>
          <p:spPr>
            <a:xfrm>
              <a:off x="39542" y="4091489"/>
              <a:ext cx="1594548" cy="1579653"/>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46">
              <a:extLst>
                <a:ext uri="{FF2B5EF4-FFF2-40B4-BE49-F238E27FC236}">
                  <a16:creationId xmlns:a16="http://schemas.microsoft.com/office/drawing/2014/main" id="{FB813293-DEEA-4883-84DE-423E8693EFFE}"/>
                </a:ext>
              </a:extLst>
            </p:cNvPr>
            <p:cNvSpPr txBox="1"/>
            <p:nvPr/>
          </p:nvSpPr>
          <p:spPr>
            <a:xfrm>
              <a:off x="162426" y="4472257"/>
              <a:ext cx="1377761" cy="853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Legal Risk</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48">
              <a:extLst>
                <a:ext uri="{FF2B5EF4-FFF2-40B4-BE49-F238E27FC236}">
                  <a16:creationId xmlns:a16="http://schemas.microsoft.com/office/drawing/2014/main" id="{4CC0B3B9-B08F-476D-BCFB-A209932EE4E9}"/>
                </a:ext>
              </a:extLst>
            </p:cNvPr>
            <p:cNvSpPr/>
            <p:nvPr/>
          </p:nvSpPr>
          <p:spPr>
            <a:xfrm>
              <a:off x="10529479" y="1803775"/>
              <a:ext cx="1585503" cy="1579594"/>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49">
              <a:extLst>
                <a:ext uri="{FF2B5EF4-FFF2-40B4-BE49-F238E27FC236}">
                  <a16:creationId xmlns:a16="http://schemas.microsoft.com/office/drawing/2014/main" id="{63398685-3CEB-4348-B739-615158569B20}"/>
                </a:ext>
              </a:extLst>
            </p:cNvPr>
            <p:cNvSpPr txBox="1"/>
            <p:nvPr/>
          </p:nvSpPr>
          <p:spPr>
            <a:xfrm>
              <a:off x="10477331" y="2185737"/>
              <a:ext cx="1706147" cy="1061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libri" panose="020F0502020204030204"/>
                  <a:ea typeface="+mn-ea"/>
                  <a:cs typeface="+mn-cs"/>
                </a:rPr>
                <a:t>Reputational &amp; Societal Risk</a:t>
              </a:r>
              <a:endParaRPr kumimoji="0" lang="en-GB" sz="2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48">
              <a:extLst>
                <a:ext uri="{FF2B5EF4-FFF2-40B4-BE49-F238E27FC236}">
                  <a16:creationId xmlns:a16="http://schemas.microsoft.com/office/drawing/2014/main" id="{69EE9D1F-6FC2-4FAD-AC37-6BC17CA510EA}"/>
                </a:ext>
              </a:extLst>
            </p:cNvPr>
            <p:cNvSpPr/>
            <p:nvPr/>
          </p:nvSpPr>
          <p:spPr>
            <a:xfrm>
              <a:off x="10529479" y="4095498"/>
              <a:ext cx="1585503" cy="1579594"/>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49">
              <a:extLst>
                <a:ext uri="{FF2B5EF4-FFF2-40B4-BE49-F238E27FC236}">
                  <a16:creationId xmlns:a16="http://schemas.microsoft.com/office/drawing/2014/main" id="{E9569B5F-31AE-4ADB-A0FD-977E6238F6D5}"/>
                </a:ext>
              </a:extLst>
            </p:cNvPr>
            <p:cNvSpPr txBox="1"/>
            <p:nvPr/>
          </p:nvSpPr>
          <p:spPr>
            <a:xfrm>
              <a:off x="10477331" y="4477460"/>
              <a:ext cx="1706147" cy="8531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Financial Risk</a:t>
              </a: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8" name="Groep 57">
            <a:extLst>
              <a:ext uri="{FF2B5EF4-FFF2-40B4-BE49-F238E27FC236}">
                <a16:creationId xmlns:a16="http://schemas.microsoft.com/office/drawing/2014/main" id="{A0DE0B1F-12F4-44C5-892B-E0280D46F39D}"/>
              </a:ext>
            </a:extLst>
          </p:cNvPr>
          <p:cNvGrpSpPr/>
          <p:nvPr/>
        </p:nvGrpSpPr>
        <p:grpSpPr>
          <a:xfrm>
            <a:off x="1738746" y="1180547"/>
            <a:ext cx="8753456" cy="5196384"/>
            <a:chOff x="1738746" y="1180547"/>
            <a:chExt cx="8753456" cy="5196384"/>
          </a:xfrm>
        </p:grpSpPr>
        <p:pic>
          <p:nvPicPr>
            <p:cNvPr id="42" name="Picture 4">
              <a:extLst>
                <a:ext uri="{FF2B5EF4-FFF2-40B4-BE49-F238E27FC236}">
                  <a16:creationId xmlns:a16="http://schemas.microsoft.com/office/drawing/2014/main" id="{B0DBADF5-5883-492D-910F-A01ADACF592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280" r="16628" b="12280"/>
            <a:stretch/>
          </p:blipFill>
          <p:spPr bwMode="auto">
            <a:xfrm>
              <a:off x="1738746" y="1191614"/>
              <a:ext cx="4244836" cy="255788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a:extLst>
                <a:ext uri="{FF2B5EF4-FFF2-40B4-BE49-F238E27FC236}">
                  <a16:creationId xmlns:a16="http://schemas.microsoft.com/office/drawing/2014/main" id="{FB48FCEE-FD84-4E9C-820C-6D3EF37439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39" r="10507" b="24742"/>
            <a:stretch/>
          </p:blipFill>
          <p:spPr bwMode="auto">
            <a:xfrm>
              <a:off x="6244202" y="1180547"/>
              <a:ext cx="4246390" cy="256743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5">
              <a:extLst>
                <a:ext uri="{FF2B5EF4-FFF2-40B4-BE49-F238E27FC236}">
                  <a16:creationId xmlns:a16="http://schemas.microsoft.com/office/drawing/2014/main" id="{D6D1D8BD-9F83-461D-8B83-4A6E8E09AE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6877"/>
            <a:stretch/>
          </p:blipFill>
          <p:spPr bwMode="auto">
            <a:xfrm>
              <a:off x="1738746" y="3816285"/>
              <a:ext cx="4244836" cy="256064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6">
              <a:extLst>
                <a:ext uri="{FF2B5EF4-FFF2-40B4-BE49-F238E27FC236}">
                  <a16:creationId xmlns:a16="http://schemas.microsoft.com/office/drawing/2014/main" id="{24BAB163-1DF6-4E92-BB63-3E99FE445BC7}"/>
                </a:ext>
              </a:extLst>
            </p:cNvPr>
            <p:cNvPicPr>
              <a:picLocks noChangeAspect="1"/>
            </p:cNvPicPr>
            <p:nvPr/>
          </p:nvPicPr>
          <p:blipFill rotWithShape="1">
            <a:blip r:embed="rId6">
              <a:extLst>
                <a:ext uri="{28A0092B-C50C-407E-A947-70E740481C1C}">
                  <a14:useLocalDpi xmlns:a14="http://schemas.microsoft.com/office/drawing/2010/main" val="0"/>
                </a:ext>
              </a:extLst>
            </a:blip>
            <a:srcRect t="11117" r="14375" b="1172"/>
            <a:stretch/>
          </p:blipFill>
          <p:spPr>
            <a:xfrm>
              <a:off x="6244202" y="3821589"/>
              <a:ext cx="4248000" cy="2555341"/>
            </a:xfrm>
            <a:prstGeom prst="rect">
              <a:avLst/>
            </a:prstGeom>
          </p:spPr>
        </p:pic>
      </p:grpSp>
      <p:grpSp>
        <p:nvGrpSpPr>
          <p:cNvPr id="113" name="Groep 112">
            <a:extLst>
              <a:ext uri="{FF2B5EF4-FFF2-40B4-BE49-F238E27FC236}">
                <a16:creationId xmlns:a16="http://schemas.microsoft.com/office/drawing/2014/main" id="{65BF12F1-1EFE-46C1-A8C9-A32DA053FA1E}"/>
              </a:ext>
            </a:extLst>
          </p:cNvPr>
          <p:cNvGrpSpPr/>
          <p:nvPr/>
        </p:nvGrpSpPr>
        <p:grpSpPr>
          <a:xfrm>
            <a:off x="1732936" y="1181508"/>
            <a:ext cx="8762343" cy="5195421"/>
            <a:chOff x="1732936" y="1181508"/>
            <a:chExt cx="8762343" cy="5195421"/>
          </a:xfrm>
        </p:grpSpPr>
        <p:sp>
          <p:nvSpPr>
            <p:cNvPr id="64" name="Rectangle 6">
              <a:extLst>
                <a:ext uri="{FF2B5EF4-FFF2-40B4-BE49-F238E27FC236}">
                  <a16:creationId xmlns:a16="http://schemas.microsoft.com/office/drawing/2014/main" id="{700BF53C-2E0D-4543-A73B-6B08E42B5A63}"/>
                </a:ext>
              </a:extLst>
            </p:cNvPr>
            <p:cNvSpPr/>
            <p:nvPr/>
          </p:nvSpPr>
          <p:spPr>
            <a:xfrm>
              <a:off x="1732936" y="1181508"/>
              <a:ext cx="4248001" cy="2557886"/>
            </a:xfrm>
            <a:prstGeom prst="rect">
              <a:avLst/>
            </a:prstGeom>
            <a:solidFill>
              <a:srgbClr val="23BAED">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2" name="TextBox 52">
              <a:extLst>
                <a:ext uri="{FF2B5EF4-FFF2-40B4-BE49-F238E27FC236}">
                  <a16:creationId xmlns:a16="http://schemas.microsoft.com/office/drawing/2014/main" id="{7CED1769-062B-4A89-B5F1-C47123CA424C}"/>
                </a:ext>
              </a:extLst>
            </p:cNvPr>
            <p:cNvSpPr txBox="1"/>
            <p:nvPr/>
          </p:nvSpPr>
          <p:spPr>
            <a:xfrm>
              <a:off x="2106061" y="1314240"/>
              <a:ext cx="3989956" cy="2031325"/>
            </a:xfrm>
            <a:prstGeom prst="rect">
              <a:avLst/>
            </a:prstGeom>
            <a:noFill/>
          </p:spPr>
          <p:txBody>
            <a:bodyPr wrap="square" rtlCol="0">
              <a:spAutoFit/>
            </a:bodyPr>
            <a:lstStyle/>
            <a:p>
              <a:pPr marL="285750" indent="-285750">
                <a:buFont typeface="Arial" panose="020B0604020202020204" pitchFamily="34" charset="0"/>
                <a:buChar char="•"/>
              </a:pPr>
              <a:r>
                <a:rPr lang="en-NL" sz="2000">
                  <a:solidFill>
                    <a:schemeClr val="bg1"/>
                  </a:solidFill>
                </a:rPr>
                <a:t>Failed harvests</a:t>
              </a:r>
              <a:endParaRPr lang="nl-NL" sz="2000">
                <a:solidFill>
                  <a:schemeClr val="bg1"/>
                </a:solidFill>
              </a:endParaRPr>
            </a:p>
            <a:p>
              <a:pPr marL="742950" lvl="1" indent="-285750">
                <a:buFont typeface="Arial" panose="020B0604020202020204" pitchFamily="34" charset="0"/>
                <a:buChar char="•"/>
              </a:pPr>
              <a:r>
                <a:rPr lang="nl-NL" sz="2000">
                  <a:solidFill>
                    <a:schemeClr val="bg1"/>
                  </a:solidFill>
                </a:rPr>
                <a:t>L</a:t>
              </a:r>
              <a:r>
                <a:rPr lang="en-NL" sz="2000">
                  <a:solidFill>
                    <a:schemeClr val="bg1"/>
                  </a:solidFill>
                </a:rPr>
                <a:t>and </a:t>
              </a:r>
              <a:r>
                <a:rPr lang="en-NL" sz="2000" err="1">
                  <a:solidFill>
                    <a:schemeClr val="bg1"/>
                  </a:solidFill>
                </a:rPr>
                <a:t>degr</a:t>
              </a:r>
              <a:r>
                <a:rPr lang="nl-NL" sz="2000">
                  <a:solidFill>
                    <a:schemeClr val="bg1"/>
                  </a:solidFill>
                </a:rPr>
                <a:t>a</a:t>
              </a:r>
              <a:r>
                <a:rPr lang="en-NL" sz="2000">
                  <a:solidFill>
                    <a:schemeClr val="bg1"/>
                  </a:solidFill>
                </a:rPr>
                <a:t>dation</a:t>
              </a:r>
              <a:endParaRPr lang="nl-NL" sz="2000">
                <a:solidFill>
                  <a:schemeClr val="bg1"/>
                </a:solidFill>
              </a:endParaRPr>
            </a:p>
            <a:p>
              <a:pPr marL="742950" lvl="1" indent="-285750">
                <a:buFont typeface="Arial" panose="020B0604020202020204" pitchFamily="34" charset="0"/>
                <a:buChar char="•"/>
              </a:pPr>
              <a:r>
                <a:rPr lang="nl-NL" sz="2000">
                  <a:solidFill>
                    <a:schemeClr val="bg1"/>
                  </a:solidFill>
                </a:rPr>
                <a:t>Wa</a:t>
              </a:r>
              <a:r>
                <a:rPr lang="en-NL" sz="2000" err="1">
                  <a:solidFill>
                    <a:schemeClr val="bg1"/>
                  </a:solidFill>
                </a:rPr>
                <a:t>ter</a:t>
              </a:r>
              <a:r>
                <a:rPr lang="en-NL" sz="2000">
                  <a:solidFill>
                    <a:schemeClr val="bg1"/>
                  </a:solidFill>
                </a:rPr>
                <a:t> </a:t>
              </a:r>
              <a:r>
                <a:rPr lang="en-NL" sz="2000" err="1">
                  <a:solidFill>
                    <a:schemeClr val="bg1"/>
                  </a:solidFill>
                </a:rPr>
                <a:t>availab</a:t>
              </a:r>
              <a:r>
                <a:rPr lang="nl-NL" sz="2000">
                  <a:solidFill>
                    <a:schemeClr val="bg1"/>
                  </a:solidFill>
                </a:rPr>
                <a:t>i</a:t>
              </a:r>
              <a:r>
                <a:rPr lang="en-NL" sz="2000" err="1">
                  <a:solidFill>
                    <a:schemeClr val="bg1"/>
                  </a:solidFill>
                </a:rPr>
                <a:t>lity</a:t>
              </a:r>
              <a:endParaRPr lang="en-NL" sz="2000">
                <a:solidFill>
                  <a:schemeClr val="bg1"/>
                </a:solidFill>
              </a:endParaRPr>
            </a:p>
            <a:p>
              <a:endParaRPr lang="en-US" sz="700">
                <a:solidFill>
                  <a:schemeClr val="bg1"/>
                </a:solidFill>
              </a:endParaRPr>
            </a:p>
            <a:p>
              <a:pPr marL="285750" indent="-285750">
                <a:buFont typeface="Arial" panose="020B0604020202020204" pitchFamily="34" charset="0"/>
                <a:buChar char="•"/>
              </a:pPr>
              <a:r>
                <a:rPr lang="en-NL" sz="2000">
                  <a:solidFill>
                    <a:schemeClr val="bg1"/>
                  </a:solidFill>
                </a:rPr>
                <a:t>Disrupted production processes</a:t>
              </a:r>
            </a:p>
            <a:p>
              <a:pPr marL="285750" indent="-285750">
                <a:buFont typeface="Arial" panose="020B0604020202020204" pitchFamily="34" charset="0"/>
                <a:buChar char="•"/>
              </a:pPr>
              <a:endParaRPr lang="en-NL"/>
            </a:p>
          </p:txBody>
        </p:sp>
        <p:sp>
          <p:nvSpPr>
            <p:cNvPr id="74" name="Rectangle 61">
              <a:extLst>
                <a:ext uri="{FF2B5EF4-FFF2-40B4-BE49-F238E27FC236}">
                  <a16:creationId xmlns:a16="http://schemas.microsoft.com/office/drawing/2014/main" id="{DCD37389-888E-4610-AB5D-1011ADD74E3B}"/>
                </a:ext>
              </a:extLst>
            </p:cNvPr>
            <p:cNvSpPr/>
            <p:nvPr/>
          </p:nvSpPr>
          <p:spPr>
            <a:xfrm>
              <a:off x="6244046" y="1183509"/>
              <a:ext cx="4251233" cy="2555885"/>
            </a:xfrm>
            <a:prstGeom prst="rect">
              <a:avLst/>
            </a:prstGeom>
            <a:solidFill>
              <a:srgbClr val="23BAED">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4" name="TextBox 58">
              <a:extLst>
                <a:ext uri="{FF2B5EF4-FFF2-40B4-BE49-F238E27FC236}">
                  <a16:creationId xmlns:a16="http://schemas.microsoft.com/office/drawing/2014/main" id="{AA728720-1EC1-4CCE-AEE6-28DAF9A11023}"/>
                </a:ext>
              </a:extLst>
            </p:cNvPr>
            <p:cNvSpPr txBox="1"/>
            <p:nvPr/>
          </p:nvSpPr>
          <p:spPr>
            <a:xfrm>
              <a:off x="6333136" y="1357925"/>
              <a:ext cx="3597384" cy="2031325"/>
            </a:xfrm>
            <a:prstGeom prst="rect">
              <a:avLst/>
            </a:prstGeom>
            <a:noFill/>
          </p:spPr>
          <p:txBody>
            <a:bodyPr wrap="square" rtlCol="0">
              <a:spAutoFit/>
            </a:bodyPr>
            <a:lstStyle/>
            <a:p>
              <a:pPr marL="285750" indent="-285750">
                <a:buFont typeface="Arial" panose="020B0604020202020204" pitchFamily="34" charset="0"/>
                <a:buChar char="•"/>
              </a:pPr>
              <a:r>
                <a:rPr lang="en-NL" sz="2000">
                  <a:solidFill>
                    <a:schemeClr val="bg1"/>
                  </a:solidFill>
                </a:rPr>
                <a:t>Controversy around production methods or ingredients</a:t>
              </a:r>
              <a:endParaRPr lang="en-US" sz="2000">
                <a:solidFill>
                  <a:schemeClr val="bg1"/>
                </a:solidFill>
              </a:endParaRPr>
            </a:p>
            <a:p>
              <a:endParaRPr lang="en-NL" sz="700">
                <a:solidFill>
                  <a:schemeClr val="bg1"/>
                </a:solidFill>
              </a:endParaRPr>
            </a:p>
            <a:p>
              <a:pPr marL="285750" indent="-285750">
                <a:buFont typeface="Arial" panose="020B0604020202020204" pitchFamily="34" charset="0"/>
                <a:buChar char="•"/>
              </a:pPr>
              <a:r>
                <a:rPr lang="en-NL" sz="2000">
                  <a:solidFill>
                    <a:schemeClr val="bg1"/>
                  </a:solidFill>
                </a:rPr>
                <a:t>Shifting consumer preferences</a:t>
              </a:r>
            </a:p>
            <a:p>
              <a:pPr marL="285750" indent="-285750">
                <a:buFont typeface="Arial" panose="020B0604020202020204" pitchFamily="34" charset="0"/>
                <a:buChar char="•"/>
              </a:pPr>
              <a:endParaRPr lang="en-NL"/>
            </a:p>
          </p:txBody>
        </p:sp>
        <p:sp>
          <p:nvSpPr>
            <p:cNvPr id="106" name="Rectangle 59">
              <a:extLst>
                <a:ext uri="{FF2B5EF4-FFF2-40B4-BE49-F238E27FC236}">
                  <a16:creationId xmlns:a16="http://schemas.microsoft.com/office/drawing/2014/main" id="{437B6493-E83B-4738-8A84-B06EB5F06AC7}"/>
                </a:ext>
              </a:extLst>
            </p:cNvPr>
            <p:cNvSpPr/>
            <p:nvPr/>
          </p:nvSpPr>
          <p:spPr>
            <a:xfrm>
              <a:off x="1732936" y="3818124"/>
              <a:ext cx="4244836" cy="2558805"/>
            </a:xfrm>
            <a:prstGeom prst="rect">
              <a:avLst/>
            </a:prstGeom>
            <a:solidFill>
              <a:srgbClr val="23BAED">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bg1"/>
                </a:solidFill>
              </a:endParaRPr>
            </a:p>
          </p:txBody>
        </p:sp>
        <p:sp>
          <p:nvSpPr>
            <p:cNvPr id="108" name="TextBox 60">
              <a:extLst>
                <a:ext uri="{FF2B5EF4-FFF2-40B4-BE49-F238E27FC236}">
                  <a16:creationId xmlns:a16="http://schemas.microsoft.com/office/drawing/2014/main" id="{88D15CFA-B6F8-4CA3-89AF-AEE5744DE198}"/>
                </a:ext>
              </a:extLst>
            </p:cNvPr>
            <p:cNvSpPr txBox="1"/>
            <p:nvPr/>
          </p:nvSpPr>
          <p:spPr>
            <a:xfrm>
              <a:off x="1925511" y="4134604"/>
              <a:ext cx="3985057" cy="1738938"/>
            </a:xfrm>
            <a:prstGeom prst="rect">
              <a:avLst/>
            </a:prstGeom>
            <a:noFill/>
          </p:spPr>
          <p:txBody>
            <a:bodyPr wrap="square" rtlCol="0">
              <a:spAutoFit/>
            </a:bodyPr>
            <a:lstStyle/>
            <a:p>
              <a:pPr marL="285750" indent="-285750">
                <a:buFont typeface="Arial" panose="020B0604020202020204" pitchFamily="34" charset="0"/>
                <a:buChar char="•"/>
              </a:pPr>
              <a:r>
                <a:rPr lang="en-NL" sz="2000">
                  <a:solidFill>
                    <a:schemeClr val="bg1"/>
                  </a:solidFill>
                </a:rPr>
                <a:t>Claims for use of chemical inputs</a:t>
              </a:r>
              <a:endParaRPr lang="en-US" sz="2000">
                <a:solidFill>
                  <a:schemeClr val="bg1"/>
                </a:solidFill>
              </a:endParaRPr>
            </a:p>
            <a:p>
              <a:endParaRPr lang="en-NL" sz="700">
                <a:solidFill>
                  <a:schemeClr val="bg1"/>
                </a:solidFill>
              </a:endParaRPr>
            </a:p>
            <a:p>
              <a:pPr marL="285750" indent="-285750">
                <a:buFont typeface="Arial" panose="020B0604020202020204" pitchFamily="34" charset="0"/>
                <a:buChar char="•"/>
              </a:pPr>
              <a:r>
                <a:rPr lang="en-NL" sz="2000">
                  <a:solidFill>
                    <a:schemeClr val="bg1"/>
                  </a:solidFill>
                </a:rPr>
                <a:t>Existing production methods banned</a:t>
              </a:r>
              <a:endParaRPr lang="en-NL">
                <a:solidFill>
                  <a:schemeClr val="bg1"/>
                </a:solidFill>
              </a:endParaRPr>
            </a:p>
            <a:p>
              <a:pPr marL="285750" indent="-285750">
                <a:buFont typeface="Arial" panose="020B0604020202020204" pitchFamily="34" charset="0"/>
                <a:buChar char="•"/>
              </a:pPr>
              <a:endParaRPr lang="en-NL">
                <a:solidFill>
                  <a:schemeClr val="bg1"/>
                </a:solidFill>
              </a:endParaRPr>
            </a:p>
          </p:txBody>
        </p:sp>
        <p:sp>
          <p:nvSpPr>
            <p:cNvPr id="110" name="Rectangle 53">
              <a:extLst>
                <a:ext uri="{FF2B5EF4-FFF2-40B4-BE49-F238E27FC236}">
                  <a16:creationId xmlns:a16="http://schemas.microsoft.com/office/drawing/2014/main" id="{D7CA072A-8382-4A56-91F9-808CA2087D7C}"/>
                </a:ext>
              </a:extLst>
            </p:cNvPr>
            <p:cNvSpPr/>
            <p:nvPr/>
          </p:nvSpPr>
          <p:spPr>
            <a:xfrm>
              <a:off x="6238349" y="3816283"/>
              <a:ext cx="4244836" cy="2555341"/>
            </a:xfrm>
            <a:prstGeom prst="rect">
              <a:avLst/>
            </a:prstGeom>
            <a:solidFill>
              <a:srgbClr val="23BAED">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2" name="TextBox 62">
              <a:extLst>
                <a:ext uri="{FF2B5EF4-FFF2-40B4-BE49-F238E27FC236}">
                  <a16:creationId xmlns:a16="http://schemas.microsoft.com/office/drawing/2014/main" id="{23CD6B3C-8E99-40B9-9880-6B4AA6406911}"/>
                </a:ext>
              </a:extLst>
            </p:cNvPr>
            <p:cNvSpPr txBox="1"/>
            <p:nvPr/>
          </p:nvSpPr>
          <p:spPr>
            <a:xfrm>
              <a:off x="6282025" y="3964648"/>
              <a:ext cx="4118876" cy="2031325"/>
            </a:xfrm>
            <a:prstGeom prst="rect">
              <a:avLst/>
            </a:prstGeom>
            <a:noFill/>
          </p:spPr>
          <p:txBody>
            <a:bodyPr wrap="square" rtlCol="0">
              <a:spAutoFit/>
            </a:bodyPr>
            <a:lstStyle/>
            <a:p>
              <a:pPr marL="285750" indent="-285750">
                <a:buFont typeface="Arial" panose="020B0604020202020204" pitchFamily="34" charset="0"/>
                <a:buChar char="•"/>
              </a:pPr>
              <a:r>
                <a:rPr lang="en-NL" sz="2000">
                  <a:solidFill>
                    <a:schemeClr val="bg1"/>
                  </a:solidFill>
                </a:rPr>
                <a:t>Decrease in asset efficiency or depreciation of assets</a:t>
              </a:r>
              <a:endParaRPr lang="en-US" sz="2000">
                <a:solidFill>
                  <a:schemeClr val="bg1"/>
                </a:solidFill>
              </a:endParaRPr>
            </a:p>
            <a:p>
              <a:endParaRPr lang="en-NL" sz="700">
                <a:solidFill>
                  <a:schemeClr val="bg1"/>
                </a:solidFill>
              </a:endParaRPr>
            </a:p>
            <a:p>
              <a:pPr marL="285750" indent="-285750">
                <a:buFont typeface="Arial" panose="020B0604020202020204" pitchFamily="34" charset="0"/>
                <a:buChar char="•"/>
              </a:pPr>
              <a:r>
                <a:rPr lang="en-NL" sz="2000">
                  <a:solidFill>
                    <a:schemeClr val="bg1"/>
                  </a:solidFill>
                </a:rPr>
                <a:t>Decreased margins due to increase in costs of raw materials / specialty ingredients</a:t>
              </a:r>
            </a:p>
            <a:p>
              <a:pPr marL="285750" indent="-285750">
                <a:buFont typeface="Arial" panose="020B0604020202020204" pitchFamily="34" charset="0"/>
                <a:buChar char="•"/>
              </a:pPr>
              <a:endParaRPr lang="en-NL"/>
            </a:p>
          </p:txBody>
        </p:sp>
      </p:grpSp>
      <p:sp>
        <p:nvSpPr>
          <p:cNvPr id="115" name="Slide Number Placeholder 1">
            <a:extLst>
              <a:ext uri="{FF2B5EF4-FFF2-40B4-BE49-F238E27FC236}">
                <a16:creationId xmlns:a16="http://schemas.microsoft.com/office/drawing/2014/main" id="{7888A110-84ED-4F7F-8361-701394CFBEE8}"/>
              </a:ext>
            </a:extLst>
          </p:cNvPr>
          <p:cNvSpPr txBox="1">
            <a:spLocks/>
          </p:cNvSpPr>
          <p:nvPr/>
        </p:nvSpPr>
        <p:spPr>
          <a:xfrm>
            <a:off x="559216" y="632100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971CEC84-1649-40CE-BFF6-7286506FEA08}" type="slidenum">
              <a:rPr lang="en-GB" sz="1800" smtClean="0">
                <a:solidFill>
                  <a:prstClr val="black"/>
                </a:solidFill>
                <a:latin typeface="Arial"/>
              </a:rPr>
              <a:pPr algn="l">
                <a:defRPr/>
              </a:pPr>
              <a:t>42</a:t>
            </a:fld>
            <a:endParaRPr lang="en-GB" sz="1800">
              <a:solidFill>
                <a:prstClr val="black"/>
              </a:solidFill>
              <a:latin typeface="Arial"/>
            </a:endParaRPr>
          </a:p>
        </p:txBody>
      </p:sp>
      <p:grpSp>
        <p:nvGrpSpPr>
          <p:cNvPr id="128" name="Groep 127">
            <a:extLst>
              <a:ext uri="{FF2B5EF4-FFF2-40B4-BE49-F238E27FC236}">
                <a16:creationId xmlns:a16="http://schemas.microsoft.com/office/drawing/2014/main" id="{98B83D7F-A292-4B4B-8E2E-612F67AED12C}"/>
              </a:ext>
            </a:extLst>
          </p:cNvPr>
          <p:cNvGrpSpPr/>
          <p:nvPr/>
        </p:nvGrpSpPr>
        <p:grpSpPr>
          <a:xfrm>
            <a:off x="1726878" y="1156589"/>
            <a:ext cx="8779960" cy="5225194"/>
            <a:chOff x="1726878" y="1156589"/>
            <a:chExt cx="8779960" cy="5225194"/>
          </a:xfrm>
        </p:grpSpPr>
        <p:pic>
          <p:nvPicPr>
            <p:cNvPr id="117" name="Picture 6">
              <a:extLst>
                <a:ext uri="{FF2B5EF4-FFF2-40B4-BE49-F238E27FC236}">
                  <a16:creationId xmlns:a16="http://schemas.microsoft.com/office/drawing/2014/main" id="{A76866AD-86E0-42CE-8544-EDC505FCFF1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 t="11459" r="16460" b="9783"/>
            <a:stretch/>
          </p:blipFill>
          <p:spPr bwMode="auto">
            <a:xfrm>
              <a:off x="1726878" y="1156589"/>
              <a:ext cx="4268912" cy="2587309"/>
            </a:xfrm>
            <a:prstGeom prst="rect">
              <a:avLst/>
            </a:prstGeom>
            <a:noFill/>
            <a:extLst>
              <a:ext uri="{909E8E84-426E-40DD-AFC4-6F175D3DCCD1}">
                <a14:hiddenFill xmlns:a14="http://schemas.microsoft.com/office/drawing/2010/main">
                  <a:solidFill>
                    <a:srgbClr val="FFFFFF"/>
                  </a:solidFill>
                </a14:hiddenFill>
              </a:ext>
            </a:extLst>
          </p:spPr>
        </p:pic>
        <p:pic>
          <p:nvPicPr>
            <p:cNvPr id="119" name="Afbeelding 118">
              <a:extLst>
                <a:ext uri="{FF2B5EF4-FFF2-40B4-BE49-F238E27FC236}">
                  <a16:creationId xmlns:a16="http://schemas.microsoft.com/office/drawing/2014/main" id="{2DF093F1-610F-4604-919D-0F7B3545166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1574" r="14570" b="11708"/>
            <a:stretch/>
          </p:blipFill>
          <p:spPr>
            <a:xfrm>
              <a:off x="6229208" y="1156590"/>
              <a:ext cx="4277630" cy="2582804"/>
            </a:xfrm>
            <a:prstGeom prst="rect">
              <a:avLst/>
            </a:prstGeom>
          </p:spPr>
        </p:pic>
        <p:pic>
          <p:nvPicPr>
            <p:cNvPr id="121" name="Picture 8">
              <a:extLst>
                <a:ext uri="{FF2B5EF4-FFF2-40B4-BE49-F238E27FC236}">
                  <a16:creationId xmlns:a16="http://schemas.microsoft.com/office/drawing/2014/main" id="{67CCA804-64A8-4503-9FE0-148C78002C69}"/>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9485" r="3749" b="2078"/>
            <a:stretch/>
          </p:blipFill>
          <p:spPr bwMode="auto">
            <a:xfrm>
              <a:off x="1729773" y="3806122"/>
              <a:ext cx="4262792" cy="2572646"/>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42">
              <a:extLst>
                <a:ext uri="{FF2B5EF4-FFF2-40B4-BE49-F238E27FC236}">
                  <a16:creationId xmlns:a16="http://schemas.microsoft.com/office/drawing/2014/main" id="{37BED028-1F8D-486D-B91F-01C085FE2E80}"/>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4350"/>
                      </a14:imgEffect>
                      <a14:imgEffect>
                        <a14:saturation sat="225000"/>
                      </a14:imgEffect>
                    </a14:imgLayer>
                  </a14:imgProps>
                </a:ext>
                <a:ext uri="{28A0092B-C50C-407E-A947-70E740481C1C}">
                  <a14:useLocalDpi xmlns:a14="http://schemas.microsoft.com/office/drawing/2010/main" val="0"/>
                </a:ext>
              </a:extLst>
            </a:blip>
            <a:srcRect l="1035" t="1438" r="15306" b="21705"/>
            <a:stretch/>
          </p:blipFill>
          <p:spPr>
            <a:xfrm>
              <a:off x="6232135" y="3806022"/>
              <a:ext cx="4265920" cy="2575761"/>
            </a:xfrm>
            <a:prstGeom prst="rect">
              <a:avLst/>
            </a:prstGeom>
          </p:spPr>
        </p:pic>
        <p:pic>
          <p:nvPicPr>
            <p:cNvPr id="125" name="Picture 2">
              <a:extLst>
                <a:ext uri="{FF2B5EF4-FFF2-40B4-BE49-F238E27FC236}">
                  <a16:creationId xmlns:a16="http://schemas.microsoft.com/office/drawing/2014/main" id="{F259017D-F5ED-4007-9017-195E04D8671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15389" y="4596435"/>
              <a:ext cx="1211970" cy="1556354"/>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3">
              <a:extLst>
                <a:ext uri="{FF2B5EF4-FFF2-40B4-BE49-F238E27FC236}">
                  <a16:creationId xmlns:a16="http://schemas.microsoft.com/office/drawing/2014/main" id="{B177A6E6-1FE5-49A4-AA0D-95BBDB818F7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81838" y="4134604"/>
              <a:ext cx="1985559" cy="6349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2" name="Groep 141">
            <a:extLst>
              <a:ext uri="{FF2B5EF4-FFF2-40B4-BE49-F238E27FC236}">
                <a16:creationId xmlns:a16="http://schemas.microsoft.com/office/drawing/2014/main" id="{D668AE7D-B4BA-45FD-858B-9440FE058267}"/>
              </a:ext>
            </a:extLst>
          </p:cNvPr>
          <p:cNvGrpSpPr/>
          <p:nvPr/>
        </p:nvGrpSpPr>
        <p:grpSpPr>
          <a:xfrm>
            <a:off x="-59011" y="1696442"/>
            <a:ext cx="12208241" cy="4028632"/>
            <a:chOff x="-59011" y="1696442"/>
            <a:chExt cx="12208241" cy="4028632"/>
          </a:xfrm>
        </p:grpSpPr>
        <p:grpSp>
          <p:nvGrpSpPr>
            <p:cNvPr id="129" name="Group 1">
              <a:extLst>
                <a:ext uri="{FF2B5EF4-FFF2-40B4-BE49-F238E27FC236}">
                  <a16:creationId xmlns:a16="http://schemas.microsoft.com/office/drawing/2014/main" id="{6C0BB941-92E3-4B35-AEC9-8C6AF8073B7E}"/>
                </a:ext>
              </a:extLst>
            </p:cNvPr>
            <p:cNvGrpSpPr/>
            <p:nvPr/>
          </p:nvGrpSpPr>
          <p:grpSpPr>
            <a:xfrm>
              <a:off x="0" y="1696442"/>
              <a:ext cx="1749231" cy="1538611"/>
              <a:chOff x="509865" y="-338635"/>
              <a:chExt cx="1749231" cy="1538611"/>
            </a:xfrm>
          </p:grpSpPr>
          <p:sp>
            <p:nvSpPr>
              <p:cNvPr id="130" name="Oval 27">
                <a:extLst>
                  <a:ext uri="{FF2B5EF4-FFF2-40B4-BE49-F238E27FC236}">
                    <a16:creationId xmlns:a16="http://schemas.microsoft.com/office/drawing/2014/main" id="{9627DE1E-A6E0-48A0-9CFC-DC445190BAC4}"/>
                  </a:ext>
                </a:extLst>
              </p:cNvPr>
              <p:cNvSpPr/>
              <p:nvPr/>
            </p:nvSpPr>
            <p:spPr>
              <a:xfrm>
                <a:off x="616442" y="-338635"/>
                <a:ext cx="1538611" cy="1538611"/>
              </a:xfrm>
              <a:prstGeom prst="ellipse">
                <a:avLst/>
              </a:prstGeom>
              <a:solidFill>
                <a:srgbClr val="B8CF4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TextBox 28">
                <a:extLst>
                  <a:ext uri="{FF2B5EF4-FFF2-40B4-BE49-F238E27FC236}">
                    <a16:creationId xmlns:a16="http://schemas.microsoft.com/office/drawing/2014/main" id="{E99DF030-A970-445B-85FA-D3C3002569AC}"/>
                  </a:ext>
                </a:extLst>
              </p:cNvPr>
              <p:cNvSpPr txBox="1"/>
              <p:nvPr/>
            </p:nvSpPr>
            <p:spPr>
              <a:xfrm>
                <a:off x="509865" y="41223"/>
                <a:ext cx="174923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Operational </a:t>
                </a:r>
                <a:r>
                  <a:rPr lang="en-US" sz="2200">
                    <a:solidFill>
                      <a:prstClr val="white"/>
                    </a:solidFill>
                    <a:latin typeface="Calibri" panose="020F0502020204030204"/>
                  </a:rPr>
                  <a:t>Opportunity</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2" name="Group 3">
              <a:extLst>
                <a:ext uri="{FF2B5EF4-FFF2-40B4-BE49-F238E27FC236}">
                  <a16:creationId xmlns:a16="http://schemas.microsoft.com/office/drawing/2014/main" id="{DE6DE72B-6830-4B0A-9B0F-E13FAC87573F}"/>
                </a:ext>
              </a:extLst>
            </p:cNvPr>
            <p:cNvGrpSpPr/>
            <p:nvPr/>
          </p:nvGrpSpPr>
          <p:grpSpPr>
            <a:xfrm>
              <a:off x="-59011" y="4095498"/>
              <a:ext cx="1751507" cy="1562909"/>
              <a:chOff x="435264" y="4257115"/>
              <a:chExt cx="1693785" cy="1538611"/>
            </a:xfrm>
          </p:grpSpPr>
          <p:sp>
            <p:nvSpPr>
              <p:cNvPr id="133" name="Oval 26">
                <a:extLst>
                  <a:ext uri="{FF2B5EF4-FFF2-40B4-BE49-F238E27FC236}">
                    <a16:creationId xmlns:a16="http://schemas.microsoft.com/office/drawing/2014/main" id="{0EB58D31-EC0C-4C2D-BB8C-DB8E8AD7BA30}"/>
                  </a:ext>
                </a:extLst>
              </p:cNvPr>
              <p:cNvSpPr/>
              <p:nvPr/>
            </p:nvSpPr>
            <p:spPr>
              <a:xfrm>
                <a:off x="529653" y="4257115"/>
                <a:ext cx="1538611" cy="1538611"/>
              </a:xfrm>
              <a:prstGeom prst="ellipse">
                <a:avLst/>
              </a:prstGeom>
              <a:solidFill>
                <a:srgbClr val="B8CF4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TextBox 29">
                <a:extLst>
                  <a:ext uri="{FF2B5EF4-FFF2-40B4-BE49-F238E27FC236}">
                    <a16:creationId xmlns:a16="http://schemas.microsoft.com/office/drawing/2014/main" id="{6087B88F-44C2-4D56-B047-B22A798C1B53}"/>
                  </a:ext>
                </a:extLst>
              </p:cNvPr>
              <p:cNvSpPr txBox="1"/>
              <p:nvPr/>
            </p:nvSpPr>
            <p:spPr>
              <a:xfrm>
                <a:off x="435264" y="4572977"/>
                <a:ext cx="1693785" cy="818078"/>
              </a:xfrm>
              <a:prstGeom prst="rect">
                <a:avLst/>
              </a:prstGeom>
              <a:noFill/>
            </p:spPr>
            <p:txBody>
              <a:bodyPr wrap="square" rtlCol="0">
                <a:spAutoFit/>
              </a:bodyPr>
              <a:lstStyle/>
              <a:p>
                <a:pPr lvl="0" algn="ctr">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Legal </a:t>
                </a:r>
                <a:r>
                  <a:rPr lang="en-US" sz="2400">
                    <a:solidFill>
                      <a:prstClr val="white"/>
                    </a:solidFill>
                    <a:latin typeface="Calibri" panose="020F0502020204030204"/>
                  </a:rPr>
                  <a:t>Opportunity</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5" name="Group 2">
              <a:extLst>
                <a:ext uri="{FF2B5EF4-FFF2-40B4-BE49-F238E27FC236}">
                  <a16:creationId xmlns:a16="http://schemas.microsoft.com/office/drawing/2014/main" id="{EB5D32F8-AC91-4BD4-896A-732874A9E713}"/>
                </a:ext>
              </a:extLst>
            </p:cNvPr>
            <p:cNvGrpSpPr/>
            <p:nvPr/>
          </p:nvGrpSpPr>
          <p:grpSpPr>
            <a:xfrm>
              <a:off x="10529479" y="1768965"/>
              <a:ext cx="1607337" cy="1633585"/>
              <a:chOff x="10684351" y="-258701"/>
              <a:chExt cx="1607337" cy="1633585"/>
            </a:xfrm>
          </p:grpSpPr>
          <p:sp>
            <p:nvSpPr>
              <p:cNvPr id="136" name="Oval 30">
                <a:extLst>
                  <a:ext uri="{FF2B5EF4-FFF2-40B4-BE49-F238E27FC236}">
                    <a16:creationId xmlns:a16="http://schemas.microsoft.com/office/drawing/2014/main" id="{00308981-EAE9-4774-87B0-0F6939C60FF6}"/>
                  </a:ext>
                </a:extLst>
              </p:cNvPr>
              <p:cNvSpPr/>
              <p:nvPr/>
            </p:nvSpPr>
            <p:spPr>
              <a:xfrm>
                <a:off x="10684352" y="-258701"/>
                <a:ext cx="1607336" cy="1633585"/>
              </a:xfrm>
              <a:prstGeom prst="ellipse">
                <a:avLst/>
              </a:prstGeom>
              <a:solidFill>
                <a:srgbClr val="B8CF4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TextBox 31">
                <a:extLst>
                  <a:ext uri="{FF2B5EF4-FFF2-40B4-BE49-F238E27FC236}">
                    <a16:creationId xmlns:a16="http://schemas.microsoft.com/office/drawing/2014/main" id="{7EAB0525-BF4B-4CA2-9646-D35A20A5FE8B}"/>
                  </a:ext>
                </a:extLst>
              </p:cNvPr>
              <p:cNvSpPr txBox="1"/>
              <p:nvPr/>
            </p:nvSpPr>
            <p:spPr>
              <a:xfrm>
                <a:off x="10684351" y="65723"/>
                <a:ext cx="1607337" cy="1084912"/>
              </a:xfrm>
              <a:prstGeom prst="rect">
                <a:avLst/>
              </a:prstGeom>
              <a:noFill/>
            </p:spPr>
            <p:txBody>
              <a:bodyPr wrap="square" rtlCol="0">
                <a:spAutoFit/>
              </a:bodyPr>
              <a:lstStyle/>
              <a:p>
                <a:pPr lvl="0" algn="ctr">
                  <a:defRPr/>
                </a:pPr>
                <a:r>
                  <a:rPr kumimoji="0" lang="en-US" sz="2150" b="0" i="0" u="none" strike="noStrike" kern="1200" cap="none" spc="0" normalizeH="0" baseline="0" noProof="0">
                    <a:ln>
                      <a:noFill/>
                    </a:ln>
                    <a:solidFill>
                      <a:prstClr val="white"/>
                    </a:solidFill>
                    <a:effectLst/>
                    <a:uLnTx/>
                    <a:uFillTx/>
                    <a:latin typeface="Calibri" panose="020F0502020204030204"/>
                    <a:ea typeface="+mn-ea"/>
                    <a:cs typeface="+mn-cs"/>
                  </a:rPr>
                  <a:t>Reputational &amp; Societal </a:t>
                </a:r>
                <a:r>
                  <a:rPr lang="en-US" sz="2000">
                    <a:solidFill>
                      <a:prstClr val="white"/>
                    </a:solidFill>
                    <a:latin typeface="Calibri" panose="020F0502020204030204"/>
                  </a:rPr>
                  <a:t>Opportunity</a:t>
                </a:r>
                <a:endParaRPr kumimoji="0" lang="en-GB" sz="21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9" name="Oval 30">
              <a:extLst>
                <a:ext uri="{FF2B5EF4-FFF2-40B4-BE49-F238E27FC236}">
                  <a16:creationId xmlns:a16="http://schemas.microsoft.com/office/drawing/2014/main" id="{38340815-688F-4CC7-9557-979E40C07FF7}"/>
                </a:ext>
              </a:extLst>
            </p:cNvPr>
            <p:cNvSpPr/>
            <p:nvPr/>
          </p:nvSpPr>
          <p:spPr>
            <a:xfrm>
              <a:off x="10528246" y="4091489"/>
              <a:ext cx="1607336" cy="1633585"/>
            </a:xfrm>
            <a:prstGeom prst="ellipse">
              <a:avLst/>
            </a:prstGeom>
            <a:solidFill>
              <a:srgbClr val="B8CF4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TextBox 31">
              <a:extLst>
                <a:ext uri="{FF2B5EF4-FFF2-40B4-BE49-F238E27FC236}">
                  <a16:creationId xmlns:a16="http://schemas.microsoft.com/office/drawing/2014/main" id="{F5847D0A-58FF-4BDD-99D8-D2D3320DBD23}"/>
                </a:ext>
              </a:extLst>
            </p:cNvPr>
            <p:cNvSpPr txBox="1"/>
            <p:nvPr/>
          </p:nvSpPr>
          <p:spPr>
            <a:xfrm>
              <a:off x="10541893" y="4415913"/>
              <a:ext cx="1607337" cy="769441"/>
            </a:xfrm>
            <a:prstGeom prst="rect">
              <a:avLst/>
            </a:prstGeom>
            <a:noFill/>
          </p:spPr>
          <p:txBody>
            <a:bodyPr wrap="square" rtlCol="0">
              <a:spAutoFit/>
            </a:bodyPr>
            <a:lstStyle/>
            <a:p>
              <a:pPr lvl="0" algn="ctr">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Financial </a:t>
              </a:r>
              <a:r>
                <a:rPr lang="en-US" sz="2200">
                  <a:solidFill>
                    <a:prstClr val="white"/>
                  </a:solidFill>
                  <a:latin typeface="Calibri" panose="020F0502020204030204"/>
                </a:rPr>
                <a:t>Opportunity</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9" name="Groep 158">
            <a:extLst>
              <a:ext uri="{FF2B5EF4-FFF2-40B4-BE49-F238E27FC236}">
                <a16:creationId xmlns:a16="http://schemas.microsoft.com/office/drawing/2014/main" id="{399F6BC8-F282-422B-9CEA-40E0A06F5137}"/>
              </a:ext>
            </a:extLst>
          </p:cNvPr>
          <p:cNvGrpSpPr/>
          <p:nvPr/>
        </p:nvGrpSpPr>
        <p:grpSpPr>
          <a:xfrm>
            <a:off x="1727855" y="1146662"/>
            <a:ext cx="8786830" cy="5236735"/>
            <a:chOff x="1727855" y="1146662"/>
            <a:chExt cx="8786830" cy="5236735"/>
          </a:xfrm>
        </p:grpSpPr>
        <p:sp>
          <p:nvSpPr>
            <p:cNvPr id="144" name="Rectangle 5">
              <a:extLst>
                <a:ext uri="{FF2B5EF4-FFF2-40B4-BE49-F238E27FC236}">
                  <a16:creationId xmlns:a16="http://schemas.microsoft.com/office/drawing/2014/main" id="{04440470-CBFC-4FC3-B62A-A68D7CBCE1FD}"/>
                </a:ext>
              </a:extLst>
            </p:cNvPr>
            <p:cNvSpPr/>
            <p:nvPr/>
          </p:nvSpPr>
          <p:spPr>
            <a:xfrm>
              <a:off x="1729499" y="1152087"/>
              <a:ext cx="4266291" cy="2611037"/>
            </a:xfrm>
            <a:prstGeom prst="rect">
              <a:avLst/>
            </a:prstGeom>
            <a:solidFill>
              <a:srgbClr val="B8CF4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6" name="TextBox 11">
              <a:extLst>
                <a:ext uri="{FF2B5EF4-FFF2-40B4-BE49-F238E27FC236}">
                  <a16:creationId xmlns:a16="http://schemas.microsoft.com/office/drawing/2014/main" id="{065EA395-1277-4C3A-82FC-1524FF13DBDC}"/>
                </a:ext>
              </a:extLst>
            </p:cNvPr>
            <p:cNvSpPr txBox="1"/>
            <p:nvPr/>
          </p:nvSpPr>
          <p:spPr>
            <a:xfrm>
              <a:off x="1892869" y="1460155"/>
              <a:ext cx="3976128" cy="1895074"/>
            </a:xfrm>
            <a:prstGeom prst="rect">
              <a:avLst/>
            </a:prstGeom>
            <a:noFill/>
          </p:spPr>
          <p:txBody>
            <a:bodyPr wrap="square" rtlCol="0">
              <a:spAutoFit/>
            </a:bodyPr>
            <a:lstStyle/>
            <a:p>
              <a:pPr marL="285750" indent="-285750">
                <a:buFont typeface="Arial" panose="020B0604020202020204" pitchFamily="34" charset="0"/>
                <a:buChar char="•"/>
              </a:pPr>
              <a:r>
                <a:rPr lang="en-NL" sz="2000">
                  <a:solidFill>
                    <a:schemeClr val="bg1"/>
                  </a:solidFill>
                </a:rPr>
                <a:t>Supply chain security</a:t>
              </a:r>
            </a:p>
            <a:p>
              <a:pPr marL="742950" lvl="1" indent="-285750">
                <a:buFont typeface="Arial" panose="020B0604020202020204" pitchFamily="34" charset="0"/>
                <a:buChar char="•"/>
              </a:pPr>
              <a:r>
                <a:rPr lang="en-NL" sz="2000">
                  <a:solidFill>
                    <a:schemeClr val="bg1"/>
                  </a:solidFill>
                </a:rPr>
                <a:t>Price </a:t>
              </a:r>
            </a:p>
            <a:p>
              <a:pPr marL="742950" lvl="1" indent="-285750">
                <a:buFont typeface="Arial" panose="020B0604020202020204" pitchFamily="34" charset="0"/>
                <a:buChar char="•"/>
              </a:pPr>
              <a:r>
                <a:rPr lang="en-NL" sz="2000">
                  <a:solidFill>
                    <a:schemeClr val="bg1"/>
                  </a:solidFill>
                </a:rPr>
                <a:t>Availability -&gt; </a:t>
              </a:r>
              <a:r>
                <a:rPr lang="en-NL" sz="2000" err="1">
                  <a:solidFill>
                    <a:schemeClr val="bg1"/>
                  </a:solidFill>
                </a:rPr>
                <a:t>limi</a:t>
              </a:r>
              <a:r>
                <a:rPr lang="nl-NL" sz="2000">
                  <a:solidFill>
                    <a:schemeClr val="bg1"/>
                  </a:solidFill>
                </a:rPr>
                <a:t>ting</a:t>
              </a:r>
              <a:r>
                <a:rPr lang="en-NL" sz="2000">
                  <a:solidFill>
                    <a:schemeClr val="bg1"/>
                  </a:solidFill>
                </a:rPr>
                <a:t> disruptions</a:t>
              </a:r>
            </a:p>
            <a:p>
              <a:pPr marL="285750" indent="-285750">
                <a:buFont typeface="Arial" panose="020B0604020202020204" pitchFamily="34" charset="0"/>
                <a:buChar char="•"/>
              </a:pPr>
              <a:r>
                <a:rPr lang="en-NL" sz="2000">
                  <a:solidFill>
                    <a:schemeClr val="bg1"/>
                  </a:solidFill>
                </a:rPr>
                <a:t>Regenerative agriculture</a:t>
              </a:r>
            </a:p>
            <a:p>
              <a:pPr marL="285750" indent="-285750">
                <a:buFont typeface="Arial" panose="020B0604020202020204" pitchFamily="34" charset="0"/>
                <a:buChar char="•"/>
              </a:pPr>
              <a:r>
                <a:rPr lang="en-NL" sz="2000">
                  <a:solidFill>
                    <a:schemeClr val="bg1"/>
                  </a:solidFill>
                </a:rPr>
                <a:t>Circular economy</a:t>
              </a:r>
            </a:p>
          </p:txBody>
        </p:sp>
        <p:sp>
          <p:nvSpPr>
            <p:cNvPr id="148" name="Rectangle 87">
              <a:extLst>
                <a:ext uri="{FF2B5EF4-FFF2-40B4-BE49-F238E27FC236}">
                  <a16:creationId xmlns:a16="http://schemas.microsoft.com/office/drawing/2014/main" id="{F79C3333-2903-4031-B60A-70FA3A89DCF7}"/>
                </a:ext>
              </a:extLst>
            </p:cNvPr>
            <p:cNvSpPr/>
            <p:nvPr/>
          </p:nvSpPr>
          <p:spPr>
            <a:xfrm>
              <a:off x="6236311" y="1146662"/>
              <a:ext cx="4278373" cy="2597540"/>
            </a:xfrm>
            <a:prstGeom prst="rect">
              <a:avLst/>
            </a:prstGeom>
            <a:solidFill>
              <a:srgbClr val="B8CF4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0" name="TextBox 93">
              <a:extLst>
                <a:ext uri="{FF2B5EF4-FFF2-40B4-BE49-F238E27FC236}">
                  <a16:creationId xmlns:a16="http://schemas.microsoft.com/office/drawing/2014/main" id="{F1EC0AA2-6CA1-4A40-B352-5F4A1DE361EF}"/>
                </a:ext>
              </a:extLst>
            </p:cNvPr>
            <p:cNvSpPr txBox="1"/>
            <p:nvPr/>
          </p:nvSpPr>
          <p:spPr>
            <a:xfrm>
              <a:off x="6298671" y="1263630"/>
              <a:ext cx="3985057" cy="2554545"/>
            </a:xfrm>
            <a:prstGeom prst="rect">
              <a:avLst/>
            </a:prstGeom>
            <a:noFill/>
          </p:spPr>
          <p:txBody>
            <a:bodyPr wrap="square" rtlCol="0">
              <a:spAutoFit/>
            </a:bodyPr>
            <a:lstStyle/>
            <a:p>
              <a:pPr marL="285750" indent="-285750">
                <a:buFont typeface="Arial" panose="020B0604020202020204" pitchFamily="34" charset="0"/>
                <a:buChar char="•"/>
              </a:pPr>
              <a:r>
                <a:rPr lang="en-NL" sz="2000">
                  <a:solidFill>
                    <a:schemeClr val="bg1"/>
                  </a:solidFill>
                </a:rPr>
                <a:t>Maintain first-mover position in eroding ‘sustainability landscape’</a:t>
              </a:r>
            </a:p>
            <a:p>
              <a:pPr marL="285750" indent="-285750">
                <a:buFont typeface="Arial" panose="020B0604020202020204" pitchFamily="34" charset="0"/>
                <a:buChar char="•"/>
              </a:pPr>
              <a:r>
                <a:rPr lang="en-NL" sz="2000">
                  <a:solidFill>
                    <a:schemeClr val="bg1"/>
                  </a:solidFill>
                </a:rPr>
                <a:t>Become part of the solution for next big thing after Climate Change</a:t>
              </a:r>
            </a:p>
            <a:p>
              <a:pPr marL="285750" indent="-285750">
                <a:buFont typeface="Arial" panose="020B0604020202020204" pitchFamily="34" charset="0"/>
                <a:buChar char="•"/>
              </a:pPr>
              <a:r>
                <a:rPr lang="en-NL" sz="2000">
                  <a:solidFill>
                    <a:schemeClr val="bg1"/>
                  </a:solidFill>
                </a:rPr>
                <a:t>New collaborations and endorsements</a:t>
              </a:r>
              <a:endParaRPr lang="en-NL">
                <a:solidFill>
                  <a:schemeClr val="bg1"/>
                </a:solidFill>
              </a:endParaRPr>
            </a:p>
          </p:txBody>
        </p:sp>
        <p:sp>
          <p:nvSpPr>
            <p:cNvPr id="152" name="Rectangle 35">
              <a:extLst>
                <a:ext uri="{FF2B5EF4-FFF2-40B4-BE49-F238E27FC236}">
                  <a16:creationId xmlns:a16="http://schemas.microsoft.com/office/drawing/2014/main" id="{18C990F7-7326-48A3-94DE-EBC4711FFC2C}"/>
                </a:ext>
              </a:extLst>
            </p:cNvPr>
            <p:cNvSpPr/>
            <p:nvPr/>
          </p:nvSpPr>
          <p:spPr>
            <a:xfrm>
              <a:off x="1727855" y="3796089"/>
              <a:ext cx="4266291" cy="2587308"/>
            </a:xfrm>
            <a:prstGeom prst="rect">
              <a:avLst/>
            </a:prstGeom>
            <a:solidFill>
              <a:srgbClr val="B8CF4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4" name="TextBox 54">
              <a:extLst>
                <a:ext uri="{FF2B5EF4-FFF2-40B4-BE49-F238E27FC236}">
                  <a16:creationId xmlns:a16="http://schemas.microsoft.com/office/drawing/2014/main" id="{0F480F61-53C0-4F36-8893-C7A3B6522774}"/>
                </a:ext>
              </a:extLst>
            </p:cNvPr>
            <p:cNvSpPr txBox="1"/>
            <p:nvPr/>
          </p:nvSpPr>
          <p:spPr>
            <a:xfrm>
              <a:off x="1879613" y="3967227"/>
              <a:ext cx="3985057" cy="1988859"/>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2000">
                  <a:solidFill>
                    <a:schemeClr val="bg1"/>
                  </a:solidFill>
                </a:defRPr>
              </a:lvl1pPr>
              <a:lvl2pPr marL="742950" lvl="1" indent="-285750">
                <a:buFont typeface="Arial" panose="020B0604020202020204" pitchFamily="34" charset="0"/>
                <a:buChar char="•"/>
                <a:defRPr sz="2000">
                  <a:solidFill>
                    <a:schemeClr val="bg1"/>
                  </a:solidFill>
                </a:defRPr>
              </a:lvl2pPr>
            </a:lstStyle>
            <a:p>
              <a:r>
                <a:rPr lang="nl-NL"/>
                <a:t>Prepared</a:t>
              </a:r>
              <a:r>
                <a:rPr lang="en-NL"/>
                <a:t> for new regulation on agricultural production methods</a:t>
              </a:r>
              <a:r>
                <a:rPr lang="nl-NL"/>
                <a:t>, </a:t>
              </a:r>
              <a:r>
                <a:rPr lang="en-NL"/>
                <a:t>packaging materials</a:t>
              </a:r>
              <a:r>
                <a:rPr lang="nl-NL"/>
                <a:t>, </a:t>
              </a:r>
              <a:r>
                <a:rPr lang="en-NL"/>
                <a:t> etc</a:t>
              </a:r>
              <a:r>
                <a:rPr lang="nl-NL"/>
                <a:t>.</a:t>
              </a:r>
              <a:endParaRPr lang="en-NL"/>
            </a:p>
            <a:p>
              <a:r>
                <a:rPr lang="en-NL"/>
                <a:t>Push for level-playing</a:t>
              </a:r>
              <a:r>
                <a:rPr lang="nl-NL"/>
                <a:t>-</a:t>
              </a:r>
              <a:r>
                <a:rPr lang="en-NL"/>
                <a:t>field rather than race-to-the-bottom</a:t>
              </a:r>
            </a:p>
          </p:txBody>
        </p:sp>
        <p:sp>
          <p:nvSpPr>
            <p:cNvPr id="156" name="Rectangle 36">
              <a:extLst>
                <a:ext uri="{FF2B5EF4-FFF2-40B4-BE49-F238E27FC236}">
                  <a16:creationId xmlns:a16="http://schemas.microsoft.com/office/drawing/2014/main" id="{98B86BA0-039F-4D1B-895D-FCC0675AD300}"/>
                </a:ext>
              </a:extLst>
            </p:cNvPr>
            <p:cNvSpPr/>
            <p:nvPr/>
          </p:nvSpPr>
          <p:spPr>
            <a:xfrm>
              <a:off x="6238349" y="3791054"/>
              <a:ext cx="4276336" cy="2580568"/>
            </a:xfrm>
            <a:prstGeom prst="rect">
              <a:avLst/>
            </a:prstGeom>
            <a:solidFill>
              <a:srgbClr val="B8CF4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8" name="TextBox 55">
              <a:extLst>
                <a:ext uri="{FF2B5EF4-FFF2-40B4-BE49-F238E27FC236}">
                  <a16:creationId xmlns:a16="http://schemas.microsoft.com/office/drawing/2014/main" id="{FB591C22-2973-4C42-AE42-5F55B29286C5}"/>
                </a:ext>
              </a:extLst>
            </p:cNvPr>
            <p:cNvSpPr txBox="1"/>
            <p:nvPr/>
          </p:nvSpPr>
          <p:spPr>
            <a:xfrm>
              <a:off x="6297663" y="4097152"/>
              <a:ext cx="3985057" cy="1631216"/>
            </a:xfrm>
            <a:prstGeom prst="rect">
              <a:avLst/>
            </a:prstGeom>
            <a:noFill/>
          </p:spPr>
          <p:txBody>
            <a:bodyPr wrap="square" rtlCol="0">
              <a:spAutoFit/>
            </a:bodyPr>
            <a:lstStyle/>
            <a:p>
              <a:pPr marL="285750" indent="-285750">
                <a:buFont typeface="Arial" panose="020B0604020202020204" pitchFamily="34" charset="0"/>
                <a:buChar char="•"/>
              </a:pPr>
              <a:r>
                <a:rPr lang="en-NL" sz="2000">
                  <a:solidFill>
                    <a:schemeClr val="bg1"/>
                  </a:solidFill>
                </a:rPr>
                <a:t>Decreased production costs</a:t>
              </a:r>
            </a:p>
            <a:p>
              <a:pPr marL="285750" indent="-285750">
                <a:buFont typeface="Arial" panose="020B0604020202020204" pitchFamily="34" charset="0"/>
                <a:buChar char="•"/>
              </a:pPr>
              <a:r>
                <a:rPr lang="en-NL" sz="2000">
                  <a:solidFill>
                    <a:schemeClr val="bg1"/>
                  </a:solidFill>
                </a:rPr>
                <a:t>Increasing asset efficiency, prolonging lifespan</a:t>
              </a:r>
            </a:p>
            <a:p>
              <a:pPr marL="285750" indent="-285750">
                <a:buFont typeface="Arial" panose="020B0604020202020204" pitchFamily="34" charset="0"/>
                <a:buChar char="•"/>
              </a:pPr>
              <a:r>
                <a:rPr lang="en-NL" sz="2000">
                  <a:solidFill>
                    <a:schemeClr val="bg1"/>
                  </a:solidFill>
                </a:rPr>
                <a:t>New products / markets</a:t>
              </a:r>
            </a:p>
            <a:p>
              <a:pPr marL="285750" indent="-285750">
                <a:buFont typeface="Arial" panose="020B0604020202020204" pitchFamily="34" charset="0"/>
                <a:buChar char="•"/>
              </a:pPr>
              <a:r>
                <a:rPr lang="en-NL" sz="2000">
                  <a:solidFill>
                    <a:schemeClr val="bg1"/>
                  </a:solidFill>
                </a:rPr>
                <a:t>Secure investments</a:t>
              </a:r>
              <a:endParaRPr lang="en-NL">
                <a:solidFill>
                  <a:schemeClr val="bg1"/>
                </a:solidFill>
              </a:endParaRPr>
            </a:p>
          </p:txBody>
        </p:sp>
      </p:grpSp>
      <p:sp>
        <p:nvSpPr>
          <p:cNvPr id="161" name="Title 1">
            <a:extLst>
              <a:ext uri="{FF2B5EF4-FFF2-40B4-BE49-F238E27FC236}">
                <a16:creationId xmlns:a16="http://schemas.microsoft.com/office/drawing/2014/main" id="{64665A84-1125-4C84-BE9F-AB4ED040F0AC}"/>
              </a:ext>
            </a:extLst>
          </p:cNvPr>
          <p:cNvSpPr txBox="1">
            <a:spLocks/>
          </p:cNvSpPr>
          <p:nvPr/>
        </p:nvSpPr>
        <p:spPr>
          <a:xfrm>
            <a:off x="314194" y="125352"/>
            <a:ext cx="11498123" cy="8781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a:ln>
                  <a:noFill/>
                </a:ln>
                <a:solidFill>
                  <a:sysClr val="windowText" lastClr="000000">
                    <a:lumMod val="65000"/>
                    <a:lumOff val="35000"/>
                  </a:sysClr>
                </a:solidFill>
                <a:effectLst/>
                <a:uLnTx/>
                <a:uFillTx/>
                <a:latin typeface="Arial"/>
                <a:ea typeface="+mj-ea"/>
                <a:cs typeface="+mj-cs"/>
              </a:rPr>
              <a:t>Risks &amp; Opportunities for business</a:t>
            </a:r>
            <a:endParaRPr kumimoji="0" lang="en-CH" sz="3200" b="0" i="0" u="none" strike="noStrike" kern="1200" cap="none" spc="0" normalizeH="0" baseline="0" noProof="0">
              <a:ln>
                <a:noFill/>
              </a:ln>
              <a:solidFill>
                <a:sysClr val="windowText" lastClr="000000">
                  <a:lumMod val="65000"/>
                  <a:lumOff val="35000"/>
                </a:sysClr>
              </a:solidFill>
              <a:effectLst/>
              <a:uLnTx/>
              <a:uFillTx/>
              <a:latin typeface="Arial"/>
              <a:ea typeface="+mj-ea"/>
              <a:cs typeface="+mj-cs"/>
            </a:endParaRPr>
          </a:p>
        </p:txBody>
      </p:sp>
    </p:spTree>
    <p:extLst>
      <p:ext uri="{BB962C8B-B14F-4D97-AF65-F5344CB8AC3E}">
        <p14:creationId xmlns:p14="http://schemas.microsoft.com/office/powerpoint/2010/main" val="73307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B95738-A574-4DC7-B160-05E86C6C7205}"/>
              </a:ext>
            </a:extLst>
          </p:cNvPr>
          <p:cNvSpPr txBox="1"/>
          <p:nvPr/>
        </p:nvSpPr>
        <p:spPr>
          <a:xfrm>
            <a:off x="1061223" y="2647198"/>
            <a:ext cx="3053547" cy="2339230"/>
          </a:xfrm>
          <a:prstGeom prst="rect">
            <a:avLst/>
          </a:prstGeom>
          <a:noFill/>
        </p:spPr>
        <p:txBody>
          <a:bodyPr wrap="square" rtlCol="0">
            <a:spAutoFit/>
          </a:bodyPr>
          <a:lstStyle/>
          <a:p>
            <a:pPr algn="ctr"/>
            <a:r>
              <a:rPr lang="en-US" sz="3200">
                <a:solidFill>
                  <a:schemeClr val="bg1"/>
                </a:solidFill>
              </a:rPr>
              <a:t>Is natural capital more of a risk or an opportunity? </a:t>
            </a:r>
          </a:p>
          <a:p>
            <a:endParaRPr lang="en-CH" sz="1801"/>
          </a:p>
        </p:txBody>
      </p:sp>
      <p:sp>
        <p:nvSpPr>
          <p:cNvPr id="8" name="Title 1">
            <a:extLst>
              <a:ext uri="{FF2B5EF4-FFF2-40B4-BE49-F238E27FC236}">
                <a16:creationId xmlns:a16="http://schemas.microsoft.com/office/drawing/2014/main" id="{CF879AD2-EA62-154B-A095-752A75AE7E51}"/>
              </a:ext>
            </a:extLst>
          </p:cNvPr>
          <p:cNvSpPr>
            <a:spLocks noGrp="1"/>
          </p:cNvSpPr>
          <p:nvPr>
            <p:ph type="title"/>
          </p:nvPr>
        </p:nvSpPr>
        <p:spPr>
          <a:xfrm>
            <a:off x="314196" y="125353"/>
            <a:ext cx="11498123" cy="878151"/>
          </a:xfrm>
          <a:noFill/>
        </p:spPr>
        <p:txBody>
          <a:bodyPr/>
          <a:lstStyle/>
          <a:p>
            <a:r>
              <a:rPr lang="en-US"/>
              <a:t>Reflections, risks and opportunities</a:t>
            </a:r>
            <a:endParaRPr lang="en-CH"/>
          </a:p>
        </p:txBody>
      </p:sp>
      <p:sp>
        <p:nvSpPr>
          <p:cNvPr id="10" name="Rectangle 9">
            <a:extLst>
              <a:ext uri="{FF2B5EF4-FFF2-40B4-BE49-F238E27FC236}">
                <a16:creationId xmlns:a16="http://schemas.microsoft.com/office/drawing/2014/main" id="{448FC2CD-C92F-3343-A89C-AB3B5F2802DD}"/>
              </a:ext>
            </a:extLst>
          </p:cNvPr>
          <p:cNvSpPr/>
          <p:nvPr/>
        </p:nvSpPr>
        <p:spPr>
          <a:xfrm>
            <a:off x="1582483" y="2012529"/>
            <a:ext cx="6140389" cy="3224729"/>
          </a:xfrm>
          <a:prstGeom prst="rect">
            <a:avLst/>
          </a:prstGeom>
        </p:spPr>
        <p:txBody>
          <a:bodyPr wrap="square" anchor="t">
            <a:spAutoFit/>
          </a:bodyPr>
          <a:lstStyle/>
          <a:p>
            <a:r>
              <a:rPr lang="en-GB" sz="2400">
                <a:solidFill>
                  <a:prstClr val="black">
                    <a:lumMod val="65000"/>
                    <a:lumOff val="35000"/>
                  </a:prstClr>
                </a:solidFill>
              </a:rPr>
              <a:t>Individually reflect on whether each of these ecosystem services pose more of a risk or opportunity? </a:t>
            </a:r>
          </a:p>
          <a:p>
            <a:endParaRPr lang="en-GB" sz="2400">
              <a:solidFill>
                <a:prstClr val="black">
                  <a:lumMod val="65000"/>
                  <a:lumOff val="35000"/>
                </a:prstClr>
              </a:solidFill>
            </a:endParaRPr>
          </a:p>
          <a:p>
            <a:endParaRPr lang="en-GB" sz="400">
              <a:solidFill>
                <a:srgbClr val="595959"/>
              </a:solidFill>
            </a:endParaRPr>
          </a:p>
          <a:p>
            <a:pPr marL="285115" indent="-285115">
              <a:lnSpc>
                <a:spcPct val="150000"/>
              </a:lnSpc>
              <a:buClr>
                <a:srgbClr val="23BAED"/>
              </a:buClr>
              <a:buFont typeface="Arial" panose="020B0604020202020204" pitchFamily="34" charset="0"/>
              <a:buChar char="•"/>
            </a:pPr>
            <a:r>
              <a:rPr lang="en-GB" sz="2400" b="1">
                <a:solidFill>
                  <a:srgbClr val="23BAED"/>
                </a:solidFill>
              </a:rPr>
              <a:t>Soil regulation </a:t>
            </a:r>
          </a:p>
          <a:p>
            <a:pPr marL="285115" indent="-285115">
              <a:lnSpc>
                <a:spcPct val="150000"/>
              </a:lnSpc>
              <a:buClr>
                <a:srgbClr val="23BAED"/>
              </a:buClr>
              <a:buFont typeface="Arial" panose="020B0604020202020204" pitchFamily="34" charset="0"/>
              <a:buChar char="•"/>
            </a:pPr>
            <a:r>
              <a:rPr lang="en-GB" sz="2400" b="1">
                <a:solidFill>
                  <a:srgbClr val="23BAED"/>
                </a:solidFill>
              </a:rPr>
              <a:t>Pollination </a:t>
            </a:r>
            <a:endParaRPr lang="en-GB" sz="2400" b="1">
              <a:solidFill>
                <a:srgbClr val="23BAED"/>
              </a:solidFill>
              <a:cs typeface="Arial"/>
            </a:endParaRPr>
          </a:p>
          <a:p>
            <a:pPr marL="285115" indent="-285115">
              <a:lnSpc>
                <a:spcPct val="150000"/>
              </a:lnSpc>
              <a:buClr>
                <a:srgbClr val="23BAED"/>
              </a:buClr>
              <a:buFont typeface="Arial" panose="020B0604020202020204" pitchFamily="34" charset="0"/>
              <a:buChar char="•"/>
            </a:pPr>
            <a:r>
              <a:rPr lang="en-GB" sz="2400" b="1">
                <a:solidFill>
                  <a:srgbClr val="23BAED"/>
                </a:solidFill>
              </a:rPr>
              <a:t>Water extraction</a:t>
            </a:r>
            <a:endParaRPr lang="en-GB" sz="2400" b="1">
              <a:solidFill>
                <a:srgbClr val="23BAED"/>
              </a:solidFill>
              <a:cs typeface="Arial"/>
            </a:endParaRPr>
          </a:p>
        </p:txBody>
      </p:sp>
      <p:pic>
        <p:nvPicPr>
          <p:cNvPr id="7" name="Picture 2" descr="RÃ©sultat de recherche d'images pour &quot;reflexion icon&quot;">
            <a:extLst>
              <a:ext uri="{FF2B5EF4-FFF2-40B4-BE49-F238E27FC236}">
                <a16:creationId xmlns:a16="http://schemas.microsoft.com/office/drawing/2014/main" id="{1C97EA27-F7B5-4B4E-A5B7-7CD32041AC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6625" y="2466773"/>
            <a:ext cx="2284964" cy="2284964"/>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Brace 10">
            <a:extLst>
              <a:ext uri="{FF2B5EF4-FFF2-40B4-BE49-F238E27FC236}">
                <a16:creationId xmlns:a16="http://schemas.microsoft.com/office/drawing/2014/main" id="{78FF1B04-A334-42DD-B81A-4931D5172C61}"/>
              </a:ext>
            </a:extLst>
          </p:cNvPr>
          <p:cNvSpPr/>
          <p:nvPr/>
        </p:nvSpPr>
        <p:spPr>
          <a:xfrm>
            <a:off x="7870069" y="1521396"/>
            <a:ext cx="374063"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CH" sz="1801">
              <a:solidFill>
                <a:prstClr val="black"/>
              </a:solidFill>
              <a:latin typeface="Arial"/>
            </a:endParaRPr>
          </a:p>
        </p:txBody>
      </p:sp>
      <p:sp>
        <p:nvSpPr>
          <p:cNvPr id="12" name="Right Brace 11">
            <a:extLst>
              <a:ext uri="{FF2B5EF4-FFF2-40B4-BE49-F238E27FC236}">
                <a16:creationId xmlns:a16="http://schemas.microsoft.com/office/drawing/2014/main" id="{0EAC091C-94DC-48E6-BCD2-CB4DA551D07C}"/>
              </a:ext>
            </a:extLst>
          </p:cNvPr>
          <p:cNvSpPr/>
          <p:nvPr/>
        </p:nvSpPr>
        <p:spPr>
          <a:xfrm rot="10800000">
            <a:off x="1061223" y="1539457"/>
            <a:ext cx="374063"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CH" sz="1801">
              <a:solidFill>
                <a:prstClr val="black"/>
              </a:solidFill>
              <a:latin typeface="Arial"/>
            </a:endParaRPr>
          </a:p>
        </p:txBody>
      </p:sp>
      <p:sp>
        <p:nvSpPr>
          <p:cNvPr id="3" name="Slide Number Placeholder 2">
            <a:extLst>
              <a:ext uri="{FF2B5EF4-FFF2-40B4-BE49-F238E27FC236}">
                <a16:creationId xmlns:a16="http://schemas.microsoft.com/office/drawing/2014/main" id="{D5485BF0-F971-804C-A9CD-41309A9CF756}"/>
              </a:ext>
            </a:extLst>
          </p:cNvPr>
          <p:cNvSpPr>
            <a:spLocks noGrp="1"/>
          </p:cNvSpPr>
          <p:nvPr>
            <p:ph type="sldNum" sz="quarter" idx="12"/>
          </p:nvPr>
        </p:nvSpPr>
        <p:spPr/>
        <p:txBody>
          <a:bodyPr/>
          <a:lstStyle/>
          <a:p>
            <a:fld id="{971CEC84-1649-40CE-BFF6-7286506FEA08}" type="slidenum">
              <a:rPr lang="en-GB" smtClean="0"/>
              <a:pPr/>
              <a:t>43</a:t>
            </a:fld>
            <a:endParaRPr lang="en-GB"/>
          </a:p>
        </p:txBody>
      </p:sp>
      <p:sp>
        <p:nvSpPr>
          <p:cNvPr id="13" name="Teardrop 5">
            <a:extLst>
              <a:ext uri="{FF2B5EF4-FFF2-40B4-BE49-F238E27FC236}">
                <a16:creationId xmlns:a16="http://schemas.microsoft.com/office/drawing/2014/main" id="{813497E5-42B4-4B53-A118-C20D841DF508}"/>
              </a:ext>
            </a:extLst>
          </p:cNvPr>
          <p:cNvSpPr/>
          <p:nvPr/>
        </p:nvSpPr>
        <p:spPr>
          <a:xfrm>
            <a:off x="10607643" y="147477"/>
            <a:ext cx="1449007" cy="121675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6">
            <a:extLst>
              <a:ext uri="{FF2B5EF4-FFF2-40B4-BE49-F238E27FC236}">
                <a16:creationId xmlns:a16="http://schemas.microsoft.com/office/drawing/2014/main" id="{90CA867A-A36E-427F-A9BB-029BEB817DFC}"/>
              </a:ext>
            </a:extLst>
          </p:cNvPr>
          <p:cNvSpPr txBox="1"/>
          <p:nvPr/>
        </p:nvSpPr>
        <p:spPr>
          <a:xfrm>
            <a:off x="10607643" y="387208"/>
            <a:ext cx="1530124" cy="784830"/>
          </a:xfrm>
          <a:prstGeom prst="rect">
            <a:avLst/>
          </a:prstGeom>
          <a:noFill/>
        </p:spPr>
        <p:txBody>
          <a:bodyPr wrap="square" rtlCol="0">
            <a:spAutoFit/>
          </a:bodyPr>
          <a:lstStyle/>
          <a:p>
            <a:pPr lvl="0" algn="ctr">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a:t>
            </a:r>
            <a:r>
              <a:rPr lang="en-GB" sz="1500" b="1" dirty="0">
                <a:solidFill>
                  <a:prstClr val="white"/>
                </a:solidFill>
                <a:latin typeface="Arial"/>
              </a:rPr>
              <a:t>16</a:t>
            </a:r>
            <a:r>
              <a:rPr kumimoji="0" lang="en-GB" sz="1500" b="1" i="0" u="none" strike="noStrike" kern="1200" cap="none" spc="0" normalizeH="0" baseline="0" noProof="0" dirty="0">
                <a:ln>
                  <a:noFill/>
                </a:ln>
                <a:solidFill>
                  <a:prstClr val="white"/>
                </a:solidFill>
                <a:effectLst/>
                <a:uLnTx/>
                <a:uFillTx/>
                <a:latin typeface="Arial"/>
                <a:ea typeface="+mn-ea"/>
                <a:cs typeface="+mn-cs"/>
              </a:rPr>
              <a:t> </a:t>
            </a:r>
            <a:r>
              <a:rPr kumimoji="0" lang="en-GB" sz="1500" i="0" u="none" strike="noStrike" kern="1200" cap="none" spc="0" normalizeH="0" baseline="0" noProof="0" dirty="0">
                <a:ln>
                  <a:noFill/>
                </a:ln>
                <a:solidFill>
                  <a:prstClr val="white"/>
                </a:solidFill>
                <a:effectLst/>
                <a:uLnTx/>
                <a:uFillTx/>
                <a:latin typeface="Arial"/>
                <a:ea typeface="+mn-ea"/>
                <a:cs typeface="+mn-cs"/>
              </a:rPr>
              <a:t>of</a:t>
            </a:r>
            <a:r>
              <a:rPr lang="en-GB" sz="1500" dirty="0">
                <a:solidFill>
                  <a:prstClr val="white"/>
                </a:solidFill>
              </a:rPr>
              <a:t> </a:t>
            </a:r>
            <a:r>
              <a:rPr kumimoji="0" lang="en-GB" sz="1500" b="0" i="0" u="none" strike="noStrike" kern="1200" cap="none" spc="0" normalizeH="0" baseline="0" noProof="0" dirty="0">
                <a:ln>
                  <a:noFill/>
                </a:ln>
                <a:solidFill>
                  <a:prstClr val="white"/>
                </a:solidFill>
                <a:effectLst/>
                <a:uLnTx/>
                <a:uFillTx/>
                <a:latin typeface="Arial"/>
                <a:ea typeface="+mn-ea"/>
                <a:cs typeface="+mn-cs"/>
              </a:rPr>
              <a:t>your </a:t>
            </a:r>
            <a:r>
              <a:rPr lang="en-GB" sz="1500" dirty="0">
                <a:solidFill>
                  <a:prstClr val="white"/>
                </a:solidFill>
                <a:latin typeface="Arial"/>
              </a:rPr>
              <a:t>workbook</a:t>
            </a: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Picture 8">
            <a:extLst>
              <a:ext uri="{FF2B5EF4-FFF2-40B4-BE49-F238E27FC236}">
                <a16:creationId xmlns:a16="http://schemas.microsoft.com/office/drawing/2014/main" id="{BA93AB93-7D89-430A-9D9D-780671A3DBD7}"/>
              </a:ext>
            </a:extLst>
          </p:cNvPr>
          <p:cNvPicPr>
            <a:picLocks noChangeAspect="1"/>
          </p:cNvPicPr>
          <p:nvPr/>
        </p:nvPicPr>
        <p:blipFill>
          <a:blip r:embed="rId4">
            <a:duotone>
              <a:schemeClr val="accent4">
                <a:shade val="45000"/>
                <a:satMod val="135000"/>
              </a:schemeClr>
              <a:prstClr val="white"/>
            </a:duotone>
          </a:blip>
          <a:stretch>
            <a:fillRect/>
          </a:stretch>
        </p:blipFill>
        <p:spPr>
          <a:xfrm rot="1145984">
            <a:off x="8996865" y="289028"/>
            <a:ext cx="1202771" cy="1202771"/>
          </a:xfrm>
          <a:prstGeom prst="rect">
            <a:avLst/>
          </a:prstGeom>
        </p:spPr>
      </p:pic>
    </p:spTree>
    <p:extLst>
      <p:ext uri="{BB962C8B-B14F-4D97-AF65-F5344CB8AC3E}">
        <p14:creationId xmlns:p14="http://schemas.microsoft.com/office/powerpoint/2010/main" val="42604609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normAutofit fontScale="90000"/>
          </a:bodyPr>
          <a:lstStyle/>
          <a:p>
            <a:r>
              <a:rPr lang="en-GB" dirty="0"/>
              <a:t>Why assess your impacts &amp; dependencies? The business case</a:t>
            </a:r>
          </a:p>
        </p:txBody>
      </p:sp>
      <p:sp>
        <p:nvSpPr>
          <p:cNvPr id="3" name="TextBox 2">
            <a:extLst>
              <a:ext uri="{FF2B5EF4-FFF2-40B4-BE49-F238E27FC236}">
                <a16:creationId xmlns:a16="http://schemas.microsoft.com/office/drawing/2014/main" id="{E61DC1D7-1062-4BBE-A5B3-AECD32BC45D7}"/>
              </a:ext>
            </a:extLst>
          </p:cNvPr>
          <p:cNvSpPr txBox="1"/>
          <p:nvPr/>
        </p:nvSpPr>
        <p:spPr>
          <a:xfrm>
            <a:off x="581092" y="1380389"/>
            <a:ext cx="10834574" cy="830997"/>
          </a:xfrm>
          <a:prstGeom prst="rect">
            <a:avLst/>
          </a:prstGeom>
          <a:noFill/>
        </p:spPr>
        <p:txBody>
          <a:bodyPr wrap="square" rtlCol="0">
            <a:spAutoFit/>
          </a:bodyPr>
          <a:lstStyle/>
          <a:p>
            <a:r>
              <a:rPr lang="en-US" sz="2400" dirty="0">
                <a:solidFill>
                  <a:schemeClr val="tx1">
                    <a:lumMod val="65000"/>
                    <a:lumOff val="35000"/>
                  </a:schemeClr>
                </a:solidFill>
              </a:rPr>
              <a:t>Many natural capital risks and opportunities are becoming increasingly visible, and </a:t>
            </a:r>
            <a:r>
              <a:rPr lang="en-US" sz="2400" b="1" dirty="0">
                <a:solidFill>
                  <a:srgbClr val="23BAED"/>
                </a:solidFill>
              </a:rPr>
              <a:t>businesses need a way to understand and manage these. </a:t>
            </a:r>
            <a:endParaRPr lang="en-GB" sz="2400" b="1" dirty="0">
              <a:solidFill>
                <a:srgbClr val="23BAED"/>
              </a:solidFill>
            </a:endParaRPr>
          </a:p>
        </p:txBody>
      </p:sp>
      <p:pic>
        <p:nvPicPr>
          <p:cNvPr id="5" name="Picture 4">
            <a:extLst>
              <a:ext uri="{FF2B5EF4-FFF2-40B4-BE49-F238E27FC236}">
                <a16:creationId xmlns:a16="http://schemas.microsoft.com/office/drawing/2014/main" id="{CDF9FA9D-6D75-43D3-84A6-23A13E1836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3373" y="4741474"/>
            <a:ext cx="6945252" cy="1960034"/>
          </a:xfrm>
          <a:prstGeom prst="rect">
            <a:avLst/>
          </a:prstGeom>
        </p:spPr>
      </p:pic>
      <p:sp>
        <p:nvSpPr>
          <p:cNvPr id="4" name="Content Placeholder 2">
            <a:extLst>
              <a:ext uri="{FF2B5EF4-FFF2-40B4-BE49-F238E27FC236}">
                <a16:creationId xmlns:a16="http://schemas.microsoft.com/office/drawing/2014/main" id="{360D9752-33A3-4847-80FC-7E3F7ADE34B5}"/>
              </a:ext>
            </a:extLst>
          </p:cNvPr>
          <p:cNvSpPr>
            <a:spLocks noGrp="1"/>
          </p:cNvSpPr>
          <p:nvPr>
            <p:ph idx="1"/>
          </p:nvPr>
        </p:nvSpPr>
        <p:spPr>
          <a:xfrm>
            <a:off x="581092" y="2422139"/>
            <a:ext cx="11029815" cy="2269009"/>
          </a:xfrm>
        </p:spPr>
        <p:txBody>
          <a:bodyPr numCol="2">
            <a:normAutofit lnSpcReduction="10000"/>
          </a:bodyPr>
          <a:lstStyle/>
          <a:p>
            <a:pPr>
              <a:lnSpc>
                <a:spcPct val="100000"/>
              </a:lnSpc>
              <a:buClr>
                <a:srgbClr val="BBD151"/>
              </a:buClr>
              <a:buFont typeface="Wingdings" panose="05000000000000000000" pitchFamily="2" charset="2"/>
              <a:buChar char="§"/>
            </a:pPr>
            <a:r>
              <a:rPr lang="en-GB"/>
              <a:t>Understand </a:t>
            </a:r>
            <a:r>
              <a:rPr lang="en-GB" b="1">
                <a:solidFill>
                  <a:srgbClr val="BBD151"/>
                </a:solidFill>
              </a:rPr>
              <a:t>relationships with    nature</a:t>
            </a:r>
            <a:r>
              <a:rPr lang="en-GB"/>
              <a:t> in a structured way</a:t>
            </a:r>
          </a:p>
          <a:p>
            <a:pPr>
              <a:lnSpc>
                <a:spcPct val="100000"/>
              </a:lnSpc>
              <a:buClr>
                <a:srgbClr val="BBD151"/>
              </a:buClr>
              <a:buFont typeface="Wingdings" panose="05000000000000000000" pitchFamily="2" charset="2"/>
              <a:buChar char="§"/>
            </a:pPr>
            <a:r>
              <a:rPr lang="en-GB"/>
              <a:t>Challenge your </a:t>
            </a:r>
            <a:r>
              <a:rPr lang="en-GB" b="1">
                <a:solidFill>
                  <a:srgbClr val="BBD151"/>
                </a:solidFill>
              </a:rPr>
              <a:t>business model</a:t>
            </a:r>
          </a:p>
          <a:p>
            <a:pPr>
              <a:lnSpc>
                <a:spcPct val="100000"/>
              </a:lnSpc>
              <a:buClr>
                <a:srgbClr val="BBD151"/>
              </a:buClr>
              <a:buFont typeface="Wingdings" panose="05000000000000000000" pitchFamily="2" charset="2"/>
              <a:buChar char="§"/>
            </a:pPr>
            <a:r>
              <a:rPr lang="en-GB"/>
              <a:t>Mitigate </a:t>
            </a:r>
            <a:r>
              <a:rPr lang="en-GB" b="1">
                <a:solidFill>
                  <a:srgbClr val="BBD151"/>
                </a:solidFill>
              </a:rPr>
              <a:t>risks</a:t>
            </a:r>
          </a:p>
          <a:p>
            <a:pPr>
              <a:lnSpc>
                <a:spcPct val="100000"/>
              </a:lnSpc>
              <a:buClr>
                <a:srgbClr val="BBD151"/>
              </a:buClr>
              <a:buFont typeface="Wingdings" panose="05000000000000000000" pitchFamily="2" charset="2"/>
              <a:buChar char="§"/>
            </a:pPr>
            <a:r>
              <a:rPr lang="en-GB"/>
              <a:t>Increased </a:t>
            </a:r>
            <a:r>
              <a:rPr lang="en-GB" b="1">
                <a:solidFill>
                  <a:srgbClr val="BBD151"/>
                </a:solidFill>
              </a:rPr>
              <a:t>competitive advantage</a:t>
            </a:r>
          </a:p>
          <a:p>
            <a:pPr>
              <a:lnSpc>
                <a:spcPct val="100000"/>
              </a:lnSpc>
              <a:buClr>
                <a:srgbClr val="BBD151"/>
              </a:buClr>
              <a:buFont typeface="Wingdings" panose="05000000000000000000" pitchFamily="2" charset="2"/>
              <a:buChar char="§"/>
            </a:pPr>
            <a:r>
              <a:rPr lang="en-GB"/>
              <a:t>Create </a:t>
            </a:r>
            <a:r>
              <a:rPr lang="en-GB" b="1">
                <a:solidFill>
                  <a:srgbClr val="BBD151"/>
                </a:solidFill>
              </a:rPr>
              <a:t>opportunities</a:t>
            </a:r>
          </a:p>
          <a:p>
            <a:pPr>
              <a:lnSpc>
                <a:spcPct val="100000"/>
              </a:lnSpc>
              <a:buClr>
                <a:srgbClr val="BBD151"/>
              </a:buClr>
              <a:buFont typeface="Wingdings" panose="05000000000000000000" pitchFamily="2" charset="2"/>
              <a:buChar char="§"/>
            </a:pPr>
            <a:r>
              <a:rPr lang="en-GB" b="1">
                <a:solidFill>
                  <a:srgbClr val="BBD151"/>
                </a:solidFill>
              </a:rPr>
              <a:t>Inform decisions </a:t>
            </a:r>
            <a:r>
              <a:rPr lang="en-GB"/>
              <a:t>that are really important to your business</a:t>
            </a:r>
          </a:p>
          <a:p>
            <a:pPr>
              <a:lnSpc>
                <a:spcPct val="100000"/>
              </a:lnSpc>
              <a:buClr>
                <a:srgbClr val="BBD151"/>
              </a:buClr>
              <a:buFont typeface="Wingdings" panose="05000000000000000000" pitchFamily="2" charset="2"/>
              <a:buChar char="§"/>
            </a:pPr>
            <a:r>
              <a:rPr lang="en-GB"/>
              <a:t>Access to </a:t>
            </a:r>
            <a:r>
              <a:rPr lang="en-GB" b="1">
                <a:solidFill>
                  <a:srgbClr val="BBD151"/>
                </a:solidFill>
              </a:rPr>
              <a:t>finance</a:t>
            </a:r>
          </a:p>
          <a:p>
            <a:pPr>
              <a:lnSpc>
                <a:spcPct val="100000"/>
              </a:lnSpc>
              <a:buClr>
                <a:srgbClr val="BBD151"/>
              </a:buClr>
              <a:buFont typeface="Wingdings" panose="05000000000000000000" pitchFamily="2" charset="2"/>
              <a:buChar char="§"/>
            </a:pPr>
            <a:r>
              <a:rPr lang="en-GB" b="1">
                <a:solidFill>
                  <a:srgbClr val="BBD151"/>
                </a:solidFill>
              </a:rPr>
              <a:t>Recruitment &amp; retention </a:t>
            </a:r>
            <a:r>
              <a:rPr lang="en-GB"/>
              <a:t>of staff</a:t>
            </a:r>
          </a:p>
        </p:txBody>
      </p:sp>
      <p:sp>
        <p:nvSpPr>
          <p:cNvPr id="6" name="Rectangle 5">
            <a:extLst>
              <a:ext uri="{FF2B5EF4-FFF2-40B4-BE49-F238E27FC236}">
                <a16:creationId xmlns:a16="http://schemas.microsoft.com/office/drawing/2014/main" id="{4B74F861-9198-4287-892A-EF9C93DF30F1}"/>
              </a:ext>
            </a:extLst>
          </p:cNvPr>
          <p:cNvSpPr/>
          <p:nvPr/>
        </p:nvSpPr>
        <p:spPr>
          <a:xfrm>
            <a:off x="4939862" y="4487914"/>
            <a:ext cx="630621" cy="498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Slide Number Placeholder 8">
            <a:extLst>
              <a:ext uri="{FF2B5EF4-FFF2-40B4-BE49-F238E27FC236}">
                <a16:creationId xmlns:a16="http://schemas.microsoft.com/office/drawing/2014/main" id="{F94A4846-08D7-1B42-AA4F-323C6E471B8F}"/>
              </a:ext>
            </a:extLst>
          </p:cNvPr>
          <p:cNvSpPr>
            <a:spLocks noGrp="1"/>
          </p:cNvSpPr>
          <p:nvPr>
            <p:ph type="sldNum" sz="quarter" idx="12"/>
          </p:nvPr>
        </p:nvSpPr>
        <p:spPr/>
        <p:txBody>
          <a:bodyPr/>
          <a:lstStyle/>
          <a:p>
            <a:fld id="{971CEC84-1649-40CE-BFF6-7286506FEA08}" type="slidenum">
              <a:rPr lang="en-GB" smtClean="0"/>
              <a:pPr/>
              <a:t>44</a:t>
            </a:fld>
            <a:endParaRPr lang="en-GB"/>
          </a:p>
        </p:txBody>
      </p:sp>
      <p:sp>
        <p:nvSpPr>
          <p:cNvPr id="7" name="TextBox 6">
            <a:extLst>
              <a:ext uri="{FF2B5EF4-FFF2-40B4-BE49-F238E27FC236}">
                <a16:creationId xmlns:a16="http://schemas.microsoft.com/office/drawing/2014/main" id="{1430B9B5-C8AD-4D05-8117-CF7D6F79DB0E}"/>
              </a:ext>
            </a:extLst>
          </p:cNvPr>
          <p:cNvSpPr txBox="1"/>
          <p:nvPr/>
        </p:nvSpPr>
        <p:spPr>
          <a:xfrm>
            <a:off x="10418138" y="5490658"/>
            <a:ext cx="1710985" cy="461665"/>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Natural Capital Protocol</a:t>
            </a:r>
          </a:p>
        </p:txBody>
      </p:sp>
      <p:sp>
        <p:nvSpPr>
          <p:cNvPr id="10" name="Teardrop 20">
            <a:extLst>
              <a:ext uri="{FF2B5EF4-FFF2-40B4-BE49-F238E27FC236}">
                <a16:creationId xmlns:a16="http://schemas.microsoft.com/office/drawing/2014/main" id="{D2F6A24F-8128-4B0F-97C2-66C4EA0EB81B}"/>
              </a:ext>
            </a:extLst>
          </p:cNvPr>
          <p:cNvSpPr/>
          <p:nvPr/>
        </p:nvSpPr>
        <p:spPr>
          <a:xfrm>
            <a:off x="10715625" y="195881"/>
            <a:ext cx="1371079" cy="1184508"/>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Box 21">
            <a:extLst>
              <a:ext uri="{FF2B5EF4-FFF2-40B4-BE49-F238E27FC236}">
                <a16:creationId xmlns:a16="http://schemas.microsoft.com/office/drawing/2014/main" id="{C3751D0B-5676-4877-989E-B290602903B1}"/>
              </a:ext>
            </a:extLst>
          </p:cNvPr>
          <p:cNvSpPr txBox="1"/>
          <p:nvPr/>
        </p:nvSpPr>
        <p:spPr>
          <a:xfrm>
            <a:off x="10859448" y="362953"/>
            <a:ext cx="1208138"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dirty="0">
                <a:solidFill>
                  <a:prstClr val="white"/>
                </a:solidFill>
                <a:latin typeface="Arial"/>
              </a:rPr>
              <a:t>Refer to </a:t>
            </a:r>
            <a:r>
              <a:rPr lang="en-GB" sz="1500" b="1" dirty="0">
                <a:solidFill>
                  <a:prstClr val="white"/>
                </a:solidFill>
                <a:latin typeface="Arial"/>
              </a:rPr>
              <a:t>p. 14</a:t>
            </a:r>
            <a:r>
              <a:rPr lang="en-GB" sz="1500" dirty="0">
                <a:solidFill>
                  <a:prstClr val="white"/>
                </a:solidFill>
                <a:latin typeface="Arial"/>
              </a:rPr>
              <a:t> of your workbook</a:t>
            </a:r>
            <a:endParaRPr kumimoji="0" lang="en-GB" sz="1500" b="1"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4421543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11A10-6E82-49A3-A648-9C2A7674579D}"/>
              </a:ext>
            </a:extLst>
          </p:cNvPr>
          <p:cNvSpPr>
            <a:spLocks noGrp="1"/>
          </p:cNvSpPr>
          <p:nvPr>
            <p:ph type="title"/>
          </p:nvPr>
        </p:nvSpPr>
        <p:spPr>
          <a:noFill/>
        </p:spPr>
        <p:txBody>
          <a:bodyPr/>
          <a:lstStyle/>
          <a:p>
            <a:r>
              <a:rPr lang="en-US" dirty="0"/>
              <a:t>Business application</a:t>
            </a:r>
            <a:endParaRPr lang="en-CH" dirty="0"/>
          </a:p>
        </p:txBody>
      </p:sp>
      <p:sp>
        <p:nvSpPr>
          <p:cNvPr id="3" name="Content Placeholder 2">
            <a:extLst>
              <a:ext uri="{FF2B5EF4-FFF2-40B4-BE49-F238E27FC236}">
                <a16:creationId xmlns:a16="http://schemas.microsoft.com/office/drawing/2014/main" id="{5D7BB06E-8295-4EEE-A630-6BFC94F66F3F}"/>
              </a:ext>
            </a:extLst>
          </p:cNvPr>
          <p:cNvSpPr>
            <a:spLocks noGrp="1"/>
          </p:cNvSpPr>
          <p:nvPr>
            <p:ph idx="1"/>
          </p:nvPr>
        </p:nvSpPr>
        <p:spPr>
          <a:xfrm>
            <a:off x="191563" y="1281953"/>
            <a:ext cx="10045467" cy="721881"/>
          </a:xfrm>
        </p:spPr>
        <p:txBody>
          <a:bodyPr>
            <a:normAutofit lnSpcReduction="10000"/>
          </a:bodyPr>
          <a:lstStyle/>
          <a:p>
            <a:pPr marL="0" indent="0">
              <a:buNone/>
            </a:pPr>
            <a:r>
              <a:rPr lang="en-US"/>
              <a:t>Natural capital </a:t>
            </a:r>
            <a:r>
              <a:rPr lang="en-US" b="1">
                <a:solidFill>
                  <a:srgbClr val="BBD151"/>
                </a:solidFill>
              </a:rPr>
              <a:t>information</a:t>
            </a:r>
            <a:r>
              <a:rPr lang="en-US"/>
              <a:t> can be used in plenty of ways. You need to decide what information you need and how it will be used. </a:t>
            </a:r>
            <a:endParaRPr lang="en-CH"/>
          </a:p>
        </p:txBody>
      </p:sp>
      <p:sp>
        <p:nvSpPr>
          <p:cNvPr id="6" name="Slide Number Placeholder 5">
            <a:extLst>
              <a:ext uri="{FF2B5EF4-FFF2-40B4-BE49-F238E27FC236}">
                <a16:creationId xmlns:a16="http://schemas.microsoft.com/office/drawing/2014/main" id="{510CE5AE-DCBC-804F-BD07-43C66F17FCDA}"/>
              </a:ext>
            </a:extLst>
          </p:cNvPr>
          <p:cNvSpPr>
            <a:spLocks noGrp="1"/>
          </p:cNvSpPr>
          <p:nvPr>
            <p:ph type="sldNum" sz="quarter" idx="12"/>
          </p:nvPr>
        </p:nvSpPr>
        <p:spPr/>
        <p:txBody>
          <a:bodyPr/>
          <a:lstStyle/>
          <a:p>
            <a:fld id="{971CEC84-1649-40CE-BFF6-7286506FEA08}" type="slidenum">
              <a:rPr lang="en-GB" smtClean="0"/>
              <a:pPr/>
              <a:t>45</a:t>
            </a:fld>
            <a:endParaRPr lang="en-GB"/>
          </a:p>
        </p:txBody>
      </p:sp>
      <p:graphicFrame>
        <p:nvGraphicFramePr>
          <p:cNvPr id="16" name="Table 11">
            <a:extLst>
              <a:ext uri="{FF2B5EF4-FFF2-40B4-BE49-F238E27FC236}">
                <a16:creationId xmlns:a16="http://schemas.microsoft.com/office/drawing/2014/main" id="{BC06EEA6-1698-4989-B64F-1E1A3DF88E40}"/>
              </a:ext>
            </a:extLst>
          </p:cNvPr>
          <p:cNvGraphicFramePr>
            <a:graphicFrameLocks noGrp="1"/>
          </p:cNvGraphicFramePr>
          <p:nvPr>
            <p:extLst>
              <p:ext uri="{D42A27DB-BD31-4B8C-83A1-F6EECF244321}">
                <p14:modId xmlns:p14="http://schemas.microsoft.com/office/powerpoint/2010/main" val="1124304268"/>
              </p:ext>
            </p:extLst>
          </p:nvPr>
        </p:nvGraphicFramePr>
        <p:xfrm>
          <a:off x="1092025" y="2091496"/>
          <a:ext cx="9942461" cy="3834507"/>
        </p:xfrm>
        <a:graphic>
          <a:graphicData uri="http://schemas.openxmlformats.org/drawingml/2006/table">
            <a:tbl>
              <a:tblPr firstRow="1" bandRow="1">
                <a:tableStyleId>{BC89EF96-8CEA-46FF-86C4-4CE0E7609802}</a:tableStyleId>
              </a:tblPr>
              <a:tblGrid>
                <a:gridCol w="9942461">
                  <a:extLst>
                    <a:ext uri="{9D8B030D-6E8A-4147-A177-3AD203B41FA5}">
                      <a16:colId xmlns:a16="http://schemas.microsoft.com/office/drawing/2014/main" val="2429539457"/>
                    </a:ext>
                  </a:extLst>
                </a:gridCol>
              </a:tblGrid>
              <a:tr h="478313">
                <a:tc>
                  <a:txBody>
                    <a:bodyPr/>
                    <a:lstStyle/>
                    <a:p>
                      <a:pPr algn="ctr"/>
                      <a:r>
                        <a:rPr lang="en-US" sz="2000" b="1">
                          <a:solidFill>
                            <a:schemeClr val="tx1">
                              <a:lumMod val="65000"/>
                              <a:lumOff val="35000"/>
                            </a:schemeClr>
                          </a:solidFill>
                        </a:rPr>
                        <a:t>Potential Business Applications </a:t>
                      </a:r>
                      <a:endParaRPr lang="en-CH" sz="2000" b="1">
                        <a:solidFill>
                          <a:schemeClr val="tx1">
                            <a:lumMod val="65000"/>
                            <a:lumOff val="35000"/>
                          </a:schemeClr>
                        </a:solidFill>
                      </a:endParaRPr>
                    </a:p>
                  </a:txBody>
                  <a:tcPr marT="45721" marB="45721" anchor="ctr"/>
                </a:tc>
                <a:extLst>
                  <a:ext uri="{0D108BD9-81ED-4DB2-BD59-A6C34878D82A}">
                    <a16:rowId xmlns:a16="http://schemas.microsoft.com/office/drawing/2014/main" val="1644615665"/>
                  </a:ext>
                </a:extLst>
              </a:tr>
              <a:tr h="1050865">
                <a:tc>
                  <a:txBody>
                    <a:bodyPr/>
                    <a:lstStyle/>
                    <a:p>
                      <a:r>
                        <a:rPr lang="en-US" sz="2200" b="1" dirty="0">
                          <a:solidFill>
                            <a:schemeClr val="tx1">
                              <a:lumMod val="65000"/>
                              <a:lumOff val="35000"/>
                            </a:schemeClr>
                          </a:solidFill>
                        </a:rPr>
                        <a:t>Assess risks and opportunities </a:t>
                      </a:r>
                      <a:r>
                        <a:rPr lang="en-US" sz="2200" dirty="0">
                          <a:solidFill>
                            <a:schemeClr val="tx1">
                              <a:lumMod val="65000"/>
                              <a:lumOff val="35000"/>
                            </a:schemeClr>
                          </a:solidFill>
                        </a:rPr>
                        <a:t>for the company or a department (new options for ecological product development, the risk associated with increased water stress, etc.)</a:t>
                      </a:r>
                      <a:endParaRPr lang="en-CH" sz="2200" dirty="0">
                        <a:solidFill>
                          <a:schemeClr val="tx1">
                            <a:lumMod val="65000"/>
                            <a:lumOff val="35000"/>
                          </a:schemeClr>
                        </a:solidFill>
                      </a:endParaRPr>
                    </a:p>
                  </a:txBody>
                  <a:tcPr marT="45721" marB="45721" anchor="ctr"/>
                </a:tc>
                <a:extLst>
                  <a:ext uri="{0D108BD9-81ED-4DB2-BD59-A6C34878D82A}">
                    <a16:rowId xmlns:a16="http://schemas.microsoft.com/office/drawing/2014/main" val="1000605826"/>
                  </a:ext>
                </a:extLst>
              </a:tr>
              <a:tr h="408671">
                <a:tc>
                  <a:txBody>
                    <a:bodyPr/>
                    <a:lstStyle/>
                    <a:p>
                      <a:r>
                        <a:rPr lang="en-US" sz="2200" b="1" dirty="0">
                          <a:solidFill>
                            <a:schemeClr val="tx1">
                              <a:lumMod val="65000"/>
                              <a:lumOff val="35000"/>
                            </a:schemeClr>
                          </a:solidFill>
                        </a:rPr>
                        <a:t>Compare option</a:t>
                      </a:r>
                      <a:r>
                        <a:rPr lang="en-US" sz="2200" dirty="0">
                          <a:solidFill>
                            <a:schemeClr val="tx1">
                              <a:lumMod val="65000"/>
                              <a:lumOff val="35000"/>
                            </a:schemeClr>
                          </a:solidFill>
                        </a:rPr>
                        <a:t>s e.g. choosing between flood solutions </a:t>
                      </a:r>
                      <a:endParaRPr lang="en-CH" sz="2200" dirty="0">
                        <a:solidFill>
                          <a:schemeClr val="tx1">
                            <a:lumMod val="65000"/>
                            <a:lumOff val="35000"/>
                          </a:schemeClr>
                        </a:solidFill>
                      </a:endParaRPr>
                    </a:p>
                  </a:txBody>
                  <a:tcPr marT="45721" marB="45721" anchor="ctr"/>
                </a:tc>
                <a:extLst>
                  <a:ext uri="{0D108BD9-81ED-4DB2-BD59-A6C34878D82A}">
                    <a16:rowId xmlns:a16="http://schemas.microsoft.com/office/drawing/2014/main" val="2687481232"/>
                  </a:ext>
                </a:extLst>
              </a:tr>
              <a:tr h="729768">
                <a:tc>
                  <a:txBody>
                    <a:bodyPr/>
                    <a:lstStyle/>
                    <a:p>
                      <a:r>
                        <a:rPr lang="en-US" sz="2200" b="1" i="0" dirty="0">
                          <a:solidFill>
                            <a:schemeClr val="tx1">
                              <a:lumMod val="65000"/>
                              <a:lumOff val="35000"/>
                            </a:schemeClr>
                          </a:solidFill>
                        </a:rPr>
                        <a:t>Assess impacts on stakeholders</a:t>
                      </a:r>
                      <a:r>
                        <a:rPr lang="en-US" sz="2200" dirty="0">
                          <a:solidFill>
                            <a:schemeClr val="tx1">
                              <a:lumMod val="65000"/>
                              <a:lumOff val="35000"/>
                            </a:schemeClr>
                          </a:solidFill>
                        </a:rPr>
                        <a:t>, how are nearby communities impacted by different factory policies</a:t>
                      </a:r>
                      <a:endParaRPr lang="en-CH" sz="2200" dirty="0">
                        <a:solidFill>
                          <a:schemeClr val="tx1">
                            <a:lumMod val="65000"/>
                            <a:lumOff val="35000"/>
                          </a:schemeClr>
                        </a:solidFill>
                      </a:endParaRPr>
                    </a:p>
                  </a:txBody>
                  <a:tcPr marT="45721" marB="45721" anchor="ctr"/>
                </a:tc>
                <a:extLst>
                  <a:ext uri="{0D108BD9-81ED-4DB2-BD59-A6C34878D82A}">
                    <a16:rowId xmlns:a16="http://schemas.microsoft.com/office/drawing/2014/main" val="2332023089"/>
                  </a:ext>
                </a:extLst>
              </a:tr>
              <a:tr h="478313">
                <a:tc>
                  <a:txBody>
                    <a:bodyPr/>
                    <a:lstStyle/>
                    <a:p>
                      <a:r>
                        <a:rPr lang="en-US" sz="2200" b="1" dirty="0">
                          <a:solidFill>
                            <a:schemeClr val="tx1">
                              <a:lumMod val="65000"/>
                              <a:lumOff val="35000"/>
                            </a:schemeClr>
                          </a:solidFill>
                        </a:rPr>
                        <a:t>Estimate total value and/or net impact</a:t>
                      </a:r>
                      <a:endParaRPr lang="en-CH" sz="2200" b="1" dirty="0">
                        <a:solidFill>
                          <a:schemeClr val="tx1">
                            <a:lumMod val="65000"/>
                            <a:lumOff val="35000"/>
                          </a:schemeClr>
                        </a:solidFill>
                      </a:endParaRPr>
                    </a:p>
                  </a:txBody>
                  <a:tcPr marT="45721" marB="45721" anchor="ctr"/>
                </a:tc>
                <a:extLst>
                  <a:ext uri="{0D108BD9-81ED-4DB2-BD59-A6C34878D82A}">
                    <a16:rowId xmlns:a16="http://schemas.microsoft.com/office/drawing/2014/main" val="2980589562"/>
                  </a:ext>
                </a:extLst>
              </a:tr>
              <a:tr h="591875">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200" b="1" dirty="0">
                          <a:solidFill>
                            <a:schemeClr val="tx1">
                              <a:lumMod val="65000"/>
                              <a:lumOff val="35000"/>
                            </a:schemeClr>
                          </a:solidFill>
                        </a:rPr>
                        <a:t>Communicate</a:t>
                      </a:r>
                      <a:r>
                        <a:rPr lang="en-US" sz="2200" dirty="0">
                          <a:solidFill>
                            <a:schemeClr val="tx1">
                              <a:lumMod val="65000"/>
                              <a:lumOff val="35000"/>
                            </a:schemeClr>
                          </a:solidFill>
                        </a:rPr>
                        <a:t> internally or externally </a:t>
                      </a:r>
                      <a:endParaRPr lang="en-CH" sz="2200" dirty="0">
                        <a:solidFill>
                          <a:schemeClr val="tx1">
                            <a:lumMod val="65000"/>
                            <a:lumOff val="35000"/>
                          </a:schemeClr>
                        </a:solidFill>
                      </a:endParaRPr>
                    </a:p>
                  </a:txBody>
                  <a:tcPr marT="45721" marB="45721" anchor="ctr"/>
                </a:tc>
                <a:extLst>
                  <a:ext uri="{0D108BD9-81ED-4DB2-BD59-A6C34878D82A}">
                    <a16:rowId xmlns:a16="http://schemas.microsoft.com/office/drawing/2014/main" val="3971318738"/>
                  </a:ext>
                </a:extLst>
              </a:tr>
            </a:tbl>
          </a:graphicData>
        </a:graphic>
      </p:graphicFrame>
      <p:sp>
        <p:nvSpPr>
          <p:cNvPr id="9" name="Teardrop 8">
            <a:extLst>
              <a:ext uri="{FF2B5EF4-FFF2-40B4-BE49-F238E27FC236}">
                <a16:creationId xmlns:a16="http://schemas.microsoft.com/office/drawing/2014/main" id="{1045F54D-A5CA-4D1D-93C1-49E3EA5B520E}"/>
              </a:ext>
            </a:extLst>
          </p:cNvPr>
          <p:cNvSpPr/>
          <p:nvPr/>
        </p:nvSpPr>
        <p:spPr>
          <a:xfrm>
            <a:off x="10237030" y="148681"/>
            <a:ext cx="1763407" cy="164868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460D0666-5D02-4FF0-83C3-EEA282496B3D}"/>
              </a:ext>
            </a:extLst>
          </p:cNvPr>
          <p:cNvSpPr txBox="1"/>
          <p:nvPr/>
        </p:nvSpPr>
        <p:spPr>
          <a:xfrm>
            <a:off x="10419194" y="349774"/>
            <a:ext cx="1581243" cy="1246495"/>
          </a:xfrm>
          <a:prstGeom prst="rect">
            <a:avLst/>
          </a:prstGeom>
          <a:noFill/>
        </p:spPr>
        <p:txBody>
          <a:bodyPr wrap="square" rtlCol="0">
            <a:spAutoFit/>
          </a:bodyPr>
          <a:lstStyle/>
          <a:p>
            <a:pPr algn="ctr">
              <a:defRPr/>
            </a:pPr>
            <a:r>
              <a:rPr kumimoji="0" lang="en-GB" sz="150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a:t>
            </a:r>
            <a:r>
              <a:rPr lang="en-GB" sz="1500" b="1" dirty="0">
                <a:solidFill>
                  <a:prstClr val="white"/>
                </a:solidFill>
                <a:latin typeface="Arial"/>
              </a:rPr>
              <a:t> 15 </a:t>
            </a:r>
            <a:r>
              <a:rPr lang="en-GB" sz="1500" dirty="0">
                <a:solidFill>
                  <a:prstClr val="white"/>
                </a:solidFill>
                <a:latin typeface="Arial"/>
              </a:rPr>
              <a:t>of your workbook &amp;</a:t>
            </a:r>
            <a:r>
              <a:rPr kumimoji="0" lang="en-GB" sz="1500" b="1" i="0" u="none" strike="noStrike" kern="1200" cap="none" spc="0" normalizeH="0" baseline="0" noProof="0" dirty="0">
                <a:ln>
                  <a:noFill/>
                </a:ln>
                <a:solidFill>
                  <a:prstClr val="white"/>
                </a:solidFill>
                <a:effectLst/>
                <a:uLnTx/>
                <a:uFillTx/>
                <a:latin typeface="Arial"/>
                <a:ea typeface="+mn-ea"/>
                <a:cs typeface="+mn-cs"/>
              </a:rPr>
              <a:t> p. 20 </a:t>
            </a:r>
            <a:r>
              <a:rPr lang="en-GB" sz="1500" dirty="0">
                <a:solidFill>
                  <a:prstClr val="white"/>
                </a:solidFill>
                <a:latin typeface="Arial"/>
              </a:rPr>
              <a:t>in the </a:t>
            </a:r>
            <a:r>
              <a:rPr lang="en-GB" sz="1500" dirty="0">
                <a:solidFill>
                  <a:schemeClr val="bg1"/>
                </a:solidFill>
                <a:hlinkClick r:id="rId3">
                  <a:extLst>
                    <a:ext uri="{A12FA001-AC4F-418D-AE19-62706E023703}">
                      <ahyp:hlinkClr xmlns:ahyp="http://schemas.microsoft.com/office/drawing/2018/hyperlinkcolor" val="tx"/>
                    </a:ext>
                  </a:extLst>
                </a:hlinkClick>
              </a:rPr>
              <a:t>Natural Capital Protocol</a:t>
            </a:r>
            <a:endParaRPr lang="en-GB" sz="1500" dirty="0">
              <a:solidFill>
                <a:prstClr val="white"/>
              </a:solidFill>
            </a:endParaRPr>
          </a:p>
        </p:txBody>
      </p:sp>
    </p:spTree>
    <p:extLst>
      <p:ext uri="{BB962C8B-B14F-4D97-AF65-F5344CB8AC3E}">
        <p14:creationId xmlns:p14="http://schemas.microsoft.com/office/powerpoint/2010/main" val="18527218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3C632771-9723-497A-A6D3-F4731377196B}"/>
              </a:ext>
            </a:extLst>
          </p:cNvPr>
          <p:cNvGraphicFramePr>
            <a:graphicFrameLocks/>
          </p:cNvGraphicFramePr>
          <p:nvPr/>
        </p:nvGraphicFramePr>
        <p:xfrm>
          <a:off x="6939753" y="1461525"/>
          <a:ext cx="5067547" cy="352318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41E13FC-AB83-4620-ADE2-BAA7799E1C9D}"/>
              </a:ext>
            </a:extLst>
          </p:cNvPr>
          <p:cNvSpPr>
            <a:spLocks noGrp="1"/>
          </p:cNvSpPr>
          <p:nvPr>
            <p:ph type="title"/>
          </p:nvPr>
        </p:nvSpPr>
        <p:spPr>
          <a:xfrm>
            <a:off x="314195" y="125352"/>
            <a:ext cx="9330163" cy="878150"/>
          </a:xfrm>
        </p:spPr>
        <p:txBody>
          <a:bodyPr>
            <a:normAutofit/>
          </a:bodyPr>
          <a:lstStyle/>
          <a:p>
            <a:r>
              <a:rPr lang="en-GB"/>
              <a:t>Distribution of assessments across sectors</a:t>
            </a:r>
          </a:p>
        </p:txBody>
      </p:sp>
      <p:sp>
        <p:nvSpPr>
          <p:cNvPr id="13" name="Content Placeholder 2">
            <a:extLst>
              <a:ext uri="{FF2B5EF4-FFF2-40B4-BE49-F238E27FC236}">
                <a16:creationId xmlns:a16="http://schemas.microsoft.com/office/drawing/2014/main" id="{C589C8E5-20F4-46E1-8236-4FAB98485592}"/>
              </a:ext>
            </a:extLst>
          </p:cNvPr>
          <p:cNvSpPr>
            <a:spLocks noGrp="1"/>
          </p:cNvSpPr>
          <p:nvPr>
            <p:ph idx="1"/>
          </p:nvPr>
        </p:nvSpPr>
        <p:spPr>
          <a:xfrm>
            <a:off x="314197" y="1461524"/>
            <a:ext cx="7075167" cy="4351339"/>
          </a:xfrm>
        </p:spPr>
        <p:txBody>
          <a:bodyPr>
            <a:normAutofit/>
          </a:bodyPr>
          <a:lstStyle/>
          <a:p>
            <a:pPr marL="457177" indent="-457177">
              <a:lnSpc>
                <a:spcPct val="150000"/>
              </a:lnSpc>
              <a:buFont typeface="+mj-lt"/>
              <a:buAutoNum type="arabicPeriod"/>
            </a:pPr>
            <a:r>
              <a:rPr lang="en-GB">
                <a:solidFill>
                  <a:srgbClr val="595959"/>
                </a:solidFill>
              </a:rPr>
              <a:t>Multi-sector, 17%</a:t>
            </a:r>
          </a:p>
          <a:p>
            <a:pPr marL="457177" indent="-457177">
              <a:lnSpc>
                <a:spcPct val="150000"/>
              </a:lnSpc>
              <a:buFont typeface="+mj-lt"/>
              <a:buAutoNum type="arabicPeriod"/>
            </a:pPr>
            <a:r>
              <a:rPr lang="en-GB">
                <a:solidFill>
                  <a:srgbClr val="595959"/>
                </a:solidFill>
              </a:rPr>
              <a:t>Forest products, 14%</a:t>
            </a:r>
          </a:p>
          <a:p>
            <a:pPr marL="457177" indent="-457177">
              <a:lnSpc>
                <a:spcPct val="150000"/>
              </a:lnSpc>
              <a:buFont typeface="+mj-lt"/>
              <a:buAutoNum type="arabicPeriod"/>
            </a:pPr>
            <a:r>
              <a:rPr lang="en-GB">
                <a:solidFill>
                  <a:srgbClr val="595959"/>
                </a:solidFill>
              </a:rPr>
              <a:t>Food and beverage, 13%</a:t>
            </a:r>
          </a:p>
          <a:p>
            <a:pPr marL="457177" indent="-457177">
              <a:lnSpc>
                <a:spcPct val="150000"/>
              </a:lnSpc>
              <a:buFont typeface="+mj-lt"/>
              <a:buAutoNum type="arabicPeriod"/>
            </a:pPr>
            <a:r>
              <a:rPr lang="en-GB">
                <a:solidFill>
                  <a:srgbClr val="595959"/>
                </a:solidFill>
              </a:rPr>
              <a:t>Energy and utilities, 9%</a:t>
            </a:r>
          </a:p>
          <a:p>
            <a:pPr marL="457177" indent="-457177">
              <a:lnSpc>
                <a:spcPct val="150000"/>
              </a:lnSpc>
              <a:buFont typeface="+mj-lt"/>
              <a:buAutoNum type="arabicPeriod"/>
            </a:pPr>
            <a:r>
              <a:rPr lang="en-GB">
                <a:solidFill>
                  <a:srgbClr val="595959"/>
                </a:solidFill>
              </a:rPr>
              <a:t>Chemicals, 8%</a:t>
            </a:r>
          </a:p>
          <a:p>
            <a:pPr marL="457177" indent="-457177">
              <a:lnSpc>
                <a:spcPct val="150000"/>
              </a:lnSpc>
              <a:buFont typeface="+mj-lt"/>
              <a:buAutoNum type="arabicPeriod"/>
            </a:pPr>
            <a:r>
              <a:rPr lang="en-US">
                <a:solidFill>
                  <a:srgbClr val="595959"/>
                </a:solidFill>
              </a:rPr>
              <a:t>Other, 20%</a:t>
            </a:r>
          </a:p>
        </p:txBody>
      </p:sp>
      <p:pic>
        <p:nvPicPr>
          <p:cNvPr id="7" name="Picture 6">
            <a:extLst>
              <a:ext uri="{FF2B5EF4-FFF2-40B4-BE49-F238E27FC236}">
                <a16:creationId xmlns:a16="http://schemas.microsoft.com/office/drawing/2014/main" id="{069C3EB3-877A-4BCE-A45A-5E5AE2BAE854}"/>
              </a:ext>
            </a:extLst>
          </p:cNvPr>
          <p:cNvPicPr>
            <a:picLocks noChangeAspect="1"/>
          </p:cNvPicPr>
          <p:nvPr/>
        </p:nvPicPr>
        <p:blipFill>
          <a:blip r:embed="rId4"/>
          <a:stretch>
            <a:fillRect/>
          </a:stretch>
        </p:blipFill>
        <p:spPr>
          <a:xfrm>
            <a:off x="9644358" y="125353"/>
            <a:ext cx="1563087" cy="901483"/>
          </a:xfrm>
          <a:prstGeom prst="rect">
            <a:avLst/>
          </a:prstGeom>
        </p:spPr>
      </p:pic>
      <p:sp>
        <p:nvSpPr>
          <p:cNvPr id="3" name="Slide Number Placeholder 2">
            <a:extLst>
              <a:ext uri="{FF2B5EF4-FFF2-40B4-BE49-F238E27FC236}">
                <a16:creationId xmlns:a16="http://schemas.microsoft.com/office/drawing/2014/main" id="{01166501-8FB1-8946-B2A6-57ED27605E82}"/>
              </a:ext>
            </a:extLst>
          </p:cNvPr>
          <p:cNvSpPr>
            <a:spLocks noGrp="1"/>
          </p:cNvSpPr>
          <p:nvPr>
            <p:ph type="sldNum" sz="quarter" idx="12"/>
          </p:nvPr>
        </p:nvSpPr>
        <p:spPr/>
        <p:txBody>
          <a:bodyPr/>
          <a:lstStyle/>
          <a:p>
            <a:fld id="{971CEC84-1649-40CE-BFF6-7286506FEA08}" type="slidenum">
              <a:rPr lang="en-GB" smtClean="0"/>
              <a:pPr/>
              <a:t>46</a:t>
            </a:fld>
            <a:endParaRPr lang="en-GB"/>
          </a:p>
        </p:txBody>
      </p:sp>
      <p:sp>
        <p:nvSpPr>
          <p:cNvPr id="8" name="TextBox 7">
            <a:extLst>
              <a:ext uri="{FF2B5EF4-FFF2-40B4-BE49-F238E27FC236}">
                <a16:creationId xmlns:a16="http://schemas.microsoft.com/office/drawing/2014/main" id="{22F54D0C-4505-4AE3-8D33-FD01A5979A67}"/>
              </a:ext>
            </a:extLst>
          </p:cNvPr>
          <p:cNvSpPr txBox="1"/>
          <p:nvPr/>
        </p:nvSpPr>
        <p:spPr>
          <a:xfrm>
            <a:off x="9758093" y="4983287"/>
            <a:ext cx="2054225" cy="276999"/>
          </a:xfrm>
          <a:prstGeom prst="rect">
            <a:avLst/>
          </a:prstGeom>
          <a:noFill/>
        </p:spPr>
        <p:txBody>
          <a:bodyPr wrap="square">
            <a:spAutoFit/>
          </a:bodyPr>
          <a:lstStyle/>
          <a:p>
            <a:r>
              <a:rPr lang="en-GB" sz="1200" i="1">
                <a:solidFill>
                  <a:prstClr val="black">
                    <a:lumMod val="65000"/>
                    <a:lumOff val="35000"/>
                  </a:prstClr>
                </a:solidFill>
                <a:latin typeface="Arial"/>
              </a:rPr>
              <a:t>Total of 173 assessments</a:t>
            </a:r>
          </a:p>
        </p:txBody>
      </p:sp>
    </p:spTree>
    <p:extLst>
      <p:ext uri="{BB962C8B-B14F-4D97-AF65-F5344CB8AC3E}">
        <p14:creationId xmlns:p14="http://schemas.microsoft.com/office/powerpoint/2010/main" val="14491079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13FC-AB83-4620-ADE2-BAA7799E1C9D}"/>
              </a:ext>
            </a:extLst>
          </p:cNvPr>
          <p:cNvSpPr>
            <a:spLocks noGrp="1"/>
          </p:cNvSpPr>
          <p:nvPr>
            <p:ph type="title"/>
          </p:nvPr>
        </p:nvSpPr>
        <p:spPr>
          <a:xfrm>
            <a:off x="314194" y="125352"/>
            <a:ext cx="9330161" cy="878150"/>
          </a:xfrm>
        </p:spPr>
        <p:txBody>
          <a:bodyPr>
            <a:normAutofit fontScale="90000"/>
          </a:bodyPr>
          <a:lstStyle/>
          <a:p>
            <a:r>
              <a:rPr lang="en-GB" dirty="0"/>
              <a:t>Overview of current assessments in the F&amp;B sector</a:t>
            </a:r>
          </a:p>
        </p:txBody>
      </p:sp>
      <p:graphicFrame>
        <p:nvGraphicFramePr>
          <p:cNvPr id="4" name="Chart 3">
            <a:extLst>
              <a:ext uri="{FF2B5EF4-FFF2-40B4-BE49-F238E27FC236}">
                <a16:creationId xmlns:a16="http://schemas.microsoft.com/office/drawing/2014/main" id="{175BF86E-1A2A-4404-92DF-DF93C4496B91}"/>
              </a:ext>
            </a:extLst>
          </p:cNvPr>
          <p:cNvGraphicFramePr>
            <a:graphicFrameLocks/>
          </p:cNvGraphicFramePr>
          <p:nvPr/>
        </p:nvGraphicFramePr>
        <p:xfrm>
          <a:off x="570820" y="1917373"/>
          <a:ext cx="5067000" cy="35231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DDF018E7-22FE-4497-9033-6F841D51024A}"/>
              </a:ext>
            </a:extLst>
          </p:cNvPr>
          <p:cNvGraphicFramePr>
            <a:graphicFrameLocks/>
          </p:cNvGraphicFramePr>
          <p:nvPr/>
        </p:nvGraphicFramePr>
        <p:xfrm>
          <a:off x="6554182" y="1917373"/>
          <a:ext cx="5067546" cy="3523182"/>
        </p:xfrm>
        <a:graphic>
          <a:graphicData uri="http://schemas.openxmlformats.org/drawingml/2006/chart">
            <c:chart xmlns:c="http://schemas.openxmlformats.org/drawingml/2006/chart" xmlns:r="http://schemas.openxmlformats.org/officeDocument/2006/relationships" r:id="rId4"/>
          </a:graphicData>
        </a:graphic>
      </p:graphicFrame>
      <p:sp>
        <p:nvSpPr>
          <p:cNvPr id="8" name="Content Placeholder 2">
            <a:extLst>
              <a:ext uri="{FF2B5EF4-FFF2-40B4-BE49-F238E27FC236}">
                <a16:creationId xmlns:a16="http://schemas.microsoft.com/office/drawing/2014/main" id="{BEAC8630-EC50-4ED7-B7FE-F4019B72E142}"/>
              </a:ext>
            </a:extLst>
          </p:cNvPr>
          <p:cNvSpPr>
            <a:spLocks noGrp="1"/>
          </p:cNvSpPr>
          <p:nvPr>
            <p:ph idx="1"/>
          </p:nvPr>
        </p:nvSpPr>
        <p:spPr>
          <a:xfrm>
            <a:off x="2362319" y="5276652"/>
            <a:ext cx="1484001" cy="203278"/>
          </a:xfrm>
        </p:spPr>
        <p:txBody>
          <a:bodyPr>
            <a:noAutofit/>
          </a:bodyPr>
          <a:lstStyle/>
          <a:p>
            <a:pPr marL="0" indent="0">
              <a:buNone/>
            </a:pPr>
            <a:r>
              <a:rPr lang="en-GB" sz="1800" b="1"/>
              <a:t>NC or SHC</a:t>
            </a:r>
            <a:endParaRPr lang="en-US" sz="1800" b="1"/>
          </a:p>
        </p:txBody>
      </p:sp>
      <p:sp>
        <p:nvSpPr>
          <p:cNvPr id="10" name="Content Placeholder 2">
            <a:extLst>
              <a:ext uri="{FF2B5EF4-FFF2-40B4-BE49-F238E27FC236}">
                <a16:creationId xmlns:a16="http://schemas.microsoft.com/office/drawing/2014/main" id="{EEFCACFE-C17F-4782-98C4-AFC095F9EB6D}"/>
              </a:ext>
            </a:extLst>
          </p:cNvPr>
          <p:cNvSpPr txBox="1">
            <a:spLocks/>
          </p:cNvSpPr>
          <p:nvPr/>
        </p:nvSpPr>
        <p:spPr>
          <a:xfrm>
            <a:off x="7968640" y="5276652"/>
            <a:ext cx="2237244" cy="2457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3BAED"/>
              </a:buClr>
              <a:buSzTx/>
              <a:buFont typeface="Arial"/>
              <a:buNone/>
              <a:tabLst/>
              <a:defRPr/>
            </a:pPr>
            <a:r>
              <a:rPr kumimoji="0" lang="en-GB" sz="1800" b="1" i="0" u="none" strike="noStrike" kern="1200" cap="none" spc="0" normalizeH="0" baseline="0" noProof="0">
                <a:ln>
                  <a:noFill/>
                </a:ln>
                <a:solidFill>
                  <a:prstClr val="black">
                    <a:lumMod val="65000"/>
                    <a:lumOff val="35000"/>
                  </a:prstClr>
                </a:solidFill>
                <a:effectLst/>
                <a:uLnTx/>
                <a:uFillTx/>
                <a:latin typeface="Arial"/>
                <a:ea typeface="+mn-ea"/>
                <a:cs typeface="+mn-cs"/>
              </a:rPr>
              <a:t>Organization type</a:t>
            </a:r>
            <a:endPar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9" name="Slide Number Placeholder 3">
            <a:extLst>
              <a:ext uri="{FF2B5EF4-FFF2-40B4-BE49-F238E27FC236}">
                <a16:creationId xmlns:a16="http://schemas.microsoft.com/office/drawing/2014/main" id="{F56E9DC5-DE4B-4390-BA0E-117C6CF8BC30}"/>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CA76F1C3-7F0D-4798-B3A2-866170999B93}"/>
              </a:ext>
            </a:extLst>
          </p:cNvPr>
          <p:cNvPicPr>
            <a:picLocks noChangeAspect="1"/>
          </p:cNvPicPr>
          <p:nvPr/>
        </p:nvPicPr>
        <p:blipFill>
          <a:blip r:embed="rId5"/>
          <a:stretch>
            <a:fillRect/>
          </a:stretch>
        </p:blipFill>
        <p:spPr>
          <a:xfrm>
            <a:off x="9644356" y="125352"/>
            <a:ext cx="1563086" cy="901483"/>
          </a:xfrm>
          <a:prstGeom prst="rect">
            <a:avLst/>
          </a:prstGeom>
        </p:spPr>
      </p:pic>
      <p:sp>
        <p:nvSpPr>
          <p:cNvPr id="3" name="Rectangle 2">
            <a:extLst>
              <a:ext uri="{FF2B5EF4-FFF2-40B4-BE49-F238E27FC236}">
                <a16:creationId xmlns:a16="http://schemas.microsoft.com/office/drawing/2014/main" id="{3BB8C1DD-4321-4CD1-98B2-89A99C8255F4}"/>
              </a:ext>
            </a:extLst>
          </p:cNvPr>
          <p:cNvSpPr/>
          <p:nvPr/>
        </p:nvSpPr>
        <p:spPr>
          <a:xfrm>
            <a:off x="118862" y="1406158"/>
            <a:ext cx="11202080" cy="4234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15" name="Chart 14">
            <a:extLst>
              <a:ext uri="{FF2B5EF4-FFF2-40B4-BE49-F238E27FC236}">
                <a16:creationId xmlns:a16="http://schemas.microsoft.com/office/drawing/2014/main" id="{1421682A-3912-42DA-A448-EF8B6AF2CD9C}"/>
              </a:ext>
            </a:extLst>
          </p:cNvPr>
          <p:cNvGraphicFramePr>
            <a:graphicFrameLocks/>
          </p:cNvGraphicFramePr>
          <p:nvPr/>
        </p:nvGraphicFramePr>
        <p:xfrm>
          <a:off x="733064" y="1935946"/>
          <a:ext cx="4761861" cy="352318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Chart 16">
            <a:extLst>
              <a:ext uri="{FF2B5EF4-FFF2-40B4-BE49-F238E27FC236}">
                <a16:creationId xmlns:a16="http://schemas.microsoft.com/office/drawing/2014/main" id="{FB6A3A0C-5853-448C-B5C9-CA08189E7C0B}"/>
              </a:ext>
            </a:extLst>
          </p:cNvPr>
          <p:cNvGraphicFramePr>
            <a:graphicFrameLocks/>
          </p:cNvGraphicFramePr>
          <p:nvPr/>
        </p:nvGraphicFramePr>
        <p:xfrm>
          <a:off x="5944878" y="1928661"/>
          <a:ext cx="6247122" cy="3523181"/>
        </p:xfrm>
        <a:graphic>
          <a:graphicData uri="http://schemas.openxmlformats.org/drawingml/2006/chart">
            <c:chart xmlns:c="http://schemas.openxmlformats.org/drawingml/2006/chart" xmlns:r="http://schemas.openxmlformats.org/officeDocument/2006/relationships" r:id="rId7"/>
          </a:graphicData>
        </a:graphic>
      </p:graphicFrame>
      <p:sp>
        <p:nvSpPr>
          <p:cNvPr id="20" name="Content Placeholder 2">
            <a:extLst>
              <a:ext uri="{FF2B5EF4-FFF2-40B4-BE49-F238E27FC236}">
                <a16:creationId xmlns:a16="http://schemas.microsoft.com/office/drawing/2014/main" id="{EEB193BD-C907-45D2-826D-83CB07FE647F}"/>
              </a:ext>
            </a:extLst>
          </p:cNvPr>
          <p:cNvSpPr txBox="1">
            <a:spLocks/>
          </p:cNvSpPr>
          <p:nvPr/>
        </p:nvSpPr>
        <p:spPr>
          <a:xfrm>
            <a:off x="1368177" y="5319682"/>
            <a:ext cx="3587428" cy="5805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3BAED"/>
              </a:buClr>
              <a:buSzTx/>
              <a:buFont typeface="Arial"/>
              <a:buNone/>
              <a:tabLst/>
              <a:defRPr/>
            </a:pPr>
            <a:r>
              <a:rPr kumimoji="0" lang="en-GB" sz="1800" b="1" i="0" u="none" strike="noStrike" kern="1200" cap="none" spc="0" normalizeH="0" baseline="0" noProof="0">
                <a:ln>
                  <a:noFill/>
                </a:ln>
                <a:solidFill>
                  <a:prstClr val="black">
                    <a:lumMod val="65000"/>
                    <a:lumOff val="35000"/>
                  </a:prstClr>
                </a:solidFill>
                <a:effectLst/>
                <a:uLnTx/>
                <a:uFillTx/>
                <a:latin typeface="Arial"/>
                <a:ea typeface="+mn-ea"/>
                <a:cs typeface="+mn-cs"/>
              </a:rPr>
              <a:t>Natural Capital or Multi-capital</a:t>
            </a:r>
            <a:endPar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21" name="Content Placeholder 2">
            <a:extLst>
              <a:ext uri="{FF2B5EF4-FFF2-40B4-BE49-F238E27FC236}">
                <a16:creationId xmlns:a16="http://schemas.microsoft.com/office/drawing/2014/main" id="{97D632F4-E49E-476D-9727-1C63998A2321}"/>
              </a:ext>
            </a:extLst>
          </p:cNvPr>
          <p:cNvSpPr txBox="1">
            <a:spLocks/>
          </p:cNvSpPr>
          <p:nvPr/>
        </p:nvSpPr>
        <p:spPr>
          <a:xfrm>
            <a:off x="7977349" y="5313976"/>
            <a:ext cx="2237244" cy="2457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3BAED"/>
              </a:buClr>
              <a:buSzTx/>
              <a:buFont typeface="Arial"/>
              <a:buNone/>
              <a:tabLst/>
              <a:defRPr/>
            </a:pPr>
            <a:r>
              <a:rPr kumimoji="0" lang="en-GB" sz="1800" b="1" i="0" u="none" strike="noStrike" kern="1200" cap="none" spc="0" normalizeH="0" baseline="0" noProof="0">
                <a:ln>
                  <a:noFill/>
                </a:ln>
                <a:solidFill>
                  <a:prstClr val="black">
                    <a:lumMod val="65000"/>
                    <a:lumOff val="35000"/>
                  </a:prstClr>
                </a:solidFill>
                <a:effectLst/>
                <a:uLnTx/>
                <a:uFillTx/>
                <a:latin typeface="Arial"/>
                <a:ea typeface="+mn-ea"/>
                <a:cs typeface="+mn-cs"/>
              </a:rPr>
              <a:t>Organization type</a:t>
            </a:r>
            <a:endPar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extBox 4">
            <a:extLst>
              <a:ext uri="{FF2B5EF4-FFF2-40B4-BE49-F238E27FC236}">
                <a16:creationId xmlns:a16="http://schemas.microsoft.com/office/drawing/2014/main" id="{CBCB4A09-028E-4759-9F7E-E30090D1AAD8}"/>
              </a:ext>
            </a:extLst>
          </p:cNvPr>
          <p:cNvSpPr txBox="1"/>
          <p:nvPr/>
        </p:nvSpPr>
        <p:spPr>
          <a:xfrm>
            <a:off x="5494925" y="5635733"/>
            <a:ext cx="2054225" cy="276999"/>
          </a:xfrm>
          <a:prstGeom prst="rect">
            <a:avLst/>
          </a:prstGeom>
          <a:noFill/>
        </p:spPr>
        <p:txBody>
          <a:bodyPr wrap="square">
            <a:spAutoFit/>
          </a:bodyPr>
          <a:lstStyle/>
          <a:p>
            <a:r>
              <a:rPr lang="en-GB" sz="1200" i="1">
                <a:solidFill>
                  <a:prstClr val="black">
                    <a:lumMod val="65000"/>
                    <a:lumOff val="35000"/>
                  </a:prstClr>
                </a:solidFill>
                <a:latin typeface="Arial"/>
              </a:rPr>
              <a:t>Total of 19 assessments</a:t>
            </a:r>
          </a:p>
        </p:txBody>
      </p:sp>
    </p:spTree>
    <p:extLst>
      <p:ext uri="{BB962C8B-B14F-4D97-AF65-F5344CB8AC3E}">
        <p14:creationId xmlns:p14="http://schemas.microsoft.com/office/powerpoint/2010/main" val="68917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15" grpId="0">
        <p:bldAsOne/>
      </p:bldGraphic>
      <p:bldGraphic spid="17" grpId="0">
        <p:bldAsOne/>
      </p:bldGraphic>
      <p:bldP spid="20"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0C51CD95-0872-47D9-912D-4962F5FE8702}"/>
              </a:ext>
            </a:extLst>
          </p:cNvPr>
          <p:cNvGraphicFramePr>
            <a:graphicFrameLocks/>
          </p:cNvGraphicFramePr>
          <p:nvPr/>
        </p:nvGraphicFramePr>
        <p:xfrm>
          <a:off x="6869413" y="1461524"/>
          <a:ext cx="5067547" cy="352318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41E13FC-AB83-4620-ADE2-BAA7799E1C9D}"/>
              </a:ext>
            </a:extLst>
          </p:cNvPr>
          <p:cNvSpPr>
            <a:spLocks noGrp="1"/>
          </p:cNvSpPr>
          <p:nvPr>
            <p:ph type="title"/>
          </p:nvPr>
        </p:nvSpPr>
        <p:spPr/>
        <p:txBody>
          <a:bodyPr>
            <a:normAutofit/>
          </a:bodyPr>
          <a:lstStyle/>
          <a:p>
            <a:r>
              <a:rPr lang="en-GB" dirty="0"/>
              <a:t>Business applications in numbers in the F&amp;B sector</a:t>
            </a:r>
          </a:p>
        </p:txBody>
      </p:sp>
      <p:sp>
        <p:nvSpPr>
          <p:cNvPr id="13" name="Content Placeholder 2">
            <a:extLst>
              <a:ext uri="{FF2B5EF4-FFF2-40B4-BE49-F238E27FC236}">
                <a16:creationId xmlns:a16="http://schemas.microsoft.com/office/drawing/2014/main" id="{C589C8E5-20F4-46E1-8236-4FAB98485592}"/>
              </a:ext>
            </a:extLst>
          </p:cNvPr>
          <p:cNvSpPr>
            <a:spLocks noGrp="1"/>
          </p:cNvSpPr>
          <p:nvPr>
            <p:ph idx="1"/>
          </p:nvPr>
        </p:nvSpPr>
        <p:spPr>
          <a:xfrm>
            <a:off x="314195" y="1461524"/>
            <a:ext cx="7075165" cy="4351338"/>
          </a:xfrm>
        </p:spPr>
        <p:txBody>
          <a:bodyPr>
            <a:normAutofit/>
          </a:bodyPr>
          <a:lstStyle/>
          <a:p>
            <a:pPr marL="457200" indent="-457200">
              <a:buFont typeface="+mj-lt"/>
              <a:buAutoNum type="arabicPeriod"/>
            </a:pPr>
            <a:r>
              <a:rPr lang="en-GB" b="1">
                <a:solidFill>
                  <a:srgbClr val="595959"/>
                </a:solidFill>
              </a:rPr>
              <a:t>Estimate total value and/or net impact, 34%</a:t>
            </a:r>
          </a:p>
          <a:p>
            <a:pPr marL="457200" indent="-457200">
              <a:buFont typeface="+mj-lt"/>
              <a:buAutoNum type="arabicPeriod"/>
            </a:pPr>
            <a:r>
              <a:rPr lang="en-GB" b="1">
                <a:solidFill>
                  <a:srgbClr val="595959"/>
                </a:solidFill>
              </a:rPr>
              <a:t>Assess risks and opportunities, 27%</a:t>
            </a:r>
          </a:p>
          <a:p>
            <a:pPr marL="457200" indent="-457200">
              <a:buFont typeface="+mj-lt"/>
              <a:buAutoNum type="arabicPeriod"/>
            </a:pPr>
            <a:r>
              <a:rPr lang="en-GB">
                <a:solidFill>
                  <a:srgbClr val="595959"/>
                </a:solidFill>
              </a:rPr>
              <a:t>Assess impacts on stakeholders, 13%</a:t>
            </a:r>
          </a:p>
          <a:p>
            <a:pPr marL="457200" indent="-457200">
              <a:buFont typeface="+mj-lt"/>
              <a:buAutoNum type="arabicPeriod"/>
            </a:pPr>
            <a:r>
              <a:rPr lang="en-GB">
                <a:solidFill>
                  <a:srgbClr val="595959"/>
                </a:solidFill>
              </a:rPr>
              <a:t>Integrate and mainstream natural capital into policy, 7%</a:t>
            </a:r>
          </a:p>
          <a:p>
            <a:pPr marL="457200" indent="-457200">
              <a:buFont typeface="+mj-lt"/>
              <a:buAutoNum type="arabicPeriod"/>
            </a:pPr>
            <a:r>
              <a:rPr lang="en-GB">
                <a:solidFill>
                  <a:srgbClr val="595959"/>
                </a:solidFill>
              </a:rPr>
              <a:t>Compare options, 5%</a:t>
            </a:r>
          </a:p>
          <a:p>
            <a:pPr marL="457200" indent="-457200">
              <a:buAutoNum type="arabicPeriod" startAt="6"/>
            </a:pPr>
            <a:r>
              <a:rPr lang="en-GB">
                <a:solidFill>
                  <a:srgbClr val="595959"/>
                </a:solidFill>
              </a:rPr>
              <a:t>Create and support insights, 5%</a:t>
            </a:r>
          </a:p>
          <a:p>
            <a:pPr marL="457200" indent="-457200">
              <a:buAutoNum type="arabicPeriod" startAt="6"/>
            </a:pPr>
            <a:r>
              <a:rPr lang="en-GB">
                <a:solidFill>
                  <a:srgbClr val="595959"/>
                </a:solidFill>
              </a:rPr>
              <a:t>Other, 9%</a:t>
            </a:r>
          </a:p>
          <a:p>
            <a:pPr marL="0" indent="0">
              <a:buNone/>
            </a:pPr>
            <a:endParaRPr lang="en-US"/>
          </a:p>
        </p:txBody>
      </p:sp>
      <p:sp>
        <p:nvSpPr>
          <p:cNvPr id="5" name="Slide Number Placeholder 3">
            <a:extLst>
              <a:ext uri="{FF2B5EF4-FFF2-40B4-BE49-F238E27FC236}">
                <a16:creationId xmlns:a16="http://schemas.microsoft.com/office/drawing/2014/main" id="{CA1B09AF-3F6A-4738-BAFC-02CA6C9B21EC}"/>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7" name="Picture 6">
            <a:extLst>
              <a:ext uri="{FF2B5EF4-FFF2-40B4-BE49-F238E27FC236}">
                <a16:creationId xmlns:a16="http://schemas.microsoft.com/office/drawing/2014/main" id="{A8A46E46-7EB2-411B-A301-9A0A672778BC}"/>
              </a:ext>
            </a:extLst>
          </p:cNvPr>
          <p:cNvPicPr>
            <a:picLocks noChangeAspect="1"/>
          </p:cNvPicPr>
          <p:nvPr/>
        </p:nvPicPr>
        <p:blipFill>
          <a:blip r:embed="rId4"/>
          <a:stretch>
            <a:fillRect/>
          </a:stretch>
        </p:blipFill>
        <p:spPr>
          <a:xfrm>
            <a:off x="9949156" y="113685"/>
            <a:ext cx="1563086" cy="901483"/>
          </a:xfrm>
          <a:prstGeom prst="rect">
            <a:avLst/>
          </a:prstGeom>
        </p:spPr>
      </p:pic>
      <p:sp>
        <p:nvSpPr>
          <p:cNvPr id="9" name="Rectangle 8">
            <a:extLst>
              <a:ext uri="{FF2B5EF4-FFF2-40B4-BE49-F238E27FC236}">
                <a16:creationId xmlns:a16="http://schemas.microsoft.com/office/drawing/2014/main" id="{6C62C9B8-9A9D-4A27-B085-72B7E6074CB3}"/>
              </a:ext>
            </a:extLst>
          </p:cNvPr>
          <p:cNvSpPr/>
          <p:nvPr/>
        </p:nvSpPr>
        <p:spPr>
          <a:xfrm>
            <a:off x="323895" y="1311656"/>
            <a:ext cx="11202080" cy="4234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11" name="Chart 10">
            <a:extLst>
              <a:ext uri="{FF2B5EF4-FFF2-40B4-BE49-F238E27FC236}">
                <a16:creationId xmlns:a16="http://schemas.microsoft.com/office/drawing/2014/main" id="{A5F67CA5-3676-498D-B7A1-64A8E634FB52}"/>
              </a:ext>
            </a:extLst>
          </p:cNvPr>
          <p:cNvGraphicFramePr>
            <a:graphicFrameLocks/>
          </p:cNvGraphicFramePr>
          <p:nvPr/>
        </p:nvGraphicFramePr>
        <p:xfrm>
          <a:off x="5867674" y="1461524"/>
          <a:ext cx="7075165" cy="3519977"/>
        </p:xfrm>
        <a:graphic>
          <a:graphicData uri="http://schemas.openxmlformats.org/drawingml/2006/chart">
            <c:chart xmlns:c="http://schemas.openxmlformats.org/drawingml/2006/chart" xmlns:r="http://schemas.openxmlformats.org/officeDocument/2006/relationships" r:id="rId5"/>
          </a:graphicData>
        </a:graphic>
      </p:graphicFrame>
      <p:sp>
        <p:nvSpPr>
          <p:cNvPr id="14" name="Content Placeholder 2">
            <a:extLst>
              <a:ext uri="{FF2B5EF4-FFF2-40B4-BE49-F238E27FC236}">
                <a16:creationId xmlns:a16="http://schemas.microsoft.com/office/drawing/2014/main" id="{076E8AF3-AF4F-40D1-A33B-6F9EC332DE48}"/>
              </a:ext>
            </a:extLst>
          </p:cNvPr>
          <p:cNvSpPr txBox="1">
            <a:spLocks/>
          </p:cNvSpPr>
          <p:nvPr/>
        </p:nvSpPr>
        <p:spPr>
          <a:xfrm>
            <a:off x="314195" y="1461524"/>
            <a:ext cx="707516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77" marR="0" lvl="0" indent="-457177" algn="l" defTabSz="914400" rtl="0" eaLnBrk="1" fontAlgn="auto" latinLnBrk="0" hangingPunct="1">
              <a:lnSpc>
                <a:spcPct val="90000"/>
              </a:lnSpc>
              <a:spcBef>
                <a:spcPts val="1000"/>
              </a:spcBef>
              <a:spcAft>
                <a:spcPts val="0"/>
              </a:spcAft>
              <a:buClr>
                <a:srgbClr val="23BAED"/>
              </a:buClr>
              <a:buSzTx/>
              <a:buFont typeface="+mj-lt"/>
              <a:buAutoNum type="arabicPeriod"/>
              <a:tabLst/>
              <a:defRPr/>
            </a:pPr>
            <a:r>
              <a:rPr kumimoji="0" lang="en-GB" sz="2400" b="1" i="0" u="none" strike="noStrike" kern="1200" cap="none" spc="0" normalizeH="0" baseline="0" noProof="0">
                <a:ln>
                  <a:noFill/>
                </a:ln>
                <a:solidFill>
                  <a:srgbClr val="595959"/>
                </a:solidFill>
                <a:effectLst/>
                <a:uLnTx/>
                <a:uFillTx/>
                <a:latin typeface="Arial"/>
                <a:ea typeface="+mn-ea"/>
                <a:cs typeface="+mn-cs"/>
              </a:rPr>
              <a:t>Assess risks and opportunities, 47%</a:t>
            </a:r>
          </a:p>
          <a:p>
            <a:pPr marL="457177" marR="0" lvl="0" indent="-457177" algn="l" defTabSz="914400" rtl="0" eaLnBrk="1" fontAlgn="auto" latinLnBrk="0" hangingPunct="1">
              <a:lnSpc>
                <a:spcPct val="90000"/>
              </a:lnSpc>
              <a:spcBef>
                <a:spcPts val="1000"/>
              </a:spcBef>
              <a:spcAft>
                <a:spcPts val="0"/>
              </a:spcAft>
              <a:buClr>
                <a:srgbClr val="23BAED"/>
              </a:buClr>
              <a:buSzTx/>
              <a:buFont typeface="+mj-lt"/>
              <a:buAutoNum type="arabicPeriod"/>
              <a:tabLst/>
              <a:defRPr/>
            </a:pPr>
            <a:r>
              <a:rPr kumimoji="0" lang="en-GB" sz="2400" b="1" i="0" u="none" strike="noStrike" kern="1200" cap="none" spc="0" normalizeH="0" baseline="0" noProof="0">
                <a:ln>
                  <a:noFill/>
                </a:ln>
                <a:solidFill>
                  <a:srgbClr val="595959"/>
                </a:solidFill>
                <a:effectLst/>
                <a:uLnTx/>
                <a:uFillTx/>
                <a:latin typeface="Arial"/>
                <a:ea typeface="+mn-ea"/>
                <a:cs typeface="+mn-cs"/>
              </a:rPr>
              <a:t>Estimate total value and/or net impact, 32%</a:t>
            </a:r>
          </a:p>
          <a:p>
            <a:pPr marL="457177" marR="0" lvl="0" indent="-457177" algn="l" defTabSz="914400" rtl="0" eaLnBrk="1" fontAlgn="auto" latinLnBrk="0" hangingPunct="1">
              <a:lnSpc>
                <a:spcPct val="90000"/>
              </a:lnSpc>
              <a:spcBef>
                <a:spcPts val="1000"/>
              </a:spcBef>
              <a:spcAft>
                <a:spcPts val="0"/>
              </a:spcAft>
              <a:buClr>
                <a:srgbClr val="23BAED"/>
              </a:buClr>
              <a:buSzTx/>
              <a:buFont typeface="+mj-lt"/>
              <a:buAutoNum type="arabicPeriod"/>
              <a:tabLst/>
              <a:defRPr/>
            </a:pPr>
            <a:r>
              <a:rPr kumimoji="0" lang="en-GB" sz="2400" b="0" i="0" u="none" strike="noStrike" kern="1200" cap="none" spc="0" normalizeH="0" baseline="0" noProof="0">
                <a:ln>
                  <a:noFill/>
                </a:ln>
                <a:solidFill>
                  <a:srgbClr val="595959"/>
                </a:solidFill>
                <a:effectLst/>
                <a:uLnTx/>
                <a:uFillTx/>
                <a:latin typeface="Arial"/>
                <a:ea typeface="+mn-ea"/>
                <a:cs typeface="+mn-cs"/>
              </a:rPr>
              <a:t>Assess impacts on stakeholders, 10%</a:t>
            </a:r>
          </a:p>
          <a:p>
            <a:pPr marL="457177" marR="0" lvl="0" indent="-457177" algn="l" defTabSz="914400" rtl="0" eaLnBrk="1" fontAlgn="auto" latinLnBrk="0" hangingPunct="1">
              <a:lnSpc>
                <a:spcPct val="90000"/>
              </a:lnSpc>
              <a:spcBef>
                <a:spcPts val="1000"/>
              </a:spcBef>
              <a:spcAft>
                <a:spcPts val="0"/>
              </a:spcAft>
              <a:buClr>
                <a:srgbClr val="23BAED"/>
              </a:buClr>
              <a:buSzTx/>
              <a:buFont typeface="+mj-lt"/>
              <a:buAutoNum type="arabicPeriod"/>
              <a:tabLst/>
              <a:defRPr/>
            </a:pPr>
            <a:r>
              <a:rPr kumimoji="0" lang="en-GB" sz="2400" b="0" i="0" u="none" strike="noStrike" kern="1200" cap="none" spc="0" normalizeH="0" baseline="0" noProof="0">
                <a:ln>
                  <a:noFill/>
                </a:ln>
                <a:solidFill>
                  <a:srgbClr val="595959"/>
                </a:solidFill>
                <a:effectLst/>
                <a:uLnTx/>
                <a:uFillTx/>
                <a:latin typeface="Arial"/>
                <a:ea typeface="+mn-ea"/>
                <a:cs typeface="+mn-cs"/>
              </a:rPr>
              <a:t>Unspecified, 11%</a:t>
            </a:r>
          </a:p>
          <a:p>
            <a:pPr marL="0" marR="0" lvl="0" indent="0" algn="l" defTabSz="914400" rtl="0" eaLnBrk="1" fontAlgn="auto" latinLnBrk="0" hangingPunct="1">
              <a:lnSpc>
                <a:spcPct val="90000"/>
              </a:lnSpc>
              <a:spcBef>
                <a:spcPts val="1000"/>
              </a:spcBef>
              <a:spcAft>
                <a:spcPts val="0"/>
              </a:spcAft>
              <a:buClr>
                <a:srgbClr val="23BAED"/>
              </a:buClr>
              <a:buSzTx/>
              <a:buFont typeface="Arial"/>
              <a:buNone/>
              <a:tabLst/>
              <a:defRPr/>
            </a:pPr>
            <a:endParaRPr kumimoji="0" lang="en-US"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3" name="TextBox 2">
            <a:extLst>
              <a:ext uri="{FF2B5EF4-FFF2-40B4-BE49-F238E27FC236}">
                <a16:creationId xmlns:a16="http://schemas.microsoft.com/office/drawing/2014/main" id="{F459F32F-7AFC-4379-932F-C1A213D85DA7}"/>
              </a:ext>
            </a:extLst>
          </p:cNvPr>
          <p:cNvSpPr txBox="1"/>
          <p:nvPr/>
        </p:nvSpPr>
        <p:spPr>
          <a:xfrm>
            <a:off x="9071477" y="4695832"/>
            <a:ext cx="2054225" cy="276999"/>
          </a:xfrm>
          <a:prstGeom prst="rect">
            <a:avLst/>
          </a:prstGeom>
          <a:noFill/>
        </p:spPr>
        <p:txBody>
          <a:bodyPr wrap="square">
            <a:spAutoFit/>
          </a:bodyPr>
          <a:lstStyle/>
          <a:p>
            <a:r>
              <a:rPr lang="en-GB" sz="1200" i="1">
                <a:solidFill>
                  <a:prstClr val="black">
                    <a:lumMod val="65000"/>
                    <a:lumOff val="35000"/>
                  </a:prstClr>
                </a:solidFill>
                <a:latin typeface="Arial"/>
              </a:rPr>
              <a:t>Total of 19 assessments</a:t>
            </a:r>
          </a:p>
        </p:txBody>
      </p:sp>
    </p:spTree>
    <p:extLst>
      <p:ext uri="{BB962C8B-B14F-4D97-AF65-F5344CB8AC3E}">
        <p14:creationId xmlns:p14="http://schemas.microsoft.com/office/powerpoint/2010/main" val="420764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Graphic spid="11" grpId="0">
        <p:bldAsOne/>
      </p:bldGraphic>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F1CC36D5-DE13-4021-A2F6-E2AD1F6BBAB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3222"/>
          <a:stretch/>
        </p:blipFill>
        <p:spPr bwMode="auto">
          <a:xfrm>
            <a:off x="3944051" y="521546"/>
            <a:ext cx="8247949" cy="63364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378433"/>
            <a:ext cx="5547292" cy="5490396"/>
          </a:xfrm>
          <a:prstGeom prst="rect">
            <a:avLst/>
          </a:prstGeom>
        </p:spPr>
      </p:pic>
      <p:sp>
        <p:nvSpPr>
          <p:cNvPr id="2" name="Title 1"/>
          <p:cNvSpPr>
            <a:spLocks noGrp="1"/>
          </p:cNvSpPr>
          <p:nvPr>
            <p:ph type="ctrTitle"/>
          </p:nvPr>
        </p:nvSpPr>
        <p:spPr>
          <a:xfrm>
            <a:off x="338422" y="3146349"/>
            <a:ext cx="4314321" cy="1604484"/>
          </a:xfrm>
        </p:spPr>
        <p:txBody>
          <a:bodyPr>
            <a:noAutofit/>
          </a:bodyPr>
          <a:lstStyle/>
          <a:p>
            <a:pPr algn="l"/>
            <a:r>
              <a:rPr lang="en-GB" sz="4000" b="1">
                <a:solidFill>
                  <a:srgbClr val="23BAED"/>
                </a:solidFill>
              </a:rPr>
              <a:t>Engaging</a:t>
            </a:r>
            <a:r>
              <a:rPr lang="en-GB" sz="4000">
                <a:solidFill>
                  <a:schemeClr val="tx1">
                    <a:lumMod val="65000"/>
                    <a:lumOff val="35000"/>
                  </a:schemeClr>
                </a:solidFill>
              </a:rPr>
              <a:t> the supply chain on natural capital</a:t>
            </a: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225087"/>
            <a:ext cx="12192000" cy="1231072"/>
          </a:xfrm>
          <a:prstGeom prst="rect">
            <a:avLst/>
          </a:prstGeom>
        </p:spPr>
      </p:pic>
    </p:spTree>
    <p:extLst>
      <p:ext uri="{BB962C8B-B14F-4D97-AF65-F5344CB8AC3E}">
        <p14:creationId xmlns:p14="http://schemas.microsoft.com/office/powerpoint/2010/main" val="1044347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D7C7-B16D-4ED3-B1A5-59C2B0C9F524}"/>
              </a:ext>
            </a:extLst>
          </p:cNvPr>
          <p:cNvSpPr>
            <a:spLocks noGrp="1"/>
          </p:cNvSpPr>
          <p:nvPr>
            <p:ph type="title" idx="4294967295"/>
          </p:nvPr>
        </p:nvSpPr>
        <p:spPr>
          <a:xfrm>
            <a:off x="314194" y="125352"/>
            <a:ext cx="11498123" cy="878150"/>
          </a:xfrm>
        </p:spPr>
        <p:txBody>
          <a:bodyPr/>
          <a:lstStyle/>
          <a:p>
            <a:r>
              <a:rPr lang="en-US" dirty="0"/>
              <a:t>A few “house rules” – virtual training</a:t>
            </a:r>
            <a:endParaRPr lang="en-CH" dirty="0"/>
          </a:p>
        </p:txBody>
      </p:sp>
      <p:grpSp>
        <p:nvGrpSpPr>
          <p:cNvPr id="5" name="Group 4">
            <a:extLst>
              <a:ext uri="{FF2B5EF4-FFF2-40B4-BE49-F238E27FC236}">
                <a16:creationId xmlns:a16="http://schemas.microsoft.com/office/drawing/2014/main" id="{ABA6AC54-CF6E-4DCD-83DC-5308BEBD7F54}"/>
              </a:ext>
            </a:extLst>
          </p:cNvPr>
          <p:cNvGrpSpPr/>
          <p:nvPr/>
        </p:nvGrpSpPr>
        <p:grpSpPr>
          <a:xfrm>
            <a:off x="1205409" y="2318324"/>
            <a:ext cx="10038422" cy="3102187"/>
            <a:chOff x="729303" y="1706468"/>
            <a:chExt cx="10038422" cy="3102187"/>
          </a:xfrm>
        </p:grpSpPr>
        <p:sp>
          <p:nvSpPr>
            <p:cNvPr id="7" name="Star: 4 Points 6">
              <a:extLst>
                <a:ext uri="{FF2B5EF4-FFF2-40B4-BE49-F238E27FC236}">
                  <a16:creationId xmlns:a16="http://schemas.microsoft.com/office/drawing/2014/main" id="{5D1F180D-1C81-44A6-A294-6D26377F190B}"/>
                </a:ext>
              </a:extLst>
            </p:cNvPr>
            <p:cNvSpPr/>
            <p:nvPr/>
          </p:nvSpPr>
          <p:spPr>
            <a:xfrm>
              <a:off x="729303" y="1706468"/>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Star: 4 Points 7">
              <a:extLst>
                <a:ext uri="{FF2B5EF4-FFF2-40B4-BE49-F238E27FC236}">
                  <a16:creationId xmlns:a16="http://schemas.microsoft.com/office/drawing/2014/main" id="{4D33D042-47C2-4BD5-B56B-29D914283EE2}"/>
                </a:ext>
              </a:extLst>
            </p:cNvPr>
            <p:cNvSpPr/>
            <p:nvPr/>
          </p:nvSpPr>
          <p:spPr>
            <a:xfrm>
              <a:off x="729303" y="3403681"/>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Star: 4 Points 8">
              <a:extLst>
                <a:ext uri="{FF2B5EF4-FFF2-40B4-BE49-F238E27FC236}">
                  <a16:creationId xmlns:a16="http://schemas.microsoft.com/office/drawing/2014/main" id="{8E168506-D65D-4267-8C9F-E9FB8BD5405B}"/>
                </a:ext>
              </a:extLst>
            </p:cNvPr>
            <p:cNvSpPr/>
            <p:nvPr/>
          </p:nvSpPr>
          <p:spPr>
            <a:xfrm>
              <a:off x="729303" y="4284547"/>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TextBox 3">
              <a:extLst>
                <a:ext uri="{FF2B5EF4-FFF2-40B4-BE49-F238E27FC236}">
                  <a16:creationId xmlns:a16="http://schemas.microsoft.com/office/drawing/2014/main" id="{51B0E51A-58A5-4D7E-AB03-10997D0E3B62}"/>
                </a:ext>
              </a:extLst>
            </p:cNvPr>
            <p:cNvSpPr txBox="1"/>
            <p:nvPr/>
          </p:nvSpPr>
          <p:spPr>
            <a:xfrm>
              <a:off x="1659357" y="1818443"/>
              <a:ext cx="8300622" cy="461665"/>
            </a:xfrm>
            <a:prstGeom prst="rect">
              <a:avLst/>
            </a:prstGeom>
            <a:noFill/>
          </p:spPr>
          <p:txBody>
            <a:bodyPr wrap="square" rtlCol="0">
              <a:spAutoFit/>
            </a:bodyPr>
            <a:lstStyle/>
            <a:p>
              <a:r>
                <a:rPr lang="en-US" sz="2400">
                  <a:solidFill>
                    <a:schemeClr val="tx1">
                      <a:lumMod val="65000"/>
                      <a:lumOff val="35000"/>
                    </a:schemeClr>
                  </a:solidFill>
                </a:rPr>
                <a:t>Put yourself on mute when not taking part in discussions.</a:t>
              </a:r>
            </a:p>
          </p:txBody>
        </p:sp>
        <p:sp>
          <p:nvSpPr>
            <p:cNvPr id="11" name="TextBox 10">
              <a:extLst>
                <a:ext uri="{FF2B5EF4-FFF2-40B4-BE49-F238E27FC236}">
                  <a16:creationId xmlns:a16="http://schemas.microsoft.com/office/drawing/2014/main" id="{E2A017DA-8941-478D-A405-F0C942258276}"/>
                </a:ext>
              </a:extLst>
            </p:cNvPr>
            <p:cNvSpPr txBox="1"/>
            <p:nvPr/>
          </p:nvSpPr>
          <p:spPr>
            <a:xfrm>
              <a:off x="1659357" y="3546250"/>
              <a:ext cx="9108368" cy="461665"/>
            </a:xfrm>
            <a:prstGeom prst="rect">
              <a:avLst/>
            </a:prstGeom>
            <a:noFill/>
          </p:spPr>
          <p:txBody>
            <a:bodyPr wrap="square" rtlCol="0" anchor="t">
              <a:spAutoFit/>
            </a:bodyPr>
            <a:lstStyle/>
            <a:p>
              <a:r>
                <a:rPr lang="en-US" sz="2400">
                  <a:solidFill>
                    <a:schemeClr val="tx1">
                      <a:lumMod val="65000"/>
                      <a:lumOff val="35000"/>
                    </a:schemeClr>
                  </a:solidFill>
                </a:rPr>
                <a:t>Use "speaker mode" to help focus your attention.</a:t>
              </a:r>
              <a:endParaRPr lang="en-US" sz="2400">
                <a:solidFill>
                  <a:schemeClr val="tx1">
                    <a:lumMod val="65000"/>
                    <a:lumOff val="35000"/>
                  </a:schemeClr>
                </a:solidFill>
                <a:cs typeface="Arial"/>
              </a:endParaRPr>
            </a:p>
          </p:txBody>
        </p:sp>
        <p:sp>
          <p:nvSpPr>
            <p:cNvPr id="14" name="TextBox 13">
              <a:extLst>
                <a:ext uri="{FF2B5EF4-FFF2-40B4-BE49-F238E27FC236}">
                  <a16:creationId xmlns:a16="http://schemas.microsoft.com/office/drawing/2014/main" id="{8B1300E9-6FB3-4100-A872-50F637E39D48}"/>
                </a:ext>
              </a:extLst>
            </p:cNvPr>
            <p:cNvSpPr txBox="1"/>
            <p:nvPr/>
          </p:nvSpPr>
          <p:spPr>
            <a:xfrm>
              <a:off x="1659357" y="4309829"/>
              <a:ext cx="8300622" cy="461665"/>
            </a:xfrm>
            <a:prstGeom prst="rect">
              <a:avLst/>
            </a:prstGeom>
            <a:noFill/>
          </p:spPr>
          <p:txBody>
            <a:bodyPr wrap="square" rtlCol="0" anchor="t">
              <a:spAutoFit/>
            </a:bodyPr>
            <a:lstStyle/>
            <a:p>
              <a:r>
                <a:rPr lang="en-US" sz="2400" dirty="0">
                  <a:solidFill>
                    <a:schemeClr val="tx1">
                      <a:lumMod val="65000"/>
                      <a:lumOff val="35000"/>
                    </a:schemeClr>
                  </a:solidFill>
                </a:rPr>
                <a:t>Resist the urge to multi-task and be prepared to engage!</a:t>
              </a:r>
              <a:endParaRPr lang="en-US" dirty="0">
                <a:solidFill>
                  <a:schemeClr val="tx1">
                    <a:lumMod val="65000"/>
                    <a:lumOff val="35000"/>
                  </a:schemeClr>
                </a:solidFill>
              </a:endParaRPr>
            </a:p>
          </p:txBody>
        </p:sp>
      </p:grpSp>
      <p:sp>
        <p:nvSpPr>
          <p:cNvPr id="12" name="TextBox 11">
            <a:extLst>
              <a:ext uri="{FF2B5EF4-FFF2-40B4-BE49-F238E27FC236}">
                <a16:creationId xmlns:a16="http://schemas.microsoft.com/office/drawing/2014/main" id="{7E130265-E124-422D-A194-1C67567D1025}"/>
              </a:ext>
            </a:extLst>
          </p:cNvPr>
          <p:cNvSpPr txBox="1"/>
          <p:nvPr/>
        </p:nvSpPr>
        <p:spPr>
          <a:xfrm>
            <a:off x="2135463" y="3091375"/>
            <a:ext cx="9220128" cy="830997"/>
          </a:xfrm>
          <a:prstGeom prst="rect">
            <a:avLst/>
          </a:prstGeom>
          <a:noFill/>
        </p:spPr>
        <p:txBody>
          <a:bodyPr wrap="square" rtlCol="0">
            <a:spAutoFit/>
          </a:bodyPr>
          <a:lstStyle/>
          <a:p>
            <a:r>
              <a:rPr lang="en-US" sz="2400">
                <a:solidFill>
                  <a:schemeClr val="tx1">
                    <a:lumMod val="65000"/>
                    <a:lumOff val="35000"/>
                  </a:schemeClr>
                </a:solidFill>
              </a:rPr>
              <a:t>But please do feel free to use your camera even when not speaking.</a:t>
            </a:r>
          </a:p>
        </p:txBody>
      </p:sp>
      <p:sp>
        <p:nvSpPr>
          <p:cNvPr id="13" name="Star: 4 Points 12">
            <a:extLst>
              <a:ext uri="{FF2B5EF4-FFF2-40B4-BE49-F238E27FC236}">
                <a16:creationId xmlns:a16="http://schemas.microsoft.com/office/drawing/2014/main" id="{D9718163-46E6-465F-8C91-87F9B4537D70}"/>
              </a:ext>
            </a:extLst>
          </p:cNvPr>
          <p:cNvSpPr/>
          <p:nvPr/>
        </p:nvSpPr>
        <p:spPr>
          <a:xfrm>
            <a:off x="1205409" y="3129942"/>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TextBox 5">
            <a:extLst>
              <a:ext uri="{FF2B5EF4-FFF2-40B4-BE49-F238E27FC236}">
                <a16:creationId xmlns:a16="http://schemas.microsoft.com/office/drawing/2014/main" id="{988A011E-CEF8-433C-88C9-958025D40473}"/>
              </a:ext>
            </a:extLst>
          </p:cNvPr>
          <p:cNvSpPr txBox="1"/>
          <p:nvPr/>
        </p:nvSpPr>
        <p:spPr>
          <a:xfrm>
            <a:off x="2135463" y="1511065"/>
            <a:ext cx="8300622" cy="830997"/>
          </a:xfrm>
          <a:prstGeom prst="rect">
            <a:avLst/>
          </a:prstGeom>
          <a:noFill/>
        </p:spPr>
        <p:txBody>
          <a:bodyPr wrap="square" rtlCol="0" anchor="t">
            <a:spAutoFit/>
          </a:bodyPr>
          <a:lstStyle/>
          <a:p>
            <a:r>
              <a:rPr lang="en-US" sz="2400">
                <a:solidFill>
                  <a:schemeClr val="tx1">
                    <a:lumMod val="65000"/>
                    <a:lumOff val="35000"/>
                  </a:schemeClr>
                </a:solidFill>
              </a:rPr>
              <a:t>Please rename (under Participants) to have your full name and organization.</a:t>
            </a:r>
            <a:endParaRPr lang="en-US">
              <a:solidFill>
                <a:schemeClr val="tx1">
                  <a:lumMod val="65000"/>
                  <a:lumOff val="35000"/>
                </a:schemeClr>
              </a:solidFill>
            </a:endParaRPr>
          </a:p>
        </p:txBody>
      </p:sp>
      <p:sp>
        <p:nvSpPr>
          <p:cNvPr id="10" name="Star: 4 Points 9">
            <a:extLst>
              <a:ext uri="{FF2B5EF4-FFF2-40B4-BE49-F238E27FC236}">
                <a16:creationId xmlns:a16="http://schemas.microsoft.com/office/drawing/2014/main" id="{73B0C68E-0DFA-48C9-A4E8-E8BAE2BE5F31}"/>
              </a:ext>
            </a:extLst>
          </p:cNvPr>
          <p:cNvSpPr/>
          <p:nvPr/>
        </p:nvSpPr>
        <p:spPr>
          <a:xfrm>
            <a:off x="1256727" y="1565374"/>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 name="Slide Number Placeholder 3">
            <a:extLst>
              <a:ext uri="{FF2B5EF4-FFF2-40B4-BE49-F238E27FC236}">
                <a16:creationId xmlns:a16="http://schemas.microsoft.com/office/drawing/2014/main" id="{1F81D9AA-2719-41AA-ABBD-1065EB2F833E}"/>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15" name="Picture 4" descr="photography of pathway">
            <a:extLst>
              <a:ext uri="{FF2B5EF4-FFF2-40B4-BE49-F238E27FC236}">
                <a16:creationId xmlns:a16="http://schemas.microsoft.com/office/drawing/2014/main" id="{C3E23BBE-1E0F-4F3E-BF89-E22134EAFEA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83" r="17118"/>
          <a:stretch/>
        </p:blipFill>
        <p:spPr bwMode="auto">
          <a:xfrm>
            <a:off x="10131289" y="204"/>
            <a:ext cx="2060713" cy="200660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2354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96507-A514-45AA-B434-C559EF1566CB}"/>
              </a:ext>
            </a:extLst>
          </p:cNvPr>
          <p:cNvSpPr>
            <a:spLocks noGrp="1"/>
          </p:cNvSpPr>
          <p:nvPr>
            <p:ph type="title"/>
          </p:nvPr>
        </p:nvSpPr>
        <p:spPr/>
        <p:txBody>
          <a:bodyPr>
            <a:normAutofit fontScale="90000"/>
          </a:bodyPr>
          <a:lstStyle/>
          <a:p>
            <a:r>
              <a:rPr lang="en-GB" dirty="0"/>
              <a:t>Engaging farmers and consumers towards a sustainable F&amp;B</a:t>
            </a:r>
            <a:br>
              <a:rPr lang="en-GB" dirty="0"/>
            </a:br>
            <a:r>
              <a:rPr lang="en-GB" dirty="0"/>
              <a:t>sector</a:t>
            </a:r>
          </a:p>
        </p:txBody>
      </p:sp>
      <p:sp>
        <p:nvSpPr>
          <p:cNvPr id="3" name="Content Placeholder 2">
            <a:extLst>
              <a:ext uri="{FF2B5EF4-FFF2-40B4-BE49-F238E27FC236}">
                <a16:creationId xmlns:a16="http://schemas.microsoft.com/office/drawing/2014/main" id="{21541568-7F67-4453-A0EF-47C8B81A9BB2}"/>
              </a:ext>
            </a:extLst>
          </p:cNvPr>
          <p:cNvSpPr>
            <a:spLocks noGrp="1"/>
          </p:cNvSpPr>
          <p:nvPr>
            <p:ph idx="1"/>
          </p:nvPr>
        </p:nvSpPr>
        <p:spPr>
          <a:xfrm>
            <a:off x="314194" y="1461524"/>
            <a:ext cx="6353305" cy="4351338"/>
          </a:xfrm>
        </p:spPr>
        <p:txBody>
          <a:bodyPr>
            <a:normAutofit fontScale="70000" lnSpcReduction="20000"/>
          </a:bodyPr>
          <a:lstStyle/>
          <a:p>
            <a:pPr>
              <a:lnSpc>
                <a:spcPct val="170000"/>
              </a:lnSpc>
            </a:pPr>
            <a:r>
              <a:rPr lang="en-GB"/>
              <a:t>Like in many other sectors, supply chains in the food &amp; beverage sector can be </a:t>
            </a:r>
            <a:r>
              <a:rPr lang="en-GB" b="1">
                <a:solidFill>
                  <a:srgbClr val="23BAED"/>
                </a:solidFill>
              </a:rPr>
              <a:t>complex.</a:t>
            </a:r>
          </a:p>
          <a:p>
            <a:pPr>
              <a:lnSpc>
                <a:spcPct val="170000"/>
              </a:lnSpc>
            </a:pPr>
            <a:r>
              <a:rPr lang="en-GB" b="1">
                <a:solidFill>
                  <a:srgbClr val="23BAED"/>
                </a:solidFill>
              </a:rPr>
              <a:t>Every actor in the supply chain has a role to play </a:t>
            </a:r>
            <a:r>
              <a:rPr lang="en-GB"/>
              <a:t>in realising a sustainable food &amp; beverage sector.</a:t>
            </a:r>
          </a:p>
          <a:p>
            <a:pPr>
              <a:lnSpc>
                <a:spcPct val="170000"/>
              </a:lnSpc>
            </a:pPr>
            <a:r>
              <a:rPr lang="en-GB"/>
              <a:t>Businesses in different parts of the supply chain do not operate independently from each other – they are </a:t>
            </a:r>
            <a:r>
              <a:rPr lang="en-GB" b="1">
                <a:solidFill>
                  <a:srgbClr val="23BAED"/>
                </a:solidFill>
              </a:rPr>
              <a:t>strongly </a:t>
            </a:r>
            <a:r>
              <a:rPr lang="en-GB" b="1">
                <a:solidFill>
                  <a:srgbClr val="00B0F0"/>
                </a:solidFill>
              </a:rPr>
              <a:t>interlinked.</a:t>
            </a:r>
          </a:p>
          <a:p>
            <a:pPr>
              <a:lnSpc>
                <a:spcPct val="170000"/>
              </a:lnSpc>
            </a:pPr>
            <a:r>
              <a:rPr lang="en-GB"/>
              <a:t>For most companies, engaging with </a:t>
            </a:r>
            <a:r>
              <a:rPr lang="en-GB" sz="2300" b="1">
                <a:solidFill>
                  <a:srgbClr val="23BAED"/>
                </a:solidFill>
              </a:rPr>
              <a:t>farmers and consumers</a:t>
            </a:r>
            <a:r>
              <a:rPr lang="en-GB"/>
              <a:t> is key as they are </a:t>
            </a:r>
            <a:r>
              <a:rPr lang="en-GB" sz="2300" b="1">
                <a:solidFill>
                  <a:srgbClr val="23BAED"/>
                </a:solidFill>
              </a:rPr>
              <a:t>important leverage points </a:t>
            </a:r>
            <a:r>
              <a:rPr lang="en-GB"/>
              <a:t>for becoming more sustainable.</a:t>
            </a:r>
          </a:p>
        </p:txBody>
      </p:sp>
      <p:sp>
        <p:nvSpPr>
          <p:cNvPr id="4" name="Slide Number Placeholder 3">
            <a:extLst>
              <a:ext uri="{FF2B5EF4-FFF2-40B4-BE49-F238E27FC236}">
                <a16:creationId xmlns:a16="http://schemas.microsoft.com/office/drawing/2014/main" id="{C0953DED-4A72-46AF-BAC1-1D2953FEF38D}"/>
              </a:ext>
            </a:extLst>
          </p:cNvPr>
          <p:cNvSpPr>
            <a:spLocks noGrp="1"/>
          </p:cNvSpPr>
          <p:nvPr>
            <p:ph type="sldNum" sz="quarter" idx="12"/>
          </p:nvPr>
        </p:nvSpPr>
        <p:spPr/>
        <p:txBody>
          <a:bodyPr/>
          <a:lstStyle/>
          <a:p>
            <a:fld id="{971CEC84-1649-40CE-BFF6-7286506FEA08}" type="slidenum">
              <a:rPr lang="en-GB" smtClean="0"/>
              <a:pPr/>
              <a:t>50</a:t>
            </a:fld>
            <a:endParaRPr lang="en-GB"/>
          </a:p>
        </p:txBody>
      </p:sp>
      <p:sp>
        <p:nvSpPr>
          <p:cNvPr id="9" name="Teardrop 8">
            <a:extLst>
              <a:ext uri="{FF2B5EF4-FFF2-40B4-BE49-F238E27FC236}">
                <a16:creationId xmlns:a16="http://schemas.microsoft.com/office/drawing/2014/main" id="{36D41AA7-51DE-4925-A229-927CD4FD5061}"/>
              </a:ext>
            </a:extLst>
          </p:cNvPr>
          <p:cNvSpPr/>
          <p:nvPr/>
        </p:nvSpPr>
        <p:spPr>
          <a:xfrm>
            <a:off x="10761043" y="42806"/>
            <a:ext cx="1374145" cy="140760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TextBox 9">
            <a:extLst>
              <a:ext uri="{FF2B5EF4-FFF2-40B4-BE49-F238E27FC236}">
                <a16:creationId xmlns:a16="http://schemas.microsoft.com/office/drawing/2014/main" id="{9A809E53-1183-47DA-AD9E-5F64A6236FBE}"/>
              </a:ext>
            </a:extLst>
          </p:cNvPr>
          <p:cNvSpPr txBox="1"/>
          <p:nvPr/>
        </p:nvSpPr>
        <p:spPr>
          <a:xfrm>
            <a:off x="10817252" y="342523"/>
            <a:ext cx="1317936" cy="784830"/>
          </a:xfrm>
          <a:prstGeom prst="rect">
            <a:avLst/>
          </a:prstGeom>
          <a:noFill/>
        </p:spPr>
        <p:txBody>
          <a:bodyPr wrap="square" rtlCol="0">
            <a:spAutoFit/>
          </a:bodyPr>
          <a:lstStyle/>
          <a:p>
            <a:pPr algn="ctr">
              <a:defRPr/>
            </a:pPr>
            <a:r>
              <a:rPr kumimoji="0" lang="en-GB" sz="150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a:t>
            </a:r>
            <a:r>
              <a:rPr lang="en-GB" sz="1500" b="1" dirty="0">
                <a:solidFill>
                  <a:prstClr val="white"/>
                </a:solidFill>
                <a:latin typeface="Arial"/>
              </a:rPr>
              <a:t> 17 </a:t>
            </a:r>
            <a:r>
              <a:rPr lang="en-GB" sz="1500" dirty="0">
                <a:solidFill>
                  <a:prstClr val="white"/>
                </a:solidFill>
                <a:latin typeface="Arial"/>
              </a:rPr>
              <a:t>of your workbook</a:t>
            </a:r>
            <a:endParaRPr lang="en-GB" sz="1500" dirty="0">
              <a:solidFill>
                <a:prstClr val="white"/>
              </a:solidFill>
            </a:endParaRPr>
          </a:p>
        </p:txBody>
      </p:sp>
      <p:pic>
        <p:nvPicPr>
          <p:cNvPr id="7" name="Afbeelding 6">
            <a:hlinkClick r:id="rId3"/>
            <a:extLst>
              <a:ext uri="{FF2B5EF4-FFF2-40B4-BE49-F238E27FC236}">
                <a16:creationId xmlns:a16="http://schemas.microsoft.com/office/drawing/2014/main" id="{E00A473E-9DA3-4013-8C2E-494C97A5C0FB}"/>
              </a:ext>
            </a:extLst>
          </p:cNvPr>
          <p:cNvPicPr>
            <a:picLocks noChangeAspect="1"/>
          </p:cNvPicPr>
          <p:nvPr/>
        </p:nvPicPr>
        <p:blipFill>
          <a:blip r:embed="rId4"/>
          <a:stretch>
            <a:fillRect/>
          </a:stretch>
        </p:blipFill>
        <p:spPr>
          <a:xfrm>
            <a:off x="6305107" y="1450407"/>
            <a:ext cx="5886893" cy="2851897"/>
          </a:xfrm>
          <a:prstGeom prst="rect">
            <a:avLst/>
          </a:prstGeom>
        </p:spPr>
      </p:pic>
      <p:sp>
        <p:nvSpPr>
          <p:cNvPr id="5" name="Arrow: Down 4">
            <a:extLst>
              <a:ext uri="{FF2B5EF4-FFF2-40B4-BE49-F238E27FC236}">
                <a16:creationId xmlns:a16="http://schemas.microsoft.com/office/drawing/2014/main" id="{B14F7AAA-BF0E-4482-BA14-A61939E94F8C}"/>
              </a:ext>
            </a:extLst>
          </p:cNvPr>
          <p:cNvSpPr/>
          <p:nvPr/>
        </p:nvSpPr>
        <p:spPr>
          <a:xfrm rot="10800000">
            <a:off x="8311430" y="3905533"/>
            <a:ext cx="436020" cy="822410"/>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B0F0"/>
              </a:solidFill>
            </a:endParaRPr>
          </a:p>
        </p:txBody>
      </p:sp>
      <p:sp>
        <p:nvSpPr>
          <p:cNvPr id="12" name="Arrow: Down 4">
            <a:extLst>
              <a:ext uri="{FF2B5EF4-FFF2-40B4-BE49-F238E27FC236}">
                <a16:creationId xmlns:a16="http://schemas.microsoft.com/office/drawing/2014/main" id="{F012D28F-DC16-48D5-89F4-13F73A5DAE5E}"/>
              </a:ext>
            </a:extLst>
          </p:cNvPr>
          <p:cNvSpPr/>
          <p:nvPr/>
        </p:nvSpPr>
        <p:spPr>
          <a:xfrm rot="10800000">
            <a:off x="11441786" y="3266338"/>
            <a:ext cx="436020" cy="822410"/>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B0F0"/>
              </a:solidFill>
            </a:endParaRPr>
          </a:p>
        </p:txBody>
      </p:sp>
      <p:sp>
        <p:nvSpPr>
          <p:cNvPr id="13" name="TextBox 9">
            <a:extLst>
              <a:ext uri="{FF2B5EF4-FFF2-40B4-BE49-F238E27FC236}">
                <a16:creationId xmlns:a16="http://schemas.microsoft.com/office/drawing/2014/main" id="{39657176-8282-4D43-914F-8FA17CBA6102}"/>
              </a:ext>
            </a:extLst>
          </p:cNvPr>
          <p:cNvSpPr txBox="1"/>
          <p:nvPr/>
        </p:nvSpPr>
        <p:spPr>
          <a:xfrm>
            <a:off x="7293935" y="4826750"/>
            <a:ext cx="52595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black">
                    <a:lumMod val="65000"/>
                    <a:lumOff val="35000"/>
                  </a:prstClr>
                </a:solidFill>
                <a:latin typeface="Arial"/>
              </a:rPr>
              <a:t>Source: Capitals Coalition, </a:t>
            </a:r>
            <a:r>
              <a:rPr lang="nl-NL" sz="1200" i="1" dirty="0">
                <a:solidFill>
                  <a:prstClr val="black">
                    <a:lumMod val="65000"/>
                    <a:lumOff val="35000"/>
                  </a:prstClr>
                </a:solidFill>
                <a:latin typeface="Arial"/>
              </a:rPr>
              <a:t>TEEB </a:t>
            </a:r>
            <a:r>
              <a:rPr lang="nl-NL" sz="1200" i="1" dirty="0" err="1">
                <a:solidFill>
                  <a:prstClr val="black">
                    <a:lumMod val="65000"/>
                    <a:lumOff val="35000"/>
                  </a:prstClr>
                </a:solidFill>
                <a:latin typeface="Arial"/>
              </a:rPr>
              <a:t>for</a:t>
            </a:r>
            <a:r>
              <a:rPr lang="nl-NL" sz="1200" i="1" dirty="0">
                <a:solidFill>
                  <a:prstClr val="black">
                    <a:lumMod val="65000"/>
                    <a:lumOff val="35000"/>
                  </a:prstClr>
                </a:solidFill>
                <a:latin typeface="Arial"/>
              </a:rPr>
              <a:t> </a:t>
            </a:r>
            <a:r>
              <a:rPr lang="nl-NL" sz="1200" i="1" dirty="0" err="1">
                <a:solidFill>
                  <a:prstClr val="black">
                    <a:lumMod val="65000"/>
                    <a:lumOff val="35000"/>
                  </a:prstClr>
                </a:solidFill>
                <a:latin typeface="Arial"/>
              </a:rPr>
              <a:t>agriculture</a:t>
            </a:r>
            <a:r>
              <a:rPr lang="nl-NL" sz="1200" i="1" dirty="0">
                <a:solidFill>
                  <a:prstClr val="black">
                    <a:lumMod val="65000"/>
                    <a:lumOff val="35000"/>
                  </a:prstClr>
                </a:solidFill>
                <a:latin typeface="Arial"/>
              </a:rPr>
              <a:t> </a:t>
            </a:r>
            <a:r>
              <a:rPr lang="nl-NL" sz="1200" i="1" dirty="0" err="1">
                <a:solidFill>
                  <a:prstClr val="black">
                    <a:lumMod val="65000"/>
                    <a:lumOff val="35000"/>
                  </a:prstClr>
                </a:solidFill>
                <a:latin typeface="Arial"/>
              </a:rPr>
              <a:t>and</a:t>
            </a:r>
            <a:r>
              <a:rPr lang="nl-NL" sz="1200" i="1" dirty="0">
                <a:solidFill>
                  <a:prstClr val="black">
                    <a:lumMod val="65000"/>
                    <a:lumOff val="35000"/>
                  </a:prstClr>
                </a:solidFill>
                <a:latin typeface="Arial"/>
              </a:rPr>
              <a:t> food: </a:t>
            </a:r>
            <a:r>
              <a:rPr lang="nl-NL" sz="1200" i="1" dirty="0" err="1">
                <a:solidFill>
                  <a:prstClr val="black">
                    <a:lumMod val="65000"/>
                    <a:lumOff val="35000"/>
                  </a:prstClr>
                </a:solidFill>
                <a:latin typeface="Arial"/>
              </a:rPr>
              <a:t>operational</a:t>
            </a:r>
            <a:r>
              <a:rPr lang="nl-NL" sz="1200" i="1" dirty="0">
                <a:solidFill>
                  <a:prstClr val="black">
                    <a:lumMod val="65000"/>
                    <a:lumOff val="35000"/>
                  </a:prstClr>
                </a:solidFill>
                <a:latin typeface="Arial"/>
              </a:rPr>
              <a:t> </a:t>
            </a:r>
            <a:r>
              <a:rPr lang="nl-NL" sz="1200" i="1" dirty="0" err="1">
                <a:solidFill>
                  <a:prstClr val="black">
                    <a:lumMod val="65000"/>
                    <a:lumOff val="35000"/>
                  </a:prstClr>
                </a:solidFill>
                <a:latin typeface="Arial"/>
              </a:rPr>
              <a:t>guidelines</a:t>
            </a:r>
            <a:r>
              <a:rPr lang="nl-NL" sz="1200" i="1" dirty="0">
                <a:solidFill>
                  <a:prstClr val="black">
                    <a:lumMod val="65000"/>
                    <a:lumOff val="35000"/>
                  </a:prstClr>
                </a:solidFill>
                <a:latin typeface="Arial"/>
              </a:rPr>
              <a:t> </a:t>
            </a:r>
            <a:r>
              <a:rPr lang="nl-NL" sz="1200" i="1" dirty="0" err="1">
                <a:solidFill>
                  <a:prstClr val="black">
                    <a:lumMod val="65000"/>
                    <a:lumOff val="35000"/>
                  </a:prstClr>
                </a:solidFill>
                <a:latin typeface="Arial"/>
              </a:rPr>
              <a:t>for</a:t>
            </a:r>
            <a:r>
              <a:rPr lang="nl-NL" sz="1200" i="1" dirty="0">
                <a:solidFill>
                  <a:prstClr val="black">
                    <a:lumMod val="65000"/>
                    <a:lumOff val="35000"/>
                  </a:prstClr>
                </a:solidFill>
                <a:latin typeface="Arial"/>
              </a:rPr>
              <a:t> business</a:t>
            </a:r>
            <a:r>
              <a:rPr lang="nl-NL" sz="1200" dirty="0">
                <a:solidFill>
                  <a:prstClr val="black">
                    <a:lumMod val="65000"/>
                    <a:lumOff val="35000"/>
                  </a:prstClr>
                </a:solidFill>
                <a:latin typeface="Arial"/>
              </a:rPr>
              <a:t>, 2020</a:t>
            </a:r>
            <a:endParaRPr lang="en-GB" sz="1200" i="1" dirty="0">
              <a:solidFill>
                <a:prstClr val="black">
                  <a:lumMod val="65000"/>
                  <a:lumOff val="35000"/>
                </a:prstClr>
              </a:solidFill>
              <a:latin typeface="Arial"/>
            </a:endParaRPr>
          </a:p>
        </p:txBody>
      </p:sp>
    </p:spTree>
    <p:extLst>
      <p:ext uri="{BB962C8B-B14F-4D97-AF65-F5344CB8AC3E}">
        <p14:creationId xmlns:p14="http://schemas.microsoft.com/office/powerpoint/2010/main" val="392192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194" y="105255"/>
            <a:ext cx="6748705" cy="878150"/>
          </a:xfrm>
        </p:spPr>
        <p:txBody>
          <a:bodyPr>
            <a:noAutofit/>
          </a:bodyPr>
          <a:lstStyle/>
          <a:p>
            <a:r>
              <a:rPr lang="en-GB"/>
              <a:t>Why engaging with farmers on natural capital?</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1"/>
          </p:nvPr>
        </p:nvSpPr>
        <p:spPr>
          <a:xfrm>
            <a:off x="483465" y="1616448"/>
            <a:ext cx="6579436" cy="4067175"/>
          </a:xfrm>
        </p:spPr>
        <p:txBody>
          <a:bodyPr>
            <a:normAutofit lnSpcReduction="10000"/>
          </a:bodyPr>
          <a:lstStyle/>
          <a:p>
            <a:pPr>
              <a:lnSpc>
                <a:spcPct val="150000"/>
              </a:lnSpc>
            </a:pPr>
            <a:r>
              <a:rPr lang="en-US" sz="1800" dirty="0"/>
              <a:t>The food and beverage sector is </a:t>
            </a:r>
            <a:r>
              <a:rPr lang="en-US" sz="1800" b="1" dirty="0">
                <a:solidFill>
                  <a:srgbClr val="23BAED"/>
                </a:solidFill>
              </a:rPr>
              <a:t>highly dependent </a:t>
            </a:r>
            <a:r>
              <a:rPr lang="en-US" sz="1800" dirty="0"/>
              <a:t>on healthy and productive farmlands </a:t>
            </a:r>
            <a:r>
              <a:rPr lang="en-US" sz="1800" b="1" dirty="0">
                <a:solidFill>
                  <a:srgbClr val="23BAED"/>
                </a:solidFill>
              </a:rPr>
              <a:t>for the continuity of supply</a:t>
            </a:r>
            <a:r>
              <a:rPr lang="en-US" sz="1800" dirty="0"/>
              <a:t>.</a:t>
            </a:r>
          </a:p>
          <a:p>
            <a:pPr>
              <a:lnSpc>
                <a:spcPct val="150000"/>
              </a:lnSpc>
            </a:pPr>
            <a:r>
              <a:rPr lang="en-US" sz="1800" dirty="0"/>
              <a:t>When it comes to impact, the largest impact often occurs on the level of primary production (i.e. farming): </a:t>
            </a:r>
            <a:r>
              <a:rPr lang="en-US" sz="1800" dirty="0" err="1"/>
              <a:t>Kering</a:t>
            </a:r>
            <a:r>
              <a:rPr lang="en-US" sz="1800" dirty="0"/>
              <a:t> (2019), an industry leader in the </a:t>
            </a:r>
            <a:r>
              <a:rPr lang="en-US" sz="1800" b="1" dirty="0">
                <a:solidFill>
                  <a:srgbClr val="23BAED"/>
                </a:solidFill>
              </a:rPr>
              <a:t>textiles</a:t>
            </a:r>
            <a:r>
              <a:rPr lang="en-US" sz="1800" dirty="0"/>
              <a:t> industry, published a ground-breaking report on the environmental impacts along their supply chain and found that the </a:t>
            </a:r>
            <a:r>
              <a:rPr lang="en-US" sz="1800" b="1" dirty="0">
                <a:solidFill>
                  <a:srgbClr val="23BAED"/>
                </a:solidFill>
              </a:rPr>
              <a:t>production and processing of raw materials </a:t>
            </a:r>
            <a:r>
              <a:rPr lang="en-US" sz="1800" dirty="0"/>
              <a:t>together represent </a:t>
            </a:r>
            <a:r>
              <a:rPr lang="en-US" sz="1800" b="1" dirty="0">
                <a:solidFill>
                  <a:srgbClr val="23BAED"/>
                </a:solidFill>
              </a:rPr>
              <a:t>76% of the total environmental impacts.</a:t>
            </a:r>
          </a:p>
          <a:p>
            <a:pPr marL="0" indent="0">
              <a:lnSpc>
                <a:spcPct val="150000"/>
              </a:lnSpc>
              <a:buNone/>
            </a:pPr>
            <a:endParaRPr lang="en-US" sz="1800" dirty="0"/>
          </a:p>
        </p:txBody>
      </p:sp>
      <p:pic>
        <p:nvPicPr>
          <p:cNvPr id="3" name="Afbeelding 2">
            <a:hlinkClick r:id="rId3"/>
            <a:extLst>
              <a:ext uri="{FF2B5EF4-FFF2-40B4-BE49-F238E27FC236}">
                <a16:creationId xmlns:a16="http://schemas.microsoft.com/office/drawing/2014/main" id="{C4F054E8-CDE5-4F8D-A0E8-ECB9D259C702}"/>
              </a:ext>
            </a:extLst>
          </p:cNvPr>
          <p:cNvPicPr>
            <a:picLocks noChangeAspect="1"/>
          </p:cNvPicPr>
          <p:nvPr/>
        </p:nvPicPr>
        <p:blipFill rotWithShape="1">
          <a:blip r:embed="rId4"/>
          <a:srcRect r="3537"/>
          <a:stretch/>
        </p:blipFill>
        <p:spPr>
          <a:xfrm>
            <a:off x="7062900" y="105255"/>
            <a:ext cx="5129100" cy="5970494"/>
          </a:xfrm>
          <a:prstGeom prst="rect">
            <a:avLst/>
          </a:prstGeom>
          <a:ln>
            <a:noFill/>
          </a:ln>
          <a:effectLst>
            <a:outerShdw blurRad="292100" dist="139700" dir="2700000" algn="tl" rotWithShape="0">
              <a:srgbClr val="333333">
                <a:alpha val="65000"/>
              </a:srgbClr>
            </a:outerShdw>
          </a:effectLst>
        </p:spPr>
      </p:pic>
      <p:sp>
        <p:nvSpPr>
          <p:cNvPr id="9" name="TextBox 9">
            <a:extLst>
              <a:ext uri="{FF2B5EF4-FFF2-40B4-BE49-F238E27FC236}">
                <a16:creationId xmlns:a16="http://schemas.microsoft.com/office/drawing/2014/main" id="{2BA50333-11F6-4033-830F-5183E3A719D9}"/>
              </a:ext>
            </a:extLst>
          </p:cNvPr>
          <p:cNvSpPr txBox="1"/>
          <p:nvPr/>
        </p:nvSpPr>
        <p:spPr>
          <a:xfrm>
            <a:off x="7062900" y="6169759"/>
            <a:ext cx="34425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rPr>
              <a:t>Source: </a:t>
            </a:r>
            <a:r>
              <a:rPr lang="en-GB" sz="1200" err="1">
                <a:solidFill>
                  <a:prstClr val="black">
                    <a:lumMod val="65000"/>
                    <a:lumOff val="35000"/>
                  </a:prstClr>
                </a:solidFill>
                <a:latin typeface="Arial"/>
              </a:rPr>
              <a:t>Kering</a:t>
            </a:r>
            <a:r>
              <a:rPr lang="en-GB" sz="1200">
                <a:solidFill>
                  <a:prstClr val="black">
                    <a:lumMod val="65000"/>
                    <a:lumOff val="35000"/>
                  </a:prstClr>
                </a:solidFill>
                <a:latin typeface="Arial"/>
              </a:rPr>
              <a:t> (2019)</a:t>
            </a:r>
            <a:endPar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3774122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194" y="105255"/>
            <a:ext cx="9691043" cy="878150"/>
          </a:xfrm>
        </p:spPr>
        <p:txBody>
          <a:bodyPr>
            <a:noAutofit/>
          </a:bodyPr>
          <a:lstStyle/>
          <a:p>
            <a:r>
              <a:rPr lang="en-GB" dirty="0"/>
              <a:t>Why engaging with farmers on natural capital?</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1"/>
          </p:nvPr>
        </p:nvSpPr>
        <p:spPr>
          <a:xfrm>
            <a:off x="483465" y="1616448"/>
            <a:ext cx="5501699" cy="4067175"/>
          </a:xfrm>
        </p:spPr>
        <p:txBody>
          <a:bodyPr>
            <a:normAutofit/>
          </a:bodyPr>
          <a:lstStyle/>
          <a:p>
            <a:pPr>
              <a:lnSpc>
                <a:spcPct val="150000"/>
              </a:lnSpc>
            </a:pPr>
            <a:r>
              <a:rPr lang="en-US" sz="1800" dirty="0"/>
              <a:t>Similar to the textiles sector, within the F&amp;B sector the main impacts are also at the level of farmers.</a:t>
            </a:r>
          </a:p>
          <a:p>
            <a:pPr lvl="1">
              <a:lnSpc>
                <a:spcPct val="150000"/>
              </a:lnSpc>
            </a:pPr>
            <a:r>
              <a:rPr lang="en-US" sz="1800" dirty="0"/>
              <a:t>E.g. looking at greenhouse gasses, there is a </a:t>
            </a:r>
            <a:r>
              <a:rPr lang="en-US" sz="1800" b="1" dirty="0">
                <a:solidFill>
                  <a:srgbClr val="23BAED"/>
                </a:solidFill>
              </a:rPr>
              <a:t>high concentration at farm level.</a:t>
            </a:r>
          </a:p>
          <a:p>
            <a:pPr>
              <a:lnSpc>
                <a:spcPct val="150000"/>
              </a:lnSpc>
            </a:pPr>
            <a:r>
              <a:rPr lang="en-US" sz="1800" dirty="0"/>
              <a:t>Hence, there lies a </a:t>
            </a:r>
            <a:r>
              <a:rPr lang="en-US" sz="1800" b="1" dirty="0">
                <a:solidFill>
                  <a:srgbClr val="23BAED"/>
                </a:solidFill>
              </a:rPr>
              <a:t>huge opportunity for sustainable change </a:t>
            </a:r>
            <a:r>
              <a:rPr lang="en-US" sz="1800" dirty="0"/>
              <a:t>at the level of </a:t>
            </a:r>
            <a:r>
              <a:rPr lang="en-US" sz="1800" b="1" dirty="0">
                <a:solidFill>
                  <a:srgbClr val="23BAED"/>
                </a:solidFill>
              </a:rPr>
              <a:t>agricultural production</a:t>
            </a:r>
            <a:r>
              <a:rPr lang="en-US" sz="1800" dirty="0"/>
              <a:t>.</a:t>
            </a:r>
          </a:p>
          <a:p>
            <a:pPr marL="0" indent="0">
              <a:lnSpc>
                <a:spcPct val="150000"/>
              </a:lnSpc>
              <a:buNone/>
            </a:pPr>
            <a:endParaRPr lang="en-US" sz="1800" dirty="0"/>
          </a:p>
        </p:txBody>
      </p:sp>
      <p:sp>
        <p:nvSpPr>
          <p:cNvPr id="9" name="TextBox 9">
            <a:extLst>
              <a:ext uri="{FF2B5EF4-FFF2-40B4-BE49-F238E27FC236}">
                <a16:creationId xmlns:a16="http://schemas.microsoft.com/office/drawing/2014/main" id="{2BA50333-11F6-4033-830F-5183E3A719D9}"/>
              </a:ext>
            </a:extLst>
          </p:cNvPr>
          <p:cNvSpPr txBox="1"/>
          <p:nvPr/>
        </p:nvSpPr>
        <p:spPr>
          <a:xfrm>
            <a:off x="5985164" y="5253310"/>
            <a:ext cx="612583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prstClr val="black">
                    <a:lumMod val="65000"/>
                    <a:lumOff val="35000"/>
                  </a:prstClr>
                </a:solidFill>
                <a:latin typeface="Arial"/>
              </a:rPr>
              <a:t>Source: </a:t>
            </a:r>
            <a:r>
              <a:rPr lang="en-GB" sz="1200" err="1">
                <a:solidFill>
                  <a:prstClr val="black">
                    <a:lumMod val="65000"/>
                    <a:lumOff val="35000"/>
                  </a:prstClr>
                </a:solidFill>
                <a:latin typeface="Arial"/>
              </a:rPr>
              <a:t>Systain</a:t>
            </a:r>
            <a:r>
              <a:rPr lang="en-GB" sz="1200">
                <a:solidFill>
                  <a:prstClr val="black">
                    <a:lumMod val="65000"/>
                    <a:lumOff val="35000"/>
                  </a:prstClr>
                </a:solidFill>
                <a:latin typeface="Arial"/>
              </a:rPr>
              <a:t> &amp; Adelphi, </a:t>
            </a:r>
            <a:r>
              <a:rPr lang="nl-NL" sz="1200" i="1">
                <a:solidFill>
                  <a:prstClr val="black">
                    <a:lumMod val="65000"/>
                    <a:lumOff val="35000"/>
                  </a:prstClr>
                </a:solidFill>
                <a:latin typeface="Arial"/>
              </a:rPr>
              <a:t>Atlas on Environmental Impacts Supply Chains, </a:t>
            </a:r>
            <a:r>
              <a:rPr lang="nl-NL" sz="1200">
                <a:solidFill>
                  <a:prstClr val="black">
                    <a:lumMod val="65000"/>
                    <a:lumOff val="35000"/>
                  </a:prstClr>
                </a:solidFill>
                <a:latin typeface="Arial"/>
              </a:rPr>
              <a:t>2017</a:t>
            </a:r>
            <a:endParaRPr lang="en-GB" sz="1200" i="1">
              <a:solidFill>
                <a:prstClr val="black">
                  <a:lumMod val="65000"/>
                  <a:lumOff val="35000"/>
                </a:prstClr>
              </a:solidFill>
              <a:latin typeface="Arial"/>
            </a:endParaRPr>
          </a:p>
        </p:txBody>
      </p:sp>
      <p:pic>
        <p:nvPicPr>
          <p:cNvPr id="5" name="Picture 4">
            <a:hlinkClick r:id="rId3"/>
            <a:extLst>
              <a:ext uri="{FF2B5EF4-FFF2-40B4-BE49-F238E27FC236}">
                <a16:creationId xmlns:a16="http://schemas.microsoft.com/office/drawing/2014/main" id="{A35A7917-1CB9-4121-AA68-97CEE200E82F}"/>
              </a:ext>
            </a:extLst>
          </p:cNvPr>
          <p:cNvPicPr>
            <a:picLocks noChangeAspect="1"/>
          </p:cNvPicPr>
          <p:nvPr/>
        </p:nvPicPr>
        <p:blipFill>
          <a:blip r:embed="rId4"/>
          <a:stretch>
            <a:fillRect/>
          </a:stretch>
        </p:blipFill>
        <p:spPr>
          <a:xfrm>
            <a:off x="5985165" y="1726370"/>
            <a:ext cx="5882784" cy="3452021"/>
          </a:xfrm>
          <a:prstGeom prst="rect">
            <a:avLst/>
          </a:prstGeom>
        </p:spPr>
      </p:pic>
      <p:sp>
        <p:nvSpPr>
          <p:cNvPr id="6" name="Teardrop 8">
            <a:extLst>
              <a:ext uri="{FF2B5EF4-FFF2-40B4-BE49-F238E27FC236}">
                <a16:creationId xmlns:a16="http://schemas.microsoft.com/office/drawing/2014/main" id="{F9481C1B-10C7-5E45-A720-C10ADFE507F3}"/>
              </a:ext>
            </a:extLst>
          </p:cNvPr>
          <p:cNvSpPr/>
          <p:nvPr/>
        </p:nvSpPr>
        <p:spPr>
          <a:xfrm>
            <a:off x="10761043" y="42806"/>
            <a:ext cx="1374145" cy="140760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9">
            <a:extLst>
              <a:ext uri="{FF2B5EF4-FFF2-40B4-BE49-F238E27FC236}">
                <a16:creationId xmlns:a16="http://schemas.microsoft.com/office/drawing/2014/main" id="{EC1C5E14-5D37-F24F-BC30-A91C1B61369A}"/>
              </a:ext>
            </a:extLst>
          </p:cNvPr>
          <p:cNvSpPr txBox="1"/>
          <p:nvPr/>
        </p:nvSpPr>
        <p:spPr>
          <a:xfrm>
            <a:off x="10817252" y="342523"/>
            <a:ext cx="1317936" cy="784830"/>
          </a:xfrm>
          <a:prstGeom prst="rect">
            <a:avLst/>
          </a:prstGeom>
          <a:noFill/>
        </p:spPr>
        <p:txBody>
          <a:bodyPr wrap="square" rtlCol="0">
            <a:spAutoFit/>
          </a:bodyPr>
          <a:lstStyle/>
          <a:p>
            <a:pPr algn="ctr">
              <a:defRPr/>
            </a:pPr>
            <a:r>
              <a:rPr kumimoji="0" lang="en-GB" sz="150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a:t>
            </a:r>
            <a:r>
              <a:rPr lang="en-GB" sz="1500" b="1" dirty="0">
                <a:solidFill>
                  <a:prstClr val="white"/>
                </a:solidFill>
                <a:latin typeface="Arial"/>
              </a:rPr>
              <a:t> 18 </a:t>
            </a:r>
            <a:r>
              <a:rPr lang="en-GB" sz="1500" dirty="0">
                <a:solidFill>
                  <a:prstClr val="white"/>
                </a:solidFill>
                <a:latin typeface="Arial"/>
              </a:rPr>
              <a:t>of your workbook</a:t>
            </a:r>
            <a:endParaRPr lang="en-GB" sz="1500" dirty="0">
              <a:solidFill>
                <a:prstClr val="white"/>
              </a:solidFill>
            </a:endParaRPr>
          </a:p>
        </p:txBody>
      </p:sp>
    </p:spTree>
    <p:extLst>
      <p:ext uri="{BB962C8B-B14F-4D97-AF65-F5344CB8AC3E}">
        <p14:creationId xmlns:p14="http://schemas.microsoft.com/office/powerpoint/2010/main" val="32664747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170956-8080-40D1-88DA-5551689D15AC}"/>
              </a:ext>
            </a:extLst>
          </p:cNvPr>
          <p:cNvPicPr>
            <a:picLocks noChangeAspect="1"/>
          </p:cNvPicPr>
          <p:nvPr/>
        </p:nvPicPr>
        <p:blipFill>
          <a:blip r:embed="rId3"/>
          <a:stretch>
            <a:fillRect/>
          </a:stretch>
        </p:blipFill>
        <p:spPr>
          <a:xfrm>
            <a:off x="544783" y="1914957"/>
            <a:ext cx="6892585" cy="4082437"/>
          </a:xfrm>
          <a:prstGeom prst="rect">
            <a:avLst/>
          </a:prstGeom>
        </p:spPr>
      </p:pic>
      <p:pic>
        <p:nvPicPr>
          <p:cNvPr id="11" name="Picture 10" descr="A picture containing grass, outdoor, photo, mirror&#10;&#10;Description automatically generated">
            <a:hlinkClick r:id="rId4"/>
            <a:extLst>
              <a:ext uri="{FF2B5EF4-FFF2-40B4-BE49-F238E27FC236}">
                <a16:creationId xmlns:a16="http://schemas.microsoft.com/office/drawing/2014/main" id="{FF78B4D5-A170-49D9-A3A7-44E2352089BB}"/>
              </a:ext>
            </a:extLst>
          </p:cNvPr>
          <p:cNvPicPr>
            <a:picLocks noChangeAspect="1"/>
          </p:cNvPicPr>
          <p:nvPr/>
        </p:nvPicPr>
        <p:blipFill>
          <a:blip r:embed="rId5"/>
          <a:stretch>
            <a:fillRect/>
          </a:stretch>
        </p:blipFill>
        <p:spPr>
          <a:xfrm>
            <a:off x="8556854" y="1629335"/>
            <a:ext cx="3090363" cy="4368059"/>
          </a:xfrm>
          <a:prstGeom prst="rect">
            <a:avLst/>
          </a:prstGeom>
        </p:spPr>
      </p:pic>
      <p:sp>
        <p:nvSpPr>
          <p:cNvPr id="2" name="Title 1"/>
          <p:cNvSpPr>
            <a:spLocks noGrp="1"/>
          </p:cNvSpPr>
          <p:nvPr>
            <p:ph type="title"/>
          </p:nvPr>
        </p:nvSpPr>
        <p:spPr>
          <a:xfrm>
            <a:off x="314194" y="105255"/>
            <a:ext cx="11333023" cy="878150"/>
          </a:xfrm>
        </p:spPr>
        <p:txBody>
          <a:bodyPr>
            <a:noAutofit/>
          </a:bodyPr>
          <a:lstStyle/>
          <a:p>
            <a:r>
              <a:rPr lang="en-GB"/>
              <a:t>Why engaging with farmers on natural capital?</a:t>
            </a:r>
          </a:p>
        </p:txBody>
      </p:sp>
      <p:sp>
        <p:nvSpPr>
          <p:cNvPr id="9" name="TextBox 9">
            <a:extLst>
              <a:ext uri="{FF2B5EF4-FFF2-40B4-BE49-F238E27FC236}">
                <a16:creationId xmlns:a16="http://schemas.microsoft.com/office/drawing/2014/main" id="{2BA50333-11F6-4033-830F-5183E3A719D9}"/>
              </a:ext>
            </a:extLst>
          </p:cNvPr>
          <p:cNvSpPr txBox="1"/>
          <p:nvPr/>
        </p:nvSpPr>
        <p:spPr>
          <a:xfrm>
            <a:off x="7062900" y="6169759"/>
            <a:ext cx="34425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WBCSD/KPMG (2020)</a:t>
            </a:r>
          </a:p>
        </p:txBody>
      </p:sp>
      <p:sp>
        <p:nvSpPr>
          <p:cNvPr id="15" name="TextBox 14">
            <a:extLst>
              <a:ext uri="{FF2B5EF4-FFF2-40B4-BE49-F238E27FC236}">
                <a16:creationId xmlns:a16="http://schemas.microsoft.com/office/drawing/2014/main" id="{997673B7-76D0-472E-8157-9B56B1A39A1D}"/>
              </a:ext>
            </a:extLst>
          </p:cNvPr>
          <p:cNvSpPr txBox="1"/>
          <p:nvPr/>
        </p:nvSpPr>
        <p:spPr>
          <a:xfrm>
            <a:off x="477450" y="1200835"/>
            <a:ext cx="11467623" cy="600164"/>
          </a:xfrm>
          <a:prstGeom prst="rect">
            <a:avLst/>
          </a:prstGeom>
          <a:noFill/>
        </p:spPr>
        <p:txBody>
          <a:bodyPr wrap="square">
            <a:spAutoFit/>
          </a:bodyPr>
          <a:lstStyle/>
          <a:p>
            <a:r>
              <a:rPr lang="en-GB" sz="1600">
                <a:solidFill>
                  <a:schemeClr val="tx1">
                    <a:lumMod val="65000"/>
                    <a:lumOff val="35000"/>
                  </a:schemeClr>
                </a:solidFill>
              </a:rPr>
              <a:t>Also from a </a:t>
            </a:r>
            <a:r>
              <a:rPr lang="en-GB" sz="1600" b="1">
                <a:solidFill>
                  <a:srgbClr val="23BAED"/>
                </a:solidFill>
              </a:rPr>
              <a:t>risk</a:t>
            </a:r>
            <a:r>
              <a:rPr lang="en-GB" sz="1600">
                <a:solidFill>
                  <a:schemeClr val="tx1">
                    <a:lumMod val="65000"/>
                    <a:lumOff val="35000"/>
                  </a:schemeClr>
                </a:solidFill>
              </a:rPr>
              <a:t> perspective, production practices is the premier lever for change, as demonstrated in WBCSD/KPMG-report: "An enhanced assessment of risks impacting the food and agriculture sector"</a:t>
            </a:r>
            <a:endParaRPr lang="en-CH" sz="1600">
              <a:solidFill>
                <a:schemeClr val="tx1">
                  <a:lumMod val="65000"/>
                  <a:lumOff val="35000"/>
                </a:schemeClr>
              </a:solidFill>
            </a:endParaRPr>
          </a:p>
        </p:txBody>
      </p:sp>
    </p:spTree>
    <p:extLst>
      <p:ext uri="{BB962C8B-B14F-4D97-AF65-F5344CB8AC3E}">
        <p14:creationId xmlns:p14="http://schemas.microsoft.com/office/powerpoint/2010/main" val="1017172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194" y="105255"/>
            <a:ext cx="11333023" cy="878150"/>
          </a:xfrm>
        </p:spPr>
        <p:txBody>
          <a:bodyPr>
            <a:noAutofit/>
          </a:bodyPr>
          <a:lstStyle/>
          <a:p>
            <a:r>
              <a:rPr lang="en-GB" dirty="0"/>
              <a:t>How does natural capital play out at farm level?</a:t>
            </a:r>
          </a:p>
        </p:txBody>
      </p:sp>
      <p:sp>
        <p:nvSpPr>
          <p:cNvPr id="10" name="TextBox 9">
            <a:extLst>
              <a:ext uri="{FF2B5EF4-FFF2-40B4-BE49-F238E27FC236}">
                <a16:creationId xmlns:a16="http://schemas.microsoft.com/office/drawing/2014/main" id="{5442B914-7580-43DC-A962-D0D3991C3223}"/>
              </a:ext>
            </a:extLst>
          </p:cNvPr>
          <p:cNvSpPr txBox="1"/>
          <p:nvPr/>
        </p:nvSpPr>
        <p:spPr>
          <a:xfrm>
            <a:off x="7023712" y="6150164"/>
            <a:ext cx="34425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black">
                    <a:lumMod val="65000"/>
                    <a:lumOff val="35000"/>
                  </a:prstClr>
                </a:solidFill>
                <a:latin typeface="Arial"/>
              </a:rPr>
              <a:t>Video produced in association with the </a:t>
            </a:r>
            <a:r>
              <a:rPr lang="en-US" sz="1200" b="0" i="0" dirty="0">
                <a:solidFill>
                  <a:srgbClr val="333333"/>
                </a:solidFill>
                <a:effectLst/>
                <a:latin typeface="Helvetica Neue"/>
              </a:rPr>
              <a:t>Irish Department of Agriculture, Food &amp; the Marine</a:t>
            </a:r>
            <a:endPar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pic>
        <p:nvPicPr>
          <p:cNvPr id="4" name="Onlinemedia 3" title="Natural Capital on Farmland">
            <a:hlinkClick r:id="" action="ppaction://media"/>
            <a:extLst>
              <a:ext uri="{FF2B5EF4-FFF2-40B4-BE49-F238E27FC236}">
                <a16:creationId xmlns:a16="http://schemas.microsoft.com/office/drawing/2014/main" id="{1600B09F-DF19-45AC-9861-149226CE6F39}"/>
              </a:ext>
            </a:extLst>
          </p:cNvPr>
          <p:cNvPicPr>
            <a:picLocks noRot="1" noChangeAspect="1"/>
          </p:cNvPicPr>
          <p:nvPr>
            <a:videoFile r:link="rId1"/>
          </p:nvPr>
        </p:nvPicPr>
        <p:blipFill>
          <a:blip r:embed="rId4"/>
          <a:stretch>
            <a:fillRect/>
          </a:stretch>
        </p:blipFill>
        <p:spPr>
          <a:xfrm>
            <a:off x="2141582" y="1228816"/>
            <a:ext cx="8136671" cy="4597219"/>
          </a:xfrm>
          <a:prstGeom prst="rect">
            <a:avLst/>
          </a:prstGeom>
        </p:spPr>
      </p:pic>
    </p:spTree>
    <p:extLst>
      <p:ext uri="{BB962C8B-B14F-4D97-AF65-F5344CB8AC3E}">
        <p14:creationId xmlns:p14="http://schemas.microsoft.com/office/powerpoint/2010/main" val="11484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194" y="105255"/>
            <a:ext cx="11333023" cy="878150"/>
          </a:xfrm>
        </p:spPr>
        <p:txBody>
          <a:bodyPr>
            <a:noAutofit/>
          </a:bodyPr>
          <a:lstStyle/>
          <a:p>
            <a:r>
              <a:rPr lang="en-GB" dirty="0"/>
              <a:t>How does a sustainable production landscape look like?</a:t>
            </a:r>
          </a:p>
        </p:txBody>
      </p:sp>
      <p:pic>
        <p:nvPicPr>
          <p:cNvPr id="8" name="Picture 2">
            <a:extLst>
              <a:ext uri="{FF2B5EF4-FFF2-40B4-BE49-F238E27FC236}">
                <a16:creationId xmlns:a16="http://schemas.microsoft.com/office/drawing/2014/main" id="{2ED1006E-83D0-407D-BED3-05175DFE7D54}"/>
              </a:ext>
            </a:extLst>
          </p:cNvPr>
          <p:cNvPicPr>
            <a:picLocks noChangeAspect="1"/>
          </p:cNvPicPr>
          <p:nvPr/>
        </p:nvPicPr>
        <p:blipFill>
          <a:blip r:embed="rId3"/>
          <a:stretch>
            <a:fillRect/>
          </a:stretch>
        </p:blipFill>
        <p:spPr>
          <a:xfrm>
            <a:off x="0" y="1194707"/>
            <a:ext cx="12192000" cy="5486400"/>
          </a:xfrm>
          <a:prstGeom prst="rect">
            <a:avLst/>
          </a:prstGeom>
        </p:spPr>
      </p:pic>
      <p:sp>
        <p:nvSpPr>
          <p:cNvPr id="10" name="TextBox 9">
            <a:extLst>
              <a:ext uri="{FF2B5EF4-FFF2-40B4-BE49-F238E27FC236}">
                <a16:creationId xmlns:a16="http://schemas.microsoft.com/office/drawing/2014/main" id="{5442B914-7580-43DC-A962-D0D3991C3223}"/>
              </a:ext>
            </a:extLst>
          </p:cNvPr>
          <p:cNvSpPr txBox="1"/>
          <p:nvPr/>
        </p:nvSpPr>
        <p:spPr>
          <a:xfrm>
            <a:off x="8284277" y="6235073"/>
            <a:ext cx="34425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a:t>
            </a:r>
            <a:r>
              <a:rPr lang="en-GB" sz="1200" dirty="0" err="1">
                <a:hlinkClick r:id="rId4"/>
              </a:rPr>
              <a:t>Nature^Squared</a:t>
            </a:r>
            <a:endPar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106249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ardrop 8">
            <a:extLst>
              <a:ext uri="{FF2B5EF4-FFF2-40B4-BE49-F238E27FC236}">
                <a16:creationId xmlns:a16="http://schemas.microsoft.com/office/drawing/2014/main" id="{8F15B6C3-5A40-5F47-9896-476F925FCCDD}"/>
              </a:ext>
            </a:extLst>
          </p:cNvPr>
          <p:cNvSpPr/>
          <p:nvPr/>
        </p:nvSpPr>
        <p:spPr>
          <a:xfrm>
            <a:off x="10761043" y="42806"/>
            <a:ext cx="1374145" cy="140760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p:cNvSpPr>
            <a:spLocks noGrp="1"/>
          </p:cNvSpPr>
          <p:nvPr>
            <p:ph type="title"/>
          </p:nvPr>
        </p:nvSpPr>
        <p:spPr/>
        <p:txBody>
          <a:bodyPr/>
          <a:lstStyle/>
          <a:p>
            <a:r>
              <a:rPr lang="en-GB"/>
              <a:t>How to organize sustainable change at farm level?</a:t>
            </a:r>
          </a:p>
        </p:txBody>
      </p:sp>
      <p:sp>
        <p:nvSpPr>
          <p:cNvPr id="11" name="Content Placeholder 2">
            <a:extLst>
              <a:ext uri="{FF2B5EF4-FFF2-40B4-BE49-F238E27FC236}">
                <a16:creationId xmlns:a16="http://schemas.microsoft.com/office/drawing/2014/main" id="{3F06B86F-0A8F-4010-B400-008C1EFCFFD7}"/>
              </a:ext>
            </a:extLst>
          </p:cNvPr>
          <p:cNvSpPr txBox="1">
            <a:spLocks/>
          </p:cNvSpPr>
          <p:nvPr/>
        </p:nvSpPr>
        <p:spPr>
          <a:xfrm>
            <a:off x="567773" y="1475772"/>
            <a:ext cx="3829052" cy="4067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00" b="1" dirty="0">
                <a:solidFill>
                  <a:srgbClr val="23BAED"/>
                </a:solidFill>
              </a:rPr>
              <a:t>Cooperation and partnerships</a:t>
            </a:r>
            <a:br>
              <a:rPr lang="en-US" sz="2000" dirty="0"/>
            </a:br>
            <a:br>
              <a:rPr lang="en-US" sz="2000" dirty="0"/>
            </a:br>
            <a:endParaRPr lang="en-US" sz="2000" dirty="0"/>
          </a:p>
          <a:p>
            <a:pPr>
              <a:lnSpc>
                <a:spcPct val="150000"/>
              </a:lnSpc>
            </a:pPr>
            <a:r>
              <a:rPr lang="en-US" sz="1600" dirty="0"/>
              <a:t>Can be formed around specific commodities or themes.</a:t>
            </a:r>
          </a:p>
          <a:p>
            <a:pPr>
              <a:lnSpc>
                <a:spcPct val="150000"/>
              </a:lnSpc>
            </a:pPr>
            <a:r>
              <a:rPr lang="en-US" sz="1600" dirty="0"/>
              <a:t>Pre-competitive – focus on mutual learning and jointly addressing challenges through shared solutions.</a:t>
            </a:r>
          </a:p>
          <a:p>
            <a:pPr lvl="1">
              <a:lnSpc>
                <a:spcPct val="150000"/>
              </a:lnSpc>
            </a:pPr>
            <a:endParaRPr lang="en-US" sz="2000" dirty="0"/>
          </a:p>
          <a:p>
            <a:pPr>
              <a:lnSpc>
                <a:spcPct val="150000"/>
              </a:lnSpc>
            </a:pPr>
            <a:endParaRPr lang="en-US" sz="2000" dirty="0"/>
          </a:p>
          <a:p>
            <a:pPr>
              <a:lnSpc>
                <a:spcPct val="150000"/>
              </a:lnSpc>
            </a:pPr>
            <a:endParaRPr lang="en-US" sz="2000" dirty="0"/>
          </a:p>
        </p:txBody>
      </p:sp>
      <p:sp>
        <p:nvSpPr>
          <p:cNvPr id="3" name="Content Placeholder 2">
            <a:extLst>
              <a:ext uri="{FF2B5EF4-FFF2-40B4-BE49-F238E27FC236}">
                <a16:creationId xmlns:a16="http://schemas.microsoft.com/office/drawing/2014/main" id="{682046D2-F6F3-4555-839E-153DAB2EE1AE}"/>
              </a:ext>
            </a:extLst>
          </p:cNvPr>
          <p:cNvSpPr txBox="1">
            <a:spLocks/>
          </p:cNvSpPr>
          <p:nvPr/>
        </p:nvSpPr>
        <p:spPr>
          <a:xfrm>
            <a:off x="4396825" y="1482493"/>
            <a:ext cx="3678300" cy="4067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00" b="1" dirty="0">
                <a:solidFill>
                  <a:srgbClr val="23BAED"/>
                </a:solidFill>
              </a:rPr>
              <a:t>Certification and standards</a:t>
            </a:r>
            <a:br>
              <a:rPr lang="en-US" sz="2000" dirty="0"/>
            </a:br>
            <a:br>
              <a:rPr lang="en-US" sz="2000" dirty="0"/>
            </a:br>
            <a:endParaRPr lang="en-US" sz="2000" dirty="0"/>
          </a:p>
          <a:p>
            <a:pPr>
              <a:lnSpc>
                <a:spcPct val="150000"/>
              </a:lnSpc>
            </a:pPr>
            <a:r>
              <a:rPr lang="en-US" sz="1600" dirty="0"/>
              <a:t>Third-party verification enhancing accountability.</a:t>
            </a:r>
          </a:p>
          <a:p>
            <a:pPr>
              <a:lnSpc>
                <a:spcPct val="150000"/>
              </a:lnSpc>
            </a:pPr>
            <a:r>
              <a:rPr lang="en-US" sz="1600" dirty="0"/>
              <a:t>Particularly beneficial for ‘’commodity’’ supply chains – indirect sourcing.</a:t>
            </a:r>
          </a:p>
          <a:p>
            <a:pPr>
              <a:lnSpc>
                <a:spcPct val="150000"/>
              </a:lnSpc>
            </a:pPr>
            <a:endParaRPr lang="en-US" sz="2000" dirty="0"/>
          </a:p>
          <a:p>
            <a:pPr>
              <a:lnSpc>
                <a:spcPct val="150000"/>
              </a:lnSpc>
            </a:pPr>
            <a:endParaRPr lang="en-US" sz="2000" dirty="0"/>
          </a:p>
          <a:p>
            <a:pPr>
              <a:lnSpc>
                <a:spcPct val="150000"/>
              </a:lnSpc>
            </a:pPr>
            <a:endParaRPr lang="en-US" sz="2000" dirty="0"/>
          </a:p>
        </p:txBody>
      </p:sp>
      <p:sp>
        <p:nvSpPr>
          <p:cNvPr id="5" name="Content Placeholder 2">
            <a:extLst>
              <a:ext uri="{FF2B5EF4-FFF2-40B4-BE49-F238E27FC236}">
                <a16:creationId xmlns:a16="http://schemas.microsoft.com/office/drawing/2014/main" id="{3A50E9E8-84AF-45B8-B039-C001806D32C2}"/>
              </a:ext>
            </a:extLst>
          </p:cNvPr>
          <p:cNvSpPr txBox="1">
            <a:spLocks/>
          </p:cNvSpPr>
          <p:nvPr/>
        </p:nvSpPr>
        <p:spPr>
          <a:xfrm>
            <a:off x="8225876" y="1475771"/>
            <a:ext cx="3508926" cy="4067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00" b="1" dirty="0">
                <a:solidFill>
                  <a:srgbClr val="23BAED"/>
                </a:solidFill>
              </a:rPr>
              <a:t>Implementing Sustainability Standards in your company’s supply chain</a:t>
            </a:r>
          </a:p>
          <a:p>
            <a:pPr>
              <a:lnSpc>
                <a:spcPct val="150000"/>
              </a:lnSpc>
            </a:pPr>
            <a:r>
              <a:rPr lang="en-US" sz="1600" dirty="0"/>
              <a:t>Exercising more control over your supply chain e.g. by changing your sourcing model, drafting sustainability supplier requirements, and providing support to farmers.</a:t>
            </a:r>
          </a:p>
          <a:p>
            <a:pPr>
              <a:lnSpc>
                <a:spcPct val="150000"/>
              </a:lnSpc>
            </a:pPr>
            <a:endParaRPr lang="en-US" sz="2000" dirty="0"/>
          </a:p>
          <a:p>
            <a:pPr>
              <a:lnSpc>
                <a:spcPct val="150000"/>
              </a:lnSpc>
            </a:pPr>
            <a:endParaRPr lang="en-US" sz="2000" dirty="0"/>
          </a:p>
          <a:p>
            <a:pPr>
              <a:lnSpc>
                <a:spcPct val="150000"/>
              </a:lnSpc>
            </a:pPr>
            <a:endParaRPr lang="en-US" sz="2000" dirty="0"/>
          </a:p>
        </p:txBody>
      </p:sp>
      <p:sp>
        <p:nvSpPr>
          <p:cNvPr id="6" name="TextBox 9">
            <a:extLst>
              <a:ext uri="{FF2B5EF4-FFF2-40B4-BE49-F238E27FC236}">
                <a16:creationId xmlns:a16="http://schemas.microsoft.com/office/drawing/2014/main" id="{CD09B6F0-49D2-2249-BB8C-3D15054B30E0}"/>
              </a:ext>
            </a:extLst>
          </p:cNvPr>
          <p:cNvSpPr txBox="1"/>
          <p:nvPr/>
        </p:nvSpPr>
        <p:spPr>
          <a:xfrm>
            <a:off x="10817252" y="342523"/>
            <a:ext cx="1317936" cy="784830"/>
          </a:xfrm>
          <a:prstGeom prst="rect">
            <a:avLst/>
          </a:prstGeom>
          <a:noFill/>
        </p:spPr>
        <p:txBody>
          <a:bodyPr wrap="square" rtlCol="0">
            <a:spAutoFit/>
          </a:bodyPr>
          <a:lstStyle/>
          <a:p>
            <a:pPr algn="ctr">
              <a:defRPr/>
            </a:pPr>
            <a:r>
              <a:rPr kumimoji="0" lang="en-GB" sz="150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a:t>
            </a:r>
            <a:r>
              <a:rPr lang="en-GB" sz="1500" b="1" dirty="0">
                <a:solidFill>
                  <a:prstClr val="white"/>
                </a:solidFill>
                <a:latin typeface="Arial"/>
              </a:rPr>
              <a:t> 19 </a:t>
            </a:r>
            <a:r>
              <a:rPr lang="en-GB" sz="1500" dirty="0">
                <a:solidFill>
                  <a:prstClr val="white"/>
                </a:solidFill>
                <a:latin typeface="Arial"/>
              </a:rPr>
              <a:t>of your workbook</a:t>
            </a:r>
            <a:endParaRPr lang="en-GB" sz="1500" dirty="0">
              <a:solidFill>
                <a:prstClr val="white"/>
              </a:solidFill>
            </a:endParaRPr>
          </a:p>
        </p:txBody>
      </p:sp>
    </p:spTree>
    <p:extLst>
      <p:ext uri="{BB962C8B-B14F-4D97-AF65-F5344CB8AC3E}">
        <p14:creationId xmlns:p14="http://schemas.microsoft.com/office/powerpoint/2010/main" val="42233802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FrieslandCampina - NCR">
            <a:hlinkClick r:id="rId3"/>
            <a:extLst>
              <a:ext uri="{FF2B5EF4-FFF2-40B4-BE49-F238E27FC236}">
                <a16:creationId xmlns:a16="http://schemas.microsoft.com/office/drawing/2014/main" id="{06ECDD92-EC7E-4F6F-A379-6C3F7FC0D61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647" t="23100" r="19647" b="20542"/>
          <a:stretch/>
        </p:blipFill>
        <p:spPr bwMode="auto">
          <a:xfrm>
            <a:off x="10913268" y="4246736"/>
            <a:ext cx="1213348" cy="7365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nSpc>
                <a:spcPct val="150000"/>
              </a:lnSpc>
            </a:pPr>
            <a:r>
              <a:rPr lang="en-US"/>
              <a:t>Cooperation and partnerships</a:t>
            </a:r>
          </a:p>
        </p:txBody>
      </p:sp>
      <p:sp>
        <p:nvSpPr>
          <p:cNvPr id="11" name="Content Placeholder 2">
            <a:extLst>
              <a:ext uri="{FF2B5EF4-FFF2-40B4-BE49-F238E27FC236}">
                <a16:creationId xmlns:a16="http://schemas.microsoft.com/office/drawing/2014/main" id="{3F06B86F-0A8F-4010-B400-008C1EFCFFD7}"/>
              </a:ext>
            </a:extLst>
          </p:cNvPr>
          <p:cNvSpPr txBox="1">
            <a:spLocks/>
          </p:cNvSpPr>
          <p:nvPr/>
        </p:nvSpPr>
        <p:spPr>
          <a:xfrm>
            <a:off x="4490519" y="1616448"/>
            <a:ext cx="4354717" cy="4067175"/>
          </a:xfrm>
          <a:prstGeom prst="rect">
            <a:avLst/>
          </a:prstGeom>
        </p:spPr>
        <p:txBody>
          <a:bodyPr vert="horz" lIns="91440" tIns="45720" rIns="91440" bIns="45720" rtlCol="0">
            <a:normAutofit fontScale="32500" lnSpcReduction="20000"/>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0000"/>
              </a:lnSpc>
            </a:pPr>
            <a:r>
              <a:rPr lang="en-US" sz="4600" b="1" dirty="0">
                <a:solidFill>
                  <a:srgbClr val="23BAED"/>
                </a:solidFill>
              </a:rPr>
              <a:t>Industry-wide cooperation </a:t>
            </a:r>
            <a:r>
              <a:rPr lang="en-US" sz="4400" dirty="0"/>
              <a:t>has become increasingly common in the food &amp; beverage sector. </a:t>
            </a:r>
          </a:p>
          <a:p>
            <a:pPr>
              <a:lnSpc>
                <a:spcPct val="170000"/>
              </a:lnSpc>
            </a:pPr>
            <a:r>
              <a:rPr lang="en-US" sz="4500" b="1" dirty="0">
                <a:solidFill>
                  <a:srgbClr val="23BAED"/>
                </a:solidFill>
              </a:rPr>
              <a:t>Sector/commodity-led roundtables </a:t>
            </a:r>
            <a:r>
              <a:rPr lang="en-US" sz="4300" dirty="0"/>
              <a:t>and partnerships </a:t>
            </a:r>
            <a:r>
              <a:rPr lang="en-US" sz="4400" dirty="0"/>
              <a:t>around a variety of products have come into being.</a:t>
            </a:r>
          </a:p>
          <a:p>
            <a:pPr>
              <a:lnSpc>
                <a:spcPct val="170000"/>
              </a:lnSpc>
            </a:pPr>
            <a:r>
              <a:rPr lang="en-US" sz="4400" dirty="0"/>
              <a:t>Next to collaborating with peers/competitors in the industry, businesses are forming </a:t>
            </a:r>
            <a:r>
              <a:rPr lang="en-US" sz="5000" b="1" dirty="0">
                <a:solidFill>
                  <a:srgbClr val="23BAED"/>
                </a:solidFill>
              </a:rPr>
              <a:t>project-led partnerships</a:t>
            </a:r>
            <a:r>
              <a:rPr lang="en-US" sz="4400" dirty="0"/>
              <a:t> with </a:t>
            </a:r>
            <a:r>
              <a:rPr lang="en-US" sz="4300" dirty="0"/>
              <a:t>stakeholders</a:t>
            </a:r>
            <a:r>
              <a:rPr lang="en-US" sz="4400" dirty="0"/>
              <a:t> including NGOs, local communities, public authorities and the financial sector.</a:t>
            </a:r>
          </a:p>
          <a:p>
            <a:pPr>
              <a:lnSpc>
                <a:spcPct val="170000"/>
              </a:lnSpc>
            </a:pPr>
            <a:endParaRPr lang="en-US" sz="4400" dirty="0"/>
          </a:p>
          <a:p>
            <a:pPr marL="0" indent="0">
              <a:lnSpc>
                <a:spcPct val="170000"/>
              </a:lnSpc>
              <a:buNone/>
            </a:pPr>
            <a:endParaRPr lang="en-US" sz="2000" dirty="0"/>
          </a:p>
          <a:p>
            <a:pPr>
              <a:lnSpc>
                <a:spcPct val="150000"/>
              </a:lnSpc>
            </a:pPr>
            <a:endParaRPr lang="en-US" sz="2000" dirty="0"/>
          </a:p>
        </p:txBody>
      </p:sp>
      <p:pic>
        <p:nvPicPr>
          <p:cNvPr id="4" name="Picture 3">
            <a:hlinkClick r:id="rId5"/>
            <a:extLst>
              <a:ext uri="{FF2B5EF4-FFF2-40B4-BE49-F238E27FC236}">
                <a16:creationId xmlns:a16="http://schemas.microsoft.com/office/drawing/2014/main" id="{F074CE67-673F-43C5-A68C-FC1EFBA64AE6}"/>
              </a:ext>
            </a:extLst>
          </p:cNvPr>
          <p:cNvPicPr>
            <a:picLocks noChangeAspect="1"/>
          </p:cNvPicPr>
          <p:nvPr/>
        </p:nvPicPr>
        <p:blipFill>
          <a:blip r:embed="rId6"/>
          <a:stretch>
            <a:fillRect/>
          </a:stretch>
        </p:blipFill>
        <p:spPr>
          <a:xfrm>
            <a:off x="8996022" y="2803830"/>
            <a:ext cx="1345476" cy="522623"/>
          </a:xfrm>
          <a:prstGeom prst="rect">
            <a:avLst/>
          </a:prstGeom>
        </p:spPr>
      </p:pic>
      <p:pic>
        <p:nvPicPr>
          <p:cNvPr id="6" name="Picture 5">
            <a:hlinkClick r:id="rId7"/>
            <a:extLst>
              <a:ext uri="{FF2B5EF4-FFF2-40B4-BE49-F238E27FC236}">
                <a16:creationId xmlns:a16="http://schemas.microsoft.com/office/drawing/2014/main" id="{2C2AEDA0-4850-480E-A872-E8DF175F954A}"/>
              </a:ext>
            </a:extLst>
          </p:cNvPr>
          <p:cNvPicPr>
            <a:picLocks noChangeAspect="1"/>
          </p:cNvPicPr>
          <p:nvPr/>
        </p:nvPicPr>
        <p:blipFill>
          <a:blip r:embed="rId8"/>
          <a:stretch>
            <a:fillRect/>
          </a:stretch>
        </p:blipFill>
        <p:spPr>
          <a:xfrm>
            <a:off x="10476614" y="2860830"/>
            <a:ext cx="1215415" cy="432959"/>
          </a:xfrm>
          <a:prstGeom prst="rect">
            <a:avLst/>
          </a:prstGeom>
        </p:spPr>
      </p:pic>
      <p:pic>
        <p:nvPicPr>
          <p:cNvPr id="8" name="Picture 7">
            <a:hlinkClick r:id="rId9"/>
            <a:extLst>
              <a:ext uri="{FF2B5EF4-FFF2-40B4-BE49-F238E27FC236}">
                <a16:creationId xmlns:a16="http://schemas.microsoft.com/office/drawing/2014/main" id="{2ED210AF-8C5E-4FA8-A795-59D1D1FE95AC}"/>
              </a:ext>
            </a:extLst>
          </p:cNvPr>
          <p:cNvPicPr>
            <a:picLocks noChangeAspect="1"/>
          </p:cNvPicPr>
          <p:nvPr/>
        </p:nvPicPr>
        <p:blipFill>
          <a:blip r:embed="rId10"/>
          <a:stretch>
            <a:fillRect/>
          </a:stretch>
        </p:blipFill>
        <p:spPr>
          <a:xfrm>
            <a:off x="8996022" y="3337907"/>
            <a:ext cx="2044156" cy="421711"/>
          </a:xfrm>
          <a:prstGeom prst="rect">
            <a:avLst/>
          </a:prstGeom>
        </p:spPr>
      </p:pic>
      <p:pic>
        <p:nvPicPr>
          <p:cNvPr id="1026" name="Picture 2" descr="McCain Foods joins OP2B, an initiative to enhance biodiversity in  agricultural supply chains | PotatoPro">
            <a:hlinkClick r:id="rId11"/>
            <a:extLst>
              <a:ext uri="{FF2B5EF4-FFF2-40B4-BE49-F238E27FC236}">
                <a16:creationId xmlns:a16="http://schemas.microsoft.com/office/drawing/2014/main" id="{67C2E395-2073-4CA8-9D81-86ADA6AFE4D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978366" y="1748137"/>
            <a:ext cx="843331" cy="5221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WF verplicht Dansende Beren om ander dier aan te werven">
            <a:extLst>
              <a:ext uri="{FF2B5EF4-FFF2-40B4-BE49-F238E27FC236}">
                <a16:creationId xmlns:a16="http://schemas.microsoft.com/office/drawing/2014/main" id="{04F58B66-BE31-4206-9A3F-7B80ACC1D3E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88893" y="4254182"/>
            <a:ext cx="1183033" cy="7802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ure Executivesearch SAI Platform">
            <a:hlinkClick r:id="rId14"/>
            <a:extLst>
              <a:ext uri="{FF2B5EF4-FFF2-40B4-BE49-F238E27FC236}">
                <a16:creationId xmlns:a16="http://schemas.microsoft.com/office/drawing/2014/main" id="{003E8A44-879C-4C5F-8BDA-D47C82A6BF80}"/>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6759" t="18242" r="15768" b="13509"/>
          <a:stretch/>
        </p:blipFill>
        <p:spPr bwMode="auto">
          <a:xfrm>
            <a:off x="11194634" y="1663343"/>
            <a:ext cx="903352" cy="9137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Beverage Industry Environmental Roundtable - BIER">
            <a:hlinkClick r:id="rId16"/>
            <a:extLst>
              <a:ext uri="{FF2B5EF4-FFF2-40B4-BE49-F238E27FC236}">
                <a16:creationId xmlns:a16="http://schemas.microsoft.com/office/drawing/2014/main" id="{5D208E32-715F-494B-A582-4BE3EBB98F8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879045" y="1821408"/>
            <a:ext cx="1292932" cy="4321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707F565-0B18-4304-89F2-539EA04D3B61}"/>
              </a:ext>
            </a:extLst>
          </p:cNvPr>
          <p:cNvSpPr txBox="1"/>
          <p:nvPr/>
        </p:nvSpPr>
        <p:spPr>
          <a:xfrm>
            <a:off x="9892975" y="4451411"/>
            <a:ext cx="319318" cy="369332"/>
          </a:xfrm>
          <a:prstGeom prst="rect">
            <a:avLst/>
          </a:prstGeom>
          <a:noFill/>
        </p:spPr>
        <p:txBody>
          <a:bodyPr wrap="none" rtlCol="0">
            <a:spAutoFit/>
          </a:bodyPr>
          <a:lstStyle/>
          <a:p>
            <a:r>
              <a:rPr lang="en-GB"/>
              <a:t>+</a:t>
            </a:r>
          </a:p>
        </p:txBody>
      </p:sp>
      <p:sp>
        <p:nvSpPr>
          <p:cNvPr id="7" name="TextBox 6">
            <a:extLst>
              <a:ext uri="{FF2B5EF4-FFF2-40B4-BE49-F238E27FC236}">
                <a16:creationId xmlns:a16="http://schemas.microsoft.com/office/drawing/2014/main" id="{4A177EC6-2130-4893-9A14-C029FF2CF6B2}"/>
              </a:ext>
            </a:extLst>
          </p:cNvPr>
          <p:cNvSpPr txBox="1"/>
          <p:nvPr/>
        </p:nvSpPr>
        <p:spPr>
          <a:xfrm>
            <a:off x="10593950" y="4451411"/>
            <a:ext cx="319318" cy="369332"/>
          </a:xfrm>
          <a:prstGeom prst="rect">
            <a:avLst/>
          </a:prstGeom>
          <a:noFill/>
        </p:spPr>
        <p:txBody>
          <a:bodyPr wrap="none" rtlCol="0">
            <a:spAutoFit/>
          </a:bodyPr>
          <a:lstStyle/>
          <a:p>
            <a:r>
              <a:rPr lang="en-GB"/>
              <a:t>+</a:t>
            </a:r>
          </a:p>
        </p:txBody>
      </p:sp>
      <p:pic>
        <p:nvPicPr>
          <p:cNvPr id="2052" name="Picture 4" descr="Rabobank: krimp 5 procent na corona | Greenity">
            <a:extLst>
              <a:ext uri="{FF2B5EF4-FFF2-40B4-BE49-F238E27FC236}">
                <a16:creationId xmlns:a16="http://schemas.microsoft.com/office/drawing/2014/main" id="{BE57780F-4985-41A9-8362-7BC90A0F6CD1}"/>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893363" y="4246736"/>
            <a:ext cx="1106351" cy="736518"/>
          </a:xfrm>
          <a:prstGeom prst="rect">
            <a:avLst/>
          </a:prstGeom>
          <a:noFill/>
          <a:extLst>
            <a:ext uri="{909E8E84-426E-40DD-AFC4-6F175D3DCCD1}">
              <a14:hiddenFill xmlns:a14="http://schemas.microsoft.com/office/drawing/2010/main">
                <a:solidFill>
                  <a:srgbClr val="FFFFFF"/>
                </a:solidFill>
              </a14:hiddenFill>
            </a:ext>
          </a:extLst>
        </p:spPr>
      </p:pic>
      <p:sp>
        <p:nvSpPr>
          <p:cNvPr id="17" name="Tekstvak 12">
            <a:extLst>
              <a:ext uri="{FF2B5EF4-FFF2-40B4-BE49-F238E27FC236}">
                <a16:creationId xmlns:a16="http://schemas.microsoft.com/office/drawing/2014/main" id="{1FE0E286-5F1B-4E01-AB02-2843825BF7A3}"/>
              </a:ext>
            </a:extLst>
          </p:cNvPr>
          <p:cNvSpPr txBox="1"/>
          <p:nvPr/>
        </p:nvSpPr>
        <p:spPr>
          <a:xfrm>
            <a:off x="314193" y="1638697"/>
            <a:ext cx="4130579" cy="646331"/>
          </a:xfrm>
          <a:prstGeom prst="rect">
            <a:avLst/>
          </a:prstGeom>
          <a:noFill/>
        </p:spPr>
        <p:txBody>
          <a:bodyPr wrap="square" rtlCol="0">
            <a:spAutoFit/>
          </a:bodyPr>
          <a:lstStyle/>
          <a:p>
            <a:r>
              <a:rPr lang="en-GB" b="1">
                <a:solidFill>
                  <a:srgbClr val="23BAED"/>
                </a:solidFill>
                <a:hlinkClick r:id="rId3">
                  <a:extLst>
                    <a:ext uri="{A12FA001-AC4F-418D-AE19-62706E023703}">
                      <ahyp:hlinkClr xmlns:ahyp="http://schemas.microsoft.com/office/drawing/2018/hyperlinkcolor" val="tx"/>
                    </a:ext>
                  </a:extLst>
                </a:hlinkClick>
              </a:rPr>
              <a:t>Biodiversity Monitor for Dairy Farming</a:t>
            </a:r>
            <a:endParaRPr lang="en-GB" b="1">
              <a:solidFill>
                <a:srgbClr val="23BAED"/>
              </a:solidFill>
            </a:endParaRPr>
          </a:p>
        </p:txBody>
      </p:sp>
      <p:sp>
        <p:nvSpPr>
          <p:cNvPr id="18" name="Tekstvak 7">
            <a:extLst>
              <a:ext uri="{FF2B5EF4-FFF2-40B4-BE49-F238E27FC236}">
                <a16:creationId xmlns:a16="http://schemas.microsoft.com/office/drawing/2014/main" id="{4BC37247-8D0A-4CBE-91C4-135504194514}"/>
              </a:ext>
            </a:extLst>
          </p:cNvPr>
          <p:cNvSpPr txBox="1"/>
          <p:nvPr/>
        </p:nvSpPr>
        <p:spPr>
          <a:xfrm>
            <a:off x="314193" y="2296358"/>
            <a:ext cx="4025540" cy="2793072"/>
          </a:xfrm>
          <a:prstGeom prst="rect">
            <a:avLst/>
          </a:prstGeom>
          <a:noFill/>
        </p:spPr>
        <p:txBody>
          <a:bodyPr wrap="square" rtlCol="0">
            <a:spAutoFit/>
          </a:bodyPr>
          <a:lstStyle/>
          <a:p>
            <a:r>
              <a:rPr lang="en-US" sz="1350">
                <a:solidFill>
                  <a:schemeClr val="bg2">
                    <a:lumMod val="50000"/>
                  </a:schemeClr>
                </a:solidFill>
              </a:rPr>
              <a:t>The collaboration between dairy cooperative </a:t>
            </a:r>
            <a:r>
              <a:rPr lang="en-US" sz="1350">
                <a:solidFill>
                  <a:schemeClr val="bg2">
                    <a:lumMod val="50000"/>
                  </a:schemeClr>
                </a:solidFill>
                <a:hlinkClick r:id="rId19"/>
              </a:rPr>
              <a:t>Friesland Campina</a:t>
            </a:r>
            <a:r>
              <a:rPr lang="en-US" sz="1350">
                <a:solidFill>
                  <a:schemeClr val="bg2">
                    <a:lumMod val="50000"/>
                  </a:schemeClr>
                </a:solidFill>
              </a:rPr>
              <a:t>, </a:t>
            </a:r>
            <a:r>
              <a:rPr lang="en-US" sz="1350">
                <a:solidFill>
                  <a:schemeClr val="bg2">
                    <a:lumMod val="50000"/>
                  </a:schemeClr>
                </a:solidFill>
                <a:hlinkClick r:id="rId20"/>
              </a:rPr>
              <a:t>Rabobank</a:t>
            </a:r>
            <a:r>
              <a:rPr lang="en-US" sz="1350">
                <a:solidFill>
                  <a:schemeClr val="bg2">
                    <a:lumMod val="50000"/>
                  </a:schemeClr>
                </a:solidFill>
              </a:rPr>
              <a:t>, </a:t>
            </a:r>
            <a:r>
              <a:rPr lang="en-US" sz="1350">
                <a:solidFill>
                  <a:schemeClr val="bg2">
                    <a:lumMod val="50000"/>
                  </a:schemeClr>
                </a:solidFill>
                <a:hlinkClick r:id="rId21"/>
              </a:rPr>
              <a:t>WWF</a:t>
            </a:r>
            <a:r>
              <a:rPr lang="en-US" sz="1350">
                <a:solidFill>
                  <a:schemeClr val="bg2">
                    <a:lumMod val="50000"/>
                  </a:schemeClr>
                </a:solidFill>
              </a:rPr>
              <a:t> and the </a:t>
            </a:r>
            <a:r>
              <a:rPr lang="en-US" sz="1350">
                <a:solidFill>
                  <a:schemeClr val="bg2">
                    <a:lumMod val="50000"/>
                  </a:schemeClr>
                </a:solidFill>
                <a:hlinkClick r:id="rId22"/>
              </a:rPr>
              <a:t>Louis </a:t>
            </a:r>
            <a:r>
              <a:rPr lang="en-US" sz="1350" err="1">
                <a:solidFill>
                  <a:schemeClr val="bg2">
                    <a:lumMod val="50000"/>
                  </a:schemeClr>
                </a:solidFill>
                <a:hlinkClick r:id="rId22"/>
              </a:rPr>
              <a:t>Bolk</a:t>
            </a:r>
            <a:r>
              <a:rPr lang="en-US" sz="1350">
                <a:solidFill>
                  <a:schemeClr val="bg2">
                    <a:lumMod val="50000"/>
                  </a:schemeClr>
                </a:solidFill>
                <a:hlinkClick r:id="rId22"/>
              </a:rPr>
              <a:t> Institute</a:t>
            </a:r>
            <a:r>
              <a:rPr lang="en-US" sz="1350">
                <a:solidFill>
                  <a:schemeClr val="bg2">
                    <a:lumMod val="50000"/>
                  </a:schemeClr>
                </a:solidFill>
              </a:rPr>
              <a:t> is a great example of a project-led partnership. Together, they have developed the Biodiversity monitor for dairy farming. The monitor helps to quantify the actions of dairy farmers to strengthen biodiversity on their farms and beyond. It also aims to develop new revenue models across the supply chain to reduce dairy farmers’ dependence on government funding. Financial partner, Rabobank played a key role in this regard.</a:t>
            </a:r>
          </a:p>
          <a:p>
            <a:endParaRPr lang="en-US" sz="1350">
              <a:solidFill>
                <a:schemeClr val="bg2">
                  <a:lumMod val="50000"/>
                </a:schemeClr>
              </a:solidFill>
            </a:endParaRPr>
          </a:p>
        </p:txBody>
      </p:sp>
      <p:pic>
        <p:nvPicPr>
          <p:cNvPr id="20" name="Picture 8" descr="FrieslandCampina - NCR">
            <a:hlinkClick r:id="rId3"/>
            <a:extLst>
              <a:ext uri="{FF2B5EF4-FFF2-40B4-BE49-F238E27FC236}">
                <a16:creationId xmlns:a16="http://schemas.microsoft.com/office/drawing/2014/main" id="{0D736061-FEE1-47AE-975C-D721250762F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647" t="23100" r="19647" b="20542"/>
          <a:stretch/>
        </p:blipFill>
        <p:spPr bwMode="auto">
          <a:xfrm>
            <a:off x="2561723" y="4896085"/>
            <a:ext cx="1213348" cy="7365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WWF verplicht Dansende Beren om ander dier aan te werven">
            <a:extLst>
              <a:ext uri="{FF2B5EF4-FFF2-40B4-BE49-F238E27FC236}">
                <a16:creationId xmlns:a16="http://schemas.microsoft.com/office/drawing/2014/main" id="{121BB1DB-AB12-47D6-A86D-8E361767F0A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7348" y="4903531"/>
            <a:ext cx="1183033" cy="78027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377392E-485B-4755-BC3E-12416705500E}"/>
              </a:ext>
            </a:extLst>
          </p:cNvPr>
          <p:cNvSpPr txBox="1"/>
          <p:nvPr/>
        </p:nvSpPr>
        <p:spPr>
          <a:xfrm>
            <a:off x="1541430" y="5100760"/>
            <a:ext cx="319318" cy="369332"/>
          </a:xfrm>
          <a:prstGeom prst="rect">
            <a:avLst/>
          </a:prstGeom>
          <a:noFill/>
        </p:spPr>
        <p:txBody>
          <a:bodyPr wrap="none" rtlCol="0">
            <a:spAutoFit/>
          </a:bodyPr>
          <a:lstStyle/>
          <a:p>
            <a:r>
              <a:rPr lang="en-GB"/>
              <a:t>+</a:t>
            </a:r>
          </a:p>
        </p:txBody>
      </p:sp>
      <p:sp>
        <p:nvSpPr>
          <p:cNvPr id="23" name="TextBox 22">
            <a:extLst>
              <a:ext uri="{FF2B5EF4-FFF2-40B4-BE49-F238E27FC236}">
                <a16:creationId xmlns:a16="http://schemas.microsoft.com/office/drawing/2014/main" id="{B55EB14F-EFA2-46E4-9708-DEACE8B07CAA}"/>
              </a:ext>
            </a:extLst>
          </p:cNvPr>
          <p:cNvSpPr txBox="1"/>
          <p:nvPr/>
        </p:nvSpPr>
        <p:spPr>
          <a:xfrm>
            <a:off x="2242405" y="5100760"/>
            <a:ext cx="319318" cy="369332"/>
          </a:xfrm>
          <a:prstGeom prst="rect">
            <a:avLst/>
          </a:prstGeom>
          <a:noFill/>
        </p:spPr>
        <p:txBody>
          <a:bodyPr wrap="none" rtlCol="0">
            <a:spAutoFit/>
          </a:bodyPr>
          <a:lstStyle/>
          <a:p>
            <a:r>
              <a:rPr lang="en-GB"/>
              <a:t>+</a:t>
            </a:r>
          </a:p>
        </p:txBody>
      </p:sp>
      <p:pic>
        <p:nvPicPr>
          <p:cNvPr id="24" name="Picture 4" descr="Rabobank: krimp 5 procent na corona | Greenity">
            <a:extLst>
              <a:ext uri="{FF2B5EF4-FFF2-40B4-BE49-F238E27FC236}">
                <a16:creationId xmlns:a16="http://schemas.microsoft.com/office/drawing/2014/main" id="{65FFBD47-D098-4CD1-BCC5-4E381122B89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41818" y="4896085"/>
            <a:ext cx="1106351" cy="736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61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5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7" grpId="0"/>
      <p:bldP spid="22" grpId="0"/>
      <p:bldP spid="2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nl-NL"/>
              <a:t>Certification &amp; standards</a:t>
            </a:r>
            <a:endParaRPr lang="en-US"/>
          </a:p>
        </p:txBody>
      </p:sp>
      <p:sp>
        <p:nvSpPr>
          <p:cNvPr id="11" name="Content Placeholder 2">
            <a:extLst>
              <a:ext uri="{FF2B5EF4-FFF2-40B4-BE49-F238E27FC236}">
                <a16:creationId xmlns:a16="http://schemas.microsoft.com/office/drawing/2014/main" id="{3F06B86F-0A8F-4010-B400-008C1EFCFFD7}"/>
              </a:ext>
            </a:extLst>
          </p:cNvPr>
          <p:cNvSpPr txBox="1">
            <a:spLocks/>
          </p:cNvSpPr>
          <p:nvPr/>
        </p:nvSpPr>
        <p:spPr>
          <a:xfrm>
            <a:off x="4997490" y="1616448"/>
            <a:ext cx="4723394" cy="4067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nl-NL" sz="1700"/>
              <a:t>Certification and standards are often used within businesses as part of their sustainable sourcing strategy.</a:t>
            </a:r>
          </a:p>
          <a:p>
            <a:pPr>
              <a:lnSpc>
                <a:spcPct val="150000"/>
              </a:lnSpc>
            </a:pPr>
            <a:r>
              <a:rPr lang="nl-NL" sz="1700"/>
              <a:t>There is a wide variety of certifications and standards:</a:t>
            </a:r>
          </a:p>
          <a:p>
            <a:pPr lvl="1">
              <a:lnSpc>
                <a:spcPct val="150000"/>
              </a:lnSpc>
            </a:pPr>
            <a:r>
              <a:rPr lang="nl-NL" sz="1700"/>
              <a:t>There are </a:t>
            </a:r>
            <a:r>
              <a:rPr lang="nl-NL" sz="1800" b="1">
                <a:solidFill>
                  <a:srgbClr val="23BAED"/>
                </a:solidFill>
              </a:rPr>
              <a:t>cross-sectoral</a:t>
            </a:r>
            <a:r>
              <a:rPr lang="nl-NL" sz="1700"/>
              <a:t> certifications </a:t>
            </a:r>
          </a:p>
          <a:p>
            <a:pPr lvl="1">
              <a:lnSpc>
                <a:spcPct val="150000"/>
              </a:lnSpc>
            </a:pPr>
            <a:r>
              <a:rPr lang="nl-NL" sz="1700"/>
              <a:t>Others are focused on </a:t>
            </a:r>
            <a:r>
              <a:rPr lang="nl-NL" sz="1800" b="1">
                <a:solidFill>
                  <a:srgbClr val="23BAED"/>
                </a:solidFill>
              </a:rPr>
              <a:t>specific sectors </a:t>
            </a:r>
            <a:r>
              <a:rPr lang="nl-NL" sz="1700"/>
              <a:t>including </a:t>
            </a:r>
            <a:r>
              <a:rPr lang="nl-NL" sz="1800" b="1">
                <a:solidFill>
                  <a:srgbClr val="23BAED"/>
                </a:solidFill>
              </a:rPr>
              <a:t>multi-stakeholder endorsed standards</a:t>
            </a:r>
            <a:endParaRPr lang="nl-NL" sz="1700"/>
          </a:p>
          <a:p>
            <a:pPr marL="0" indent="0">
              <a:lnSpc>
                <a:spcPct val="170000"/>
              </a:lnSpc>
              <a:buNone/>
            </a:pPr>
            <a:endParaRPr lang="en-US" sz="4400"/>
          </a:p>
          <a:p>
            <a:pPr marL="0" indent="0">
              <a:lnSpc>
                <a:spcPct val="170000"/>
              </a:lnSpc>
              <a:buNone/>
            </a:pPr>
            <a:endParaRPr lang="en-US" sz="2000"/>
          </a:p>
          <a:p>
            <a:pPr>
              <a:lnSpc>
                <a:spcPct val="150000"/>
              </a:lnSpc>
            </a:pPr>
            <a:endParaRPr lang="en-US" sz="2000"/>
          </a:p>
        </p:txBody>
      </p:sp>
      <p:pic>
        <p:nvPicPr>
          <p:cNvPr id="7" name="Afbeelding 2">
            <a:hlinkClick r:id="rId3"/>
            <a:extLst>
              <a:ext uri="{FF2B5EF4-FFF2-40B4-BE49-F238E27FC236}">
                <a16:creationId xmlns:a16="http://schemas.microsoft.com/office/drawing/2014/main" id="{B79DF30A-4FE4-4FA8-8B75-069713E403C4}"/>
              </a:ext>
            </a:extLst>
          </p:cNvPr>
          <p:cNvPicPr>
            <a:picLocks noChangeAspect="1"/>
          </p:cNvPicPr>
          <p:nvPr/>
        </p:nvPicPr>
        <p:blipFill rotWithShape="1">
          <a:blip r:embed="rId4"/>
          <a:srcRect l="22487" t="4445" r="24758" b="2132"/>
          <a:stretch/>
        </p:blipFill>
        <p:spPr>
          <a:xfrm>
            <a:off x="9794436" y="3649633"/>
            <a:ext cx="529695" cy="625358"/>
          </a:xfrm>
          <a:prstGeom prst="rect">
            <a:avLst/>
          </a:prstGeom>
        </p:spPr>
      </p:pic>
      <p:pic>
        <p:nvPicPr>
          <p:cNvPr id="9" name="Afbeelding 4">
            <a:hlinkClick r:id="rId5"/>
            <a:extLst>
              <a:ext uri="{FF2B5EF4-FFF2-40B4-BE49-F238E27FC236}">
                <a16:creationId xmlns:a16="http://schemas.microsoft.com/office/drawing/2014/main" id="{598EA58B-942C-4B4F-805A-A16BE19DA4AF}"/>
              </a:ext>
            </a:extLst>
          </p:cNvPr>
          <p:cNvPicPr>
            <a:picLocks noChangeAspect="1"/>
          </p:cNvPicPr>
          <p:nvPr/>
        </p:nvPicPr>
        <p:blipFill>
          <a:blip r:embed="rId6"/>
          <a:stretch>
            <a:fillRect/>
          </a:stretch>
        </p:blipFill>
        <p:spPr>
          <a:xfrm>
            <a:off x="10582790" y="3629688"/>
            <a:ext cx="645303" cy="645303"/>
          </a:xfrm>
          <a:prstGeom prst="rect">
            <a:avLst/>
          </a:prstGeom>
        </p:spPr>
      </p:pic>
      <p:pic>
        <p:nvPicPr>
          <p:cNvPr id="10" name="Afbeelding 5">
            <a:hlinkClick r:id="rId7"/>
            <a:extLst>
              <a:ext uri="{FF2B5EF4-FFF2-40B4-BE49-F238E27FC236}">
                <a16:creationId xmlns:a16="http://schemas.microsoft.com/office/drawing/2014/main" id="{6E99B887-36E0-4124-AEBA-79B35638BC01}"/>
              </a:ext>
            </a:extLst>
          </p:cNvPr>
          <p:cNvPicPr>
            <a:picLocks noChangeAspect="1"/>
          </p:cNvPicPr>
          <p:nvPr/>
        </p:nvPicPr>
        <p:blipFill>
          <a:blip r:embed="rId8"/>
          <a:stretch>
            <a:fillRect/>
          </a:stretch>
        </p:blipFill>
        <p:spPr>
          <a:xfrm>
            <a:off x="9720884" y="4597476"/>
            <a:ext cx="1206494" cy="459108"/>
          </a:xfrm>
          <a:prstGeom prst="rect">
            <a:avLst/>
          </a:prstGeom>
        </p:spPr>
      </p:pic>
      <p:pic>
        <p:nvPicPr>
          <p:cNvPr id="12" name="Afbeelding 6">
            <a:hlinkClick r:id="rId9"/>
            <a:extLst>
              <a:ext uri="{FF2B5EF4-FFF2-40B4-BE49-F238E27FC236}">
                <a16:creationId xmlns:a16="http://schemas.microsoft.com/office/drawing/2014/main" id="{46AFF017-B4E8-45A0-8A8F-3F5E28325E3D}"/>
              </a:ext>
            </a:extLst>
          </p:cNvPr>
          <p:cNvPicPr>
            <a:picLocks noChangeAspect="1"/>
          </p:cNvPicPr>
          <p:nvPr/>
        </p:nvPicPr>
        <p:blipFill>
          <a:blip r:embed="rId10"/>
          <a:stretch>
            <a:fillRect/>
          </a:stretch>
        </p:blipFill>
        <p:spPr>
          <a:xfrm>
            <a:off x="11360405" y="3598636"/>
            <a:ext cx="695200" cy="695200"/>
          </a:xfrm>
          <a:prstGeom prst="rect">
            <a:avLst/>
          </a:prstGeom>
        </p:spPr>
      </p:pic>
      <p:pic>
        <p:nvPicPr>
          <p:cNvPr id="13" name="Picture 2" descr="Promoting certified sustainable palm oil | WWF">
            <a:hlinkClick r:id="rId11"/>
            <a:extLst>
              <a:ext uri="{FF2B5EF4-FFF2-40B4-BE49-F238E27FC236}">
                <a16:creationId xmlns:a16="http://schemas.microsoft.com/office/drawing/2014/main" id="{796D30DD-6B44-485D-A9D8-2A54DE4DF1F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349910" y="4543933"/>
            <a:ext cx="695200" cy="56027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TRS - Verantwoorde soja? - MergenMetz">
            <a:hlinkClick r:id="rId13"/>
            <a:extLst>
              <a:ext uri="{FF2B5EF4-FFF2-40B4-BE49-F238E27FC236}">
                <a16:creationId xmlns:a16="http://schemas.microsoft.com/office/drawing/2014/main" id="{70F5F414-83DA-4866-AA9D-4BB6EC8D23F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679724" y="5104732"/>
            <a:ext cx="497742" cy="76794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earn, Share, Connect | Bonsucro | Home Page">
            <a:hlinkClick r:id="rId15"/>
            <a:extLst>
              <a:ext uri="{FF2B5EF4-FFF2-40B4-BE49-F238E27FC236}">
                <a16:creationId xmlns:a16="http://schemas.microsoft.com/office/drawing/2014/main" id="{68A30E46-4B37-445E-B4DD-D76B4137769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299282" y="5228253"/>
            <a:ext cx="928812" cy="6004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ertifications - De Douqué Group">
            <a:hlinkClick r:id="rId17"/>
            <a:extLst>
              <a:ext uri="{FF2B5EF4-FFF2-40B4-BE49-F238E27FC236}">
                <a16:creationId xmlns:a16="http://schemas.microsoft.com/office/drawing/2014/main" id="{31529B04-DE49-4D64-BCC3-49FA1B70599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365136" y="5228254"/>
            <a:ext cx="690470" cy="690470"/>
          </a:xfrm>
          <a:prstGeom prst="rect">
            <a:avLst/>
          </a:prstGeom>
          <a:noFill/>
          <a:extLst>
            <a:ext uri="{909E8E84-426E-40DD-AFC4-6F175D3DCCD1}">
              <a14:hiddenFill xmlns:a14="http://schemas.microsoft.com/office/drawing/2010/main">
                <a:solidFill>
                  <a:srgbClr val="FFFFFF"/>
                </a:solidFill>
              </a14:hiddenFill>
            </a:ext>
          </a:extLst>
        </p:spPr>
      </p:pic>
      <p:sp>
        <p:nvSpPr>
          <p:cNvPr id="15" name="Tekstvak 12">
            <a:extLst>
              <a:ext uri="{FF2B5EF4-FFF2-40B4-BE49-F238E27FC236}">
                <a16:creationId xmlns:a16="http://schemas.microsoft.com/office/drawing/2014/main" id="{F5D379AA-62B8-41AA-AF36-124A5F27365F}"/>
              </a:ext>
            </a:extLst>
          </p:cNvPr>
          <p:cNvSpPr txBox="1"/>
          <p:nvPr/>
        </p:nvSpPr>
        <p:spPr>
          <a:xfrm>
            <a:off x="667006" y="1650357"/>
            <a:ext cx="4130579" cy="646331"/>
          </a:xfrm>
          <a:prstGeom prst="rect">
            <a:avLst/>
          </a:prstGeom>
          <a:noFill/>
        </p:spPr>
        <p:txBody>
          <a:bodyPr wrap="square" rtlCol="0">
            <a:spAutoFit/>
          </a:bodyPr>
          <a:lstStyle/>
          <a:p>
            <a:r>
              <a:rPr lang="en-GB" b="1">
                <a:solidFill>
                  <a:srgbClr val="23BAED"/>
                </a:solidFill>
              </a:rPr>
              <a:t>Certification schemes applicable to a wide range of commodities</a:t>
            </a:r>
          </a:p>
        </p:txBody>
      </p:sp>
      <p:pic>
        <p:nvPicPr>
          <p:cNvPr id="22" name="Afbeelding 2">
            <a:hlinkClick r:id="rId3"/>
            <a:extLst>
              <a:ext uri="{FF2B5EF4-FFF2-40B4-BE49-F238E27FC236}">
                <a16:creationId xmlns:a16="http://schemas.microsoft.com/office/drawing/2014/main" id="{5DB9E257-C97B-41C1-9E94-C05A225EEC04}"/>
              </a:ext>
            </a:extLst>
          </p:cNvPr>
          <p:cNvPicPr>
            <a:picLocks noChangeAspect="1"/>
          </p:cNvPicPr>
          <p:nvPr/>
        </p:nvPicPr>
        <p:blipFill rotWithShape="1">
          <a:blip r:embed="rId4"/>
          <a:srcRect l="22487" t="4445" r="24758" b="2132"/>
          <a:stretch/>
        </p:blipFill>
        <p:spPr>
          <a:xfrm>
            <a:off x="137311" y="3612217"/>
            <a:ext cx="529695" cy="625358"/>
          </a:xfrm>
          <a:prstGeom prst="rect">
            <a:avLst/>
          </a:prstGeom>
        </p:spPr>
      </p:pic>
      <p:sp>
        <p:nvSpPr>
          <p:cNvPr id="3" name="TextBox 2">
            <a:extLst>
              <a:ext uri="{FF2B5EF4-FFF2-40B4-BE49-F238E27FC236}">
                <a16:creationId xmlns:a16="http://schemas.microsoft.com/office/drawing/2014/main" id="{206E4554-67F0-4317-9EFC-D59E53B1A4BB}"/>
              </a:ext>
            </a:extLst>
          </p:cNvPr>
          <p:cNvSpPr txBox="1"/>
          <p:nvPr/>
        </p:nvSpPr>
        <p:spPr>
          <a:xfrm>
            <a:off x="691772" y="2315705"/>
            <a:ext cx="4474588" cy="1492716"/>
          </a:xfrm>
          <a:prstGeom prst="rect">
            <a:avLst/>
          </a:prstGeom>
          <a:noFill/>
        </p:spPr>
        <p:txBody>
          <a:bodyPr wrap="square" rtlCol="0">
            <a:spAutoFit/>
          </a:bodyPr>
          <a:lstStyle/>
          <a:p>
            <a:r>
              <a:rPr lang="en-GB" sz="1300" b="1">
                <a:solidFill>
                  <a:schemeClr val="bg2">
                    <a:lumMod val="50000"/>
                  </a:schemeClr>
                </a:solidFill>
              </a:rPr>
              <a:t>Rainforest Alliance</a:t>
            </a:r>
          </a:p>
          <a:p>
            <a:r>
              <a:rPr lang="en-GB" sz="1300">
                <a:solidFill>
                  <a:schemeClr val="bg2">
                    <a:lumMod val="50000"/>
                  </a:schemeClr>
                </a:solidFill>
              </a:rPr>
              <a:t>Rainforest Alliance promotes collective action for people and nature. The standard focuses on 4 themes: forests, climate, human rights and livelihoods. Therewith, it touches upon social, economic and environmental sustainability. </a:t>
            </a:r>
          </a:p>
          <a:p>
            <a:endParaRPr lang="en-GB" sz="1300">
              <a:solidFill>
                <a:schemeClr val="bg2">
                  <a:lumMod val="50000"/>
                </a:schemeClr>
              </a:solidFill>
            </a:endParaRPr>
          </a:p>
        </p:txBody>
      </p:sp>
      <p:pic>
        <p:nvPicPr>
          <p:cNvPr id="23" name="Afbeelding 6">
            <a:hlinkClick r:id="rId9"/>
            <a:extLst>
              <a:ext uri="{FF2B5EF4-FFF2-40B4-BE49-F238E27FC236}">
                <a16:creationId xmlns:a16="http://schemas.microsoft.com/office/drawing/2014/main" id="{4F4957BF-7C21-4A5F-B147-85C5F8295962}"/>
              </a:ext>
            </a:extLst>
          </p:cNvPr>
          <p:cNvPicPr>
            <a:picLocks noChangeAspect="1"/>
          </p:cNvPicPr>
          <p:nvPr/>
        </p:nvPicPr>
        <p:blipFill>
          <a:blip r:embed="rId10"/>
          <a:stretch>
            <a:fillRect/>
          </a:stretch>
        </p:blipFill>
        <p:spPr>
          <a:xfrm>
            <a:off x="32226" y="2340416"/>
            <a:ext cx="695200" cy="695200"/>
          </a:xfrm>
          <a:prstGeom prst="rect">
            <a:avLst/>
          </a:prstGeom>
        </p:spPr>
      </p:pic>
      <p:sp>
        <p:nvSpPr>
          <p:cNvPr id="24" name="TextBox 23">
            <a:extLst>
              <a:ext uri="{FF2B5EF4-FFF2-40B4-BE49-F238E27FC236}">
                <a16:creationId xmlns:a16="http://schemas.microsoft.com/office/drawing/2014/main" id="{98F49232-FCDA-4C2E-8726-A7097BE9B5ED}"/>
              </a:ext>
            </a:extLst>
          </p:cNvPr>
          <p:cNvSpPr txBox="1"/>
          <p:nvPr/>
        </p:nvSpPr>
        <p:spPr>
          <a:xfrm>
            <a:off x="676875" y="3533117"/>
            <a:ext cx="4474588" cy="1292662"/>
          </a:xfrm>
          <a:prstGeom prst="rect">
            <a:avLst/>
          </a:prstGeom>
          <a:noFill/>
        </p:spPr>
        <p:txBody>
          <a:bodyPr wrap="square" rtlCol="0">
            <a:spAutoFit/>
          </a:bodyPr>
          <a:lstStyle/>
          <a:p>
            <a:r>
              <a:rPr lang="en-GB" sz="1300" b="1">
                <a:solidFill>
                  <a:schemeClr val="bg2">
                    <a:lumMod val="50000"/>
                  </a:schemeClr>
                </a:solidFill>
              </a:rPr>
              <a:t>Fairtrade International</a:t>
            </a:r>
          </a:p>
          <a:p>
            <a:r>
              <a:rPr lang="en-GB" sz="1300">
                <a:solidFill>
                  <a:schemeClr val="bg2">
                    <a:lumMod val="50000"/>
                  </a:schemeClr>
                </a:solidFill>
              </a:rPr>
              <a:t>Fairtrade aims to change the way trade works through better prices and decent working conditions. The focus is on farmers and workers to gain more control over their lives, but Fairtrade also works towards protecting the environment.</a:t>
            </a:r>
          </a:p>
        </p:txBody>
      </p:sp>
      <p:sp>
        <p:nvSpPr>
          <p:cNvPr id="25" name="TextBox 24">
            <a:extLst>
              <a:ext uri="{FF2B5EF4-FFF2-40B4-BE49-F238E27FC236}">
                <a16:creationId xmlns:a16="http://schemas.microsoft.com/office/drawing/2014/main" id="{2325D78F-CA1A-42FC-92A9-0B341D9EF4D2}"/>
              </a:ext>
            </a:extLst>
          </p:cNvPr>
          <p:cNvSpPr txBox="1"/>
          <p:nvPr/>
        </p:nvSpPr>
        <p:spPr>
          <a:xfrm>
            <a:off x="691772" y="4743376"/>
            <a:ext cx="4474588" cy="1492716"/>
          </a:xfrm>
          <a:prstGeom prst="rect">
            <a:avLst/>
          </a:prstGeom>
          <a:noFill/>
        </p:spPr>
        <p:txBody>
          <a:bodyPr wrap="square" rtlCol="0">
            <a:spAutoFit/>
          </a:bodyPr>
          <a:lstStyle/>
          <a:p>
            <a:r>
              <a:rPr lang="en-GB" sz="1300" b="1">
                <a:solidFill>
                  <a:schemeClr val="bg2">
                    <a:lumMod val="50000"/>
                  </a:schemeClr>
                </a:solidFill>
              </a:rPr>
              <a:t>Organic </a:t>
            </a:r>
          </a:p>
          <a:p>
            <a:r>
              <a:rPr lang="en-GB" sz="1300">
                <a:solidFill>
                  <a:schemeClr val="bg2">
                    <a:lumMod val="50000"/>
                  </a:schemeClr>
                </a:solidFill>
              </a:rPr>
              <a:t>Organic agriculture Europe enables companies to sell their organic products within the EU. The essentials of organic production are: the absence of chemical fertilizers and pesticides, GMO-free products, animal welfare and the overall protection of climate and the environment. </a:t>
            </a:r>
          </a:p>
          <a:p>
            <a:endParaRPr lang="en-GB" sz="1300">
              <a:solidFill>
                <a:schemeClr val="bg2">
                  <a:lumMod val="50000"/>
                </a:schemeClr>
              </a:solidFill>
            </a:endParaRPr>
          </a:p>
        </p:txBody>
      </p:sp>
      <p:pic>
        <p:nvPicPr>
          <p:cNvPr id="26" name="Afbeelding 4">
            <a:hlinkClick r:id="rId5"/>
            <a:extLst>
              <a:ext uri="{FF2B5EF4-FFF2-40B4-BE49-F238E27FC236}">
                <a16:creationId xmlns:a16="http://schemas.microsoft.com/office/drawing/2014/main" id="{8C81273C-AC21-4C7A-B6B3-B575A252668D}"/>
              </a:ext>
            </a:extLst>
          </p:cNvPr>
          <p:cNvPicPr>
            <a:picLocks noChangeAspect="1"/>
          </p:cNvPicPr>
          <p:nvPr/>
        </p:nvPicPr>
        <p:blipFill>
          <a:blip r:embed="rId6"/>
          <a:stretch>
            <a:fillRect/>
          </a:stretch>
        </p:blipFill>
        <p:spPr>
          <a:xfrm>
            <a:off x="71891" y="4862274"/>
            <a:ext cx="645303" cy="645303"/>
          </a:xfrm>
          <a:prstGeom prst="rect">
            <a:avLst/>
          </a:prstGeom>
        </p:spPr>
      </p:pic>
    </p:spTree>
    <p:extLst>
      <p:ext uri="{BB962C8B-B14F-4D97-AF65-F5344CB8AC3E}">
        <p14:creationId xmlns:p14="http://schemas.microsoft.com/office/powerpoint/2010/main" val="350285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7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7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Certification &amp; standards</a:t>
            </a:r>
          </a:p>
        </p:txBody>
      </p:sp>
      <p:sp>
        <p:nvSpPr>
          <p:cNvPr id="11" name="Content Placeholder 2">
            <a:extLst>
              <a:ext uri="{FF2B5EF4-FFF2-40B4-BE49-F238E27FC236}">
                <a16:creationId xmlns:a16="http://schemas.microsoft.com/office/drawing/2014/main" id="{3F06B86F-0A8F-4010-B400-008C1EFCFFD7}"/>
              </a:ext>
            </a:extLst>
          </p:cNvPr>
          <p:cNvSpPr txBox="1">
            <a:spLocks/>
          </p:cNvSpPr>
          <p:nvPr/>
        </p:nvSpPr>
        <p:spPr>
          <a:xfrm>
            <a:off x="495960" y="1449998"/>
            <a:ext cx="11109877" cy="41155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nl-NL" sz="1700"/>
              <a:t>There are different sustainability tracing models, also called </a:t>
            </a:r>
            <a:r>
              <a:rPr lang="nl-NL" sz="1800" b="1">
                <a:solidFill>
                  <a:srgbClr val="23BAED"/>
                </a:solidFill>
              </a:rPr>
              <a:t>chain of custody systems. </a:t>
            </a:r>
            <a:r>
              <a:rPr lang="nl-NL" sz="1700"/>
              <a:t>They describe the systems used to track the movement of products and their associated claims through a supply chain. </a:t>
            </a:r>
            <a:endParaRPr lang="nl-NL" sz="1600"/>
          </a:p>
        </p:txBody>
      </p:sp>
      <p:sp>
        <p:nvSpPr>
          <p:cNvPr id="10" name="Content Placeholder 2">
            <a:extLst>
              <a:ext uri="{FF2B5EF4-FFF2-40B4-BE49-F238E27FC236}">
                <a16:creationId xmlns:a16="http://schemas.microsoft.com/office/drawing/2014/main" id="{BB25FCF6-D9A9-43EF-9A64-C9A977EFBF8C}"/>
              </a:ext>
            </a:extLst>
          </p:cNvPr>
          <p:cNvSpPr txBox="1">
            <a:spLocks/>
          </p:cNvSpPr>
          <p:nvPr/>
        </p:nvSpPr>
        <p:spPr>
          <a:xfrm>
            <a:off x="6502471" y="1561584"/>
            <a:ext cx="5689529" cy="4067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sz="1600"/>
          </a:p>
          <a:p>
            <a:pPr marL="0" indent="0">
              <a:buNone/>
            </a:pPr>
            <a:endParaRPr lang="nl-NL" sz="1600"/>
          </a:p>
          <a:p>
            <a:pPr marL="0" indent="0">
              <a:buNone/>
            </a:pPr>
            <a:endParaRPr lang="nl-NL" sz="1600"/>
          </a:p>
          <a:p>
            <a:endParaRPr lang="nl-NL" sz="1600"/>
          </a:p>
          <a:p>
            <a:endParaRPr lang="nl-NL" sz="1600"/>
          </a:p>
          <a:p>
            <a:endParaRPr lang="nl-NL" sz="1600"/>
          </a:p>
        </p:txBody>
      </p:sp>
      <p:sp>
        <p:nvSpPr>
          <p:cNvPr id="4" name="TextBox 9">
            <a:extLst>
              <a:ext uri="{FF2B5EF4-FFF2-40B4-BE49-F238E27FC236}">
                <a16:creationId xmlns:a16="http://schemas.microsoft.com/office/drawing/2014/main" id="{9A301C26-EEF4-4EA0-8418-908B12395353}"/>
              </a:ext>
            </a:extLst>
          </p:cNvPr>
          <p:cNvSpPr txBox="1"/>
          <p:nvPr/>
        </p:nvSpPr>
        <p:spPr>
          <a:xfrm>
            <a:off x="5019152" y="6143887"/>
            <a:ext cx="452028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Based on </a:t>
            </a:r>
            <a:r>
              <a:rPr lang="en-GB" sz="1200" dirty="0">
                <a:solidFill>
                  <a:prstClr val="black">
                    <a:lumMod val="65000"/>
                    <a:lumOff val="35000"/>
                  </a:prstClr>
                </a:solidFill>
                <a:latin typeface="Arial"/>
              </a:rPr>
              <a:t>A</a:t>
            </a: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t>
            </a:r>
            <a:r>
              <a:rPr lang="en-GB" sz="1200" dirty="0">
                <a:solidFill>
                  <a:prstClr val="black">
                    <a:lumMod val="65000"/>
                    <a:lumOff val="35000"/>
                  </a:prstClr>
                </a:solidFill>
                <a:latin typeface="Arial"/>
              </a:rPr>
              <a:t>Mol and P. </a:t>
            </a:r>
            <a:r>
              <a:rPr lang="en-GB" sz="1200" dirty="0" err="1">
                <a:solidFill>
                  <a:prstClr val="black">
                    <a:lumMod val="65000"/>
                    <a:lumOff val="35000"/>
                  </a:prstClr>
                </a:solidFill>
                <a:latin typeface="Arial"/>
              </a:rPr>
              <a:t>Oosterveer</a:t>
            </a:r>
            <a:r>
              <a:rPr lang="en-GB" sz="1200" dirty="0">
                <a:solidFill>
                  <a:prstClr val="black">
                    <a:lumMod val="65000"/>
                    <a:lumOff val="35000"/>
                  </a:prstClr>
                </a:solidFill>
                <a:latin typeface="Arial"/>
              </a:rPr>
              <a:t>, 2015</a:t>
            </a:r>
            <a:endPar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8" name="Rounded Rectangle 7">
            <a:extLst>
              <a:ext uri="{FF2B5EF4-FFF2-40B4-BE49-F238E27FC236}">
                <a16:creationId xmlns:a16="http://schemas.microsoft.com/office/drawing/2014/main" id="{78BE2787-10F9-4D47-9349-4FAF7659AB8E}"/>
              </a:ext>
            </a:extLst>
          </p:cNvPr>
          <p:cNvSpPr/>
          <p:nvPr/>
        </p:nvSpPr>
        <p:spPr>
          <a:xfrm>
            <a:off x="585606" y="2541845"/>
            <a:ext cx="1442152" cy="330663"/>
          </a:xfrm>
          <a:prstGeom prst="round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solidFill>
                  <a:srgbClr val="00BCF2"/>
                </a:solidFill>
              </a:rPr>
              <a:t>SUSTAINABLE CERTIFIED</a:t>
            </a:r>
          </a:p>
        </p:txBody>
      </p:sp>
      <p:cxnSp>
        <p:nvCxnSpPr>
          <p:cNvPr id="169" name="Straight Arrow Connector 168">
            <a:extLst>
              <a:ext uri="{FF2B5EF4-FFF2-40B4-BE49-F238E27FC236}">
                <a16:creationId xmlns:a16="http://schemas.microsoft.com/office/drawing/2014/main" id="{DCCB5500-D3C8-4251-8CD4-09908A218605}"/>
              </a:ext>
            </a:extLst>
          </p:cNvPr>
          <p:cNvCxnSpPr>
            <a:cxnSpLocks/>
          </p:cNvCxnSpPr>
          <p:nvPr/>
        </p:nvCxnSpPr>
        <p:spPr>
          <a:xfrm flipV="1">
            <a:off x="2042708" y="5156389"/>
            <a:ext cx="1674141" cy="144999"/>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A896FC1B-6520-4FB6-B0D9-9500D4A44C22}"/>
              </a:ext>
            </a:extLst>
          </p:cNvPr>
          <p:cNvCxnSpPr>
            <a:cxnSpLocks/>
          </p:cNvCxnSpPr>
          <p:nvPr/>
        </p:nvCxnSpPr>
        <p:spPr>
          <a:xfrm>
            <a:off x="5089103" y="5122142"/>
            <a:ext cx="1476443" cy="170143"/>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pic>
        <p:nvPicPr>
          <p:cNvPr id="178" name="Picture 2" descr="Promoting certified sustainable palm oil | WWF">
            <a:extLst>
              <a:ext uri="{FF2B5EF4-FFF2-40B4-BE49-F238E27FC236}">
                <a16:creationId xmlns:a16="http://schemas.microsoft.com/office/drawing/2014/main" id="{15E1DFF0-D8B9-4F4F-B15F-6D44378B08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8023" y="3416269"/>
            <a:ext cx="450663" cy="357803"/>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2" descr="Promoting certified sustainable palm oil | WWF">
            <a:extLst>
              <a:ext uri="{FF2B5EF4-FFF2-40B4-BE49-F238E27FC236}">
                <a16:creationId xmlns:a16="http://schemas.microsoft.com/office/drawing/2014/main" id="{6870BDDB-D471-48D1-AC68-93E3940592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14488" y="2639484"/>
            <a:ext cx="438156" cy="347873"/>
          </a:xfrm>
          <a:prstGeom prst="rect">
            <a:avLst/>
          </a:prstGeom>
          <a:noFill/>
          <a:extLst>
            <a:ext uri="{909E8E84-426E-40DD-AFC4-6F175D3DCCD1}">
              <a14:hiddenFill xmlns:a14="http://schemas.microsoft.com/office/drawing/2010/main">
                <a:solidFill>
                  <a:srgbClr val="FFFFFF"/>
                </a:solidFill>
              </a14:hiddenFill>
            </a:ext>
          </a:extLst>
        </p:spPr>
      </p:pic>
      <p:pic>
        <p:nvPicPr>
          <p:cNvPr id="184" name="Afbeelding 4">
            <a:extLst>
              <a:ext uri="{FF2B5EF4-FFF2-40B4-BE49-F238E27FC236}">
                <a16:creationId xmlns:a16="http://schemas.microsoft.com/office/drawing/2014/main" id="{6B05BCCB-742B-4BDA-99DC-8F891B830C6D}"/>
              </a:ext>
            </a:extLst>
          </p:cNvPr>
          <p:cNvPicPr>
            <a:picLocks noChangeAspect="1"/>
          </p:cNvPicPr>
          <p:nvPr/>
        </p:nvPicPr>
        <p:blipFill>
          <a:blip r:embed="rId5"/>
          <a:stretch>
            <a:fillRect/>
          </a:stretch>
        </p:blipFill>
        <p:spPr>
          <a:xfrm>
            <a:off x="9765306" y="3468676"/>
            <a:ext cx="339135" cy="334097"/>
          </a:xfrm>
          <a:prstGeom prst="rect">
            <a:avLst/>
          </a:prstGeom>
        </p:spPr>
      </p:pic>
      <p:pic>
        <p:nvPicPr>
          <p:cNvPr id="186" name="Afbeelding 2">
            <a:extLst>
              <a:ext uri="{FF2B5EF4-FFF2-40B4-BE49-F238E27FC236}">
                <a16:creationId xmlns:a16="http://schemas.microsoft.com/office/drawing/2014/main" id="{15B3F1C1-4D6B-49D1-A143-91833F618F6F}"/>
              </a:ext>
            </a:extLst>
          </p:cNvPr>
          <p:cNvPicPr>
            <a:picLocks noChangeAspect="1"/>
          </p:cNvPicPr>
          <p:nvPr/>
        </p:nvPicPr>
        <p:blipFill rotWithShape="1">
          <a:blip r:embed="rId6"/>
          <a:srcRect l="22487" t="4445" r="24758" b="2132"/>
          <a:stretch/>
        </p:blipFill>
        <p:spPr>
          <a:xfrm>
            <a:off x="9330893" y="2677431"/>
            <a:ext cx="299101" cy="347873"/>
          </a:xfrm>
          <a:prstGeom prst="rect">
            <a:avLst/>
          </a:prstGeom>
        </p:spPr>
      </p:pic>
      <p:pic>
        <p:nvPicPr>
          <p:cNvPr id="192" name="Afbeelding 5">
            <a:extLst>
              <a:ext uri="{FF2B5EF4-FFF2-40B4-BE49-F238E27FC236}">
                <a16:creationId xmlns:a16="http://schemas.microsoft.com/office/drawing/2014/main" id="{598B58BA-F8E3-4078-B147-74C86B6ABFAA}"/>
              </a:ext>
            </a:extLst>
          </p:cNvPr>
          <p:cNvPicPr>
            <a:picLocks noChangeAspect="1"/>
          </p:cNvPicPr>
          <p:nvPr/>
        </p:nvPicPr>
        <p:blipFill>
          <a:blip r:embed="rId7"/>
          <a:stretch>
            <a:fillRect/>
          </a:stretch>
        </p:blipFill>
        <p:spPr>
          <a:xfrm>
            <a:off x="10205640" y="3523704"/>
            <a:ext cx="440800" cy="165246"/>
          </a:xfrm>
          <a:prstGeom prst="rect">
            <a:avLst/>
          </a:prstGeom>
        </p:spPr>
      </p:pic>
      <p:pic>
        <p:nvPicPr>
          <p:cNvPr id="202" name="Picture 4" descr="Learn, Share, Connect | Bonsucro | Home Page">
            <a:extLst>
              <a:ext uri="{FF2B5EF4-FFF2-40B4-BE49-F238E27FC236}">
                <a16:creationId xmlns:a16="http://schemas.microsoft.com/office/drawing/2014/main" id="{C693A59F-0D0A-41C8-AC13-0055389720D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20117" y="4406275"/>
            <a:ext cx="420536" cy="267824"/>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2" descr="RTRS - Verantwoorde soja? - MergenMetz">
            <a:extLst>
              <a:ext uri="{FF2B5EF4-FFF2-40B4-BE49-F238E27FC236}">
                <a16:creationId xmlns:a16="http://schemas.microsoft.com/office/drawing/2014/main" id="{131A9CAC-5BDB-4649-9879-DDC2CA434A4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74131" y="3441177"/>
            <a:ext cx="233988" cy="355648"/>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2" descr="RTRS - Verantwoorde soja? - MergenMetz">
            <a:extLst>
              <a:ext uri="{FF2B5EF4-FFF2-40B4-BE49-F238E27FC236}">
                <a16:creationId xmlns:a16="http://schemas.microsoft.com/office/drawing/2014/main" id="{9630D06D-8BA0-48F4-89CB-E271860139A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74131" y="4427701"/>
            <a:ext cx="233988" cy="355648"/>
          </a:xfrm>
          <a:prstGeom prst="rect">
            <a:avLst/>
          </a:prstGeom>
          <a:noFill/>
          <a:extLst>
            <a:ext uri="{909E8E84-426E-40DD-AFC4-6F175D3DCCD1}">
              <a14:hiddenFill xmlns:a14="http://schemas.microsoft.com/office/drawing/2010/main">
                <a:solidFill>
                  <a:srgbClr val="FFFFFF"/>
                </a:solidFill>
              </a14:hiddenFill>
            </a:ext>
          </a:extLst>
        </p:spPr>
      </p:pic>
      <p:pic>
        <p:nvPicPr>
          <p:cNvPr id="229" name="Picture 2" descr="RTRS - Verantwoorde soja? - MergenMetz">
            <a:extLst>
              <a:ext uri="{FF2B5EF4-FFF2-40B4-BE49-F238E27FC236}">
                <a16:creationId xmlns:a16="http://schemas.microsoft.com/office/drawing/2014/main" id="{DDDB48DA-A653-4A8C-8A71-2173F4DF4E2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26136" y="5365253"/>
            <a:ext cx="233988" cy="355648"/>
          </a:xfrm>
          <a:prstGeom prst="rect">
            <a:avLst/>
          </a:prstGeom>
          <a:noFill/>
          <a:extLst>
            <a:ext uri="{909E8E84-426E-40DD-AFC4-6F175D3DCCD1}">
              <a14:hiddenFill xmlns:a14="http://schemas.microsoft.com/office/drawing/2010/main">
                <a:solidFill>
                  <a:srgbClr val="FFFFFF"/>
                </a:solidFill>
              </a14:hiddenFill>
            </a:ext>
          </a:extLst>
        </p:spPr>
      </p:pic>
      <p:pic>
        <p:nvPicPr>
          <p:cNvPr id="243" name="Picture 2" descr="Promoting certified sustainable palm oil | WWF">
            <a:extLst>
              <a:ext uri="{FF2B5EF4-FFF2-40B4-BE49-F238E27FC236}">
                <a16:creationId xmlns:a16="http://schemas.microsoft.com/office/drawing/2014/main" id="{91BA30F2-FCCB-40C8-83EE-6B34447A8C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2150" y="4398777"/>
            <a:ext cx="450663" cy="357803"/>
          </a:xfrm>
          <a:prstGeom prst="rect">
            <a:avLst/>
          </a:prstGeom>
          <a:noFill/>
          <a:extLst>
            <a:ext uri="{909E8E84-426E-40DD-AFC4-6F175D3DCCD1}">
              <a14:hiddenFill xmlns:a14="http://schemas.microsoft.com/office/drawing/2010/main">
                <a:solidFill>
                  <a:srgbClr val="FFFFFF"/>
                </a:solidFill>
              </a14:hiddenFill>
            </a:ext>
          </a:extLst>
        </p:spPr>
      </p:pic>
      <p:pic>
        <p:nvPicPr>
          <p:cNvPr id="253" name="Afbeelding 2">
            <a:extLst>
              <a:ext uri="{FF2B5EF4-FFF2-40B4-BE49-F238E27FC236}">
                <a16:creationId xmlns:a16="http://schemas.microsoft.com/office/drawing/2014/main" id="{1B38832C-F118-4C35-863E-AE00F2FFABB1}"/>
              </a:ext>
            </a:extLst>
          </p:cNvPr>
          <p:cNvPicPr>
            <a:picLocks noChangeAspect="1"/>
          </p:cNvPicPr>
          <p:nvPr/>
        </p:nvPicPr>
        <p:blipFill rotWithShape="1">
          <a:blip r:embed="rId6"/>
          <a:srcRect l="22487" t="4445" r="24758" b="2132"/>
          <a:stretch/>
        </p:blipFill>
        <p:spPr>
          <a:xfrm>
            <a:off x="9317461" y="4467061"/>
            <a:ext cx="299101" cy="347873"/>
          </a:xfrm>
          <a:prstGeom prst="rect">
            <a:avLst/>
          </a:prstGeom>
        </p:spPr>
      </p:pic>
      <p:pic>
        <p:nvPicPr>
          <p:cNvPr id="257" name="Picture 4" descr="Learn, Share, Connect | Bonsucro | Home Page">
            <a:extLst>
              <a:ext uri="{FF2B5EF4-FFF2-40B4-BE49-F238E27FC236}">
                <a16:creationId xmlns:a16="http://schemas.microsoft.com/office/drawing/2014/main" id="{5516B938-38F5-4C47-B2EE-D129CBD64C7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100" y="5379871"/>
            <a:ext cx="420536" cy="267824"/>
          </a:xfrm>
          <a:prstGeom prst="rect">
            <a:avLst/>
          </a:prstGeom>
          <a:noFill/>
          <a:extLst>
            <a:ext uri="{909E8E84-426E-40DD-AFC4-6F175D3DCCD1}">
              <a14:hiddenFill xmlns:a14="http://schemas.microsoft.com/office/drawing/2010/main">
                <a:solidFill>
                  <a:srgbClr val="FFFFFF"/>
                </a:solidFill>
              </a14:hiddenFill>
            </a:ext>
          </a:extLst>
        </p:spPr>
      </p:pic>
      <p:pic>
        <p:nvPicPr>
          <p:cNvPr id="273" name="Picture 2" descr="Promoting certified sustainable palm oil | WWF">
            <a:extLst>
              <a:ext uri="{FF2B5EF4-FFF2-40B4-BE49-F238E27FC236}">
                <a16:creationId xmlns:a16="http://schemas.microsoft.com/office/drawing/2014/main" id="{F397536C-6C4E-4189-96F0-B60D9CDE65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8023" y="5411073"/>
            <a:ext cx="450663" cy="357803"/>
          </a:xfrm>
          <a:prstGeom prst="rect">
            <a:avLst/>
          </a:prstGeom>
          <a:noFill/>
          <a:extLst>
            <a:ext uri="{909E8E84-426E-40DD-AFC4-6F175D3DCCD1}">
              <a14:hiddenFill xmlns:a14="http://schemas.microsoft.com/office/drawing/2010/main">
                <a:solidFill>
                  <a:srgbClr val="FFFFFF"/>
                </a:solidFill>
              </a14:hiddenFill>
            </a:ext>
          </a:extLst>
        </p:spPr>
      </p:pic>
      <p:pic>
        <p:nvPicPr>
          <p:cNvPr id="76" name="Afbeelding 6">
            <a:extLst>
              <a:ext uri="{FF2B5EF4-FFF2-40B4-BE49-F238E27FC236}">
                <a16:creationId xmlns:a16="http://schemas.microsoft.com/office/drawing/2014/main" id="{1CB641E7-138F-4298-B4BF-D3C61A9B9AFB}"/>
              </a:ext>
            </a:extLst>
          </p:cNvPr>
          <p:cNvPicPr>
            <a:picLocks noChangeAspect="1"/>
          </p:cNvPicPr>
          <p:nvPr/>
        </p:nvPicPr>
        <p:blipFill>
          <a:blip r:embed="rId10"/>
          <a:stretch>
            <a:fillRect/>
          </a:stretch>
        </p:blipFill>
        <p:spPr>
          <a:xfrm>
            <a:off x="8392817" y="4388382"/>
            <a:ext cx="416451" cy="410265"/>
          </a:xfrm>
          <a:prstGeom prst="rect">
            <a:avLst/>
          </a:prstGeom>
        </p:spPr>
      </p:pic>
      <p:pic>
        <p:nvPicPr>
          <p:cNvPr id="77" name="Afbeelding 6">
            <a:extLst>
              <a:ext uri="{FF2B5EF4-FFF2-40B4-BE49-F238E27FC236}">
                <a16:creationId xmlns:a16="http://schemas.microsoft.com/office/drawing/2014/main" id="{1CD55B4E-C56F-488E-A0A8-C904B443890D}"/>
              </a:ext>
            </a:extLst>
          </p:cNvPr>
          <p:cNvPicPr>
            <a:picLocks noChangeAspect="1"/>
          </p:cNvPicPr>
          <p:nvPr/>
        </p:nvPicPr>
        <p:blipFill>
          <a:blip r:embed="rId10"/>
          <a:stretch>
            <a:fillRect/>
          </a:stretch>
        </p:blipFill>
        <p:spPr>
          <a:xfrm>
            <a:off x="8381639" y="3407167"/>
            <a:ext cx="416451" cy="410265"/>
          </a:xfrm>
          <a:prstGeom prst="rect">
            <a:avLst/>
          </a:prstGeom>
        </p:spPr>
      </p:pic>
      <p:sp>
        <p:nvSpPr>
          <p:cNvPr id="78" name="Oval 282">
            <a:extLst>
              <a:ext uri="{FF2B5EF4-FFF2-40B4-BE49-F238E27FC236}">
                <a16:creationId xmlns:a16="http://schemas.microsoft.com/office/drawing/2014/main" id="{BDAA353A-DFD8-4D2B-A7B0-BAA8FB4F7BDA}"/>
              </a:ext>
            </a:extLst>
          </p:cNvPr>
          <p:cNvSpPr/>
          <p:nvPr/>
        </p:nvSpPr>
        <p:spPr>
          <a:xfrm>
            <a:off x="8807640" y="2615039"/>
            <a:ext cx="430406" cy="410265"/>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4" name="Afbeelding 2">
            <a:extLst>
              <a:ext uri="{FF2B5EF4-FFF2-40B4-BE49-F238E27FC236}">
                <a16:creationId xmlns:a16="http://schemas.microsoft.com/office/drawing/2014/main" id="{EAD0E947-16AA-4D16-B797-B726ACF0C56C}"/>
              </a:ext>
            </a:extLst>
          </p:cNvPr>
          <p:cNvPicPr>
            <a:picLocks noChangeAspect="1"/>
          </p:cNvPicPr>
          <p:nvPr/>
        </p:nvPicPr>
        <p:blipFill rotWithShape="1">
          <a:blip r:embed="rId6"/>
          <a:srcRect l="22487" t="4445" r="24758" b="2132"/>
          <a:stretch/>
        </p:blipFill>
        <p:spPr>
          <a:xfrm>
            <a:off x="9329373" y="3463377"/>
            <a:ext cx="299101" cy="347873"/>
          </a:xfrm>
          <a:prstGeom prst="rect">
            <a:avLst/>
          </a:prstGeom>
        </p:spPr>
      </p:pic>
      <p:pic>
        <p:nvPicPr>
          <p:cNvPr id="3" name="Picture 2" descr="Certifications - De Douqué Group">
            <a:extLst>
              <a:ext uri="{FF2B5EF4-FFF2-40B4-BE49-F238E27FC236}">
                <a16:creationId xmlns:a16="http://schemas.microsoft.com/office/drawing/2014/main" id="{00440D9A-08AB-4FDA-8802-53000A2DACE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69618" y="3395528"/>
            <a:ext cx="431825" cy="4318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ertifications - De Douqué Group">
            <a:extLst>
              <a:ext uri="{FF2B5EF4-FFF2-40B4-BE49-F238E27FC236}">
                <a16:creationId xmlns:a16="http://schemas.microsoft.com/office/drawing/2014/main" id="{30A3B617-C80C-4D02-B139-3C418EEC159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70079" y="4346809"/>
            <a:ext cx="431825" cy="4318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ertifications - De Douqué Group">
            <a:extLst>
              <a:ext uri="{FF2B5EF4-FFF2-40B4-BE49-F238E27FC236}">
                <a16:creationId xmlns:a16="http://schemas.microsoft.com/office/drawing/2014/main" id="{BFD90D3E-7F95-46B6-A986-99CB03309D6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528262" y="5301616"/>
            <a:ext cx="431825" cy="431825"/>
          </a:xfrm>
          <a:prstGeom prst="rect">
            <a:avLst/>
          </a:prstGeom>
          <a:noFill/>
          <a:extLst>
            <a:ext uri="{909E8E84-426E-40DD-AFC4-6F175D3DCCD1}">
              <a14:hiddenFill xmlns:a14="http://schemas.microsoft.com/office/drawing/2010/main">
                <a:solidFill>
                  <a:srgbClr val="FFFFFF"/>
                </a:solidFill>
              </a14:hiddenFill>
            </a:ext>
          </a:extLst>
        </p:spPr>
      </p:pic>
      <p:pic>
        <p:nvPicPr>
          <p:cNvPr id="80" name="Afbeelding 6">
            <a:extLst>
              <a:ext uri="{FF2B5EF4-FFF2-40B4-BE49-F238E27FC236}">
                <a16:creationId xmlns:a16="http://schemas.microsoft.com/office/drawing/2014/main" id="{DCC62A44-E37A-4C93-88CE-ADB5117DE25F}"/>
              </a:ext>
            </a:extLst>
          </p:cNvPr>
          <p:cNvPicPr>
            <a:picLocks noChangeAspect="1"/>
          </p:cNvPicPr>
          <p:nvPr/>
        </p:nvPicPr>
        <p:blipFill>
          <a:blip r:embed="rId10"/>
          <a:stretch>
            <a:fillRect/>
          </a:stretch>
        </p:blipFill>
        <p:spPr>
          <a:xfrm>
            <a:off x="8376910" y="2598805"/>
            <a:ext cx="416451" cy="410265"/>
          </a:xfrm>
          <a:prstGeom prst="rect">
            <a:avLst/>
          </a:prstGeom>
        </p:spPr>
      </p:pic>
      <p:sp>
        <p:nvSpPr>
          <p:cNvPr id="82" name="Oval 282">
            <a:extLst>
              <a:ext uri="{FF2B5EF4-FFF2-40B4-BE49-F238E27FC236}">
                <a16:creationId xmlns:a16="http://schemas.microsoft.com/office/drawing/2014/main" id="{A53EF5D1-20CF-4DE9-A1A5-2AB7E815BA12}"/>
              </a:ext>
            </a:extLst>
          </p:cNvPr>
          <p:cNvSpPr/>
          <p:nvPr/>
        </p:nvSpPr>
        <p:spPr>
          <a:xfrm>
            <a:off x="8363534" y="3423413"/>
            <a:ext cx="430406" cy="410265"/>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282">
            <a:extLst>
              <a:ext uri="{FF2B5EF4-FFF2-40B4-BE49-F238E27FC236}">
                <a16:creationId xmlns:a16="http://schemas.microsoft.com/office/drawing/2014/main" id="{97D50D10-2665-4710-AF43-346CBFB15405}"/>
              </a:ext>
            </a:extLst>
          </p:cNvPr>
          <p:cNvSpPr/>
          <p:nvPr/>
        </p:nvSpPr>
        <p:spPr>
          <a:xfrm>
            <a:off x="9255820" y="3422097"/>
            <a:ext cx="430406" cy="410265"/>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282">
            <a:extLst>
              <a:ext uri="{FF2B5EF4-FFF2-40B4-BE49-F238E27FC236}">
                <a16:creationId xmlns:a16="http://schemas.microsoft.com/office/drawing/2014/main" id="{0FAC43EB-F87E-41A5-95B4-444A2C638241}"/>
              </a:ext>
            </a:extLst>
          </p:cNvPr>
          <p:cNvSpPr/>
          <p:nvPr/>
        </p:nvSpPr>
        <p:spPr>
          <a:xfrm>
            <a:off x="9726913" y="3422096"/>
            <a:ext cx="430406" cy="410265"/>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282">
            <a:extLst>
              <a:ext uri="{FF2B5EF4-FFF2-40B4-BE49-F238E27FC236}">
                <a16:creationId xmlns:a16="http://schemas.microsoft.com/office/drawing/2014/main" id="{3004AE82-C485-4988-93B2-770DF6A50578}"/>
              </a:ext>
            </a:extLst>
          </p:cNvPr>
          <p:cNvSpPr/>
          <p:nvPr/>
        </p:nvSpPr>
        <p:spPr>
          <a:xfrm>
            <a:off x="10188160" y="3419829"/>
            <a:ext cx="430406" cy="410265"/>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Oval 282">
            <a:extLst>
              <a:ext uri="{FF2B5EF4-FFF2-40B4-BE49-F238E27FC236}">
                <a16:creationId xmlns:a16="http://schemas.microsoft.com/office/drawing/2014/main" id="{8F68F42D-3800-478B-8720-9FFB2A8A0299}"/>
              </a:ext>
            </a:extLst>
          </p:cNvPr>
          <p:cNvSpPr/>
          <p:nvPr/>
        </p:nvSpPr>
        <p:spPr>
          <a:xfrm>
            <a:off x="8379751" y="4404616"/>
            <a:ext cx="430406" cy="410265"/>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282">
            <a:extLst>
              <a:ext uri="{FF2B5EF4-FFF2-40B4-BE49-F238E27FC236}">
                <a16:creationId xmlns:a16="http://schemas.microsoft.com/office/drawing/2014/main" id="{5A05E38E-3F47-4EE7-A270-DC40E01241ED}"/>
              </a:ext>
            </a:extLst>
          </p:cNvPr>
          <p:cNvSpPr/>
          <p:nvPr/>
        </p:nvSpPr>
        <p:spPr>
          <a:xfrm>
            <a:off x="11074564" y="4389583"/>
            <a:ext cx="430406" cy="410265"/>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Oval 282">
            <a:extLst>
              <a:ext uri="{FF2B5EF4-FFF2-40B4-BE49-F238E27FC236}">
                <a16:creationId xmlns:a16="http://schemas.microsoft.com/office/drawing/2014/main" id="{14B123B6-C8C0-46D0-A424-844A8A875D96}"/>
              </a:ext>
            </a:extLst>
          </p:cNvPr>
          <p:cNvSpPr/>
          <p:nvPr/>
        </p:nvSpPr>
        <p:spPr>
          <a:xfrm>
            <a:off x="10628552" y="4398107"/>
            <a:ext cx="430406" cy="410265"/>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282">
            <a:extLst>
              <a:ext uri="{FF2B5EF4-FFF2-40B4-BE49-F238E27FC236}">
                <a16:creationId xmlns:a16="http://schemas.microsoft.com/office/drawing/2014/main" id="{D552B527-341F-46C4-8E79-DD248C86F667}"/>
              </a:ext>
            </a:extLst>
          </p:cNvPr>
          <p:cNvSpPr/>
          <p:nvPr/>
        </p:nvSpPr>
        <p:spPr>
          <a:xfrm>
            <a:off x="10675468" y="5339397"/>
            <a:ext cx="430406" cy="410265"/>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282">
            <a:extLst>
              <a:ext uri="{FF2B5EF4-FFF2-40B4-BE49-F238E27FC236}">
                <a16:creationId xmlns:a16="http://schemas.microsoft.com/office/drawing/2014/main" id="{3EABBDA2-D569-4A8F-A052-7DD0EABF399F}"/>
              </a:ext>
            </a:extLst>
          </p:cNvPr>
          <p:cNvSpPr/>
          <p:nvPr/>
        </p:nvSpPr>
        <p:spPr>
          <a:xfrm>
            <a:off x="11150514" y="5340475"/>
            <a:ext cx="430406" cy="410265"/>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Oval 282">
            <a:extLst>
              <a:ext uri="{FF2B5EF4-FFF2-40B4-BE49-F238E27FC236}">
                <a16:creationId xmlns:a16="http://schemas.microsoft.com/office/drawing/2014/main" id="{292BD57B-09B2-432A-BE46-94027E845E61}"/>
              </a:ext>
            </a:extLst>
          </p:cNvPr>
          <p:cNvSpPr/>
          <p:nvPr/>
        </p:nvSpPr>
        <p:spPr>
          <a:xfrm>
            <a:off x="8841378" y="5384841"/>
            <a:ext cx="430406" cy="410265"/>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Oval 282">
            <a:extLst>
              <a:ext uri="{FF2B5EF4-FFF2-40B4-BE49-F238E27FC236}">
                <a16:creationId xmlns:a16="http://schemas.microsoft.com/office/drawing/2014/main" id="{050888ED-6E28-46CF-A177-02DE85B95594}"/>
              </a:ext>
            </a:extLst>
          </p:cNvPr>
          <p:cNvSpPr/>
          <p:nvPr/>
        </p:nvSpPr>
        <p:spPr>
          <a:xfrm>
            <a:off x="11490201" y="4378976"/>
            <a:ext cx="430406" cy="410265"/>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722CDBE-5112-47B6-994E-9F6CB1886F93}"/>
              </a:ext>
            </a:extLst>
          </p:cNvPr>
          <p:cNvSpPr txBox="1"/>
          <p:nvPr/>
        </p:nvSpPr>
        <p:spPr>
          <a:xfrm>
            <a:off x="578269" y="2271404"/>
            <a:ext cx="1508746" cy="276999"/>
          </a:xfrm>
          <a:prstGeom prst="rect">
            <a:avLst/>
          </a:prstGeom>
          <a:noFill/>
        </p:spPr>
        <p:txBody>
          <a:bodyPr wrap="none" rtlCol="0">
            <a:spAutoFit/>
          </a:bodyPr>
          <a:lstStyle/>
          <a:p>
            <a:r>
              <a:rPr lang="nl-NL" sz="1200" b="1">
                <a:solidFill>
                  <a:schemeClr val="tx1">
                    <a:lumMod val="65000"/>
                    <a:lumOff val="35000"/>
                  </a:schemeClr>
                </a:solidFill>
              </a:rPr>
              <a:t>Identity preserved</a:t>
            </a:r>
            <a:endParaRPr lang="en-GB" sz="1200" b="1">
              <a:solidFill>
                <a:schemeClr val="tx1">
                  <a:lumMod val="65000"/>
                  <a:lumOff val="35000"/>
                </a:schemeClr>
              </a:solidFill>
            </a:endParaRPr>
          </a:p>
        </p:txBody>
      </p:sp>
      <p:sp>
        <p:nvSpPr>
          <p:cNvPr id="9" name="TextBox 8">
            <a:extLst>
              <a:ext uri="{FF2B5EF4-FFF2-40B4-BE49-F238E27FC236}">
                <a16:creationId xmlns:a16="http://schemas.microsoft.com/office/drawing/2014/main" id="{9FB089B3-90FC-4845-8DF8-06E6F2DAC7A4}"/>
              </a:ext>
            </a:extLst>
          </p:cNvPr>
          <p:cNvSpPr txBox="1"/>
          <p:nvPr/>
        </p:nvSpPr>
        <p:spPr>
          <a:xfrm>
            <a:off x="602367" y="2921540"/>
            <a:ext cx="1021433" cy="276999"/>
          </a:xfrm>
          <a:prstGeom prst="rect">
            <a:avLst/>
          </a:prstGeom>
          <a:noFill/>
        </p:spPr>
        <p:txBody>
          <a:bodyPr wrap="none" rtlCol="0">
            <a:spAutoFit/>
          </a:bodyPr>
          <a:lstStyle/>
          <a:p>
            <a:r>
              <a:rPr lang="nl-NL" sz="1200" b="1">
                <a:solidFill>
                  <a:schemeClr val="tx1">
                    <a:lumMod val="65000"/>
                    <a:lumOff val="35000"/>
                  </a:schemeClr>
                </a:solidFill>
              </a:rPr>
              <a:t>Segregated</a:t>
            </a:r>
            <a:endParaRPr lang="en-GB" sz="1200" b="1">
              <a:solidFill>
                <a:schemeClr val="tx1">
                  <a:lumMod val="65000"/>
                  <a:lumOff val="35000"/>
                </a:schemeClr>
              </a:solidFill>
            </a:endParaRPr>
          </a:p>
        </p:txBody>
      </p:sp>
      <p:sp>
        <p:nvSpPr>
          <p:cNvPr id="12" name="TextBox 11">
            <a:extLst>
              <a:ext uri="{FF2B5EF4-FFF2-40B4-BE49-F238E27FC236}">
                <a16:creationId xmlns:a16="http://schemas.microsoft.com/office/drawing/2014/main" id="{47291793-749B-4D33-8B12-7526B5713329}"/>
              </a:ext>
            </a:extLst>
          </p:cNvPr>
          <p:cNvSpPr txBox="1"/>
          <p:nvPr/>
        </p:nvSpPr>
        <p:spPr>
          <a:xfrm>
            <a:off x="585606" y="3938938"/>
            <a:ext cx="1183337" cy="276999"/>
          </a:xfrm>
          <a:prstGeom prst="rect">
            <a:avLst/>
          </a:prstGeom>
          <a:noFill/>
        </p:spPr>
        <p:txBody>
          <a:bodyPr wrap="none" rtlCol="0">
            <a:spAutoFit/>
          </a:bodyPr>
          <a:lstStyle/>
          <a:p>
            <a:r>
              <a:rPr lang="nl-NL" sz="1200" b="1">
                <a:solidFill>
                  <a:schemeClr val="tx1">
                    <a:lumMod val="65000"/>
                    <a:lumOff val="35000"/>
                  </a:schemeClr>
                </a:solidFill>
              </a:rPr>
              <a:t>Mass balance</a:t>
            </a:r>
            <a:endParaRPr lang="en-GB" sz="1200" b="1">
              <a:solidFill>
                <a:schemeClr val="tx1">
                  <a:lumMod val="65000"/>
                  <a:lumOff val="35000"/>
                </a:schemeClr>
              </a:solidFill>
            </a:endParaRPr>
          </a:p>
        </p:txBody>
      </p:sp>
      <p:sp>
        <p:nvSpPr>
          <p:cNvPr id="13" name="TextBox 12">
            <a:extLst>
              <a:ext uri="{FF2B5EF4-FFF2-40B4-BE49-F238E27FC236}">
                <a16:creationId xmlns:a16="http://schemas.microsoft.com/office/drawing/2014/main" id="{A8861F2F-8120-486F-855A-E853894D7A7F}"/>
              </a:ext>
            </a:extLst>
          </p:cNvPr>
          <p:cNvSpPr txBox="1"/>
          <p:nvPr/>
        </p:nvSpPr>
        <p:spPr>
          <a:xfrm>
            <a:off x="585606" y="4964395"/>
            <a:ext cx="1184940" cy="276999"/>
          </a:xfrm>
          <a:prstGeom prst="rect">
            <a:avLst/>
          </a:prstGeom>
          <a:noFill/>
        </p:spPr>
        <p:txBody>
          <a:bodyPr wrap="none" rtlCol="0">
            <a:spAutoFit/>
          </a:bodyPr>
          <a:lstStyle/>
          <a:p>
            <a:r>
              <a:rPr lang="en-GB" sz="1200" b="1">
                <a:solidFill>
                  <a:schemeClr val="tx1">
                    <a:lumMod val="65000"/>
                    <a:lumOff val="35000"/>
                  </a:schemeClr>
                </a:solidFill>
              </a:rPr>
              <a:t>Book &amp; Claim</a:t>
            </a:r>
          </a:p>
        </p:txBody>
      </p:sp>
      <p:grpSp>
        <p:nvGrpSpPr>
          <p:cNvPr id="18" name="Group 17">
            <a:extLst>
              <a:ext uri="{FF2B5EF4-FFF2-40B4-BE49-F238E27FC236}">
                <a16:creationId xmlns:a16="http://schemas.microsoft.com/office/drawing/2014/main" id="{9BD302D0-8C52-F144-9AE7-1B9AD9B6E0F8}"/>
              </a:ext>
            </a:extLst>
          </p:cNvPr>
          <p:cNvGrpSpPr/>
          <p:nvPr/>
        </p:nvGrpSpPr>
        <p:grpSpPr>
          <a:xfrm>
            <a:off x="2106007" y="2680218"/>
            <a:ext cx="486949" cy="45719"/>
            <a:chOff x="2123010" y="2696643"/>
            <a:chExt cx="486949" cy="45719"/>
          </a:xfrm>
        </p:grpSpPr>
        <p:sp>
          <p:nvSpPr>
            <p:cNvPr id="132" name="Arrow: Right 131">
              <a:extLst>
                <a:ext uri="{FF2B5EF4-FFF2-40B4-BE49-F238E27FC236}">
                  <a16:creationId xmlns:a16="http://schemas.microsoft.com/office/drawing/2014/main" id="{821F5E03-C3E2-481B-BD87-A7666F8186C4}"/>
                </a:ext>
              </a:extLst>
            </p:cNvPr>
            <p:cNvSpPr/>
            <p:nvPr/>
          </p:nvSpPr>
          <p:spPr>
            <a:xfrm>
              <a:off x="2123010" y="2714103"/>
              <a:ext cx="390615" cy="7200"/>
            </a:xfrm>
            <a:prstGeom prst="rect">
              <a:avLst/>
            </a:prstGeom>
            <a:solidFill>
              <a:srgbClr val="00BCF2"/>
            </a:solidFill>
            <a:ln>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riangle 16">
              <a:extLst>
                <a:ext uri="{FF2B5EF4-FFF2-40B4-BE49-F238E27FC236}">
                  <a16:creationId xmlns:a16="http://schemas.microsoft.com/office/drawing/2014/main" id="{42064819-2387-DF49-A4EC-9F5DD45C9B3D}"/>
                </a:ext>
              </a:extLst>
            </p:cNvPr>
            <p:cNvSpPr/>
            <p:nvPr/>
          </p:nvSpPr>
          <p:spPr>
            <a:xfrm rot="5400000">
              <a:off x="2539912" y="2672316"/>
              <a:ext cx="45719" cy="94374"/>
            </a:xfrm>
            <a:prstGeom prst="triangle">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99" name="Rounded Rectangle 7">
            <a:extLst>
              <a:ext uri="{FF2B5EF4-FFF2-40B4-BE49-F238E27FC236}">
                <a16:creationId xmlns:a16="http://schemas.microsoft.com/office/drawing/2014/main" id="{83A5F83E-A385-43B7-8B75-F98FDF4C449E}"/>
              </a:ext>
            </a:extLst>
          </p:cNvPr>
          <p:cNvSpPr/>
          <p:nvPr/>
        </p:nvSpPr>
        <p:spPr>
          <a:xfrm>
            <a:off x="2633797" y="2536058"/>
            <a:ext cx="1442152" cy="330663"/>
          </a:xfrm>
          <a:prstGeom prst="round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solidFill>
                  <a:srgbClr val="00BCF2"/>
                </a:solidFill>
              </a:rPr>
              <a:t>TRANSPORTER</a:t>
            </a:r>
          </a:p>
        </p:txBody>
      </p:sp>
      <p:sp>
        <p:nvSpPr>
          <p:cNvPr id="100" name="Rounded Rectangle 7">
            <a:extLst>
              <a:ext uri="{FF2B5EF4-FFF2-40B4-BE49-F238E27FC236}">
                <a16:creationId xmlns:a16="http://schemas.microsoft.com/office/drawing/2014/main" id="{E4B82FFB-C730-47E4-9C1A-51C9DCBD53EF}"/>
              </a:ext>
            </a:extLst>
          </p:cNvPr>
          <p:cNvSpPr/>
          <p:nvPr/>
        </p:nvSpPr>
        <p:spPr>
          <a:xfrm>
            <a:off x="4627001" y="2536058"/>
            <a:ext cx="1442152" cy="330663"/>
          </a:xfrm>
          <a:prstGeom prst="round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solidFill>
                  <a:srgbClr val="00BCF2"/>
                </a:solidFill>
              </a:rPr>
              <a:t>CERTIFIED PRODUCER</a:t>
            </a:r>
          </a:p>
        </p:txBody>
      </p:sp>
      <p:sp>
        <p:nvSpPr>
          <p:cNvPr id="102" name="Rounded Rectangle 7">
            <a:extLst>
              <a:ext uri="{FF2B5EF4-FFF2-40B4-BE49-F238E27FC236}">
                <a16:creationId xmlns:a16="http://schemas.microsoft.com/office/drawing/2014/main" id="{6DAF2B9D-6A94-49A4-8FD9-F39572436A3C}"/>
              </a:ext>
            </a:extLst>
          </p:cNvPr>
          <p:cNvSpPr/>
          <p:nvPr/>
        </p:nvSpPr>
        <p:spPr>
          <a:xfrm>
            <a:off x="6641195" y="2550949"/>
            <a:ext cx="1442152" cy="330663"/>
          </a:xfrm>
          <a:prstGeom prst="round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solidFill>
                  <a:srgbClr val="00BCF2"/>
                </a:solidFill>
              </a:rPr>
              <a:t>CERTIFIED FINAL PRODUCT</a:t>
            </a:r>
          </a:p>
        </p:txBody>
      </p:sp>
      <p:grpSp>
        <p:nvGrpSpPr>
          <p:cNvPr id="103" name="Group 102">
            <a:extLst>
              <a:ext uri="{FF2B5EF4-FFF2-40B4-BE49-F238E27FC236}">
                <a16:creationId xmlns:a16="http://schemas.microsoft.com/office/drawing/2014/main" id="{7E54EB52-C065-49EF-BD47-E67BFFA520EB}"/>
              </a:ext>
            </a:extLst>
          </p:cNvPr>
          <p:cNvGrpSpPr/>
          <p:nvPr/>
        </p:nvGrpSpPr>
        <p:grpSpPr>
          <a:xfrm>
            <a:off x="4106355" y="2682018"/>
            <a:ext cx="486949" cy="45719"/>
            <a:chOff x="2123010" y="2696643"/>
            <a:chExt cx="486949" cy="45719"/>
          </a:xfrm>
        </p:grpSpPr>
        <p:sp>
          <p:nvSpPr>
            <p:cNvPr id="104" name="Arrow: Right 131">
              <a:extLst>
                <a:ext uri="{FF2B5EF4-FFF2-40B4-BE49-F238E27FC236}">
                  <a16:creationId xmlns:a16="http://schemas.microsoft.com/office/drawing/2014/main" id="{617605D8-73A0-4895-BF15-F8AFD2A8FF9F}"/>
                </a:ext>
              </a:extLst>
            </p:cNvPr>
            <p:cNvSpPr/>
            <p:nvPr/>
          </p:nvSpPr>
          <p:spPr>
            <a:xfrm>
              <a:off x="2123010" y="2714103"/>
              <a:ext cx="390615" cy="7200"/>
            </a:xfrm>
            <a:prstGeom prst="rect">
              <a:avLst/>
            </a:prstGeom>
            <a:solidFill>
              <a:srgbClr val="00BCF2"/>
            </a:solidFill>
            <a:ln>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6" name="Triangle 16">
              <a:extLst>
                <a:ext uri="{FF2B5EF4-FFF2-40B4-BE49-F238E27FC236}">
                  <a16:creationId xmlns:a16="http://schemas.microsoft.com/office/drawing/2014/main" id="{0C331153-8C83-4C3B-8F75-CA06F77929A9}"/>
                </a:ext>
              </a:extLst>
            </p:cNvPr>
            <p:cNvSpPr/>
            <p:nvPr/>
          </p:nvSpPr>
          <p:spPr>
            <a:xfrm rot="5400000">
              <a:off x="2539912" y="2672316"/>
              <a:ext cx="45719" cy="94374"/>
            </a:xfrm>
            <a:prstGeom prst="triangle">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108" name="Group 107">
            <a:extLst>
              <a:ext uri="{FF2B5EF4-FFF2-40B4-BE49-F238E27FC236}">
                <a16:creationId xmlns:a16="http://schemas.microsoft.com/office/drawing/2014/main" id="{43C8B64D-8EC9-4B19-9C7B-F61CDD1D7166}"/>
              </a:ext>
            </a:extLst>
          </p:cNvPr>
          <p:cNvGrpSpPr/>
          <p:nvPr/>
        </p:nvGrpSpPr>
        <p:grpSpPr>
          <a:xfrm>
            <a:off x="6125842" y="2680218"/>
            <a:ext cx="486949" cy="45719"/>
            <a:chOff x="2123010" y="2696643"/>
            <a:chExt cx="486949" cy="45719"/>
          </a:xfrm>
        </p:grpSpPr>
        <p:sp>
          <p:nvSpPr>
            <p:cNvPr id="111" name="Arrow: Right 131">
              <a:extLst>
                <a:ext uri="{FF2B5EF4-FFF2-40B4-BE49-F238E27FC236}">
                  <a16:creationId xmlns:a16="http://schemas.microsoft.com/office/drawing/2014/main" id="{A7DF7988-67A8-4C87-8A09-E763B912D074}"/>
                </a:ext>
              </a:extLst>
            </p:cNvPr>
            <p:cNvSpPr/>
            <p:nvPr/>
          </p:nvSpPr>
          <p:spPr>
            <a:xfrm>
              <a:off x="2123010" y="2714103"/>
              <a:ext cx="390615" cy="7200"/>
            </a:xfrm>
            <a:prstGeom prst="rect">
              <a:avLst/>
            </a:prstGeom>
            <a:solidFill>
              <a:srgbClr val="00BCF2"/>
            </a:solidFill>
            <a:ln>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2" name="Triangle 16">
              <a:extLst>
                <a:ext uri="{FF2B5EF4-FFF2-40B4-BE49-F238E27FC236}">
                  <a16:creationId xmlns:a16="http://schemas.microsoft.com/office/drawing/2014/main" id="{5A0483AA-1E87-4ECD-A082-D6320D361DD5}"/>
                </a:ext>
              </a:extLst>
            </p:cNvPr>
            <p:cNvSpPr/>
            <p:nvPr/>
          </p:nvSpPr>
          <p:spPr>
            <a:xfrm rot="5400000">
              <a:off x="2539912" y="2672316"/>
              <a:ext cx="45719" cy="94374"/>
            </a:xfrm>
            <a:prstGeom prst="triangle">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113" name="Rounded Rectangle 7">
            <a:extLst>
              <a:ext uri="{FF2B5EF4-FFF2-40B4-BE49-F238E27FC236}">
                <a16:creationId xmlns:a16="http://schemas.microsoft.com/office/drawing/2014/main" id="{D08D0F0F-3D8C-4CED-B164-FC4F7C6915EC}"/>
              </a:ext>
            </a:extLst>
          </p:cNvPr>
          <p:cNvSpPr/>
          <p:nvPr/>
        </p:nvSpPr>
        <p:spPr>
          <a:xfrm>
            <a:off x="575320" y="3168970"/>
            <a:ext cx="1442152" cy="330663"/>
          </a:xfrm>
          <a:prstGeom prst="round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solidFill>
                  <a:srgbClr val="00BCF2"/>
                </a:solidFill>
              </a:rPr>
              <a:t>SUSTAINABLE CERTIFIED</a:t>
            </a:r>
          </a:p>
        </p:txBody>
      </p:sp>
      <p:sp>
        <p:nvSpPr>
          <p:cNvPr id="114" name="Rounded Rectangle 7">
            <a:extLst>
              <a:ext uri="{FF2B5EF4-FFF2-40B4-BE49-F238E27FC236}">
                <a16:creationId xmlns:a16="http://schemas.microsoft.com/office/drawing/2014/main" id="{C52B3554-63A0-4C11-B30C-A4BE8E071946}"/>
              </a:ext>
            </a:extLst>
          </p:cNvPr>
          <p:cNvSpPr/>
          <p:nvPr/>
        </p:nvSpPr>
        <p:spPr>
          <a:xfrm>
            <a:off x="585606" y="3560918"/>
            <a:ext cx="1442152" cy="330663"/>
          </a:xfrm>
          <a:prstGeom prst="round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solidFill>
                  <a:srgbClr val="00BCF2"/>
                </a:solidFill>
              </a:rPr>
              <a:t>SUSTAINABLE CERTIFIED</a:t>
            </a:r>
          </a:p>
        </p:txBody>
      </p:sp>
      <p:sp>
        <p:nvSpPr>
          <p:cNvPr id="115" name="Rounded Rectangle 7">
            <a:extLst>
              <a:ext uri="{FF2B5EF4-FFF2-40B4-BE49-F238E27FC236}">
                <a16:creationId xmlns:a16="http://schemas.microsoft.com/office/drawing/2014/main" id="{149B11B8-13BB-4212-AB45-4218DDDD8B7F}"/>
              </a:ext>
            </a:extLst>
          </p:cNvPr>
          <p:cNvSpPr/>
          <p:nvPr/>
        </p:nvSpPr>
        <p:spPr>
          <a:xfrm>
            <a:off x="2633797" y="3391863"/>
            <a:ext cx="1442152" cy="330663"/>
          </a:xfrm>
          <a:prstGeom prst="round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solidFill>
                  <a:srgbClr val="00BCF2"/>
                </a:solidFill>
              </a:rPr>
              <a:t>TRANSPORTER</a:t>
            </a:r>
          </a:p>
        </p:txBody>
      </p:sp>
      <p:sp>
        <p:nvSpPr>
          <p:cNvPr id="116" name="Rounded Rectangle 7">
            <a:extLst>
              <a:ext uri="{FF2B5EF4-FFF2-40B4-BE49-F238E27FC236}">
                <a16:creationId xmlns:a16="http://schemas.microsoft.com/office/drawing/2014/main" id="{1A5BB176-41B4-4015-9A63-A9A56046CF24}"/>
              </a:ext>
            </a:extLst>
          </p:cNvPr>
          <p:cNvSpPr/>
          <p:nvPr/>
        </p:nvSpPr>
        <p:spPr>
          <a:xfrm>
            <a:off x="4627001" y="3391863"/>
            <a:ext cx="1442152" cy="330663"/>
          </a:xfrm>
          <a:prstGeom prst="round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solidFill>
                  <a:srgbClr val="00BCF2"/>
                </a:solidFill>
              </a:rPr>
              <a:t>CERTIFIED PRODUCER</a:t>
            </a:r>
          </a:p>
        </p:txBody>
      </p:sp>
      <p:sp>
        <p:nvSpPr>
          <p:cNvPr id="117" name="Rounded Rectangle 7">
            <a:extLst>
              <a:ext uri="{FF2B5EF4-FFF2-40B4-BE49-F238E27FC236}">
                <a16:creationId xmlns:a16="http://schemas.microsoft.com/office/drawing/2014/main" id="{5DA36202-F77E-4145-AD4F-67EEE8571A9E}"/>
              </a:ext>
            </a:extLst>
          </p:cNvPr>
          <p:cNvSpPr/>
          <p:nvPr/>
        </p:nvSpPr>
        <p:spPr>
          <a:xfrm>
            <a:off x="6641195" y="3387422"/>
            <a:ext cx="1442152" cy="330663"/>
          </a:xfrm>
          <a:prstGeom prst="round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solidFill>
                  <a:srgbClr val="00BCF2"/>
                </a:solidFill>
              </a:rPr>
              <a:t>CERTIFIED FINAL PRODUCT</a:t>
            </a:r>
          </a:p>
        </p:txBody>
      </p:sp>
      <p:grpSp>
        <p:nvGrpSpPr>
          <p:cNvPr id="118" name="Group 117">
            <a:extLst>
              <a:ext uri="{FF2B5EF4-FFF2-40B4-BE49-F238E27FC236}">
                <a16:creationId xmlns:a16="http://schemas.microsoft.com/office/drawing/2014/main" id="{DC315F2C-1715-4DEA-AC57-D442EF546FCE}"/>
              </a:ext>
            </a:extLst>
          </p:cNvPr>
          <p:cNvGrpSpPr/>
          <p:nvPr/>
        </p:nvGrpSpPr>
        <p:grpSpPr>
          <a:xfrm>
            <a:off x="4108582" y="3559689"/>
            <a:ext cx="486949" cy="45719"/>
            <a:chOff x="2123010" y="2696643"/>
            <a:chExt cx="486949" cy="45719"/>
          </a:xfrm>
        </p:grpSpPr>
        <p:sp>
          <p:nvSpPr>
            <p:cNvPr id="119" name="Arrow: Right 131">
              <a:extLst>
                <a:ext uri="{FF2B5EF4-FFF2-40B4-BE49-F238E27FC236}">
                  <a16:creationId xmlns:a16="http://schemas.microsoft.com/office/drawing/2014/main" id="{DC84D27F-BB08-4BFA-AB47-046A8435AE04}"/>
                </a:ext>
              </a:extLst>
            </p:cNvPr>
            <p:cNvSpPr/>
            <p:nvPr/>
          </p:nvSpPr>
          <p:spPr>
            <a:xfrm>
              <a:off x="2123010" y="2714103"/>
              <a:ext cx="390615" cy="7200"/>
            </a:xfrm>
            <a:prstGeom prst="rect">
              <a:avLst/>
            </a:prstGeom>
            <a:solidFill>
              <a:srgbClr val="00BCF2"/>
            </a:solidFill>
            <a:ln>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1" name="Triangle 16">
              <a:extLst>
                <a:ext uri="{FF2B5EF4-FFF2-40B4-BE49-F238E27FC236}">
                  <a16:creationId xmlns:a16="http://schemas.microsoft.com/office/drawing/2014/main" id="{A1B7119B-9AC8-43EA-BCF5-6CB9CB17CAB5}"/>
                </a:ext>
              </a:extLst>
            </p:cNvPr>
            <p:cNvSpPr/>
            <p:nvPr/>
          </p:nvSpPr>
          <p:spPr>
            <a:xfrm rot="5400000">
              <a:off x="2539912" y="2672316"/>
              <a:ext cx="45719" cy="94374"/>
            </a:xfrm>
            <a:prstGeom prst="triangle">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122" name="Group 121">
            <a:extLst>
              <a:ext uri="{FF2B5EF4-FFF2-40B4-BE49-F238E27FC236}">
                <a16:creationId xmlns:a16="http://schemas.microsoft.com/office/drawing/2014/main" id="{9F7B7056-01F3-4420-800E-A1F5B9D1329D}"/>
              </a:ext>
            </a:extLst>
          </p:cNvPr>
          <p:cNvGrpSpPr/>
          <p:nvPr/>
        </p:nvGrpSpPr>
        <p:grpSpPr>
          <a:xfrm>
            <a:off x="6128069" y="3557889"/>
            <a:ext cx="486949" cy="45719"/>
            <a:chOff x="2123010" y="2696643"/>
            <a:chExt cx="486949" cy="45719"/>
          </a:xfrm>
        </p:grpSpPr>
        <p:sp>
          <p:nvSpPr>
            <p:cNvPr id="123" name="Arrow: Right 131">
              <a:extLst>
                <a:ext uri="{FF2B5EF4-FFF2-40B4-BE49-F238E27FC236}">
                  <a16:creationId xmlns:a16="http://schemas.microsoft.com/office/drawing/2014/main" id="{348D11AB-A5D7-4C7B-9D10-9DFB69BC9E22}"/>
                </a:ext>
              </a:extLst>
            </p:cNvPr>
            <p:cNvSpPr/>
            <p:nvPr/>
          </p:nvSpPr>
          <p:spPr>
            <a:xfrm>
              <a:off x="2123010" y="2714103"/>
              <a:ext cx="390615" cy="7200"/>
            </a:xfrm>
            <a:prstGeom prst="rect">
              <a:avLst/>
            </a:prstGeom>
            <a:solidFill>
              <a:srgbClr val="00BCF2"/>
            </a:solidFill>
            <a:ln>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5" name="Triangle 16">
              <a:extLst>
                <a:ext uri="{FF2B5EF4-FFF2-40B4-BE49-F238E27FC236}">
                  <a16:creationId xmlns:a16="http://schemas.microsoft.com/office/drawing/2014/main" id="{34DFE8AE-7197-44A6-B68F-6B49E15BE079}"/>
                </a:ext>
              </a:extLst>
            </p:cNvPr>
            <p:cNvSpPr/>
            <p:nvPr/>
          </p:nvSpPr>
          <p:spPr>
            <a:xfrm rot="5400000">
              <a:off x="2539912" y="2672316"/>
              <a:ext cx="45719" cy="94374"/>
            </a:xfrm>
            <a:prstGeom prst="triangle">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127" name="Group 126">
            <a:extLst>
              <a:ext uri="{FF2B5EF4-FFF2-40B4-BE49-F238E27FC236}">
                <a16:creationId xmlns:a16="http://schemas.microsoft.com/office/drawing/2014/main" id="{AE5945F3-FC09-4E0B-9E81-CC32B208F56F}"/>
              </a:ext>
            </a:extLst>
          </p:cNvPr>
          <p:cNvGrpSpPr/>
          <p:nvPr/>
        </p:nvGrpSpPr>
        <p:grpSpPr>
          <a:xfrm rot="1350219">
            <a:off x="2087303" y="3400552"/>
            <a:ext cx="486949" cy="45719"/>
            <a:chOff x="2123010" y="2696643"/>
            <a:chExt cx="486949" cy="45719"/>
          </a:xfrm>
        </p:grpSpPr>
        <p:sp>
          <p:nvSpPr>
            <p:cNvPr id="129" name="Arrow: Right 131">
              <a:extLst>
                <a:ext uri="{FF2B5EF4-FFF2-40B4-BE49-F238E27FC236}">
                  <a16:creationId xmlns:a16="http://schemas.microsoft.com/office/drawing/2014/main" id="{12AA527B-640A-4EC3-92D4-EABF482533E3}"/>
                </a:ext>
              </a:extLst>
            </p:cNvPr>
            <p:cNvSpPr/>
            <p:nvPr/>
          </p:nvSpPr>
          <p:spPr>
            <a:xfrm>
              <a:off x="2123010" y="2714103"/>
              <a:ext cx="390615" cy="7200"/>
            </a:xfrm>
            <a:prstGeom prst="rect">
              <a:avLst/>
            </a:prstGeom>
            <a:solidFill>
              <a:srgbClr val="00BCF2"/>
            </a:solidFill>
            <a:ln>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1" name="Triangle 16">
              <a:extLst>
                <a:ext uri="{FF2B5EF4-FFF2-40B4-BE49-F238E27FC236}">
                  <a16:creationId xmlns:a16="http://schemas.microsoft.com/office/drawing/2014/main" id="{01C1AB1C-7FFD-4900-B53C-A7DF79955D8B}"/>
                </a:ext>
              </a:extLst>
            </p:cNvPr>
            <p:cNvSpPr/>
            <p:nvPr/>
          </p:nvSpPr>
          <p:spPr>
            <a:xfrm rot="5400000">
              <a:off x="2539912" y="2672316"/>
              <a:ext cx="45719" cy="94374"/>
            </a:xfrm>
            <a:prstGeom prst="triangle">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133" name="Group 132">
            <a:extLst>
              <a:ext uri="{FF2B5EF4-FFF2-40B4-BE49-F238E27FC236}">
                <a16:creationId xmlns:a16="http://schemas.microsoft.com/office/drawing/2014/main" id="{DDA8B439-8F6F-405D-B780-33AECFF8F710}"/>
              </a:ext>
            </a:extLst>
          </p:cNvPr>
          <p:cNvGrpSpPr/>
          <p:nvPr/>
        </p:nvGrpSpPr>
        <p:grpSpPr>
          <a:xfrm rot="20496259">
            <a:off x="2096748" y="3678657"/>
            <a:ext cx="486949" cy="45719"/>
            <a:chOff x="2123010" y="2696643"/>
            <a:chExt cx="486949" cy="45719"/>
          </a:xfrm>
        </p:grpSpPr>
        <p:sp>
          <p:nvSpPr>
            <p:cNvPr id="134" name="Arrow: Right 131">
              <a:extLst>
                <a:ext uri="{FF2B5EF4-FFF2-40B4-BE49-F238E27FC236}">
                  <a16:creationId xmlns:a16="http://schemas.microsoft.com/office/drawing/2014/main" id="{F460EAAE-D2FD-4891-B7D2-6C41098F542E}"/>
                </a:ext>
              </a:extLst>
            </p:cNvPr>
            <p:cNvSpPr/>
            <p:nvPr/>
          </p:nvSpPr>
          <p:spPr>
            <a:xfrm>
              <a:off x="2123010" y="2714103"/>
              <a:ext cx="390615" cy="7200"/>
            </a:xfrm>
            <a:prstGeom prst="rect">
              <a:avLst/>
            </a:prstGeom>
            <a:solidFill>
              <a:srgbClr val="00BCF2"/>
            </a:solidFill>
            <a:ln>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5" name="Triangle 16">
              <a:extLst>
                <a:ext uri="{FF2B5EF4-FFF2-40B4-BE49-F238E27FC236}">
                  <a16:creationId xmlns:a16="http://schemas.microsoft.com/office/drawing/2014/main" id="{579AC220-8DE6-45D0-A199-7E938B7D1ACC}"/>
                </a:ext>
              </a:extLst>
            </p:cNvPr>
            <p:cNvSpPr/>
            <p:nvPr/>
          </p:nvSpPr>
          <p:spPr>
            <a:xfrm rot="5400000">
              <a:off x="2539912" y="2672316"/>
              <a:ext cx="45719" cy="94374"/>
            </a:xfrm>
            <a:prstGeom prst="triangle">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136" name="Group 135">
            <a:extLst>
              <a:ext uri="{FF2B5EF4-FFF2-40B4-BE49-F238E27FC236}">
                <a16:creationId xmlns:a16="http://schemas.microsoft.com/office/drawing/2014/main" id="{B48FCCE3-180A-40A1-BE3B-472A9E40B83F}"/>
              </a:ext>
            </a:extLst>
          </p:cNvPr>
          <p:cNvGrpSpPr/>
          <p:nvPr/>
        </p:nvGrpSpPr>
        <p:grpSpPr>
          <a:xfrm rot="1350219">
            <a:off x="2095361" y="4421264"/>
            <a:ext cx="486949" cy="45719"/>
            <a:chOff x="2123010" y="2696643"/>
            <a:chExt cx="486949" cy="45719"/>
          </a:xfrm>
        </p:grpSpPr>
        <p:sp>
          <p:nvSpPr>
            <p:cNvPr id="137" name="Arrow: Right 131">
              <a:extLst>
                <a:ext uri="{FF2B5EF4-FFF2-40B4-BE49-F238E27FC236}">
                  <a16:creationId xmlns:a16="http://schemas.microsoft.com/office/drawing/2014/main" id="{12A19D93-2F2E-4F55-813E-15A95BC471FD}"/>
                </a:ext>
              </a:extLst>
            </p:cNvPr>
            <p:cNvSpPr/>
            <p:nvPr/>
          </p:nvSpPr>
          <p:spPr>
            <a:xfrm>
              <a:off x="2123010" y="2714103"/>
              <a:ext cx="390615" cy="7200"/>
            </a:xfrm>
            <a:prstGeom prst="rect">
              <a:avLst/>
            </a:prstGeom>
            <a:solidFill>
              <a:srgbClr val="00BCF2"/>
            </a:solidFill>
            <a:ln>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8" name="Triangle 16">
              <a:extLst>
                <a:ext uri="{FF2B5EF4-FFF2-40B4-BE49-F238E27FC236}">
                  <a16:creationId xmlns:a16="http://schemas.microsoft.com/office/drawing/2014/main" id="{27FFAC09-0354-4677-B16A-CB9C772A4A76}"/>
                </a:ext>
              </a:extLst>
            </p:cNvPr>
            <p:cNvSpPr/>
            <p:nvPr/>
          </p:nvSpPr>
          <p:spPr>
            <a:xfrm rot="5400000">
              <a:off x="2539912" y="2672316"/>
              <a:ext cx="45719" cy="94374"/>
            </a:xfrm>
            <a:prstGeom prst="triangle">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139" name="Group 138">
            <a:extLst>
              <a:ext uri="{FF2B5EF4-FFF2-40B4-BE49-F238E27FC236}">
                <a16:creationId xmlns:a16="http://schemas.microsoft.com/office/drawing/2014/main" id="{625D969E-6AFE-4F2B-8C3C-C37408CB47DF}"/>
              </a:ext>
            </a:extLst>
          </p:cNvPr>
          <p:cNvGrpSpPr/>
          <p:nvPr/>
        </p:nvGrpSpPr>
        <p:grpSpPr>
          <a:xfrm rot="20496259">
            <a:off x="2104806" y="4699369"/>
            <a:ext cx="486949" cy="45719"/>
            <a:chOff x="2123010" y="2696643"/>
            <a:chExt cx="486949" cy="45719"/>
          </a:xfrm>
        </p:grpSpPr>
        <p:sp>
          <p:nvSpPr>
            <p:cNvPr id="140" name="Arrow: Right 131">
              <a:extLst>
                <a:ext uri="{FF2B5EF4-FFF2-40B4-BE49-F238E27FC236}">
                  <a16:creationId xmlns:a16="http://schemas.microsoft.com/office/drawing/2014/main" id="{BDB7A8D3-4460-4382-BEA5-4DFD4F8A928C}"/>
                </a:ext>
              </a:extLst>
            </p:cNvPr>
            <p:cNvSpPr/>
            <p:nvPr/>
          </p:nvSpPr>
          <p:spPr>
            <a:xfrm>
              <a:off x="2123010" y="2714103"/>
              <a:ext cx="390615" cy="7200"/>
            </a:xfrm>
            <a:prstGeom prst="rect">
              <a:avLst/>
            </a:prstGeom>
            <a:solidFill>
              <a:srgbClr val="00BCF2"/>
            </a:solidFill>
            <a:ln>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1" name="Triangle 16">
              <a:extLst>
                <a:ext uri="{FF2B5EF4-FFF2-40B4-BE49-F238E27FC236}">
                  <a16:creationId xmlns:a16="http://schemas.microsoft.com/office/drawing/2014/main" id="{00B7F68F-6F60-425A-BC07-B8A4CEE857D7}"/>
                </a:ext>
              </a:extLst>
            </p:cNvPr>
            <p:cNvSpPr/>
            <p:nvPr/>
          </p:nvSpPr>
          <p:spPr>
            <a:xfrm rot="5400000">
              <a:off x="2539912" y="2672316"/>
              <a:ext cx="45719" cy="94374"/>
            </a:xfrm>
            <a:prstGeom prst="triangle">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142" name="Group 141">
            <a:extLst>
              <a:ext uri="{FF2B5EF4-FFF2-40B4-BE49-F238E27FC236}">
                <a16:creationId xmlns:a16="http://schemas.microsoft.com/office/drawing/2014/main" id="{547E7CCD-0A34-4B2A-A048-CF53B6ED28AB}"/>
              </a:ext>
            </a:extLst>
          </p:cNvPr>
          <p:cNvGrpSpPr/>
          <p:nvPr/>
        </p:nvGrpSpPr>
        <p:grpSpPr>
          <a:xfrm rot="1350219">
            <a:off x="2075552" y="5448076"/>
            <a:ext cx="486949" cy="45719"/>
            <a:chOff x="2123010" y="2696643"/>
            <a:chExt cx="486949" cy="45719"/>
          </a:xfrm>
        </p:grpSpPr>
        <p:sp>
          <p:nvSpPr>
            <p:cNvPr id="143" name="Arrow: Right 131">
              <a:extLst>
                <a:ext uri="{FF2B5EF4-FFF2-40B4-BE49-F238E27FC236}">
                  <a16:creationId xmlns:a16="http://schemas.microsoft.com/office/drawing/2014/main" id="{50867043-0E58-404E-AA2B-031533308D72}"/>
                </a:ext>
              </a:extLst>
            </p:cNvPr>
            <p:cNvSpPr/>
            <p:nvPr/>
          </p:nvSpPr>
          <p:spPr>
            <a:xfrm>
              <a:off x="2123010" y="2714103"/>
              <a:ext cx="390615" cy="7200"/>
            </a:xfrm>
            <a:prstGeom prst="rect">
              <a:avLst/>
            </a:prstGeom>
            <a:solidFill>
              <a:srgbClr val="00BCF2"/>
            </a:solidFill>
            <a:ln>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4" name="Triangle 16">
              <a:extLst>
                <a:ext uri="{FF2B5EF4-FFF2-40B4-BE49-F238E27FC236}">
                  <a16:creationId xmlns:a16="http://schemas.microsoft.com/office/drawing/2014/main" id="{C1F96ED9-6FD0-489A-88F6-08D15CE1522B}"/>
                </a:ext>
              </a:extLst>
            </p:cNvPr>
            <p:cNvSpPr/>
            <p:nvPr/>
          </p:nvSpPr>
          <p:spPr>
            <a:xfrm rot="5400000">
              <a:off x="2539912" y="2672316"/>
              <a:ext cx="45719" cy="94374"/>
            </a:xfrm>
            <a:prstGeom prst="triangle">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145" name="Group 144">
            <a:extLst>
              <a:ext uri="{FF2B5EF4-FFF2-40B4-BE49-F238E27FC236}">
                <a16:creationId xmlns:a16="http://schemas.microsoft.com/office/drawing/2014/main" id="{8C9AB921-3D7C-4E04-9B0E-37500F5179E4}"/>
              </a:ext>
            </a:extLst>
          </p:cNvPr>
          <p:cNvGrpSpPr/>
          <p:nvPr/>
        </p:nvGrpSpPr>
        <p:grpSpPr>
          <a:xfrm rot="20496259">
            <a:off x="2084997" y="5726181"/>
            <a:ext cx="486949" cy="45719"/>
            <a:chOff x="2123010" y="2696643"/>
            <a:chExt cx="486949" cy="45719"/>
          </a:xfrm>
        </p:grpSpPr>
        <p:sp>
          <p:nvSpPr>
            <p:cNvPr id="146" name="Arrow: Right 131">
              <a:extLst>
                <a:ext uri="{FF2B5EF4-FFF2-40B4-BE49-F238E27FC236}">
                  <a16:creationId xmlns:a16="http://schemas.microsoft.com/office/drawing/2014/main" id="{2A8938ED-0D46-4444-879F-63F1C2FC0481}"/>
                </a:ext>
              </a:extLst>
            </p:cNvPr>
            <p:cNvSpPr/>
            <p:nvPr/>
          </p:nvSpPr>
          <p:spPr>
            <a:xfrm>
              <a:off x="2123010" y="2714103"/>
              <a:ext cx="390615" cy="7200"/>
            </a:xfrm>
            <a:prstGeom prst="rect">
              <a:avLst/>
            </a:prstGeom>
            <a:solidFill>
              <a:srgbClr val="00BCF2"/>
            </a:solidFill>
            <a:ln>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7" name="Triangle 16">
              <a:extLst>
                <a:ext uri="{FF2B5EF4-FFF2-40B4-BE49-F238E27FC236}">
                  <a16:creationId xmlns:a16="http://schemas.microsoft.com/office/drawing/2014/main" id="{DEB2FE31-206F-409D-927D-70180EB00CC2}"/>
                </a:ext>
              </a:extLst>
            </p:cNvPr>
            <p:cNvSpPr/>
            <p:nvPr/>
          </p:nvSpPr>
          <p:spPr>
            <a:xfrm rot="5400000">
              <a:off x="2539912" y="2672316"/>
              <a:ext cx="45719" cy="94374"/>
            </a:xfrm>
            <a:prstGeom prst="triangle">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148" name="Rounded Rectangle 7">
            <a:extLst>
              <a:ext uri="{FF2B5EF4-FFF2-40B4-BE49-F238E27FC236}">
                <a16:creationId xmlns:a16="http://schemas.microsoft.com/office/drawing/2014/main" id="{C5F436EB-9AE9-483E-AE89-3BBDAC4974EB}"/>
              </a:ext>
            </a:extLst>
          </p:cNvPr>
          <p:cNvSpPr/>
          <p:nvPr/>
        </p:nvSpPr>
        <p:spPr>
          <a:xfrm>
            <a:off x="585544" y="4198420"/>
            <a:ext cx="1442152" cy="330663"/>
          </a:xfrm>
          <a:prstGeom prst="round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solidFill>
                  <a:srgbClr val="00BCF2"/>
                </a:solidFill>
              </a:rPr>
              <a:t>SUSTAINABLE CERTIFIED</a:t>
            </a:r>
          </a:p>
        </p:txBody>
      </p:sp>
      <p:sp>
        <p:nvSpPr>
          <p:cNvPr id="149" name="Rounded Rectangle 7">
            <a:extLst>
              <a:ext uri="{FF2B5EF4-FFF2-40B4-BE49-F238E27FC236}">
                <a16:creationId xmlns:a16="http://schemas.microsoft.com/office/drawing/2014/main" id="{0859D27C-A5CF-4C6B-8E38-FBCF2B501041}"/>
              </a:ext>
            </a:extLst>
          </p:cNvPr>
          <p:cNvSpPr/>
          <p:nvPr/>
        </p:nvSpPr>
        <p:spPr>
          <a:xfrm>
            <a:off x="575320" y="4590368"/>
            <a:ext cx="1442152" cy="330663"/>
          </a:xfrm>
          <a:prstGeom prst="round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solidFill>
                  <a:srgbClr val="00BCF2"/>
                </a:solidFill>
              </a:rPr>
              <a:t>CONVENTIONAL PRODUCTION</a:t>
            </a:r>
          </a:p>
        </p:txBody>
      </p:sp>
      <p:sp>
        <p:nvSpPr>
          <p:cNvPr id="150" name="Rounded Rectangle 7">
            <a:extLst>
              <a:ext uri="{FF2B5EF4-FFF2-40B4-BE49-F238E27FC236}">
                <a16:creationId xmlns:a16="http://schemas.microsoft.com/office/drawing/2014/main" id="{2DD7883D-9F69-4560-9BA5-5E5A10426C3B}"/>
              </a:ext>
            </a:extLst>
          </p:cNvPr>
          <p:cNvSpPr/>
          <p:nvPr/>
        </p:nvSpPr>
        <p:spPr>
          <a:xfrm>
            <a:off x="595319" y="5198536"/>
            <a:ext cx="1442152" cy="330663"/>
          </a:xfrm>
          <a:prstGeom prst="round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solidFill>
                  <a:srgbClr val="00BCF2"/>
                </a:solidFill>
              </a:rPr>
              <a:t>SUSTAINABLE CERTIFIED</a:t>
            </a:r>
          </a:p>
        </p:txBody>
      </p:sp>
      <p:sp>
        <p:nvSpPr>
          <p:cNvPr id="151" name="Rounded Rectangle 7">
            <a:extLst>
              <a:ext uri="{FF2B5EF4-FFF2-40B4-BE49-F238E27FC236}">
                <a16:creationId xmlns:a16="http://schemas.microsoft.com/office/drawing/2014/main" id="{2E35072B-5C1F-49D9-8479-7AA3FC8747C1}"/>
              </a:ext>
            </a:extLst>
          </p:cNvPr>
          <p:cNvSpPr/>
          <p:nvPr/>
        </p:nvSpPr>
        <p:spPr>
          <a:xfrm>
            <a:off x="585095" y="5590484"/>
            <a:ext cx="1442152" cy="330663"/>
          </a:xfrm>
          <a:prstGeom prst="round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solidFill>
                  <a:srgbClr val="00BCF2"/>
                </a:solidFill>
              </a:rPr>
              <a:t>CONVENTIONAL PRODUCTION</a:t>
            </a:r>
          </a:p>
        </p:txBody>
      </p:sp>
      <p:sp>
        <p:nvSpPr>
          <p:cNvPr id="152" name="Rounded Rectangle 7">
            <a:extLst>
              <a:ext uri="{FF2B5EF4-FFF2-40B4-BE49-F238E27FC236}">
                <a16:creationId xmlns:a16="http://schemas.microsoft.com/office/drawing/2014/main" id="{FF7F9C62-7297-43FD-BADC-4DE3D87A24CE}"/>
              </a:ext>
            </a:extLst>
          </p:cNvPr>
          <p:cNvSpPr/>
          <p:nvPr/>
        </p:nvSpPr>
        <p:spPr>
          <a:xfrm>
            <a:off x="2624225" y="4403641"/>
            <a:ext cx="1442152" cy="330663"/>
          </a:xfrm>
          <a:prstGeom prst="round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solidFill>
                  <a:srgbClr val="00BCF2"/>
                </a:solidFill>
              </a:rPr>
              <a:t>TRANSPORTER</a:t>
            </a:r>
          </a:p>
        </p:txBody>
      </p:sp>
      <p:sp>
        <p:nvSpPr>
          <p:cNvPr id="153" name="Rounded Rectangle 7">
            <a:extLst>
              <a:ext uri="{FF2B5EF4-FFF2-40B4-BE49-F238E27FC236}">
                <a16:creationId xmlns:a16="http://schemas.microsoft.com/office/drawing/2014/main" id="{9FDD8BC1-1A32-4F56-B459-D33DCA979B2D}"/>
              </a:ext>
            </a:extLst>
          </p:cNvPr>
          <p:cNvSpPr/>
          <p:nvPr/>
        </p:nvSpPr>
        <p:spPr>
          <a:xfrm>
            <a:off x="2624225" y="5442691"/>
            <a:ext cx="1442152" cy="330663"/>
          </a:xfrm>
          <a:prstGeom prst="round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solidFill>
                  <a:srgbClr val="00BCF2"/>
                </a:solidFill>
              </a:rPr>
              <a:t>TRANSPORTER</a:t>
            </a:r>
          </a:p>
        </p:txBody>
      </p:sp>
      <p:grpSp>
        <p:nvGrpSpPr>
          <p:cNvPr id="154" name="Group 153">
            <a:extLst>
              <a:ext uri="{FF2B5EF4-FFF2-40B4-BE49-F238E27FC236}">
                <a16:creationId xmlns:a16="http://schemas.microsoft.com/office/drawing/2014/main" id="{76FAD266-15EB-4C0E-878F-39EBA17B7B9E}"/>
              </a:ext>
            </a:extLst>
          </p:cNvPr>
          <p:cNvGrpSpPr/>
          <p:nvPr/>
        </p:nvGrpSpPr>
        <p:grpSpPr>
          <a:xfrm>
            <a:off x="4101351" y="4540187"/>
            <a:ext cx="486949" cy="45719"/>
            <a:chOff x="2123010" y="2696643"/>
            <a:chExt cx="486949" cy="45719"/>
          </a:xfrm>
        </p:grpSpPr>
        <p:sp>
          <p:nvSpPr>
            <p:cNvPr id="155" name="Arrow: Right 131">
              <a:extLst>
                <a:ext uri="{FF2B5EF4-FFF2-40B4-BE49-F238E27FC236}">
                  <a16:creationId xmlns:a16="http://schemas.microsoft.com/office/drawing/2014/main" id="{2DC78625-2D3B-46C1-A0C3-CC04C8E2EA6E}"/>
                </a:ext>
              </a:extLst>
            </p:cNvPr>
            <p:cNvSpPr/>
            <p:nvPr/>
          </p:nvSpPr>
          <p:spPr>
            <a:xfrm>
              <a:off x="2123010" y="2714103"/>
              <a:ext cx="390615" cy="7200"/>
            </a:xfrm>
            <a:prstGeom prst="rect">
              <a:avLst/>
            </a:prstGeom>
            <a:solidFill>
              <a:srgbClr val="00BCF2"/>
            </a:solidFill>
            <a:ln>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6" name="Triangle 16">
              <a:extLst>
                <a:ext uri="{FF2B5EF4-FFF2-40B4-BE49-F238E27FC236}">
                  <a16:creationId xmlns:a16="http://schemas.microsoft.com/office/drawing/2014/main" id="{A2B0A39C-A1CB-4F9D-84BE-949CBB18D9BC}"/>
                </a:ext>
              </a:extLst>
            </p:cNvPr>
            <p:cNvSpPr/>
            <p:nvPr/>
          </p:nvSpPr>
          <p:spPr>
            <a:xfrm rot="5400000">
              <a:off x="2539912" y="2672316"/>
              <a:ext cx="45719" cy="94374"/>
            </a:xfrm>
            <a:prstGeom prst="triangle">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157" name="Group 156">
            <a:extLst>
              <a:ext uri="{FF2B5EF4-FFF2-40B4-BE49-F238E27FC236}">
                <a16:creationId xmlns:a16="http://schemas.microsoft.com/office/drawing/2014/main" id="{FDEBCA87-6A79-4320-B8D8-206132DDE88D}"/>
              </a:ext>
            </a:extLst>
          </p:cNvPr>
          <p:cNvGrpSpPr/>
          <p:nvPr/>
        </p:nvGrpSpPr>
        <p:grpSpPr>
          <a:xfrm>
            <a:off x="4137371" y="5582096"/>
            <a:ext cx="486949" cy="45719"/>
            <a:chOff x="2123010" y="2696643"/>
            <a:chExt cx="486949" cy="45719"/>
          </a:xfrm>
        </p:grpSpPr>
        <p:sp>
          <p:nvSpPr>
            <p:cNvPr id="158" name="Arrow: Right 131">
              <a:extLst>
                <a:ext uri="{FF2B5EF4-FFF2-40B4-BE49-F238E27FC236}">
                  <a16:creationId xmlns:a16="http://schemas.microsoft.com/office/drawing/2014/main" id="{B9EFDA8A-5A3F-4947-A527-46BE376E675D}"/>
                </a:ext>
              </a:extLst>
            </p:cNvPr>
            <p:cNvSpPr/>
            <p:nvPr/>
          </p:nvSpPr>
          <p:spPr>
            <a:xfrm>
              <a:off x="2123010" y="2714103"/>
              <a:ext cx="390615" cy="7200"/>
            </a:xfrm>
            <a:prstGeom prst="rect">
              <a:avLst/>
            </a:prstGeom>
            <a:solidFill>
              <a:srgbClr val="00BCF2"/>
            </a:solidFill>
            <a:ln>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9" name="Triangle 16">
              <a:extLst>
                <a:ext uri="{FF2B5EF4-FFF2-40B4-BE49-F238E27FC236}">
                  <a16:creationId xmlns:a16="http://schemas.microsoft.com/office/drawing/2014/main" id="{97F5CFEF-B16C-47E1-B402-8A34DD9DC45A}"/>
                </a:ext>
              </a:extLst>
            </p:cNvPr>
            <p:cNvSpPr/>
            <p:nvPr/>
          </p:nvSpPr>
          <p:spPr>
            <a:xfrm rot="5400000">
              <a:off x="2539912" y="2672316"/>
              <a:ext cx="45719" cy="94374"/>
            </a:xfrm>
            <a:prstGeom prst="triangle">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160" name="Rounded Rectangle 7">
            <a:extLst>
              <a:ext uri="{FF2B5EF4-FFF2-40B4-BE49-F238E27FC236}">
                <a16:creationId xmlns:a16="http://schemas.microsoft.com/office/drawing/2014/main" id="{C2392588-DA14-4E64-8EBB-CA08EFBB61D2}"/>
              </a:ext>
            </a:extLst>
          </p:cNvPr>
          <p:cNvSpPr/>
          <p:nvPr/>
        </p:nvSpPr>
        <p:spPr>
          <a:xfrm>
            <a:off x="4627001" y="4434302"/>
            <a:ext cx="1442152" cy="330663"/>
          </a:xfrm>
          <a:prstGeom prst="round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solidFill>
                  <a:srgbClr val="00BCF2"/>
                </a:solidFill>
              </a:rPr>
              <a:t>CERTIFIED PRODUCER</a:t>
            </a:r>
          </a:p>
        </p:txBody>
      </p:sp>
      <p:sp>
        <p:nvSpPr>
          <p:cNvPr id="162" name="Rounded Rectangle 7">
            <a:extLst>
              <a:ext uri="{FF2B5EF4-FFF2-40B4-BE49-F238E27FC236}">
                <a16:creationId xmlns:a16="http://schemas.microsoft.com/office/drawing/2014/main" id="{265E44BF-09CA-40CE-AB79-DC8C48B2FA69}"/>
              </a:ext>
            </a:extLst>
          </p:cNvPr>
          <p:cNvSpPr/>
          <p:nvPr/>
        </p:nvSpPr>
        <p:spPr>
          <a:xfrm>
            <a:off x="4627001" y="5450837"/>
            <a:ext cx="1442152" cy="330663"/>
          </a:xfrm>
          <a:prstGeom prst="round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solidFill>
                  <a:srgbClr val="00BCF2"/>
                </a:solidFill>
              </a:rPr>
              <a:t>PRODUCER</a:t>
            </a:r>
          </a:p>
        </p:txBody>
      </p:sp>
      <p:sp>
        <p:nvSpPr>
          <p:cNvPr id="164" name="Rounded Rectangle 7">
            <a:extLst>
              <a:ext uri="{FF2B5EF4-FFF2-40B4-BE49-F238E27FC236}">
                <a16:creationId xmlns:a16="http://schemas.microsoft.com/office/drawing/2014/main" id="{2BCC571E-F685-4916-BF06-8BBD0950AC8D}"/>
              </a:ext>
            </a:extLst>
          </p:cNvPr>
          <p:cNvSpPr/>
          <p:nvPr/>
        </p:nvSpPr>
        <p:spPr>
          <a:xfrm>
            <a:off x="6640038" y="4214832"/>
            <a:ext cx="1442152" cy="330663"/>
          </a:xfrm>
          <a:prstGeom prst="round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solidFill>
                  <a:srgbClr val="00BCF2"/>
                </a:solidFill>
              </a:rPr>
              <a:t>CERTIFIED FINAL PRODUCT</a:t>
            </a:r>
          </a:p>
        </p:txBody>
      </p:sp>
      <p:sp>
        <p:nvSpPr>
          <p:cNvPr id="165" name="Rounded Rectangle 7">
            <a:extLst>
              <a:ext uri="{FF2B5EF4-FFF2-40B4-BE49-F238E27FC236}">
                <a16:creationId xmlns:a16="http://schemas.microsoft.com/office/drawing/2014/main" id="{C03744FA-64EB-4F8C-8FC9-5590F7A55C35}"/>
              </a:ext>
            </a:extLst>
          </p:cNvPr>
          <p:cNvSpPr/>
          <p:nvPr/>
        </p:nvSpPr>
        <p:spPr>
          <a:xfrm>
            <a:off x="6640038" y="5198535"/>
            <a:ext cx="1442152" cy="330663"/>
          </a:xfrm>
          <a:prstGeom prst="round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solidFill>
                  <a:srgbClr val="00BCF2"/>
                </a:solidFill>
              </a:rPr>
              <a:t>CERTIFIED FINAL PRODUCT</a:t>
            </a:r>
          </a:p>
        </p:txBody>
      </p:sp>
      <p:sp>
        <p:nvSpPr>
          <p:cNvPr id="166" name="Rounded Rectangle 7">
            <a:extLst>
              <a:ext uri="{FF2B5EF4-FFF2-40B4-BE49-F238E27FC236}">
                <a16:creationId xmlns:a16="http://schemas.microsoft.com/office/drawing/2014/main" id="{EEC0CA59-E1B3-4E0B-B885-21A30948D478}"/>
              </a:ext>
            </a:extLst>
          </p:cNvPr>
          <p:cNvSpPr/>
          <p:nvPr/>
        </p:nvSpPr>
        <p:spPr>
          <a:xfrm>
            <a:off x="6661817" y="5590484"/>
            <a:ext cx="1442152" cy="330663"/>
          </a:xfrm>
          <a:prstGeom prst="round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solidFill>
                  <a:srgbClr val="00BCF2"/>
                </a:solidFill>
              </a:rPr>
              <a:t>CONVENTIONAL FINAL PRODUCT</a:t>
            </a:r>
          </a:p>
        </p:txBody>
      </p:sp>
      <p:sp>
        <p:nvSpPr>
          <p:cNvPr id="167" name="Rounded Rectangle 7">
            <a:extLst>
              <a:ext uri="{FF2B5EF4-FFF2-40B4-BE49-F238E27FC236}">
                <a16:creationId xmlns:a16="http://schemas.microsoft.com/office/drawing/2014/main" id="{08C86CE5-222D-441C-AC59-AB25349C6940}"/>
              </a:ext>
            </a:extLst>
          </p:cNvPr>
          <p:cNvSpPr/>
          <p:nvPr/>
        </p:nvSpPr>
        <p:spPr>
          <a:xfrm>
            <a:off x="6635895" y="4588831"/>
            <a:ext cx="1442152" cy="330663"/>
          </a:xfrm>
          <a:prstGeom prst="round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solidFill>
                  <a:srgbClr val="00BCF2"/>
                </a:solidFill>
              </a:rPr>
              <a:t>CONVENTIONAL FINAL PRODUCT</a:t>
            </a:r>
          </a:p>
        </p:txBody>
      </p:sp>
      <p:grpSp>
        <p:nvGrpSpPr>
          <p:cNvPr id="176" name="Group 175">
            <a:extLst>
              <a:ext uri="{FF2B5EF4-FFF2-40B4-BE49-F238E27FC236}">
                <a16:creationId xmlns:a16="http://schemas.microsoft.com/office/drawing/2014/main" id="{2E69EB43-77E0-41E0-9887-0822111C16B7}"/>
              </a:ext>
            </a:extLst>
          </p:cNvPr>
          <p:cNvGrpSpPr/>
          <p:nvPr/>
        </p:nvGrpSpPr>
        <p:grpSpPr>
          <a:xfrm rot="20223516">
            <a:off x="6153175" y="5466181"/>
            <a:ext cx="486949" cy="45719"/>
            <a:chOff x="2123010" y="2696643"/>
            <a:chExt cx="486949" cy="45719"/>
          </a:xfrm>
        </p:grpSpPr>
        <p:sp>
          <p:nvSpPr>
            <p:cNvPr id="177" name="Arrow: Right 131">
              <a:extLst>
                <a:ext uri="{FF2B5EF4-FFF2-40B4-BE49-F238E27FC236}">
                  <a16:creationId xmlns:a16="http://schemas.microsoft.com/office/drawing/2014/main" id="{85BA6B28-5916-42E6-97AE-5623E843A3AE}"/>
                </a:ext>
              </a:extLst>
            </p:cNvPr>
            <p:cNvSpPr/>
            <p:nvPr/>
          </p:nvSpPr>
          <p:spPr>
            <a:xfrm>
              <a:off x="2123010" y="2714103"/>
              <a:ext cx="390615" cy="7200"/>
            </a:xfrm>
            <a:prstGeom prst="rect">
              <a:avLst/>
            </a:prstGeom>
            <a:solidFill>
              <a:srgbClr val="00BCF2"/>
            </a:solidFill>
            <a:ln>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9" name="Triangle 16">
              <a:extLst>
                <a:ext uri="{FF2B5EF4-FFF2-40B4-BE49-F238E27FC236}">
                  <a16:creationId xmlns:a16="http://schemas.microsoft.com/office/drawing/2014/main" id="{2BE006A7-7309-405E-A8C5-B40056EB56C6}"/>
                </a:ext>
              </a:extLst>
            </p:cNvPr>
            <p:cNvSpPr/>
            <p:nvPr/>
          </p:nvSpPr>
          <p:spPr>
            <a:xfrm rot="5400000">
              <a:off x="2539912" y="2672316"/>
              <a:ext cx="45719" cy="94374"/>
            </a:xfrm>
            <a:prstGeom prst="triangle">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181" name="Group 180">
            <a:extLst>
              <a:ext uri="{FF2B5EF4-FFF2-40B4-BE49-F238E27FC236}">
                <a16:creationId xmlns:a16="http://schemas.microsoft.com/office/drawing/2014/main" id="{3DBFF6AA-E105-4E9E-9DDA-FFB3C188C20F}"/>
              </a:ext>
            </a:extLst>
          </p:cNvPr>
          <p:cNvGrpSpPr/>
          <p:nvPr/>
        </p:nvGrpSpPr>
        <p:grpSpPr>
          <a:xfrm rot="995983">
            <a:off x="6145246" y="5717486"/>
            <a:ext cx="486949" cy="45719"/>
            <a:chOff x="2123010" y="2696643"/>
            <a:chExt cx="486949" cy="45719"/>
          </a:xfrm>
        </p:grpSpPr>
        <p:sp>
          <p:nvSpPr>
            <p:cNvPr id="182" name="Arrow: Right 131">
              <a:extLst>
                <a:ext uri="{FF2B5EF4-FFF2-40B4-BE49-F238E27FC236}">
                  <a16:creationId xmlns:a16="http://schemas.microsoft.com/office/drawing/2014/main" id="{B152EAB1-27EE-4D16-93B9-18F59A8E276F}"/>
                </a:ext>
              </a:extLst>
            </p:cNvPr>
            <p:cNvSpPr/>
            <p:nvPr/>
          </p:nvSpPr>
          <p:spPr>
            <a:xfrm>
              <a:off x="2123010" y="2714103"/>
              <a:ext cx="390615" cy="7200"/>
            </a:xfrm>
            <a:prstGeom prst="rect">
              <a:avLst/>
            </a:prstGeom>
            <a:solidFill>
              <a:srgbClr val="00BCF2"/>
            </a:solidFill>
            <a:ln>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3" name="Triangle 16">
              <a:extLst>
                <a:ext uri="{FF2B5EF4-FFF2-40B4-BE49-F238E27FC236}">
                  <a16:creationId xmlns:a16="http://schemas.microsoft.com/office/drawing/2014/main" id="{6A1A85B2-C9DB-4670-867A-094D47865875}"/>
                </a:ext>
              </a:extLst>
            </p:cNvPr>
            <p:cNvSpPr/>
            <p:nvPr/>
          </p:nvSpPr>
          <p:spPr>
            <a:xfrm rot="5400000">
              <a:off x="2539912" y="2672316"/>
              <a:ext cx="45719" cy="94374"/>
            </a:xfrm>
            <a:prstGeom prst="triangle">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185" name="Group 184">
            <a:extLst>
              <a:ext uri="{FF2B5EF4-FFF2-40B4-BE49-F238E27FC236}">
                <a16:creationId xmlns:a16="http://schemas.microsoft.com/office/drawing/2014/main" id="{F918A415-A9CF-4FAE-9902-235DE9737B6C}"/>
              </a:ext>
            </a:extLst>
          </p:cNvPr>
          <p:cNvGrpSpPr/>
          <p:nvPr/>
        </p:nvGrpSpPr>
        <p:grpSpPr>
          <a:xfrm rot="20223516">
            <a:off x="6135559" y="4464787"/>
            <a:ext cx="486949" cy="45719"/>
            <a:chOff x="2123010" y="2696643"/>
            <a:chExt cx="486949" cy="45719"/>
          </a:xfrm>
        </p:grpSpPr>
        <p:sp>
          <p:nvSpPr>
            <p:cNvPr id="187" name="Arrow: Right 131">
              <a:extLst>
                <a:ext uri="{FF2B5EF4-FFF2-40B4-BE49-F238E27FC236}">
                  <a16:creationId xmlns:a16="http://schemas.microsoft.com/office/drawing/2014/main" id="{567968C5-E239-473E-900B-1EC19B7E83F1}"/>
                </a:ext>
              </a:extLst>
            </p:cNvPr>
            <p:cNvSpPr/>
            <p:nvPr/>
          </p:nvSpPr>
          <p:spPr>
            <a:xfrm>
              <a:off x="2123010" y="2714103"/>
              <a:ext cx="390615" cy="7200"/>
            </a:xfrm>
            <a:prstGeom prst="rect">
              <a:avLst/>
            </a:prstGeom>
            <a:solidFill>
              <a:srgbClr val="00BCF2"/>
            </a:solidFill>
            <a:ln>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8" name="Triangle 16">
              <a:extLst>
                <a:ext uri="{FF2B5EF4-FFF2-40B4-BE49-F238E27FC236}">
                  <a16:creationId xmlns:a16="http://schemas.microsoft.com/office/drawing/2014/main" id="{3F864F10-DFDD-4044-8A94-8965F37F398F}"/>
                </a:ext>
              </a:extLst>
            </p:cNvPr>
            <p:cNvSpPr/>
            <p:nvPr/>
          </p:nvSpPr>
          <p:spPr>
            <a:xfrm rot="5400000">
              <a:off x="2539912" y="2672316"/>
              <a:ext cx="45719" cy="94374"/>
            </a:xfrm>
            <a:prstGeom prst="triangle">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189" name="Group 188">
            <a:extLst>
              <a:ext uri="{FF2B5EF4-FFF2-40B4-BE49-F238E27FC236}">
                <a16:creationId xmlns:a16="http://schemas.microsoft.com/office/drawing/2014/main" id="{DB3B18DC-18C2-4519-8A9E-DF9369656CB1}"/>
              </a:ext>
            </a:extLst>
          </p:cNvPr>
          <p:cNvGrpSpPr/>
          <p:nvPr/>
        </p:nvGrpSpPr>
        <p:grpSpPr>
          <a:xfrm rot="995983">
            <a:off x="6127630" y="4716092"/>
            <a:ext cx="486949" cy="45719"/>
            <a:chOff x="2123010" y="2696643"/>
            <a:chExt cx="486949" cy="45719"/>
          </a:xfrm>
        </p:grpSpPr>
        <p:sp>
          <p:nvSpPr>
            <p:cNvPr id="190" name="Arrow: Right 131">
              <a:extLst>
                <a:ext uri="{FF2B5EF4-FFF2-40B4-BE49-F238E27FC236}">
                  <a16:creationId xmlns:a16="http://schemas.microsoft.com/office/drawing/2014/main" id="{32E70421-32FB-4E92-95F0-6F424538ACF7}"/>
                </a:ext>
              </a:extLst>
            </p:cNvPr>
            <p:cNvSpPr/>
            <p:nvPr/>
          </p:nvSpPr>
          <p:spPr>
            <a:xfrm>
              <a:off x="2123010" y="2714103"/>
              <a:ext cx="390615" cy="7200"/>
            </a:xfrm>
            <a:prstGeom prst="rect">
              <a:avLst/>
            </a:prstGeom>
            <a:solidFill>
              <a:srgbClr val="00BCF2"/>
            </a:solidFill>
            <a:ln>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1" name="Triangle 16">
              <a:extLst>
                <a:ext uri="{FF2B5EF4-FFF2-40B4-BE49-F238E27FC236}">
                  <a16:creationId xmlns:a16="http://schemas.microsoft.com/office/drawing/2014/main" id="{5396F445-31EB-457D-ABB9-58511012547C}"/>
                </a:ext>
              </a:extLst>
            </p:cNvPr>
            <p:cNvSpPr/>
            <p:nvPr/>
          </p:nvSpPr>
          <p:spPr>
            <a:xfrm rot="5400000">
              <a:off x="2539912" y="2672316"/>
              <a:ext cx="45719" cy="94374"/>
            </a:xfrm>
            <a:prstGeom prst="triangle">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199" name="Rounded Rectangle 7">
            <a:extLst>
              <a:ext uri="{FF2B5EF4-FFF2-40B4-BE49-F238E27FC236}">
                <a16:creationId xmlns:a16="http://schemas.microsoft.com/office/drawing/2014/main" id="{C6113E16-3517-4EB0-B6C0-517B335454A6}"/>
              </a:ext>
            </a:extLst>
          </p:cNvPr>
          <p:cNvSpPr/>
          <p:nvPr/>
        </p:nvSpPr>
        <p:spPr>
          <a:xfrm>
            <a:off x="3622256" y="4906073"/>
            <a:ext cx="1442152" cy="330663"/>
          </a:xfrm>
          <a:prstGeom prst="round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a:solidFill>
                  <a:srgbClr val="00BCF2"/>
                </a:solidFill>
              </a:rPr>
              <a:t>CERTIFICATE MARKET</a:t>
            </a:r>
          </a:p>
        </p:txBody>
      </p:sp>
      <p:sp>
        <p:nvSpPr>
          <p:cNvPr id="203" name="Triangle 16">
            <a:extLst>
              <a:ext uri="{FF2B5EF4-FFF2-40B4-BE49-F238E27FC236}">
                <a16:creationId xmlns:a16="http://schemas.microsoft.com/office/drawing/2014/main" id="{140E9C73-21F9-4722-99E9-2CCF932F37D2}"/>
              </a:ext>
            </a:extLst>
          </p:cNvPr>
          <p:cNvSpPr/>
          <p:nvPr/>
        </p:nvSpPr>
        <p:spPr>
          <a:xfrm rot="15631023" flipV="1">
            <a:off x="3497586" y="5077507"/>
            <a:ext cx="88221" cy="107857"/>
          </a:xfrm>
          <a:prstGeom prst="triangle">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9" name="Straight Connector 18">
            <a:extLst>
              <a:ext uri="{FF2B5EF4-FFF2-40B4-BE49-F238E27FC236}">
                <a16:creationId xmlns:a16="http://schemas.microsoft.com/office/drawing/2014/main" id="{79357AB9-BD79-4111-8DFC-8AA641B985E0}"/>
              </a:ext>
            </a:extLst>
          </p:cNvPr>
          <p:cNvCxnSpPr>
            <a:cxnSpLocks/>
          </p:cNvCxnSpPr>
          <p:nvPr/>
        </p:nvCxnSpPr>
        <p:spPr>
          <a:xfrm flipV="1">
            <a:off x="2071605" y="5127609"/>
            <a:ext cx="1481253" cy="223176"/>
          </a:xfrm>
          <a:prstGeom prst="line">
            <a:avLst/>
          </a:prstGeom>
          <a:ln w="19050">
            <a:solidFill>
              <a:srgbClr val="00BCF2"/>
            </a:solidFill>
            <a:prstDash val="sysDot"/>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B62157D9-1A3F-4D4C-BAEC-27955F9B8CDB}"/>
              </a:ext>
            </a:extLst>
          </p:cNvPr>
          <p:cNvCxnSpPr>
            <a:cxnSpLocks/>
          </p:cNvCxnSpPr>
          <p:nvPr/>
        </p:nvCxnSpPr>
        <p:spPr>
          <a:xfrm>
            <a:off x="5113743" y="5091402"/>
            <a:ext cx="1427161" cy="215904"/>
          </a:xfrm>
          <a:prstGeom prst="line">
            <a:avLst/>
          </a:prstGeom>
          <a:ln w="19050">
            <a:solidFill>
              <a:srgbClr val="00BCF2"/>
            </a:solidFill>
            <a:prstDash val="sysDot"/>
          </a:ln>
        </p:spPr>
        <p:style>
          <a:lnRef idx="1">
            <a:schemeClr val="accent1"/>
          </a:lnRef>
          <a:fillRef idx="0">
            <a:schemeClr val="accent1"/>
          </a:fillRef>
          <a:effectRef idx="0">
            <a:schemeClr val="accent1"/>
          </a:effectRef>
          <a:fontRef idx="minor">
            <a:schemeClr val="tx1"/>
          </a:fontRef>
        </p:style>
      </p:cxnSp>
      <p:sp>
        <p:nvSpPr>
          <p:cNvPr id="213" name="Triangle 16">
            <a:extLst>
              <a:ext uri="{FF2B5EF4-FFF2-40B4-BE49-F238E27FC236}">
                <a16:creationId xmlns:a16="http://schemas.microsoft.com/office/drawing/2014/main" id="{239FB8C6-8DCB-46C1-9807-4F3D4F75099F}"/>
              </a:ext>
            </a:extLst>
          </p:cNvPr>
          <p:cNvSpPr/>
          <p:nvPr/>
        </p:nvSpPr>
        <p:spPr>
          <a:xfrm rot="16529948" flipV="1">
            <a:off x="6484345" y="5260688"/>
            <a:ext cx="88221" cy="107857"/>
          </a:xfrm>
          <a:prstGeom prst="triangle">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131385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7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8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9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9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0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0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13"/>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1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15"/>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16"/>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17"/>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48"/>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49"/>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50"/>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51"/>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52"/>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53"/>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60"/>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62"/>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64"/>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65"/>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66"/>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67"/>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8" grpId="0" animBg="1"/>
      <p:bldP spid="82" grpId="0" animBg="1"/>
      <p:bldP spid="83" grpId="0" animBg="1"/>
      <p:bldP spid="86" grpId="0" animBg="1"/>
      <p:bldP spid="87" grpId="0" animBg="1"/>
      <p:bldP spid="88" grpId="0" animBg="1"/>
      <p:bldP spid="90" grpId="0" animBg="1"/>
      <p:bldP spid="92" grpId="0" animBg="1"/>
      <p:bldP spid="94" grpId="0" animBg="1"/>
      <p:bldP spid="96" grpId="0" animBg="1"/>
      <p:bldP spid="97" grpId="0" animBg="1"/>
      <p:bldP spid="98" grpId="0" animBg="1"/>
      <p:bldP spid="7" grpId="0"/>
      <p:bldP spid="9" grpId="0"/>
      <p:bldP spid="12" grpId="0"/>
      <p:bldP spid="13" grpId="0"/>
      <p:bldP spid="99" grpId="0" animBg="1"/>
      <p:bldP spid="100" grpId="0" animBg="1"/>
      <p:bldP spid="102" grpId="0" animBg="1"/>
      <p:bldP spid="113" grpId="0" animBg="1"/>
      <p:bldP spid="114" grpId="0" animBg="1"/>
      <p:bldP spid="115" grpId="0" animBg="1"/>
      <p:bldP spid="116" grpId="0" animBg="1"/>
      <p:bldP spid="117" grpId="0" animBg="1"/>
      <p:bldP spid="148" grpId="0" animBg="1"/>
      <p:bldP spid="149" grpId="0" animBg="1"/>
      <p:bldP spid="150" grpId="0" animBg="1"/>
      <p:bldP spid="151" grpId="0" animBg="1"/>
      <p:bldP spid="152" grpId="0" animBg="1"/>
      <p:bldP spid="153" grpId="0" animBg="1"/>
      <p:bldP spid="160" grpId="0" animBg="1"/>
      <p:bldP spid="162" grpId="0" animBg="1"/>
      <p:bldP spid="164" grpId="0" animBg="1"/>
      <p:bldP spid="165" grpId="0" animBg="1"/>
      <p:bldP spid="166" grpId="0" animBg="1"/>
      <p:bldP spid="167" grpId="0" animBg="1"/>
      <p:bldP spid="19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D7C7-B16D-4ED3-B1A5-59C2B0C9F524}"/>
              </a:ext>
            </a:extLst>
          </p:cNvPr>
          <p:cNvSpPr>
            <a:spLocks noGrp="1"/>
          </p:cNvSpPr>
          <p:nvPr>
            <p:ph type="title"/>
          </p:nvPr>
        </p:nvSpPr>
        <p:spPr/>
        <p:txBody>
          <a:bodyPr/>
          <a:lstStyle/>
          <a:p>
            <a:r>
              <a:rPr lang="en-US"/>
              <a:t>A few “house rules” – in person training</a:t>
            </a:r>
            <a:endParaRPr lang="en-CH"/>
          </a:p>
        </p:txBody>
      </p:sp>
      <p:pic>
        <p:nvPicPr>
          <p:cNvPr id="15" name="Picture 4" descr="photography of pathway">
            <a:extLst>
              <a:ext uri="{FF2B5EF4-FFF2-40B4-BE49-F238E27FC236}">
                <a16:creationId xmlns:a16="http://schemas.microsoft.com/office/drawing/2014/main" id="{1420F450-6533-48DA-A794-2189892BA51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83" r="17118"/>
          <a:stretch/>
        </p:blipFill>
        <p:spPr bwMode="auto">
          <a:xfrm>
            <a:off x="10131289" y="204"/>
            <a:ext cx="2060713" cy="2006601"/>
          </a:xfrm>
          <a:prstGeom prst="ellipse">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456D005F-12E2-4494-A82E-58DC3400ED29}"/>
              </a:ext>
            </a:extLst>
          </p:cNvPr>
          <p:cNvGrpSpPr/>
          <p:nvPr/>
        </p:nvGrpSpPr>
        <p:grpSpPr>
          <a:xfrm>
            <a:off x="1007693" y="1397959"/>
            <a:ext cx="10176619" cy="4417086"/>
            <a:chOff x="1111141" y="1982131"/>
            <a:chExt cx="10176619" cy="4417085"/>
          </a:xfrm>
        </p:grpSpPr>
        <p:grpSp>
          <p:nvGrpSpPr>
            <p:cNvPr id="19" name="Group 18">
              <a:extLst>
                <a:ext uri="{FF2B5EF4-FFF2-40B4-BE49-F238E27FC236}">
                  <a16:creationId xmlns:a16="http://schemas.microsoft.com/office/drawing/2014/main" id="{D2AF7B70-C8C7-42D4-82AE-F432CA8C2BA1}"/>
                </a:ext>
              </a:extLst>
            </p:cNvPr>
            <p:cNvGrpSpPr/>
            <p:nvPr/>
          </p:nvGrpSpPr>
          <p:grpSpPr>
            <a:xfrm>
              <a:off x="1111141" y="2801977"/>
              <a:ext cx="10176619" cy="575242"/>
              <a:chOff x="1111141" y="2801977"/>
              <a:chExt cx="10176619" cy="575242"/>
            </a:xfrm>
          </p:grpSpPr>
          <p:sp>
            <p:nvSpPr>
              <p:cNvPr id="12" name="TextBox 11">
                <a:extLst>
                  <a:ext uri="{FF2B5EF4-FFF2-40B4-BE49-F238E27FC236}">
                    <a16:creationId xmlns:a16="http://schemas.microsoft.com/office/drawing/2014/main" id="{7E130265-E124-422D-A194-1C67567D1025}"/>
                  </a:ext>
                </a:extLst>
              </p:cNvPr>
              <p:cNvSpPr txBox="1"/>
              <p:nvPr/>
            </p:nvSpPr>
            <p:spPr>
              <a:xfrm>
                <a:off x="2067632" y="2915554"/>
                <a:ext cx="9220128" cy="461665"/>
              </a:xfrm>
              <a:prstGeom prst="rect">
                <a:avLst/>
              </a:prstGeom>
              <a:noFill/>
            </p:spPr>
            <p:txBody>
              <a:bodyPr wrap="square" rtlCol="0" anchor="t">
                <a:spAutoFit/>
              </a:bodyPr>
              <a:lstStyle/>
              <a:p>
                <a:r>
                  <a:rPr lang="en-GB" sz="2400" dirty="0">
                    <a:solidFill>
                      <a:schemeClr val="tx1">
                        <a:lumMod val="65000"/>
                        <a:lumOff val="35000"/>
                      </a:schemeClr>
                    </a:solidFill>
                  </a:rPr>
                  <a:t>Chatham house rules will apply.</a:t>
                </a:r>
              </a:p>
            </p:txBody>
          </p:sp>
          <p:sp>
            <p:nvSpPr>
              <p:cNvPr id="13" name="Star: 4 Points 12">
                <a:extLst>
                  <a:ext uri="{FF2B5EF4-FFF2-40B4-BE49-F238E27FC236}">
                    <a16:creationId xmlns:a16="http://schemas.microsoft.com/office/drawing/2014/main" id="{D9718163-46E6-465F-8C91-87F9B4537D70}"/>
                  </a:ext>
                </a:extLst>
              </p:cNvPr>
              <p:cNvSpPr/>
              <p:nvPr/>
            </p:nvSpPr>
            <p:spPr>
              <a:xfrm>
                <a:off x="1111141" y="2801977"/>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nvGrpSpPr>
            <p:cNvPr id="10" name="Group 9">
              <a:extLst>
                <a:ext uri="{FF2B5EF4-FFF2-40B4-BE49-F238E27FC236}">
                  <a16:creationId xmlns:a16="http://schemas.microsoft.com/office/drawing/2014/main" id="{9AB66EA7-476C-49E6-A6F4-150C6CB8CE69}"/>
                </a:ext>
              </a:extLst>
            </p:cNvPr>
            <p:cNvGrpSpPr/>
            <p:nvPr/>
          </p:nvGrpSpPr>
          <p:grpSpPr>
            <a:xfrm>
              <a:off x="1111141" y="1982131"/>
              <a:ext cx="10064859" cy="4417085"/>
              <a:chOff x="1111141" y="2047880"/>
              <a:chExt cx="10064859" cy="4417085"/>
            </a:xfrm>
          </p:grpSpPr>
          <p:grpSp>
            <p:nvGrpSpPr>
              <p:cNvPr id="5" name="Group 4">
                <a:extLst>
                  <a:ext uri="{FF2B5EF4-FFF2-40B4-BE49-F238E27FC236}">
                    <a16:creationId xmlns:a16="http://schemas.microsoft.com/office/drawing/2014/main" id="{ABA6AC54-CF6E-4DCD-83DC-5308BEBD7F54}"/>
                  </a:ext>
                </a:extLst>
              </p:cNvPr>
              <p:cNvGrpSpPr/>
              <p:nvPr/>
            </p:nvGrpSpPr>
            <p:grpSpPr>
              <a:xfrm>
                <a:off x="1111141" y="2047880"/>
                <a:ext cx="10064859" cy="3382778"/>
                <a:chOff x="729303" y="1763989"/>
                <a:chExt cx="10064859" cy="3382778"/>
              </a:xfrm>
            </p:grpSpPr>
            <p:sp>
              <p:nvSpPr>
                <p:cNvPr id="7" name="Star: 4 Points 6">
                  <a:extLst>
                    <a:ext uri="{FF2B5EF4-FFF2-40B4-BE49-F238E27FC236}">
                      <a16:creationId xmlns:a16="http://schemas.microsoft.com/office/drawing/2014/main" id="{5D1F180D-1C81-44A6-A294-6D26377F190B}"/>
                    </a:ext>
                  </a:extLst>
                </p:cNvPr>
                <p:cNvSpPr/>
                <p:nvPr/>
              </p:nvSpPr>
              <p:spPr>
                <a:xfrm>
                  <a:off x="729303" y="1763989"/>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8" name="Star: 4 Points 7">
                  <a:extLst>
                    <a:ext uri="{FF2B5EF4-FFF2-40B4-BE49-F238E27FC236}">
                      <a16:creationId xmlns:a16="http://schemas.microsoft.com/office/drawing/2014/main" id="{4D33D042-47C2-4BD5-B56B-29D914283EE2}"/>
                    </a:ext>
                  </a:extLst>
                </p:cNvPr>
                <p:cNvSpPr/>
                <p:nvPr/>
              </p:nvSpPr>
              <p:spPr>
                <a:xfrm>
                  <a:off x="729303" y="3403681"/>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Star: 4 Points 8">
                  <a:extLst>
                    <a:ext uri="{FF2B5EF4-FFF2-40B4-BE49-F238E27FC236}">
                      <a16:creationId xmlns:a16="http://schemas.microsoft.com/office/drawing/2014/main" id="{8E168506-D65D-4267-8C9F-E9FB8BD5405B}"/>
                    </a:ext>
                  </a:extLst>
                </p:cNvPr>
                <p:cNvSpPr/>
                <p:nvPr/>
              </p:nvSpPr>
              <p:spPr>
                <a:xfrm>
                  <a:off x="729303" y="4284547"/>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 name="TextBox 3">
                  <a:extLst>
                    <a:ext uri="{FF2B5EF4-FFF2-40B4-BE49-F238E27FC236}">
                      <a16:creationId xmlns:a16="http://schemas.microsoft.com/office/drawing/2014/main" id="{51B0E51A-58A5-4D7E-AB03-10997D0E3B62}"/>
                    </a:ext>
                  </a:extLst>
                </p:cNvPr>
                <p:cNvSpPr txBox="1"/>
                <p:nvPr/>
              </p:nvSpPr>
              <p:spPr>
                <a:xfrm>
                  <a:off x="1685794" y="1800840"/>
                  <a:ext cx="8300622" cy="830997"/>
                </a:xfrm>
                <a:prstGeom prst="rect">
                  <a:avLst/>
                </a:prstGeom>
                <a:noFill/>
              </p:spPr>
              <p:txBody>
                <a:bodyPr wrap="square" rtlCol="0" anchor="t">
                  <a:spAutoFit/>
                </a:bodyPr>
                <a:lstStyle/>
                <a:p>
                  <a:r>
                    <a:rPr lang="en-US" sz="2400" dirty="0">
                      <a:solidFill>
                        <a:schemeClr val="tx1">
                          <a:lumMod val="65000"/>
                          <a:lumOff val="35000"/>
                        </a:schemeClr>
                      </a:solidFill>
                    </a:rPr>
                    <a:t>Taking part in discussions but respect people’s views and session timings.</a:t>
                  </a:r>
                </a:p>
              </p:txBody>
            </p:sp>
            <p:sp>
              <p:nvSpPr>
                <p:cNvPr id="11" name="TextBox 10">
                  <a:extLst>
                    <a:ext uri="{FF2B5EF4-FFF2-40B4-BE49-F238E27FC236}">
                      <a16:creationId xmlns:a16="http://schemas.microsoft.com/office/drawing/2014/main" id="{E2A017DA-8941-478D-A405-F0C942258276}"/>
                    </a:ext>
                  </a:extLst>
                </p:cNvPr>
                <p:cNvSpPr txBox="1"/>
                <p:nvPr/>
              </p:nvSpPr>
              <p:spPr>
                <a:xfrm>
                  <a:off x="1685794" y="3447982"/>
                  <a:ext cx="9108368" cy="461665"/>
                </a:xfrm>
                <a:prstGeom prst="rect">
                  <a:avLst/>
                </a:prstGeom>
                <a:noFill/>
              </p:spPr>
              <p:txBody>
                <a:bodyPr wrap="square" rtlCol="0" anchor="t">
                  <a:spAutoFit/>
                </a:bodyPr>
                <a:lstStyle/>
                <a:p>
                  <a:r>
                    <a:rPr lang="en-GB" sz="2400" dirty="0">
                      <a:solidFill>
                        <a:schemeClr val="tx1">
                          <a:lumMod val="65000"/>
                          <a:lumOff val="35000"/>
                        </a:schemeClr>
                      </a:solidFill>
                    </a:rPr>
                    <a:t>We will be using some quizzes during the session.</a:t>
                  </a:r>
                </a:p>
              </p:txBody>
            </p:sp>
            <p:sp>
              <p:nvSpPr>
                <p:cNvPr id="14" name="TextBox 13">
                  <a:extLst>
                    <a:ext uri="{FF2B5EF4-FFF2-40B4-BE49-F238E27FC236}">
                      <a16:creationId xmlns:a16="http://schemas.microsoft.com/office/drawing/2014/main" id="{8B1300E9-6FB3-4100-A872-50F637E39D48}"/>
                    </a:ext>
                  </a:extLst>
                </p:cNvPr>
                <p:cNvSpPr txBox="1"/>
                <p:nvPr/>
              </p:nvSpPr>
              <p:spPr>
                <a:xfrm>
                  <a:off x="1685794" y="4315770"/>
                  <a:ext cx="8300622" cy="830997"/>
                </a:xfrm>
                <a:prstGeom prst="rect">
                  <a:avLst/>
                </a:prstGeom>
                <a:noFill/>
              </p:spPr>
              <p:txBody>
                <a:bodyPr wrap="square" rtlCol="0" anchor="t">
                  <a:spAutoFit/>
                </a:bodyPr>
                <a:lstStyle/>
                <a:p>
                  <a:r>
                    <a:rPr lang="en-US" sz="2400" dirty="0">
                      <a:solidFill>
                        <a:schemeClr val="tx1">
                          <a:lumMod val="65000"/>
                          <a:lumOff val="35000"/>
                        </a:schemeClr>
                      </a:solidFill>
                    </a:rPr>
                    <a:t>Please ask any questions during the presentations and exercises.</a:t>
                  </a:r>
                  <a:endParaRPr lang="en-CH" sz="2400" dirty="0">
                    <a:solidFill>
                      <a:schemeClr val="tx1">
                        <a:lumMod val="65000"/>
                        <a:lumOff val="35000"/>
                      </a:schemeClr>
                    </a:solidFill>
                  </a:endParaRPr>
                </a:p>
              </p:txBody>
            </p:sp>
          </p:grpSp>
          <p:grpSp>
            <p:nvGrpSpPr>
              <p:cNvPr id="6" name="Group 5">
                <a:extLst>
                  <a:ext uri="{FF2B5EF4-FFF2-40B4-BE49-F238E27FC236}">
                    <a16:creationId xmlns:a16="http://schemas.microsoft.com/office/drawing/2014/main" id="{20323EAA-38D8-482B-8F46-9148CD1C6D0C}"/>
                  </a:ext>
                </a:extLst>
              </p:cNvPr>
              <p:cNvGrpSpPr/>
              <p:nvPr/>
            </p:nvGrpSpPr>
            <p:grpSpPr>
              <a:xfrm>
                <a:off x="1111141" y="5610409"/>
                <a:ext cx="9257113" cy="854556"/>
                <a:chOff x="1111141" y="5610409"/>
                <a:chExt cx="9257113" cy="854556"/>
              </a:xfrm>
            </p:grpSpPr>
            <p:sp>
              <p:nvSpPr>
                <p:cNvPr id="17" name="TextBox 16">
                  <a:extLst>
                    <a:ext uri="{FF2B5EF4-FFF2-40B4-BE49-F238E27FC236}">
                      <a16:creationId xmlns:a16="http://schemas.microsoft.com/office/drawing/2014/main" id="{B561B18E-62DB-44A6-84E9-AFE9CED1BF5F}"/>
                    </a:ext>
                  </a:extLst>
                </p:cNvPr>
                <p:cNvSpPr txBox="1"/>
                <p:nvPr/>
              </p:nvSpPr>
              <p:spPr>
                <a:xfrm>
                  <a:off x="2067632" y="5633968"/>
                  <a:ext cx="8300622" cy="830997"/>
                </a:xfrm>
                <a:prstGeom prst="rect">
                  <a:avLst/>
                </a:prstGeom>
                <a:noFill/>
              </p:spPr>
              <p:txBody>
                <a:bodyPr wrap="square" rtlCol="0" anchor="t">
                  <a:spAutoFit/>
                </a:bodyPr>
                <a:lstStyle/>
                <a:p>
                  <a:r>
                    <a:rPr lang="en-US" sz="2400" dirty="0">
                      <a:solidFill>
                        <a:schemeClr val="tx1">
                          <a:lumMod val="65000"/>
                          <a:lumOff val="35000"/>
                        </a:schemeClr>
                      </a:solidFill>
                    </a:rPr>
                    <a:t>Contribute and share your experiences – we can all learn from one another!</a:t>
                  </a:r>
                  <a:endParaRPr lang="en-CH" sz="2400" dirty="0">
                    <a:solidFill>
                      <a:schemeClr val="tx1">
                        <a:lumMod val="65000"/>
                        <a:lumOff val="35000"/>
                      </a:schemeClr>
                    </a:solidFill>
                  </a:endParaRPr>
                </a:p>
              </p:txBody>
            </p:sp>
            <p:sp>
              <p:nvSpPr>
                <p:cNvPr id="18" name="Star: 4 Points 17">
                  <a:extLst>
                    <a:ext uri="{FF2B5EF4-FFF2-40B4-BE49-F238E27FC236}">
                      <a16:creationId xmlns:a16="http://schemas.microsoft.com/office/drawing/2014/main" id="{4F86AB94-CB38-489A-8BA3-DE3A3C765381}"/>
                    </a:ext>
                  </a:extLst>
                </p:cNvPr>
                <p:cNvSpPr/>
                <p:nvPr/>
              </p:nvSpPr>
              <p:spPr>
                <a:xfrm>
                  <a:off x="1111141" y="5610409"/>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grpSp>
      <p:sp>
        <p:nvSpPr>
          <p:cNvPr id="3" name="Slide Number Placeholder 2">
            <a:extLst>
              <a:ext uri="{FF2B5EF4-FFF2-40B4-BE49-F238E27FC236}">
                <a16:creationId xmlns:a16="http://schemas.microsoft.com/office/drawing/2014/main" id="{1141F184-798D-654B-9D23-A3F3CFC432FA}"/>
              </a:ext>
            </a:extLst>
          </p:cNvPr>
          <p:cNvSpPr>
            <a:spLocks noGrp="1"/>
          </p:cNvSpPr>
          <p:nvPr>
            <p:ph type="sldNum" sz="quarter" idx="12"/>
          </p:nvPr>
        </p:nvSpPr>
        <p:spPr/>
        <p:txBody>
          <a:bodyPr/>
          <a:lstStyle/>
          <a:p>
            <a:fld id="{971CEC84-1649-40CE-BFF6-7286506FEA08}" type="slidenum">
              <a:rPr lang="en-GB" smtClean="0"/>
              <a:pPr/>
              <a:t>6</a:t>
            </a:fld>
            <a:endParaRPr lang="en-GB"/>
          </a:p>
        </p:txBody>
      </p:sp>
    </p:spTree>
    <p:extLst>
      <p:ext uri="{BB962C8B-B14F-4D97-AF65-F5344CB8AC3E}">
        <p14:creationId xmlns:p14="http://schemas.microsoft.com/office/powerpoint/2010/main" val="8467430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954" y="125352"/>
            <a:ext cx="12063046" cy="878150"/>
          </a:xfrm>
        </p:spPr>
        <p:txBody>
          <a:bodyPr>
            <a:normAutofit/>
          </a:bodyPr>
          <a:lstStyle/>
          <a:p>
            <a:pPr>
              <a:lnSpc>
                <a:spcPct val="150000"/>
              </a:lnSpc>
            </a:pPr>
            <a:r>
              <a:rPr lang="en-US" sz="2800"/>
              <a:t>Implementing Sustainability Standards in your Company’s Supply Chain</a:t>
            </a:r>
          </a:p>
        </p:txBody>
      </p:sp>
      <p:sp>
        <p:nvSpPr>
          <p:cNvPr id="11" name="Content Placeholder 2">
            <a:extLst>
              <a:ext uri="{FF2B5EF4-FFF2-40B4-BE49-F238E27FC236}">
                <a16:creationId xmlns:a16="http://schemas.microsoft.com/office/drawing/2014/main" id="{3F06B86F-0A8F-4010-B400-008C1EFCFFD7}"/>
              </a:ext>
            </a:extLst>
          </p:cNvPr>
          <p:cNvSpPr txBox="1">
            <a:spLocks/>
          </p:cNvSpPr>
          <p:nvPr/>
        </p:nvSpPr>
        <p:spPr>
          <a:xfrm>
            <a:off x="4490519" y="1616448"/>
            <a:ext cx="7053982" cy="406717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800" dirty="0"/>
              <a:t>Businesses can also directly </a:t>
            </a:r>
            <a:r>
              <a:rPr lang="en-US" sz="1800" b="1" dirty="0">
                <a:solidFill>
                  <a:srgbClr val="23BAED"/>
                </a:solidFill>
              </a:rPr>
              <a:t>implement sustainability standards in their own supply chain</a:t>
            </a:r>
          </a:p>
          <a:p>
            <a:pPr>
              <a:lnSpc>
                <a:spcPct val="150000"/>
              </a:lnSpc>
            </a:pPr>
            <a:r>
              <a:rPr lang="en-US" sz="1800" dirty="0"/>
              <a:t>They can do this by:</a:t>
            </a:r>
          </a:p>
          <a:p>
            <a:pPr lvl="1">
              <a:lnSpc>
                <a:spcPct val="150000"/>
              </a:lnSpc>
            </a:pPr>
            <a:r>
              <a:rPr lang="en-US" sz="1800" b="1" dirty="0">
                <a:solidFill>
                  <a:srgbClr val="23BAED"/>
                </a:solidFill>
              </a:rPr>
              <a:t>Integrating sustainable sourcing requirements into the existing sourcing model </a:t>
            </a:r>
            <a:r>
              <a:rPr lang="en-US" sz="1800" dirty="0"/>
              <a:t>(e.g. by including sustainability issues in supplier requirements) - or </a:t>
            </a:r>
            <a:r>
              <a:rPr lang="en-US" sz="1800" b="1" dirty="0">
                <a:solidFill>
                  <a:srgbClr val="23BAED"/>
                </a:solidFill>
              </a:rPr>
              <a:t>adapting the sourcing model </a:t>
            </a:r>
            <a:r>
              <a:rPr lang="en-US" sz="1800" dirty="0"/>
              <a:t>(e.g. to a direct sourcing model);</a:t>
            </a:r>
          </a:p>
          <a:p>
            <a:pPr lvl="1">
              <a:lnSpc>
                <a:spcPct val="150000"/>
              </a:lnSpc>
            </a:pPr>
            <a:r>
              <a:rPr lang="en-US" sz="1800" b="1" dirty="0">
                <a:solidFill>
                  <a:srgbClr val="23BAED"/>
                </a:solidFill>
              </a:rPr>
              <a:t>Supporting farmers and suppliers </a:t>
            </a:r>
            <a:r>
              <a:rPr lang="en-US" sz="1800" dirty="0"/>
              <a:t>(e.g. with trainings and premiums);</a:t>
            </a:r>
          </a:p>
          <a:p>
            <a:pPr lvl="1">
              <a:lnSpc>
                <a:spcPct val="150000"/>
              </a:lnSpc>
            </a:pPr>
            <a:r>
              <a:rPr lang="en-US" sz="1800" b="1" dirty="0">
                <a:solidFill>
                  <a:srgbClr val="23BAED"/>
                </a:solidFill>
              </a:rPr>
              <a:t>Monitoring the implementation </a:t>
            </a:r>
            <a:r>
              <a:rPr lang="en-US" sz="1800" dirty="0"/>
              <a:t>of the sustainable sourcing strategy (including e.g. blockchain, tools and scorecards).</a:t>
            </a:r>
            <a:endParaRPr lang="en-US" sz="4400" dirty="0"/>
          </a:p>
          <a:p>
            <a:pPr marL="0" indent="0">
              <a:lnSpc>
                <a:spcPct val="170000"/>
              </a:lnSpc>
              <a:buNone/>
            </a:pPr>
            <a:endParaRPr lang="en-US" sz="2000" dirty="0"/>
          </a:p>
          <a:p>
            <a:pPr>
              <a:lnSpc>
                <a:spcPct val="150000"/>
              </a:lnSpc>
            </a:pPr>
            <a:endParaRPr lang="en-US" sz="2000" dirty="0"/>
          </a:p>
        </p:txBody>
      </p:sp>
      <p:sp>
        <p:nvSpPr>
          <p:cNvPr id="7" name="Tekstvak 12">
            <a:extLst>
              <a:ext uri="{FF2B5EF4-FFF2-40B4-BE49-F238E27FC236}">
                <a16:creationId xmlns:a16="http://schemas.microsoft.com/office/drawing/2014/main" id="{B7056AB9-49C4-4B67-B4C4-EBCDA1022013}"/>
              </a:ext>
            </a:extLst>
          </p:cNvPr>
          <p:cNvSpPr txBox="1"/>
          <p:nvPr/>
        </p:nvSpPr>
        <p:spPr>
          <a:xfrm>
            <a:off x="314193" y="1638697"/>
            <a:ext cx="4130579" cy="369332"/>
          </a:xfrm>
          <a:prstGeom prst="rect">
            <a:avLst/>
          </a:prstGeom>
          <a:noFill/>
        </p:spPr>
        <p:txBody>
          <a:bodyPr wrap="square" rtlCol="0">
            <a:spAutoFit/>
          </a:bodyPr>
          <a:lstStyle/>
          <a:p>
            <a:r>
              <a:rPr lang="nl-NL" b="1">
                <a:solidFill>
                  <a:srgbClr val="00B0F0"/>
                </a:solidFill>
                <a:hlinkClick r:id="rId3">
                  <a:extLst>
                    <a:ext uri="{A12FA001-AC4F-418D-AE19-62706E023703}">
                      <ahyp:hlinkClr xmlns:ahyp="http://schemas.microsoft.com/office/drawing/2018/hyperlinkcolor" val="tx"/>
                    </a:ext>
                  </a:extLst>
                </a:hlinkClick>
              </a:rPr>
              <a:t>Jerónimo Martins</a:t>
            </a:r>
            <a:endParaRPr lang="en-GB" b="1">
              <a:solidFill>
                <a:srgbClr val="00B0F0"/>
              </a:solidFill>
            </a:endParaRPr>
          </a:p>
        </p:txBody>
      </p:sp>
      <p:sp>
        <p:nvSpPr>
          <p:cNvPr id="8" name="Tekstvak 7">
            <a:extLst>
              <a:ext uri="{FF2B5EF4-FFF2-40B4-BE49-F238E27FC236}">
                <a16:creationId xmlns:a16="http://schemas.microsoft.com/office/drawing/2014/main" id="{53E9ED5F-037C-4069-A44C-571905BB6408}"/>
              </a:ext>
            </a:extLst>
          </p:cNvPr>
          <p:cNvSpPr txBox="1"/>
          <p:nvPr/>
        </p:nvSpPr>
        <p:spPr>
          <a:xfrm>
            <a:off x="314193" y="2046678"/>
            <a:ext cx="4025540" cy="3735638"/>
          </a:xfrm>
          <a:prstGeom prst="rect">
            <a:avLst/>
          </a:prstGeom>
          <a:noFill/>
        </p:spPr>
        <p:txBody>
          <a:bodyPr wrap="square" rtlCol="0">
            <a:spAutoFit/>
          </a:bodyPr>
          <a:lstStyle/>
          <a:p>
            <a:pPr>
              <a:lnSpc>
                <a:spcPct val="107000"/>
              </a:lnSpc>
              <a:spcAft>
                <a:spcPts val="800"/>
              </a:spcAft>
            </a:pPr>
            <a:r>
              <a:rPr lang="en-US" sz="1350" err="1">
                <a:solidFill>
                  <a:schemeClr val="bg2">
                    <a:lumMod val="50000"/>
                  </a:schemeClr>
                </a:solidFill>
              </a:rPr>
              <a:t>Jer</a:t>
            </a:r>
            <a:r>
              <a:rPr lang="nl-NL" sz="1350">
                <a:solidFill>
                  <a:schemeClr val="bg2">
                    <a:lumMod val="50000"/>
                  </a:schemeClr>
                </a:solidFill>
              </a:rPr>
              <a:t>ó</a:t>
            </a:r>
            <a:r>
              <a:rPr lang="en-US" sz="1350" err="1">
                <a:solidFill>
                  <a:schemeClr val="bg2">
                    <a:lumMod val="50000"/>
                  </a:schemeClr>
                </a:solidFill>
              </a:rPr>
              <a:t>nimo</a:t>
            </a:r>
            <a:r>
              <a:rPr lang="en-US" sz="1350">
                <a:solidFill>
                  <a:schemeClr val="bg2">
                    <a:lumMod val="50000"/>
                  </a:schemeClr>
                </a:solidFill>
              </a:rPr>
              <a:t> Martins made a commitment to only sell fish species whose capture or production does not cause overexploitation. To meet this commitment, the Group carries out an assessment every three years (following the </a:t>
            </a:r>
            <a:r>
              <a:rPr lang="en-US" sz="1350">
                <a:solidFill>
                  <a:schemeClr val="bg2">
                    <a:lumMod val="50000"/>
                  </a:schemeClr>
                </a:solidFill>
                <a:hlinkClick r:id="rId4"/>
              </a:rPr>
              <a:t>IUCN Red List</a:t>
            </a:r>
            <a:r>
              <a:rPr lang="en-US" sz="1350">
                <a:solidFill>
                  <a:schemeClr val="bg2">
                    <a:lumMod val="50000"/>
                  </a:schemeClr>
                </a:solidFill>
              </a:rPr>
              <a:t>) of the level of vulnerability of all the fish species sold in their companies. </a:t>
            </a:r>
          </a:p>
          <a:p>
            <a:pPr>
              <a:lnSpc>
                <a:spcPct val="107000"/>
              </a:lnSpc>
              <a:spcAft>
                <a:spcPts val="800"/>
              </a:spcAft>
            </a:pPr>
            <a:r>
              <a:rPr lang="en-US" sz="1350">
                <a:solidFill>
                  <a:schemeClr val="bg2">
                    <a:lumMod val="50000"/>
                  </a:schemeClr>
                </a:solidFill>
              </a:rPr>
              <a:t>The assessment provides clear lines of action, informing Jeronimo Martins’ strategy on sustainable fishing. The group completely bans critically endangered species (such as eel) and no longer sells endangered species unless sourced from sustainably produced stocks or when sustainably certified. Moreover, the Group limits the sourcing of vulnerable species and finds the stocks that are best managed.</a:t>
            </a:r>
          </a:p>
        </p:txBody>
      </p:sp>
      <p:pic>
        <p:nvPicPr>
          <p:cNvPr id="9" name="Picture 8" descr="Jerónimo Martins - Wikipedia">
            <a:extLst>
              <a:ext uri="{FF2B5EF4-FFF2-40B4-BE49-F238E27FC236}">
                <a16:creationId xmlns:a16="http://schemas.microsoft.com/office/drawing/2014/main" id="{ABAF974C-ECDC-4663-BFE4-E37948CB27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9235" y="1677346"/>
            <a:ext cx="817091" cy="292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8185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195" y="125352"/>
            <a:ext cx="10503058" cy="878150"/>
          </a:xfrm>
        </p:spPr>
        <p:txBody>
          <a:bodyPr>
            <a:normAutofit fontScale="90000"/>
          </a:bodyPr>
          <a:lstStyle/>
          <a:p>
            <a:r>
              <a:rPr lang="en-GB" dirty="0"/>
              <a:t>How to engage with farmers on the topic of natural capital?</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1"/>
          </p:nvPr>
        </p:nvSpPr>
        <p:spPr>
          <a:xfrm>
            <a:off x="483464" y="1357136"/>
            <a:ext cx="11213236" cy="4593288"/>
          </a:xfrm>
        </p:spPr>
        <p:txBody>
          <a:bodyPr>
            <a:noAutofit/>
          </a:bodyPr>
          <a:lstStyle/>
          <a:p>
            <a:pPr>
              <a:lnSpc>
                <a:spcPct val="170000"/>
              </a:lnSpc>
            </a:pPr>
            <a:r>
              <a:rPr lang="en-US" sz="1650" dirty="0"/>
              <a:t>When discussing natural capital, it is key to </a:t>
            </a:r>
            <a:r>
              <a:rPr lang="en-US" sz="1650" b="1" dirty="0">
                <a:solidFill>
                  <a:srgbClr val="23BAED"/>
                </a:solidFill>
              </a:rPr>
              <a:t>bring farmers into the discussion</a:t>
            </a:r>
            <a:r>
              <a:rPr lang="en-US" sz="1650" dirty="0"/>
              <a:t>. </a:t>
            </a:r>
            <a:r>
              <a:rPr lang="en-US" sz="1650" i="1" dirty="0"/>
              <a:t>“Bring in the supply side companies to talk about challenges and solutions at farm level” </a:t>
            </a:r>
            <a:r>
              <a:rPr lang="en-US" sz="1650" dirty="0"/>
              <a:t>(Ruth Thomas, director Global Agribusiness Alliance (GAA)). Also leverage their </a:t>
            </a:r>
            <a:r>
              <a:rPr lang="en-US" sz="1650" b="1" dirty="0">
                <a:solidFill>
                  <a:srgbClr val="00BCF2"/>
                </a:solidFill>
              </a:rPr>
              <a:t>local knowledge </a:t>
            </a:r>
            <a:r>
              <a:rPr lang="en-US" sz="1650" dirty="0"/>
              <a:t>of the area when addressing issues such as biodiversity, water, etc. </a:t>
            </a:r>
          </a:p>
          <a:p>
            <a:pPr>
              <a:lnSpc>
                <a:spcPct val="170000"/>
              </a:lnSpc>
            </a:pPr>
            <a:r>
              <a:rPr lang="en-US" sz="1650" b="1" dirty="0">
                <a:solidFill>
                  <a:srgbClr val="23BAED"/>
                </a:solidFill>
              </a:rPr>
              <a:t>Natural capital may not be the best entry point </a:t>
            </a:r>
            <a:r>
              <a:rPr lang="en-US" sz="1650" dirty="0"/>
              <a:t>for a conversation. Rather, focus on </a:t>
            </a:r>
            <a:r>
              <a:rPr lang="en-US" sz="1650" b="1" dirty="0">
                <a:solidFill>
                  <a:srgbClr val="23BAED"/>
                </a:solidFill>
              </a:rPr>
              <a:t>the day-to-day realities farmers face </a:t>
            </a:r>
            <a:r>
              <a:rPr lang="en-US" sz="1650" dirty="0"/>
              <a:t>– what specific issues are they confronting? What is urgent to them? </a:t>
            </a:r>
            <a:r>
              <a:rPr lang="en-US" sz="1650" i="1" dirty="0"/>
              <a:t>“Be specific. Talk about soil or water for example. Do not use jargon” </a:t>
            </a:r>
            <a:r>
              <a:rPr lang="en-US" sz="1650" dirty="0"/>
              <a:t>(Jane Duncan, SAI Platform).</a:t>
            </a:r>
          </a:p>
          <a:p>
            <a:pPr>
              <a:lnSpc>
                <a:spcPct val="170000"/>
              </a:lnSpc>
            </a:pPr>
            <a:r>
              <a:rPr lang="en-US" sz="1650" dirty="0"/>
              <a:t>In a conversation, be clear about what natural capital is e.g. </a:t>
            </a:r>
            <a:r>
              <a:rPr lang="en-US" sz="1650" b="1" dirty="0">
                <a:solidFill>
                  <a:srgbClr val="23BAED"/>
                </a:solidFill>
              </a:rPr>
              <a:t>an integrated approach that includes so many areas </a:t>
            </a:r>
            <a:r>
              <a:rPr lang="en-US" sz="1650" dirty="0"/>
              <a:t>that farmers are already working on.</a:t>
            </a:r>
            <a:r>
              <a:rPr lang="en-US" sz="1650" i="1" dirty="0"/>
              <a:t> “You want to avoid is creating confusion by bringing in too many concepts” </a:t>
            </a:r>
            <a:r>
              <a:rPr lang="en-US" sz="1650" dirty="0"/>
              <a:t>(Jane Duncan, SAI Platform). </a:t>
            </a:r>
            <a:r>
              <a:rPr lang="en-US" sz="1650" b="1" dirty="0">
                <a:solidFill>
                  <a:srgbClr val="23BAED"/>
                </a:solidFill>
              </a:rPr>
              <a:t>Start with practical on the ground issues </a:t>
            </a:r>
            <a:r>
              <a:rPr lang="en-US" sz="1650" dirty="0"/>
              <a:t>that relate to other capital themes (e.g. biodiversity, air, climate).</a:t>
            </a:r>
          </a:p>
        </p:txBody>
      </p:sp>
      <p:sp>
        <p:nvSpPr>
          <p:cNvPr id="5" name="Teardrop 8">
            <a:extLst>
              <a:ext uri="{FF2B5EF4-FFF2-40B4-BE49-F238E27FC236}">
                <a16:creationId xmlns:a16="http://schemas.microsoft.com/office/drawing/2014/main" id="{D688C26A-78BD-DB4A-8B32-51AB2BB05971}"/>
              </a:ext>
            </a:extLst>
          </p:cNvPr>
          <p:cNvSpPr/>
          <p:nvPr/>
        </p:nvSpPr>
        <p:spPr>
          <a:xfrm>
            <a:off x="10761043" y="42806"/>
            <a:ext cx="1374145" cy="140760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TextBox 9">
            <a:extLst>
              <a:ext uri="{FF2B5EF4-FFF2-40B4-BE49-F238E27FC236}">
                <a16:creationId xmlns:a16="http://schemas.microsoft.com/office/drawing/2014/main" id="{D4199E85-BB63-9340-95AF-A21483C767D4}"/>
              </a:ext>
            </a:extLst>
          </p:cNvPr>
          <p:cNvSpPr txBox="1"/>
          <p:nvPr/>
        </p:nvSpPr>
        <p:spPr>
          <a:xfrm>
            <a:off x="10817252" y="342523"/>
            <a:ext cx="1317936" cy="784830"/>
          </a:xfrm>
          <a:prstGeom prst="rect">
            <a:avLst/>
          </a:prstGeom>
          <a:noFill/>
        </p:spPr>
        <p:txBody>
          <a:bodyPr wrap="square" rtlCol="0">
            <a:spAutoFit/>
          </a:bodyPr>
          <a:lstStyle/>
          <a:p>
            <a:pPr algn="ctr">
              <a:defRPr/>
            </a:pPr>
            <a:r>
              <a:rPr kumimoji="0" lang="en-GB" sz="150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a:t>
            </a:r>
            <a:r>
              <a:rPr lang="en-GB" sz="1500" b="1" dirty="0">
                <a:solidFill>
                  <a:prstClr val="white"/>
                </a:solidFill>
                <a:latin typeface="Arial"/>
              </a:rPr>
              <a:t> 19 </a:t>
            </a:r>
            <a:r>
              <a:rPr lang="en-GB" sz="1500" dirty="0">
                <a:solidFill>
                  <a:prstClr val="white"/>
                </a:solidFill>
                <a:latin typeface="Arial"/>
              </a:rPr>
              <a:t>of your workbook</a:t>
            </a:r>
            <a:endParaRPr lang="en-GB" sz="1500" dirty="0">
              <a:solidFill>
                <a:prstClr val="white"/>
              </a:solidFill>
            </a:endParaRPr>
          </a:p>
        </p:txBody>
      </p:sp>
    </p:spTree>
    <p:extLst>
      <p:ext uri="{BB962C8B-B14F-4D97-AF65-F5344CB8AC3E}">
        <p14:creationId xmlns:p14="http://schemas.microsoft.com/office/powerpoint/2010/main" val="682139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How to engage with farmers on the topic of natural capital?</a:t>
            </a:r>
          </a:p>
        </p:txBody>
      </p:sp>
      <p:pic>
        <p:nvPicPr>
          <p:cNvPr id="5" name="Tijdelijke aanduiding voor inhoud 4">
            <a:extLst>
              <a:ext uri="{FF2B5EF4-FFF2-40B4-BE49-F238E27FC236}">
                <a16:creationId xmlns:a16="http://schemas.microsoft.com/office/drawing/2014/main" id="{1C902269-4CD6-4CFD-B206-EDD8739D363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314194" y="1209089"/>
            <a:ext cx="3352648" cy="4739345"/>
          </a:xfrm>
        </p:spPr>
      </p:pic>
      <p:sp>
        <p:nvSpPr>
          <p:cNvPr id="7" name="Tekstvak 6">
            <a:extLst>
              <a:ext uri="{FF2B5EF4-FFF2-40B4-BE49-F238E27FC236}">
                <a16:creationId xmlns:a16="http://schemas.microsoft.com/office/drawing/2014/main" id="{78A97E22-ACD5-4335-929F-CA9C99C473A3}"/>
              </a:ext>
            </a:extLst>
          </p:cNvPr>
          <p:cNvSpPr txBox="1"/>
          <p:nvPr/>
        </p:nvSpPr>
        <p:spPr>
          <a:xfrm>
            <a:off x="4101662" y="2709059"/>
            <a:ext cx="7238999" cy="1439881"/>
          </a:xfrm>
          <a:prstGeom prst="rect">
            <a:avLst/>
          </a:prstGeom>
          <a:noFill/>
        </p:spPr>
        <p:txBody>
          <a:bodyPr wrap="square">
            <a:spAutoFit/>
          </a:bodyPr>
          <a:lstStyle/>
          <a:p>
            <a:pPr marL="228600" marR="0" lvl="0" indent="-228600" algn="l" defTabSz="914400" rtl="0" eaLnBrk="1" fontAlgn="auto" latinLnBrk="0" hangingPunct="1">
              <a:lnSpc>
                <a:spcPct val="170000"/>
              </a:lnSpc>
              <a:spcBef>
                <a:spcPts val="1000"/>
              </a:spcBef>
              <a:spcAft>
                <a:spcPts val="0"/>
              </a:spcAft>
              <a:buClr>
                <a:srgbClr val="23BAED"/>
              </a:buClr>
              <a:buSzTx/>
              <a:buFont typeface="Arial"/>
              <a:buChar char="•"/>
              <a:tabLst/>
              <a:defRPr/>
            </a:pPr>
            <a:r>
              <a:rPr kumimoji="0" lang="en-GB" sz="1800" b="0" i="0" u="none" strike="noStrike" kern="1200" cap="none" spc="0" normalizeH="0" baseline="0" noProof="0" dirty="0">
                <a:ln>
                  <a:noFill/>
                </a:ln>
                <a:solidFill>
                  <a:prstClr val="black">
                    <a:lumMod val="65000"/>
                    <a:lumOff val="35000"/>
                  </a:prstClr>
                </a:solidFill>
                <a:effectLst/>
                <a:uLnTx/>
                <a:uFillTx/>
                <a:latin typeface="Arial"/>
                <a:ea typeface="+mn-ea"/>
                <a:cs typeface="+mn-cs"/>
                <a:hlinkClick r:id="rId4"/>
              </a:rPr>
              <a:t>On We Value Nature’s website</a:t>
            </a:r>
            <a:r>
              <a:rPr kumimoji="0" lang="en-GB"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 you can find action cards describing </a:t>
            </a:r>
            <a:r>
              <a:rPr kumimoji="0" lang="en-GB" sz="1800" b="1" i="0" u="none" strike="noStrike" kern="1200" cap="none" spc="0" normalizeH="0" baseline="0" noProof="0" dirty="0">
                <a:ln>
                  <a:noFill/>
                </a:ln>
                <a:solidFill>
                  <a:srgbClr val="23BAED"/>
                </a:solidFill>
                <a:effectLst/>
                <a:uLnTx/>
                <a:uFillTx/>
                <a:latin typeface="Arial"/>
                <a:ea typeface="+mn-ea"/>
                <a:cs typeface="+mn-cs"/>
              </a:rPr>
              <a:t>useful actions </a:t>
            </a:r>
            <a:r>
              <a:rPr kumimoji="0" lang="en-GB"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for a </a:t>
            </a:r>
            <a:r>
              <a:rPr kumimoji="0" lang="en-GB" sz="1800" b="1" i="0" u="none" strike="noStrike" kern="1200" cap="none" spc="0" normalizeH="0" baseline="0" noProof="0" dirty="0">
                <a:ln>
                  <a:noFill/>
                </a:ln>
                <a:solidFill>
                  <a:srgbClr val="23BAED"/>
                </a:solidFill>
                <a:effectLst/>
                <a:uLnTx/>
                <a:uFillTx/>
                <a:latin typeface="Arial"/>
                <a:ea typeface="+mn-ea"/>
                <a:cs typeface="+mn-cs"/>
              </a:rPr>
              <a:t>farmer </a:t>
            </a:r>
            <a:r>
              <a:rPr kumimoji="0" lang="en-GB"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&amp; </a:t>
            </a:r>
            <a:r>
              <a:rPr kumimoji="0" lang="en-GB" sz="1800" b="1" i="0" u="none" strike="noStrike" kern="1200" cap="none" spc="0" normalizeH="0" baseline="0" noProof="0" dirty="0">
                <a:ln>
                  <a:noFill/>
                </a:ln>
                <a:solidFill>
                  <a:srgbClr val="23BAED"/>
                </a:solidFill>
                <a:effectLst/>
                <a:uLnTx/>
                <a:uFillTx/>
                <a:latin typeface="Arial"/>
                <a:ea typeface="+mn-ea"/>
                <a:cs typeface="+mn-cs"/>
              </a:rPr>
              <a:t>ways to engage others </a:t>
            </a:r>
            <a:r>
              <a:rPr kumimoji="0" lang="en-GB"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in the company on natural capital.</a:t>
            </a:r>
          </a:p>
        </p:txBody>
      </p:sp>
    </p:spTree>
    <p:extLst>
      <p:ext uri="{BB962C8B-B14F-4D97-AF65-F5344CB8AC3E}">
        <p14:creationId xmlns:p14="http://schemas.microsoft.com/office/powerpoint/2010/main" val="12368529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a:t>Mentimeter</a:t>
            </a:r>
            <a:endParaRPr lang="en-GB" dirty="0"/>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1"/>
          </p:nvPr>
        </p:nvSpPr>
        <p:spPr>
          <a:xfrm>
            <a:off x="483464" y="1616448"/>
            <a:ext cx="11156085" cy="4067175"/>
          </a:xfrm>
        </p:spPr>
        <p:txBody>
          <a:bodyPr>
            <a:normAutofit/>
          </a:bodyPr>
          <a:lstStyle/>
          <a:p>
            <a:pPr marL="0" indent="0">
              <a:lnSpc>
                <a:spcPct val="150000"/>
              </a:lnSpc>
              <a:buNone/>
            </a:pPr>
            <a:br>
              <a:rPr lang="en-US" dirty="0"/>
            </a:br>
            <a:endParaRPr lang="en-US" dirty="0"/>
          </a:p>
        </p:txBody>
      </p:sp>
      <p:sp>
        <p:nvSpPr>
          <p:cNvPr id="9" name="Oval 8">
            <a:extLst>
              <a:ext uri="{FF2B5EF4-FFF2-40B4-BE49-F238E27FC236}">
                <a16:creationId xmlns:a16="http://schemas.microsoft.com/office/drawing/2014/main" id="{B91A1C5B-93C6-4122-BA83-632699C87B0D}"/>
              </a:ext>
            </a:extLst>
          </p:cNvPr>
          <p:cNvSpPr/>
          <p:nvPr/>
        </p:nvSpPr>
        <p:spPr>
          <a:xfrm>
            <a:off x="2343817" y="1776412"/>
            <a:ext cx="3314700" cy="3305175"/>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D49E59EA-4651-44DB-B46E-14F1D0E44EAC}"/>
              </a:ext>
            </a:extLst>
          </p:cNvPr>
          <p:cNvSpPr txBox="1"/>
          <p:nvPr/>
        </p:nvSpPr>
        <p:spPr>
          <a:xfrm>
            <a:off x="2793230" y="2363449"/>
            <a:ext cx="2644475" cy="2092881"/>
          </a:xfrm>
          <a:prstGeom prst="rect">
            <a:avLst/>
          </a:prstGeom>
          <a:noFill/>
        </p:spPr>
        <p:txBody>
          <a:bodyPr wrap="square" rtlCol="0">
            <a:spAutoFit/>
          </a:bodyPr>
          <a:lstStyle/>
          <a:p>
            <a:r>
              <a:rPr lang="en-GB" sz="2600" dirty="0">
                <a:solidFill>
                  <a:schemeClr val="bg1"/>
                </a:solidFill>
              </a:rPr>
              <a:t>What top 2 risks at farm level have you identified for your company?</a:t>
            </a:r>
            <a:endParaRPr lang="en-CH" sz="2600" dirty="0">
              <a:solidFill>
                <a:schemeClr val="bg1"/>
              </a:solidFill>
            </a:endParaRPr>
          </a:p>
        </p:txBody>
      </p:sp>
      <p:sp>
        <p:nvSpPr>
          <p:cNvPr id="11" name="Oval 10">
            <a:extLst>
              <a:ext uri="{FF2B5EF4-FFF2-40B4-BE49-F238E27FC236}">
                <a16:creationId xmlns:a16="http://schemas.microsoft.com/office/drawing/2014/main" id="{882C164D-0536-4949-93A4-87C77106BA5D}"/>
              </a:ext>
            </a:extLst>
          </p:cNvPr>
          <p:cNvSpPr/>
          <p:nvPr/>
        </p:nvSpPr>
        <p:spPr>
          <a:xfrm>
            <a:off x="6868596" y="1776412"/>
            <a:ext cx="3314700" cy="3305175"/>
          </a:xfrm>
          <a:prstGeom prst="ellipse">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TextBox 11">
            <a:extLst>
              <a:ext uri="{FF2B5EF4-FFF2-40B4-BE49-F238E27FC236}">
                <a16:creationId xmlns:a16="http://schemas.microsoft.com/office/drawing/2014/main" id="{81882AE0-6490-41EC-A554-184C46FBC3E8}"/>
              </a:ext>
            </a:extLst>
          </p:cNvPr>
          <p:cNvSpPr txBox="1"/>
          <p:nvPr/>
        </p:nvSpPr>
        <p:spPr>
          <a:xfrm>
            <a:off x="7203708" y="2298315"/>
            <a:ext cx="2644475" cy="2492990"/>
          </a:xfrm>
          <a:prstGeom prst="rect">
            <a:avLst/>
          </a:prstGeom>
          <a:noFill/>
        </p:spPr>
        <p:txBody>
          <a:bodyPr wrap="square" rtlCol="0">
            <a:spAutoFit/>
          </a:bodyPr>
          <a:lstStyle/>
          <a:p>
            <a:pPr algn="ctr"/>
            <a:r>
              <a:rPr lang="en-US" sz="2600" dirty="0">
                <a:solidFill>
                  <a:schemeClr val="lt1"/>
                </a:solidFill>
              </a:rPr>
              <a:t>How does your business organize sustainable change at farm level?</a:t>
            </a:r>
            <a:endParaRPr lang="en-CH" sz="2600" dirty="0"/>
          </a:p>
        </p:txBody>
      </p:sp>
      <p:pic>
        <p:nvPicPr>
          <p:cNvPr id="13" name="Graphic 12" descr="Bar chart">
            <a:extLst>
              <a:ext uri="{FF2B5EF4-FFF2-40B4-BE49-F238E27FC236}">
                <a16:creationId xmlns:a16="http://schemas.microsoft.com/office/drawing/2014/main" id="{8CD00F8D-0296-4941-A533-6B70A737297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7917" y="125352"/>
            <a:ext cx="914400" cy="914400"/>
          </a:xfrm>
          <a:prstGeom prst="rect">
            <a:avLst/>
          </a:prstGeom>
        </p:spPr>
      </p:pic>
      <p:sp>
        <p:nvSpPr>
          <p:cNvPr id="14" name="Teardrop 8">
            <a:extLst>
              <a:ext uri="{FF2B5EF4-FFF2-40B4-BE49-F238E27FC236}">
                <a16:creationId xmlns:a16="http://schemas.microsoft.com/office/drawing/2014/main" id="{E9F98983-48AA-400E-A5C8-66C444F44CB3}"/>
              </a:ext>
            </a:extLst>
          </p:cNvPr>
          <p:cNvSpPr/>
          <p:nvPr/>
        </p:nvSpPr>
        <p:spPr>
          <a:xfrm>
            <a:off x="9468119" y="208847"/>
            <a:ext cx="1374145" cy="140760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 name="TextBox 9">
            <a:extLst>
              <a:ext uri="{FF2B5EF4-FFF2-40B4-BE49-F238E27FC236}">
                <a16:creationId xmlns:a16="http://schemas.microsoft.com/office/drawing/2014/main" id="{1C90ED39-3113-4EE7-8DD4-181DA1092985}"/>
              </a:ext>
            </a:extLst>
          </p:cNvPr>
          <p:cNvSpPr txBox="1"/>
          <p:nvPr/>
        </p:nvSpPr>
        <p:spPr>
          <a:xfrm>
            <a:off x="9524328" y="508564"/>
            <a:ext cx="1317936" cy="784830"/>
          </a:xfrm>
          <a:prstGeom prst="rect">
            <a:avLst/>
          </a:prstGeom>
          <a:noFill/>
        </p:spPr>
        <p:txBody>
          <a:bodyPr wrap="square" rtlCol="0">
            <a:spAutoFit/>
          </a:bodyPr>
          <a:lstStyle/>
          <a:p>
            <a:pPr algn="ctr">
              <a:defRPr/>
            </a:pPr>
            <a:r>
              <a:rPr kumimoji="0" lang="en-GB" sz="150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20</a:t>
            </a:r>
            <a:r>
              <a:rPr lang="en-GB" sz="1500" b="1" dirty="0">
                <a:solidFill>
                  <a:prstClr val="white"/>
                </a:solidFill>
                <a:latin typeface="Arial"/>
              </a:rPr>
              <a:t> </a:t>
            </a:r>
            <a:r>
              <a:rPr lang="en-GB" sz="1500" dirty="0">
                <a:solidFill>
                  <a:prstClr val="white"/>
                </a:solidFill>
                <a:latin typeface="Arial"/>
              </a:rPr>
              <a:t>of your workbook</a:t>
            </a:r>
            <a:endParaRPr lang="en-GB" sz="1500" dirty="0">
              <a:solidFill>
                <a:prstClr val="white"/>
              </a:solidFill>
            </a:endParaRPr>
          </a:p>
        </p:txBody>
      </p:sp>
    </p:spTree>
    <p:extLst>
      <p:ext uri="{BB962C8B-B14F-4D97-AF65-F5344CB8AC3E}">
        <p14:creationId xmlns:p14="http://schemas.microsoft.com/office/powerpoint/2010/main" val="1444152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DCEED7-1F09-5E4C-AEFD-7A69C632D6F1}"/>
              </a:ext>
            </a:extLst>
          </p:cNvPr>
          <p:cNvSpPr>
            <a:spLocks noGrp="1"/>
          </p:cNvSpPr>
          <p:nvPr>
            <p:ph type="title"/>
          </p:nvPr>
        </p:nvSpPr>
        <p:spPr/>
        <p:txBody>
          <a:bodyPr/>
          <a:lstStyle/>
          <a:p>
            <a:r>
              <a:rPr lang="nl-NL" err="1"/>
              <a:t>Moving</a:t>
            </a:r>
            <a:r>
              <a:rPr lang="nl-NL"/>
              <a:t> </a:t>
            </a:r>
            <a:r>
              <a:rPr lang="nl-NL" err="1"/>
              <a:t>to</a:t>
            </a:r>
            <a:r>
              <a:rPr lang="nl-NL"/>
              <a:t> </a:t>
            </a:r>
            <a:r>
              <a:rPr lang="nl-NL" err="1"/>
              <a:t>the</a:t>
            </a:r>
            <a:r>
              <a:rPr lang="nl-NL"/>
              <a:t> </a:t>
            </a:r>
            <a:r>
              <a:rPr lang="nl-NL" err="1"/>
              <a:t>other</a:t>
            </a:r>
            <a:r>
              <a:rPr lang="nl-NL"/>
              <a:t> end of </a:t>
            </a:r>
            <a:r>
              <a:rPr lang="nl-NL" err="1"/>
              <a:t>the</a:t>
            </a:r>
            <a:r>
              <a:rPr lang="nl-NL"/>
              <a:t> </a:t>
            </a:r>
            <a:r>
              <a:rPr lang="nl-NL" err="1"/>
              <a:t>supply</a:t>
            </a:r>
            <a:r>
              <a:rPr lang="nl-NL"/>
              <a:t> chain: </a:t>
            </a:r>
            <a:r>
              <a:rPr lang="nl-NL" err="1"/>
              <a:t>the</a:t>
            </a:r>
            <a:r>
              <a:rPr lang="nl-NL"/>
              <a:t> consumer</a:t>
            </a:r>
          </a:p>
        </p:txBody>
      </p:sp>
      <p:sp>
        <p:nvSpPr>
          <p:cNvPr id="4" name="Tijdelijke aanduiding voor dianummer 3">
            <a:extLst>
              <a:ext uri="{FF2B5EF4-FFF2-40B4-BE49-F238E27FC236}">
                <a16:creationId xmlns:a16="http://schemas.microsoft.com/office/drawing/2014/main" id="{869A730B-CACA-F84D-A075-B3AD2565EAF1}"/>
              </a:ext>
            </a:extLst>
          </p:cNvPr>
          <p:cNvSpPr>
            <a:spLocks noGrp="1"/>
          </p:cNvSpPr>
          <p:nvPr>
            <p:ph type="sldNum" sz="quarter" idx="12"/>
          </p:nvPr>
        </p:nvSpPr>
        <p:spPr/>
        <p:txBody>
          <a:bodyPr/>
          <a:lstStyle/>
          <a:p>
            <a:fld id="{971CEC84-1649-40CE-BFF6-7286506FEA08}" type="slidenum">
              <a:rPr lang="en-GB" smtClean="0"/>
              <a:pPr/>
              <a:t>64</a:t>
            </a:fld>
            <a:endParaRPr lang="en-GB"/>
          </a:p>
        </p:txBody>
      </p:sp>
      <p:pic>
        <p:nvPicPr>
          <p:cNvPr id="8" name="Picture 7" descr="Diagram&#10;&#10;Description automatically generated">
            <a:hlinkClick r:id="rId3"/>
            <a:extLst>
              <a:ext uri="{FF2B5EF4-FFF2-40B4-BE49-F238E27FC236}">
                <a16:creationId xmlns:a16="http://schemas.microsoft.com/office/drawing/2014/main" id="{C1483BC1-B649-4C96-BD7B-1C7B273A5F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0369" y="1356749"/>
            <a:ext cx="5771631" cy="2680708"/>
          </a:xfrm>
          <a:prstGeom prst="rect">
            <a:avLst/>
          </a:prstGeom>
        </p:spPr>
      </p:pic>
      <p:sp>
        <p:nvSpPr>
          <p:cNvPr id="12" name="Arrow: Down 4">
            <a:extLst>
              <a:ext uri="{FF2B5EF4-FFF2-40B4-BE49-F238E27FC236}">
                <a16:creationId xmlns:a16="http://schemas.microsoft.com/office/drawing/2014/main" id="{101D6771-09AE-4736-9778-ED798E71840F}"/>
              </a:ext>
            </a:extLst>
          </p:cNvPr>
          <p:cNvSpPr/>
          <p:nvPr/>
        </p:nvSpPr>
        <p:spPr>
          <a:xfrm rot="10800000">
            <a:off x="11402687" y="3052244"/>
            <a:ext cx="398909" cy="753511"/>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F0"/>
              </a:solidFill>
            </a:endParaRPr>
          </a:p>
        </p:txBody>
      </p:sp>
      <p:sp>
        <p:nvSpPr>
          <p:cNvPr id="13" name="Content Placeholder 2">
            <a:extLst>
              <a:ext uri="{FF2B5EF4-FFF2-40B4-BE49-F238E27FC236}">
                <a16:creationId xmlns:a16="http://schemas.microsoft.com/office/drawing/2014/main" id="{65103384-59AF-49E0-81CE-980ABF53BA3B}"/>
              </a:ext>
            </a:extLst>
          </p:cNvPr>
          <p:cNvSpPr>
            <a:spLocks noGrp="1"/>
          </p:cNvSpPr>
          <p:nvPr>
            <p:ph idx="1"/>
          </p:nvPr>
        </p:nvSpPr>
        <p:spPr>
          <a:xfrm>
            <a:off x="314195" y="1461524"/>
            <a:ext cx="6353305" cy="4351338"/>
          </a:xfrm>
        </p:spPr>
        <p:txBody>
          <a:bodyPr>
            <a:normAutofit lnSpcReduction="10000"/>
          </a:bodyPr>
          <a:lstStyle/>
          <a:p>
            <a:pPr>
              <a:lnSpc>
                <a:spcPct val="170000"/>
              </a:lnSpc>
            </a:pPr>
            <a:r>
              <a:rPr lang="en-GB" b="1" dirty="0">
                <a:solidFill>
                  <a:srgbClr val="23BAED"/>
                </a:solidFill>
              </a:rPr>
              <a:t>Moving downstream </a:t>
            </a:r>
            <a:r>
              <a:rPr lang="en-GB" dirty="0"/>
              <a:t>the supply chain, businesses engage with consumers who buy their food &amp; beverage products.</a:t>
            </a:r>
          </a:p>
          <a:p>
            <a:pPr>
              <a:lnSpc>
                <a:spcPct val="170000"/>
              </a:lnSpc>
            </a:pPr>
            <a:r>
              <a:rPr lang="en-GB" dirty="0"/>
              <a:t>Here is where the </a:t>
            </a:r>
            <a:r>
              <a:rPr lang="en-GB" b="1" dirty="0">
                <a:solidFill>
                  <a:srgbClr val="23BAED"/>
                </a:solidFill>
              </a:rPr>
              <a:t>marketing</a:t>
            </a:r>
            <a:r>
              <a:rPr lang="en-GB" dirty="0">
                <a:solidFill>
                  <a:srgbClr val="FF0000"/>
                </a:solidFill>
              </a:rPr>
              <a:t> </a:t>
            </a:r>
            <a:r>
              <a:rPr lang="en-GB" dirty="0"/>
              <a:t>of your sustainability efforts take place and where consumers reward your efforts by </a:t>
            </a:r>
            <a:r>
              <a:rPr lang="en-GB" b="1" dirty="0">
                <a:solidFill>
                  <a:srgbClr val="1DBAEC"/>
                </a:solidFill>
              </a:rPr>
              <a:t>buying</a:t>
            </a:r>
            <a:r>
              <a:rPr lang="en-GB" dirty="0"/>
              <a:t> your products.</a:t>
            </a:r>
          </a:p>
          <a:p>
            <a:pPr marL="0" indent="0">
              <a:lnSpc>
                <a:spcPct val="170000"/>
              </a:lnSpc>
              <a:buNone/>
            </a:pPr>
            <a:endParaRPr lang="en-GB" dirty="0"/>
          </a:p>
          <a:p>
            <a:pPr>
              <a:lnSpc>
                <a:spcPct val="170000"/>
              </a:lnSpc>
            </a:pPr>
            <a:endParaRPr lang="en-GB" dirty="0"/>
          </a:p>
        </p:txBody>
      </p:sp>
      <p:sp>
        <p:nvSpPr>
          <p:cNvPr id="9" name="Teardrop 8">
            <a:extLst>
              <a:ext uri="{FF2B5EF4-FFF2-40B4-BE49-F238E27FC236}">
                <a16:creationId xmlns:a16="http://schemas.microsoft.com/office/drawing/2014/main" id="{FD2989F1-E167-4EC8-9FCE-DDA67BAC651C}"/>
              </a:ext>
            </a:extLst>
          </p:cNvPr>
          <p:cNvSpPr/>
          <p:nvPr/>
        </p:nvSpPr>
        <p:spPr>
          <a:xfrm>
            <a:off x="10884092" y="152094"/>
            <a:ext cx="1214639" cy="108224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CCBDF4BC-6B83-4929-9C6C-E005D0A39DCB}"/>
              </a:ext>
            </a:extLst>
          </p:cNvPr>
          <p:cNvSpPr txBox="1"/>
          <p:nvPr/>
        </p:nvSpPr>
        <p:spPr>
          <a:xfrm>
            <a:off x="10912946" y="295355"/>
            <a:ext cx="1156932" cy="784830"/>
          </a:xfrm>
          <a:prstGeom prst="rect">
            <a:avLst/>
          </a:prstGeom>
          <a:noFill/>
        </p:spPr>
        <p:txBody>
          <a:bodyPr wrap="square" rtlCol="0">
            <a:spAutoFit/>
          </a:bodyPr>
          <a:lstStyle/>
          <a:p>
            <a:pPr algn="ctr">
              <a:defRPr/>
            </a:pPr>
            <a:r>
              <a:rPr kumimoji="0" lang="en-GB" sz="150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a:t>
            </a:r>
            <a:r>
              <a:rPr lang="en-GB" sz="1500" b="1" dirty="0">
                <a:solidFill>
                  <a:prstClr val="white"/>
                </a:solidFill>
                <a:latin typeface="Arial"/>
              </a:rPr>
              <a:t> 21 </a:t>
            </a:r>
            <a:r>
              <a:rPr lang="en-GB" sz="1500" dirty="0">
                <a:solidFill>
                  <a:prstClr val="white"/>
                </a:solidFill>
                <a:latin typeface="Arial"/>
              </a:rPr>
              <a:t>of your workbook</a:t>
            </a:r>
            <a:endParaRPr lang="en-GB" sz="1500" dirty="0">
              <a:solidFill>
                <a:prstClr val="white"/>
              </a:solidFill>
            </a:endParaRPr>
          </a:p>
        </p:txBody>
      </p:sp>
      <p:sp>
        <p:nvSpPr>
          <p:cNvPr id="11" name="TextBox 9">
            <a:extLst>
              <a:ext uri="{FF2B5EF4-FFF2-40B4-BE49-F238E27FC236}">
                <a16:creationId xmlns:a16="http://schemas.microsoft.com/office/drawing/2014/main" id="{52E3D923-5057-4B8A-95F0-4FCBF861161C}"/>
              </a:ext>
            </a:extLst>
          </p:cNvPr>
          <p:cNvSpPr txBox="1"/>
          <p:nvPr/>
        </p:nvSpPr>
        <p:spPr>
          <a:xfrm>
            <a:off x="7325833" y="4159871"/>
            <a:ext cx="52404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black">
                    <a:lumMod val="65000"/>
                    <a:lumOff val="35000"/>
                  </a:prstClr>
                </a:solidFill>
                <a:latin typeface="Arial"/>
              </a:rPr>
              <a:t>Source: Capitals Coalition, </a:t>
            </a:r>
            <a:r>
              <a:rPr lang="nl-NL" sz="1200" i="1" dirty="0">
                <a:solidFill>
                  <a:prstClr val="black">
                    <a:lumMod val="65000"/>
                    <a:lumOff val="35000"/>
                  </a:prstClr>
                </a:solidFill>
                <a:latin typeface="Arial"/>
              </a:rPr>
              <a:t>TEEB </a:t>
            </a:r>
            <a:r>
              <a:rPr lang="nl-NL" sz="1200" i="1" dirty="0" err="1">
                <a:solidFill>
                  <a:prstClr val="black">
                    <a:lumMod val="65000"/>
                    <a:lumOff val="35000"/>
                  </a:prstClr>
                </a:solidFill>
                <a:latin typeface="Arial"/>
              </a:rPr>
              <a:t>for</a:t>
            </a:r>
            <a:r>
              <a:rPr lang="nl-NL" sz="1200" i="1" dirty="0">
                <a:solidFill>
                  <a:prstClr val="black">
                    <a:lumMod val="65000"/>
                    <a:lumOff val="35000"/>
                  </a:prstClr>
                </a:solidFill>
                <a:latin typeface="Arial"/>
              </a:rPr>
              <a:t> </a:t>
            </a:r>
            <a:r>
              <a:rPr lang="nl-NL" sz="1200" i="1" dirty="0" err="1">
                <a:solidFill>
                  <a:prstClr val="black">
                    <a:lumMod val="65000"/>
                    <a:lumOff val="35000"/>
                  </a:prstClr>
                </a:solidFill>
                <a:latin typeface="Arial"/>
              </a:rPr>
              <a:t>agriculture</a:t>
            </a:r>
            <a:r>
              <a:rPr lang="nl-NL" sz="1200" i="1" dirty="0">
                <a:solidFill>
                  <a:prstClr val="black">
                    <a:lumMod val="65000"/>
                    <a:lumOff val="35000"/>
                  </a:prstClr>
                </a:solidFill>
                <a:latin typeface="Arial"/>
              </a:rPr>
              <a:t> </a:t>
            </a:r>
            <a:r>
              <a:rPr lang="nl-NL" sz="1200" i="1" dirty="0" err="1">
                <a:solidFill>
                  <a:prstClr val="black">
                    <a:lumMod val="65000"/>
                    <a:lumOff val="35000"/>
                  </a:prstClr>
                </a:solidFill>
                <a:latin typeface="Arial"/>
              </a:rPr>
              <a:t>and</a:t>
            </a:r>
            <a:r>
              <a:rPr lang="nl-NL" sz="1200" i="1" dirty="0">
                <a:solidFill>
                  <a:prstClr val="black">
                    <a:lumMod val="65000"/>
                    <a:lumOff val="35000"/>
                  </a:prstClr>
                </a:solidFill>
                <a:latin typeface="Arial"/>
              </a:rPr>
              <a:t> food: </a:t>
            </a:r>
            <a:r>
              <a:rPr lang="nl-NL" sz="1200" i="1" dirty="0" err="1">
                <a:solidFill>
                  <a:prstClr val="black">
                    <a:lumMod val="65000"/>
                    <a:lumOff val="35000"/>
                  </a:prstClr>
                </a:solidFill>
                <a:latin typeface="Arial"/>
              </a:rPr>
              <a:t>operational</a:t>
            </a:r>
            <a:r>
              <a:rPr lang="nl-NL" sz="1200" i="1" dirty="0">
                <a:solidFill>
                  <a:prstClr val="black">
                    <a:lumMod val="65000"/>
                    <a:lumOff val="35000"/>
                  </a:prstClr>
                </a:solidFill>
                <a:latin typeface="Arial"/>
              </a:rPr>
              <a:t> </a:t>
            </a:r>
            <a:r>
              <a:rPr lang="nl-NL" sz="1200" i="1" dirty="0" err="1">
                <a:solidFill>
                  <a:prstClr val="black">
                    <a:lumMod val="65000"/>
                    <a:lumOff val="35000"/>
                  </a:prstClr>
                </a:solidFill>
                <a:latin typeface="Arial"/>
              </a:rPr>
              <a:t>guidelines</a:t>
            </a:r>
            <a:r>
              <a:rPr lang="nl-NL" sz="1200" i="1" dirty="0">
                <a:solidFill>
                  <a:prstClr val="black">
                    <a:lumMod val="65000"/>
                    <a:lumOff val="35000"/>
                  </a:prstClr>
                </a:solidFill>
                <a:latin typeface="Arial"/>
              </a:rPr>
              <a:t> </a:t>
            </a:r>
            <a:r>
              <a:rPr lang="nl-NL" sz="1200" i="1" dirty="0" err="1">
                <a:solidFill>
                  <a:prstClr val="black">
                    <a:lumMod val="65000"/>
                    <a:lumOff val="35000"/>
                  </a:prstClr>
                </a:solidFill>
                <a:latin typeface="Arial"/>
              </a:rPr>
              <a:t>for</a:t>
            </a:r>
            <a:r>
              <a:rPr lang="nl-NL" sz="1200" i="1" dirty="0">
                <a:solidFill>
                  <a:prstClr val="black">
                    <a:lumMod val="65000"/>
                    <a:lumOff val="35000"/>
                  </a:prstClr>
                </a:solidFill>
                <a:latin typeface="Arial"/>
              </a:rPr>
              <a:t> business</a:t>
            </a:r>
            <a:r>
              <a:rPr lang="nl-NL" sz="1200" dirty="0">
                <a:solidFill>
                  <a:prstClr val="black">
                    <a:lumMod val="65000"/>
                    <a:lumOff val="35000"/>
                  </a:prstClr>
                </a:solidFill>
                <a:latin typeface="Arial"/>
              </a:rPr>
              <a:t>, 2020</a:t>
            </a:r>
            <a:endParaRPr lang="en-GB" sz="1200" i="1" dirty="0">
              <a:solidFill>
                <a:prstClr val="black">
                  <a:lumMod val="65000"/>
                  <a:lumOff val="35000"/>
                </a:prstClr>
              </a:solidFill>
              <a:latin typeface="Arial"/>
            </a:endParaRPr>
          </a:p>
        </p:txBody>
      </p:sp>
    </p:spTree>
    <p:extLst>
      <p:ext uri="{BB962C8B-B14F-4D97-AF65-F5344CB8AC3E}">
        <p14:creationId xmlns:p14="http://schemas.microsoft.com/office/powerpoint/2010/main" val="354399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2DBE3D0C-E27F-7441-8BC1-5E67B2E4140D}"/>
              </a:ext>
            </a:extLst>
          </p:cNvPr>
          <p:cNvPicPr/>
          <p:nvPr/>
        </p:nvPicPr>
        <p:blipFill>
          <a:blip r:embed="rId3">
            <a:extLst>
              <a:ext uri="{28A0092B-C50C-407E-A947-70E740481C1C}">
                <a14:useLocalDpi xmlns:a14="http://schemas.microsoft.com/office/drawing/2010/main" val="0"/>
              </a:ext>
            </a:extLst>
          </a:blip>
          <a:stretch>
            <a:fillRect/>
          </a:stretch>
        </p:blipFill>
        <p:spPr>
          <a:xfrm>
            <a:off x="6582647" y="3248806"/>
            <a:ext cx="3067560" cy="2346795"/>
          </a:xfrm>
          <a:prstGeom prst="rect">
            <a:avLst/>
          </a:prstGeom>
        </p:spPr>
      </p:pic>
      <p:sp>
        <p:nvSpPr>
          <p:cNvPr id="2" name="Titel 1">
            <a:extLst>
              <a:ext uri="{FF2B5EF4-FFF2-40B4-BE49-F238E27FC236}">
                <a16:creationId xmlns:a16="http://schemas.microsoft.com/office/drawing/2014/main" id="{E91B7C83-9401-EB4E-8AA0-E3BE8CDAD57D}"/>
              </a:ext>
            </a:extLst>
          </p:cNvPr>
          <p:cNvSpPr>
            <a:spLocks noGrp="1"/>
          </p:cNvSpPr>
          <p:nvPr>
            <p:ph type="title"/>
          </p:nvPr>
        </p:nvSpPr>
        <p:spPr/>
        <p:txBody>
          <a:bodyPr/>
          <a:lstStyle/>
          <a:p>
            <a:r>
              <a:rPr lang="en-GB"/>
              <a:t>Relevant consumer trends</a:t>
            </a:r>
            <a:endParaRPr lang="nl-NL"/>
          </a:p>
        </p:txBody>
      </p:sp>
      <p:sp>
        <p:nvSpPr>
          <p:cNvPr id="3" name="Tijdelijke aanduiding voor inhoud 2">
            <a:extLst>
              <a:ext uri="{FF2B5EF4-FFF2-40B4-BE49-F238E27FC236}">
                <a16:creationId xmlns:a16="http://schemas.microsoft.com/office/drawing/2014/main" id="{C7B27ECF-8C33-4A40-B2B1-857B78C25DC8}"/>
              </a:ext>
            </a:extLst>
          </p:cNvPr>
          <p:cNvSpPr>
            <a:spLocks noGrp="1"/>
          </p:cNvSpPr>
          <p:nvPr>
            <p:ph idx="1"/>
          </p:nvPr>
        </p:nvSpPr>
        <p:spPr>
          <a:xfrm>
            <a:off x="295639" y="1259588"/>
            <a:ext cx="6268453" cy="4351338"/>
          </a:xfrm>
        </p:spPr>
        <p:txBody>
          <a:bodyPr>
            <a:normAutofit fontScale="25000" lnSpcReduction="20000"/>
          </a:bodyPr>
          <a:lstStyle/>
          <a:p>
            <a:pPr>
              <a:lnSpc>
                <a:spcPct val="150000"/>
              </a:lnSpc>
            </a:pPr>
            <a:r>
              <a:rPr lang="en-US" sz="5400" b="1" dirty="0">
                <a:solidFill>
                  <a:srgbClr val="00B0F0"/>
                </a:solidFill>
              </a:rPr>
              <a:t>Sustainability-marketed products grow faster</a:t>
            </a:r>
            <a:r>
              <a:rPr lang="en-US" sz="5400" dirty="0">
                <a:solidFill>
                  <a:srgbClr val="00B0F0"/>
                </a:solidFill>
              </a:rPr>
              <a:t> </a:t>
            </a:r>
            <a:r>
              <a:rPr lang="en-US" sz="5400" dirty="0"/>
              <a:t>than </a:t>
            </a:r>
            <a:br>
              <a:rPr lang="en-US" sz="5400" dirty="0"/>
            </a:br>
            <a:r>
              <a:rPr lang="en-US" sz="5400" dirty="0"/>
              <a:t>conventionally marketed products, especially in the food sector:</a:t>
            </a:r>
          </a:p>
          <a:p>
            <a:pPr lvl="1">
              <a:lnSpc>
                <a:spcPct val="150000"/>
              </a:lnSpc>
            </a:pPr>
            <a:r>
              <a:rPr lang="en-US" sz="5400" dirty="0"/>
              <a:t>According to an EU retail </a:t>
            </a:r>
            <a:r>
              <a:rPr lang="en-US" sz="5400" dirty="0">
                <a:hlinkClick r:id="rId4"/>
              </a:rPr>
              <a:t>survey</a:t>
            </a:r>
            <a:r>
              <a:rPr lang="en-US" sz="5400" dirty="0"/>
              <a:t> (2019) food products showed the </a:t>
            </a:r>
            <a:r>
              <a:rPr lang="en-US" sz="5400" b="1" dirty="0">
                <a:solidFill>
                  <a:srgbClr val="00B0F0"/>
                </a:solidFill>
              </a:rPr>
              <a:t>highest growth of sustainable product sales </a:t>
            </a:r>
            <a:r>
              <a:rPr lang="en-US" sz="5400" dirty="0"/>
              <a:t>(18,3%) (in 5 years)</a:t>
            </a:r>
          </a:p>
          <a:p>
            <a:pPr>
              <a:lnSpc>
                <a:spcPct val="150000"/>
              </a:lnSpc>
            </a:pPr>
            <a:r>
              <a:rPr lang="en-US" sz="5400" dirty="0"/>
              <a:t>One in three consumers already </a:t>
            </a:r>
            <a:r>
              <a:rPr lang="en-US" sz="5400" b="1" dirty="0">
                <a:solidFill>
                  <a:srgbClr val="00B0F0"/>
                </a:solidFill>
              </a:rPr>
              <a:t>purchase</a:t>
            </a:r>
            <a:r>
              <a:rPr lang="en-US" sz="5400" dirty="0"/>
              <a:t> products </a:t>
            </a:r>
            <a:r>
              <a:rPr lang="en-US" sz="5400" b="1" dirty="0">
                <a:solidFill>
                  <a:srgbClr val="00B0F0"/>
                </a:solidFill>
              </a:rPr>
              <a:t>with sustainability in mind. </a:t>
            </a:r>
          </a:p>
          <a:p>
            <a:pPr>
              <a:lnSpc>
                <a:spcPct val="150000"/>
              </a:lnSpc>
            </a:pPr>
            <a:r>
              <a:rPr lang="en-US" sz="5400" b="1" dirty="0">
                <a:solidFill>
                  <a:srgbClr val="00B0F0"/>
                </a:solidFill>
              </a:rPr>
              <a:t>Transparency is highly valued.</a:t>
            </a:r>
            <a:r>
              <a:rPr lang="en-US" sz="5400" dirty="0"/>
              <a:t> </a:t>
            </a:r>
            <a:r>
              <a:rPr lang="en-US" sz="5400" dirty="0">
                <a:hlinkClick r:id="rId5"/>
              </a:rPr>
              <a:t>The Transparency Imperative report (2018)</a:t>
            </a:r>
            <a:r>
              <a:rPr lang="en-US" sz="5400" dirty="0"/>
              <a:t> found that the vast majority of consumers (69%) say it is (extremely) important that brands and manufacturers provide detailed information such as what is in their food and how it is made. </a:t>
            </a:r>
          </a:p>
          <a:p>
            <a:pPr>
              <a:lnSpc>
                <a:spcPct val="150000"/>
              </a:lnSpc>
            </a:pPr>
            <a:r>
              <a:rPr lang="en-GB" sz="5400" dirty="0"/>
              <a:t>Although consumers mention that they’re willing to change their </a:t>
            </a:r>
            <a:r>
              <a:rPr lang="en-GB" sz="5400" dirty="0" err="1"/>
              <a:t>behavior</a:t>
            </a:r>
            <a:r>
              <a:rPr lang="en-GB" sz="5400" dirty="0"/>
              <a:t>, </a:t>
            </a:r>
            <a:r>
              <a:rPr lang="en-GB" sz="5400" b="1" dirty="0">
                <a:solidFill>
                  <a:srgbClr val="00B0F0"/>
                </a:solidFill>
              </a:rPr>
              <a:t>a gap between what people say and what people do </a:t>
            </a:r>
            <a:r>
              <a:rPr lang="en-GB" sz="5400" dirty="0">
                <a:solidFill>
                  <a:srgbClr val="59595A"/>
                </a:solidFill>
              </a:rPr>
              <a:t>still exists</a:t>
            </a:r>
            <a:r>
              <a:rPr lang="en-GB" sz="5400" b="1" dirty="0">
                <a:solidFill>
                  <a:srgbClr val="59595A"/>
                </a:solidFill>
              </a:rPr>
              <a:t>. </a:t>
            </a:r>
          </a:p>
          <a:p>
            <a:pPr lvl="1">
              <a:lnSpc>
                <a:spcPct val="150000"/>
              </a:lnSpc>
            </a:pPr>
            <a:r>
              <a:rPr lang="en-US" sz="5400" dirty="0"/>
              <a:t>A Harvard Business review</a:t>
            </a:r>
            <a:r>
              <a:rPr lang="en-US" sz="5400" dirty="0">
                <a:hlinkClick r:id="rId6"/>
              </a:rPr>
              <a:t> survey </a:t>
            </a:r>
            <a:r>
              <a:rPr lang="en-US" sz="5400" dirty="0"/>
              <a:t>(2019) showed that 65% said they want to buy purpose-driven brands that advocate sustainability, yet only about 26% actually do so.</a:t>
            </a:r>
          </a:p>
          <a:p>
            <a:pPr>
              <a:lnSpc>
                <a:spcPct val="150000"/>
              </a:lnSpc>
            </a:pPr>
            <a:endParaRPr lang="en-US" sz="1700" dirty="0"/>
          </a:p>
          <a:p>
            <a:endParaRPr lang="nl-NL" sz="1700" dirty="0"/>
          </a:p>
        </p:txBody>
      </p:sp>
      <p:sp>
        <p:nvSpPr>
          <p:cNvPr id="4" name="Tijdelijke aanduiding voor dianummer 3">
            <a:extLst>
              <a:ext uri="{FF2B5EF4-FFF2-40B4-BE49-F238E27FC236}">
                <a16:creationId xmlns:a16="http://schemas.microsoft.com/office/drawing/2014/main" id="{589938E5-14B2-2846-A52F-58CFE273A658}"/>
              </a:ext>
            </a:extLst>
          </p:cNvPr>
          <p:cNvSpPr>
            <a:spLocks noGrp="1"/>
          </p:cNvSpPr>
          <p:nvPr>
            <p:ph type="sldNum" sz="quarter" idx="12"/>
          </p:nvPr>
        </p:nvSpPr>
        <p:spPr/>
        <p:txBody>
          <a:bodyPr/>
          <a:lstStyle/>
          <a:p>
            <a:fld id="{971CEC84-1649-40CE-BFF6-7286506FEA08}" type="slidenum">
              <a:rPr lang="en-GB" smtClean="0"/>
              <a:pPr/>
              <a:t>65</a:t>
            </a:fld>
            <a:endParaRPr lang="en-GB"/>
          </a:p>
        </p:txBody>
      </p:sp>
      <p:pic>
        <p:nvPicPr>
          <p:cNvPr id="6" name="Afbeelding 5">
            <a:extLst>
              <a:ext uri="{FF2B5EF4-FFF2-40B4-BE49-F238E27FC236}">
                <a16:creationId xmlns:a16="http://schemas.microsoft.com/office/drawing/2014/main" id="{31B0C21D-6853-EB48-8026-4CA6B629FD0D}"/>
              </a:ext>
            </a:extLst>
          </p:cNvPr>
          <p:cNvPicPr>
            <a:picLocks noChangeAspect="1"/>
          </p:cNvPicPr>
          <p:nvPr/>
        </p:nvPicPr>
        <p:blipFill rotWithShape="1">
          <a:blip r:embed="rId7"/>
          <a:srcRect l="3305" t="33553" r="57547" b="43150"/>
          <a:stretch/>
        </p:blipFill>
        <p:spPr>
          <a:xfrm>
            <a:off x="6582647" y="1174058"/>
            <a:ext cx="2473856" cy="1781602"/>
          </a:xfrm>
          <a:prstGeom prst="rect">
            <a:avLst/>
          </a:prstGeom>
          <a:ln>
            <a:noFill/>
          </a:ln>
          <a:effectLst>
            <a:outerShdw blurRad="292100" dist="139700" dir="2700000" algn="tl" rotWithShape="0">
              <a:srgbClr val="333333">
                <a:alpha val="65000"/>
              </a:srgbClr>
            </a:outerShdw>
          </a:effectLst>
        </p:spPr>
      </p:pic>
      <p:pic>
        <p:nvPicPr>
          <p:cNvPr id="7" name="Afbeelding 6">
            <a:extLst>
              <a:ext uri="{FF2B5EF4-FFF2-40B4-BE49-F238E27FC236}">
                <a16:creationId xmlns:a16="http://schemas.microsoft.com/office/drawing/2014/main" id="{FC7EBEAD-510F-F74B-8FB7-DBBC3E07C856}"/>
              </a:ext>
            </a:extLst>
          </p:cNvPr>
          <p:cNvPicPr>
            <a:picLocks noChangeAspect="1"/>
          </p:cNvPicPr>
          <p:nvPr/>
        </p:nvPicPr>
        <p:blipFill rotWithShape="1">
          <a:blip r:embed="rId8"/>
          <a:srcRect t="10906"/>
          <a:stretch/>
        </p:blipFill>
        <p:spPr>
          <a:xfrm>
            <a:off x="9570427" y="1174058"/>
            <a:ext cx="2621573" cy="3005132"/>
          </a:xfrm>
          <a:prstGeom prst="rect">
            <a:avLst/>
          </a:prstGeom>
          <a:ln>
            <a:noFill/>
          </a:ln>
          <a:effectLst>
            <a:outerShdw blurRad="292100" dist="139700" dir="2700000" algn="tl" rotWithShape="0">
              <a:srgbClr val="333333">
                <a:alpha val="65000"/>
              </a:srgbClr>
            </a:outerShdw>
          </a:effectLst>
        </p:spPr>
      </p:pic>
      <p:sp>
        <p:nvSpPr>
          <p:cNvPr id="8" name="Rechthoek 7">
            <a:extLst>
              <a:ext uri="{FF2B5EF4-FFF2-40B4-BE49-F238E27FC236}">
                <a16:creationId xmlns:a16="http://schemas.microsoft.com/office/drawing/2014/main" id="{73EE0AA9-266E-7849-B3D2-13B35E545A46}"/>
              </a:ext>
            </a:extLst>
          </p:cNvPr>
          <p:cNvSpPr/>
          <p:nvPr/>
        </p:nvSpPr>
        <p:spPr>
          <a:xfrm>
            <a:off x="9746429" y="4283705"/>
            <a:ext cx="2478114" cy="276999"/>
          </a:xfrm>
          <a:prstGeom prst="rect">
            <a:avLst/>
          </a:prstGeom>
        </p:spPr>
        <p:txBody>
          <a:bodyPr wrap="none">
            <a:spAutoFit/>
          </a:bodyPr>
          <a:lstStyle/>
          <a:p>
            <a:r>
              <a:rPr lang="en-US" sz="1200" dirty="0">
                <a:solidFill>
                  <a:prstClr val="black">
                    <a:lumMod val="65000"/>
                    <a:lumOff val="35000"/>
                  </a:prstClr>
                </a:solidFill>
                <a:latin typeface="Arial"/>
              </a:rPr>
              <a:t>Source: </a:t>
            </a:r>
            <a:r>
              <a:rPr lang="en-GB" sz="1200" dirty="0">
                <a:solidFill>
                  <a:prstClr val="black">
                    <a:lumMod val="65000"/>
                    <a:lumOff val="35000"/>
                  </a:prstClr>
                </a:solidFill>
                <a:latin typeface="Arial"/>
                <a:hlinkClick r:id="rId9"/>
              </a:rPr>
              <a:t>Trivium packaging (2020</a:t>
            </a:r>
            <a:r>
              <a:rPr lang="en-GB" sz="1200" dirty="0">
                <a:solidFill>
                  <a:prstClr val="black">
                    <a:lumMod val="65000"/>
                    <a:lumOff val="35000"/>
                  </a:prstClr>
                </a:solidFill>
                <a:latin typeface="Arial"/>
              </a:rPr>
              <a:t>)</a:t>
            </a:r>
            <a:endParaRPr lang="nl-NL" sz="1200" dirty="0">
              <a:solidFill>
                <a:prstClr val="black">
                  <a:lumMod val="65000"/>
                  <a:lumOff val="35000"/>
                </a:prstClr>
              </a:solidFill>
              <a:latin typeface="Arial"/>
            </a:endParaRPr>
          </a:p>
        </p:txBody>
      </p:sp>
      <p:sp>
        <p:nvSpPr>
          <p:cNvPr id="10" name="Rechthoek 9">
            <a:extLst>
              <a:ext uri="{FF2B5EF4-FFF2-40B4-BE49-F238E27FC236}">
                <a16:creationId xmlns:a16="http://schemas.microsoft.com/office/drawing/2014/main" id="{E44D50AA-E2C6-BF4C-A739-E5CA191FDE54}"/>
              </a:ext>
            </a:extLst>
          </p:cNvPr>
          <p:cNvSpPr/>
          <p:nvPr/>
        </p:nvSpPr>
        <p:spPr>
          <a:xfrm>
            <a:off x="6543232" y="5565732"/>
            <a:ext cx="1803699" cy="276999"/>
          </a:xfrm>
          <a:prstGeom prst="rect">
            <a:avLst/>
          </a:prstGeom>
        </p:spPr>
        <p:txBody>
          <a:bodyPr wrap="none">
            <a:spAutoFit/>
          </a:bodyPr>
          <a:lstStyle/>
          <a:p>
            <a:r>
              <a:rPr lang="en-GB" sz="1200" dirty="0">
                <a:solidFill>
                  <a:prstClr val="black">
                    <a:lumMod val="65000"/>
                    <a:lumOff val="35000"/>
                  </a:prstClr>
                </a:solidFill>
                <a:latin typeface="Arial"/>
              </a:rPr>
              <a:t>Source: </a:t>
            </a:r>
            <a:r>
              <a:rPr lang="en-GB" sz="1200" dirty="0">
                <a:solidFill>
                  <a:prstClr val="black">
                    <a:lumMod val="65000"/>
                    <a:lumOff val="35000"/>
                  </a:prstClr>
                </a:solidFill>
                <a:latin typeface="Arial"/>
                <a:hlinkClick r:id="rId10"/>
              </a:rPr>
              <a:t>Unilever (2020</a:t>
            </a:r>
            <a:r>
              <a:rPr lang="en-GB" sz="1200" dirty="0">
                <a:solidFill>
                  <a:prstClr val="black">
                    <a:lumMod val="65000"/>
                    <a:lumOff val="35000"/>
                  </a:prstClr>
                </a:solidFill>
                <a:latin typeface="Arial"/>
              </a:rPr>
              <a:t>)</a:t>
            </a:r>
            <a:endParaRPr lang="nl-NL" sz="1200" dirty="0">
              <a:solidFill>
                <a:prstClr val="black">
                  <a:lumMod val="65000"/>
                  <a:lumOff val="35000"/>
                </a:prstClr>
              </a:solidFill>
              <a:latin typeface="Arial"/>
            </a:endParaRPr>
          </a:p>
        </p:txBody>
      </p:sp>
      <p:sp>
        <p:nvSpPr>
          <p:cNvPr id="11" name="Teardrop 8">
            <a:extLst>
              <a:ext uri="{FF2B5EF4-FFF2-40B4-BE49-F238E27FC236}">
                <a16:creationId xmlns:a16="http://schemas.microsoft.com/office/drawing/2014/main" id="{0DD38AE4-2E8E-E844-BB6F-A293A5A9D6D8}"/>
              </a:ext>
            </a:extLst>
          </p:cNvPr>
          <p:cNvSpPr/>
          <p:nvPr/>
        </p:nvSpPr>
        <p:spPr>
          <a:xfrm>
            <a:off x="10761043" y="42807"/>
            <a:ext cx="1374145" cy="113125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TextBox 9">
            <a:extLst>
              <a:ext uri="{FF2B5EF4-FFF2-40B4-BE49-F238E27FC236}">
                <a16:creationId xmlns:a16="http://schemas.microsoft.com/office/drawing/2014/main" id="{36F45E14-0D6F-774F-9B27-ED3809E37685}"/>
              </a:ext>
            </a:extLst>
          </p:cNvPr>
          <p:cNvSpPr txBox="1"/>
          <p:nvPr/>
        </p:nvSpPr>
        <p:spPr>
          <a:xfrm>
            <a:off x="10817252" y="270807"/>
            <a:ext cx="1317936" cy="784830"/>
          </a:xfrm>
          <a:prstGeom prst="rect">
            <a:avLst/>
          </a:prstGeom>
          <a:noFill/>
        </p:spPr>
        <p:txBody>
          <a:bodyPr wrap="square" rtlCol="0">
            <a:spAutoFit/>
          </a:bodyPr>
          <a:lstStyle/>
          <a:p>
            <a:pPr algn="ctr">
              <a:defRPr/>
            </a:pPr>
            <a:r>
              <a:rPr kumimoji="0" lang="en-GB" sz="150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a:t>
            </a:r>
            <a:r>
              <a:rPr lang="en-GB" sz="1500" b="1" dirty="0">
                <a:solidFill>
                  <a:prstClr val="white"/>
                </a:solidFill>
                <a:latin typeface="Arial"/>
              </a:rPr>
              <a:t> 21 </a:t>
            </a:r>
            <a:r>
              <a:rPr lang="en-GB" sz="1500" dirty="0">
                <a:solidFill>
                  <a:prstClr val="white"/>
                </a:solidFill>
                <a:latin typeface="Arial"/>
              </a:rPr>
              <a:t>of your workbook</a:t>
            </a:r>
            <a:endParaRPr lang="en-GB" sz="1500" dirty="0">
              <a:solidFill>
                <a:prstClr val="white"/>
              </a:solidFill>
            </a:endParaRPr>
          </a:p>
        </p:txBody>
      </p:sp>
    </p:spTree>
    <p:extLst>
      <p:ext uri="{BB962C8B-B14F-4D97-AF65-F5344CB8AC3E}">
        <p14:creationId xmlns:p14="http://schemas.microsoft.com/office/powerpoint/2010/main" val="3837089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42A592-57BD-4844-A2A7-929F6569D856}"/>
              </a:ext>
            </a:extLst>
          </p:cNvPr>
          <p:cNvSpPr>
            <a:spLocks noGrp="1"/>
          </p:cNvSpPr>
          <p:nvPr>
            <p:ph type="title"/>
          </p:nvPr>
        </p:nvSpPr>
        <p:spPr/>
        <p:txBody>
          <a:bodyPr/>
          <a:lstStyle/>
          <a:p>
            <a:r>
              <a:rPr lang="en-GB"/>
              <a:t>How to engage consumers on natural capital?</a:t>
            </a:r>
            <a:endParaRPr lang="nl-NL"/>
          </a:p>
        </p:txBody>
      </p:sp>
      <p:sp>
        <p:nvSpPr>
          <p:cNvPr id="3" name="Tijdelijke aanduiding voor inhoud 2">
            <a:extLst>
              <a:ext uri="{FF2B5EF4-FFF2-40B4-BE49-F238E27FC236}">
                <a16:creationId xmlns:a16="http://schemas.microsoft.com/office/drawing/2014/main" id="{5E0D7040-AD0C-DA48-827E-7DC718F92EF6}"/>
              </a:ext>
            </a:extLst>
          </p:cNvPr>
          <p:cNvSpPr>
            <a:spLocks noGrp="1"/>
          </p:cNvSpPr>
          <p:nvPr>
            <p:ph idx="1"/>
          </p:nvPr>
        </p:nvSpPr>
        <p:spPr>
          <a:xfrm>
            <a:off x="177127" y="2662876"/>
            <a:ext cx="2944990" cy="3276938"/>
          </a:xfrm>
        </p:spPr>
        <p:txBody>
          <a:bodyPr>
            <a:normAutofit lnSpcReduction="10000"/>
          </a:bodyPr>
          <a:lstStyle/>
          <a:p>
            <a:pPr>
              <a:lnSpc>
                <a:spcPct val="150000"/>
              </a:lnSpc>
            </a:pPr>
            <a:r>
              <a:rPr lang="en-GB" sz="1300">
                <a:solidFill>
                  <a:schemeClr val="bg2">
                    <a:lumMod val="50000"/>
                  </a:schemeClr>
                </a:solidFill>
              </a:rPr>
              <a:t>Useful mechanism to communicate </a:t>
            </a:r>
            <a:r>
              <a:rPr lang="en-GB" sz="1300" b="1">
                <a:solidFill>
                  <a:srgbClr val="00B0F0"/>
                </a:solidFill>
              </a:rPr>
              <a:t>wider sustainability efforts.</a:t>
            </a:r>
          </a:p>
          <a:p>
            <a:pPr>
              <a:lnSpc>
                <a:spcPct val="150000"/>
              </a:lnSpc>
            </a:pPr>
            <a:r>
              <a:rPr lang="en-GB" sz="1300">
                <a:solidFill>
                  <a:schemeClr val="bg2">
                    <a:lumMod val="50000"/>
                  </a:schemeClr>
                </a:solidFill>
              </a:rPr>
              <a:t>Helps </a:t>
            </a:r>
            <a:r>
              <a:rPr lang="en-GB" sz="1300" b="1">
                <a:solidFill>
                  <a:srgbClr val="00B0F0"/>
                </a:solidFill>
              </a:rPr>
              <a:t>build credibility </a:t>
            </a:r>
            <a:r>
              <a:rPr lang="en-GB" sz="1300">
                <a:solidFill>
                  <a:schemeClr val="bg2">
                    <a:lumMod val="50000"/>
                  </a:schemeClr>
                </a:solidFill>
              </a:rPr>
              <a:t>towards consumers as the sustainability performance has been verified by an </a:t>
            </a:r>
            <a:r>
              <a:rPr lang="en-GB" sz="1300" b="1">
                <a:solidFill>
                  <a:srgbClr val="00B0F0"/>
                </a:solidFill>
              </a:rPr>
              <a:t>external party</a:t>
            </a:r>
            <a:r>
              <a:rPr lang="en-GB" sz="1300">
                <a:solidFill>
                  <a:schemeClr val="bg2">
                    <a:lumMod val="50000"/>
                  </a:schemeClr>
                </a:solidFill>
              </a:rPr>
              <a:t>.</a:t>
            </a:r>
          </a:p>
          <a:p>
            <a:pPr>
              <a:lnSpc>
                <a:spcPct val="150000"/>
              </a:lnSpc>
            </a:pPr>
            <a:r>
              <a:rPr lang="en-GB" sz="1300" b="1">
                <a:solidFill>
                  <a:srgbClr val="00B0F0"/>
                </a:solidFill>
              </a:rPr>
              <a:t>Labelling </a:t>
            </a:r>
            <a:r>
              <a:rPr lang="en-GB" sz="1300">
                <a:solidFill>
                  <a:schemeClr val="bg2">
                    <a:lumMod val="50000"/>
                  </a:schemeClr>
                </a:solidFill>
              </a:rPr>
              <a:t>is an effective instrument to guide consumer choices if done in a clear manner.</a:t>
            </a:r>
          </a:p>
          <a:p>
            <a:pPr marL="0" indent="0">
              <a:lnSpc>
                <a:spcPct val="150000"/>
              </a:lnSpc>
              <a:buNone/>
            </a:pPr>
            <a:endParaRPr lang="en-GB" sz="1400">
              <a:solidFill>
                <a:schemeClr val="bg2">
                  <a:lumMod val="50000"/>
                </a:schemeClr>
              </a:solidFill>
            </a:endParaRPr>
          </a:p>
          <a:p>
            <a:pPr marL="0" indent="0">
              <a:lnSpc>
                <a:spcPct val="150000"/>
              </a:lnSpc>
              <a:buNone/>
            </a:pPr>
            <a:endParaRPr lang="en-GB" sz="1800" b="1">
              <a:solidFill>
                <a:schemeClr val="bg2">
                  <a:lumMod val="50000"/>
                </a:schemeClr>
              </a:solidFill>
            </a:endParaRPr>
          </a:p>
          <a:p>
            <a:pPr marL="0" indent="0">
              <a:buNone/>
            </a:pPr>
            <a:endParaRPr lang="en-GB" sz="1800">
              <a:solidFill>
                <a:srgbClr val="00B0F0"/>
              </a:solidFill>
            </a:endParaRPr>
          </a:p>
          <a:p>
            <a:pPr marL="0" indent="0">
              <a:buNone/>
            </a:pPr>
            <a:endParaRPr lang="en-GB" sz="1800">
              <a:solidFill>
                <a:schemeClr val="bg2">
                  <a:lumMod val="50000"/>
                </a:schemeClr>
              </a:solidFill>
            </a:endParaRPr>
          </a:p>
        </p:txBody>
      </p:sp>
      <p:sp>
        <p:nvSpPr>
          <p:cNvPr id="4" name="Tijdelijke aanduiding voor dianummer 3">
            <a:extLst>
              <a:ext uri="{FF2B5EF4-FFF2-40B4-BE49-F238E27FC236}">
                <a16:creationId xmlns:a16="http://schemas.microsoft.com/office/drawing/2014/main" id="{2B622E35-5060-024F-A9B2-B090247A1ED8}"/>
              </a:ext>
            </a:extLst>
          </p:cNvPr>
          <p:cNvSpPr>
            <a:spLocks noGrp="1"/>
          </p:cNvSpPr>
          <p:nvPr>
            <p:ph type="sldNum" sz="quarter" idx="12"/>
          </p:nvPr>
        </p:nvSpPr>
        <p:spPr/>
        <p:txBody>
          <a:bodyPr/>
          <a:lstStyle/>
          <a:p>
            <a:fld id="{971CEC84-1649-40CE-BFF6-7286506FEA08}" type="slidenum">
              <a:rPr lang="en-GB" smtClean="0"/>
              <a:pPr/>
              <a:t>66</a:t>
            </a:fld>
            <a:endParaRPr lang="en-GB"/>
          </a:p>
        </p:txBody>
      </p:sp>
      <p:sp>
        <p:nvSpPr>
          <p:cNvPr id="6" name="Tekstvak 5">
            <a:extLst>
              <a:ext uri="{FF2B5EF4-FFF2-40B4-BE49-F238E27FC236}">
                <a16:creationId xmlns:a16="http://schemas.microsoft.com/office/drawing/2014/main" id="{C76A4516-2FE0-9A43-B028-ADBEF6011F57}"/>
              </a:ext>
            </a:extLst>
          </p:cNvPr>
          <p:cNvSpPr txBox="1"/>
          <p:nvPr/>
        </p:nvSpPr>
        <p:spPr>
          <a:xfrm>
            <a:off x="6940135" y="2737341"/>
            <a:ext cx="2569029" cy="1061829"/>
          </a:xfrm>
          <a:prstGeom prst="rect">
            <a:avLst/>
          </a:prstGeom>
          <a:noFill/>
        </p:spPr>
        <p:txBody>
          <a:bodyPr wrap="square" rtlCol="0">
            <a:spAutoFit/>
          </a:bodyPr>
          <a:lstStyle/>
          <a:p>
            <a:pPr>
              <a:lnSpc>
                <a:spcPct val="150000"/>
              </a:lnSpc>
            </a:pPr>
            <a:endParaRPr lang="en-GB"/>
          </a:p>
          <a:p>
            <a:endParaRPr lang="nl-NL"/>
          </a:p>
          <a:p>
            <a:endParaRPr lang="nl-NL"/>
          </a:p>
        </p:txBody>
      </p:sp>
      <p:sp>
        <p:nvSpPr>
          <p:cNvPr id="9" name="Tijdelijke aanduiding voor inhoud 2">
            <a:extLst>
              <a:ext uri="{FF2B5EF4-FFF2-40B4-BE49-F238E27FC236}">
                <a16:creationId xmlns:a16="http://schemas.microsoft.com/office/drawing/2014/main" id="{EA43E42D-93BB-4540-A523-53A7FDCC2D63}"/>
              </a:ext>
            </a:extLst>
          </p:cNvPr>
          <p:cNvSpPr txBox="1">
            <a:spLocks/>
          </p:cNvSpPr>
          <p:nvPr/>
        </p:nvSpPr>
        <p:spPr>
          <a:xfrm>
            <a:off x="3151010" y="2737341"/>
            <a:ext cx="3014349" cy="32024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1300" dirty="0">
                <a:solidFill>
                  <a:schemeClr val="bg2">
                    <a:lumMod val="50000"/>
                  </a:schemeClr>
                </a:solidFill>
              </a:rPr>
              <a:t>Strong in communicating a narrative that helps to </a:t>
            </a:r>
            <a:r>
              <a:rPr lang="en-GB" sz="1300" b="1" dirty="0">
                <a:solidFill>
                  <a:srgbClr val="00B0F0"/>
                </a:solidFill>
              </a:rPr>
              <a:t>emotionally connect </a:t>
            </a:r>
            <a:r>
              <a:rPr lang="en-GB" sz="1300" dirty="0">
                <a:solidFill>
                  <a:schemeClr val="bg2">
                    <a:lumMod val="50000"/>
                  </a:schemeClr>
                </a:solidFill>
              </a:rPr>
              <a:t>consumers to your product.</a:t>
            </a:r>
          </a:p>
          <a:p>
            <a:pPr>
              <a:lnSpc>
                <a:spcPct val="150000"/>
              </a:lnSpc>
            </a:pPr>
            <a:r>
              <a:rPr lang="en-GB" sz="1300" dirty="0">
                <a:solidFill>
                  <a:schemeClr val="bg2">
                    <a:lumMod val="50000"/>
                  </a:schemeClr>
                </a:solidFill>
              </a:rPr>
              <a:t>Particularly helpful to communicate about </a:t>
            </a:r>
            <a:r>
              <a:rPr lang="en-GB" sz="1300" b="1" dirty="0">
                <a:solidFill>
                  <a:srgbClr val="00B0F0"/>
                </a:solidFill>
              </a:rPr>
              <a:t>specific sustainability activities, above industry standards.</a:t>
            </a:r>
          </a:p>
          <a:p>
            <a:pPr>
              <a:lnSpc>
                <a:spcPct val="150000"/>
              </a:lnSpc>
            </a:pPr>
            <a:r>
              <a:rPr lang="en-GB" sz="1300" dirty="0">
                <a:solidFill>
                  <a:schemeClr val="bg2">
                    <a:lumMod val="50000"/>
                  </a:schemeClr>
                </a:solidFill>
              </a:rPr>
              <a:t>Often </a:t>
            </a:r>
            <a:r>
              <a:rPr lang="en-GB" sz="1300" b="1" dirty="0">
                <a:solidFill>
                  <a:srgbClr val="00B0F0"/>
                </a:solidFill>
              </a:rPr>
              <a:t>not externally verified</a:t>
            </a:r>
            <a:r>
              <a:rPr lang="en-GB" sz="1400" b="1" dirty="0">
                <a:solidFill>
                  <a:srgbClr val="00B0F0"/>
                </a:solidFill>
              </a:rPr>
              <a:t>.</a:t>
            </a:r>
          </a:p>
          <a:p>
            <a:pPr marL="0" indent="0">
              <a:buFont typeface="Arial"/>
              <a:buNone/>
            </a:pPr>
            <a:endParaRPr lang="en-GB" sz="1800" dirty="0">
              <a:solidFill>
                <a:srgbClr val="00B0F0"/>
              </a:solidFill>
            </a:endParaRPr>
          </a:p>
          <a:p>
            <a:pPr marL="0" indent="0">
              <a:buFont typeface="Arial"/>
              <a:buNone/>
            </a:pPr>
            <a:endParaRPr lang="en-GB" sz="1800" dirty="0">
              <a:solidFill>
                <a:schemeClr val="bg2">
                  <a:lumMod val="50000"/>
                </a:schemeClr>
              </a:solidFill>
            </a:endParaRPr>
          </a:p>
        </p:txBody>
      </p:sp>
      <p:sp>
        <p:nvSpPr>
          <p:cNvPr id="10" name="Tijdelijke aanduiding voor inhoud 2">
            <a:extLst>
              <a:ext uri="{FF2B5EF4-FFF2-40B4-BE49-F238E27FC236}">
                <a16:creationId xmlns:a16="http://schemas.microsoft.com/office/drawing/2014/main" id="{5D8F4ED8-A00F-FE40-B28E-FA00AE4BADF6}"/>
              </a:ext>
            </a:extLst>
          </p:cNvPr>
          <p:cNvSpPr txBox="1">
            <a:spLocks/>
          </p:cNvSpPr>
          <p:nvPr/>
        </p:nvSpPr>
        <p:spPr>
          <a:xfrm>
            <a:off x="6096000" y="2737341"/>
            <a:ext cx="3053936" cy="32024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1300">
                <a:solidFill>
                  <a:schemeClr val="bg2">
                    <a:lumMod val="50000"/>
                  </a:schemeClr>
                </a:solidFill>
              </a:rPr>
              <a:t>Providing </a:t>
            </a:r>
            <a:r>
              <a:rPr lang="en-GB" sz="1300" b="1">
                <a:solidFill>
                  <a:srgbClr val="00B0F0"/>
                </a:solidFill>
              </a:rPr>
              <a:t>far-reaching transparency</a:t>
            </a:r>
            <a:r>
              <a:rPr lang="en-GB" sz="1300">
                <a:solidFill>
                  <a:schemeClr val="bg2">
                    <a:lumMod val="50000"/>
                  </a:schemeClr>
                </a:solidFill>
              </a:rPr>
              <a:t> on the product’s supply chain.</a:t>
            </a:r>
          </a:p>
          <a:p>
            <a:pPr>
              <a:lnSpc>
                <a:spcPct val="150000"/>
              </a:lnSpc>
            </a:pPr>
            <a:r>
              <a:rPr lang="en-GB" sz="1300">
                <a:solidFill>
                  <a:schemeClr val="bg2">
                    <a:lumMod val="50000"/>
                  </a:schemeClr>
                </a:solidFill>
              </a:rPr>
              <a:t>Effective in communicating information on </a:t>
            </a:r>
            <a:r>
              <a:rPr lang="en-GB" sz="1300" b="1">
                <a:solidFill>
                  <a:srgbClr val="00B0F0"/>
                </a:solidFill>
              </a:rPr>
              <a:t>pricing and quality.</a:t>
            </a:r>
          </a:p>
          <a:p>
            <a:pPr>
              <a:lnSpc>
                <a:spcPct val="150000"/>
              </a:lnSpc>
            </a:pPr>
            <a:r>
              <a:rPr lang="en-GB" sz="1300">
                <a:solidFill>
                  <a:schemeClr val="bg2">
                    <a:lumMod val="50000"/>
                  </a:schemeClr>
                </a:solidFill>
              </a:rPr>
              <a:t>Its strong </a:t>
            </a:r>
            <a:r>
              <a:rPr lang="en-GB" sz="1300" b="1">
                <a:solidFill>
                  <a:srgbClr val="00B0F0"/>
                </a:solidFill>
              </a:rPr>
              <a:t>traceability</a:t>
            </a:r>
            <a:r>
              <a:rPr lang="en-GB" sz="1300">
                <a:solidFill>
                  <a:schemeClr val="bg2">
                    <a:lumMod val="50000"/>
                  </a:schemeClr>
                </a:solidFill>
              </a:rPr>
              <a:t> helps create </a:t>
            </a:r>
            <a:r>
              <a:rPr lang="en-GB" sz="1300" b="1">
                <a:solidFill>
                  <a:srgbClr val="00B0F0"/>
                </a:solidFill>
              </a:rPr>
              <a:t>trust </a:t>
            </a:r>
            <a:r>
              <a:rPr lang="en-GB" sz="1300">
                <a:solidFill>
                  <a:schemeClr val="bg2">
                    <a:lumMod val="50000"/>
                  </a:schemeClr>
                </a:solidFill>
              </a:rPr>
              <a:t>among consumers.</a:t>
            </a:r>
          </a:p>
          <a:p>
            <a:pPr>
              <a:lnSpc>
                <a:spcPct val="150000"/>
              </a:lnSpc>
            </a:pPr>
            <a:endParaRPr lang="en-GB" sz="1300" b="1">
              <a:solidFill>
                <a:schemeClr val="bg2">
                  <a:lumMod val="50000"/>
                </a:schemeClr>
              </a:solidFill>
            </a:endParaRPr>
          </a:p>
          <a:p>
            <a:pPr marL="0" indent="0">
              <a:buFont typeface="Arial"/>
              <a:buNone/>
            </a:pPr>
            <a:endParaRPr lang="en-GB" sz="1300">
              <a:solidFill>
                <a:srgbClr val="00B0F0"/>
              </a:solidFill>
            </a:endParaRPr>
          </a:p>
          <a:p>
            <a:pPr marL="0" indent="0">
              <a:buFont typeface="Arial"/>
              <a:buNone/>
            </a:pPr>
            <a:endParaRPr lang="en-GB" sz="1800">
              <a:solidFill>
                <a:schemeClr val="bg2">
                  <a:lumMod val="50000"/>
                </a:schemeClr>
              </a:solidFill>
            </a:endParaRPr>
          </a:p>
        </p:txBody>
      </p:sp>
      <p:sp>
        <p:nvSpPr>
          <p:cNvPr id="11" name="Tijdelijke aanduiding voor inhoud 2">
            <a:extLst>
              <a:ext uri="{FF2B5EF4-FFF2-40B4-BE49-F238E27FC236}">
                <a16:creationId xmlns:a16="http://schemas.microsoft.com/office/drawing/2014/main" id="{E08C5ADA-C328-F349-9010-CFA1556893C2}"/>
              </a:ext>
            </a:extLst>
          </p:cNvPr>
          <p:cNvSpPr txBox="1">
            <a:spLocks/>
          </p:cNvSpPr>
          <p:nvPr/>
        </p:nvSpPr>
        <p:spPr>
          <a:xfrm>
            <a:off x="9110349" y="2737341"/>
            <a:ext cx="2916396" cy="32024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1300">
                <a:solidFill>
                  <a:schemeClr val="bg2">
                    <a:lumMod val="50000"/>
                  </a:schemeClr>
                </a:solidFill>
              </a:rPr>
              <a:t>Strong in informing people about a </a:t>
            </a:r>
            <a:r>
              <a:rPr lang="en-GB" sz="1300" b="1">
                <a:solidFill>
                  <a:srgbClr val="00B0F0"/>
                </a:solidFill>
              </a:rPr>
              <a:t>wide range of sustainability aspects </a:t>
            </a:r>
            <a:r>
              <a:rPr lang="en-GB" sz="1300">
                <a:solidFill>
                  <a:schemeClr val="bg2">
                    <a:lumMod val="50000"/>
                  </a:schemeClr>
                </a:solidFill>
              </a:rPr>
              <a:t>related to a product.</a:t>
            </a:r>
          </a:p>
          <a:p>
            <a:pPr>
              <a:lnSpc>
                <a:spcPct val="150000"/>
              </a:lnSpc>
            </a:pPr>
            <a:r>
              <a:rPr lang="en-GB" sz="1300" b="1">
                <a:solidFill>
                  <a:srgbClr val="00B0F0"/>
                </a:solidFill>
              </a:rPr>
              <a:t>Putting a price </a:t>
            </a:r>
            <a:r>
              <a:rPr lang="en-GB" sz="1300">
                <a:solidFill>
                  <a:schemeClr val="bg2">
                    <a:lumMod val="50000"/>
                  </a:schemeClr>
                </a:solidFill>
              </a:rPr>
              <a:t>on social and environmental issues to influence consumer choices.</a:t>
            </a:r>
            <a:endParaRPr lang="en-GB" sz="1800">
              <a:solidFill>
                <a:srgbClr val="00B0F0"/>
              </a:solidFill>
            </a:endParaRPr>
          </a:p>
          <a:p>
            <a:pPr marL="0" indent="0">
              <a:buFont typeface="Arial"/>
              <a:buNone/>
            </a:pPr>
            <a:endParaRPr lang="en-GB" sz="1800">
              <a:solidFill>
                <a:schemeClr val="bg2">
                  <a:lumMod val="50000"/>
                </a:schemeClr>
              </a:solidFill>
            </a:endParaRPr>
          </a:p>
        </p:txBody>
      </p:sp>
      <p:sp>
        <p:nvSpPr>
          <p:cNvPr id="13" name="Tekstvak 16">
            <a:extLst>
              <a:ext uri="{FF2B5EF4-FFF2-40B4-BE49-F238E27FC236}">
                <a16:creationId xmlns:a16="http://schemas.microsoft.com/office/drawing/2014/main" id="{15929A12-9B0A-45F6-B7A9-1201AAAC2875}"/>
              </a:ext>
            </a:extLst>
          </p:cNvPr>
          <p:cNvSpPr txBox="1"/>
          <p:nvPr/>
        </p:nvSpPr>
        <p:spPr>
          <a:xfrm>
            <a:off x="177127" y="1974526"/>
            <a:ext cx="2877711" cy="456535"/>
          </a:xfrm>
          <a:prstGeom prst="rect">
            <a:avLst/>
          </a:prstGeom>
          <a:noFill/>
        </p:spPr>
        <p:txBody>
          <a:bodyPr wrap="none" rtlCol="0">
            <a:spAutoFit/>
          </a:bodyPr>
          <a:lstStyle/>
          <a:p>
            <a:pPr marL="0" indent="0">
              <a:lnSpc>
                <a:spcPct val="150000"/>
              </a:lnSpc>
              <a:buNone/>
            </a:pPr>
            <a:r>
              <a:rPr lang="en-GB" sz="1800" b="1">
                <a:solidFill>
                  <a:srgbClr val="00B0F0"/>
                </a:solidFill>
              </a:rPr>
              <a:t>Third–Party Certification</a:t>
            </a:r>
          </a:p>
        </p:txBody>
      </p:sp>
      <p:sp>
        <p:nvSpPr>
          <p:cNvPr id="14" name="Tekstvak 16">
            <a:extLst>
              <a:ext uri="{FF2B5EF4-FFF2-40B4-BE49-F238E27FC236}">
                <a16:creationId xmlns:a16="http://schemas.microsoft.com/office/drawing/2014/main" id="{620842AF-E169-4CEF-BD4C-5D71B622CBC8}"/>
              </a:ext>
            </a:extLst>
          </p:cNvPr>
          <p:cNvSpPr txBox="1"/>
          <p:nvPr/>
        </p:nvSpPr>
        <p:spPr>
          <a:xfrm>
            <a:off x="3657138" y="1960751"/>
            <a:ext cx="1454244" cy="456535"/>
          </a:xfrm>
          <a:prstGeom prst="rect">
            <a:avLst/>
          </a:prstGeom>
          <a:noFill/>
        </p:spPr>
        <p:txBody>
          <a:bodyPr wrap="none" rtlCol="0">
            <a:spAutoFit/>
          </a:bodyPr>
          <a:lstStyle/>
          <a:p>
            <a:pPr marL="0" indent="0" algn="ctr">
              <a:lnSpc>
                <a:spcPct val="150000"/>
              </a:lnSpc>
              <a:buNone/>
            </a:pPr>
            <a:r>
              <a:rPr lang="en-GB" sz="1800" b="1">
                <a:solidFill>
                  <a:srgbClr val="00B0F0"/>
                </a:solidFill>
              </a:rPr>
              <a:t>Storytelling</a:t>
            </a:r>
          </a:p>
        </p:txBody>
      </p:sp>
      <p:sp>
        <p:nvSpPr>
          <p:cNvPr id="15" name="Tekstvak 16">
            <a:extLst>
              <a:ext uri="{FF2B5EF4-FFF2-40B4-BE49-F238E27FC236}">
                <a16:creationId xmlns:a16="http://schemas.microsoft.com/office/drawing/2014/main" id="{C000E691-BEE7-42B7-A8A7-3F60D5C1C9DC}"/>
              </a:ext>
            </a:extLst>
          </p:cNvPr>
          <p:cNvSpPr txBox="1"/>
          <p:nvPr/>
        </p:nvSpPr>
        <p:spPr>
          <a:xfrm>
            <a:off x="6096000" y="1960750"/>
            <a:ext cx="2710999" cy="456535"/>
          </a:xfrm>
          <a:prstGeom prst="rect">
            <a:avLst/>
          </a:prstGeom>
          <a:noFill/>
        </p:spPr>
        <p:txBody>
          <a:bodyPr wrap="none" rtlCol="0">
            <a:spAutoFit/>
          </a:bodyPr>
          <a:lstStyle/>
          <a:p>
            <a:pPr marL="0" indent="0" algn="ctr">
              <a:lnSpc>
                <a:spcPct val="150000"/>
              </a:lnSpc>
              <a:buNone/>
            </a:pPr>
            <a:r>
              <a:rPr lang="en-GB" b="1">
                <a:solidFill>
                  <a:srgbClr val="00B0F0"/>
                </a:solidFill>
              </a:rPr>
              <a:t>Blockchain technology</a:t>
            </a:r>
            <a:endParaRPr lang="en-GB" sz="1800" b="1">
              <a:solidFill>
                <a:srgbClr val="00B0F0"/>
              </a:solidFill>
            </a:endParaRPr>
          </a:p>
        </p:txBody>
      </p:sp>
      <p:sp>
        <p:nvSpPr>
          <p:cNvPr id="16" name="Tekstvak 16">
            <a:extLst>
              <a:ext uri="{FF2B5EF4-FFF2-40B4-BE49-F238E27FC236}">
                <a16:creationId xmlns:a16="http://schemas.microsoft.com/office/drawing/2014/main" id="{2BC03EA3-6D49-445A-94DB-5C167EC14AB0}"/>
              </a:ext>
            </a:extLst>
          </p:cNvPr>
          <p:cNvSpPr txBox="1"/>
          <p:nvPr/>
        </p:nvSpPr>
        <p:spPr>
          <a:xfrm>
            <a:off x="9217422" y="1963188"/>
            <a:ext cx="2574231" cy="456535"/>
          </a:xfrm>
          <a:prstGeom prst="rect">
            <a:avLst/>
          </a:prstGeom>
          <a:noFill/>
        </p:spPr>
        <p:txBody>
          <a:bodyPr wrap="none" rtlCol="0">
            <a:spAutoFit/>
          </a:bodyPr>
          <a:lstStyle/>
          <a:p>
            <a:pPr marL="0" indent="0" algn="ctr">
              <a:lnSpc>
                <a:spcPct val="150000"/>
              </a:lnSpc>
              <a:buNone/>
            </a:pPr>
            <a:r>
              <a:rPr lang="en-GB" b="1" dirty="0">
                <a:solidFill>
                  <a:srgbClr val="00B0F0"/>
                </a:solidFill>
              </a:rPr>
              <a:t>True Cost Accounting</a:t>
            </a:r>
            <a:endParaRPr lang="en-GB" sz="1800" b="1" dirty="0">
              <a:solidFill>
                <a:srgbClr val="00B0F0"/>
              </a:solidFill>
            </a:endParaRPr>
          </a:p>
        </p:txBody>
      </p:sp>
      <p:pic>
        <p:nvPicPr>
          <p:cNvPr id="7" name="Graphic 6" descr="Document">
            <a:extLst>
              <a:ext uri="{FF2B5EF4-FFF2-40B4-BE49-F238E27FC236}">
                <a16:creationId xmlns:a16="http://schemas.microsoft.com/office/drawing/2014/main" id="{92C70135-56E4-43A9-B5DA-76F2F7375E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3900" y="1372241"/>
            <a:ext cx="562082" cy="562082"/>
          </a:xfrm>
          <a:prstGeom prst="rect">
            <a:avLst/>
          </a:prstGeom>
        </p:spPr>
      </p:pic>
      <p:pic>
        <p:nvPicPr>
          <p:cNvPr id="12" name="Graphic 11" descr="Storytelling">
            <a:extLst>
              <a:ext uri="{FF2B5EF4-FFF2-40B4-BE49-F238E27FC236}">
                <a16:creationId xmlns:a16="http://schemas.microsoft.com/office/drawing/2014/main" id="{9A604C6C-16E6-461A-B4B6-75270D9E0C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03219" y="1338081"/>
            <a:ext cx="562082" cy="562082"/>
          </a:xfrm>
          <a:prstGeom prst="rect">
            <a:avLst/>
          </a:prstGeom>
        </p:spPr>
      </p:pic>
      <p:pic>
        <p:nvPicPr>
          <p:cNvPr id="18" name="Graphic 17" descr="Blockchain">
            <a:extLst>
              <a:ext uri="{FF2B5EF4-FFF2-40B4-BE49-F238E27FC236}">
                <a16:creationId xmlns:a16="http://schemas.microsoft.com/office/drawing/2014/main" id="{463595AF-A00A-4F94-BF6A-217E362775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30388" y="1372241"/>
            <a:ext cx="562083" cy="562083"/>
          </a:xfrm>
          <a:prstGeom prst="rect">
            <a:avLst/>
          </a:prstGeom>
        </p:spPr>
      </p:pic>
      <p:pic>
        <p:nvPicPr>
          <p:cNvPr id="20" name="Graphic 19" descr="Coins">
            <a:extLst>
              <a:ext uri="{FF2B5EF4-FFF2-40B4-BE49-F238E27FC236}">
                <a16:creationId xmlns:a16="http://schemas.microsoft.com/office/drawing/2014/main" id="{383DA48F-9919-4DFA-A6B0-F6E0DBA5CC8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73614" y="1398666"/>
            <a:ext cx="562084" cy="562084"/>
          </a:xfrm>
          <a:prstGeom prst="rect">
            <a:avLst/>
          </a:prstGeom>
        </p:spPr>
      </p:pic>
      <p:sp>
        <p:nvSpPr>
          <p:cNvPr id="24" name="Teardrop 5">
            <a:extLst>
              <a:ext uri="{FF2B5EF4-FFF2-40B4-BE49-F238E27FC236}">
                <a16:creationId xmlns:a16="http://schemas.microsoft.com/office/drawing/2014/main" id="{C6CD1AF9-DC9F-4F42-9CBE-C5C18E561B5C}"/>
              </a:ext>
            </a:extLst>
          </p:cNvPr>
          <p:cNvSpPr/>
          <p:nvPr/>
        </p:nvSpPr>
        <p:spPr>
          <a:xfrm>
            <a:off x="10179708" y="-11754"/>
            <a:ext cx="1829326" cy="156966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TextBox 6">
            <a:extLst>
              <a:ext uri="{FF2B5EF4-FFF2-40B4-BE49-F238E27FC236}">
                <a16:creationId xmlns:a16="http://schemas.microsoft.com/office/drawing/2014/main" id="{15FEB3AD-964B-4C15-B24B-C9EDFCD4CB65}"/>
              </a:ext>
            </a:extLst>
          </p:cNvPr>
          <p:cNvSpPr txBox="1"/>
          <p:nvPr/>
        </p:nvSpPr>
        <p:spPr>
          <a:xfrm>
            <a:off x="10297268" y="98350"/>
            <a:ext cx="1729477"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a:ea typeface="+mn-ea"/>
                <a:cs typeface="+mn-cs"/>
              </a:rPr>
              <a:t>Useful </a:t>
            </a:r>
            <a:r>
              <a:rPr lang="en-GB" sz="1200" b="1" dirty="0">
                <a:solidFill>
                  <a:prstClr val="white"/>
                </a:solidFill>
                <a:latin typeface="Arial"/>
              </a:rPr>
              <a:t>resource:</a:t>
            </a:r>
          </a:p>
          <a:p>
            <a:pPr algn="ctr">
              <a:defRPr/>
            </a:pPr>
            <a:r>
              <a:rPr lang="en-US" sz="1200" dirty="0">
                <a:solidFill>
                  <a:prstClr val="white"/>
                </a:solidFill>
                <a:latin typeface="Arial"/>
              </a:rPr>
              <a:t>WBCSD: Food &amp; Agriculture </a:t>
            </a:r>
            <a:r>
              <a:rPr lang="en-US" sz="1200" dirty="0">
                <a:solidFill>
                  <a:schemeClr val="bg1"/>
                </a:solidFill>
                <a:latin typeface="Arial"/>
              </a:rPr>
              <a:t>Roadmap – </a:t>
            </a:r>
            <a:r>
              <a:rPr lang="en-US" sz="1200" dirty="0">
                <a:solidFill>
                  <a:schemeClr val="bg1"/>
                </a:solidFill>
                <a:latin typeface="Arial"/>
                <a:hlinkClick r:id="rId11">
                  <a:extLst>
                    <a:ext uri="{A12FA001-AC4F-418D-AE19-62706E023703}">
                      <ahyp:hlinkClr xmlns:ahyp="http://schemas.microsoft.com/office/drawing/2018/hyperlinkcolor" val="tx"/>
                    </a:ext>
                  </a:extLst>
                </a:hlinkClick>
              </a:rPr>
              <a:t>Chapter on policy recommendations from a consumer perspective</a:t>
            </a:r>
            <a:endParaRPr lang="en-US" sz="1200" dirty="0">
              <a:solidFill>
                <a:schemeClr val="bg1"/>
              </a:solidFill>
              <a:latin typeface="Arial"/>
            </a:endParaRPr>
          </a:p>
        </p:txBody>
      </p:sp>
      <p:sp>
        <p:nvSpPr>
          <p:cNvPr id="19" name="Teardrop 8">
            <a:extLst>
              <a:ext uri="{FF2B5EF4-FFF2-40B4-BE49-F238E27FC236}">
                <a16:creationId xmlns:a16="http://schemas.microsoft.com/office/drawing/2014/main" id="{F1022F89-9969-48DD-A068-1C7E3959666A}"/>
              </a:ext>
            </a:extLst>
          </p:cNvPr>
          <p:cNvSpPr/>
          <p:nvPr/>
        </p:nvSpPr>
        <p:spPr>
          <a:xfrm>
            <a:off x="8765632" y="-11754"/>
            <a:ext cx="1374145" cy="140760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1" name="TextBox 9">
            <a:extLst>
              <a:ext uri="{FF2B5EF4-FFF2-40B4-BE49-F238E27FC236}">
                <a16:creationId xmlns:a16="http://schemas.microsoft.com/office/drawing/2014/main" id="{C4FC7871-2D85-4E9A-8477-2D9AE227FBC6}"/>
              </a:ext>
            </a:extLst>
          </p:cNvPr>
          <p:cNvSpPr txBox="1"/>
          <p:nvPr/>
        </p:nvSpPr>
        <p:spPr>
          <a:xfrm>
            <a:off x="8821841" y="287963"/>
            <a:ext cx="1317936" cy="784830"/>
          </a:xfrm>
          <a:prstGeom prst="rect">
            <a:avLst/>
          </a:prstGeom>
          <a:noFill/>
        </p:spPr>
        <p:txBody>
          <a:bodyPr wrap="square" rtlCol="0">
            <a:spAutoFit/>
          </a:bodyPr>
          <a:lstStyle/>
          <a:p>
            <a:pPr algn="ctr">
              <a:defRPr/>
            </a:pPr>
            <a:r>
              <a:rPr kumimoji="0" lang="en-GB" sz="150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a:t>
            </a:r>
            <a:r>
              <a:rPr lang="en-GB" sz="1500" b="1" dirty="0">
                <a:solidFill>
                  <a:prstClr val="white"/>
                </a:solidFill>
                <a:latin typeface="Arial"/>
              </a:rPr>
              <a:t> 22 </a:t>
            </a:r>
            <a:r>
              <a:rPr lang="en-GB" sz="1500" dirty="0">
                <a:solidFill>
                  <a:prstClr val="white"/>
                </a:solidFill>
                <a:latin typeface="Arial"/>
              </a:rPr>
              <a:t>of your workbook</a:t>
            </a:r>
            <a:endParaRPr lang="en-GB" sz="1500" dirty="0">
              <a:solidFill>
                <a:prstClr val="white"/>
              </a:solidFill>
            </a:endParaRPr>
          </a:p>
        </p:txBody>
      </p:sp>
    </p:spTree>
    <p:extLst>
      <p:ext uri="{BB962C8B-B14F-4D97-AF65-F5344CB8AC3E}">
        <p14:creationId xmlns:p14="http://schemas.microsoft.com/office/powerpoint/2010/main" val="3198283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7AEECE-E513-774A-BD90-87ED6D7D3CE4}"/>
              </a:ext>
            </a:extLst>
          </p:cNvPr>
          <p:cNvSpPr>
            <a:spLocks noGrp="1"/>
          </p:cNvSpPr>
          <p:nvPr>
            <p:ph type="title"/>
          </p:nvPr>
        </p:nvSpPr>
        <p:spPr/>
        <p:txBody>
          <a:bodyPr/>
          <a:lstStyle/>
          <a:p>
            <a:r>
              <a:rPr lang="en-GB"/>
              <a:t>Third–Party Certification</a:t>
            </a:r>
          </a:p>
        </p:txBody>
      </p:sp>
      <p:sp>
        <p:nvSpPr>
          <p:cNvPr id="4" name="Tijdelijke aanduiding voor dianummer 3">
            <a:extLst>
              <a:ext uri="{FF2B5EF4-FFF2-40B4-BE49-F238E27FC236}">
                <a16:creationId xmlns:a16="http://schemas.microsoft.com/office/drawing/2014/main" id="{5ACB9EDA-1303-794D-92F8-CF88FE0143AF}"/>
              </a:ext>
            </a:extLst>
          </p:cNvPr>
          <p:cNvSpPr>
            <a:spLocks noGrp="1"/>
          </p:cNvSpPr>
          <p:nvPr>
            <p:ph type="sldNum" sz="quarter" idx="12"/>
          </p:nvPr>
        </p:nvSpPr>
        <p:spPr/>
        <p:txBody>
          <a:bodyPr/>
          <a:lstStyle/>
          <a:p>
            <a:fld id="{971CEC84-1649-40CE-BFF6-7286506FEA08}" type="slidenum">
              <a:rPr lang="en-GB" smtClean="0"/>
              <a:pPr/>
              <a:t>67</a:t>
            </a:fld>
            <a:endParaRPr lang="en-GB"/>
          </a:p>
        </p:txBody>
      </p:sp>
      <p:pic>
        <p:nvPicPr>
          <p:cNvPr id="5" name="Tijdelijke aanduiding voor inhoud 4">
            <a:extLst>
              <a:ext uri="{FF2B5EF4-FFF2-40B4-BE49-F238E27FC236}">
                <a16:creationId xmlns:a16="http://schemas.microsoft.com/office/drawing/2014/main" id="{A754B93B-E8E9-954A-A8FC-09FA165822BF}"/>
              </a:ext>
            </a:extLst>
          </p:cNvPr>
          <p:cNvPicPr>
            <a:picLocks noGrp="1" noChangeAspect="1"/>
          </p:cNvPicPr>
          <p:nvPr>
            <p:ph idx="1"/>
          </p:nvPr>
        </p:nvPicPr>
        <p:blipFill>
          <a:blip r:embed="rId3"/>
          <a:stretch>
            <a:fillRect/>
          </a:stretch>
        </p:blipFill>
        <p:spPr>
          <a:xfrm>
            <a:off x="2013776" y="1413252"/>
            <a:ext cx="1197748" cy="1197748"/>
          </a:xfrm>
          <a:prstGeom prst="rect">
            <a:avLst/>
          </a:prstGeom>
        </p:spPr>
      </p:pic>
      <p:pic>
        <p:nvPicPr>
          <p:cNvPr id="7" name="Afbeelding 6">
            <a:extLst>
              <a:ext uri="{FF2B5EF4-FFF2-40B4-BE49-F238E27FC236}">
                <a16:creationId xmlns:a16="http://schemas.microsoft.com/office/drawing/2014/main" id="{AAB123B0-87C5-1A47-9F31-C5DCAC626B85}"/>
              </a:ext>
            </a:extLst>
          </p:cNvPr>
          <p:cNvPicPr>
            <a:picLocks noChangeAspect="1"/>
          </p:cNvPicPr>
          <p:nvPr/>
        </p:nvPicPr>
        <p:blipFill>
          <a:blip r:embed="rId4"/>
          <a:stretch>
            <a:fillRect/>
          </a:stretch>
        </p:blipFill>
        <p:spPr>
          <a:xfrm>
            <a:off x="3176914" y="1562878"/>
            <a:ext cx="898496" cy="898496"/>
          </a:xfrm>
          <a:prstGeom prst="rect">
            <a:avLst/>
          </a:prstGeom>
        </p:spPr>
      </p:pic>
      <p:sp>
        <p:nvSpPr>
          <p:cNvPr id="8" name="Tekstvak 7">
            <a:extLst>
              <a:ext uri="{FF2B5EF4-FFF2-40B4-BE49-F238E27FC236}">
                <a16:creationId xmlns:a16="http://schemas.microsoft.com/office/drawing/2014/main" id="{27E4428A-3C64-4149-AD6B-491D0201DDC1}"/>
              </a:ext>
            </a:extLst>
          </p:cNvPr>
          <p:cNvSpPr txBox="1"/>
          <p:nvPr/>
        </p:nvSpPr>
        <p:spPr>
          <a:xfrm>
            <a:off x="489921" y="2652071"/>
            <a:ext cx="3714472" cy="2793072"/>
          </a:xfrm>
          <a:prstGeom prst="rect">
            <a:avLst/>
          </a:prstGeom>
          <a:noFill/>
        </p:spPr>
        <p:txBody>
          <a:bodyPr wrap="square" rtlCol="0">
            <a:spAutoFit/>
          </a:bodyPr>
          <a:lstStyle/>
          <a:p>
            <a:r>
              <a:rPr lang="en-GB" sz="1350">
                <a:solidFill>
                  <a:schemeClr val="bg2">
                    <a:lumMod val="50000"/>
                  </a:schemeClr>
                </a:solidFill>
              </a:rPr>
              <a:t>In their quest to become more natural and reduce their impact on the environment, all Clipper teas are organic certified. This means that Clipper only uses ingredients from non-GM sources and that the use of chemicals is discouraged.</a:t>
            </a:r>
          </a:p>
          <a:p>
            <a:endParaRPr lang="en-GB" sz="1350">
              <a:solidFill>
                <a:schemeClr val="bg2">
                  <a:lumMod val="50000"/>
                </a:schemeClr>
              </a:solidFill>
            </a:endParaRPr>
          </a:p>
          <a:p>
            <a:r>
              <a:rPr lang="en-GB" sz="1350">
                <a:solidFill>
                  <a:schemeClr val="bg2">
                    <a:lumMod val="50000"/>
                  </a:schemeClr>
                </a:solidFill>
              </a:rPr>
              <a:t>Clipper is committed to organic production as: </a:t>
            </a:r>
            <a:r>
              <a:rPr lang="en-GB" sz="1350" i="1">
                <a:solidFill>
                  <a:schemeClr val="bg2">
                    <a:lumMod val="50000"/>
                  </a:schemeClr>
                </a:solidFill>
              </a:rPr>
              <a:t>“</a:t>
            </a:r>
            <a:r>
              <a:rPr lang="en-US" sz="1350" i="1">
                <a:solidFill>
                  <a:schemeClr val="bg2">
                    <a:lumMod val="50000"/>
                  </a:schemeClr>
                </a:solidFill>
              </a:rPr>
              <a:t>Frankly, there’s no reason not to choose organic tea! It’s better for wildlife and the environment and, arguably best of all, still tastes absolutely delicious”.</a:t>
            </a:r>
            <a:endParaRPr lang="en-GB" sz="1350" i="1">
              <a:solidFill>
                <a:schemeClr val="bg2">
                  <a:lumMod val="50000"/>
                </a:schemeClr>
              </a:solidFill>
            </a:endParaRPr>
          </a:p>
          <a:p>
            <a:endParaRPr lang="en-GB" sz="1350">
              <a:solidFill>
                <a:schemeClr val="bg2">
                  <a:lumMod val="50000"/>
                </a:schemeClr>
              </a:solidFill>
            </a:endParaRPr>
          </a:p>
        </p:txBody>
      </p:sp>
      <p:sp>
        <p:nvSpPr>
          <p:cNvPr id="11" name="Content Placeholder 2">
            <a:extLst>
              <a:ext uri="{FF2B5EF4-FFF2-40B4-BE49-F238E27FC236}">
                <a16:creationId xmlns:a16="http://schemas.microsoft.com/office/drawing/2014/main" id="{97BEAE7E-CCC5-294D-B6E5-403AA720B48F}"/>
              </a:ext>
            </a:extLst>
          </p:cNvPr>
          <p:cNvSpPr txBox="1">
            <a:spLocks/>
          </p:cNvSpPr>
          <p:nvPr/>
        </p:nvSpPr>
        <p:spPr>
          <a:xfrm>
            <a:off x="4456057" y="1484100"/>
            <a:ext cx="4354717" cy="406717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0000"/>
              </a:lnSpc>
            </a:pPr>
            <a:r>
              <a:rPr lang="en-US" sz="1500">
                <a:solidFill>
                  <a:schemeClr val="bg2">
                    <a:lumMod val="50000"/>
                  </a:schemeClr>
                </a:solidFill>
              </a:rPr>
              <a:t>Third-Party certification means that an </a:t>
            </a:r>
            <a:r>
              <a:rPr lang="en-US" sz="1500" b="1">
                <a:solidFill>
                  <a:srgbClr val="00B0F0"/>
                </a:solidFill>
              </a:rPr>
              <a:t>independent organization </a:t>
            </a:r>
            <a:r>
              <a:rPr lang="en-US" sz="1500">
                <a:solidFill>
                  <a:schemeClr val="bg2">
                    <a:lumMod val="50000"/>
                  </a:schemeClr>
                </a:solidFill>
              </a:rPr>
              <a:t>has reviewed the production process of a product and has independently determined that the final product </a:t>
            </a:r>
            <a:r>
              <a:rPr lang="en-US" sz="1500" b="1">
                <a:solidFill>
                  <a:srgbClr val="00B0F0"/>
                </a:solidFill>
              </a:rPr>
              <a:t>complies with specific standards </a:t>
            </a:r>
            <a:r>
              <a:rPr lang="en-US" sz="1500">
                <a:solidFill>
                  <a:schemeClr val="bg2">
                    <a:lumMod val="50000"/>
                  </a:schemeClr>
                </a:solidFill>
              </a:rPr>
              <a:t>for safety, quality or performance. </a:t>
            </a:r>
          </a:p>
          <a:p>
            <a:pPr>
              <a:lnSpc>
                <a:spcPct val="170000"/>
              </a:lnSpc>
            </a:pPr>
            <a:r>
              <a:rPr lang="en-US" sz="1500">
                <a:solidFill>
                  <a:schemeClr val="bg2">
                    <a:lumMod val="50000"/>
                  </a:schemeClr>
                </a:solidFill>
              </a:rPr>
              <a:t>There are various third-party certifications that include natural capital topics such as Fairtrade and Organic.</a:t>
            </a:r>
          </a:p>
          <a:p>
            <a:pPr>
              <a:lnSpc>
                <a:spcPct val="170000"/>
              </a:lnSpc>
            </a:pPr>
            <a:r>
              <a:rPr lang="en-US" sz="1500">
                <a:solidFill>
                  <a:schemeClr val="bg2">
                    <a:lumMod val="50000"/>
                  </a:schemeClr>
                </a:solidFill>
              </a:rPr>
              <a:t>These help create </a:t>
            </a:r>
            <a:r>
              <a:rPr lang="en-US" sz="1500" b="1">
                <a:solidFill>
                  <a:srgbClr val="00B0F0"/>
                </a:solidFill>
              </a:rPr>
              <a:t>credibility</a:t>
            </a:r>
            <a:r>
              <a:rPr lang="en-US" sz="1500">
                <a:solidFill>
                  <a:schemeClr val="bg2">
                    <a:lumMod val="50000"/>
                  </a:schemeClr>
                </a:solidFill>
              </a:rPr>
              <a:t> towards consumers and can be communicated </a:t>
            </a:r>
            <a:r>
              <a:rPr lang="en-US" sz="1500" b="1">
                <a:solidFill>
                  <a:srgbClr val="00B0F0"/>
                </a:solidFill>
              </a:rPr>
              <a:t>on-packaging.</a:t>
            </a:r>
          </a:p>
          <a:p>
            <a:pPr>
              <a:lnSpc>
                <a:spcPct val="170000"/>
              </a:lnSpc>
            </a:pPr>
            <a:endParaRPr lang="en-US" sz="1500">
              <a:solidFill>
                <a:schemeClr val="bg2">
                  <a:lumMod val="50000"/>
                </a:schemeClr>
              </a:solidFill>
            </a:endParaRPr>
          </a:p>
          <a:p>
            <a:pPr>
              <a:lnSpc>
                <a:spcPct val="170000"/>
              </a:lnSpc>
            </a:pPr>
            <a:endParaRPr lang="en-US" sz="1500">
              <a:solidFill>
                <a:schemeClr val="bg2">
                  <a:lumMod val="50000"/>
                </a:schemeClr>
              </a:solidFill>
            </a:endParaRPr>
          </a:p>
          <a:p>
            <a:pPr>
              <a:lnSpc>
                <a:spcPct val="170000"/>
              </a:lnSpc>
            </a:pPr>
            <a:endParaRPr lang="en-US" sz="1500">
              <a:solidFill>
                <a:schemeClr val="bg2">
                  <a:lumMod val="50000"/>
                </a:schemeClr>
              </a:solidFill>
            </a:endParaRPr>
          </a:p>
          <a:p>
            <a:pPr>
              <a:lnSpc>
                <a:spcPct val="170000"/>
              </a:lnSpc>
            </a:pPr>
            <a:endParaRPr lang="en-US" sz="1500">
              <a:solidFill>
                <a:schemeClr val="bg2">
                  <a:lumMod val="50000"/>
                </a:schemeClr>
              </a:solidFill>
            </a:endParaRPr>
          </a:p>
          <a:p>
            <a:pPr>
              <a:lnSpc>
                <a:spcPct val="170000"/>
              </a:lnSpc>
            </a:pPr>
            <a:endParaRPr lang="en-US" sz="1500">
              <a:solidFill>
                <a:schemeClr val="bg2">
                  <a:lumMod val="50000"/>
                </a:schemeClr>
              </a:solidFill>
            </a:endParaRPr>
          </a:p>
          <a:p>
            <a:pPr>
              <a:lnSpc>
                <a:spcPct val="170000"/>
              </a:lnSpc>
            </a:pPr>
            <a:endParaRPr lang="en-US" sz="1500">
              <a:solidFill>
                <a:schemeClr val="bg2">
                  <a:lumMod val="50000"/>
                </a:schemeClr>
              </a:solidFill>
            </a:endParaRPr>
          </a:p>
          <a:p>
            <a:pPr marL="0" indent="0">
              <a:lnSpc>
                <a:spcPct val="170000"/>
              </a:lnSpc>
              <a:buNone/>
            </a:pPr>
            <a:endParaRPr lang="en-US" sz="2000"/>
          </a:p>
          <a:p>
            <a:pPr>
              <a:lnSpc>
                <a:spcPct val="150000"/>
              </a:lnSpc>
            </a:pPr>
            <a:endParaRPr lang="en-US" sz="2000"/>
          </a:p>
        </p:txBody>
      </p:sp>
      <p:pic>
        <p:nvPicPr>
          <p:cNvPr id="15" name="Afbeelding 14">
            <a:hlinkClick r:id="rId5"/>
            <a:extLst>
              <a:ext uri="{FF2B5EF4-FFF2-40B4-BE49-F238E27FC236}">
                <a16:creationId xmlns:a16="http://schemas.microsoft.com/office/drawing/2014/main" id="{AE6D0380-9865-104B-A713-4FB8C9C1B265}"/>
              </a:ext>
            </a:extLst>
          </p:cNvPr>
          <p:cNvPicPr>
            <a:picLocks noChangeAspect="1"/>
          </p:cNvPicPr>
          <p:nvPr/>
        </p:nvPicPr>
        <p:blipFill>
          <a:blip r:embed="rId6"/>
          <a:stretch>
            <a:fillRect/>
          </a:stretch>
        </p:blipFill>
        <p:spPr>
          <a:xfrm>
            <a:off x="8816527" y="1439279"/>
            <a:ext cx="1817419" cy="1231941"/>
          </a:xfrm>
          <a:prstGeom prst="rect">
            <a:avLst/>
          </a:prstGeom>
        </p:spPr>
      </p:pic>
      <p:pic>
        <p:nvPicPr>
          <p:cNvPr id="16" name="Afbeelding 15">
            <a:hlinkClick r:id="rId7"/>
            <a:extLst>
              <a:ext uri="{FF2B5EF4-FFF2-40B4-BE49-F238E27FC236}">
                <a16:creationId xmlns:a16="http://schemas.microsoft.com/office/drawing/2014/main" id="{95E527FB-C14B-F240-9FD1-A3A66659C79B}"/>
              </a:ext>
            </a:extLst>
          </p:cNvPr>
          <p:cNvPicPr>
            <a:picLocks noChangeAspect="1"/>
          </p:cNvPicPr>
          <p:nvPr/>
        </p:nvPicPr>
        <p:blipFill>
          <a:blip r:embed="rId8"/>
          <a:stretch>
            <a:fillRect/>
          </a:stretch>
        </p:blipFill>
        <p:spPr>
          <a:xfrm>
            <a:off x="8673858" y="2679947"/>
            <a:ext cx="1960088" cy="1306725"/>
          </a:xfrm>
          <a:prstGeom prst="rect">
            <a:avLst/>
          </a:prstGeom>
        </p:spPr>
      </p:pic>
      <p:sp>
        <p:nvSpPr>
          <p:cNvPr id="17" name="Tekstvak 16">
            <a:extLst>
              <a:ext uri="{FF2B5EF4-FFF2-40B4-BE49-F238E27FC236}">
                <a16:creationId xmlns:a16="http://schemas.microsoft.com/office/drawing/2014/main" id="{3D244398-7399-AD45-936A-9CE9302A99FF}"/>
              </a:ext>
            </a:extLst>
          </p:cNvPr>
          <p:cNvSpPr txBox="1"/>
          <p:nvPr/>
        </p:nvSpPr>
        <p:spPr>
          <a:xfrm>
            <a:off x="496053" y="1525171"/>
            <a:ext cx="979755" cy="369332"/>
          </a:xfrm>
          <a:prstGeom prst="rect">
            <a:avLst/>
          </a:prstGeom>
          <a:noFill/>
        </p:spPr>
        <p:txBody>
          <a:bodyPr wrap="none" rtlCol="0">
            <a:spAutoFit/>
          </a:bodyPr>
          <a:lstStyle/>
          <a:p>
            <a:r>
              <a:rPr lang="nl-NL" b="1">
                <a:solidFill>
                  <a:srgbClr val="00B0F0"/>
                </a:solidFill>
                <a:hlinkClick r:id="rId9">
                  <a:extLst>
                    <a:ext uri="{A12FA001-AC4F-418D-AE19-62706E023703}">
                      <ahyp:hlinkClr xmlns:ahyp="http://schemas.microsoft.com/office/drawing/2018/hyperlinkcolor" val="tx"/>
                    </a:ext>
                  </a:extLst>
                </a:hlinkClick>
              </a:rPr>
              <a:t>Clipper</a:t>
            </a:r>
            <a:endParaRPr lang="nl-NL" b="1">
              <a:solidFill>
                <a:srgbClr val="00B0F0"/>
              </a:solidFill>
            </a:endParaRPr>
          </a:p>
        </p:txBody>
      </p:sp>
      <p:pic>
        <p:nvPicPr>
          <p:cNvPr id="3" name="Afbeelding 6">
            <a:hlinkClick r:id="rId10"/>
            <a:extLst>
              <a:ext uri="{FF2B5EF4-FFF2-40B4-BE49-F238E27FC236}">
                <a16:creationId xmlns:a16="http://schemas.microsoft.com/office/drawing/2014/main" id="{3C5872F9-D34F-43D7-8C8E-7099B6604715}"/>
              </a:ext>
            </a:extLst>
          </p:cNvPr>
          <p:cNvPicPr>
            <a:picLocks noChangeAspect="1"/>
          </p:cNvPicPr>
          <p:nvPr/>
        </p:nvPicPr>
        <p:blipFill>
          <a:blip r:embed="rId4"/>
          <a:stretch>
            <a:fillRect/>
          </a:stretch>
        </p:blipFill>
        <p:spPr>
          <a:xfrm>
            <a:off x="9116305" y="4193920"/>
            <a:ext cx="1077326" cy="1077326"/>
          </a:xfrm>
          <a:prstGeom prst="rect">
            <a:avLst/>
          </a:prstGeom>
        </p:spPr>
      </p:pic>
      <p:pic>
        <p:nvPicPr>
          <p:cNvPr id="18" name="Afbeelding 6">
            <a:hlinkClick r:id="rId11"/>
            <a:extLst>
              <a:ext uri="{FF2B5EF4-FFF2-40B4-BE49-F238E27FC236}">
                <a16:creationId xmlns:a16="http://schemas.microsoft.com/office/drawing/2014/main" id="{78CC53E3-96F6-445B-9E86-BB15D6B71579}"/>
              </a:ext>
            </a:extLst>
          </p:cNvPr>
          <p:cNvPicPr>
            <a:picLocks noChangeAspect="1"/>
          </p:cNvPicPr>
          <p:nvPr/>
        </p:nvPicPr>
        <p:blipFill>
          <a:blip r:embed="rId12"/>
          <a:stretch>
            <a:fillRect/>
          </a:stretch>
        </p:blipFill>
        <p:spPr>
          <a:xfrm>
            <a:off x="10518148" y="1378179"/>
            <a:ext cx="1294169" cy="1274946"/>
          </a:xfrm>
          <a:prstGeom prst="rect">
            <a:avLst/>
          </a:prstGeom>
        </p:spPr>
      </p:pic>
      <p:pic>
        <p:nvPicPr>
          <p:cNvPr id="9" name="Afbeelding 5">
            <a:hlinkClick r:id="rId13"/>
            <a:extLst>
              <a:ext uri="{FF2B5EF4-FFF2-40B4-BE49-F238E27FC236}">
                <a16:creationId xmlns:a16="http://schemas.microsoft.com/office/drawing/2014/main" id="{7642CB5E-C18A-40B5-B7A7-1801281DB2F7}"/>
              </a:ext>
            </a:extLst>
          </p:cNvPr>
          <p:cNvPicPr>
            <a:picLocks noChangeAspect="1"/>
          </p:cNvPicPr>
          <p:nvPr/>
        </p:nvPicPr>
        <p:blipFill>
          <a:blip r:embed="rId14"/>
          <a:stretch>
            <a:fillRect/>
          </a:stretch>
        </p:blipFill>
        <p:spPr>
          <a:xfrm>
            <a:off x="10287610" y="4596249"/>
            <a:ext cx="1755243" cy="667924"/>
          </a:xfrm>
          <a:prstGeom prst="rect">
            <a:avLst/>
          </a:prstGeom>
        </p:spPr>
      </p:pic>
      <p:pic>
        <p:nvPicPr>
          <p:cNvPr id="1028" name="Picture 4" descr="ASC's new consumer label for responsibly farmed fish - Aquaculture  Stewardship Council">
            <a:hlinkClick r:id="rId15"/>
            <a:extLst>
              <a:ext uri="{FF2B5EF4-FFF2-40B4-BE49-F238E27FC236}">
                <a16:creationId xmlns:a16="http://schemas.microsoft.com/office/drawing/2014/main" id="{22BF8C16-2397-4258-9C1E-CCD92B0A919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485023" y="3239055"/>
            <a:ext cx="1534336" cy="741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3309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60E5CB-4871-D543-A15B-D4279644AD77}"/>
              </a:ext>
            </a:extLst>
          </p:cNvPr>
          <p:cNvSpPr>
            <a:spLocks noGrp="1"/>
          </p:cNvSpPr>
          <p:nvPr>
            <p:ph type="title"/>
          </p:nvPr>
        </p:nvSpPr>
        <p:spPr/>
        <p:txBody>
          <a:bodyPr/>
          <a:lstStyle/>
          <a:p>
            <a:r>
              <a:rPr lang="nl-NL"/>
              <a:t>Storytelling </a:t>
            </a:r>
          </a:p>
        </p:txBody>
      </p:sp>
      <p:sp>
        <p:nvSpPr>
          <p:cNvPr id="4" name="Tijdelijke aanduiding voor dianummer 3">
            <a:extLst>
              <a:ext uri="{FF2B5EF4-FFF2-40B4-BE49-F238E27FC236}">
                <a16:creationId xmlns:a16="http://schemas.microsoft.com/office/drawing/2014/main" id="{AA5B8C2B-3EE8-1D4E-8AF4-5789F5D34FE1}"/>
              </a:ext>
            </a:extLst>
          </p:cNvPr>
          <p:cNvSpPr>
            <a:spLocks noGrp="1"/>
          </p:cNvSpPr>
          <p:nvPr>
            <p:ph type="sldNum" sz="quarter" idx="12"/>
          </p:nvPr>
        </p:nvSpPr>
        <p:spPr/>
        <p:txBody>
          <a:bodyPr/>
          <a:lstStyle/>
          <a:p>
            <a:fld id="{971CEC84-1649-40CE-BFF6-7286506FEA08}" type="slidenum">
              <a:rPr lang="en-GB" smtClean="0"/>
              <a:pPr/>
              <a:t>68</a:t>
            </a:fld>
            <a:endParaRPr lang="en-GB"/>
          </a:p>
        </p:txBody>
      </p:sp>
      <p:sp>
        <p:nvSpPr>
          <p:cNvPr id="13" name="Tekstvak 12">
            <a:extLst>
              <a:ext uri="{FF2B5EF4-FFF2-40B4-BE49-F238E27FC236}">
                <a16:creationId xmlns:a16="http://schemas.microsoft.com/office/drawing/2014/main" id="{E94D0C09-A4B4-1A4A-AFA5-5B8563E60EA0}"/>
              </a:ext>
            </a:extLst>
          </p:cNvPr>
          <p:cNvSpPr txBox="1"/>
          <p:nvPr/>
        </p:nvSpPr>
        <p:spPr>
          <a:xfrm>
            <a:off x="468900" y="1501188"/>
            <a:ext cx="1364476" cy="369332"/>
          </a:xfrm>
          <a:prstGeom prst="rect">
            <a:avLst/>
          </a:prstGeom>
          <a:noFill/>
        </p:spPr>
        <p:txBody>
          <a:bodyPr wrap="none" rtlCol="0">
            <a:spAutoFit/>
          </a:bodyPr>
          <a:lstStyle/>
          <a:p>
            <a:r>
              <a:rPr lang="en-GB" b="1">
                <a:solidFill>
                  <a:srgbClr val="00B0F0"/>
                </a:solidFill>
                <a:hlinkClick r:id="rId3">
                  <a:extLst>
                    <a:ext uri="{A12FA001-AC4F-418D-AE19-62706E023703}">
                      <ahyp:hlinkClr xmlns:ahyp="http://schemas.microsoft.com/office/drawing/2018/hyperlinkcolor" val="tx"/>
                    </a:ext>
                  </a:extLst>
                </a:hlinkClick>
              </a:rPr>
              <a:t>Nespresso</a:t>
            </a:r>
            <a:endParaRPr lang="en-GB" b="1">
              <a:solidFill>
                <a:srgbClr val="00B0F0"/>
              </a:solidFill>
            </a:endParaRPr>
          </a:p>
        </p:txBody>
      </p:sp>
      <p:sp>
        <p:nvSpPr>
          <p:cNvPr id="14" name="Content Placeholder 2">
            <a:extLst>
              <a:ext uri="{FF2B5EF4-FFF2-40B4-BE49-F238E27FC236}">
                <a16:creationId xmlns:a16="http://schemas.microsoft.com/office/drawing/2014/main" id="{FC1BE683-E3E7-7541-809E-7589728414B3}"/>
              </a:ext>
            </a:extLst>
          </p:cNvPr>
          <p:cNvSpPr txBox="1">
            <a:spLocks/>
          </p:cNvSpPr>
          <p:nvPr/>
        </p:nvSpPr>
        <p:spPr>
          <a:xfrm>
            <a:off x="6440979" y="1399133"/>
            <a:ext cx="5371337" cy="4067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0000"/>
              </a:lnSpc>
            </a:pPr>
            <a:r>
              <a:rPr lang="en-US" sz="1300" dirty="0">
                <a:solidFill>
                  <a:schemeClr val="bg2">
                    <a:lumMod val="50000"/>
                  </a:schemeClr>
                </a:solidFill>
              </a:rPr>
              <a:t>Storytelling is about using a narrative to </a:t>
            </a:r>
            <a:r>
              <a:rPr lang="en-US" sz="1300" b="1" dirty="0">
                <a:solidFill>
                  <a:srgbClr val="00B0F0"/>
                </a:solidFill>
              </a:rPr>
              <a:t>communicate a message</a:t>
            </a:r>
            <a:r>
              <a:rPr lang="en-US" sz="1300" dirty="0">
                <a:solidFill>
                  <a:schemeClr val="bg2">
                    <a:lumMod val="50000"/>
                  </a:schemeClr>
                </a:solidFill>
              </a:rPr>
              <a:t>. The aim is to </a:t>
            </a:r>
            <a:r>
              <a:rPr lang="en-US" sz="1300" b="1" dirty="0">
                <a:solidFill>
                  <a:srgbClr val="00B0F0"/>
                </a:solidFill>
              </a:rPr>
              <a:t>convey a feeling </a:t>
            </a:r>
            <a:r>
              <a:rPr lang="en-US" sz="1300" dirty="0">
                <a:solidFill>
                  <a:schemeClr val="bg2">
                    <a:lumMod val="50000"/>
                  </a:schemeClr>
                </a:solidFill>
              </a:rPr>
              <a:t>to inspire people to </a:t>
            </a:r>
            <a:r>
              <a:rPr lang="en-US" sz="1300" b="1" dirty="0">
                <a:solidFill>
                  <a:srgbClr val="00B0F0"/>
                </a:solidFill>
              </a:rPr>
              <a:t>take action</a:t>
            </a:r>
            <a:r>
              <a:rPr lang="en-US" sz="1300" b="1" dirty="0">
                <a:solidFill>
                  <a:schemeClr val="bg2">
                    <a:lumMod val="50000"/>
                  </a:schemeClr>
                </a:solidFill>
              </a:rPr>
              <a:t>. </a:t>
            </a:r>
          </a:p>
          <a:p>
            <a:pPr>
              <a:lnSpc>
                <a:spcPct val="170000"/>
              </a:lnSpc>
            </a:pPr>
            <a:r>
              <a:rPr lang="en-US" sz="1300" dirty="0">
                <a:solidFill>
                  <a:schemeClr val="bg2">
                    <a:lumMod val="50000"/>
                  </a:schemeClr>
                </a:solidFill>
              </a:rPr>
              <a:t>Storytelling is a process of </a:t>
            </a:r>
            <a:r>
              <a:rPr lang="en-US" sz="1300" b="1" dirty="0">
                <a:solidFill>
                  <a:srgbClr val="00B0F0"/>
                </a:solidFill>
              </a:rPr>
              <a:t>emotionally connecting </a:t>
            </a:r>
            <a:r>
              <a:rPr lang="en-US" sz="1300" dirty="0">
                <a:solidFill>
                  <a:schemeClr val="bg2">
                    <a:lumMod val="50000"/>
                  </a:schemeClr>
                </a:solidFill>
              </a:rPr>
              <a:t>consumers to the product, i.e. how did the product come into being? Whose faces and stories are behind the product?</a:t>
            </a:r>
          </a:p>
          <a:p>
            <a:pPr>
              <a:lnSpc>
                <a:spcPct val="170000"/>
              </a:lnSpc>
            </a:pPr>
            <a:r>
              <a:rPr lang="en-US" sz="1300" dirty="0">
                <a:solidFill>
                  <a:schemeClr val="bg2">
                    <a:lumMod val="50000"/>
                  </a:schemeClr>
                </a:solidFill>
              </a:rPr>
              <a:t>It can be a useful instrument to engage consumers and give them </a:t>
            </a:r>
            <a:r>
              <a:rPr lang="en-US" sz="1300" b="1" dirty="0">
                <a:solidFill>
                  <a:srgbClr val="00B0F0"/>
                </a:solidFill>
              </a:rPr>
              <a:t>sustainability ownership.</a:t>
            </a:r>
            <a:endParaRPr lang="en-US" sz="1300" dirty="0">
              <a:solidFill>
                <a:schemeClr val="bg2">
                  <a:lumMod val="50000"/>
                </a:schemeClr>
              </a:solidFill>
            </a:endParaRPr>
          </a:p>
          <a:p>
            <a:pPr>
              <a:lnSpc>
                <a:spcPct val="170000"/>
              </a:lnSpc>
            </a:pPr>
            <a:r>
              <a:rPr lang="en-US" sz="1300" dirty="0">
                <a:solidFill>
                  <a:schemeClr val="bg2">
                    <a:lumMod val="50000"/>
                  </a:schemeClr>
                </a:solidFill>
              </a:rPr>
              <a:t>Formulating a </a:t>
            </a:r>
            <a:r>
              <a:rPr lang="en-US" sz="1300" b="1" dirty="0">
                <a:solidFill>
                  <a:srgbClr val="00B0F0"/>
                </a:solidFill>
              </a:rPr>
              <a:t>clear purpose and a set of values </a:t>
            </a:r>
            <a:r>
              <a:rPr lang="en-US" sz="1300" dirty="0">
                <a:solidFill>
                  <a:schemeClr val="bg2">
                    <a:lumMod val="50000"/>
                  </a:schemeClr>
                </a:solidFill>
              </a:rPr>
              <a:t>will serve as a critical reference point to your story.</a:t>
            </a:r>
            <a:endParaRPr lang="en-US" sz="1300" b="1" dirty="0">
              <a:solidFill>
                <a:srgbClr val="00B0F0"/>
              </a:solidFill>
            </a:endParaRPr>
          </a:p>
          <a:p>
            <a:pPr>
              <a:lnSpc>
                <a:spcPct val="170000"/>
              </a:lnSpc>
            </a:pPr>
            <a:r>
              <a:rPr lang="en-US" sz="1300" dirty="0">
                <a:solidFill>
                  <a:schemeClr val="bg2">
                    <a:lumMod val="50000"/>
                  </a:schemeClr>
                </a:solidFill>
              </a:rPr>
              <a:t>Storytelling can be done through </a:t>
            </a:r>
            <a:r>
              <a:rPr lang="en-US" sz="1300" b="1" dirty="0">
                <a:solidFill>
                  <a:srgbClr val="00B0F0"/>
                </a:solidFill>
              </a:rPr>
              <a:t>on-product and off-product communication</a:t>
            </a:r>
            <a:r>
              <a:rPr lang="en-US" sz="1300" dirty="0">
                <a:solidFill>
                  <a:srgbClr val="00B0F0"/>
                </a:solidFill>
              </a:rPr>
              <a:t> </a:t>
            </a:r>
            <a:r>
              <a:rPr lang="en-US" sz="1300" dirty="0">
                <a:solidFill>
                  <a:schemeClr val="bg2">
                    <a:lumMod val="50000"/>
                  </a:schemeClr>
                </a:solidFill>
              </a:rPr>
              <a:t>(e.g. website/social media/advertising).</a:t>
            </a:r>
          </a:p>
          <a:p>
            <a:pPr>
              <a:lnSpc>
                <a:spcPct val="170000"/>
              </a:lnSpc>
            </a:pPr>
            <a:endParaRPr lang="en-US" sz="1300" dirty="0">
              <a:solidFill>
                <a:schemeClr val="bg2">
                  <a:lumMod val="50000"/>
                </a:schemeClr>
              </a:solidFill>
            </a:endParaRPr>
          </a:p>
          <a:p>
            <a:pPr marL="0" indent="0">
              <a:lnSpc>
                <a:spcPct val="170000"/>
              </a:lnSpc>
              <a:buNone/>
            </a:pPr>
            <a:endParaRPr lang="en-US" sz="1300" dirty="0">
              <a:solidFill>
                <a:schemeClr val="bg2">
                  <a:lumMod val="50000"/>
                </a:schemeClr>
              </a:solidFill>
            </a:endParaRPr>
          </a:p>
          <a:p>
            <a:pPr>
              <a:lnSpc>
                <a:spcPct val="170000"/>
              </a:lnSpc>
            </a:pPr>
            <a:endParaRPr lang="en-US" sz="1300" dirty="0">
              <a:solidFill>
                <a:schemeClr val="bg2">
                  <a:lumMod val="50000"/>
                </a:schemeClr>
              </a:solidFill>
            </a:endParaRPr>
          </a:p>
          <a:p>
            <a:pPr>
              <a:lnSpc>
                <a:spcPct val="170000"/>
              </a:lnSpc>
            </a:pPr>
            <a:endParaRPr lang="en-US" sz="1300" dirty="0">
              <a:solidFill>
                <a:schemeClr val="bg2">
                  <a:lumMod val="50000"/>
                </a:schemeClr>
              </a:solidFill>
            </a:endParaRPr>
          </a:p>
          <a:p>
            <a:pPr marL="0" indent="0">
              <a:lnSpc>
                <a:spcPct val="170000"/>
              </a:lnSpc>
              <a:buNone/>
            </a:pPr>
            <a:endParaRPr lang="en-US" sz="1300" dirty="0"/>
          </a:p>
          <a:p>
            <a:pPr>
              <a:lnSpc>
                <a:spcPct val="150000"/>
              </a:lnSpc>
            </a:pPr>
            <a:endParaRPr lang="en-US" sz="1300" dirty="0"/>
          </a:p>
        </p:txBody>
      </p:sp>
      <p:sp>
        <p:nvSpPr>
          <p:cNvPr id="12" name="Tekstvak 7">
            <a:extLst>
              <a:ext uri="{FF2B5EF4-FFF2-40B4-BE49-F238E27FC236}">
                <a16:creationId xmlns:a16="http://schemas.microsoft.com/office/drawing/2014/main" id="{E6A52D66-CA13-4E00-8892-61199D826DEB}"/>
              </a:ext>
            </a:extLst>
          </p:cNvPr>
          <p:cNvSpPr txBox="1"/>
          <p:nvPr/>
        </p:nvSpPr>
        <p:spPr>
          <a:xfrm>
            <a:off x="468900" y="1859339"/>
            <a:ext cx="5972080" cy="2215991"/>
          </a:xfrm>
          <a:prstGeom prst="rect">
            <a:avLst/>
          </a:prstGeom>
          <a:noFill/>
        </p:spPr>
        <p:txBody>
          <a:bodyPr wrap="square" rtlCol="0">
            <a:spAutoFit/>
          </a:bodyPr>
          <a:lstStyle/>
          <a:p>
            <a:pPr algn="l"/>
            <a:r>
              <a:rPr lang="en-US" sz="1350" i="1" dirty="0">
                <a:solidFill>
                  <a:schemeClr val="bg2">
                    <a:lumMod val="50000"/>
                  </a:schemeClr>
                </a:solidFill>
              </a:rPr>
              <a:t>“For over 30 years, we have been learning how to integrate sustainability into our activities, seeking to improve our operations and generate positive impact. </a:t>
            </a:r>
            <a:r>
              <a:rPr lang="en-US" sz="1350" b="1" i="1" dirty="0">
                <a:solidFill>
                  <a:schemeClr val="bg2">
                    <a:lumMod val="50000"/>
                  </a:schemeClr>
                </a:solidFill>
              </a:rPr>
              <a:t>Today, we call this The Positive Cup.”</a:t>
            </a:r>
          </a:p>
          <a:p>
            <a:endParaRPr lang="nl-NL" sz="1350" dirty="0">
              <a:solidFill>
                <a:schemeClr val="bg2">
                  <a:lumMod val="50000"/>
                </a:schemeClr>
              </a:solidFill>
            </a:endParaRPr>
          </a:p>
          <a:p>
            <a:r>
              <a:rPr lang="nl-NL" sz="1350" dirty="0" err="1">
                <a:solidFill>
                  <a:schemeClr val="bg2">
                    <a:lumMod val="50000"/>
                  </a:schemeClr>
                </a:solidFill>
              </a:rPr>
              <a:t>Nespresso</a:t>
            </a:r>
            <a:r>
              <a:rPr lang="nl-NL" sz="1350" dirty="0">
                <a:solidFill>
                  <a:schemeClr val="bg2">
                    <a:lumMod val="50000"/>
                  </a:schemeClr>
                </a:solidFill>
              </a:rPr>
              <a:t> is strong in </a:t>
            </a:r>
            <a:r>
              <a:rPr lang="nl-NL" sz="1350" dirty="0" err="1">
                <a:solidFill>
                  <a:schemeClr val="bg2">
                    <a:lumMod val="50000"/>
                  </a:schemeClr>
                </a:solidFill>
              </a:rPr>
              <a:t>communicating</a:t>
            </a:r>
            <a:r>
              <a:rPr lang="nl-NL" sz="1350" dirty="0">
                <a:solidFill>
                  <a:schemeClr val="bg2">
                    <a:lumMod val="50000"/>
                  </a:schemeClr>
                </a:solidFill>
              </a:rPr>
              <a:t> </a:t>
            </a:r>
            <a:r>
              <a:rPr lang="nl-NL" sz="1350" dirty="0" err="1">
                <a:solidFill>
                  <a:schemeClr val="bg2">
                    <a:lumMod val="50000"/>
                  </a:schemeClr>
                </a:solidFill>
              </a:rPr>
              <a:t>stories</a:t>
            </a:r>
            <a:r>
              <a:rPr lang="nl-NL" sz="1350" dirty="0">
                <a:solidFill>
                  <a:schemeClr val="bg2">
                    <a:lumMod val="50000"/>
                  </a:schemeClr>
                </a:solidFill>
              </a:rPr>
              <a:t> </a:t>
            </a:r>
            <a:r>
              <a:rPr lang="nl-NL" sz="1350" dirty="0" err="1">
                <a:solidFill>
                  <a:schemeClr val="bg2">
                    <a:lumMod val="50000"/>
                  </a:schemeClr>
                </a:solidFill>
              </a:rPr>
              <a:t>about</a:t>
            </a:r>
            <a:r>
              <a:rPr lang="nl-NL" sz="1350" dirty="0">
                <a:solidFill>
                  <a:schemeClr val="bg2">
                    <a:lumMod val="50000"/>
                  </a:schemeClr>
                </a:solidFill>
              </a:rPr>
              <a:t> </a:t>
            </a:r>
            <a:r>
              <a:rPr lang="nl-NL" sz="1350" dirty="0" err="1">
                <a:solidFill>
                  <a:schemeClr val="bg2">
                    <a:lumMod val="50000"/>
                  </a:schemeClr>
                </a:solidFill>
              </a:rPr>
              <a:t>the</a:t>
            </a:r>
            <a:r>
              <a:rPr lang="nl-NL" sz="1350" dirty="0">
                <a:solidFill>
                  <a:schemeClr val="bg2">
                    <a:lumMod val="50000"/>
                  </a:schemeClr>
                </a:solidFill>
              </a:rPr>
              <a:t> </a:t>
            </a:r>
            <a:r>
              <a:rPr lang="nl-NL" sz="1350" dirty="0" err="1">
                <a:solidFill>
                  <a:schemeClr val="bg2">
                    <a:lumMod val="50000"/>
                  </a:schemeClr>
                </a:solidFill>
              </a:rPr>
              <a:t>origin</a:t>
            </a:r>
            <a:r>
              <a:rPr lang="nl-NL" sz="1350" dirty="0">
                <a:solidFill>
                  <a:schemeClr val="bg2">
                    <a:lumMod val="50000"/>
                  </a:schemeClr>
                </a:solidFill>
              </a:rPr>
              <a:t> of </a:t>
            </a:r>
            <a:r>
              <a:rPr lang="nl-NL" sz="1350" dirty="0" err="1">
                <a:solidFill>
                  <a:schemeClr val="bg2">
                    <a:lumMod val="50000"/>
                  </a:schemeClr>
                </a:solidFill>
              </a:rPr>
              <a:t>their</a:t>
            </a:r>
            <a:r>
              <a:rPr lang="nl-NL" sz="1350" dirty="0">
                <a:solidFill>
                  <a:schemeClr val="bg2">
                    <a:lumMod val="50000"/>
                  </a:schemeClr>
                </a:solidFill>
              </a:rPr>
              <a:t> product: coffee. Through </a:t>
            </a:r>
            <a:r>
              <a:rPr lang="nl-NL" sz="1350" dirty="0" err="1">
                <a:solidFill>
                  <a:schemeClr val="bg2">
                    <a:lumMod val="50000"/>
                  </a:schemeClr>
                </a:solidFill>
              </a:rPr>
              <a:t>inspiring</a:t>
            </a:r>
            <a:r>
              <a:rPr lang="nl-NL" sz="1350" dirty="0">
                <a:solidFill>
                  <a:schemeClr val="bg2">
                    <a:lumMod val="50000"/>
                  </a:schemeClr>
                </a:solidFill>
              </a:rPr>
              <a:t> </a:t>
            </a:r>
            <a:r>
              <a:rPr lang="nl-NL" sz="1350" dirty="0" err="1">
                <a:solidFill>
                  <a:schemeClr val="bg2">
                    <a:lumMod val="50000"/>
                  </a:schemeClr>
                </a:solidFill>
                <a:hlinkClick r:id="rId4"/>
              </a:rPr>
              <a:t>videos</a:t>
            </a:r>
            <a:r>
              <a:rPr lang="nl-NL" sz="1350" dirty="0">
                <a:solidFill>
                  <a:schemeClr val="bg2">
                    <a:lumMod val="50000"/>
                  </a:schemeClr>
                </a:solidFill>
              </a:rPr>
              <a:t>, </a:t>
            </a:r>
            <a:r>
              <a:rPr lang="nl-NL" sz="1350" dirty="0" err="1">
                <a:solidFill>
                  <a:schemeClr val="bg2">
                    <a:lumMod val="50000"/>
                  </a:schemeClr>
                </a:solidFill>
              </a:rPr>
              <a:t>Nespresso</a:t>
            </a:r>
            <a:r>
              <a:rPr lang="nl-NL" sz="1350" dirty="0">
                <a:solidFill>
                  <a:schemeClr val="bg2">
                    <a:lumMod val="50000"/>
                  </a:schemeClr>
                </a:solidFill>
              </a:rPr>
              <a:t> </a:t>
            </a:r>
            <a:r>
              <a:rPr lang="nl-NL" sz="1350" dirty="0" err="1">
                <a:solidFill>
                  <a:schemeClr val="bg2">
                    <a:lumMod val="50000"/>
                  </a:schemeClr>
                </a:solidFill>
              </a:rPr>
              <a:t>tells</a:t>
            </a:r>
            <a:r>
              <a:rPr lang="nl-NL" sz="1350" dirty="0">
                <a:solidFill>
                  <a:schemeClr val="bg2">
                    <a:lumMod val="50000"/>
                  </a:schemeClr>
                </a:solidFill>
              </a:rPr>
              <a:t> personal </a:t>
            </a:r>
            <a:r>
              <a:rPr lang="nl-NL" sz="1350" dirty="0" err="1">
                <a:solidFill>
                  <a:schemeClr val="bg2">
                    <a:lumMod val="50000"/>
                  </a:schemeClr>
                </a:solidFill>
              </a:rPr>
              <a:t>stories</a:t>
            </a:r>
            <a:r>
              <a:rPr lang="nl-NL" sz="1350" dirty="0">
                <a:solidFill>
                  <a:schemeClr val="bg2">
                    <a:lumMod val="50000"/>
                  </a:schemeClr>
                </a:solidFill>
              </a:rPr>
              <a:t> of farmers’ </a:t>
            </a:r>
            <a:r>
              <a:rPr lang="nl-NL" sz="1350" dirty="0" err="1">
                <a:solidFill>
                  <a:schemeClr val="bg2">
                    <a:lumMod val="50000"/>
                  </a:schemeClr>
                </a:solidFill>
              </a:rPr>
              <a:t>relation</a:t>
            </a:r>
            <a:r>
              <a:rPr lang="nl-NL" sz="1350" dirty="0">
                <a:solidFill>
                  <a:schemeClr val="bg2">
                    <a:lumMod val="50000"/>
                  </a:schemeClr>
                </a:solidFill>
              </a:rPr>
              <a:t> </a:t>
            </a:r>
            <a:r>
              <a:rPr lang="nl-NL" sz="1350" dirty="0" err="1">
                <a:solidFill>
                  <a:schemeClr val="bg2">
                    <a:lumMod val="50000"/>
                  </a:schemeClr>
                </a:solidFill>
              </a:rPr>
              <a:t>with</a:t>
            </a:r>
            <a:r>
              <a:rPr lang="nl-NL" sz="1350" dirty="0">
                <a:solidFill>
                  <a:schemeClr val="bg2">
                    <a:lumMod val="50000"/>
                  </a:schemeClr>
                </a:solidFill>
              </a:rPr>
              <a:t> nature </a:t>
            </a:r>
            <a:r>
              <a:rPr lang="nl-NL" sz="1350" dirty="0" err="1">
                <a:solidFill>
                  <a:schemeClr val="bg2">
                    <a:lumMod val="50000"/>
                  </a:schemeClr>
                </a:solidFill>
              </a:rPr>
              <a:t>and</a:t>
            </a:r>
            <a:r>
              <a:rPr lang="nl-NL" sz="1350" dirty="0">
                <a:solidFill>
                  <a:schemeClr val="bg2">
                    <a:lumMod val="50000"/>
                  </a:schemeClr>
                </a:solidFill>
              </a:rPr>
              <a:t> </a:t>
            </a:r>
            <a:r>
              <a:rPr lang="nl-NL" sz="1350" dirty="0" err="1">
                <a:solidFill>
                  <a:schemeClr val="bg2">
                    <a:lumMod val="50000"/>
                  </a:schemeClr>
                </a:solidFill>
              </a:rPr>
              <a:t>how</a:t>
            </a:r>
            <a:r>
              <a:rPr lang="nl-NL" sz="1350" dirty="0">
                <a:solidFill>
                  <a:schemeClr val="bg2">
                    <a:lumMod val="50000"/>
                  </a:schemeClr>
                </a:solidFill>
              </a:rPr>
              <a:t> </a:t>
            </a:r>
            <a:r>
              <a:rPr lang="nl-NL" sz="1350" dirty="0" err="1">
                <a:solidFill>
                  <a:schemeClr val="bg2">
                    <a:lumMod val="50000"/>
                  </a:schemeClr>
                </a:solidFill>
              </a:rPr>
              <a:t>their</a:t>
            </a:r>
            <a:r>
              <a:rPr lang="nl-NL" sz="1350" dirty="0">
                <a:solidFill>
                  <a:schemeClr val="bg2">
                    <a:lumMod val="50000"/>
                  </a:schemeClr>
                </a:solidFill>
              </a:rPr>
              <a:t> </a:t>
            </a:r>
            <a:r>
              <a:rPr lang="nl-NL" sz="1350" dirty="0" err="1">
                <a:solidFill>
                  <a:schemeClr val="bg2">
                    <a:lumMod val="50000"/>
                  </a:schemeClr>
                </a:solidFill>
              </a:rPr>
              <a:t>livelihoods</a:t>
            </a:r>
            <a:r>
              <a:rPr lang="nl-NL" sz="1350" dirty="0">
                <a:solidFill>
                  <a:schemeClr val="bg2">
                    <a:lumMod val="50000"/>
                  </a:schemeClr>
                </a:solidFill>
              </a:rPr>
              <a:t> have </a:t>
            </a:r>
            <a:r>
              <a:rPr lang="nl-NL" sz="1350" dirty="0" err="1">
                <a:solidFill>
                  <a:schemeClr val="bg2">
                    <a:lumMod val="50000"/>
                  </a:schemeClr>
                </a:solidFill>
              </a:rPr>
              <a:t>changed</a:t>
            </a:r>
            <a:r>
              <a:rPr lang="nl-NL" sz="1350" dirty="0">
                <a:solidFill>
                  <a:schemeClr val="bg2">
                    <a:lumMod val="50000"/>
                  </a:schemeClr>
                </a:solidFill>
              </a:rPr>
              <a:t>.</a:t>
            </a:r>
          </a:p>
          <a:p>
            <a:endParaRPr lang="nl-NL" sz="1350" dirty="0">
              <a:solidFill>
                <a:schemeClr val="bg2">
                  <a:lumMod val="50000"/>
                </a:schemeClr>
              </a:solidFill>
            </a:endParaRPr>
          </a:p>
          <a:p>
            <a:endParaRPr lang="en-GB" sz="1400" dirty="0">
              <a:solidFill>
                <a:schemeClr val="bg2">
                  <a:lumMod val="50000"/>
                </a:schemeClr>
              </a:solidFill>
            </a:endParaRPr>
          </a:p>
          <a:p>
            <a:endParaRPr lang="en-GB" sz="1600" dirty="0">
              <a:solidFill>
                <a:schemeClr val="bg2">
                  <a:lumMod val="50000"/>
                </a:schemeClr>
              </a:solidFill>
            </a:endParaRPr>
          </a:p>
        </p:txBody>
      </p:sp>
      <p:pic>
        <p:nvPicPr>
          <p:cNvPr id="5" name="Picture 4">
            <a:extLst>
              <a:ext uri="{FF2B5EF4-FFF2-40B4-BE49-F238E27FC236}">
                <a16:creationId xmlns:a16="http://schemas.microsoft.com/office/drawing/2014/main" id="{CFC1BA72-38BB-42F7-B6E0-23D8E96E315B}"/>
              </a:ext>
            </a:extLst>
          </p:cNvPr>
          <p:cNvPicPr>
            <a:picLocks noChangeAspect="1"/>
          </p:cNvPicPr>
          <p:nvPr/>
        </p:nvPicPr>
        <p:blipFill>
          <a:blip r:embed="rId5"/>
          <a:stretch>
            <a:fillRect/>
          </a:stretch>
        </p:blipFill>
        <p:spPr>
          <a:xfrm>
            <a:off x="468900" y="3429000"/>
            <a:ext cx="5841494" cy="2402709"/>
          </a:xfrm>
          <a:prstGeom prst="rect">
            <a:avLst/>
          </a:prstGeom>
        </p:spPr>
      </p:pic>
    </p:spTree>
    <p:extLst>
      <p:ext uri="{BB962C8B-B14F-4D97-AF65-F5344CB8AC3E}">
        <p14:creationId xmlns:p14="http://schemas.microsoft.com/office/powerpoint/2010/main" val="37861596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60E5CB-4871-D543-A15B-D4279644AD77}"/>
              </a:ext>
            </a:extLst>
          </p:cNvPr>
          <p:cNvSpPr>
            <a:spLocks noGrp="1"/>
          </p:cNvSpPr>
          <p:nvPr>
            <p:ph type="title"/>
          </p:nvPr>
        </p:nvSpPr>
        <p:spPr/>
        <p:txBody>
          <a:bodyPr/>
          <a:lstStyle/>
          <a:p>
            <a:r>
              <a:rPr lang="nl-NL"/>
              <a:t>Storytelling </a:t>
            </a:r>
          </a:p>
        </p:txBody>
      </p:sp>
      <p:sp>
        <p:nvSpPr>
          <p:cNvPr id="4" name="Tijdelijke aanduiding voor dianummer 3">
            <a:extLst>
              <a:ext uri="{FF2B5EF4-FFF2-40B4-BE49-F238E27FC236}">
                <a16:creationId xmlns:a16="http://schemas.microsoft.com/office/drawing/2014/main" id="{AA5B8C2B-3EE8-1D4E-8AF4-5789F5D34FE1}"/>
              </a:ext>
            </a:extLst>
          </p:cNvPr>
          <p:cNvSpPr>
            <a:spLocks noGrp="1"/>
          </p:cNvSpPr>
          <p:nvPr>
            <p:ph type="sldNum" sz="quarter" idx="12"/>
          </p:nvPr>
        </p:nvSpPr>
        <p:spPr/>
        <p:txBody>
          <a:bodyPr/>
          <a:lstStyle/>
          <a:p>
            <a:fld id="{971CEC84-1649-40CE-BFF6-7286506FEA08}" type="slidenum">
              <a:rPr lang="en-GB" smtClean="0"/>
              <a:pPr/>
              <a:t>69</a:t>
            </a:fld>
            <a:endParaRPr lang="en-GB"/>
          </a:p>
        </p:txBody>
      </p:sp>
      <p:pic>
        <p:nvPicPr>
          <p:cNvPr id="7" name="Online Media 6" descr="the Nespresso AAA Sustainable Quality™Program">
            <a:hlinkClick r:id="" action="ppaction://media"/>
            <a:extLst>
              <a:ext uri="{FF2B5EF4-FFF2-40B4-BE49-F238E27FC236}">
                <a16:creationId xmlns:a16="http://schemas.microsoft.com/office/drawing/2014/main" id="{9DBB6C00-248B-A541-936E-C3530928A7AC}"/>
              </a:ext>
            </a:extLst>
          </p:cNvPr>
          <p:cNvPicPr>
            <a:picLocks noRot="1" noChangeAspect="1"/>
          </p:cNvPicPr>
          <p:nvPr>
            <a:videoFile r:link="rId1"/>
          </p:nvPr>
        </p:nvPicPr>
        <p:blipFill>
          <a:blip r:embed="rId4"/>
          <a:stretch>
            <a:fillRect/>
          </a:stretch>
        </p:blipFill>
        <p:spPr>
          <a:xfrm>
            <a:off x="2815535" y="1243502"/>
            <a:ext cx="6989717" cy="3949190"/>
          </a:xfrm>
          <a:prstGeom prst="rect">
            <a:avLst/>
          </a:prstGeom>
        </p:spPr>
      </p:pic>
      <p:sp>
        <p:nvSpPr>
          <p:cNvPr id="8" name="Rectangle 7">
            <a:extLst>
              <a:ext uri="{FF2B5EF4-FFF2-40B4-BE49-F238E27FC236}">
                <a16:creationId xmlns:a16="http://schemas.microsoft.com/office/drawing/2014/main" id="{18EA0D3E-31C5-9349-9C6C-8010102AACC8}"/>
              </a:ext>
            </a:extLst>
          </p:cNvPr>
          <p:cNvSpPr/>
          <p:nvPr/>
        </p:nvSpPr>
        <p:spPr>
          <a:xfrm>
            <a:off x="3595924" y="5431583"/>
            <a:ext cx="5000151" cy="369332"/>
          </a:xfrm>
          <a:prstGeom prst="rect">
            <a:avLst/>
          </a:prstGeom>
        </p:spPr>
        <p:txBody>
          <a:bodyPr wrap="none">
            <a:spAutoFit/>
          </a:bodyPr>
          <a:lstStyle/>
          <a:p>
            <a:r>
              <a:rPr lang="en-NL" dirty="0"/>
              <a:t>https://www.youtube.com/watch?v=9iI8B7ixa2o</a:t>
            </a:r>
          </a:p>
        </p:txBody>
      </p:sp>
    </p:spTree>
    <p:extLst>
      <p:ext uri="{BB962C8B-B14F-4D97-AF65-F5344CB8AC3E}">
        <p14:creationId xmlns:p14="http://schemas.microsoft.com/office/powerpoint/2010/main" val="106852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We Value Nature’s business training on natural capital – link to M1</a:t>
            </a:r>
            <a:endParaRPr lang="en-GB"/>
          </a:p>
        </p:txBody>
      </p:sp>
      <p:graphicFrame>
        <p:nvGraphicFramePr>
          <p:cNvPr id="7" name="Diagram 6">
            <a:extLst>
              <a:ext uri="{FF2B5EF4-FFF2-40B4-BE49-F238E27FC236}">
                <a16:creationId xmlns:a16="http://schemas.microsoft.com/office/drawing/2014/main" id="{0081B4E5-70F6-409C-B98F-1C9A840923AC}"/>
              </a:ext>
            </a:extLst>
          </p:cNvPr>
          <p:cNvGraphicFramePr/>
          <p:nvPr/>
        </p:nvGraphicFramePr>
        <p:xfrm>
          <a:off x="1282985" y="-20256"/>
          <a:ext cx="9560541" cy="5119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a:extLst>
              <a:ext uri="{FF2B5EF4-FFF2-40B4-BE49-F238E27FC236}">
                <a16:creationId xmlns:a16="http://schemas.microsoft.com/office/drawing/2014/main" id="{9BAA8EA5-A57C-405B-9307-DF45365FC996}"/>
              </a:ext>
            </a:extLst>
          </p:cNvPr>
          <p:cNvSpPr/>
          <p:nvPr/>
        </p:nvSpPr>
        <p:spPr>
          <a:xfrm>
            <a:off x="6775809" y="1275169"/>
            <a:ext cx="4176745" cy="2551895"/>
          </a:xfrm>
          <a:prstGeom prst="rect">
            <a:avLst/>
          </a:prstGeom>
          <a:noFill/>
          <a:ln w="28575">
            <a:solidFill>
              <a:srgbClr val="FCA9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B746928A-4E23-44BF-ACDD-6B383A893A4D}"/>
              </a:ext>
            </a:extLst>
          </p:cNvPr>
          <p:cNvSpPr txBox="1"/>
          <p:nvPr/>
        </p:nvSpPr>
        <p:spPr>
          <a:xfrm>
            <a:off x="11018716" y="2539323"/>
            <a:ext cx="1227294" cy="707886"/>
          </a:xfrm>
          <a:prstGeom prst="rect">
            <a:avLst/>
          </a:prstGeom>
          <a:noFill/>
        </p:spPr>
        <p:txBody>
          <a:bodyPr wrap="square" rtlCol="0">
            <a:spAutoFit/>
          </a:bodyPr>
          <a:lstStyle/>
          <a:p>
            <a:r>
              <a:rPr lang="en-US" sz="2000" b="1">
                <a:solidFill>
                  <a:srgbClr val="FCA904"/>
                </a:solidFill>
              </a:rPr>
              <a:t>Today’s training</a:t>
            </a:r>
            <a:endParaRPr lang="en-CH" sz="2000" b="1">
              <a:solidFill>
                <a:srgbClr val="FCA904"/>
              </a:solidFill>
            </a:endParaRPr>
          </a:p>
        </p:txBody>
      </p:sp>
      <p:sp>
        <p:nvSpPr>
          <p:cNvPr id="10" name="Content Placeholder 2">
            <a:extLst>
              <a:ext uri="{FF2B5EF4-FFF2-40B4-BE49-F238E27FC236}">
                <a16:creationId xmlns:a16="http://schemas.microsoft.com/office/drawing/2014/main" id="{0A848902-0CE0-D345-B5DD-A5B3046940D1}"/>
              </a:ext>
            </a:extLst>
          </p:cNvPr>
          <p:cNvSpPr>
            <a:spLocks noGrp="1"/>
          </p:cNvSpPr>
          <p:nvPr>
            <p:ph idx="1"/>
          </p:nvPr>
        </p:nvSpPr>
        <p:spPr>
          <a:xfrm>
            <a:off x="6250585" y="3895502"/>
            <a:ext cx="4499122" cy="1927512"/>
          </a:xfrm>
        </p:spPr>
        <p:txBody>
          <a:bodyPr vert="horz" lIns="91440" tIns="45720" rIns="91440" bIns="45720" rtlCol="0" anchor="t">
            <a:noAutofit/>
          </a:bodyPr>
          <a:lstStyle/>
          <a:p>
            <a:pPr marL="799465" lvl="1" indent="-342265">
              <a:lnSpc>
                <a:spcPct val="100000"/>
              </a:lnSpc>
              <a:spcBef>
                <a:spcPts val="300"/>
              </a:spcBef>
              <a:spcAft>
                <a:spcPts val="300"/>
              </a:spcAft>
              <a:buFont typeface="Wingdings" panose="05000000000000000000" pitchFamily="2" charset="2"/>
              <a:buChar char="v"/>
            </a:pPr>
            <a:r>
              <a:rPr lang="en-GB" sz="2000"/>
              <a:t>I</a:t>
            </a:r>
            <a:r>
              <a:rPr lang="en-GB" sz="2000">
                <a:cs typeface="Arial"/>
              </a:rPr>
              <a:t>dentify and measure impact drivers and/or dependencies </a:t>
            </a:r>
            <a:endParaRPr lang="en-US" sz="2000">
              <a:cs typeface="Arial"/>
            </a:endParaRPr>
          </a:p>
          <a:p>
            <a:pPr marL="799465" lvl="1" indent="-342265">
              <a:lnSpc>
                <a:spcPct val="100000"/>
              </a:lnSpc>
              <a:spcBef>
                <a:spcPts val="300"/>
              </a:spcBef>
              <a:spcAft>
                <a:spcPts val="300"/>
              </a:spcAft>
              <a:buFont typeface="Wingdings" panose="05000000000000000000" pitchFamily="2" charset="2"/>
              <a:buChar char="v"/>
            </a:pPr>
            <a:r>
              <a:rPr lang="en-GB" sz="2000">
                <a:cs typeface="Arial"/>
              </a:rPr>
              <a:t>Practical considerations</a:t>
            </a:r>
          </a:p>
          <a:p>
            <a:pPr marL="799465" lvl="1" indent="-342265">
              <a:lnSpc>
                <a:spcPct val="100000"/>
              </a:lnSpc>
              <a:spcBef>
                <a:spcPts val="300"/>
              </a:spcBef>
              <a:spcAft>
                <a:spcPts val="300"/>
              </a:spcAft>
              <a:buFont typeface="Wingdings" panose="05000000000000000000" pitchFamily="2" charset="2"/>
              <a:buChar char="v"/>
            </a:pPr>
            <a:r>
              <a:rPr lang="en-GB" sz="2000">
                <a:cs typeface="Arial"/>
              </a:rPr>
              <a:t>Introduction to valuation techniques </a:t>
            </a:r>
            <a:r>
              <a:rPr lang="en-GB" sz="2000"/>
              <a:t> </a:t>
            </a:r>
            <a:endParaRPr lang="en-GB" sz="2000">
              <a:cs typeface="Arial"/>
            </a:endParaRPr>
          </a:p>
          <a:p>
            <a:pPr marL="799465" lvl="1" indent="-342265">
              <a:lnSpc>
                <a:spcPct val="150000"/>
              </a:lnSpc>
              <a:spcAft>
                <a:spcPts val="1200"/>
              </a:spcAft>
              <a:buFont typeface="Wingdings" panose="05000000000000000000" pitchFamily="2" charset="2"/>
              <a:buChar char="v"/>
            </a:pPr>
            <a:endParaRPr lang="en-GB" sz="2601">
              <a:cs typeface="Arial"/>
            </a:endParaRPr>
          </a:p>
        </p:txBody>
      </p:sp>
      <p:sp>
        <p:nvSpPr>
          <p:cNvPr id="18" name="Content Placeholder 2">
            <a:extLst>
              <a:ext uri="{FF2B5EF4-FFF2-40B4-BE49-F238E27FC236}">
                <a16:creationId xmlns:a16="http://schemas.microsoft.com/office/drawing/2014/main" id="{E820CB23-65CE-4988-8039-FEAFC03ED302}"/>
              </a:ext>
            </a:extLst>
          </p:cNvPr>
          <p:cNvSpPr txBox="1">
            <a:spLocks/>
          </p:cNvSpPr>
          <p:nvPr/>
        </p:nvSpPr>
        <p:spPr>
          <a:xfrm>
            <a:off x="669227" y="3827064"/>
            <a:ext cx="5426773" cy="2148380"/>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9465" lvl="1" indent="-342265">
              <a:lnSpc>
                <a:spcPct val="100000"/>
              </a:lnSpc>
              <a:spcBef>
                <a:spcPts val="300"/>
              </a:spcBef>
              <a:spcAft>
                <a:spcPts val="300"/>
              </a:spcAft>
              <a:buFont typeface="Wingdings" panose="05000000000000000000" pitchFamily="2" charset="2"/>
              <a:buChar char="v"/>
            </a:pPr>
            <a:r>
              <a:rPr lang="en-GB" sz="2000"/>
              <a:t>Understand the concept of natural capital and related risks &amp; opportunities </a:t>
            </a:r>
            <a:endParaRPr lang="en-GB" sz="2000">
              <a:cs typeface="Arial"/>
            </a:endParaRPr>
          </a:p>
          <a:p>
            <a:pPr marL="799465" lvl="1" indent="-342265">
              <a:lnSpc>
                <a:spcPct val="100000"/>
              </a:lnSpc>
              <a:spcBef>
                <a:spcPts val="300"/>
              </a:spcBef>
              <a:spcAft>
                <a:spcPts val="300"/>
              </a:spcAft>
              <a:buFont typeface="Wingdings" panose="05000000000000000000" pitchFamily="2" charset="2"/>
              <a:buChar char="v"/>
            </a:pPr>
            <a:r>
              <a:rPr lang="en-GB" sz="2000"/>
              <a:t>Linkages with business decision-making &amp; risk management</a:t>
            </a:r>
            <a:endParaRPr lang="en-GB">
              <a:cs typeface="Arial"/>
            </a:endParaRPr>
          </a:p>
          <a:p>
            <a:pPr marL="799465" lvl="1" indent="-342265">
              <a:lnSpc>
                <a:spcPct val="100000"/>
              </a:lnSpc>
              <a:spcBef>
                <a:spcPts val="300"/>
              </a:spcBef>
              <a:spcAft>
                <a:spcPts val="300"/>
              </a:spcAft>
              <a:buFont typeface="Wingdings" panose="05000000000000000000" pitchFamily="2" charset="2"/>
              <a:buChar char="v"/>
            </a:pPr>
            <a:r>
              <a:rPr lang="en-GB" sz="2000"/>
              <a:t>Introduction to a few key approaches</a:t>
            </a:r>
            <a:endParaRPr lang="en-GB" sz="2000">
              <a:cs typeface="Arial"/>
            </a:endParaRPr>
          </a:p>
          <a:p>
            <a:pPr marL="799465" lvl="1" indent="-342265">
              <a:lnSpc>
                <a:spcPct val="150000"/>
              </a:lnSpc>
              <a:spcAft>
                <a:spcPts val="1200"/>
              </a:spcAft>
              <a:buFont typeface="Wingdings" panose="05000000000000000000" pitchFamily="2" charset="2"/>
              <a:buChar char="v"/>
            </a:pPr>
            <a:endParaRPr lang="en-GB" sz="2601">
              <a:cs typeface="Arial"/>
            </a:endParaRPr>
          </a:p>
        </p:txBody>
      </p:sp>
      <p:sp>
        <p:nvSpPr>
          <p:cNvPr id="3" name="Slide Number Placeholder 2">
            <a:extLst>
              <a:ext uri="{FF2B5EF4-FFF2-40B4-BE49-F238E27FC236}">
                <a16:creationId xmlns:a16="http://schemas.microsoft.com/office/drawing/2014/main" id="{1D3A71FA-DE69-CB4B-83CE-F6DB04F27D99}"/>
              </a:ext>
            </a:extLst>
          </p:cNvPr>
          <p:cNvSpPr>
            <a:spLocks noGrp="1"/>
          </p:cNvSpPr>
          <p:nvPr>
            <p:ph type="sldNum" sz="quarter" idx="12"/>
          </p:nvPr>
        </p:nvSpPr>
        <p:spPr/>
        <p:txBody>
          <a:bodyPr/>
          <a:lstStyle/>
          <a:p>
            <a:fld id="{971CEC84-1649-40CE-BFF6-7286506FEA08}" type="slidenum">
              <a:rPr lang="en-GB" smtClean="0"/>
              <a:pPr/>
              <a:t>7</a:t>
            </a:fld>
            <a:endParaRPr lang="en-GB"/>
          </a:p>
        </p:txBody>
      </p:sp>
      <p:sp>
        <p:nvSpPr>
          <p:cNvPr id="14" name="Arrow: Bent-Up 13">
            <a:extLst>
              <a:ext uri="{FF2B5EF4-FFF2-40B4-BE49-F238E27FC236}">
                <a16:creationId xmlns:a16="http://schemas.microsoft.com/office/drawing/2014/main" id="{41E71753-3E7A-4FA7-AB8B-34B9E7719B23}"/>
              </a:ext>
            </a:extLst>
          </p:cNvPr>
          <p:cNvSpPr/>
          <p:nvPr/>
        </p:nvSpPr>
        <p:spPr>
          <a:xfrm rot="16200000">
            <a:off x="11122355" y="2138341"/>
            <a:ext cx="333152" cy="468812"/>
          </a:xfrm>
          <a:prstGeom prst="bentUpArrow">
            <a:avLst/>
          </a:prstGeom>
          <a:solidFill>
            <a:srgbClr val="FCA904"/>
          </a:solidFill>
          <a:ln>
            <a:solidFill>
              <a:srgbClr val="FCA9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5034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0563E0-8095-F447-BD3E-95623EBA58BF}"/>
              </a:ext>
            </a:extLst>
          </p:cNvPr>
          <p:cNvSpPr>
            <a:spLocks noGrp="1"/>
          </p:cNvSpPr>
          <p:nvPr>
            <p:ph type="title"/>
          </p:nvPr>
        </p:nvSpPr>
        <p:spPr/>
        <p:txBody>
          <a:bodyPr/>
          <a:lstStyle/>
          <a:p>
            <a:r>
              <a:rPr lang="nl-NL"/>
              <a:t>Blockchain </a:t>
            </a:r>
            <a:r>
              <a:rPr lang="en-GB"/>
              <a:t>Technology</a:t>
            </a:r>
            <a:r>
              <a:rPr lang="nl-NL"/>
              <a:t> </a:t>
            </a:r>
          </a:p>
        </p:txBody>
      </p:sp>
      <p:sp>
        <p:nvSpPr>
          <p:cNvPr id="4" name="Tijdelijke aanduiding voor dianummer 3">
            <a:extLst>
              <a:ext uri="{FF2B5EF4-FFF2-40B4-BE49-F238E27FC236}">
                <a16:creationId xmlns:a16="http://schemas.microsoft.com/office/drawing/2014/main" id="{40F825EE-D99C-DB4A-B30E-FBF55BA37067}"/>
              </a:ext>
            </a:extLst>
          </p:cNvPr>
          <p:cNvSpPr>
            <a:spLocks noGrp="1"/>
          </p:cNvSpPr>
          <p:nvPr>
            <p:ph type="sldNum" sz="quarter" idx="12"/>
          </p:nvPr>
        </p:nvSpPr>
        <p:spPr/>
        <p:txBody>
          <a:bodyPr/>
          <a:lstStyle/>
          <a:p>
            <a:fld id="{971CEC84-1649-40CE-BFF6-7286506FEA08}" type="slidenum">
              <a:rPr lang="en-GB" smtClean="0"/>
              <a:pPr/>
              <a:t>70</a:t>
            </a:fld>
            <a:endParaRPr lang="en-GB"/>
          </a:p>
        </p:txBody>
      </p:sp>
      <p:pic>
        <p:nvPicPr>
          <p:cNvPr id="14" name="Picture 8">
            <a:hlinkClick r:id="rId3"/>
            <a:extLst>
              <a:ext uri="{FF2B5EF4-FFF2-40B4-BE49-F238E27FC236}">
                <a16:creationId xmlns:a16="http://schemas.microsoft.com/office/drawing/2014/main" id="{8E54A3D4-A5AB-6548-999C-35E01317F90B}"/>
              </a:ext>
            </a:extLst>
          </p:cNvPr>
          <p:cNvPicPr>
            <a:picLocks noGrp="1" noChangeAspect="1"/>
          </p:cNvPicPr>
          <p:nvPr>
            <p:ph idx="1"/>
          </p:nvPr>
        </p:nvPicPr>
        <p:blipFill rotWithShape="1">
          <a:blip r:embed="rId4"/>
          <a:srcRect r="13098"/>
          <a:stretch/>
        </p:blipFill>
        <p:spPr>
          <a:xfrm>
            <a:off x="3939454" y="1510209"/>
            <a:ext cx="3464898" cy="3792092"/>
          </a:xfrm>
          <a:prstGeom prst="rect">
            <a:avLst/>
          </a:prstGeom>
        </p:spPr>
      </p:pic>
      <p:sp>
        <p:nvSpPr>
          <p:cNvPr id="16" name="Tekstvak 15">
            <a:extLst>
              <a:ext uri="{FF2B5EF4-FFF2-40B4-BE49-F238E27FC236}">
                <a16:creationId xmlns:a16="http://schemas.microsoft.com/office/drawing/2014/main" id="{7755E597-8E6E-974D-BB41-8732417E97D3}"/>
              </a:ext>
            </a:extLst>
          </p:cNvPr>
          <p:cNvSpPr txBox="1"/>
          <p:nvPr/>
        </p:nvSpPr>
        <p:spPr>
          <a:xfrm>
            <a:off x="552450" y="1416566"/>
            <a:ext cx="3307901" cy="369332"/>
          </a:xfrm>
          <a:prstGeom prst="rect">
            <a:avLst/>
          </a:prstGeom>
          <a:noFill/>
        </p:spPr>
        <p:txBody>
          <a:bodyPr wrap="square" rtlCol="0">
            <a:spAutoFit/>
          </a:bodyPr>
          <a:lstStyle/>
          <a:p>
            <a:r>
              <a:rPr lang="nl-NL" b="1">
                <a:solidFill>
                  <a:srgbClr val="00B0F0"/>
                </a:solidFill>
                <a:hlinkClick r:id="rId5">
                  <a:extLst>
                    <a:ext uri="{A12FA001-AC4F-418D-AE19-62706E023703}">
                      <ahyp:hlinkClr xmlns:ahyp="http://schemas.microsoft.com/office/drawing/2018/hyperlinkcolor" val="tx"/>
                    </a:ext>
                  </a:extLst>
                </a:hlinkClick>
              </a:rPr>
              <a:t>Verstegen Spices &amp; Sauces</a:t>
            </a:r>
            <a:endParaRPr lang="nl-NL" b="1">
              <a:solidFill>
                <a:srgbClr val="00B0F0"/>
              </a:solidFill>
            </a:endParaRPr>
          </a:p>
        </p:txBody>
      </p:sp>
      <p:sp>
        <p:nvSpPr>
          <p:cNvPr id="11" name="Tekstvak 10">
            <a:extLst>
              <a:ext uri="{FF2B5EF4-FFF2-40B4-BE49-F238E27FC236}">
                <a16:creationId xmlns:a16="http://schemas.microsoft.com/office/drawing/2014/main" id="{CACF7AF7-E6F0-7640-9018-1CDDD112A697}"/>
              </a:ext>
            </a:extLst>
          </p:cNvPr>
          <p:cNvSpPr txBox="1"/>
          <p:nvPr/>
        </p:nvSpPr>
        <p:spPr>
          <a:xfrm>
            <a:off x="552450" y="1857566"/>
            <a:ext cx="3307901" cy="3093154"/>
          </a:xfrm>
          <a:prstGeom prst="rect">
            <a:avLst/>
          </a:prstGeom>
          <a:noFill/>
        </p:spPr>
        <p:txBody>
          <a:bodyPr wrap="square" rtlCol="0">
            <a:spAutoFit/>
          </a:bodyPr>
          <a:lstStyle/>
          <a:p>
            <a:r>
              <a:rPr lang="en-GB" sz="1300" dirty="0" err="1">
                <a:solidFill>
                  <a:schemeClr val="bg2">
                    <a:lumMod val="50000"/>
                  </a:schemeClr>
                </a:solidFill>
              </a:rPr>
              <a:t>Verstegen</a:t>
            </a:r>
            <a:r>
              <a:rPr lang="en-GB" sz="1300" dirty="0">
                <a:solidFill>
                  <a:schemeClr val="bg2">
                    <a:lumMod val="50000"/>
                  </a:schemeClr>
                </a:solidFill>
              </a:rPr>
              <a:t> Spices &amp; Sauces works together with </a:t>
            </a:r>
            <a:r>
              <a:rPr lang="en-GB" sz="1300" dirty="0" err="1">
                <a:solidFill>
                  <a:schemeClr val="bg2">
                    <a:lumMod val="50000"/>
                  </a:schemeClr>
                </a:solidFill>
                <a:hlinkClick r:id="rId6"/>
              </a:rPr>
              <a:t>Fairfood</a:t>
            </a:r>
            <a:r>
              <a:rPr lang="en-GB" sz="1300" dirty="0">
                <a:solidFill>
                  <a:schemeClr val="bg2">
                    <a:lumMod val="50000"/>
                  </a:schemeClr>
                </a:solidFill>
              </a:rPr>
              <a:t> on the use of blockchain to make the production of nutmeg transparent. Through the use of QR-codes, blockchain technology provides insight to consumers into the origin of the nutmeg and gives farmers useful information about the supply chain. </a:t>
            </a:r>
          </a:p>
          <a:p>
            <a:endParaRPr lang="en-GB" sz="1300" dirty="0">
              <a:solidFill>
                <a:schemeClr val="bg2">
                  <a:lumMod val="50000"/>
                </a:schemeClr>
              </a:solidFill>
            </a:endParaRPr>
          </a:p>
          <a:p>
            <a:r>
              <a:rPr lang="en-GB" sz="1300" dirty="0" err="1">
                <a:solidFill>
                  <a:schemeClr val="bg2">
                    <a:lumMod val="50000"/>
                  </a:schemeClr>
                </a:solidFill>
              </a:rPr>
              <a:t>Verstegen</a:t>
            </a:r>
            <a:r>
              <a:rPr lang="en-GB" sz="1300" dirty="0">
                <a:solidFill>
                  <a:schemeClr val="bg2">
                    <a:lumMod val="50000"/>
                  </a:schemeClr>
                </a:solidFill>
              </a:rPr>
              <a:t> aims to involve consumers and strengthen collaborations with farmers by using blockchain. Ultimate goal is to empower farmers and stimulate farmer entrepreneurship. </a:t>
            </a:r>
          </a:p>
          <a:p>
            <a:endParaRPr lang="en-GB" sz="1300" dirty="0">
              <a:solidFill>
                <a:schemeClr val="bg2">
                  <a:lumMod val="50000"/>
                </a:schemeClr>
              </a:solidFill>
            </a:endParaRPr>
          </a:p>
        </p:txBody>
      </p:sp>
      <p:sp>
        <p:nvSpPr>
          <p:cNvPr id="12" name="Content Placeholder 2">
            <a:extLst>
              <a:ext uri="{FF2B5EF4-FFF2-40B4-BE49-F238E27FC236}">
                <a16:creationId xmlns:a16="http://schemas.microsoft.com/office/drawing/2014/main" id="{C547C1B0-DB9F-6D41-BAAA-0E5133494061}"/>
              </a:ext>
            </a:extLst>
          </p:cNvPr>
          <p:cNvSpPr txBox="1">
            <a:spLocks/>
          </p:cNvSpPr>
          <p:nvPr/>
        </p:nvSpPr>
        <p:spPr>
          <a:xfrm>
            <a:off x="7404352" y="1532702"/>
            <a:ext cx="4471515" cy="4067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0000"/>
              </a:lnSpc>
            </a:pPr>
            <a:r>
              <a:rPr lang="en-US" sz="1250" dirty="0">
                <a:solidFill>
                  <a:schemeClr val="bg2">
                    <a:lumMod val="50000"/>
                  </a:schemeClr>
                </a:solidFill>
              </a:rPr>
              <a:t>A blockchain is a </a:t>
            </a:r>
            <a:r>
              <a:rPr lang="en-US" sz="1250" b="1" dirty="0">
                <a:solidFill>
                  <a:srgbClr val="00B0F0"/>
                </a:solidFill>
              </a:rPr>
              <a:t>digital record of transactions.</a:t>
            </a:r>
          </a:p>
          <a:p>
            <a:pPr>
              <a:lnSpc>
                <a:spcPct val="170000"/>
              </a:lnSpc>
            </a:pPr>
            <a:r>
              <a:rPr lang="en-US" sz="1250" dirty="0">
                <a:solidFill>
                  <a:schemeClr val="bg2">
                    <a:lumMod val="50000"/>
                  </a:schemeClr>
                </a:solidFill>
              </a:rPr>
              <a:t>Blockchain can be used to provide a </a:t>
            </a:r>
            <a:r>
              <a:rPr lang="en-US" sz="1250" b="1" dirty="0">
                <a:solidFill>
                  <a:srgbClr val="00B0F0"/>
                </a:solidFill>
              </a:rPr>
              <a:t>high degree of transparency</a:t>
            </a:r>
            <a:r>
              <a:rPr lang="en-US" sz="1250" dirty="0">
                <a:solidFill>
                  <a:schemeClr val="bg2">
                    <a:lumMod val="50000"/>
                  </a:schemeClr>
                </a:solidFill>
              </a:rPr>
              <a:t>. Through the necessary </a:t>
            </a:r>
            <a:r>
              <a:rPr lang="en-US" sz="1250" b="1" dirty="0">
                <a:solidFill>
                  <a:srgbClr val="00B0F0"/>
                </a:solidFill>
              </a:rPr>
              <a:t>encryption and control mechanisms</a:t>
            </a:r>
            <a:r>
              <a:rPr lang="en-US" sz="1250" dirty="0">
                <a:solidFill>
                  <a:schemeClr val="bg2">
                    <a:lumMod val="50000"/>
                  </a:schemeClr>
                </a:solidFill>
              </a:rPr>
              <a:t>, blockchain safeguards transparency by storing information in such a way that it cannot be altered without recording the changes made. </a:t>
            </a:r>
          </a:p>
          <a:p>
            <a:pPr>
              <a:lnSpc>
                <a:spcPct val="170000"/>
              </a:lnSpc>
            </a:pPr>
            <a:r>
              <a:rPr lang="en-US" sz="1250" dirty="0">
                <a:solidFill>
                  <a:schemeClr val="bg2">
                    <a:lumMod val="50000"/>
                  </a:schemeClr>
                </a:solidFill>
              </a:rPr>
              <a:t>Blockchain technology facilitates end-to-end </a:t>
            </a:r>
            <a:r>
              <a:rPr lang="en-US" sz="1250" b="1" dirty="0">
                <a:solidFill>
                  <a:srgbClr val="00B0F0"/>
                </a:solidFill>
              </a:rPr>
              <a:t>traceability</a:t>
            </a:r>
            <a:r>
              <a:rPr lang="en-US" sz="1250" dirty="0">
                <a:solidFill>
                  <a:schemeClr val="bg2">
                    <a:lumMod val="50000"/>
                  </a:schemeClr>
                </a:solidFill>
              </a:rPr>
              <a:t> of a product, stimulating greater customer involvement. It can be used to create an </a:t>
            </a:r>
            <a:r>
              <a:rPr lang="en-US" sz="1250" b="1" dirty="0">
                <a:solidFill>
                  <a:srgbClr val="00B0F0"/>
                </a:solidFill>
              </a:rPr>
              <a:t>honest and trustworthy </a:t>
            </a:r>
            <a:r>
              <a:rPr lang="en-US" sz="1250" dirty="0">
                <a:solidFill>
                  <a:schemeClr val="bg2">
                    <a:lumMod val="50000"/>
                  </a:schemeClr>
                </a:solidFill>
              </a:rPr>
              <a:t>brand. </a:t>
            </a:r>
          </a:p>
          <a:p>
            <a:pPr>
              <a:lnSpc>
                <a:spcPct val="170000"/>
              </a:lnSpc>
            </a:pPr>
            <a:r>
              <a:rPr lang="en-US" sz="1250" dirty="0">
                <a:solidFill>
                  <a:schemeClr val="bg2">
                    <a:lumMod val="50000"/>
                  </a:schemeClr>
                </a:solidFill>
              </a:rPr>
              <a:t>This can be done in an </a:t>
            </a:r>
            <a:r>
              <a:rPr lang="en-US" sz="1250" b="1" dirty="0">
                <a:solidFill>
                  <a:srgbClr val="00B0F0"/>
                </a:solidFill>
              </a:rPr>
              <a:t>online environment </a:t>
            </a:r>
            <a:r>
              <a:rPr lang="en-US" sz="1250" dirty="0">
                <a:solidFill>
                  <a:schemeClr val="bg2">
                    <a:lumMod val="50000"/>
                  </a:schemeClr>
                </a:solidFill>
              </a:rPr>
              <a:t>(e.g. QR-codes/website/social media). </a:t>
            </a:r>
          </a:p>
          <a:p>
            <a:pPr>
              <a:lnSpc>
                <a:spcPct val="170000"/>
              </a:lnSpc>
            </a:pPr>
            <a:endParaRPr lang="en-US" sz="1250" dirty="0">
              <a:solidFill>
                <a:schemeClr val="bg2">
                  <a:lumMod val="50000"/>
                </a:schemeClr>
              </a:solidFill>
            </a:endParaRPr>
          </a:p>
          <a:p>
            <a:pPr>
              <a:lnSpc>
                <a:spcPct val="170000"/>
              </a:lnSpc>
            </a:pPr>
            <a:endParaRPr lang="en-US" sz="1250" dirty="0">
              <a:solidFill>
                <a:schemeClr val="bg2">
                  <a:lumMod val="50000"/>
                </a:schemeClr>
              </a:solidFill>
            </a:endParaRPr>
          </a:p>
          <a:p>
            <a:pPr>
              <a:lnSpc>
                <a:spcPct val="170000"/>
              </a:lnSpc>
            </a:pPr>
            <a:endParaRPr lang="en-US" sz="1250" dirty="0">
              <a:solidFill>
                <a:schemeClr val="bg2">
                  <a:lumMod val="50000"/>
                </a:schemeClr>
              </a:solidFill>
            </a:endParaRPr>
          </a:p>
          <a:p>
            <a:pPr>
              <a:lnSpc>
                <a:spcPct val="170000"/>
              </a:lnSpc>
            </a:pPr>
            <a:endParaRPr lang="en-US" sz="1250" dirty="0">
              <a:solidFill>
                <a:schemeClr val="bg2">
                  <a:lumMod val="50000"/>
                </a:schemeClr>
              </a:solidFill>
            </a:endParaRPr>
          </a:p>
          <a:p>
            <a:pPr marL="0" indent="0">
              <a:lnSpc>
                <a:spcPct val="170000"/>
              </a:lnSpc>
              <a:buNone/>
            </a:pPr>
            <a:endParaRPr lang="en-US" sz="1250" dirty="0"/>
          </a:p>
          <a:p>
            <a:pPr>
              <a:lnSpc>
                <a:spcPct val="150000"/>
              </a:lnSpc>
            </a:pPr>
            <a:endParaRPr lang="en-US" sz="1250" dirty="0"/>
          </a:p>
        </p:txBody>
      </p:sp>
      <p:pic>
        <p:nvPicPr>
          <p:cNvPr id="2050" name="Picture 2" descr="Home - Verstegen">
            <a:extLst>
              <a:ext uri="{FF2B5EF4-FFF2-40B4-BE49-F238E27FC236}">
                <a16:creationId xmlns:a16="http://schemas.microsoft.com/office/drawing/2014/main" id="{9BFD382F-1AF7-4123-AF20-4A339131ACE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64635" y="4564589"/>
            <a:ext cx="952919" cy="772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3210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6717F-162F-5048-ABE3-C4C03E3DF090}"/>
              </a:ext>
            </a:extLst>
          </p:cNvPr>
          <p:cNvSpPr>
            <a:spLocks noGrp="1"/>
          </p:cNvSpPr>
          <p:nvPr>
            <p:ph type="title"/>
          </p:nvPr>
        </p:nvSpPr>
        <p:spPr/>
        <p:txBody>
          <a:bodyPr/>
          <a:lstStyle/>
          <a:p>
            <a:r>
              <a:rPr lang="nl-NL"/>
              <a:t>True </a:t>
            </a:r>
            <a:r>
              <a:rPr lang="nl-NL" err="1"/>
              <a:t>Cost</a:t>
            </a:r>
            <a:r>
              <a:rPr lang="nl-NL"/>
              <a:t> Accounting </a:t>
            </a:r>
          </a:p>
        </p:txBody>
      </p:sp>
      <p:sp>
        <p:nvSpPr>
          <p:cNvPr id="3" name="Tijdelijke aanduiding voor inhoud 2">
            <a:extLst>
              <a:ext uri="{FF2B5EF4-FFF2-40B4-BE49-F238E27FC236}">
                <a16:creationId xmlns:a16="http://schemas.microsoft.com/office/drawing/2014/main" id="{CC02331B-FD83-8346-A748-2CB5A3A337B2}"/>
              </a:ext>
            </a:extLst>
          </p:cNvPr>
          <p:cNvSpPr>
            <a:spLocks noGrp="1"/>
          </p:cNvSpPr>
          <p:nvPr>
            <p:ph idx="1"/>
          </p:nvPr>
        </p:nvSpPr>
        <p:spPr>
          <a:xfrm>
            <a:off x="491836" y="1468041"/>
            <a:ext cx="1849028" cy="425502"/>
          </a:xfrm>
        </p:spPr>
        <p:txBody>
          <a:bodyPr>
            <a:normAutofit/>
          </a:bodyPr>
          <a:lstStyle/>
          <a:p>
            <a:pPr marL="0" indent="0">
              <a:buNone/>
            </a:pPr>
            <a:r>
              <a:rPr lang="en-GB" sz="1800" b="1" dirty="0" err="1">
                <a:solidFill>
                  <a:srgbClr val="00B0F0"/>
                </a:solidFill>
                <a:hlinkClick r:id="rId3">
                  <a:extLst>
                    <a:ext uri="{A12FA001-AC4F-418D-AE19-62706E023703}">
                      <ahyp:hlinkClr xmlns:ahyp="http://schemas.microsoft.com/office/drawing/2018/hyperlinkcolor" val="tx"/>
                    </a:ext>
                  </a:extLst>
                </a:hlinkClick>
              </a:rPr>
              <a:t>Eosta</a:t>
            </a:r>
            <a:endParaRPr lang="nl-NL" sz="1800" b="1" dirty="0">
              <a:solidFill>
                <a:srgbClr val="00B0F0"/>
              </a:solidFill>
            </a:endParaRPr>
          </a:p>
        </p:txBody>
      </p:sp>
      <p:sp>
        <p:nvSpPr>
          <p:cNvPr id="4" name="Tijdelijke aanduiding voor dianummer 3">
            <a:extLst>
              <a:ext uri="{FF2B5EF4-FFF2-40B4-BE49-F238E27FC236}">
                <a16:creationId xmlns:a16="http://schemas.microsoft.com/office/drawing/2014/main" id="{28686E45-3770-6C47-BB7B-56FD36B78E67}"/>
              </a:ext>
            </a:extLst>
          </p:cNvPr>
          <p:cNvSpPr>
            <a:spLocks noGrp="1"/>
          </p:cNvSpPr>
          <p:nvPr>
            <p:ph type="sldNum" sz="quarter" idx="12"/>
          </p:nvPr>
        </p:nvSpPr>
        <p:spPr/>
        <p:txBody>
          <a:bodyPr/>
          <a:lstStyle/>
          <a:p>
            <a:fld id="{971CEC84-1649-40CE-BFF6-7286506FEA08}" type="slidenum">
              <a:rPr lang="en-GB" smtClean="0"/>
              <a:pPr/>
              <a:t>71</a:t>
            </a:fld>
            <a:endParaRPr lang="en-GB"/>
          </a:p>
        </p:txBody>
      </p:sp>
      <p:pic>
        <p:nvPicPr>
          <p:cNvPr id="5" name="Picture 2">
            <a:extLst>
              <a:ext uri="{FF2B5EF4-FFF2-40B4-BE49-F238E27FC236}">
                <a16:creationId xmlns:a16="http://schemas.microsoft.com/office/drawing/2014/main" id="{AD8DB812-0AFA-D74E-8012-F2183AA0C8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4200" y="1286357"/>
            <a:ext cx="2429756" cy="1378849"/>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CD070D11-B54A-CE48-A098-A3939923E41A}"/>
              </a:ext>
            </a:extLst>
          </p:cNvPr>
          <p:cNvSpPr/>
          <p:nvPr/>
        </p:nvSpPr>
        <p:spPr>
          <a:xfrm>
            <a:off x="495096" y="2546189"/>
            <a:ext cx="3788860" cy="2893100"/>
          </a:xfrm>
          <a:prstGeom prst="rect">
            <a:avLst/>
          </a:prstGeom>
        </p:spPr>
        <p:txBody>
          <a:bodyPr wrap="square">
            <a:spAutoFit/>
          </a:bodyPr>
          <a:lstStyle/>
          <a:p>
            <a:r>
              <a:rPr lang="en-GB" sz="1300" dirty="0" err="1">
                <a:solidFill>
                  <a:schemeClr val="bg2">
                    <a:lumMod val="50000"/>
                  </a:schemeClr>
                </a:solidFill>
              </a:rPr>
              <a:t>Eosta</a:t>
            </a:r>
            <a:r>
              <a:rPr lang="en-GB" sz="1300" dirty="0">
                <a:solidFill>
                  <a:schemeClr val="bg2">
                    <a:lumMod val="50000"/>
                  </a:schemeClr>
                </a:solidFill>
              </a:rPr>
              <a:t> is a distributor of fair and organic fruits and vegetables. </a:t>
            </a:r>
            <a:r>
              <a:rPr lang="nl-NL" sz="1300" dirty="0" err="1">
                <a:solidFill>
                  <a:schemeClr val="bg2">
                    <a:lumMod val="50000"/>
                  </a:schemeClr>
                </a:solidFill>
              </a:rPr>
              <a:t>They</a:t>
            </a:r>
            <a:r>
              <a:rPr lang="nl-NL" sz="1300" dirty="0">
                <a:solidFill>
                  <a:schemeClr val="bg2">
                    <a:lumMod val="50000"/>
                  </a:schemeClr>
                </a:solidFill>
              </a:rPr>
              <a:t> have </a:t>
            </a:r>
            <a:r>
              <a:rPr lang="en-US" sz="1300" dirty="0">
                <a:solidFill>
                  <a:schemeClr val="bg2">
                    <a:lumMod val="50000"/>
                  </a:schemeClr>
                </a:solidFill>
              </a:rPr>
              <a:t>developed a practical tool for True Cost Accounting in the Financial, Food and Farming Sectors. </a:t>
            </a:r>
          </a:p>
          <a:p>
            <a:endParaRPr lang="en-US" sz="1300" dirty="0">
              <a:solidFill>
                <a:schemeClr val="bg2">
                  <a:lumMod val="50000"/>
                </a:schemeClr>
              </a:solidFill>
            </a:endParaRPr>
          </a:p>
          <a:p>
            <a:r>
              <a:rPr lang="en-US" sz="1300" dirty="0" err="1">
                <a:solidFill>
                  <a:schemeClr val="bg2">
                    <a:lumMod val="50000"/>
                  </a:schemeClr>
                </a:solidFill>
              </a:rPr>
              <a:t>Eosta</a:t>
            </a:r>
            <a:r>
              <a:rPr lang="en-US" sz="1300" dirty="0">
                <a:solidFill>
                  <a:schemeClr val="bg2">
                    <a:lumMod val="50000"/>
                  </a:schemeClr>
                </a:solidFill>
              </a:rPr>
              <a:t> reveals the monetary value of social and environmental impacts that are related to organic and non-organic fruits and vegetables. This true pricing helps inform consumers about the hidden impacts of the products they buy in the supermarket. As the price of externalities is higher for non-organic products, the pilot can be an important mechanism to stimulate consumers to buy organic.</a:t>
            </a:r>
          </a:p>
        </p:txBody>
      </p:sp>
      <p:sp>
        <p:nvSpPr>
          <p:cNvPr id="11" name="Content Placeholder 2">
            <a:extLst>
              <a:ext uri="{FF2B5EF4-FFF2-40B4-BE49-F238E27FC236}">
                <a16:creationId xmlns:a16="http://schemas.microsoft.com/office/drawing/2014/main" id="{B5D97E49-D537-9C45-9331-8400A09F8F40}"/>
              </a:ext>
            </a:extLst>
          </p:cNvPr>
          <p:cNvSpPr txBox="1">
            <a:spLocks/>
          </p:cNvSpPr>
          <p:nvPr/>
        </p:nvSpPr>
        <p:spPr>
          <a:xfrm>
            <a:off x="4456057" y="1416868"/>
            <a:ext cx="7180772" cy="40671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0000"/>
              </a:lnSpc>
            </a:pPr>
            <a:r>
              <a:rPr lang="en-US" sz="1500">
                <a:solidFill>
                  <a:schemeClr val="bg2">
                    <a:lumMod val="50000"/>
                  </a:schemeClr>
                </a:solidFill>
              </a:rPr>
              <a:t>True cost accounting is a </a:t>
            </a:r>
            <a:r>
              <a:rPr lang="en-US" sz="1500" b="1">
                <a:solidFill>
                  <a:srgbClr val="00B0F0"/>
                </a:solidFill>
              </a:rPr>
              <a:t>new type of bookkeeping </a:t>
            </a:r>
            <a:r>
              <a:rPr lang="en-US" sz="1500">
                <a:solidFill>
                  <a:schemeClr val="bg2">
                    <a:lumMod val="50000"/>
                  </a:schemeClr>
                </a:solidFill>
              </a:rPr>
              <a:t>that does not just include the usual financial values within a company, but also </a:t>
            </a:r>
            <a:r>
              <a:rPr lang="en-US" sz="1500" b="1">
                <a:solidFill>
                  <a:srgbClr val="00B0F0"/>
                </a:solidFill>
              </a:rPr>
              <a:t>the impacts on the natural and social environment</a:t>
            </a:r>
            <a:r>
              <a:rPr lang="en-US" sz="1500">
                <a:solidFill>
                  <a:schemeClr val="bg2">
                    <a:lumMod val="50000"/>
                  </a:schemeClr>
                </a:solidFill>
              </a:rPr>
              <a:t> in which a company operates. These impacts are calculated in monetary terms, so they can be incorporated into a new profit definition.</a:t>
            </a:r>
          </a:p>
          <a:p>
            <a:pPr>
              <a:lnSpc>
                <a:spcPct val="170000"/>
              </a:lnSpc>
            </a:pPr>
            <a:r>
              <a:rPr lang="en-US" sz="1500">
                <a:solidFill>
                  <a:schemeClr val="bg2">
                    <a:lumMod val="50000"/>
                  </a:schemeClr>
                </a:solidFill>
              </a:rPr>
              <a:t>A true price consist of </a:t>
            </a:r>
            <a:r>
              <a:rPr lang="en-US" sz="1500" b="1">
                <a:solidFill>
                  <a:srgbClr val="00B0F0"/>
                </a:solidFill>
              </a:rPr>
              <a:t>the market price plus social and environmental externalities</a:t>
            </a:r>
            <a:r>
              <a:rPr lang="en-US" sz="1500" b="1">
                <a:solidFill>
                  <a:schemeClr val="bg2">
                    <a:lumMod val="50000"/>
                  </a:schemeClr>
                </a:solidFill>
              </a:rPr>
              <a:t>. </a:t>
            </a:r>
          </a:p>
          <a:p>
            <a:pPr>
              <a:lnSpc>
                <a:spcPct val="170000"/>
              </a:lnSpc>
            </a:pPr>
            <a:r>
              <a:rPr lang="en-US" sz="1500">
                <a:solidFill>
                  <a:schemeClr val="bg2">
                    <a:lumMod val="50000"/>
                  </a:schemeClr>
                </a:solidFill>
              </a:rPr>
              <a:t>True costs accounting shows consumers that there is an </a:t>
            </a:r>
            <a:r>
              <a:rPr lang="en-US" sz="1500" b="1">
                <a:solidFill>
                  <a:srgbClr val="00B0F0"/>
                </a:solidFill>
              </a:rPr>
              <a:t>environmental and social price tag</a:t>
            </a:r>
            <a:r>
              <a:rPr lang="en-US" sz="1500">
                <a:solidFill>
                  <a:schemeClr val="bg2">
                    <a:lumMod val="50000"/>
                  </a:schemeClr>
                </a:solidFill>
              </a:rPr>
              <a:t> attached to the production of products. This </a:t>
            </a:r>
            <a:r>
              <a:rPr lang="en-US" sz="1500" b="1">
                <a:solidFill>
                  <a:srgbClr val="00B0F0"/>
                </a:solidFill>
              </a:rPr>
              <a:t>creates awareness </a:t>
            </a:r>
            <a:r>
              <a:rPr lang="en-US" sz="1500">
                <a:solidFill>
                  <a:schemeClr val="bg2">
                    <a:lumMod val="50000"/>
                  </a:schemeClr>
                </a:solidFill>
              </a:rPr>
              <a:t>and helps conscientious consumers to </a:t>
            </a:r>
            <a:r>
              <a:rPr lang="en-US" sz="1500" b="1">
                <a:solidFill>
                  <a:srgbClr val="00B0F0"/>
                </a:solidFill>
              </a:rPr>
              <a:t>choose the right product</a:t>
            </a:r>
            <a:r>
              <a:rPr lang="en-US" sz="1500">
                <a:solidFill>
                  <a:schemeClr val="bg2">
                    <a:lumMod val="50000"/>
                  </a:schemeClr>
                </a:solidFill>
              </a:rPr>
              <a:t>.</a:t>
            </a:r>
          </a:p>
          <a:p>
            <a:pPr marL="0" indent="0">
              <a:lnSpc>
                <a:spcPct val="170000"/>
              </a:lnSpc>
              <a:buNone/>
            </a:pPr>
            <a:endParaRPr lang="en-US" sz="2000"/>
          </a:p>
          <a:p>
            <a:pPr>
              <a:lnSpc>
                <a:spcPct val="150000"/>
              </a:lnSpc>
            </a:pPr>
            <a:endParaRPr lang="en-US" sz="2000"/>
          </a:p>
        </p:txBody>
      </p:sp>
      <p:pic>
        <p:nvPicPr>
          <p:cNvPr id="1026" name="Picture 2">
            <a:extLst>
              <a:ext uri="{FF2B5EF4-FFF2-40B4-BE49-F238E27FC236}">
                <a16:creationId xmlns:a16="http://schemas.microsoft.com/office/drawing/2014/main" id="{58BE7CA1-91B3-4D24-87D4-D3931130A4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9078" y="5186477"/>
            <a:ext cx="1190263" cy="595132"/>
          </a:xfrm>
          <a:prstGeom prst="rect">
            <a:avLst/>
          </a:prstGeom>
          <a:noFill/>
          <a:extLst>
            <a:ext uri="{909E8E84-426E-40DD-AFC4-6F175D3DCCD1}">
              <a14:hiddenFill xmlns:a14="http://schemas.microsoft.com/office/drawing/2010/main">
                <a:solidFill>
                  <a:srgbClr val="FFFFFF"/>
                </a:solidFill>
              </a14:hiddenFill>
            </a:ext>
          </a:extLst>
        </p:spPr>
      </p:pic>
      <p:sp>
        <p:nvSpPr>
          <p:cNvPr id="15" name="Teardrop 5">
            <a:extLst>
              <a:ext uri="{FF2B5EF4-FFF2-40B4-BE49-F238E27FC236}">
                <a16:creationId xmlns:a16="http://schemas.microsoft.com/office/drawing/2014/main" id="{DBFA5063-613C-4290-A3FB-2F5A538AD2E9}"/>
              </a:ext>
            </a:extLst>
          </p:cNvPr>
          <p:cNvSpPr/>
          <p:nvPr/>
        </p:nvSpPr>
        <p:spPr>
          <a:xfrm>
            <a:off x="10182496" y="-11754"/>
            <a:ext cx="1826537" cy="147979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6">
            <a:extLst>
              <a:ext uri="{FF2B5EF4-FFF2-40B4-BE49-F238E27FC236}">
                <a16:creationId xmlns:a16="http://schemas.microsoft.com/office/drawing/2014/main" id="{F9581D95-7D00-48B0-BEC6-4D7CCDF42E9C}"/>
              </a:ext>
            </a:extLst>
          </p:cNvPr>
          <p:cNvSpPr txBox="1"/>
          <p:nvPr/>
        </p:nvSpPr>
        <p:spPr>
          <a:xfrm>
            <a:off x="10278665" y="282106"/>
            <a:ext cx="1692982"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white"/>
                </a:solidFill>
                <a:effectLst/>
                <a:uLnTx/>
                <a:uFillTx/>
                <a:latin typeface="Arial"/>
                <a:ea typeface="+mn-ea"/>
                <a:cs typeface="+mn-cs"/>
              </a:rPr>
              <a:t>Useful </a:t>
            </a:r>
            <a:r>
              <a:rPr lang="en-GB" sz="1500" b="1" dirty="0">
                <a:solidFill>
                  <a:prstClr val="white"/>
                </a:solidFill>
                <a:latin typeface="Arial"/>
              </a:rPr>
              <a:t>resource:</a:t>
            </a:r>
          </a:p>
          <a:p>
            <a:pPr algn="ctr">
              <a:defRPr/>
            </a:pPr>
            <a:r>
              <a:rPr lang="en-US" sz="1500" dirty="0">
                <a:solidFill>
                  <a:prstClr val="white"/>
                </a:solidFill>
                <a:latin typeface="Arial"/>
              </a:rPr>
              <a:t>WBCSD</a:t>
            </a:r>
            <a:r>
              <a:rPr lang="en-US" sz="1500" dirty="0">
                <a:solidFill>
                  <a:schemeClr val="bg1"/>
                </a:solidFill>
                <a:latin typeface="Arial"/>
              </a:rPr>
              <a:t>– </a:t>
            </a:r>
            <a:r>
              <a:rPr lang="en-US" sz="1500" dirty="0">
                <a:solidFill>
                  <a:schemeClr val="bg1"/>
                </a:solidFill>
                <a:latin typeface="Arial"/>
                <a:hlinkClick r:id="rId6">
                  <a:extLst>
                    <a:ext uri="{A12FA001-AC4F-418D-AE19-62706E023703}">
                      <ahyp:hlinkClr xmlns:ahyp="http://schemas.microsoft.com/office/drawing/2018/hyperlinkcolor" val="tx"/>
                    </a:ext>
                  </a:extLst>
                </a:hlinkClick>
              </a:rPr>
              <a:t>The true value of food</a:t>
            </a:r>
            <a:endParaRPr lang="en-US" sz="1500" dirty="0">
              <a:solidFill>
                <a:schemeClr val="bg1"/>
              </a:solidFill>
              <a:latin typeface="Arial"/>
            </a:endParaRPr>
          </a:p>
        </p:txBody>
      </p:sp>
    </p:spTree>
    <p:extLst>
      <p:ext uri="{BB962C8B-B14F-4D97-AF65-F5344CB8AC3E}">
        <p14:creationId xmlns:p14="http://schemas.microsoft.com/office/powerpoint/2010/main" val="19738760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6717F-162F-5048-ABE3-C4C03E3DF090}"/>
              </a:ext>
            </a:extLst>
          </p:cNvPr>
          <p:cNvSpPr>
            <a:spLocks noGrp="1"/>
          </p:cNvSpPr>
          <p:nvPr>
            <p:ph type="title"/>
          </p:nvPr>
        </p:nvSpPr>
        <p:spPr/>
        <p:txBody>
          <a:bodyPr/>
          <a:lstStyle/>
          <a:p>
            <a:r>
              <a:rPr lang="nl-NL"/>
              <a:t>True </a:t>
            </a:r>
            <a:r>
              <a:rPr lang="nl-NL" err="1"/>
              <a:t>Cost</a:t>
            </a:r>
            <a:r>
              <a:rPr lang="nl-NL"/>
              <a:t> Accounting </a:t>
            </a:r>
          </a:p>
        </p:txBody>
      </p:sp>
      <p:sp>
        <p:nvSpPr>
          <p:cNvPr id="4" name="Tijdelijke aanduiding voor dianummer 3">
            <a:extLst>
              <a:ext uri="{FF2B5EF4-FFF2-40B4-BE49-F238E27FC236}">
                <a16:creationId xmlns:a16="http://schemas.microsoft.com/office/drawing/2014/main" id="{28686E45-3770-6C47-BB7B-56FD36B78E67}"/>
              </a:ext>
            </a:extLst>
          </p:cNvPr>
          <p:cNvSpPr>
            <a:spLocks noGrp="1"/>
          </p:cNvSpPr>
          <p:nvPr>
            <p:ph type="sldNum" sz="quarter" idx="12"/>
          </p:nvPr>
        </p:nvSpPr>
        <p:spPr/>
        <p:txBody>
          <a:bodyPr/>
          <a:lstStyle/>
          <a:p>
            <a:fld id="{971CEC84-1649-40CE-BFF6-7286506FEA08}" type="slidenum">
              <a:rPr lang="en-GB" smtClean="0"/>
              <a:pPr/>
              <a:t>72</a:t>
            </a:fld>
            <a:endParaRPr lang="en-GB"/>
          </a:p>
        </p:txBody>
      </p:sp>
      <p:sp>
        <p:nvSpPr>
          <p:cNvPr id="15" name="Teardrop 5">
            <a:extLst>
              <a:ext uri="{FF2B5EF4-FFF2-40B4-BE49-F238E27FC236}">
                <a16:creationId xmlns:a16="http://schemas.microsoft.com/office/drawing/2014/main" id="{DBFA5063-613C-4290-A3FB-2F5A538AD2E9}"/>
              </a:ext>
            </a:extLst>
          </p:cNvPr>
          <p:cNvSpPr/>
          <p:nvPr/>
        </p:nvSpPr>
        <p:spPr>
          <a:xfrm>
            <a:off x="10278698" y="-11754"/>
            <a:ext cx="1730335" cy="153011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6">
            <a:extLst>
              <a:ext uri="{FF2B5EF4-FFF2-40B4-BE49-F238E27FC236}">
                <a16:creationId xmlns:a16="http://schemas.microsoft.com/office/drawing/2014/main" id="{F9581D95-7D00-48B0-BEC6-4D7CCDF42E9C}"/>
              </a:ext>
            </a:extLst>
          </p:cNvPr>
          <p:cNvSpPr txBox="1"/>
          <p:nvPr/>
        </p:nvSpPr>
        <p:spPr>
          <a:xfrm>
            <a:off x="10313126" y="321904"/>
            <a:ext cx="1730335"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white"/>
                </a:solidFill>
                <a:effectLst/>
                <a:uLnTx/>
                <a:uFillTx/>
                <a:latin typeface="Arial"/>
                <a:ea typeface="+mn-ea"/>
                <a:cs typeface="+mn-cs"/>
              </a:rPr>
              <a:t>Useful </a:t>
            </a:r>
            <a:r>
              <a:rPr lang="en-GB" sz="1500" b="1" dirty="0">
                <a:solidFill>
                  <a:prstClr val="white"/>
                </a:solidFill>
                <a:latin typeface="Arial"/>
              </a:rPr>
              <a:t>resource:</a:t>
            </a:r>
          </a:p>
          <a:p>
            <a:pPr algn="ctr">
              <a:defRPr/>
            </a:pPr>
            <a:r>
              <a:rPr lang="en-US" sz="1500" dirty="0">
                <a:solidFill>
                  <a:prstClr val="white"/>
                </a:solidFill>
                <a:latin typeface="Arial"/>
              </a:rPr>
              <a:t>WBCSD</a:t>
            </a:r>
            <a:r>
              <a:rPr lang="en-US" sz="1500" dirty="0">
                <a:solidFill>
                  <a:schemeClr val="bg1"/>
                </a:solidFill>
                <a:latin typeface="Arial"/>
              </a:rPr>
              <a:t>– </a:t>
            </a:r>
            <a:r>
              <a:rPr lang="en-US" sz="1500" dirty="0">
                <a:solidFill>
                  <a:schemeClr val="bg1"/>
                </a:solidFill>
                <a:latin typeface="Arial"/>
                <a:hlinkClick r:id="rId4">
                  <a:extLst>
                    <a:ext uri="{A12FA001-AC4F-418D-AE19-62706E023703}">
                      <ahyp:hlinkClr xmlns:ahyp="http://schemas.microsoft.com/office/drawing/2018/hyperlinkcolor" val="tx"/>
                    </a:ext>
                  </a:extLst>
                </a:hlinkClick>
              </a:rPr>
              <a:t>The true value of food</a:t>
            </a:r>
            <a:endParaRPr lang="en-US" sz="1500" dirty="0">
              <a:solidFill>
                <a:schemeClr val="bg1"/>
              </a:solidFill>
              <a:latin typeface="Arial"/>
            </a:endParaRPr>
          </a:p>
        </p:txBody>
      </p:sp>
      <p:pic>
        <p:nvPicPr>
          <p:cNvPr id="8" name="Online Media 7" descr="The True Value of Food">
            <a:hlinkClick r:id="" action="ppaction://media"/>
            <a:extLst>
              <a:ext uri="{FF2B5EF4-FFF2-40B4-BE49-F238E27FC236}">
                <a16:creationId xmlns:a16="http://schemas.microsoft.com/office/drawing/2014/main" id="{41096CEA-583B-0D4B-BAF3-76456AEB20C3}"/>
              </a:ext>
            </a:extLst>
          </p:cNvPr>
          <p:cNvPicPr>
            <a:picLocks noRot="1" noChangeAspect="1"/>
          </p:cNvPicPr>
          <p:nvPr>
            <a:videoFile r:link="rId1"/>
          </p:nvPr>
        </p:nvPicPr>
        <p:blipFill>
          <a:blip r:embed="rId5"/>
          <a:stretch>
            <a:fillRect/>
          </a:stretch>
        </p:blipFill>
        <p:spPr>
          <a:xfrm>
            <a:off x="2714336" y="1518360"/>
            <a:ext cx="6763327" cy="3821280"/>
          </a:xfrm>
          <a:prstGeom prst="rect">
            <a:avLst/>
          </a:prstGeom>
        </p:spPr>
      </p:pic>
      <p:sp>
        <p:nvSpPr>
          <p:cNvPr id="9" name="Rectangle 8">
            <a:extLst>
              <a:ext uri="{FF2B5EF4-FFF2-40B4-BE49-F238E27FC236}">
                <a16:creationId xmlns:a16="http://schemas.microsoft.com/office/drawing/2014/main" id="{FD6FB26E-AAFC-E24C-A857-E1EE4E2E77E9}"/>
              </a:ext>
            </a:extLst>
          </p:cNvPr>
          <p:cNvSpPr/>
          <p:nvPr/>
        </p:nvSpPr>
        <p:spPr>
          <a:xfrm>
            <a:off x="3447763" y="5478332"/>
            <a:ext cx="5230984" cy="369332"/>
          </a:xfrm>
          <a:prstGeom prst="rect">
            <a:avLst/>
          </a:prstGeom>
        </p:spPr>
        <p:txBody>
          <a:bodyPr wrap="none">
            <a:spAutoFit/>
          </a:bodyPr>
          <a:lstStyle/>
          <a:p>
            <a:r>
              <a:rPr lang="en-NL" dirty="0"/>
              <a:t>https://www.youtube.com/watch?v=T3oh95Ec2p0</a:t>
            </a:r>
          </a:p>
        </p:txBody>
      </p:sp>
    </p:spTree>
    <p:extLst>
      <p:ext uri="{BB962C8B-B14F-4D97-AF65-F5344CB8AC3E}">
        <p14:creationId xmlns:p14="http://schemas.microsoft.com/office/powerpoint/2010/main" val="311963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DCEED7-1F09-5E4C-AEFD-7A69C632D6F1}"/>
              </a:ext>
            </a:extLst>
          </p:cNvPr>
          <p:cNvSpPr>
            <a:spLocks noGrp="1"/>
          </p:cNvSpPr>
          <p:nvPr>
            <p:ph type="title"/>
          </p:nvPr>
        </p:nvSpPr>
        <p:spPr/>
        <p:txBody>
          <a:bodyPr>
            <a:normAutofit fontScale="90000"/>
          </a:bodyPr>
          <a:lstStyle/>
          <a:p>
            <a:r>
              <a:rPr lang="nl-NL" dirty="0" err="1"/>
              <a:t>Creating</a:t>
            </a:r>
            <a:r>
              <a:rPr lang="nl-NL" dirty="0"/>
              <a:t> </a:t>
            </a:r>
            <a:r>
              <a:rPr lang="nl-NL" dirty="0" err="1"/>
              <a:t>an</a:t>
            </a:r>
            <a:r>
              <a:rPr lang="nl-NL" dirty="0"/>
              <a:t> </a:t>
            </a:r>
            <a:r>
              <a:rPr lang="nl-NL" dirty="0" err="1"/>
              <a:t>inducive</a:t>
            </a:r>
            <a:r>
              <a:rPr lang="nl-NL" dirty="0"/>
              <a:t> company environment </a:t>
            </a:r>
            <a:r>
              <a:rPr lang="nl-NL" dirty="0" err="1"/>
              <a:t>for</a:t>
            </a:r>
            <a:r>
              <a:rPr lang="nl-NL" dirty="0"/>
              <a:t> </a:t>
            </a:r>
            <a:r>
              <a:rPr lang="nl-NL" dirty="0" err="1"/>
              <a:t>integrating</a:t>
            </a:r>
            <a:r>
              <a:rPr lang="nl-NL" dirty="0"/>
              <a:t> </a:t>
            </a:r>
            <a:br>
              <a:rPr lang="nl-NL" dirty="0"/>
            </a:br>
            <a:r>
              <a:rPr lang="nl-NL" dirty="0" err="1"/>
              <a:t>natural</a:t>
            </a:r>
            <a:r>
              <a:rPr lang="nl-NL" dirty="0"/>
              <a:t> </a:t>
            </a:r>
            <a:r>
              <a:rPr lang="nl-NL" dirty="0" err="1"/>
              <a:t>capital</a:t>
            </a:r>
            <a:endParaRPr lang="nl-NL" dirty="0"/>
          </a:p>
        </p:txBody>
      </p:sp>
      <p:sp>
        <p:nvSpPr>
          <p:cNvPr id="4" name="Tijdelijke aanduiding voor dianummer 3">
            <a:extLst>
              <a:ext uri="{FF2B5EF4-FFF2-40B4-BE49-F238E27FC236}">
                <a16:creationId xmlns:a16="http://schemas.microsoft.com/office/drawing/2014/main" id="{869A730B-CACA-F84D-A075-B3AD2565EAF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3" name="Content Placeholder 2">
            <a:extLst>
              <a:ext uri="{FF2B5EF4-FFF2-40B4-BE49-F238E27FC236}">
                <a16:creationId xmlns:a16="http://schemas.microsoft.com/office/drawing/2014/main" id="{65103384-59AF-49E0-81CE-980ABF53BA3B}"/>
              </a:ext>
            </a:extLst>
          </p:cNvPr>
          <p:cNvSpPr>
            <a:spLocks noGrp="1"/>
          </p:cNvSpPr>
          <p:nvPr>
            <p:ph idx="1"/>
          </p:nvPr>
        </p:nvSpPr>
        <p:spPr>
          <a:xfrm>
            <a:off x="111611" y="1369614"/>
            <a:ext cx="5480433" cy="4554936"/>
          </a:xfrm>
        </p:spPr>
        <p:txBody>
          <a:bodyPr>
            <a:normAutofit fontScale="85000" lnSpcReduction="20000"/>
          </a:bodyPr>
          <a:lstStyle/>
          <a:p>
            <a:pPr>
              <a:lnSpc>
                <a:spcPct val="170000"/>
              </a:lnSpc>
            </a:pPr>
            <a:r>
              <a:rPr lang="en-GB" sz="1800" dirty="0"/>
              <a:t>Integrating natural capital into business decision-making is a </a:t>
            </a:r>
            <a:r>
              <a:rPr lang="en-GB" sz="1800" b="1" dirty="0">
                <a:solidFill>
                  <a:srgbClr val="23BAED"/>
                </a:solidFill>
              </a:rPr>
              <a:t>collaborative process.</a:t>
            </a:r>
          </a:p>
          <a:p>
            <a:pPr>
              <a:lnSpc>
                <a:spcPct val="170000"/>
              </a:lnSpc>
            </a:pPr>
            <a:r>
              <a:rPr lang="en-GB" sz="1800" dirty="0"/>
              <a:t>Each person in a company has its </a:t>
            </a:r>
            <a:r>
              <a:rPr lang="en-GB" sz="1800" b="1" dirty="0">
                <a:solidFill>
                  <a:srgbClr val="23BAED"/>
                </a:solidFill>
              </a:rPr>
              <a:t>own role </a:t>
            </a:r>
            <a:r>
              <a:rPr lang="en-GB" sz="1800" dirty="0"/>
              <a:t>to play in driving sustainability. Sometimes, i.e. in the case of SMEs, one person can embody different roles.</a:t>
            </a:r>
          </a:p>
          <a:p>
            <a:pPr>
              <a:lnSpc>
                <a:spcPct val="170000"/>
              </a:lnSpc>
            </a:pPr>
            <a:r>
              <a:rPr lang="en-GB" sz="1800" dirty="0"/>
              <a:t>To empower your colleagues and managers and collaborate effectively, you need to be aware of the </a:t>
            </a:r>
            <a:r>
              <a:rPr lang="en-GB" sz="1800" b="1" dirty="0">
                <a:solidFill>
                  <a:srgbClr val="23BAED"/>
                </a:solidFill>
              </a:rPr>
              <a:t>challenges and needs </a:t>
            </a:r>
            <a:r>
              <a:rPr lang="en-GB" sz="1800" dirty="0"/>
              <a:t>for each role.</a:t>
            </a:r>
            <a:endParaRPr lang="en-GB" sz="1800" b="1" dirty="0">
              <a:solidFill>
                <a:srgbClr val="23BAED"/>
              </a:solidFill>
            </a:endParaRPr>
          </a:p>
          <a:p>
            <a:pPr>
              <a:lnSpc>
                <a:spcPct val="170000"/>
              </a:lnSpc>
            </a:pPr>
            <a:r>
              <a:rPr lang="en-GB" sz="1800" dirty="0"/>
              <a:t>Please visit </a:t>
            </a:r>
            <a:r>
              <a:rPr lang="en-GB" sz="1800" b="1" dirty="0" err="1">
                <a:solidFill>
                  <a:srgbClr val="23BAED"/>
                </a:solidFill>
                <a:hlinkClick r:id="rId3">
                  <a:extLst>
                    <a:ext uri="{A12FA001-AC4F-418D-AE19-62706E023703}">
                      <ahyp:hlinkClr xmlns:ahyp="http://schemas.microsoft.com/office/drawing/2018/hyperlinkcolor" val="tx"/>
                    </a:ext>
                  </a:extLst>
                </a:hlinkClick>
              </a:rPr>
              <a:t>WeValueNature’s</a:t>
            </a:r>
            <a:r>
              <a:rPr lang="en-GB" sz="1800" b="1" dirty="0">
                <a:solidFill>
                  <a:srgbClr val="23BAED"/>
                </a:solidFill>
                <a:hlinkClick r:id="rId3">
                  <a:extLst>
                    <a:ext uri="{A12FA001-AC4F-418D-AE19-62706E023703}">
                      <ahyp:hlinkClr xmlns:ahyp="http://schemas.microsoft.com/office/drawing/2018/hyperlinkcolor" val="tx"/>
                    </a:ext>
                  </a:extLst>
                </a:hlinkClick>
              </a:rPr>
              <a:t> digital media library</a:t>
            </a:r>
            <a:r>
              <a:rPr lang="en-GB" sz="1800" dirty="0"/>
              <a:t>, to find all action cards describing </a:t>
            </a:r>
            <a:r>
              <a:rPr lang="en-GB" sz="1800" b="1" dirty="0">
                <a:solidFill>
                  <a:srgbClr val="23BAED"/>
                </a:solidFill>
              </a:rPr>
              <a:t>useful actions </a:t>
            </a:r>
            <a:r>
              <a:rPr lang="en-GB" sz="1800" dirty="0"/>
              <a:t>for a </a:t>
            </a:r>
            <a:r>
              <a:rPr lang="en-GB" sz="1800" b="1" dirty="0">
                <a:solidFill>
                  <a:srgbClr val="23BAED"/>
                </a:solidFill>
              </a:rPr>
              <a:t>various roles </a:t>
            </a:r>
            <a:r>
              <a:rPr lang="en-GB" sz="1800" dirty="0"/>
              <a:t>&amp; </a:t>
            </a:r>
            <a:r>
              <a:rPr lang="en-GB" sz="1800" b="1" dirty="0">
                <a:solidFill>
                  <a:srgbClr val="23BAED"/>
                </a:solidFill>
              </a:rPr>
              <a:t>ways to engage others </a:t>
            </a:r>
            <a:r>
              <a:rPr lang="en-GB" sz="1800" dirty="0"/>
              <a:t>in the company on natural capital.</a:t>
            </a:r>
          </a:p>
        </p:txBody>
      </p:sp>
      <p:pic>
        <p:nvPicPr>
          <p:cNvPr id="7" name="Picture 6">
            <a:extLst>
              <a:ext uri="{FF2B5EF4-FFF2-40B4-BE49-F238E27FC236}">
                <a16:creationId xmlns:a16="http://schemas.microsoft.com/office/drawing/2014/main" id="{F11E7E84-9DAF-4696-9EC4-D1FEB732BD44}"/>
              </a:ext>
            </a:extLst>
          </p:cNvPr>
          <p:cNvPicPr>
            <a:picLocks noChangeAspect="1"/>
          </p:cNvPicPr>
          <p:nvPr/>
        </p:nvPicPr>
        <p:blipFill>
          <a:blip r:embed="rId4"/>
          <a:stretch>
            <a:fillRect/>
          </a:stretch>
        </p:blipFill>
        <p:spPr>
          <a:xfrm>
            <a:off x="5758874" y="1526324"/>
            <a:ext cx="1912551" cy="1912551"/>
          </a:xfrm>
          <a:prstGeom prst="rect">
            <a:avLst/>
          </a:prstGeom>
        </p:spPr>
      </p:pic>
      <p:pic>
        <p:nvPicPr>
          <p:cNvPr id="9" name="Picture 8">
            <a:extLst>
              <a:ext uri="{FF2B5EF4-FFF2-40B4-BE49-F238E27FC236}">
                <a16:creationId xmlns:a16="http://schemas.microsoft.com/office/drawing/2014/main" id="{EAA362F7-CD1B-40D6-A3DB-6762BC2240EF}"/>
              </a:ext>
            </a:extLst>
          </p:cNvPr>
          <p:cNvPicPr>
            <a:picLocks noChangeAspect="1"/>
          </p:cNvPicPr>
          <p:nvPr/>
        </p:nvPicPr>
        <p:blipFill>
          <a:blip r:embed="rId5"/>
          <a:stretch>
            <a:fillRect/>
          </a:stretch>
        </p:blipFill>
        <p:spPr>
          <a:xfrm>
            <a:off x="7838254" y="1526325"/>
            <a:ext cx="1912551" cy="1912551"/>
          </a:xfrm>
          <a:prstGeom prst="rect">
            <a:avLst/>
          </a:prstGeom>
        </p:spPr>
      </p:pic>
      <p:pic>
        <p:nvPicPr>
          <p:cNvPr id="10" name="Picture 9">
            <a:extLst>
              <a:ext uri="{FF2B5EF4-FFF2-40B4-BE49-F238E27FC236}">
                <a16:creationId xmlns:a16="http://schemas.microsoft.com/office/drawing/2014/main" id="{1BA54C90-83B7-4F69-B877-56A69D479C38}"/>
              </a:ext>
            </a:extLst>
          </p:cNvPr>
          <p:cNvPicPr>
            <a:picLocks noChangeAspect="1"/>
          </p:cNvPicPr>
          <p:nvPr/>
        </p:nvPicPr>
        <p:blipFill>
          <a:blip r:embed="rId6"/>
          <a:stretch>
            <a:fillRect/>
          </a:stretch>
        </p:blipFill>
        <p:spPr>
          <a:xfrm>
            <a:off x="10020924" y="1526325"/>
            <a:ext cx="1912551" cy="1912551"/>
          </a:xfrm>
          <a:prstGeom prst="rect">
            <a:avLst/>
          </a:prstGeom>
        </p:spPr>
      </p:pic>
      <p:pic>
        <p:nvPicPr>
          <p:cNvPr id="11" name="Picture 10">
            <a:extLst>
              <a:ext uri="{FF2B5EF4-FFF2-40B4-BE49-F238E27FC236}">
                <a16:creationId xmlns:a16="http://schemas.microsoft.com/office/drawing/2014/main" id="{D4F9DF80-8046-42B9-89D6-F894E51A75F5}"/>
              </a:ext>
            </a:extLst>
          </p:cNvPr>
          <p:cNvPicPr>
            <a:picLocks noChangeAspect="1"/>
          </p:cNvPicPr>
          <p:nvPr/>
        </p:nvPicPr>
        <p:blipFill>
          <a:blip r:embed="rId7"/>
          <a:stretch>
            <a:fillRect/>
          </a:stretch>
        </p:blipFill>
        <p:spPr>
          <a:xfrm>
            <a:off x="5758874" y="3940725"/>
            <a:ext cx="1912551" cy="1912551"/>
          </a:xfrm>
          <a:prstGeom prst="rect">
            <a:avLst/>
          </a:prstGeom>
        </p:spPr>
      </p:pic>
      <p:pic>
        <p:nvPicPr>
          <p:cNvPr id="14" name="Picture 13">
            <a:extLst>
              <a:ext uri="{FF2B5EF4-FFF2-40B4-BE49-F238E27FC236}">
                <a16:creationId xmlns:a16="http://schemas.microsoft.com/office/drawing/2014/main" id="{BF9A0A0D-EB92-4DF4-991C-32C1021C11BC}"/>
              </a:ext>
            </a:extLst>
          </p:cNvPr>
          <p:cNvPicPr>
            <a:picLocks noChangeAspect="1"/>
          </p:cNvPicPr>
          <p:nvPr/>
        </p:nvPicPr>
        <p:blipFill>
          <a:blip r:embed="rId8"/>
          <a:stretch>
            <a:fillRect/>
          </a:stretch>
        </p:blipFill>
        <p:spPr>
          <a:xfrm>
            <a:off x="7889899" y="3940725"/>
            <a:ext cx="1912551" cy="1912551"/>
          </a:xfrm>
          <a:prstGeom prst="rect">
            <a:avLst/>
          </a:prstGeom>
        </p:spPr>
      </p:pic>
      <p:pic>
        <p:nvPicPr>
          <p:cNvPr id="15" name="Picture 14">
            <a:extLst>
              <a:ext uri="{FF2B5EF4-FFF2-40B4-BE49-F238E27FC236}">
                <a16:creationId xmlns:a16="http://schemas.microsoft.com/office/drawing/2014/main" id="{742272D9-06B9-4C22-AD6E-A13DC8988FA2}"/>
              </a:ext>
            </a:extLst>
          </p:cNvPr>
          <p:cNvPicPr>
            <a:picLocks noChangeAspect="1"/>
          </p:cNvPicPr>
          <p:nvPr/>
        </p:nvPicPr>
        <p:blipFill>
          <a:blip r:embed="rId9"/>
          <a:stretch>
            <a:fillRect/>
          </a:stretch>
        </p:blipFill>
        <p:spPr>
          <a:xfrm>
            <a:off x="10020924" y="3927541"/>
            <a:ext cx="1912551" cy="1912551"/>
          </a:xfrm>
          <a:prstGeom prst="rect">
            <a:avLst/>
          </a:prstGeom>
        </p:spPr>
      </p:pic>
      <p:sp>
        <p:nvSpPr>
          <p:cNvPr id="3" name="TextBox 2">
            <a:extLst>
              <a:ext uri="{FF2B5EF4-FFF2-40B4-BE49-F238E27FC236}">
                <a16:creationId xmlns:a16="http://schemas.microsoft.com/office/drawing/2014/main" id="{33E3E67C-F362-4723-9DDC-ADA0B8AA0B01}"/>
              </a:ext>
            </a:extLst>
          </p:cNvPr>
          <p:cNvSpPr txBox="1"/>
          <p:nvPr/>
        </p:nvSpPr>
        <p:spPr>
          <a:xfrm>
            <a:off x="5754818" y="1164396"/>
            <a:ext cx="191255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3BAED"/>
                </a:solidFill>
                <a:effectLst/>
                <a:uLnTx/>
                <a:uFillTx/>
                <a:latin typeface="Arial"/>
                <a:ea typeface="+mn-ea"/>
                <a:cs typeface="+mn-cs"/>
              </a:rPr>
              <a:t>Sustainability Manager</a:t>
            </a:r>
          </a:p>
        </p:txBody>
      </p:sp>
      <p:sp>
        <p:nvSpPr>
          <p:cNvPr id="16" name="TextBox 15">
            <a:extLst>
              <a:ext uri="{FF2B5EF4-FFF2-40B4-BE49-F238E27FC236}">
                <a16:creationId xmlns:a16="http://schemas.microsoft.com/office/drawing/2014/main" id="{98EE8070-B2FC-406C-B73B-EB5A4F072D32}"/>
              </a:ext>
            </a:extLst>
          </p:cNvPr>
          <p:cNvSpPr txBox="1"/>
          <p:nvPr/>
        </p:nvSpPr>
        <p:spPr>
          <a:xfrm>
            <a:off x="10020921" y="1187770"/>
            <a:ext cx="191255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3BAED"/>
                </a:solidFill>
                <a:effectLst/>
                <a:uLnTx/>
                <a:uFillTx/>
                <a:latin typeface="Arial"/>
                <a:ea typeface="+mn-ea"/>
                <a:cs typeface="+mn-cs"/>
              </a:rPr>
              <a:t>Chief Financial Officer</a:t>
            </a:r>
          </a:p>
        </p:txBody>
      </p:sp>
      <p:sp>
        <p:nvSpPr>
          <p:cNvPr id="19" name="TextBox 18">
            <a:extLst>
              <a:ext uri="{FF2B5EF4-FFF2-40B4-BE49-F238E27FC236}">
                <a16:creationId xmlns:a16="http://schemas.microsoft.com/office/drawing/2014/main" id="{FDFEB430-AE5B-449D-A23E-23221BEB1024}"/>
              </a:ext>
            </a:extLst>
          </p:cNvPr>
          <p:cNvSpPr txBox="1"/>
          <p:nvPr/>
        </p:nvSpPr>
        <p:spPr>
          <a:xfrm>
            <a:off x="7838253" y="1194988"/>
            <a:ext cx="191255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3BAED"/>
                </a:solidFill>
                <a:effectLst/>
                <a:uLnTx/>
                <a:uFillTx/>
                <a:latin typeface="Arial"/>
                <a:ea typeface="+mn-ea"/>
                <a:cs typeface="+mn-cs"/>
              </a:rPr>
              <a:t>Chief Executive Officer</a:t>
            </a:r>
          </a:p>
        </p:txBody>
      </p:sp>
      <p:sp>
        <p:nvSpPr>
          <p:cNvPr id="20" name="TextBox 19">
            <a:extLst>
              <a:ext uri="{FF2B5EF4-FFF2-40B4-BE49-F238E27FC236}">
                <a16:creationId xmlns:a16="http://schemas.microsoft.com/office/drawing/2014/main" id="{437413F8-C5EC-462F-9C8D-13F44307B585}"/>
              </a:ext>
            </a:extLst>
          </p:cNvPr>
          <p:cNvSpPr txBox="1"/>
          <p:nvPr/>
        </p:nvSpPr>
        <p:spPr>
          <a:xfrm>
            <a:off x="5758874" y="3588987"/>
            <a:ext cx="190849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3BAED"/>
                </a:solidFill>
                <a:effectLst/>
                <a:uLnTx/>
                <a:uFillTx/>
                <a:latin typeface="Arial"/>
                <a:ea typeface="+mn-ea"/>
                <a:cs typeface="+mn-cs"/>
              </a:rPr>
              <a:t>Procurement </a:t>
            </a:r>
            <a:r>
              <a:rPr lang="en-GB" sz="1200" b="1" dirty="0">
                <a:solidFill>
                  <a:srgbClr val="23BAED"/>
                </a:solidFill>
                <a:latin typeface="Arial"/>
              </a:rPr>
              <a:t>O</a:t>
            </a:r>
            <a:r>
              <a:rPr kumimoji="0" lang="en-GB" sz="1200" b="1" i="0" u="none" strike="noStrike" kern="1200" cap="none" spc="0" normalizeH="0" baseline="0" noProof="0" dirty="0" err="1">
                <a:ln>
                  <a:noFill/>
                </a:ln>
                <a:solidFill>
                  <a:srgbClr val="23BAED"/>
                </a:solidFill>
                <a:effectLst/>
                <a:uLnTx/>
                <a:uFillTx/>
                <a:latin typeface="Arial"/>
                <a:ea typeface="+mn-ea"/>
                <a:cs typeface="+mn-cs"/>
              </a:rPr>
              <a:t>fficer</a:t>
            </a:r>
            <a:endParaRPr kumimoji="0" lang="en-GB" sz="1200" b="1" i="0" u="none" strike="noStrike" kern="1200" cap="none" spc="0" normalizeH="0" baseline="0" noProof="0" dirty="0">
              <a:ln>
                <a:noFill/>
              </a:ln>
              <a:solidFill>
                <a:srgbClr val="23BAED"/>
              </a:solidFill>
              <a:effectLst/>
              <a:uLnTx/>
              <a:uFillTx/>
              <a:latin typeface="Arial"/>
              <a:ea typeface="+mn-ea"/>
              <a:cs typeface="+mn-cs"/>
            </a:endParaRPr>
          </a:p>
        </p:txBody>
      </p:sp>
      <p:sp>
        <p:nvSpPr>
          <p:cNvPr id="21" name="TextBox 20">
            <a:extLst>
              <a:ext uri="{FF2B5EF4-FFF2-40B4-BE49-F238E27FC236}">
                <a16:creationId xmlns:a16="http://schemas.microsoft.com/office/drawing/2014/main" id="{B490C4AD-6960-464D-A97B-78F3D6049A1B}"/>
              </a:ext>
            </a:extLst>
          </p:cNvPr>
          <p:cNvSpPr txBox="1"/>
          <p:nvPr/>
        </p:nvSpPr>
        <p:spPr>
          <a:xfrm>
            <a:off x="7885843" y="3595579"/>
            <a:ext cx="189121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3BAED"/>
                </a:solidFill>
                <a:effectLst/>
                <a:uLnTx/>
                <a:uFillTx/>
                <a:latin typeface="Arial"/>
                <a:ea typeface="+mn-ea"/>
                <a:cs typeface="+mn-cs"/>
              </a:rPr>
              <a:t>Marketing manager</a:t>
            </a:r>
          </a:p>
        </p:txBody>
      </p:sp>
      <p:sp>
        <p:nvSpPr>
          <p:cNvPr id="22" name="TextBox 21">
            <a:extLst>
              <a:ext uri="{FF2B5EF4-FFF2-40B4-BE49-F238E27FC236}">
                <a16:creationId xmlns:a16="http://schemas.microsoft.com/office/drawing/2014/main" id="{F2E32017-1CCD-4394-90C0-DB9F3C62E1F8}"/>
              </a:ext>
            </a:extLst>
          </p:cNvPr>
          <p:cNvSpPr txBox="1"/>
          <p:nvPr/>
        </p:nvSpPr>
        <p:spPr>
          <a:xfrm>
            <a:off x="9991479" y="3602797"/>
            <a:ext cx="194199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BAED"/>
                </a:solidFill>
                <a:effectLst/>
                <a:uLnTx/>
                <a:uFillTx/>
                <a:latin typeface="Arial"/>
                <a:ea typeface="+mn-ea"/>
                <a:cs typeface="+mn-cs"/>
              </a:rPr>
              <a:t>Farmer</a:t>
            </a:r>
          </a:p>
        </p:txBody>
      </p:sp>
      <p:sp>
        <p:nvSpPr>
          <p:cNvPr id="17" name="Teardrop 6">
            <a:extLst>
              <a:ext uri="{FF2B5EF4-FFF2-40B4-BE49-F238E27FC236}">
                <a16:creationId xmlns:a16="http://schemas.microsoft.com/office/drawing/2014/main" id="{DFAA69BE-FDCF-4DF2-BAF0-4FF34145072B}"/>
              </a:ext>
            </a:extLst>
          </p:cNvPr>
          <p:cNvSpPr/>
          <p:nvPr/>
        </p:nvSpPr>
        <p:spPr>
          <a:xfrm>
            <a:off x="10638244" y="60307"/>
            <a:ext cx="1442145" cy="107498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8" name="TextBox 7">
            <a:extLst>
              <a:ext uri="{FF2B5EF4-FFF2-40B4-BE49-F238E27FC236}">
                <a16:creationId xmlns:a16="http://schemas.microsoft.com/office/drawing/2014/main" id="{1EE41AEB-D4EA-4B8C-AE0E-6F24D3F3AE8A}"/>
              </a:ext>
            </a:extLst>
          </p:cNvPr>
          <p:cNvSpPr txBox="1"/>
          <p:nvPr/>
        </p:nvSpPr>
        <p:spPr>
          <a:xfrm>
            <a:off x="10682094" y="209750"/>
            <a:ext cx="1354443" cy="784830"/>
          </a:xfrm>
          <a:prstGeom prst="rect">
            <a:avLst/>
          </a:prstGeom>
          <a:noFill/>
        </p:spPr>
        <p:txBody>
          <a:bodyPr wrap="square" rtlCol="0">
            <a:spAutoFit/>
          </a:bodyPr>
          <a:lstStyle/>
          <a:p>
            <a:pPr algn="ctr"/>
            <a:r>
              <a:rPr lang="en-US" sz="1500" dirty="0">
                <a:solidFill>
                  <a:schemeClr val="bg1"/>
                </a:solidFill>
              </a:rPr>
              <a:t>Refer to </a:t>
            </a:r>
            <a:r>
              <a:rPr lang="en-US" sz="1500" b="1" dirty="0">
                <a:solidFill>
                  <a:schemeClr val="bg1"/>
                </a:solidFill>
              </a:rPr>
              <a:t>p. 23 </a:t>
            </a:r>
            <a:r>
              <a:rPr lang="en-US" sz="1500" dirty="0">
                <a:solidFill>
                  <a:schemeClr val="bg1"/>
                </a:solidFill>
              </a:rPr>
              <a:t>of your workbook</a:t>
            </a:r>
            <a:endParaRPr lang="en-CH" sz="1500" dirty="0">
              <a:solidFill>
                <a:schemeClr val="bg1"/>
              </a:solidFill>
            </a:endParaRPr>
          </a:p>
        </p:txBody>
      </p:sp>
    </p:spTree>
    <p:extLst>
      <p:ext uri="{BB962C8B-B14F-4D97-AF65-F5344CB8AC3E}">
        <p14:creationId xmlns:p14="http://schemas.microsoft.com/office/powerpoint/2010/main" val="26879808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a:t>Mentimeter</a:t>
            </a:r>
            <a:endParaRPr lang="en-GB" dirty="0"/>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1"/>
          </p:nvPr>
        </p:nvSpPr>
        <p:spPr>
          <a:xfrm>
            <a:off x="483464" y="1616448"/>
            <a:ext cx="11156085" cy="4067175"/>
          </a:xfrm>
        </p:spPr>
        <p:txBody>
          <a:bodyPr>
            <a:normAutofit/>
          </a:bodyPr>
          <a:lstStyle/>
          <a:p>
            <a:pPr marL="0" indent="0">
              <a:lnSpc>
                <a:spcPct val="150000"/>
              </a:lnSpc>
              <a:buNone/>
            </a:pPr>
            <a:br>
              <a:rPr lang="en-US" dirty="0"/>
            </a:br>
            <a:endParaRPr lang="en-US" dirty="0"/>
          </a:p>
        </p:txBody>
      </p:sp>
      <p:sp>
        <p:nvSpPr>
          <p:cNvPr id="9" name="Oval 8">
            <a:extLst>
              <a:ext uri="{FF2B5EF4-FFF2-40B4-BE49-F238E27FC236}">
                <a16:creationId xmlns:a16="http://schemas.microsoft.com/office/drawing/2014/main" id="{B91A1C5B-93C6-4122-BA83-632699C87B0D}"/>
              </a:ext>
            </a:extLst>
          </p:cNvPr>
          <p:cNvSpPr/>
          <p:nvPr/>
        </p:nvSpPr>
        <p:spPr>
          <a:xfrm>
            <a:off x="2343817" y="1776412"/>
            <a:ext cx="3314700" cy="3305175"/>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D49E59EA-4651-44DB-B46E-14F1D0E44EAC}"/>
              </a:ext>
            </a:extLst>
          </p:cNvPr>
          <p:cNvSpPr txBox="1"/>
          <p:nvPr/>
        </p:nvSpPr>
        <p:spPr>
          <a:xfrm>
            <a:off x="2704330" y="2363449"/>
            <a:ext cx="2865287" cy="2893100"/>
          </a:xfrm>
          <a:prstGeom prst="rect">
            <a:avLst/>
          </a:prstGeom>
          <a:noFill/>
        </p:spPr>
        <p:txBody>
          <a:bodyPr wrap="square" rtlCol="0">
            <a:spAutoFit/>
          </a:bodyPr>
          <a:lstStyle/>
          <a:p>
            <a:r>
              <a:rPr lang="en-GB" sz="2600" dirty="0">
                <a:solidFill>
                  <a:schemeClr val="bg1"/>
                </a:solidFill>
              </a:rPr>
              <a:t>What top 2 challenges do you face in marketing your sustainability efforts?</a:t>
            </a:r>
            <a:br>
              <a:rPr lang="en-US" sz="2600" dirty="0">
                <a:solidFill>
                  <a:schemeClr val="bg1"/>
                </a:solidFill>
              </a:rPr>
            </a:br>
            <a:endParaRPr lang="en-US" sz="2600" dirty="0">
              <a:solidFill>
                <a:schemeClr val="bg1"/>
              </a:solidFill>
            </a:endParaRPr>
          </a:p>
          <a:p>
            <a:endParaRPr lang="en-CH" sz="2600" dirty="0">
              <a:solidFill>
                <a:schemeClr val="bg1"/>
              </a:solidFill>
            </a:endParaRPr>
          </a:p>
        </p:txBody>
      </p:sp>
      <p:sp>
        <p:nvSpPr>
          <p:cNvPr id="11" name="Oval 10">
            <a:extLst>
              <a:ext uri="{FF2B5EF4-FFF2-40B4-BE49-F238E27FC236}">
                <a16:creationId xmlns:a16="http://schemas.microsoft.com/office/drawing/2014/main" id="{882C164D-0536-4949-93A4-87C77106BA5D}"/>
              </a:ext>
            </a:extLst>
          </p:cNvPr>
          <p:cNvSpPr/>
          <p:nvPr/>
        </p:nvSpPr>
        <p:spPr>
          <a:xfrm>
            <a:off x="6868596" y="1776412"/>
            <a:ext cx="3314700" cy="3305175"/>
          </a:xfrm>
          <a:prstGeom prst="ellipse">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TextBox 11">
            <a:extLst>
              <a:ext uri="{FF2B5EF4-FFF2-40B4-BE49-F238E27FC236}">
                <a16:creationId xmlns:a16="http://schemas.microsoft.com/office/drawing/2014/main" id="{81882AE0-6490-41EC-A554-184C46FBC3E8}"/>
              </a:ext>
            </a:extLst>
          </p:cNvPr>
          <p:cNvSpPr txBox="1"/>
          <p:nvPr/>
        </p:nvSpPr>
        <p:spPr>
          <a:xfrm>
            <a:off x="7203708" y="2582877"/>
            <a:ext cx="2644475" cy="2092881"/>
          </a:xfrm>
          <a:prstGeom prst="rect">
            <a:avLst/>
          </a:prstGeom>
          <a:noFill/>
        </p:spPr>
        <p:txBody>
          <a:bodyPr wrap="square" rtlCol="0">
            <a:spAutoFit/>
          </a:bodyPr>
          <a:lstStyle/>
          <a:p>
            <a:pPr algn="ctr"/>
            <a:r>
              <a:rPr lang="en-US" sz="2600">
                <a:solidFill>
                  <a:schemeClr val="lt1"/>
                </a:solidFill>
              </a:rPr>
              <a:t>How does your business engage with consumers?</a:t>
            </a:r>
          </a:p>
          <a:p>
            <a:endParaRPr lang="en-CH" sz="2600"/>
          </a:p>
        </p:txBody>
      </p:sp>
      <p:pic>
        <p:nvPicPr>
          <p:cNvPr id="8" name="Graphic 7" descr="Bar chart">
            <a:extLst>
              <a:ext uri="{FF2B5EF4-FFF2-40B4-BE49-F238E27FC236}">
                <a16:creationId xmlns:a16="http://schemas.microsoft.com/office/drawing/2014/main" id="{AF28476B-5733-419E-9D5C-7A4156B4921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7917" y="125352"/>
            <a:ext cx="914400" cy="914400"/>
          </a:xfrm>
          <a:prstGeom prst="rect">
            <a:avLst/>
          </a:prstGeom>
        </p:spPr>
      </p:pic>
      <p:sp>
        <p:nvSpPr>
          <p:cNvPr id="13" name="Teardrop 6">
            <a:extLst>
              <a:ext uri="{FF2B5EF4-FFF2-40B4-BE49-F238E27FC236}">
                <a16:creationId xmlns:a16="http://schemas.microsoft.com/office/drawing/2014/main" id="{9C7AC124-2DDD-4444-A44F-CB755B07971D}"/>
              </a:ext>
            </a:extLst>
          </p:cNvPr>
          <p:cNvSpPr/>
          <p:nvPr/>
        </p:nvSpPr>
        <p:spPr>
          <a:xfrm>
            <a:off x="9438039" y="125352"/>
            <a:ext cx="1442145" cy="144214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 name="TextBox 7">
            <a:extLst>
              <a:ext uri="{FF2B5EF4-FFF2-40B4-BE49-F238E27FC236}">
                <a16:creationId xmlns:a16="http://schemas.microsoft.com/office/drawing/2014/main" id="{090C7900-8BD1-4EA5-8D49-93B4A19CE4C3}"/>
              </a:ext>
            </a:extLst>
          </p:cNvPr>
          <p:cNvSpPr txBox="1"/>
          <p:nvPr/>
        </p:nvSpPr>
        <p:spPr>
          <a:xfrm>
            <a:off x="9481889" y="415503"/>
            <a:ext cx="1354443" cy="784830"/>
          </a:xfrm>
          <a:prstGeom prst="rect">
            <a:avLst/>
          </a:prstGeom>
          <a:noFill/>
        </p:spPr>
        <p:txBody>
          <a:bodyPr wrap="square" rtlCol="0">
            <a:spAutoFit/>
          </a:bodyPr>
          <a:lstStyle/>
          <a:p>
            <a:pPr algn="ctr"/>
            <a:r>
              <a:rPr lang="en-US" sz="1500" dirty="0">
                <a:solidFill>
                  <a:schemeClr val="bg1"/>
                </a:solidFill>
              </a:rPr>
              <a:t>Refer to </a:t>
            </a:r>
            <a:r>
              <a:rPr lang="en-US" sz="1500" b="1" dirty="0">
                <a:solidFill>
                  <a:schemeClr val="bg1"/>
                </a:solidFill>
              </a:rPr>
              <a:t>p. 22 </a:t>
            </a:r>
            <a:r>
              <a:rPr lang="en-US" sz="1500" dirty="0">
                <a:solidFill>
                  <a:schemeClr val="bg1"/>
                </a:solidFill>
              </a:rPr>
              <a:t>of your workbook</a:t>
            </a:r>
            <a:endParaRPr lang="en-CH" sz="1500" dirty="0">
              <a:solidFill>
                <a:schemeClr val="bg1"/>
              </a:solidFill>
            </a:endParaRPr>
          </a:p>
        </p:txBody>
      </p:sp>
    </p:spTree>
    <p:extLst>
      <p:ext uri="{BB962C8B-B14F-4D97-AF65-F5344CB8AC3E}">
        <p14:creationId xmlns:p14="http://schemas.microsoft.com/office/powerpoint/2010/main" val="41372683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DCEED7-1F09-5E4C-AEFD-7A69C632D6F1}"/>
              </a:ext>
            </a:extLst>
          </p:cNvPr>
          <p:cNvSpPr>
            <a:spLocks noGrp="1"/>
          </p:cNvSpPr>
          <p:nvPr>
            <p:ph type="title"/>
          </p:nvPr>
        </p:nvSpPr>
        <p:spPr>
          <a:xfrm>
            <a:off x="245585" y="104267"/>
            <a:ext cx="11498123" cy="878150"/>
          </a:xfrm>
        </p:spPr>
        <p:txBody>
          <a:bodyPr>
            <a:normAutofit fontScale="90000"/>
          </a:bodyPr>
          <a:lstStyle/>
          <a:p>
            <a:r>
              <a:rPr lang="nl-NL"/>
              <a:t>Creating an inducive company environment for integrating natural capital</a:t>
            </a:r>
          </a:p>
        </p:txBody>
      </p:sp>
      <p:sp>
        <p:nvSpPr>
          <p:cNvPr id="4" name="Tijdelijke aanduiding voor dianummer 3">
            <a:extLst>
              <a:ext uri="{FF2B5EF4-FFF2-40B4-BE49-F238E27FC236}">
                <a16:creationId xmlns:a16="http://schemas.microsoft.com/office/drawing/2014/main" id="{869A730B-CACA-F84D-A075-B3AD2565EAF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77" name="TextBox 76">
            <a:extLst>
              <a:ext uri="{FF2B5EF4-FFF2-40B4-BE49-F238E27FC236}">
                <a16:creationId xmlns:a16="http://schemas.microsoft.com/office/drawing/2014/main" id="{5B2A9446-B422-4021-AE4A-21C52C027761}"/>
              </a:ext>
            </a:extLst>
          </p:cNvPr>
          <p:cNvSpPr txBox="1"/>
          <p:nvPr/>
        </p:nvSpPr>
        <p:spPr>
          <a:xfrm>
            <a:off x="9754049" y="4605272"/>
            <a:ext cx="218780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Find a personas action card for each identified role through We Value Nature’s </a:t>
            </a:r>
            <a:r>
              <a:rPr kumimoji="0" lang="en-GB" sz="1200" b="0" i="0" u="none" strike="noStrike" kern="1200" cap="none" spc="0" normalizeH="0" baseline="0" noProof="0" dirty="0">
                <a:ln>
                  <a:noFill/>
                </a:ln>
                <a:solidFill>
                  <a:srgbClr val="23BAED"/>
                </a:solidFill>
                <a:effectLst/>
                <a:uLnTx/>
                <a:uFillTx/>
                <a:latin typeface="Arial"/>
                <a:ea typeface="+mn-ea"/>
                <a:cs typeface="+mn-cs"/>
                <a:hlinkClick r:id="rId3">
                  <a:extLst>
                    <a:ext uri="{A12FA001-AC4F-418D-AE19-62706E023703}">
                      <ahyp:hlinkClr xmlns:ahyp="http://schemas.microsoft.com/office/drawing/2018/hyperlinkcolor" val="tx"/>
                    </a:ext>
                  </a:extLst>
                </a:hlinkClick>
              </a:rPr>
              <a:t>digital media library</a:t>
            </a:r>
            <a:endParaRPr kumimoji="0" lang="en-GB" sz="1200" b="0" i="0" u="none" strike="noStrike" kern="1200" cap="none" spc="0" normalizeH="0" baseline="0" noProof="0" dirty="0">
              <a:ln>
                <a:noFill/>
              </a:ln>
              <a:solidFill>
                <a:srgbClr val="23BAED"/>
              </a:solidFill>
              <a:effectLst/>
              <a:uLnTx/>
              <a:uFillTx/>
              <a:latin typeface="Arial"/>
              <a:ea typeface="+mn-ea"/>
              <a:cs typeface="+mn-cs"/>
            </a:endParaRPr>
          </a:p>
        </p:txBody>
      </p:sp>
      <p:sp>
        <p:nvSpPr>
          <p:cNvPr id="78" name="Rectangle 2">
            <a:extLst>
              <a:ext uri="{FF2B5EF4-FFF2-40B4-BE49-F238E27FC236}">
                <a16:creationId xmlns:a16="http://schemas.microsoft.com/office/drawing/2014/main" id="{35F73C59-CA96-4C6C-A543-485EB06EF04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Teardrop 78">
            <a:extLst>
              <a:ext uri="{FF2B5EF4-FFF2-40B4-BE49-F238E27FC236}">
                <a16:creationId xmlns:a16="http://schemas.microsoft.com/office/drawing/2014/main" id="{8D0AB36E-AF0D-40FD-B614-6F6DBCBA0638}"/>
              </a:ext>
            </a:extLst>
          </p:cNvPr>
          <p:cNvSpPr/>
          <p:nvPr/>
        </p:nvSpPr>
        <p:spPr>
          <a:xfrm>
            <a:off x="9440359" y="4679259"/>
            <a:ext cx="313690" cy="31369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Afbeelding 6">
            <a:extLst>
              <a:ext uri="{FF2B5EF4-FFF2-40B4-BE49-F238E27FC236}">
                <a16:creationId xmlns:a16="http://schemas.microsoft.com/office/drawing/2014/main" id="{C75D60E2-E787-4C0A-90F6-3B9D84C8E2F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43138" y="1190414"/>
            <a:ext cx="3840951" cy="5429616"/>
          </a:xfrm>
          <a:prstGeom prst="rect">
            <a:avLst/>
          </a:prstGeom>
        </p:spPr>
      </p:pic>
      <p:pic>
        <p:nvPicPr>
          <p:cNvPr id="9" name="Afbeelding 8">
            <a:extLst>
              <a:ext uri="{FF2B5EF4-FFF2-40B4-BE49-F238E27FC236}">
                <a16:creationId xmlns:a16="http://schemas.microsoft.com/office/drawing/2014/main" id="{25517ACF-D135-4390-AE32-F66C6312183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26504" y="1193338"/>
            <a:ext cx="3840951" cy="5429616"/>
          </a:xfrm>
          <a:prstGeom prst="rect">
            <a:avLst/>
          </a:prstGeom>
        </p:spPr>
      </p:pic>
      <p:pic>
        <p:nvPicPr>
          <p:cNvPr id="11" name="Afbeelding 10">
            <a:extLst>
              <a:ext uri="{FF2B5EF4-FFF2-40B4-BE49-F238E27FC236}">
                <a16:creationId xmlns:a16="http://schemas.microsoft.com/office/drawing/2014/main" id="{8C5E3E3A-45C9-4A3A-9F45-CDA3F72554E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440540" y="2737912"/>
            <a:ext cx="1020104" cy="1442032"/>
          </a:xfrm>
          <a:prstGeom prst="rect">
            <a:avLst/>
          </a:prstGeom>
        </p:spPr>
      </p:pic>
      <p:pic>
        <p:nvPicPr>
          <p:cNvPr id="13" name="Afbeelding 12">
            <a:extLst>
              <a:ext uri="{FF2B5EF4-FFF2-40B4-BE49-F238E27FC236}">
                <a16:creationId xmlns:a16="http://schemas.microsoft.com/office/drawing/2014/main" id="{354C13EB-68BA-4AF6-BD92-729E8E4DB33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651872" y="1223001"/>
            <a:ext cx="1018175" cy="1439304"/>
          </a:xfrm>
          <a:prstGeom prst="rect">
            <a:avLst/>
          </a:prstGeom>
        </p:spPr>
      </p:pic>
      <p:pic>
        <p:nvPicPr>
          <p:cNvPr id="15" name="Afbeelding 14">
            <a:extLst>
              <a:ext uri="{FF2B5EF4-FFF2-40B4-BE49-F238E27FC236}">
                <a16:creationId xmlns:a16="http://schemas.microsoft.com/office/drawing/2014/main" id="{D85B0A5C-F050-4CF8-94FA-AC158533705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54004" y="2737912"/>
            <a:ext cx="1015862" cy="1436036"/>
          </a:xfrm>
          <a:prstGeom prst="rect">
            <a:avLst/>
          </a:prstGeom>
        </p:spPr>
      </p:pic>
      <p:pic>
        <p:nvPicPr>
          <p:cNvPr id="17" name="Afbeelding 16">
            <a:extLst>
              <a:ext uri="{FF2B5EF4-FFF2-40B4-BE49-F238E27FC236}">
                <a16:creationId xmlns:a16="http://schemas.microsoft.com/office/drawing/2014/main" id="{F5C1D3A0-A44B-4CE0-9881-504BD7B0222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9440542" y="1221381"/>
            <a:ext cx="1020104" cy="1442033"/>
          </a:xfrm>
          <a:prstGeom prst="rect">
            <a:avLst/>
          </a:prstGeom>
        </p:spPr>
      </p:pic>
    </p:spTree>
    <p:extLst>
      <p:ext uri="{BB962C8B-B14F-4D97-AF65-F5344CB8AC3E}">
        <p14:creationId xmlns:p14="http://schemas.microsoft.com/office/powerpoint/2010/main" val="37639511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7A05F2-1D88-4B6F-B483-5FE57636AE3B}"/>
              </a:ext>
            </a:extLst>
          </p:cNvPr>
          <p:cNvSpPr>
            <a:spLocks noGrp="1"/>
          </p:cNvSpPr>
          <p:nvPr>
            <p:ph type="title"/>
          </p:nvPr>
        </p:nvSpPr>
        <p:spPr/>
        <p:txBody>
          <a:bodyPr>
            <a:normAutofit/>
          </a:bodyPr>
          <a:lstStyle/>
          <a:p>
            <a:r>
              <a:rPr lang="en-US" sz="2900" dirty="0"/>
              <a:t>Concrete steps to undertaking a 1</a:t>
            </a:r>
            <a:r>
              <a:rPr lang="en-US" sz="2900" baseline="30000" dirty="0"/>
              <a:t>st</a:t>
            </a:r>
            <a:r>
              <a:rPr lang="en-US" sz="2900" dirty="0"/>
              <a:t> natural capital assessment</a:t>
            </a:r>
            <a:endParaRPr lang="nl-NL" sz="2900" dirty="0"/>
          </a:p>
        </p:txBody>
      </p:sp>
      <p:sp>
        <p:nvSpPr>
          <p:cNvPr id="4" name="Tijdelijke aanduiding voor dianummer 3">
            <a:extLst>
              <a:ext uri="{FF2B5EF4-FFF2-40B4-BE49-F238E27FC236}">
                <a16:creationId xmlns:a16="http://schemas.microsoft.com/office/drawing/2014/main" id="{03A3B89A-4D6F-4190-87DA-C653611CA119}"/>
              </a:ext>
            </a:extLst>
          </p:cNvPr>
          <p:cNvSpPr>
            <a:spLocks noGrp="1"/>
          </p:cNvSpPr>
          <p:nvPr>
            <p:ph type="sldNum" sz="quarter" idx="12"/>
          </p:nvPr>
        </p:nvSpPr>
        <p:spPr/>
        <p:txBody>
          <a:bodyPr/>
          <a:lstStyle/>
          <a:p>
            <a:fld id="{971CEC84-1649-40CE-BFF6-7286506FEA08}" type="slidenum">
              <a:rPr lang="en-GB" smtClean="0"/>
              <a:pPr/>
              <a:t>76</a:t>
            </a:fld>
            <a:endParaRPr lang="en-GB"/>
          </a:p>
        </p:txBody>
      </p:sp>
      <p:pic>
        <p:nvPicPr>
          <p:cNvPr id="6" name="Afbeelding 5">
            <a:extLst>
              <a:ext uri="{FF2B5EF4-FFF2-40B4-BE49-F238E27FC236}">
                <a16:creationId xmlns:a16="http://schemas.microsoft.com/office/drawing/2014/main" id="{A1DEE907-F64D-407D-BE1E-CD65D82A9F95}"/>
              </a:ext>
            </a:extLst>
          </p:cNvPr>
          <p:cNvPicPr>
            <a:picLocks noChangeAspect="1"/>
          </p:cNvPicPr>
          <p:nvPr/>
        </p:nvPicPr>
        <p:blipFill>
          <a:blip r:embed="rId3"/>
          <a:stretch>
            <a:fillRect/>
          </a:stretch>
        </p:blipFill>
        <p:spPr>
          <a:xfrm>
            <a:off x="532833" y="2632579"/>
            <a:ext cx="9557840" cy="3829855"/>
          </a:xfrm>
          <a:prstGeom prst="rect">
            <a:avLst/>
          </a:prstGeom>
        </p:spPr>
      </p:pic>
      <p:pic>
        <p:nvPicPr>
          <p:cNvPr id="7" name="Picture 19">
            <a:extLst>
              <a:ext uri="{FF2B5EF4-FFF2-40B4-BE49-F238E27FC236}">
                <a16:creationId xmlns:a16="http://schemas.microsoft.com/office/drawing/2014/main" id="{47C0D1CA-59BD-43C1-93C9-31BAE47F472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651" b="60389"/>
          <a:stretch/>
        </p:blipFill>
        <p:spPr>
          <a:xfrm>
            <a:off x="532833" y="1087111"/>
            <a:ext cx="9348243" cy="1461859"/>
          </a:xfrm>
          <a:prstGeom prst="rect">
            <a:avLst/>
          </a:prstGeom>
        </p:spPr>
      </p:pic>
      <p:sp>
        <p:nvSpPr>
          <p:cNvPr id="8" name="Teardrop 4">
            <a:extLst>
              <a:ext uri="{FF2B5EF4-FFF2-40B4-BE49-F238E27FC236}">
                <a16:creationId xmlns:a16="http://schemas.microsoft.com/office/drawing/2014/main" id="{B2DBD714-BFCF-43F6-8450-6DCC34F20774}"/>
              </a:ext>
            </a:extLst>
          </p:cNvPr>
          <p:cNvSpPr/>
          <p:nvPr/>
        </p:nvSpPr>
        <p:spPr>
          <a:xfrm>
            <a:off x="10698233" y="184172"/>
            <a:ext cx="1297653" cy="109792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Box 7">
            <a:extLst>
              <a:ext uri="{FF2B5EF4-FFF2-40B4-BE49-F238E27FC236}">
                <a16:creationId xmlns:a16="http://schemas.microsoft.com/office/drawing/2014/main" id="{06BF3656-C51B-41CD-A8BE-D0221DF4F760}"/>
              </a:ext>
            </a:extLst>
          </p:cNvPr>
          <p:cNvSpPr txBox="1"/>
          <p:nvPr/>
        </p:nvSpPr>
        <p:spPr>
          <a:xfrm>
            <a:off x="10698233" y="376922"/>
            <a:ext cx="1402233" cy="786803"/>
          </a:xfrm>
          <a:prstGeom prst="rect">
            <a:avLst/>
          </a:prstGeom>
          <a:noFill/>
        </p:spPr>
        <p:txBody>
          <a:bodyPr wrap="square" rtlCol="0">
            <a:spAutoFit/>
          </a:bodyPr>
          <a:lstStyle/>
          <a:p>
            <a:pPr algn="ctr">
              <a:defRPr/>
            </a:pPr>
            <a:r>
              <a:rPr kumimoji="0" lang="en-GB" sz="150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a:t>
            </a:r>
            <a:r>
              <a:rPr lang="en-GB" sz="1500" b="1" dirty="0">
                <a:solidFill>
                  <a:prstClr val="white"/>
                </a:solidFill>
                <a:latin typeface="Arial"/>
              </a:rPr>
              <a:t> 24 </a:t>
            </a:r>
            <a:r>
              <a:rPr lang="en-GB" sz="1500" dirty="0">
                <a:solidFill>
                  <a:prstClr val="white"/>
                </a:solidFill>
                <a:latin typeface="Arial"/>
              </a:rPr>
              <a:t>of your workbook</a:t>
            </a:r>
            <a:endParaRPr lang="en-GB" sz="1500" dirty="0">
              <a:solidFill>
                <a:prstClr val="white"/>
              </a:solidFill>
            </a:endParaRPr>
          </a:p>
        </p:txBody>
      </p:sp>
    </p:spTree>
    <p:extLst>
      <p:ext uri="{BB962C8B-B14F-4D97-AF65-F5344CB8AC3E}">
        <p14:creationId xmlns:p14="http://schemas.microsoft.com/office/powerpoint/2010/main" val="7600074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lstStyle/>
          <a:p>
            <a:r>
              <a:rPr lang="en-GB" dirty="0"/>
              <a:t>Re-cap of the learning objectives module 2</a:t>
            </a:r>
            <a:endParaRPr lang="en-GB" dirty="0">
              <a:solidFill>
                <a:srgbClr val="FF0000"/>
              </a:solidFill>
            </a:endParaRPr>
          </a:p>
        </p:txBody>
      </p:sp>
      <p:sp>
        <p:nvSpPr>
          <p:cNvPr id="3" name="Content Placeholder 2">
            <a:extLst>
              <a:ext uri="{FF2B5EF4-FFF2-40B4-BE49-F238E27FC236}">
                <a16:creationId xmlns:a16="http://schemas.microsoft.com/office/drawing/2014/main" id="{0F303EE0-820E-46C4-A28B-866B009EBED8}"/>
              </a:ext>
            </a:extLst>
          </p:cNvPr>
          <p:cNvSpPr>
            <a:spLocks noGrp="1"/>
          </p:cNvSpPr>
          <p:nvPr>
            <p:ph idx="1"/>
          </p:nvPr>
        </p:nvSpPr>
        <p:spPr>
          <a:xfrm>
            <a:off x="145770" y="1323121"/>
            <a:ext cx="11498123" cy="4211758"/>
          </a:xfrm>
        </p:spPr>
        <p:txBody>
          <a:bodyPr>
            <a:noAutofit/>
          </a:bodyPr>
          <a:lstStyle/>
          <a:p>
            <a:pPr marL="342882" indent="-342882">
              <a:lnSpc>
                <a:spcPct val="100000"/>
              </a:lnSpc>
              <a:spcAft>
                <a:spcPts val="1200"/>
              </a:spcAft>
              <a:buFont typeface="Wingdings" panose="05000000000000000000" pitchFamily="2" charset="2"/>
              <a:buChar char="v"/>
            </a:pPr>
            <a:r>
              <a:rPr lang="en-GB" sz="2201" dirty="0"/>
              <a:t>To understand how to </a:t>
            </a:r>
            <a:r>
              <a:rPr lang="en-GB" sz="2201" b="1" dirty="0">
                <a:solidFill>
                  <a:srgbClr val="23BAED"/>
                </a:solidFill>
              </a:rPr>
              <a:t>identify natural capital impacts and dependencies                </a:t>
            </a:r>
            <a:r>
              <a:rPr lang="en-GB" sz="2201" dirty="0"/>
              <a:t>that are </a:t>
            </a:r>
            <a:r>
              <a:rPr lang="en-GB" sz="2201" b="1" dirty="0">
                <a:solidFill>
                  <a:srgbClr val="23BAED"/>
                </a:solidFill>
              </a:rPr>
              <a:t>important</a:t>
            </a:r>
            <a:r>
              <a:rPr lang="en-GB" sz="2201" dirty="0"/>
              <a:t> to your business</a:t>
            </a:r>
          </a:p>
          <a:p>
            <a:pPr marL="342882" indent="-342882">
              <a:lnSpc>
                <a:spcPct val="100000"/>
              </a:lnSpc>
              <a:spcAft>
                <a:spcPts val="1200"/>
              </a:spcAft>
              <a:buFont typeface="Wingdings" panose="05000000000000000000" pitchFamily="2" charset="2"/>
              <a:buChar char="v"/>
            </a:pPr>
            <a:r>
              <a:rPr lang="en-GB" sz="2201" dirty="0"/>
              <a:t>Acquire the necessary tools, resources and understanding to </a:t>
            </a:r>
            <a:r>
              <a:rPr lang="en-GB" sz="2201" b="1" dirty="0">
                <a:solidFill>
                  <a:srgbClr val="23BAED"/>
                </a:solidFill>
              </a:rPr>
              <a:t>scope your own assessment</a:t>
            </a:r>
            <a:endParaRPr lang="en-GB" sz="2201" dirty="0"/>
          </a:p>
          <a:p>
            <a:pPr marL="342882" indent="-342882">
              <a:lnSpc>
                <a:spcPct val="100000"/>
              </a:lnSpc>
              <a:spcAft>
                <a:spcPts val="1200"/>
              </a:spcAft>
              <a:buFont typeface="Wingdings" panose="05000000000000000000" pitchFamily="2" charset="2"/>
              <a:buChar char="v"/>
            </a:pPr>
            <a:r>
              <a:rPr lang="en-GB" sz="2201" dirty="0"/>
              <a:t>To be introduced to the key </a:t>
            </a:r>
            <a:r>
              <a:rPr lang="en-GB" sz="2201" b="1" dirty="0">
                <a:solidFill>
                  <a:srgbClr val="23BAED"/>
                </a:solidFill>
              </a:rPr>
              <a:t>practical considerations and steps</a:t>
            </a:r>
            <a:r>
              <a:rPr lang="en-GB" sz="2201" dirty="0"/>
              <a:t> to take when undertaking a first natural capital assessment as well as some </a:t>
            </a:r>
            <a:r>
              <a:rPr lang="en-GB" sz="2201" b="1" dirty="0">
                <a:solidFill>
                  <a:srgbClr val="23BAED"/>
                </a:solidFill>
              </a:rPr>
              <a:t>tools </a:t>
            </a:r>
            <a:r>
              <a:rPr lang="en-GB" sz="2000" dirty="0"/>
              <a:t>to help undertake an assessment </a:t>
            </a:r>
          </a:p>
          <a:p>
            <a:pPr marL="342882" indent="-342882">
              <a:lnSpc>
                <a:spcPct val="100000"/>
              </a:lnSpc>
              <a:spcAft>
                <a:spcPts val="1200"/>
              </a:spcAft>
              <a:buFont typeface="Wingdings" panose="05000000000000000000" pitchFamily="2" charset="2"/>
              <a:buChar char="v"/>
            </a:pPr>
            <a:r>
              <a:rPr lang="en-GB" sz="2201" dirty="0"/>
              <a:t>To understand </a:t>
            </a:r>
            <a:r>
              <a:rPr lang="en-GB" sz="2201" b="1" dirty="0">
                <a:solidFill>
                  <a:srgbClr val="23BAED"/>
                </a:solidFill>
              </a:rPr>
              <a:t>materiality assessments </a:t>
            </a:r>
            <a:r>
              <a:rPr lang="en-GB" sz="2201" dirty="0"/>
              <a:t>in the context of </a:t>
            </a:r>
            <a:r>
              <a:rPr lang="en-GB" sz="2201" b="1" dirty="0">
                <a:solidFill>
                  <a:srgbClr val="23BAED"/>
                </a:solidFill>
              </a:rPr>
              <a:t>impacts and dependencies </a:t>
            </a:r>
            <a:r>
              <a:rPr lang="en-GB" sz="2201" dirty="0"/>
              <a:t>and how to undertake them</a:t>
            </a:r>
          </a:p>
          <a:p>
            <a:pPr marL="342882" indent="-342882">
              <a:lnSpc>
                <a:spcPct val="100000"/>
              </a:lnSpc>
              <a:spcAft>
                <a:spcPts val="1200"/>
              </a:spcAft>
              <a:buFont typeface="Wingdings" panose="05000000000000000000" pitchFamily="2" charset="2"/>
              <a:buChar char="v"/>
            </a:pPr>
            <a:r>
              <a:rPr lang="en-GB" sz="2201" dirty="0"/>
              <a:t>To </a:t>
            </a:r>
            <a:r>
              <a:rPr lang="en-GB" sz="2201" b="1" dirty="0">
                <a:solidFill>
                  <a:srgbClr val="23BAED"/>
                </a:solidFill>
              </a:rPr>
              <a:t>introduce valuation </a:t>
            </a:r>
            <a:r>
              <a:rPr lang="en-GB" sz="2201" dirty="0"/>
              <a:t>following on from the brief overview provided in module 1</a:t>
            </a:r>
          </a:p>
        </p:txBody>
      </p:sp>
      <p:sp>
        <p:nvSpPr>
          <p:cNvPr id="4" name="Oval 3">
            <a:extLst>
              <a:ext uri="{FF2B5EF4-FFF2-40B4-BE49-F238E27FC236}">
                <a16:creationId xmlns:a16="http://schemas.microsoft.com/office/drawing/2014/main" id="{4A3A1A8A-CBF3-4929-BE7E-38FC0B01C217}"/>
              </a:ext>
            </a:extLst>
          </p:cNvPr>
          <p:cNvSpPr/>
          <p:nvPr/>
        </p:nvSpPr>
        <p:spPr>
          <a:xfrm>
            <a:off x="9885147" y="17793"/>
            <a:ext cx="2306855" cy="2138271"/>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5" name="Slide Number Placeholder 4">
            <a:extLst>
              <a:ext uri="{FF2B5EF4-FFF2-40B4-BE49-F238E27FC236}">
                <a16:creationId xmlns:a16="http://schemas.microsoft.com/office/drawing/2014/main" id="{2CE08518-5242-8543-8976-789B307107A3}"/>
              </a:ext>
            </a:extLst>
          </p:cNvPr>
          <p:cNvSpPr>
            <a:spLocks noGrp="1"/>
          </p:cNvSpPr>
          <p:nvPr>
            <p:ph type="sldNum" sz="quarter" idx="12"/>
          </p:nvPr>
        </p:nvSpPr>
        <p:spPr/>
        <p:txBody>
          <a:bodyPr/>
          <a:lstStyle/>
          <a:p>
            <a:fld id="{971CEC84-1649-40CE-BFF6-7286506FEA08}" type="slidenum">
              <a:rPr lang="en-GB" smtClean="0"/>
              <a:pPr/>
              <a:t>77</a:t>
            </a:fld>
            <a:endParaRPr lang="en-GB"/>
          </a:p>
        </p:txBody>
      </p:sp>
    </p:spTree>
    <p:extLst>
      <p:ext uri="{BB962C8B-B14F-4D97-AF65-F5344CB8AC3E}">
        <p14:creationId xmlns:p14="http://schemas.microsoft.com/office/powerpoint/2010/main" val="38203480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8561-5E51-4A9C-9352-7623FDE59205}"/>
              </a:ext>
            </a:extLst>
          </p:cNvPr>
          <p:cNvSpPr>
            <a:spLocks noGrp="1"/>
          </p:cNvSpPr>
          <p:nvPr>
            <p:ph type="title"/>
          </p:nvPr>
        </p:nvSpPr>
        <p:spPr/>
        <p:txBody>
          <a:bodyPr/>
          <a:lstStyle/>
          <a:p>
            <a:r>
              <a:rPr lang="en-GB" dirty="0"/>
              <a:t>Agenda</a:t>
            </a:r>
          </a:p>
        </p:txBody>
      </p:sp>
      <p:sp>
        <p:nvSpPr>
          <p:cNvPr id="3" name="Slide Number Placeholder 2">
            <a:extLst>
              <a:ext uri="{FF2B5EF4-FFF2-40B4-BE49-F238E27FC236}">
                <a16:creationId xmlns:a16="http://schemas.microsoft.com/office/drawing/2014/main" id="{2F6D8C37-5714-214F-A6F4-8EDFB11B54A6}"/>
              </a:ext>
            </a:extLst>
          </p:cNvPr>
          <p:cNvSpPr>
            <a:spLocks noGrp="1"/>
          </p:cNvSpPr>
          <p:nvPr>
            <p:ph type="sldNum" sz="quarter" idx="12"/>
          </p:nvPr>
        </p:nvSpPr>
        <p:spPr>
          <a:xfrm>
            <a:off x="314195" y="6367523"/>
            <a:ext cx="2743200" cy="365125"/>
          </a:xfrm>
        </p:spPr>
        <p:txBody>
          <a:bodyPr/>
          <a:lstStyle/>
          <a:p>
            <a:fld id="{971CEC84-1649-40CE-BFF6-7286506FEA08}" type="slidenum">
              <a:rPr lang="en-GB" smtClean="0"/>
              <a:pPr/>
              <a:t>78</a:t>
            </a:fld>
            <a:endParaRPr lang="en-GB"/>
          </a:p>
        </p:txBody>
      </p:sp>
      <p:graphicFrame>
        <p:nvGraphicFramePr>
          <p:cNvPr id="5" name="Table 6">
            <a:extLst>
              <a:ext uri="{FF2B5EF4-FFF2-40B4-BE49-F238E27FC236}">
                <a16:creationId xmlns:a16="http://schemas.microsoft.com/office/drawing/2014/main" id="{11B5B013-9260-415A-88CF-6957529764A5}"/>
              </a:ext>
            </a:extLst>
          </p:cNvPr>
          <p:cNvGraphicFramePr>
            <a:graphicFrameLocks noGrp="1"/>
          </p:cNvGraphicFramePr>
          <p:nvPr>
            <p:extLst>
              <p:ext uri="{D42A27DB-BD31-4B8C-83A1-F6EECF244321}">
                <p14:modId xmlns:p14="http://schemas.microsoft.com/office/powerpoint/2010/main" val="150738700"/>
              </p:ext>
            </p:extLst>
          </p:nvPr>
        </p:nvGraphicFramePr>
        <p:xfrm>
          <a:off x="852358" y="1579622"/>
          <a:ext cx="10394762" cy="3843081"/>
        </p:xfrm>
        <a:graphic>
          <a:graphicData uri="http://schemas.openxmlformats.org/drawingml/2006/table">
            <a:tbl>
              <a:tblPr firstRow="1" bandRow="1">
                <a:tableStyleId>{5FD0F851-EC5A-4D38-B0AD-8093EC10F338}</a:tableStyleId>
              </a:tblPr>
              <a:tblGrid>
                <a:gridCol w="1440676">
                  <a:extLst>
                    <a:ext uri="{9D8B030D-6E8A-4147-A177-3AD203B41FA5}">
                      <a16:colId xmlns:a16="http://schemas.microsoft.com/office/drawing/2014/main" val="1023688113"/>
                    </a:ext>
                  </a:extLst>
                </a:gridCol>
                <a:gridCol w="8954086">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800" kern="1200" dirty="0"/>
                        <a:t>Time (xxx)</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800" kern="1200" dirty="0"/>
                        <a:t>Session</a:t>
                      </a:r>
                      <a:endParaRPr lang="en-CH" sz="18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lvl="0" algn="l" rtl="0">
                        <a:lnSpc>
                          <a:spcPct val="150000"/>
                        </a:lnSpc>
                        <a:buNone/>
                      </a:pPr>
                      <a:r>
                        <a:rPr lang="en-GB" sz="1700" b="1" i="0" kern="1200" dirty="0">
                          <a:solidFill>
                            <a:srgbClr val="595959"/>
                          </a:solidFill>
                          <a:latin typeface="+mn-lt"/>
                          <a:ea typeface="+mn-ea"/>
                          <a:cs typeface="+mn-cs"/>
                        </a:rPr>
                        <a:t>Introductions</a:t>
                      </a:r>
                      <a:endParaRPr lang="en-US" b="1" i="0" dirty="0"/>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17627756"/>
                  </a:ext>
                </a:extLst>
              </a:tr>
              <a:tr h="353086">
                <a:tc>
                  <a:txBody>
                    <a:bodyPr/>
                    <a:lstStyle/>
                    <a:p>
                      <a:r>
                        <a:rPr lang="en-GB"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Setting the scene and a brief re-cap on natural capital</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78939251"/>
                  </a:ext>
                </a:extLst>
              </a:tr>
              <a:tr h="353086">
                <a:tc>
                  <a:txBody>
                    <a:bodyPr/>
                    <a:lstStyle/>
                    <a:p>
                      <a:r>
                        <a:rPr lang="en-GB" sz="1800" kern="1200" dirty="0">
                          <a:solidFill>
                            <a:schemeClr val="tx1">
                              <a:lumMod val="65000"/>
                              <a:lumOff val="35000"/>
                            </a:schemeClr>
                          </a:solidFill>
                          <a:latin typeface="+mn-lt"/>
                          <a:ea typeface="+mn-ea"/>
                          <a:cs typeface="+mn-cs"/>
                        </a:rPr>
                        <a:t>10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The business case for assessing natural capital &amp; common assessments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88569436"/>
                  </a:ext>
                </a:extLst>
              </a:tr>
              <a:tr h="353086">
                <a:tc>
                  <a:txBody>
                    <a:bodyPr/>
                    <a:lstStyle/>
                    <a:p>
                      <a:r>
                        <a:rPr lang="en-US"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algn="l" defTabSz="914377" rtl="0" eaLnBrk="1" fontAlgn="ctr" latinLnBrk="0" hangingPunct="1">
                        <a:lnSpc>
                          <a:spcPct val="150000"/>
                        </a:lnSpc>
                      </a:pPr>
                      <a:r>
                        <a:rPr lang="en-GB" sz="1700" b="1" i="0" kern="1200" dirty="0">
                          <a:solidFill>
                            <a:srgbClr val="00B0F0"/>
                          </a:solidFill>
                          <a:latin typeface="+mn-lt"/>
                          <a:ea typeface="+mn-ea"/>
                          <a:cs typeface="+mn-cs"/>
                        </a:rPr>
                        <a:t>Identifying your natural capital impacts &amp; dependencies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78303020"/>
                  </a:ext>
                </a:extLst>
              </a:tr>
              <a:tr h="353086">
                <a:tc>
                  <a:txBody>
                    <a:bodyPr/>
                    <a:lstStyle/>
                    <a:p>
                      <a:pPr marL="0" algn="l" defTabSz="914400" rtl="0" eaLnBrk="1" latinLnBrk="0" hangingPunct="1"/>
                      <a:r>
                        <a:rPr lang="en-US" sz="1600" i="1" kern="1200" dirty="0">
                          <a:solidFill>
                            <a:schemeClr val="tx1">
                              <a:lumMod val="65000"/>
                              <a:lumOff val="35000"/>
                            </a:schemeClr>
                          </a:solidFill>
                          <a:latin typeface="+mn-lt"/>
                          <a:ea typeface="+mn-ea"/>
                          <a:cs typeface="+mn-cs"/>
                        </a:rPr>
                        <a:t>25</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tc>
                  <a:txBody>
                    <a:bodyPr/>
                    <a:lstStyle/>
                    <a:p>
                      <a:pPr marL="0" algn="l" defTabSz="914400" rtl="0" eaLnBrk="1" fontAlgn="ctr" latinLnBrk="0" hangingPunct="1">
                        <a:lnSpc>
                          <a:spcPct val="150000"/>
                        </a:lnSpc>
                      </a:pPr>
                      <a:r>
                        <a:rPr lang="en-GB" sz="1600" i="1" kern="1200" dirty="0">
                          <a:solidFill>
                            <a:schemeClr val="tx1">
                              <a:lumMod val="65000"/>
                              <a:lumOff val="35000"/>
                            </a:schemeClr>
                          </a:solidFill>
                          <a:latin typeface="+mn-lt"/>
                          <a:ea typeface="+mn-ea"/>
                          <a:cs typeface="+mn-cs"/>
                        </a:rPr>
                        <a:t>Coffee Break</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extLst>
                  <a:ext uri="{0D108BD9-81ED-4DB2-BD59-A6C34878D82A}">
                    <a16:rowId xmlns:a16="http://schemas.microsoft.com/office/drawing/2014/main" val="3628176994"/>
                  </a:ext>
                </a:extLst>
              </a:tr>
              <a:tr h="353086">
                <a:tc>
                  <a:txBody>
                    <a:bodyPr/>
                    <a:lstStyle/>
                    <a:p>
                      <a:r>
                        <a:rPr lang="en-US" sz="1800" i="0" kern="1200" dirty="0">
                          <a:solidFill>
                            <a:schemeClr val="tx1">
                              <a:lumMod val="65000"/>
                              <a:lumOff val="35000"/>
                            </a:schemeClr>
                          </a:solidFill>
                          <a:latin typeface="+mn-lt"/>
                          <a:ea typeface="+mn-ea"/>
                          <a:cs typeface="+mn-cs"/>
                        </a:rPr>
                        <a:t>20</a:t>
                      </a:r>
                      <a:endParaRPr lang="en-CH" sz="1800" i="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Scoping an assessment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76740707"/>
                  </a:ext>
                </a:extLst>
              </a:tr>
              <a:tr h="353086">
                <a:tc>
                  <a:txBody>
                    <a:bodyPr/>
                    <a:lstStyle/>
                    <a:p>
                      <a:r>
                        <a:rPr lang="en-US" sz="1800" kern="1200" dirty="0">
                          <a:solidFill>
                            <a:schemeClr val="tx1">
                              <a:lumMod val="65000"/>
                              <a:lumOff val="35000"/>
                            </a:schemeClr>
                          </a:solidFill>
                          <a:latin typeface="+mn-lt"/>
                          <a:ea typeface="+mn-ea"/>
                          <a:cs typeface="+mn-cs"/>
                        </a:rPr>
                        <a:t>20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Materiality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35272183"/>
                  </a:ext>
                </a:extLst>
              </a:tr>
              <a:tr h="376962">
                <a:tc>
                  <a:txBody>
                    <a:bodyPr/>
                    <a:lstStyle/>
                    <a:p>
                      <a:r>
                        <a:rPr lang="en-US" sz="1800" kern="1200" dirty="0">
                          <a:solidFill>
                            <a:schemeClr val="tx1">
                              <a:lumMod val="65000"/>
                              <a:lumOff val="35000"/>
                            </a:schemeClr>
                          </a:solidFill>
                          <a:latin typeface="+mn-lt"/>
                          <a:ea typeface="+mn-ea"/>
                          <a:cs typeface="+mn-cs"/>
                        </a:rPr>
                        <a:t>20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Introduction to monetary valuation for scoping an assessment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223510256"/>
                  </a:ext>
                </a:extLst>
              </a:tr>
              <a:tr h="353086">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lvl="0" algn="l">
                        <a:lnSpc>
                          <a:spcPct val="150000"/>
                        </a:lnSpc>
                        <a:buNone/>
                      </a:pPr>
                      <a:r>
                        <a:rPr lang="en-GB" sz="1700" b="1" i="0" u="none" strike="noStrike" kern="1200" noProof="0" dirty="0">
                          <a:solidFill>
                            <a:srgbClr val="595959"/>
                          </a:solidFill>
                          <a:latin typeface="Arial"/>
                        </a:rPr>
                        <a:t>Case study presentation </a:t>
                      </a:r>
                      <a:endParaRPr lang="en-GB" sz="1700" b="1" i="0"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0702698"/>
                  </a:ext>
                </a:extLst>
              </a:tr>
            </a:tbl>
          </a:graphicData>
        </a:graphic>
      </p:graphicFrame>
      <p:sp>
        <p:nvSpPr>
          <p:cNvPr id="6" name="TextBox 2">
            <a:extLst>
              <a:ext uri="{FF2B5EF4-FFF2-40B4-BE49-F238E27FC236}">
                <a16:creationId xmlns:a16="http://schemas.microsoft.com/office/drawing/2014/main" id="{175E5CAF-19E0-4747-B1AD-981CF3DE4F7F}"/>
              </a:ext>
            </a:extLst>
          </p:cNvPr>
          <p:cNvSpPr txBox="1"/>
          <p:nvPr/>
        </p:nvSpPr>
        <p:spPr>
          <a:xfrm rot="1025991">
            <a:off x="7318666" y="513067"/>
            <a:ext cx="2697335" cy="400110"/>
          </a:xfrm>
          <a:prstGeom prst="rect">
            <a:avLst/>
          </a:prstGeom>
          <a:solidFill>
            <a:srgbClr val="FFCC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TO ADAPT</a:t>
            </a:r>
            <a:endParaRPr kumimoji="0" lang="en-CH" sz="20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848778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F1CC36D5-DE13-4021-A2F6-E2AD1F6BB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744154" y="-579014"/>
            <a:ext cx="6539716" cy="83559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78435"/>
            <a:ext cx="5547292" cy="5490396"/>
          </a:xfrm>
          <a:prstGeom prst="rect">
            <a:avLst/>
          </a:prstGeom>
        </p:spPr>
      </p:pic>
      <p:sp>
        <p:nvSpPr>
          <p:cNvPr id="2" name="Title 1"/>
          <p:cNvSpPr>
            <a:spLocks noGrp="1"/>
          </p:cNvSpPr>
          <p:nvPr>
            <p:ph type="ctrTitle"/>
          </p:nvPr>
        </p:nvSpPr>
        <p:spPr>
          <a:xfrm>
            <a:off x="243434" y="2240291"/>
            <a:ext cx="4314321" cy="2377419"/>
          </a:xfrm>
        </p:spPr>
        <p:txBody>
          <a:bodyPr>
            <a:noAutofit/>
          </a:bodyPr>
          <a:lstStyle/>
          <a:p>
            <a:pPr algn="l"/>
            <a:r>
              <a:rPr lang="en-GB" sz="4000" b="1" dirty="0">
                <a:solidFill>
                  <a:srgbClr val="23BAED"/>
                </a:solidFill>
              </a:rPr>
              <a:t>Identifying your natural capital impacts &amp; dependencies</a:t>
            </a:r>
            <a:endParaRPr lang="en-GB" sz="4000" dirty="0"/>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TextBox 2">
            <a:extLst>
              <a:ext uri="{FF2B5EF4-FFF2-40B4-BE49-F238E27FC236}">
                <a16:creationId xmlns:a16="http://schemas.microsoft.com/office/drawing/2014/main" id="{718B1709-336E-4A3F-B5A1-1BA7A410CCF5}"/>
              </a:ext>
            </a:extLst>
          </p:cNvPr>
          <p:cNvSpPr txBox="1"/>
          <p:nvPr/>
        </p:nvSpPr>
        <p:spPr>
          <a:xfrm>
            <a:off x="130919" y="4941705"/>
            <a:ext cx="3817620" cy="830997"/>
          </a:xfrm>
          <a:prstGeom prst="rect">
            <a:avLst/>
          </a:prstGeom>
          <a:noFill/>
        </p:spPr>
        <p:txBody>
          <a:bodyPr wrap="square" rtlCol="0" anchor="t">
            <a:spAutoFit/>
          </a:bodyPr>
          <a:lstStyle/>
          <a:p>
            <a:pPr algn="ctr"/>
            <a:r>
              <a:rPr lang="en-GB" sz="2400" b="1" i="1" kern="0" dirty="0">
                <a:solidFill>
                  <a:srgbClr val="BBD151"/>
                </a:solidFill>
                <a:latin typeface="Arial"/>
                <a:ea typeface="Verdana" panose="020B0604030504040204" pitchFamily="34" charset="0"/>
              </a:rPr>
              <a:t>Impact drivers and dependency pathways</a:t>
            </a:r>
            <a:endParaRPr lang="en-CH" sz="2400" b="1" i="1" kern="0" dirty="0">
              <a:solidFill>
                <a:srgbClr val="BBD151"/>
              </a:solidFill>
              <a:latin typeface="Arial"/>
              <a:ea typeface="Verdana" panose="020B0604030504040204" pitchFamily="34" charset="0"/>
            </a:endParaRPr>
          </a:p>
        </p:txBody>
      </p:sp>
    </p:spTree>
    <p:extLst>
      <p:ext uri="{BB962C8B-B14F-4D97-AF65-F5344CB8AC3E}">
        <p14:creationId xmlns:p14="http://schemas.microsoft.com/office/powerpoint/2010/main" val="4105340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lstStyle/>
          <a:p>
            <a:r>
              <a:rPr lang="en-GB" dirty="0">
                <a:solidFill>
                  <a:srgbClr val="595959"/>
                </a:solidFill>
              </a:rPr>
              <a:t>Learning objectives of module 2</a:t>
            </a:r>
            <a:endParaRPr lang="en-GB" dirty="0">
              <a:solidFill>
                <a:srgbClr val="FF0000"/>
              </a:solidFill>
            </a:endParaRPr>
          </a:p>
        </p:txBody>
      </p:sp>
      <p:sp>
        <p:nvSpPr>
          <p:cNvPr id="3" name="Content Placeholder 2">
            <a:extLst>
              <a:ext uri="{FF2B5EF4-FFF2-40B4-BE49-F238E27FC236}">
                <a16:creationId xmlns:a16="http://schemas.microsoft.com/office/drawing/2014/main" id="{0F303EE0-820E-46C4-A28B-866B009EBED8}"/>
              </a:ext>
            </a:extLst>
          </p:cNvPr>
          <p:cNvSpPr>
            <a:spLocks noGrp="1"/>
          </p:cNvSpPr>
          <p:nvPr>
            <p:ph idx="1"/>
          </p:nvPr>
        </p:nvSpPr>
        <p:spPr>
          <a:xfrm>
            <a:off x="346939" y="2202965"/>
            <a:ext cx="11498123" cy="3753669"/>
          </a:xfrm>
        </p:spPr>
        <p:txBody>
          <a:bodyPr>
            <a:normAutofit fontScale="25000" lnSpcReduction="20000"/>
          </a:bodyPr>
          <a:lstStyle/>
          <a:p>
            <a:pPr marL="342882" indent="-342882">
              <a:lnSpc>
                <a:spcPct val="120000"/>
              </a:lnSpc>
              <a:spcAft>
                <a:spcPts val="1200"/>
              </a:spcAft>
              <a:buFont typeface="Wingdings" panose="05000000000000000000" pitchFamily="2" charset="2"/>
              <a:buChar char="v"/>
            </a:pPr>
            <a:r>
              <a:rPr lang="en-GB" sz="8000" dirty="0"/>
              <a:t>Understand how to </a:t>
            </a:r>
            <a:r>
              <a:rPr lang="en-GB" sz="8000" b="1" dirty="0">
                <a:solidFill>
                  <a:srgbClr val="23BAED"/>
                </a:solidFill>
              </a:rPr>
              <a:t>identify natural capital impacts and dependencies </a:t>
            </a:r>
            <a:r>
              <a:rPr lang="en-GB" sz="8000" dirty="0"/>
              <a:t>that are </a:t>
            </a:r>
            <a:r>
              <a:rPr lang="en-GB" sz="8000" b="1" dirty="0">
                <a:solidFill>
                  <a:srgbClr val="23BAED"/>
                </a:solidFill>
              </a:rPr>
              <a:t>important</a:t>
            </a:r>
            <a:r>
              <a:rPr lang="en-GB" sz="8000" dirty="0"/>
              <a:t> to your business;</a:t>
            </a:r>
          </a:p>
          <a:p>
            <a:pPr marL="342882" indent="-342882">
              <a:lnSpc>
                <a:spcPct val="120000"/>
              </a:lnSpc>
              <a:spcAft>
                <a:spcPts val="1200"/>
              </a:spcAft>
              <a:buFont typeface="Wingdings" panose="05000000000000000000" pitchFamily="2" charset="2"/>
              <a:buChar char="v"/>
            </a:pPr>
            <a:r>
              <a:rPr lang="en-GB" sz="8000" dirty="0"/>
              <a:t> Acquire the necessary tools, resources and understanding to </a:t>
            </a:r>
            <a:r>
              <a:rPr lang="en-GB" sz="8000" b="1" dirty="0">
                <a:solidFill>
                  <a:srgbClr val="23BAED"/>
                </a:solidFill>
              </a:rPr>
              <a:t>scope your own assessment;</a:t>
            </a:r>
            <a:endParaRPr lang="en-GB" sz="8000" dirty="0"/>
          </a:p>
          <a:p>
            <a:pPr marL="342882" indent="-342882">
              <a:lnSpc>
                <a:spcPct val="120000"/>
              </a:lnSpc>
              <a:spcAft>
                <a:spcPts val="1200"/>
              </a:spcAft>
              <a:buFont typeface="Wingdings" panose="05000000000000000000" pitchFamily="2" charset="2"/>
              <a:buChar char="v"/>
            </a:pPr>
            <a:r>
              <a:rPr lang="en-GB" sz="8000" dirty="0"/>
              <a:t>Be introduced to the key </a:t>
            </a:r>
            <a:r>
              <a:rPr lang="en-GB" sz="8000" b="1" dirty="0">
                <a:solidFill>
                  <a:srgbClr val="23BAED"/>
                </a:solidFill>
              </a:rPr>
              <a:t>practical considerations and steps</a:t>
            </a:r>
            <a:r>
              <a:rPr lang="en-GB" sz="8000" dirty="0"/>
              <a:t> to take when undertaking a first natural capital assessment as well as some </a:t>
            </a:r>
            <a:r>
              <a:rPr lang="en-GB" sz="8000" b="1" dirty="0">
                <a:solidFill>
                  <a:srgbClr val="23BAED"/>
                </a:solidFill>
              </a:rPr>
              <a:t>tools </a:t>
            </a:r>
            <a:r>
              <a:rPr lang="en-GB" sz="8000" dirty="0"/>
              <a:t>to help undertake an assessment; </a:t>
            </a:r>
          </a:p>
          <a:p>
            <a:pPr marL="342882" indent="-342882">
              <a:lnSpc>
                <a:spcPct val="120000"/>
              </a:lnSpc>
              <a:spcAft>
                <a:spcPts val="1200"/>
              </a:spcAft>
              <a:buFont typeface="Wingdings" panose="05000000000000000000" pitchFamily="2" charset="2"/>
              <a:buChar char="v"/>
            </a:pPr>
            <a:r>
              <a:rPr lang="en-GB" sz="8000" dirty="0"/>
              <a:t>Understand </a:t>
            </a:r>
            <a:r>
              <a:rPr lang="en-GB" sz="8000" b="1" dirty="0">
                <a:solidFill>
                  <a:srgbClr val="23BAED"/>
                </a:solidFill>
              </a:rPr>
              <a:t>materiality assessments </a:t>
            </a:r>
            <a:r>
              <a:rPr lang="en-GB" sz="8000" dirty="0"/>
              <a:t>in the context of </a:t>
            </a:r>
            <a:r>
              <a:rPr lang="en-GB" sz="8000" b="1" dirty="0">
                <a:solidFill>
                  <a:srgbClr val="23BAED"/>
                </a:solidFill>
              </a:rPr>
              <a:t>impacts and dependencies </a:t>
            </a:r>
            <a:r>
              <a:rPr lang="en-GB" sz="8000" dirty="0"/>
              <a:t>and how to undertake them;</a:t>
            </a:r>
          </a:p>
          <a:p>
            <a:pPr marL="342882" indent="-342882">
              <a:lnSpc>
                <a:spcPct val="120000"/>
              </a:lnSpc>
              <a:spcAft>
                <a:spcPts val="1200"/>
              </a:spcAft>
              <a:buFont typeface="Wingdings" panose="05000000000000000000" pitchFamily="2" charset="2"/>
              <a:buChar char="v"/>
            </a:pPr>
            <a:r>
              <a:rPr lang="en-GB" sz="8000" b="1" dirty="0">
                <a:solidFill>
                  <a:srgbClr val="23BAED"/>
                </a:solidFill>
              </a:rPr>
              <a:t>Introduce valuation </a:t>
            </a:r>
            <a:r>
              <a:rPr lang="en-GB" sz="8000" dirty="0"/>
              <a:t>following on from the brief overview provided in module 1.</a:t>
            </a:r>
          </a:p>
          <a:p>
            <a:pPr marL="342882" indent="-342882">
              <a:lnSpc>
                <a:spcPct val="150000"/>
              </a:lnSpc>
              <a:spcAft>
                <a:spcPts val="1200"/>
              </a:spcAft>
              <a:buFont typeface="Wingdings" panose="05000000000000000000" pitchFamily="2" charset="2"/>
              <a:buChar char="v"/>
            </a:pPr>
            <a:endParaRPr lang="en-GB" sz="4400" dirty="0"/>
          </a:p>
          <a:p>
            <a:pPr marL="342882" indent="-342882">
              <a:lnSpc>
                <a:spcPct val="150000"/>
              </a:lnSpc>
              <a:spcAft>
                <a:spcPts val="1200"/>
              </a:spcAft>
              <a:buFont typeface="Wingdings" panose="05000000000000000000" pitchFamily="2" charset="2"/>
              <a:buChar char="v"/>
            </a:pPr>
            <a:endParaRPr lang="en-GB" sz="4400" dirty="0"/>
          </a:p>
          <a:p>
            <a:pPr marL="342882" indent="-342882">
              <a:lnSpc>
                <a:spcPct val="150000"/>
              </a:lnSpc>
              <a:spcAft>
                <a:spcPts val="1200"/>
              </a:spcAft>
              <a:buFont typeface="Wingdings" panose="05000000000000000000" pitchFamily="2" charset="2"/>
              <a:buChar char="v"/>
            </a:pPr>
            <a:endParaRPr lang="en-GB" sz="4400" dirty="0"/>
          </a:p>
          <a:p>
            <a:pPr marL="0" indent="0">
              <a:lnSpc>
                <a:spcPct val="150000"/>
              </a:lnSpc>
              <a:spcAft>
                <a:spcPts val="1200"/>
              </a:spcAft>
              <a:buNone/>
            </a:pPr>
            <a:endParaRPr lang="en-GB" sz="4400" dirty="0"/>
          </a:p>
        </p:txBody>
      </p:sp>
      <p:sp>
        <p:nvSpPr>
          <p:cNvPr id="7" name="TextBox 6">
            <a:extLst>
              <a:ext uri="{FF2B5EF4-FFF2-40B4-BE49-F238E27FC236}">
                <a16:creationId xmlns:a16="http://schemas.microsoft.com/office/drawing/2014/main" id="{E6157D24-F458-40DB-A2A0-62DDA86565DD}"/>
              </a:ext>
            </a:extLst>
          </p:cNvPr>
          <p:cNvSpPr txBox="1"/>
          <p:nvPr/>
        </p:nvSpPr>
        <p:spPr>
          <a:xfrm>
            <a:off x="346942" y="1372401"/>
            <a:ext cx="7825759" cy="461665"/>
          </a:xfrm>
          <a:prstGeom prst="rect">
            <a:avLst/>
          </a:prstGeom>
          <a:noFill/>
        </p:spPr>
        <p:txBody>
          <a:bodyPr wrap="square" rtlCol="0">
            <a:spAutoFit/>
          </a:bodyPr>
          <a:lstStyle/>
          <a:p>
            <a:r>
              <a:rPr lang="en-GB" sz="2400" dirty="0">
                <a:solidFill>
                  <a:schemeClr val="tx1">
                    <a:lumMod val="65000"/>
                    <a:lumOff val="35000"/>
                  </a:schemeClr>
                </a:solidFill>
              </a:rPr>
              <a:t>At the end of the training, you will be able to:</a:t>
            </a:r>
          </a:p>
        </p:txBody>
      </p:sp>
      <p:sp>
        <p:nvSpPr>
          <p:cNvPr id="4" name="Slide Number Placeholder 3">
            <a:extLst>
              <a:ext uri="{FF2B5EF4-FFF2-40B4-BE49-F238E27FC236}">
                <a16:creationId xmlns:a16="http://schemas.microsoft.com/office/drawing/2014/main" id="{0595A6D0-D136-AD42-8E6E-8C291BFB5A40}"/>
              </a:ext>
            </a:extLst>
          </p:cNvPr>
          <p:cNvSpPr>
            <a:spLocks noGrp="1"/>
          </p:cNvSpPr>
          <p:nvPr>
            <p:ph type="sldNum" sz="quarter" idx="12"/>
          </p:nvPr>
        </p:nvSpPr>
        <p:spPr/>
        <p:txBody>
          <a:bodyPr/>
          <a:lstStyle/>
          <a:p>
            <a:fld id="{971CEC84-1649-40CE-BFF6-7286506FEA08}" type="slidenum">
              <a:rPr lang="en-GB" smtClean="0"/>
              <a:pPr/>
              <a:t>8</a:t>
            </a:fld>
            <a:endParaRPr lang="en-GB"/>
          </a:p>
        </p:txBody>
      </p:sp>
      <p:sp>
        <p:nvSpPr>
          <p:cNvPr id="8" name="Oval 7">
            <a:extLst>
              <a:ext uri="{FF2B5EF4-FFF2-40B4-BE49-F238E27FC236}">
                <a16:creationId xmlns:a16="http://schemas.microsoft.com/office/drawing/2014/main" id="{31322D2A-3419-4939-9EC4-4B6DED1006E0}"/>
              </a:ext>
            </a:extLst>
          </p:cNvPr>
          <p:cNvSpPr/>
          <p:nvPr/>
        </p:nvSpPr>
        <p:spPr>
          <a:xfrm>
            <a:off x="8182624" y="23675"/>
            <a:ext cx="2314074" cy="2128041"/>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Teardrop 9">
            <a:extLst>
              <a:ext uri="{FF2B5EF4-FFF2-40B4-BE49-F238E27FC236}">
                <a16:creationId xmlns:a16="http://schemas.microsoft.com/office/drawing/2014/main" id="{CE06C5C1-4CA9-4F3F-A6CC-514CED3E892D}"/>
              </a:ext>
            </a:extLst>
          </p:cNvPr>
          <p:cNvSpPr/>
          <p:nvPr/>
        </p:nvSpPr>
        <p:spPr>
          <a:xfrm>
            <a:off x="10633928" y="125352"/>
            <a:ext cx="1503661" cy="1208148"/>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10">
            <a:extLst>
              <a:ext uri="{FF2B5EF4-FFF2-40B4-BE49-F238E27FC236}">
                <a16:creationId xmlns:a16="http://schemas.microsoft.com/office/drawing/2014/main" id="{0BE58F7F-9BC2-40F7-A238-376DEA4764EE}"/>
              </a:ext>
            </a:extLst>
          </p:cNvPr>
          <p:cNvSpPr txBox="1"/>
          <p:nvPr/>
        </p:nvSpPr>
        <p:spPr>
          <a:xfrm>
            <a:off x="10633928" y="428589"/>
            <a:ext cx="1503661" cy="553998"/>
          </a:xfrm>
          <a:prstGeom prst="rect">
            <a:avLst/>
          </a:prstGeom>
          <a:noFill/>
        </p:spPr>
        <p:txBody>
          <a:bodyPr wrap="square" rtlCol="0">
            <a:spAutoFit/>
          </a:bodyPr>
          <a:lstStyle/>
          <a:p>
            <a:pPr algn="ctr"/>
            <a:r>
              <a:rPr lang="en-GB" sz="1500" dirty="0">
                <a:solidFill>
                  <a:schemeClr val="bg1"/>
                </a:solidFill>
              </a:rPr>
              <a:t>Refer to </a:t>
            </a:r>
            <a:r>
              <a:rPr lang="en-GB" sz="1500" b="1" dirty="0">
                <a:solidFill>
                  <a:schemeClr val="bg1"/>
                </a:solidFill>
              </a:rPr>
              <a:t>p. 6 </a:t>
            </a:r>
            <a:r>
              <a:rPr lang="en-GB" sz="1500" dirty="0">
                <a:solidFill>
                  <a:schemeClr val="bg1"/>
                </a:solidFill>
              </a:rPr>
              <a:t>of your workbook</a:t>
            </a:r>
          </a:p>
        </p:txBody>
      </p:sp>
    </p:spTree>
    <p:extLst>
      <p:ext uri="{BB962C8B-B14F-4D97-AF65-F5344CB8AC3E}">
        <p14:creationId xmlns:p14="http://schemas.microsoft.com/office/powerpoint/2010/main" val="4616807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975D0C-94F9-4464-AA76-1E5BBC864485}"/>
              </a:ext>
            </a:extLst>
          </p:cNvPr>
          <p:cNvSpPr>
            <a:spLocks noGrp="1"/>
          </p:cNvSpPr>
          <p:nvPr>
            <p:ph type="title"/>
          </p:nvPr>
        </p:nvSpPr>
        <p:spPr>
          <a:xfrm>
            <a:off x="314195" y="125352"/>
            <a:ext cx="11454671" cy="878150"/>
          </a:xfrm>
        </p:spPr>
        <p:txBody>
          <a:bodyPr>
            <a:normAutofit/>
          </a:bodyPr>
          <a:lstStyle/>
          <a:p>
            <a:r>
              <a:rPr lang="en-US" sz="2800" dirty="0"/>
              <a:t>Concrete steps to undertaking a 1</a:t>
            </a:r>
            <a:r>
              <a:rPr lang="en-US" sz="2800" baseline="30000" dirty="0"/>
              <a:t>st</a:t>
            </a:r>
            <a:r>
              <a:rPr lang="en-US" sz="2800" dirty="0"/>
              <a:t> natural capital assessment</a:t>
            </a:r>
            <a:endParaRPr lang="nl-NL" sz="2800" dirty="0"/>
          </a:p>
        </p:txBody>
      </p:sp>
      <p:sp>
        <p:nvSpPr>
          <p:cNvPr id="4" name="Tijdelijke aanduiding voor dianummer 3">
            <a:extLst>
              <a:ext uri="{FF2B5EF4-FFF2-40B4-BE49-F238E27FC236}">
                <a16:creationId xmlns:a16="http://schemas.microsoft.com/office/drawing/2014/main" id="{353A0E43-6ACD-4801-9EE5-92A54D861DA4}"/>
              </a:ext>
            </a:extLst>
          </p:cNvPr>
          <p:cNvSpPr>
            <a:spLocks noGrp="1"/>
          </p:cNvSpPr>
          <p:nvPr>
            <p:ph type="sldNum" sz="quarter" idx="12"/>
          </p:nvPr>
        </p:nvSpPr>
        <p:spPr/>
        <p:txBody>
          <a:bodyPr/>
          <a:lstStyle/>
          <a:p>
            <a:fld id="{971CEC84-1649-40CE-BFF6-7286506FEA08}" type="slidenum">
              <a:rPr lang="en-GB" smtClean="0"/>
              <a:pPr/>
              <a:t>80</a:t>
            </a:fld>
            <a:endParaRPr lang="en-GB"/>
          </a:p>
        </p:txBody>
      </p:sp>
      <p:pic>
        <p:nvPicPr>
          <p:cNvPr id="6" name="Afbeelding 5">
            <a:extLst>
              <a:ext uri="{FF2B5EF4-FFF2-40B4-BE49-F238E27FC236}">
                <a16:creationId xmlns:a16="http://schemas.microsoft.com/office/drawing/2014/main" id="{97625EB2-7C61-46D1-A25E-E57E826CD0A0}"/>
              </a:ext>
            </a:extLst>
          </p:cNvPr>
          <p:cNvPicPr>
            <a:picLocks noChangeAspect="1"/>
          </p:cNvPicPr>
          <p:nvPr/>
        </p:nvPicPr>
        <p:blipFill>
          <a:blip r:embed="rId3"/>
          <a:stretch>
            <a:fillRect/>
          </a:stretch>
        </p:blipFill>
        <p:spPr>
          <a:xfrm>
            <a:off x="462456" y="2659607"/>
            <a:ext cx="8965489" cy="3590910"/>
          </a:xfrm>
          <a:prstGeom prst="rect">
            <a:avLst/>
          </a:prstGeom>
        </p:spPr>
      </p:pic>
      <p:pic>
        <p:nvPicPr>
          <p:cNvPr id="7" name="Picture 31">
            <a:extLst>
              <a:ext uri="{FF2B5EF4-FFF2-40B4-BE49-F238E27FC236}">
                <a16:creationId xmlns:a16="http://schemas.microsoft.com/office/drawing/2014/main" id="{6A7AB295-D8E5-4FAD-9B44-854C39956F9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651" b="60389"/>
          <a:stretch/>
        </p:blipFill>
        <p:spPr>
          <a:xfrm>
            <a:off x="462456" y="1087656"/>
            <a:ext cx="9534525" cy="1471365"/>
          </a:xfrm>
          <a:prstGeom prst="rect">
            <a:avLst/>
          </a:prstGeom>
        </p:spPr>
      </p:pic>
      <p:sp>
        <p:nvSpPr>
          <p:cNvPr id="8" name="Oval 34">
            <a:extLst>
              <a:ext uri="{FF2B5EF4-FFF2-40B4-BE49-F238E27FC236}">
                <a16:creationId xmlns:a16="http://schemas.microsoft.com/office/drawing/2014/main" id="{7AC5CF19-5D17-4FC7-9B01-762FF04A418E}"/>
              </a:ext>
            </a:extLst>
          </p:cNvPr>
          <p:cNvSpPr/>
          <p:nvPr/>
        </p:nvSpPr>
        <p:spPr>
          <a:xfrm>
            <a:off x="2159914" y="3008437"/>
            <a:ext cx="4251395" cy="420563"/>
          </a:xfrm>
          <a:prstGeom prst="ellipse">
            <a:avLst/>
          </a:prstGeom>
          <a:noFill/>
          <a:ln w="19050">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Rectangle 30">
            <a:extLst>
              <a:ext uri="{FF2B5EF4-FFF2-40B4-BE49-F238E27FC236}">
                <a16:creationId xmlns:a16="http://schemas.microsoft.com/office/drawing/2014/main" id="{18CD28D0-BDF5-4961-9E9C-F6F3B0D992FD}"/>
              </a:ext>
            </a:extLst>
          </p:cNvPr>
          <p:cNvSpPr/>
          <p:nvPr/>
        </p:nvSpPr>
        <p:spPr>
          <a:xfrm>
            <a:off x="3976351" y="1073155"/>
            <a:ext cx="1068615" cy="1481278"/>
          </a:xfrm>
          <a:prstGeom prst="rect">
            <a:avLst/>
          </a:prstGeom>
          <a:noFill/>
          <a:ln w="28575">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289646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D9DE7-DC32-4E3D-BFF8-250DB533D94C}"/>
              </a:ext>
            </a:extLst>
          </p:cNvPr>
          <p:cNvSpPr>
            <a:spLocks noGrp="1"/>
          </p:cNvSpPr>
          <p:nvPr>
            <p:ph type="title"/>
          </p:nvPr>
        </p:nvSpPr>
        <p:spPr/>
        <p:txBody>
          <a:bodyPr/>
          <a:lstStyle/>
          <a:p>
            <a:r>
              <a:rPr lang="en-US"/>
              <a:t>Optional video – practical example of impacts/dependencies</a:t>
            </a:r>
            <a:endParaRPr lang="en-CH"/>
          </a:p>
        </p:txBody>
      </p:sp>
      <p:sp>
        <p:nvSpPr>
          <p:cNvPr id="3" name="Content Placeholder 2">
            <a:extLst>
              <a:ext uri="{FF2B5EF4-FFF2-40B4-BE49-F238E27FC236}">
                <a16:creationId xmlns:a16="http://schemas.microsoft.com/office/drawing/2014/main" id="{B783ACA8-D17F-47B0-BEB0-3568CD79AC1B}"/>
              </a:ext>
            </a:extLst>
          </p:cNvPr>
          <p:cNvSpPr>
            <a:spLocks noGrp="1"/>
          </p:cNvSpPr>
          <p:nvPr>
            <p:ph idx="1"/>
          </p:nvPr>
        </p:nvSpPr>
        <p:spPr>
          <a:xfrm>
            <a:off x="3619098" y="5615498"/>
            <a:ext cx="7075165" cy="524030"/>
          </a:xfrm>
        </p:spPr>
        <p:txBody>
          <a:bodyPr/>
          <a:lstStyle/>
          <a:p>
            <a:pPr marL="0" indent="0">
              <a:spcAft>
                <a:spcPts val="0"/>
              </a:spcAft>
              <a:buNone/>
            </a:pPr>
            <a:r>
              <a:rPr lang="en-AU" sz="1800" u="sng" dirty="0">
                <a:solidFill>
                  <a:srgbClr val="0563C1"/>
                </a:solidFill>
                <a:effectLst/>
                <a:latin typeface="Calibri" panose="020F0502020204030204" pitchFamily="34" charset="0"/>
                <a:ea typeface="Calibri" panose="020F0502020204030204" pitchFamily="34" charset="0"/>
                <a:hlinkClick r:id="rId4"/>
              </a:rPr>
              <a:t>https://www.youtube.com/watch?v=qtgm-3EQOU4</a:t>
            </a:r>
            <a:endParaRPr lang="en-CH" sz="1800">
              <a:effectLst/>
              <a:latin typeface="Calibri" panose="020F0502020204030204" pitchFamily="34" charset="0"/>
              <a:ea typeface="Calibri" panose="020F0502020204030204" pitchFamily="34" charset="0"/>
            </a:endParaRPr>
          </a:p>
          <a:p>
            <a:pPr marL="0" indent="0">
              <a:buNone/>
            </a:pPr>
            <a:endParaRPr lang="en-CH"/>
          </a:p>
        </p:txBody>
      </p:sp>
      <p:sp>
        <p:nvSpPr>
          <p:cNvPr id="4" name="Slide Number Placeholder 3">
            <a:extLst>
              <a:ext uri="{FF2B5EF4-FFF2-40B4-BE49-F238E27FC236}">
                <a16:creationId xmlns:a16="http://schemas.microsoft.com/office/drawing/2014/main" id="{BAEB80F9-B5CF-5846-B71B-D32CE902B98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5" name="Picture Placeholder 5" descr="Haagen-Dazs ❤️ Honey Bees - Pollinator Habitat - YouTube">
            <a:extLst>
              <a:ext uri="{FF2B5EF4-FFF2-40B4-BE49-F238E27FC236}">
                <a16:creationId xmlns:a16="http://schemas.microsoft.com/office/drawing/2014/main" id="{733598AA-50A7-496A-9979-F20A4C1F8B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725332" y="1193186"/>
            <a:ext cx="6675848" cy="3809615"/>
          </a:xfrm>
          <a:prstGeom prst="rect">
            <a:avLst/>
          </a:prstGeom>
        </p:spPr>
      </p:pic>
      <p:sp>
        <p:nvSpPr>
          <p:cNvPr id="6" name="TextBox 5">
            <a:extLst>
              <a:ext uri="{FF2B5EF4-FFF2-40B4-BE49-F238E27FC236}">
                <a16:creationId xmlns:a16="http://schemas.microsoft.com/office/drawing/2014/main" id="{96C44F48-6721-4815-8676-AD05BD7F7CDC}"/>
              </a:ext>
            </a:extLst>
          </p:cNvPr>
          <p:cNvSpPr txBox="1"/>
          <p:nvPr/>
        </p:nvSpPr>
        <p:spPr>
          <a:xfrm>
            <a:off x="2284234" y="5237569"/>
            <a:ext cx="86214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Source: example from Haagen-Dazs on their honeybees pollinator habitat project</a:t>
            </a:r>
            <a:endParaRPr kumimoji="0" lang="en-CH"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7" name="Online Media 6" descr="Haagen-Dazs ❤️ Honey Bees - Pollinator Habitat">
            <a:hlinkClick r:id="" action="ppaction://media"/>
            <a:extLst>
              <a:ext uri="{FF2B5EF4-FFF2-40B4-BE49-F238E27FC236}">
                <a16:creationId xmlns:a16="http://schemas.microsoft.com/office/drawing/2014/main" id="{F3E2042E-0C04-0546-9ACB-BD27D3B8E559}"/>
              </a:ext>
            </a:extLst>
          </p:cNvPr>
          <p:cNvPicPr>
            <a:picLocks noRot="1" noChangeAspect="1"/>
          </p:cNvPicPr>
          <p:nvPr>
            <a:videoFile r:link="rId1"/>
          </p:nvPr>
        </p:nvPicPr>
        <p:blipFill>
          <a:blip r:embed="rId6"/>
          <a:stretch>
            <a:fillRect/>
          </a:stretch>
        </p:blipFill>
        <p:spPr>
          <a:xfrm>
            <a:off x="2790820" y="1251099"/>
            <a:ext cx="6526362" cy="3687395"/>
          </a:xfrm>
          <a:prstGeom prst="rect">
            <a:avLst/>
          </a:prstGeom>
        </p:spPr>
      </p:pic>
    </p:spTree>
    <p:extLst>
      <p:ext uri="{BB962C8B-B14F-4D97-AF65-F5344CB8AC3E}">
        <p14:creationId xmlns:p14="http://schemas.microsoft.com/office/powerpoint/2010/main" val="420159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dirty="0">
                <a:solidFill>
                  <a:srgbClr val="595959"/>
                </a:solidFill>
              </a:rPr>
              <a:t>Natural capital dependencies</a:t>
            </a:r>
            <a:endParaRPr lang="en-US" dirty="0">
              <a:solidFill>
                <a:srgbClr val="595959"/>
              </a:solidFill>
              <a:cs typeface="Arial"/>
            </a:endParaRPr>
          </a:p>
        </p:txBody>
      </p:sp>
      <p:pic>
        <p:nvPicPr>
          <p:cNvPr id="4" name="Content Placeholder 4">
            <a:extLst>
              <a:ext uri="{FF2B5EF4-FFF2-40B4-BE49-F238E27FC236}">
                <a16:creationId xmlns:a16="http://schemas.microsoft.com/office/drawing/2014/main" id="{466473BA-DACD-4281-ABA0-578AE646C2D1}"/>
              </a:ext>
            </a:extLst>
          </p:cNvPr>
          <p:cNvPicPr>
            <a:picLocks noChangeAspect="1"/>
          </p:cNvPicPr>
          <p:nvPr/>
        </p:nvPicPr>
        <p:blipFill rotWithShape="1">
          <a:blip r:embed="rId3"/>
          <a:srcRect l="30517" t="34003" r="31044" b="32580"/>
          <a:stretch/>
        </p:blipFill>
        <p:spPr>
          <a:xfrm>
            <a:off x="1907427" y="1856414"/>
            <a:ext cx="8311660" cy="4064327"/>
          </a:xfrm>
          <a:prstGeom prst="rect">
            <a:avLst/>
          </a:prstGeom>
        </p:spPr>
      </p:pic>
      <p:sp>
        <p:nvSpPr>
          <p:cNvPr id="7" name="TextBox 6">
            <a:extLst>
              <a:ext uri="{FF2B5EF4-FFF2-40B4-BE49-F238E27FC236}">
                <a16:creationId xmlns:a16="http://schemas.microsoft.com/office/drawing/2014/main" id="{6F1EA46F-F37A-4988-8481-366B548DE421}"/>
              </a:ext>
            </a:extLst>
          </p:cNvPr>
          <p:cNvSpPr txBox="1"/>
          <p:nvPr/>
        </p:nvSpPr>
        <p:spPr>
          <a:xfrm>
            <a:off x="220500" y="1290446"/>
            <a:ext cx="10157637" cy="461665"/>
          </a:xfrm>
          <a:prstGeom prst="rect">
            <a:avLst/>
          </a:prstGeom>
          <a:noFill/>
        </p:spPr>
        <p:txBody>
          <a:bodyPr wrap="square" rtlCol="0">
            <a:spAutoFit/>
          </a:bodyPr>
          <a:lstStyle/>
          <a:p>
            <a:r>
              <a:rPr lang="en-GB" sz="2400" b="1">
                <a:solidFill>
                  <a:srgbClr val="23BAED"/>
                </a:solidFill>
              </a:rPr>
              <a:t>A business reliance on or use of natural capital</a:t>
            </a:r>
            <a:endParaRPr lang="en-CH" sz="2400" b="1">
              <a:solidFill>
                <a:srgbClr val="23BAED"/>
              </a:solidFill>
              <a:latin typeface="Arial"/>
            </a:endParaRPr>
          </a:p>
        </p:txBody>
      </p:sp>
      <p:sp>
        <p:nvSpPr>
          <p:cNvPr id="3" name="Slide Number Placeholder 2">
            <a:extLst>
              <a:ext uri="{FF2B5EF4-FFF2-40B4-BE49-F238E27FC236}">
                <a16:creationId xmlns:a16="http://schemas.microsoft.com/office/drawing/2014/main" id="{BCEB8041-CCEA-0F45-8121-21CA5253C728}"/>
              </a:ext>
            </a:extLst>
          </p:cNvPr>
          <p:cNvSpPr>
            <a:spLocks noGrp="1"/>
          </p:cNvSpPr>
          <p:nvPr>
            <p:ph type="sldNum" sz="quarter" idx="12"/>
          </p:nvPr>
        </p:nvSpPr>
        <p:spPr/>
        <p:txBody>
          <a:bodyPr/>
          <a:lstStyle/>
          <a:p>
            <a:fld id="{971CEC84-1649-40CE-BFF6-7286506FEA08}" type="slidenum">
              <a:rPr lang="en-GB" smtClean="0"/>
              <a:pPr/>
              <a:t>82</a:t>
            </a:fld>
            <a:endParaRPr lang="en-GB"/>
          </a:p>
        </p:txBody>
      </p:sp>
      <p:sp>
        <p:nvSpPr>
          <p:cNvPr id="10" name="Teardrop 9">
            <a:extLst>
              <a:ext uri="{FF2B5EF4-FFF2-40B4-BE49-F238E27FC236}">
                <a16:creationId xmlns:a16="http://schemas.microsoft.com/office/drawing/2014/main" id="{2EE0C087-139B-4F28-B300-02E2A8D5ACB9}"/>
              </a:ext>
            </a:extLst>
          </p:cNvPr>
          <p:cNvSpPr/>
          <p:nvPr/>
        </p:nvSpPr>
        <p:spPr>
          <a:xfrm>
            <a:off x="9969910" y="203522"/>
            <a:ext cx="2079097" cy="170639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1" name="TextBox 10">
            <a:extLst>
              <a:ext uri="{FF2B5EF4-FFF2-40B4-BE49-F238E27FC236}">
                <a16:creationId xmlns:a16="http://schemas.microsoft.com/office/drawing/2014/main" id="{D89F5E8A-1440-4D6B-81AE-41032772EBB0}"/>
              </a:ext>
            </a:extLst>
          </p:cNvPr>
          <p:cNvSpPr txBox="1"/>
          <p:nvPr/>
        </p:nvSpPr>
        <p:spPr>
          <a:xfrm>
            <a:off x="10047754" y="523727"/>
            <a:ext cx="2001253" cy="1246495"/>
          </a:xfrm>
          <a:prstGeom prst="rect">
            <a:avLst/>
          </a:prstGeom>
          <a:noFill/>
        </p:spPr>
        <p:txBody>
          <a:bodyPr wrap="square" rtlCol="0">
            <a:spAutoFit/>
          </a:bodyPr>
          <a:lstStyle/>
          <a:p>
            <a:pPr algn="ctr" defTabSz="914354">
              <a:defRPr/>
            </a:pPr>
            <a:r>
              <a:rPr lang="en-GB" sz="1500" dirty="0">
                <a:solidFill>
                  <a:prstClr val="white"/>
                </a:solidFill>
                <a:latin typeface="Arial"/>
              </a:rPr>
              <a:t>Refer to </a:t>
            </a:r>
            <a:r>
              <a:rPr lang="en-GB" sz="1500" b="1" dirty="0">
                <a:solidFill>
                  <a:prstClr val="white"/>
                </a:solidFill>
                <a:latin typeface="Arial"/>
              </a:rPr>
              <a:t>p. 25 </a:t>
            </a:r>
            <a:r>
              <a:rPr lang="en-GB" sz="1500" dirty="0">
                <a:solidFill>
                  <a:prstClr val="white"/>
                </a:solidFill>
                <a:latin typeface="Arial"/>
              </a:rPr>
              <a:t>of your workbook &amp; </a:t>
            </a:r>
            <a:r>
              <a:rPr lang="en-GB" sz="1500" b="1" dirty="0">
                <a:solidFill>
                  <a:prstClr val="white"/>
                </a:solidFill>
                <a:latin typeface="Arial"/>
              </a:rPr>
              <a:t>p. 17</a:t>
            </a:r>
          </a:p>
          <a:p>
            <a:pPr algn="ctr" defTabSz="914354">
              <a:defRPr/>
            </a:pPr>
            <a:r>
              <a:rPr lang="en-GB" sz="1500" dirty="0">
                <a:solidFill>
                  <a:prstClr val="white"/>
                </a:solidFill>
                <a:latin typeface="Arial"/>
              </a:rPr>
              <a:t>of the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dirty="0">
                <a:solidFill>
                  <a:schemeClr val="bg1"/>
                </a:solidFill>
                <a:hlinkClick r:id="rId4">
                  <a:extLst>
                    <a:ext uri="{A12FA001-AC4F-418D-AE19-62706E023703}">
                      <ahyp:hlinkClr xmlns:ahyp="http://schemas.microsoft.com/office/drawing/2018/hyperlinkcolor" val="tx"/>
                    </a:ext>
                  </a:extLst>
                </a:hlinkClick>
              </a:rPr>
              <a:t>Natural Capital Protocol</a:t>
            </a: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8488913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dirty="0"/>
              <a:t>Dependency pathway</a:t>
            </a:r>
            <a:endParaRPr lang="en-US" dirty="0"/>
          </a:p>
        </p:txBody>
      </p:sp>
      <p:sp>
        <p:nvSpPr>
          <p:cNvPr id="3" name="Content Placeholder 2">
            <a:extLst>
              <a:ext uri="{FF2B5EF4-FFF2-40B4-BE49-F238E27FC236}">
                <a16:creationId xmlns:a16="http://schemas.microsoft.com/office/drawing/2014/main" id="{008B785F-A7F4-47F8-8B73-E94773F96C59}"/>
              </a:ext>
            </a:extLst>
          </p:cNvPr>
          <p:cNvSpPr>
            <a:spLocks noGrp="1"/>
          </p:cNvSpPr>
          <p:nvPr>
            <p:ph idx="1"/>
          </p:nvPr>
        </p:nvSpPr>
        <p:spPr>
          <a:xfrm>
            <a:off x="314194" y="1461524"/>
            <a:ext cx="8269735" cy="4351338"/>
          </a:xfrm>
        </p:spPr>
        <p:txBody>
          <a:bodyPr/>
          <a:lstStyle/>
          <a:p>
            <a:pPr>
              <a:lnSpc>
                <a:spcPct val="100000"/>
              </a:lnSpc>
            </a:pPr>
            <a:r>
              <a:rPr lang="en-US" dirty="0"/>
              <a:t>Business activities can be </a:t>
            </a:r>
            <a:r>
              <a:rPr lang="en-US" b="1" dirty="0">
                <a:solidFill>
                  <a:srgbClr val="23BAED"/>
                </a:solidFill>
              </a:rPr>
              <a:t>dependent on specific features</a:t>
            </a:r>
            <a:r>
              <a:rPr lang="en-US" dirty="0">
                <a:solidFill>
                  <a:schemeClr val="tx1"/>
                </a:solidFill>
              </a:rPr>
              <a:t> </a:t>
            </a:r>
            <a:r>
              <a:rPr lang="en-US" dirty="0"/>
              <a:t>of natural capital</a:t>
            </a:r>
          </a:p>
          <a:p>
            <a:pPr marL="0" indent="0">
              <a:buNone/>
            </a:pPr>
            <a:endParaRPr lang="en-US" sz="1400" dirty="0">
              <a:solidFill>
                <a:schemeClr val="tx1"/>
              </a:solidFill>
            </a:endParaRPr>
          </a:p>
          <a:p>
            <a:pPr>
              <a:lnSpc>
                <a:spcPct val="100000"/>
              </a:lnSpc>
            </a:pPr>
            <a:r>
              <a:rPr lang="en-US" dirty="0"/>
              <a:t>A dependency pathway can </a:t>
            </a:r>
            <a:r>
              <a:rPr lang="en-US" b="1" dirty="0">
                <a:solidFill>
                  <a:srgbClr val="23BAED"/>
                </a:solidFill>
              </a:rPr>
              <a:t>identify how changes</a:t>
            </a:r>
            <a:r>
              <a:rPr lang="en-US" dirty="0">
                <a:solidFill>
                  <a:schemeClr val="tx1"/>
                </a:solidFill>
              </a:rPr>
              <a:t> </a:t>
            </a:r>
            <a:r>
              <a:rPr lang="en-US" dirty="0"/>
              <a:t>in specific features of natural capital can </a:t>
            </a:r>
            <a:r>
              <a:rPr lang="en-US" b="1" dirty="0">
                <a:solidFill>
                  <a:srgbClr val="23BAED"/>
                </a:solidFill>
              </a:rPr>
              <a:t>affect these activities</a:t>
            </a:r>
          </a:p>
          <a:p>
            <a:pPr marL="0" indent="0">
              <a:buNone/>
            </a:pPr>
            <a:endParaRPr lang="en-US" sz="1400" dirty="0">
              <a:solidFill>
                <a:schemeClr val="tx1"/>
              </a:solidFill>
            </a:endParaRPr>
          </a:p>
          <a:p>
            <a:pPr>
              <a:lnSpc>
                <a:spcPct val="100000"/>
              </a:lnSpc>
            </a:pPr>
            <a:r>
              <a:rPr lang="en-US" dirty="0"/>
              <a:t>Knowing how changes affect business activities helps you identify the </a:t>
            </a:r>
            <a:r>
              <a:rPr lang="en-US" b="1" dirty="0">
                <a:solidFill>
                  <a:srgbClr val="23BAED"/>
                </a:solidFill>
              </a:rPr>
              <a:t>cost of doing business</a:t>
            </a:r>
          </a:p>
          <a:p>
            <a:endParaRPr lang="en-US" dirty="0"/>
          </a:p>
          <a:p>
            <a:endParaRPr lang="en-US" dirty="0"/>
          </a:p>
        </p:txBody>
      </p:sp>
      <p:sp>
        <p:nvSpPr>
          <p:cNvPr id="13" name="Slide Number Placeholder 3">
            <a:extLst>
              <a:ext uri="{FF2B5EF4-FFF2-40B4-BE49-F238E27FC236}">
                <a16:creationId xmlns:a16="http://schemas.microsoft.com/office/drawing/2014/main" id="{B7DDF72B-9603-49FF-AEC3-B4D6822ABA0D}"/>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8" name="Teardrop 11">
            <a:extLst>
              <a:ext uri="{FF2B5EF4-FFF2-40B4-BE49-F238E27FC236}">
                <a16:creationId xmlns:a16="http://schemas.microsoft.com/office/drawing/2014/main" id="{F1071573-CC52-4878-908D-8A2A29EC8F28}"/>
              </a:ext>
            </a:extLst>
          </p:cNvPr>
          <p:cNvSpPr/>
          <p:nvPr/>
        </p:nvSpPr>
        <p:spPr>
          <a:xfrm>
            <a:off x="10394990" y="125753"/>
            <a:ext cx="1707763" cy="1158896"/>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14">
            <a:extLst>
              <a:ext uri="{FF2B5EF4-FFF2-40B4-BE49-F238E27FC236}">
                <a16:creationId xmlns:a16="http://schemas.microsoft.com/office/drawing/2014/main" id="{762305CA-5A33-44F8-AA68-BD0F56CA83C0}"/>
              </a:ext>
            </a:extLst>
          </p:cNvPr>
          <p:cNvSpPr txBox="1"/>
          <p:nvPr/>
        </p:nvSpPr>
        <p:spPr>
          <a:xfrm>
            <a:off x="10394989" y="323616"/>
            <a:ext cx="1707763"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a:t>
            </a:r>
            <a:r>
              <a:rPr lang="en-GB" sz="1500" b="1" dirty="0">
                <a:solidFill>
                  <a:prstClr val="white"/>
                </a:solidFill>
                <a:latin typeface="Arial"/>
              </a:rPr>
              <a:t>24</a:t>
            </a:r>
            <a:endParaRPr kumimoji="0" lang="en-GB" sz="15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of the </a:t>
            </a:r>
            <a:r>
              <a:rPr kumimoji="0" lang="en-GB" sz="1500" b="0" i="0" u="none" strike="noStrike" kern="1200" cap="none" spc="0" normalizeH="0" baseline="0" noProof="0" dirty="0">
                <a:ln>
                  <a:noFill/>
                </a:ln>
                <a:solidFill>
                  <a:schemeClr val="bg1"/>
                </a:solidFill>
                <a:effectLst/>
                <a:uLnTx/>
                <a:uFillTx/>
                <a:latin typeface="Arial"/>
                <a:ea typeface="+mn-ea"/>
                <a:cs typeface="+mn-cs"/>
                <a:hlinkClick r:id="rId3">
                  <a:extLst>
                    <a:ext uri="{A12FA001-AC4F-418D-AE19-62706E023703}">
                      <ahyp:hlinkClr xmlns:ahyp="http://schemas.microsoft.com/office/drawing/2018/hyperlinkcolor" val="tx"/>
                    </a:ext>
                  </a:extLst>
                </a:hlinkClick>
              </a:rPr>
              <a:t>F&amp;B Sector Guide</a:t>
            </a:r>
            <a:endParaRPr kumimoji="0" lang="en-GB" sz="1500" b="0"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42415793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dirty="0"/>
              <a:t>Dependency pathway </a:t>
            </a:r>
            <a:endParaRPr lang="en-US" dirty="0"/>
          </a:p>
        </p:txBody>
      </p:sp>
      <p:pic>
        <p:nvPicPr>
          <p:cNvPr id="14" name="Afbeelding 13">
            <a:extLst>
              <a:ext uri="{FF2B5EF4-FFF2-40B4-BE49-F238E27FC236}">
                <a16:creationId xmlns:a16="http://schemas.microsoft.com/office/drawing/2014/main" id="{F36677ED-93BB-4C9D-B205-6CB0302C46A0}"/>
              </a:ext>
            </a:extLst>
          </p:cNvPr>
          <p:cNvPicPr>
            <a:picLocks noChangeAspect="1"/>
          </p:cNvPicPr>
          <p:nvPr/>
        </p:nvPicPr>
        <p:blipFill>
          <a:blip r:embed="rId3"/>
          <a:stretch>
            <a:fillRect/>
          </a:stretch>
        </p:blipFill>
        <p:spPr>
          <a:xfrm>
            <a:off x="2630900" y="1321960"/>
            <a:ext cx="6930199" cy="4562908"/>
          </a:xfrm>
          <a:prstGeom prst="rect">
            <a:avLst/>
          </a:prstGeom>
        </p:spPr>
      </p:pic>
      <p:sp>
        <p:nvSpPr>
          <p:cNvPr id="13" name="Slide Number Placeholder 3">
            <a:extLst>
              <a:ext uri="{FF2B5EF4-FFF2-40B4-BE49-F238E27FC236}">
                <a16:creationId xmlns:a16="http://schemas.microsoft.com/office/drawing/2014/main" id="{B7DDF72B-9603-49FF-AEC3-B4D6822ABA0D}"/>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8" name="Teardrop 11">
            <a:extLst>
              <a:ext uri="{FF2B5EF4-FFF2-40B4-BE49-F238E27FC236}">
                <a16:creationId xmlns:a16="http://schemas.microsoft.com/office/drawing/2014/main" id="{DE1A80EE-C41A-48FA-B8CB-EF28706A2819}"/>
              </a:ext>
            </a:extLst>
          </p:cNvPr>
          <p:cNvSpPr/>
          <p:nvPr/>
        </p:nvSpPr>
        <p:spPr>
          <a:xfrm>
            <a:off x="10394990" y="125753"/>
            <a:ext cx="1707763" cy="1158896"/>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14">
            <a:extLst>
              <a:ext uri="{FF2B5EF4-FFF2-40B4-BE49-F238E27FC236}">
                <a16:creationId xmlns:a16="http://schemas.microsoft.com/office/drawing/2014/main" id="{19AF55D9-3EF0-4DCC-9D8B-F24369A8714A}"/>
              </a:ext>
            </a:extLst>
          </p:cNvPr>
          <p:cNvSpPr txBox="1"/>
          <p:nvPr/>
        </p:nvSpPr>
        <p:spPr>
          <a:xfrm>
            <a:off x="10394989" y="323616"/>
            <a:ext cx="1707763"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a:t>
            </a:r>
            <a:r>
              <a:rPr lang="en-GB" sz="1500" b="1" dirty="0">
                <a:solidFill>
                  <a:prstClr val="white"/>
                </a:solidFill>
                <a:latin typeface="Arial"/>
              </a:rPr>
              <a:t>24</a:t>
            </a:r>
            <a:endParaRPr kumimoji="0" lang="en-GB" sz="15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of the </a:t>
            </a:r>
            <a:r>
              <a:rPr kumimoji="0" lang="en-GB" sz="1500" b="0" i="0" u="none" strike="noStrike" kern="1200" cap="none" spc="0" normalizeH="0" baseline="0" noProof="0" dirty="0">
                <a:ln>
                  <a:noFill/>
                </a:ln>
                <a:solidFill>
                  <a:schemeClr val="bg1"/>
                </a:solidFill>
                <a:effectLst/>
                <a:uLnTx/>
                <a:uFillTx/>
                <a:latin typeface="Arial"/>
                <a:ea typeface="+mn-ea"/>
                <a:cs typeface="+mn-cs"/>
                <a:hlinkClick r:id="rId4">
                  <a:extLst>
                    <a:ext uri="{A12FA001-AC4F-418D-AE19-62706E023703}">
                      <ahyp:hlinkClr xmlns:ahyp="http://schemas.microsoft.com/office/drawing/2018/hyperlinkcolor" val="tx"/>
                    </a:ext>
                  </a:extLst>
                </a:hlinkClick>
              </a:rPr>
              <a:t>F&amp;B Sector Guide</a:t>
            </a:r>
            <a:endParaRPr kumimoji="0" lang="en-GB" sz="1500" b="0"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40139208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a:t>Natural capital impacts</a:t>
            </a:r>
            <a:endParaRPr lang="en-US"/>
          </a:p>
        </p:txBody>
      </p:sp>
      <p:pic>
        <p:nvPicPr>
          <p:cNvPr id="8" name="Picture 7">
            <a:extLst>
              <a:ext uri="{FF2B5EF4-FFF2-40B4-BE49-F238E27FC236}">
                <a16:creationId xmlns:a16="http://schemas.microsoft.com/office/drawing/2014/main" id="{33CBD42D-5190-47FE-9209-63F72E3A1536}"/>
              </a:ext>
            </a:extLst>
          </p:cNvPr>
          <p:cNvPicPr>
            <a:picLocks noChangeAspect="1"/>
          </p:cNvPicPr>
          <p:nvPr/>
        </p:nvPicPr>
        <p:blipFill rotWithShape="1">
          <a:blip r:embed="rId3"/>
          <a:srcRect l="29712" t="38120" r="30577" b="34359"/>
          <a:stretch/>
        </p:blipFill>
        <p:spPr>
          <a:xfrm>
            <a:off x="1870468" y="3243768"/>
            <a:ext cx="8451063" cy="3294483"/>
          </a:xfrm>
          <a:prstGeom prst="rect">
            <a:avLst/>
          </a:prstGeom>
        </p:spPr>
      </p:pic>
      <p:sp>
        <p:nvSpPr>
          <p:cNvPr id="4" name="TextBox 3">
            <a:extLst>
              <a:ext uri="{FF2B5EF4-FFF2-40B4-BE49-F238E27FC236}">
                <a16:creationId xmlns:a16="http://schemas.microsoft.com/office/drawing/2014/main" id="{0318AA3D-ED90-406B-B50E-C06BAA657E21}"/>
              </a:ext>
            </a:extLst>
          </p:cNvPr>
          <p:cNvSpPr txBox="1"/>
          <p:nvPr/>
        </p:nvSpPr>
        <p:spPr>
          <a:xfrm>
            <a:off x="163892" y="1486042"/>
            <a:ext cx="101576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23BAED"/>
                </a:solidFill>
                <a:effectLst/>
                <a:uLnTx/>
                <a:uFillTx/>
                <a:latin typeface="Arial"/>
                <a:ea typeface="+mn-ea"/>
                <a:cs typeface="+mn-cs"/>
              </a:rPr>
              <a:t>The negative or positive effect of business activity on natural capital</a:t>
            </a:r>
            <a:endParaRPr kumimoji="0" lang="en-CH" sz="2400" b="1" i="0" u="none" strike="noStrike" kern="1200" cap="none" spc="0" normalizeH="0" baseline="0" noProof="0">
              <a:ln>
                <a:noFill/>
              </a:ln>
              <a:solidFill>
                <a:srgbClr val="23BAED"/>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82773A06-3874-4B78-A55C-9897B38C99FB}"/>
              </a:ext>
            </a:extLst>
          </p:cNvPr>
          <p:cNvGrpSpPr/>
          <p:nvPr/>
        </p:nvGrpSpPr>
        <p:grpSpPr>
          <a:xfrm>
            <a:off x="10467918" y="121631"/>
            <a:ext cx="1621784" cy="1202286"/>
            <a:chOff x="4220691" y="3621813"/>
            <a:chExt cx="1314905" cy="1045939"/>
          </a:xfrm>
        </p:grpSpPr>
        <p:sp>
          <p:nvSpPr>
            <p:cNvPr id="6" name="Teardrop 5">
              <a:extLst>
                <a:ext uri="{FF2B5EF4-FFF2-40B4-BE49-F238E27FC236}">
                  <a16:creationId xmlns:a16="http://schemas.microsoft.com/office/drawing/2014/main" id="{DA22C8E3-A735-4BD6-9886-386EACF3EEA2}"/>
                </a:ext>
              </a:extLst>
            </p:cNvPr>
            <p:cNvSpPr/>
            <p:nvPr/>
          </p:nvSpPr>
          <p:spPr>
            <a:xfrm>
              <a:off x="4220691" y="3621813"/>
              <a:ext cx="1314905" cy="1045939"/>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BDE97FE9-8F30-472F-9139-D521483BCA8F}"/>
                </a:ext>
              </a:extLst>
            </p:cNvPr>
            <p:cNvSpPr txBox="1"/>
            <p:nvPr/>
          </p:nvSpPr>
          <p:spPr>
            <a:xfrm>
              <a:off x="4220691" y="3759875"/>
              <a:ext cx="1314904" cy="682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of the </a:t>
              </a:r>
              <a:r>
                <a:rPr lang="en-GB" sz="1500" dirty="0">
                  <a:solidFill>
                    <a:schemeClr val="bg1"/>
                  </a:solidFill>
                  <a:hlinkClick r:id="rId4">
                    <a:extLst>
                      <a:ext uri="{A12FA001-AC4F-418D-AE19-62706E023703}">
                        <ahyp:hlinkClr xmlns:ahyp="http://schemas.microsoft.com/office/drawing/2018/hyperlinkcolor" val="tx"/>
                      </a:ext>
                    </a:extLst>
                  </a:hlinkClick>
                </a:rPr>
                <a:t>Natural Capital Protocol</a:t>
              </a: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1" name="Slide Number Placeholder 3">
            <a:extLst>
              <a:ext uri="{FF2B5EF4-FFF2-40B4-BE49-F238E27FC236}">
                <a16:creationId xmlns:a16="http://schemas.microsoft.com/office/drawing/2014/main" id="{34DDD211-E2BA-495B-949E-5B5A27F9ECBB}"/>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35F234A2-F8FD-D849-AC06-7A326C16DC57}"/>
              </a:ext>
            </a:extLst>
          </p:cNvPr>
          <p:cNvGrpSpPr/>
          <p:nvPr/>
        </p:nvGrpSpPr>
        <p:grpSpPr>
          <a:xfrm rot="10800000">
            <a:off x="6077543" y="2748468"/>
            <a:ext cx="209954" cy="412154"/>
            <a:chOff x="6292838" y="5591697"/>
            <a:chExt cx="209954" cy="412154"/>
          </a:xfrm>
        </p:grpSpPr>
        <p:sp>
          <p:nvSpPr>
            <p:cNvPr id="9" name="Down Arrow 8">
              <a:extLst>
                <a:ext uri="{FF2B5EF4-FFF2-40B4-BE49-F238E27FC236}">
                  <a16:creationId xmlns:a16="http://schemas.microsoft.com/office/drawing/2014/main" id="{B3D14318-CBCC-BC44-9D34-E8EBB364496F}"/>
                </a:ext>
              </a:extLst>
            </p:cNvPr>
            <p:cNvSpPr/>
            <p:nvPr/>
          </p:nvSpPr>
          <p:spPr>
            <a:xfrm>
              <a:off x="6292838" y="5591697"/>
              <a:ext cx="209954" cy="412154"/>
            </a:xfrm>
            <a:prstGeom prst="downArrow">
              <a:avLst/>
            </a:prstGeom>
            <a:solidFill>
              <a:schemeClr val="bg1"/>
            </a:solidFill>
            <a:ln>
              <a:solidFill>
                <a:srgbClr val="B8C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Rectangle 9">
              <a:extLst>
                <a:ext uri="{FF2B5EF4-FFF2-40B4-BE49-F238E27FC236}">
                  <a16:creationId xmlns:a16="http://schemas.microsoft.com/office/drawing/2014/main" id="{6E74CAB3-E3BF-A64A-9DAA-127FE1DCF264}"/>
                </a:ext>
              </a:extLst>
            </p:cNvPr>
            <p:cNvSpPr/>
            <p:nvPr/>
          </p:nvSpPr>
          <p:spPr>
            <a:xfrm>
              <a:off x="6424607" y="5752055"/>
              <a:ext cx="36000"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3" name="Tekstvak 2">
            <a:extLst>
              <a:ext uri="{FF2B5EF4-FFF2-40B4-BE49-F238E27FC236}">
                <a16:creationId xmlns:a16="http://schemas.microsoft.com/office/drawing/2014/main" id="{F31A0C33-694E-45F7-9BCB-158487C1DACE}"/>
              </a:ext>
            </a:extLst>
          </p:cNvPr>
          <p:cNvSpPr txBox="1"/>
          <p:nvPr/>
        </p:nvSpPr>
        <p:spPr>
          <a:xfrm>
            <a:off x="1870466" y="2181503"/>
            <a:ext cx="8451063" cy="353943"/>
          </a:xfrm>
          <a:prstGeom prst="rect">
            <a:avLst/>
          </a:prstGeom>
          <a:noFill/>
        </p:spPr>
        <p:txBody>
          <a:bodyPr wrap="square" rtlCol="0">
            <a:spAutoFit/>
          </a:bodyPr>
          <a:lstStyle/>
          <a:p>
            <a:pPr algn="ctr"/>
            <a:r>
              <a:rPr lang="en-US" sz="1700" dirty="0">
                <a:solidFill>
                  <a:srgbClr val="92D050"/>
                </a:solidFill>
              </a:rPr>
              <a:t>Cleaning water, sequestering carbon, improving biodiversity</a:t>
            </a:r>
          </a:p>
        </p:txBody>
      </p:sp>
    </p:spTree>
    <p:extLst>
      <p:ext uri="{BB962C8B-B14F-4D97-AF65-F5344CB8AC3E}">
        <p14:creationId xmlns:p14="http://schemas.microsoft.com/office/powerpoint/2010/main" val="22073505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3E87-6928-4911-A822-1824601FF78E}"/>
              </a:ext>
            </a:extLst>
          </p:cNvPr>
          <p:cNvSpPr>
            <a:spLocks noGrp="1"/>
          </p:cNvSpPr>
          <p:nvPr>
            <p:ph type="title"/>
          </p:nvPr>
        </p:nvSpPr>
        <p:spPr/>
        <p:txBody>
          <a:bodyPr/>
          <a:lstStyle/>
          <a:p>
            <a:r>
              <a:rPr lang="en-GB"/>
              <a:t>Impact drivers</a:t>
            </a:r>
            <a:endParaRPr lang="en-US"/>
          </a:p>
        </p:txBody>
      </p:sp>
      <p:sp>
        <p:nvSpPr>
          <p:cNvPr id="5" name="Content Placeholder 2">
            <a:extLst>
              <a:ext uri="{FF2B5EF4-FFF2-40B4-BE49-F238E27FC236}">
                <a16:creationId xmlns:a16="http://schemas.microsoft.com/office/drawing/2014/main" id="{C29B4453-D808-405D-9D1A-575C4F4B7E8F}"/>
              </a:ext>
            </a:extLst>
          </p:cNvPr>
          <p:cNvSpPr>
            <a:spLocks noGrp="1"/>
          </p:cNvSpPr>
          <p:nvPr>
            <p:ph idx="1"/>
          </p:nvPr>
        </p:nvSpPr>
        <p:spPr>
          <a:xfrm>
            <a:off x="314195" y="1461524"/>
            <a:ext cx="5217925" cy="4351338"/>
          </a:xfrm>
        </p:spPr>
        <p:txBody>
          <a:bodyPr/>
          <a:lstStyle/>
          <a:p>
            <a:pPr marL="0" indent="0">
              <a:buNone/>
            </a:pPr>
            <a:r>
              <a:rPr lang="en-US" b="1">
                <a:solidFill>
                  <a:srgbClr val="23BAED"/>
                </a:solidFill>
              </a:rPr>
              <a:t>Impact drivers </a:t>
            </a:r>
            <a:r>
              <a:rPr lang="en-US"/>
              <a:t>are:</a:t>
            </a:r>
          </a:p>
          <a:p>
            <a:r>
              <a:rPr lang="en-US" b="1">
                <a:solidFill>
                  <a:srgbClr val="23BAED"/>
                </a:solidFill>
              </a:rPr>
              <a:t>Measurable quantities </a:t>
            </a:r>
            <a:r>
              <a:rPr lang="en-US"/>
              <a:t>of a natural resource used as an </a:t>
            </a:r>
            <a:r>
              <a:rPr lang="en-US" b="1">
                <a:solidFill>
                  <a:srgbClr val="23BAED"/>
                </a:solidFill>
              </a:rPr>
              <a:t>input</a:t>
            </a:r>
            <a:r>
              <a:rPr lang="en-US">
                <a:solidFill>
                  <a:schemeClr val="tx1"/>
                </a:solidFill>
              </a:rPr>
              <a:t> </a:t>
            </a:r>
            <a:r>
              <a:rPr lang="en-US"/>
              <a:t>to production</a:t>
            </a:r>
          </a:p>
          <a:p>
            <a:pPr marL="0" indent="0">
              <a:buNone/>
            </a:pPr>
            <a:r>
              <a:rPr lang="en-US"/>
              <a:t>  (e.g. fresh water)</a:t>
            </a:r>
          </a:p>
          <a:p>
            <a:pPr marL="0" indent="0">
              <a:buNone/>
            </a:pPr>
            <a:r>
              <a:rPr lang="en-US"/>
              <a:t>Or:</a:t>
            </a:r>
          </a:p>
          <a:p>
            <a:r>
              <a:rPr lang="en-US" b="1">
                <a:solidFill>
                  <a:srgbClr val="23BAED"/>
                </a:solidFill>
              </a:rPr>
              <a:t>Measurable non-product output</a:t>
            </a:r>
            <a:r>
              <a:rPr lang="en-US">
                <a:solidFill>
                  <a:schemeClr val="tx1"/>
                </a:solidFill>
              </a:rPr>
              <a:t> </a:t>
            </a:r>
            <a:r>
              <a:rPr lang="en-US"/>
              <a:t>of a business activity</a:t>
            </a:r>
          </a:p>
          <a:p>
            <a:pPr marL="0" indent="0">
              <a:buFont typeface="Arial"/>
              <a:buNone/>
            </a:pPr>
            <a:r>
              <a:rPr lang="en-US"/>
              <a:t>  (e.g. water discharges)</a:t>
            </a:r>
          </a:p>
          <a:p>
            <a:endParaRPr lang="en-US"/>
          </a:p>
          <a:p>
            <a:endParaRPr lang="en-US"/>
          </a:p>
        </p:txBody>
      </p:sp>
      <p:sp>
        <p:nvSpPr>
          <p:cNvPr id="8" name="Slide Number Placeholder 3">
            <a:extLst>
              <a:ext uri="{FF2B5EF4-FFF2-40B4-BE49-F238E27FC236}">
                <a16:creationId xmlns:a16="http://schemas.microsoft.com/office/drawing/2014/main" id="{397AF606-3048-4390-8D02-5C4A5CA16251}"/>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C3F7C72C-B091-4B4A-BE6F-12754F888DAA}"/>
              </a:ext>
            </a:extLst>
          </p:cNvPr>
          <p:cNvSpPr/>
          <p:nvPr/>
        </p:nvSpPr>
        <p:spPr>
          <a:xfrm>
            <a:off x="5678152" y="2337622"/>
            <a:ext cx="1378710" cy="2686661"/>
          </a:xfrm>
          <a:prstGeom prst="roundRect">
            <a:avLst/>
          </a:prstGeom>
          <a:ln>
            <a:solidFill>
              <a:srgbClr val="FFCC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a:solidFill>
                  <a:schemeClr val="tx1">
                    <a:lumMod val="65000"/>
                    <a:lumOff val="35000"/>
                  </a:schemeClr>
                </a:solidFill>
              </a:rPr>
              <a:t>Natural capital impact drivers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b="1">
              <a:solidFill>
                <a:schemeClr val="tx1">
                  <a:lumMod val="65000"/>
                  <a:lumOff val="3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a:solidFill>
                  <a:schemeClr val="tx1">
                    <a:lumMod val="65000"/>
                    <a:lumOff val="35000"/>
                  </a:schemeClr>
                </a:solidFill>
              </a:rPr>
              <a:t>INPUTS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solidFill>
                  <a:schemeClr val="tx1">
                    <a:lumMod val="65000"/>
                    <a:lumOff val="35000"/>
                  </a:schemeClr>
                </a:solidFill>
              </a:rPr>
              <a:t>E.g. Fresh water, land use</a:t>
            </a:r>
          </a:p>
        </p:txBody>
      </p:sp>
      <p:sp>
        <p:nvSpPr>
          <p:cNvPr id="12" name="Rectangle: Rounded Corners 11">
            <a:extLst>
              <a:ext uri="{FF2B5EF4-FFF2-40B4-BE49-F238E27FC236}">
                <a16:creationId xmlns:a16="http://schemas.microsoft.com/office/drawing/2014/main" id="{8E32EBD5-48D3-4380-BD0B-D0A76BF1A408}"/>
              </a:ext>
            </a:extLst>
          </p:cNvPr>
          <p:cNvSpPr/>
          <p:nvPr/>
        </p:nvSpPr>
        <p:spPr>
          <a:xfrm>
            <a:off x="7242221" y="2337623"/>
            <a:ext cx="3000165" cy="2686661"/>
          </a:xfrm>
          <a:prstGeom prst="roundRect">
            <a:avLst/>
          </a:prstGeom>
          <a:ln>
            <a:solidFill>
              <a:srgbClr val="FFCC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a:solidFill>
                  <a:schemeClr val="tx1">
                    <a:lumMod val="65000"/>
                    <a:lumOff val="35000"/>
                  </a:schemeClr>
                </a:solidFill>
              </a:rPr>
              <a:t>Raw materials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solidFill>
                  <a:schemeClr val="tx1">
                    <a:lumMod val="65000"/>
                    <a:lumOff val="35000"/>
                  </a:schemeClr>
                </a:solidFill>
              </a:rPr>
              <a:t>E.g. feed-crop agriculture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a:solidFill>
                <a:schemeClr val="tx1">
                  <a:lumMod val="65000"/>
                  <a:lumOff val="3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lang="en-GB" sz="1100">
                <a:solidFill>
                  <a:schemeClr val="tx1">
                    <a:lumMod val="65000"/>
                    <a:lumOff val="35000"/>
                  </a:schemeClr>
                </a:solidFill>
              </a:rPr>
            </a:br>
            <a:r>
              <a:rPr lang="en-GB" sz="1100" b="1">
                <a:solidFill>
                  <a:schemeClr val="tx1">
                    <a:lumMod val="65000"/>
                    <a:lumOff val="35000"/>
                  </a:schemeClr>
                </a:solidFill>
              </a:rPr>
              <a:t>Livestock farming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solidFill>
                  <a:schemeClr val="tx1">
                    <a:lumMod val="65000"/>
                    <a:lumOff val="35000"/>
                  </a:schemeClr>
                </a:solidFill>
              </a:rPr>
              <a:t>E.g. pig farming</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a:solidFill>
                <a:schemeClr val="tx1">
                  <a:lumMod val="65000"/>
                  <a:lumOff val="3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lang="en-GB" sz="1100">
                <a:solidFill>
                  <a:schemeClr val="tx1">
                    <a:lumMod val="65000"/>
                    <a:lumOff val="35000"/>
                  </a:schemeClr>
                </a:solidFill>
              </a:rPr>
            </a:br>
            <a:r>
              <a:rPr lang="en-GB" sz="1100" b="1">
                <a:solidFill>
                  <a:schemeClr val="tx1">
                    <a:lumMod val="65000"/>
                    <a:lumOff val="35000"/>
                  </a:schemeClr>
                </a:solidFill>
              </a:rPr>
              <a:t>Food processing</a:t>
            </a:r>
            <a:br>
              <a:rPr lang="en-GB" sz="1100">
                <a:solidFill>
                  <a:schemeClr val="tx1">
                    <a:lumMod val="65000"/>
                    <a:lumOff val="35000"/>
                  </a:schemeClr>
                </a:solidFill>
              </a:rPr>
            </a:br>
            <a:r>
              <a:rPr lang="en-GB" sz="1100">
                <a:solidFill>
                  <a:schemeClr val="tx1">
                    <a:lumMod val="65000"/>
                    <a:lumOff val="35000"/>
                  </a:schemeClr>
                </a:solidFill>
              </a:rPr>
              <a:t>E.g. meatpacking, cutting, refrigeration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a:solidFill>
                <a:schemeClr val="tx1">
                  <a:lumMod val="65000"/>
                  <a:lumOff val="3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a:solidFill>
                <a:schemeClr val="tx1">
                  <a:lumMod val="65000"/>
                  <a:lumOff val="3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a:solidFill>
                  <a:schemeClr val="tx1">
                    <a:lumMod val="65000"/>
                    <a:lumOff val="35000"/>
                  </a:schemeClr>
                </a:solidFill>
              </a:rPr>
              <a:t>Packaging, distribution and retail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solidFill>
                  <a:schemeClr val="tx1">
                    <a:lumMod val="65000"/>
                    <a:lumOff val="35000"/>
                  </a:schemeClr>
                </a:solidFill>
              </a:rPr>
              <a:t>E.g. meat packaging, distribution and retail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a:ln>
                <a:noFill/>
              </a:ln>
              <a:solidFill>
                <a:prstClr val="black"/>
              </a:solidFill>
              <a:effectLst/>
              <a:uLnTx/>
              <a:uFillTx/>
              <a:latin typeface="Arial"/>
              <a:ea typeface="+mn-ea"/>
              <a:cs typeface="+mn-cs"/>
            </a:endParaRPr>
          </a:p>
        </p:txBody>
      </p:sp>
      <p:sp>
        <p:nvSpPr>
          <p:cNvPr id="13" name="Rectangle: Rounded Corners 12">
            <a:extLst>
              <a:ext uri="{FF2B5EF4-FFF2-40B4-BE49-F238E27FC236}">
                <a16:creationId xmlns:a16="http://schemas.microsoft.com/office/drawing/2014/main" id="{F350528B-7E0D-4914-94E1-E8FC811533C8}"/>
              </a:ext>
            </a:extLst>
          </p:cNvPr>
          <p:cNvSpPr/>
          <p:nvPr/>
        </p:nvSpPr>
        <p:spPr>
          <a:xfrm>
            <a:off x="10427745" y="2337623"/>
            <a:ext cx="1572527" cy="2686660"/>
          </a:xfrm>
          <a:prstGeom prst="roundRect">
            <a:avLst/>
          </a:prstGeom>
          <a:ln>
            <a:solidFill>
              <a:srgbClr val="FFCC66"/>
            </a:solidFill>
          </a:ln>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en-GB" sz="1100" b="1">
                <a:solidFill>
                  <a:schemeClr val="tx1">
                    <a:lumMod val="65000"/>
                    <a:lumOff val="35000"/>
                  </a:schemeClr>
                </a:solidFill>
              </a:rPr>
              <a:t>Natural capital impact drivers</a:t>
            </a:r>
          </a:p>
          <a:p>
            <a:pPr algn="ctr">
              <a:defRPr/>
            </a:pPr>
            <a:endParaRPr lang="en-GB" sz="1100" b="1">
              <a:solidFill>
                <a:schemeClr val="tx1">
                  <a:lumMod val="65000"/>
                  <a:lumOff val="35000"/>
                </a:schemeClr>
              </a:solidFill>
            </a:endParaRPr>
          </a:p>
          <a:p>
            <a:pPr algn="ctr">
              <a:defRPr/>
            </a:pPr>
            <a:r>
              <a:rPr lang="en-GB" sz="1100" b="1">
                <a:solidFill>
                  <a:schemeClr val="tx1">
                    <a:lumMod val="65000"/>
                    <a:lumOff val="35000"/>
                  </a:schemeClr>
                </a:solidFill>
              </a:rPr>
              <a:t>OUTPUTS</a:t>
            </a:r>
          </a:p>
          <a:p>
            <a:pPr algn="ctr">
              <a:defRPr/>
            </a:pPr>
            <a:r>
              <a:rPr lang="en-GB" sz="1100">
                <a:solidFill>
                  <a:schemeClr val="tx1">
                    <a:lumMod val="65000"/>
                    <a:lumOff val="35000"/>
                  </a:schemeClr>
                </a:solidFill>
              </a:rPr>
              <a:t>E.g. Waste, manure, air pollution, discharges to water and soil</a:t>
            </a:r>
          </a:p>
        </p:txBody>
      </p:sp>
      <p:sp>
        <p:nvSpPr>
          <p:cNvPr id="9" name="Arrow: Right 8">
            <a:extLst>
              <a:ext uri="{FF2B5EF4-FFF2-40B4-BE49-F238E27FC236}">
                <a16:creationId xmlns:a16="http://schemas.microsoft.com/office/drawing/2014/main" id="{D51075F5-ED86-4B6E-8CA1-956EE5C95704}"/>
              </a:ext>
            </a:extLst>
          </p:cNvPr>
          <p:cNvSpPr/>
          <p:nvPr/>
        </p:nvSpPr>
        <p:spPr>
          <a:xfrm>
            <a:off x="6987440" y="3571122"/>
            <a:ext cx="324203" cy="219660"/>
          </a:xfrm>
          <a:prstGeom prst="rightArrow">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Arrow: Right 14">
            <a:extLst>
              <a:ext uri="{FF2B5EF4-FFF2-40B4-BE49-F238E27FC236}">
                <a16:creationId xmlns:a16="http://schemas.microsoft.com/office/drawing/2014/main" id="{CC522E90-62EC-4850-BD84-1D860A27DE42}"/>
              </a:ext>
            </a:extLst>
          </p:cNvPr>
          <p:cNvSpPr/>
          <p:nvPr/>
        </p:nvSpPr>
        <p:spPr>
          <a:xfrm>
            <a:off x="10172964" y="3571122"/>
            <a:ext cx="324203" cy="219660"/>
          </a:xfrm>
          <a:prstGeom prst="rightArrow">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Arrow: Right 16">
            <a:extLst>
              <a:ext uri="{FF2B5EF4-FFF2-40B4-BE49-F238E27FC236}">
                <a16:creationId xmlns:a16="http://schemas.microsoft.com/office/drawing/2014/main" id="{7E09106D-EE3D-401F-921C-9CC61B11D14F}"/>
              </a:ext>
            </a:extLst>
          </p:cNvPr>
          <p:cNvSpPr/>
          <p:nvPr/>
        </p:nvSpPr>
        <p:spPr>
          <a:xfrm rot="5400000">
            <a:off x="8580200" y="2801745"/>
            <a:ext cx="324203" cy="219660"/>
          </a:xfrm>
          <a:prstGeom prst="rightArrow">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Arrow: Right 18">
            <a:extLst>
              <a:ext uri="{FF2B5EF4-FFF2-40B4-BE49-F238E27FC236}">
                <a16:creationId xmlns:a16="http://schemas.microsoft.com/office/drawing/2014/main" id="{5E20A9C9-81CC-43D7-96DC-64D073148959}"/>
              </a:ext>
            </a:extLst>
          </p:cNvPr>
          <p:cNvSpPr/>
          <p:nvPr/>
        </p:nvSpPr>
        <p:spPr>
          <a:xfrm rot="5400000">
            <a:off x="8582956" y="3493075"/>
            <a:ext cx="324203" cy="219660"/>
          </a:xfrm>
          <a:prstGeom prst="rightArrow">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Arrow: Right 18">
            <a:extLst>
              <a:ext uri="{FF2B5EF4-FFF2-40B4-BE49-F238E27FC236}">
                <a16:creationId xmlns:a16="http://schemas.microsoft.com/office/drawing/2014/main" id="{40469BF0-060F-45CC-924E-E6D76240D32C}"/>
              </a:ext>
            </a:extLst>
          </p:cNvPr>
          <p:cNvSpPr/>
          <p:nvPr/>
        </p:nvSpPr>
        <p:spPr>
          <a:xfrm rot="5400000">
            <a:off x="8582956" y="4142732"/>
            <a:ext cx="324203" cy="219660"/>
          </a:xfrm>
          <a:prstGeom prst="rightArrow">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Tekstvak 17">
            <a:extLst>
              <a:ext uri="{FF2B5EF4-FFF2-40B4-BE49-F238E27FC236}">
                <a16:creationId xmlns:a16="http://schemas.microsoft.com/office/drawing/2014/main" id="{0A2AE1C4-FD91-44E6-A421-148BAB2034F3}"/>
              </a:ext>
            </a:extLst>
          </p:cNvPr>
          <p:cNvSpPr txBox="1"/>
          <p:nvPr/>
        </p:nvSpPr>
        <p:spPr>
          <a:xfrm>
            <a:off x="7385388" y="5290508"/>
            <a:ext cx="2949677"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b="1">
                <a:solidFill>
                  <a:schemeClr val="tx1">
                    <a:lumMod val="65000"/>
                    <a:lumOff val="35000"/>
                  </a:schemeClr>
                </a:solidFill>
              </a:rPr>
              <a:t>Natural </a:t>
            </a:r>
            <a:r>
              <a:rPr lang="nl-NL" sz="1100" b="1" err="1">
                <a:solidFill>
                  <a:schemeClr val="tx1">
                    <a:lumMod val="65000"/>
                    <a:lumOff val="35000"/>
                  </a:schemeClr>
                </a:solidFill>
              </a:rPr>
              <a:t>capital</a:t>
            </a:r>
            <a:r>
              <a:rPr lang="nl-NL" sz="1100" b="1">
                <a:solidFill>
                  <a:schemeClr val="tx1">
                    <a:lumMod val="65000"/>
                    <a:lumOff val="35000"/>
                  </a:schemeClr>
                </a:solidFill>
              </a:rPr>
              <a:t> </a:t>
            </a:r>
            <a:r>
              <a:rPr lang="nl-NL" sz="1100" b="1" err="1">
                <a:solidFill>
                  <a:schemeClr val="tx1">
                    <a:lumMod val="65000"/>
                    <a:lumOff val="35000"/>
                  </a:schemeClr>
                </a:solidFill>
              </a:rPr>
              <a:t>dependencies</a:t>
            </a:r>
            <a:endParaRPr lang="nl-NL" sz="1100" b="1">
              <a:solidFill>
                <a:schemeClr val="tx1">
                  <a:lumMod val="65000"/>
                  <a:lumOff val="3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100">
                <a:solidFill>
                  <a:schemeClr val="tx1">
                    <a:lumMod val="65000"/>
                    <a:lumOff val="35000"/>
                  </a:schemeClr>
                </a:solidFill>
              </a:rPr>
              <a:t>E.g. </a:t>
            </a:r>
            <a:r>
              <a:rPr lang="nl-NL" sz="1100" err="1">
                <a:solidFill>
                  <a:schemeClr val="tx1">
                    <a:lumMod val="65000"/>
                    <a:lumOff val="35000"/>
                  </a:schemeClr>
                </a:solidFill>
              </a:rPr>
              <a:t>fresh</a:t>
            </a:r>
            <a:r>
              <a:rPr lang="nl-NL" sz="1100">
                <a:solidFill>
                  <a:schemeClr val="tx1">
                    <a:lumMod val="65000"/>
                    <a:lumOff val="35000"/>
                  </a:schemeClr>
                </a:solidFill>
              </a:rPr>
              <a:t> water, land, </a:t>
            </a:r>
            <a:r>
              <a:rPr lang="nl-NL" sz="1100" err="1">
                <a:solidFill>
                  <a:schemeClr val="tx1">
                    <a:lumMod val="65000"/>
                    <a:lumOff val="35000"/>
                  </a:schemeClr>
                </a:solidFill>
              </a:rPr>
              <a:t>climate</a:t>
            </a:r>
            <a:r>
              <a:rPr lang="nl-NL" sz="1100">
                <a:solidFill>
                  <a:schemeClr val="tx1">
                    <a:lumMod val="65000"/>
                    <a:lumOff val="35000"/>
                  </a:schemeClr>
                </a:solidFill>
              </a:rPr>
              <a:t> control, waste </a:t>
            </a:r>
            <a:r>
              <a:rPr lang="nl-NL" sz="1100" err="1">
                <a:solidFill>
                  <a:schemeClr val="tx1">
                    <a:lumMod val="65000"/>
                    <a:lumOff val="35000"/>
                  </a:schemeClr>
                </a:solidFill>
              </a:rPr>
              <a:t>assimilation</a:t>
            </a:r>
            <a:r>
              <a:rPr lang="nl-NL" sz="1100">
                <a:solidFill>
                  <a:schemeClr val="tx1">
                    <a:lumMod val="65000"/>
                    <a:lumOff val="35000"/>
                  </a:schemeClr>
                </a:solidFill>
              </a:rPr>
              <a:t>, </a:t>
            </a:r>
            <a:r>
              <a:rPr lang="nl-NL" sz="1100" err="1">
                <a:solidFill>
                  <a:schemeClr val="tx1">
                    <a:lumMod val="65000"/>
                    <a:lumOff val="35000"/>
                  </a:schemeClr>
                </a:solidFill>
              </a:rPr>
              <a:t>pollination</a:t>
            </a:r>
            <a:endParaRPr lang="nl-NL" sz="1100">
              <a:solidFill>
                <a:schemeClr val="tx1">
                  <a:lumMod val="65000"/>
                  <a:lumOff val="3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a:ln>
                <a:noFill/>
              </a:ln>
              <a:solidFill>
                <a:prstClr val="black"/>
              </a:solidFill>
              <a:effectLst/>
              <a:uLnTx/>
              <a:uFillTx/>
              <a:latin typeface="Arial"/>
              <a:ea typeface="+mn-ea"/>
              <a:cs typeface="+mn-cs"/>
            </a:endParaRPr>
          </a:p>
        </p:txBody>
      </p:sp>
      <p:sp>
        <p:nvSpPr>
          <p:cNvPr id="21" name="Arrow: Right 16">
            <a:extLst>
              <a:ext uri="{FF2B5EF4-FFF2-40B4-BE49-F238E27FC236}">
                <a16:creationId xmlns:a16="http://schemas.microsoft.com/office/drawing/2014/main" id="{95C91545-676A-4F9A-8AD0-A5D2552C8CB4}"/>
              </a:ext>
            </a:extLst>
          </p:cNvPr>
          <p:cNvSpPr/>
          <p:nvPr/>
        </p:nvSpPr>
        <p:spPr>
          <a:xfrm rot="16200000">
            <a:off x="8580200" y="4979339"/>
            <a:ext cx="324203" cy="219660"/>
          </a:xfrm>
          <a:prstGeom prst="rightArrow">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Teardrop 5">
            <a:extLst>
              <a:ext uri="{FF2B5EF4-FFF2-40B4-BE49-F238E27FC236}">
                <a16:creationId xmlns:a16="http://schemas.microsoft.com/office/drawing/2014/main" id="{0CAB2C21-2901-4170-9BDE-35EED547D472}"/>
              </a:ext>
            </a:extLst>
          </p:cNvPr>
          <p:cNvSpPr/>
          <p:nvPr/>
        </p:nvSpPr>
        <p:spPr>
          <a:xfrm>
            <a:off x="10445091" y="125352"/>
            <a:ext cx="1693417" cy="124344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24" name="TextBox 6">
            <a:extLst>
              <a:ext uri="{FF2B5EF4-FFF2-40B4-BE49-F238E27FC236}">
                <a16:creationId xmlns:a16="http://schemas.microsoft.com/office/drawing/2014/main" id="{4CB9E97F-CFEB-4F2E-89B4-575E5C80ED29}"/>
              </a:ext>
            </a:extLst>
          </p:cNvPr>
          <p:cNvSpPr txBox="1"/>
          <p:nvPr/>
        </p:nvSpPr>
        <p:spPr>
          <a:xfrm>
            <a:off x="10363402" y="401319"/>
            <a:ext cx="1856793"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a:t>
            </a:r>
            <a:r>
              <a:rPr lang="en-GB" sz="1500" b="1" dirty="0">
                <a:solidFill>
                  <a:prstClr val="white"/>
                </a:solidFill>
                <a:latin typeface="Arial"/>
              </a:rPr>
              <a:t>23</a:t>
            </a:r>
            <a:endParaRPr kumimoji="0" lang="en-GB" sz="15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of the </a:t>
            </a:r>
            <a:r>
              <a:rPr kumimoji="0" lang="en-GB" sz="1500" b="0" i="0" u="none" strike="noStrike" kern="1200" cap="none" spc="0" normalizeH="0" baseline="0" noProof="0" dirty="0">
                <a:ln>
                  <a:noFill/>
                </a:ln>
                <a:solidFill>
                  <a:schemeClr val="bg1"/>
                </a:solidFill>
                <a:effectLst/>
                <a:uLnTx/>
                <a:uFillTx/>
                <a:latin typeface="Arial"/>
                <a:ea typeface="+mn-ea"/>
                <a:cs typeface="+mn-cs"/>
                <a:hlinkClick r:id="rId3">
                  <a:extLst>
                    <a:ext uri="{A12FA001-AC4F-418D-AE19-62706E023703}">
                      <ahyp:hlinkClr xmlns:ahyp="http://schemas.microsoft.com/office/drawing/2018/hyperlinkcolor" val="tx"/>
                    </a:ext>
                  </a:extLst>
                </a:hlinkClick>
              </a:rPr>
              <a:t>F&amp;B Sector Guide</a:t>
            </a:r>
            <a:endParaRPr kumimoji="0" lang="en-GB" sz="1500" b="0"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247223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9" grpId="0" animBg="1"/>
      <p:bldP spid="15" grpId="0" animBg="1"/>
      <p:bldP spid="17" grpId="0" animBg="1"/>
      <p:bldP spid="19" grpId="0" animBg="1"/>
      <p:bldP spid="16" grpId="0" animBg="1"/>
      <p:bldP spid="18" grpId="0"/>
      <p:bldP spid="21"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2D2D2499-276A-4E99-89A3-68A686321847}"/>
              </a:ext>
            </a:extLst>
          </p:cNvPr>
          <p:cNvSpPr>
            <a:spLocks noGrp="1"/>
          </p:cNvSpPr>
          <p:nvPr>
            <p:ph idx="1"/>
          </p:nvPr>
        </p:nvSpPr>
        <p:spPr>
          <a:xfrm>
            <a:off x="314196" y="1461524"/>
            <a:ext cx="7755384" cy="4351338"/>
          </a:xfrm>
        </p:spPr>
        <p:txBody>
          <a:bodyPr>
            <a:normAutofit/>
          </a:bodyPr>
          <a:lstStyle/>
          <a:p>
            <a:pPr>
              <a:lnSpc>
                <a:spcPct val="100000"/>
              </a:lnSpc>
            </a:pPr>
            <a:r>
              <a:rPr lang="en-US" dirty="0">
                <a:solidFill>
                  <a:srgbClr val="595959"/>
                </a:solidFill>
              </a:rPr>
              <a:t>Business activities can </a:t>
            </a:r>
            <a:r>
              <a:rPr lang="en-US" b="1" dirty="0">
                <a:solidFill>
                  <a:srgbClr val="23BAED"/>
                </a:solidFill>
              </a:rPr>
              <a:t>impact specific features </a:t>
            </a:r>
            <a:r>
              <a:rPr lang="en-US" dirty="0">
                <a:solidFill>
                  <a:srgbClr val="595959"/>
                </a:solidFill>
              </a:rPr>
              <a:t>of natural capital</a:t>
            </a:r>
          </a:p>
          <a:p>
            <a:pPr marL="0" indent="0">
              <a:buNone/>
            </a:pPr>
            <a:endParaRPr lang="en-US" sz="1400" dirty="0">
              <a:solidFill>
                <a:schemeClr val="tx1"/>
              </a:solidFill>
            </a:endParaRPr>
          </a:p>
          <a:p>
            <a:pPr>
              <a:lnSpc>
                <a:spcPct val="100000"/>
              </a:lnSpc>
            </a:pPr>
            <a:r>
              <a:rPr lang="en-US" dirty="0">
                <a:solidFill>
                  <a:srgbClr val="595959"/>
                </a:solidFill>
              </a:rPr>
              <a:t>An impact pathway can </a:t>
            </a:r>
            <a:r>
              <a:rPr lang="en-US" b="1" dirty="0">
                <a:solidFill>
                  <a:srgbClr val="23BAED"/>
                </a:solidFill>
              </a:rPr>
              <a:t>identify how changes</a:t>
            </a:r>
            <a:r>
              <a:rPr lang="en-US" dirty="0">
                <a:solidFill>
                  <a:schemeClr val="tx1"/>
                </a:solidFill>
              </a:rPr>
              <a:t> </a:t>
            </a:r>
            <a:r>
              <a:rPr lang="en-US" dirty="0">
                <a:solidFill>
                  <a:srgbClr val="595959"/>
                </a:solidFill>
              </a:rPr>
              <a:t>in specific features of natural capital can </a:t>
            </a:r>
            <a:r>
              <a:rPr lang="en-US" b="1" dirty="0">
                <a:solidFill>
                  <a:srgbClr val="23BAED"/>
                </a:solidFill>
              </a:rPr>
              <a:t>impact these activities</a:t>
            </a:r>
          </a:p>
          <a:p>
            <a:pPr marL="0" indent="0">
              <a:buNone/>
            </a:pPr>
            <a:endParaRPr lang="en-US" sz="1400" dirty="0">
              <a:solidFill>
                <a:schemeClr val="tx1"/>
              </a:solidFill>
            </a:endParaRPr>
          </a:p>
          <a:p>
            <a:pPr>
              <a:lnSpc>
                <a:spcPct val="100000"/>
              </a:lnSpc>
            </a:pPr>
            <a:r>
              <a:rPr lang="en-US" dirty="0">
                <a:solidFill>
                  <a:srgbClr val="595959"/>
                </a:solidFill>
              </a:rPr>
              <a:t>Knowing how changes affect business activities helps you identify the</a:t>
            </a:r>
            <a:r>
              <a:rPr lang="en-US" dirty="0">
                <a:solidFill>
                  <a:schemeClr val="tx1"/>
                </a:solidFill>
              </a:rPr>
              <a:t> </a:t>
            </a:r>
            <a:r>
              <a:rPr lang="en-US" b="1" dirty="0">
                <a:solidFill>
                  <a:srgbClr val="23BAED"/>
                </a:solidFill>
              </a:rPr>
              <a:t>cost of doing business</a:t>
            </a:r>
          </a:p>
          <a:p>
            <a:endParaRPr lang="en-US" dirty="0"/>
          </a:p>
          <a:p>
            <a:endParaRPr lang="en-US" dirty="0"/>
          </a:p>
        </p:txBody>
      </p:sp>
      <p:sp>
        <p:nvSpPr>
          <p:cNvPr id="2" name="Title 1">
            <a:extLst>
              <a:ext uri="{FF2B5EF4-FFF2-40B4-BE49-F238E27FC236}">
                <a16:creationId xmlns:a16="http://schemas.microsoft.com/office/drawing/2014/main" id="{E3C43E87-6928-4911-A822-1824601FF78E}"/>
              </a:ext>
            </a:extLst>
          </p:cNvPr>
          <p:cNvSpPr>
            <a:spLocks noGrp="1"/>
          </p:cNvSpPr>
          <p:nvPr>
            <p:ph type="title"/>
          </p:nvPr>
        </p:nvSpPr>
        <p:spPr/>
        <p:txBody>
          <a:bodyPr/>
          <a:lstStyle/>
          <a:p>
            <a:r>
              <a:rPr lang="en-GB" dirty="0"/>
              <a:t>Impact pathway</a:t>
            </a:r>
            <a:endParaRPr lang="en-US" dirty="0"/>
          </a:p>
        </p:txBody>
      </p:sp>
      <p:sp>
        <p:nvSpPr>
          <p:cNvPr id="8" name="Slide Number Placeholder 3">
            <a:extLst>
              <a:ext uri="{FF2B5EF4-FFF2-40B4-BE49-F238E27FC236}">
                <a16:creationId xmlns:a16="http://schemas.microsoft.com/office/drawing/2014/main" id="{397AF606-3048-4390-8D02-5C4A5CA16251}"/>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9" name="Teardrop 5">
            <a:extLst>
              <a:ext uri="{FF2B5EF4-FFF2-40B4-BE49-F238E27FC236}">
                <a16:creationId xmlns:a16="http://schemas.microsoft.com/office/drawing/2014/main" id="{37677E73-6C88-4283-AE3B-6B9201FE8F35}"/>
              </a:ext>
            </a:extLst>
          </p:cNvPr>
          <p:cNvSpPr/>
          <p:nvPr/>
        </p:nvSpPr>
        <p:spPr>
          <a:xfrm>
            <a:off x="10110019" y="125352"/>
            <a:ext cx="2028489" cy="146747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Box 6">
            <a:extLst>
              <a:ext uri="{FF2B5EF4-FFF2-40B4-BE49-F238E27FC236}">
                <a16:creationId xmlns:a16="http://schemas.microsoft.com/office/drawing/2014/main" id="{A2CA0F0F-D6EF-4868-92E0-F189AD4A68FD}"/>
              </a:ext>
            </a:extLst>
          </p:cNvPr>
          <p:cNvSpPr txBox="1"/>
          <p:nvPr/>
        </p:nvSpPr>
        <p:spPr>
          <a:xfrm>
            <a:off x="10335207" y="215029"/>
            <a:ext cx="1856793" cy="12464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27 </a:t>
            </a:r>
            <a:r>
              <a:rPr kumimoji="0" lang="en-GB" sz="1500" i="0" u="none" strike="noStrike" kern="1200" cap="none" spc="0" normalizeH="0" baseline="0" noProof="0" dirty="0">
                <a:ln>
                  <a:noFill/>
                </a:ln>
                <a:solidFill>
                  <a:prstClr val="white"/>
                </a:solidFill>
                <a:effectLst/>
                <a:uLnTx/>
                <a:uFillTx/>
                <a:latin typeface="Arial"/>
                <a:ea typeface="+mn-ea"/>
                <a:cs typeface="+mn-cs"/>
              </a:rPr>
              <a:t>of your workbook and </a:t>
            </a:r>
            <a:r>
              <a:rPr kumimoji="0" lang="en-GB" sz="1500" b="1" i="0" u="none" strike="noStrike" kern="1200" cap="none" spc="0" normalizeH="0" baseline="0" noProof="0" dirty="0">
                <a:ln>
                  <a:noFill/>
                </a:ln>
                <a:solidFill>
                  <a:prstClr val="white"/>
                </a:solidFill>
                <a:effectLst/>
                <a:uLnTx/>
                <a:uFillTx/>
                <a:latin typeface="Arial"/>
                <a:ea typeface="+mn-ea"/>
                <a:cs typeface="+mn-cs"/>
              </a:rPr>
              <a:t>p. </a:t>
            </a:r>
            <a:r>
              <a:rPr lang="en-GB" sz="1500" b="1" dirty="0">
                <a:solidFill>
                  <a:prstClr val="white"/>
                </a:solidFill>
                <a:latin typeface="Arial"/>
              </a:rPr>
              <a:t>23</a:t>
            </a:r>
            <a:endParaRPr kumimoji="0" lang="en-GB" sz="15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of the </a:t>
            </a:r>
            <a:r>
              <a:rPr kumimoji="0" lang="en-GB" sz="1500" b="0" i="0" u="none" strike="noStrike" kern="1200" cap="none" spc="0" normalizeH="0" baseline="0" noProof="0" dirty="0">
                <a:ln>
                  <a:noFill/>
                </a:ln>
                <a:solidFill>
                  <a:schemeClr val="bg1"/>
                </a:solidFill>
                <a:effectLst/>
                <a:uLnTx/>
                <a:uFillTx/>
                <a:latin typeface="Arial"/>
                <a:ea typeface="+mn-ea"/>
                <a:cs typeface="+mn-cs"/>
                <a:hlinkClick r:id="rId3">
                  <a:extLst>
                    <a:ext uri="{A12FA001-AC4F-418D-AE19-62706E023703}">
                      <ahyp:hlinkClr xmlns:ahyp="http://schemas.microsoft.com/office/drawing/2018/hyperlinkcolor" val="tx"/>
                    </a:ext>
                  </a:extLst>
                </a:hlinkClick>
              </a:rPr>
              <a:t>F&amp;B Sector Guide</a:t>
            </a:r>
            <a:endParaRPr kumimoji="0" lang="en-GB" sz="1500" b="0"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37243543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13">
            <a:extLst>
              <a:ext uri="{FF2B5EF4-FFF2-40B4-BE49-F238E27FC236}">
                <a16:creationId xmlns:a16="http://schemas.microsoft.com/office/drawing/2014/main" id="{6A71354B-7C87-4B8A-97CA-D2869D15386A}"/>
              </a:ext>
            </a:extLst>
          </p:cNvPr>
          <p:cNvPicPr>
            <a:picLocks noChangeAspect="1"/>
          </p:cNvPicPr>
          <p:nvPr/>
        </p:nvPicPr>
        <p:blipFill rotWithShape="1">
          <a:blip r:embed="rId3"/>
          <a:srcRect l="2276" t="6318" r="2769"/>
          <a:stretch/>
        </p:blipFill>
        <p:spPr>
          <a:xfrm>
            <a:off x="2708367" y="1272104"/>
            <a:ext cx="6709776" cy="4581881"/>
          </a:xfrm>
          <a:prstGeom prst="rect">
            <a:avLst/>
          </a:prstGeom>
        </p:spPr>
      </p:pic>
      <p:sp>
        <p:nvSpPr>
          <p:cNvPr id="2" name="Title 1">
            <a:extLst>
              <a:ext uri="{FF2B5EF4-FFF2-40B4-BE49-F238E27FC236}">
                <a16:creationId xmlns:a16="http://schemas.microsoft.com/office/drawing/2014/main" id="{E3C43E87-6928-4911-A822-1824601FF78E}"/>
              </a:ext>
            </a:extLst>
          </p:cNvPr>
          <p:cNvSpPr>
            <a:spLocks noGrp="1"/>
          </p:cNvSpPr>
          <p:nvPr>
            <p:ph type="title"/>
          </p:nvPr>
        </p:nvSpPr>
        <p:spPr/>
        <p:txBody>
          <a:bodyPr/>
          <a:lstStyle/>
          <a:p>
            <a:r>
              <a:rPr lang="en-GB" dirty="0"/>
              <a:t>Impact pathway</a:t>
            </a:r>
            <a:endParaRPr lang="en-US" dirty="0"/>
          </a:p>
        </p:txBody>
      </p:sp>
      <p:sp>
        <p:nvSpPr>
          <p:cNvPr id="8" name="Slide Number Placeholder 3">
            <a:extLst>
              <a:ext uri="{FF2B5EF4-FFF2-40B4-BE49-F238E27FC236}">
                <a16:creationId xmlns:a16="http://schemas.microsoft.com/office/drawing/2014/main" id="{397AF606-3048-4390-8D02-5C4A5CA16251}"/>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0" name="Teardrop 5">
            <a:extLst>
              <a:ext uri="{FF2B5EF4-FFF2-40B4-BE49-F238E27FC236}">
                <a16:creationId xmlns:a16="http://schemas.microsoft.com/office/drawing/2014/main" id="{B8DAB81A-D374-43CE-8F30-FCA41DA9D164}"/>
              </a:ext>
            </a:extLst>
          </p:cNvPr>
          <p:cNvSpPr/>
          <p:nvPr/>
        </p:nvSpPr>
        <p:spPr>
          <a:xfrm>
            <a:off x="10445091" y="125352"/>
            <a:ext cx="1693417" cy="124344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Box 6">
            <a:extLst>
              <a:ext uri="{FF2B5EF4-FFF2-40B4-BE49-F238E27FC236}">
                <a16:creationId xmlns:a16="http://schemas.microsoft.com/office/drawing/2014/main" id="{90E18C27-FECA-4C44-9DB4-5E7297ABB8B8}"/>
              </a:ext>
            </a:extLst>
          </p:cNvPr>
          <p:cNvSpPr txBox="1"/>
          <p:nvPr/>
        </p:nvSpPr>
        <p:spPr>
          <a:xfrm>
            <a:off x="10363402" y="401319"/>
            <a:ext cx="1856793"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a:t>
            </a:r>
            <a:r>
              <a:rPr lang="en-GB" sz="1500" b="1" dirty="0">
                <a:solidFill>
                  <a:prstClr val="white"/>
                </a:solidFill>
                <a:latin typeface="Arial"/>
              </a:rPr>
              <a:t>23</a:t>
            </a:r>
            <a:endParaRPr kumimoji="0" lang="en-GB" sz="15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of the </a:t>
            </a:r>
            <a:r>
              <a:rPr kumimoji="0" lang="en-GB" sz="1500" b="0" i="0" u="none" strike="noStrike" kern="1200" cap="none" spc="0" normalizeH="0" baseline="0" noProof="0" dirty="0">
                <a:ln>
                  <a:noFill/>
                </a:ln>
                <a:solidFill>
                  <a:schemeClr val="bg1"/>
                </a:solidFill>
                <a:effectLst/>
                <a:uLnTx/>
                <a:uFillTx/>
                <a:latin typeface="Arial"/>
                <a:ea typeface="+mn-ea"/>
                <a:cs typeface="+mn-cs"/>
                <a:hlinkClick r:id="rId4">
                  <a:extLst>
                    <a:ext uri="{A12FA001-AC4F-418D-AE19-62706E023703}">
                      <ahyp:hlinkClr xmlns:ahyp="http://schemas.microsoft.com/office/drawing/2018/hyperlinkcolor" val="tx"/>
                    </a:ext>
                  </a:extLst>
                </a:hlinkClick>
              </a:rPr>
              <a:t>F&amp;B Sector Guide</a:t>
            </a:r>
            <a:endParaRPr kumimoji="0" lang="en-GB" sz="1500" b="0"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5367873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7635-E6B5-4D60-9AFD-7BF1E3041640}"/>
              </a:ext>
            </a:extLst>
          </p:cNvPr>
          <p:cNvSpPr>
            <a:spLocks noGrp="1"/>
          </p:cNvSpPr>
          <p:nvPr>
            <p:ph type="title"/>
          </p:nvPr>
        </p:nvSpPr>
        <p:spPr/>
        <p:txBody>
          <a:bodyPr/>
          <a:lstStyle/>
          <a:p>
            <a:r>
              <a:rPr lang="en-US" dirty="0"/>
              <a:t>Knowledge check </a:t>
            </a:r>
            <a:endParaRPr lang="en-CH" dirty="0"/>
          </a:p>
        </p:txBody>
      </p:sp>
      <p:sp>
        <p:nvSpPr>
          <p:cNvPr id="6" name="Oval 5">
            <a:extLst>
              <a:ext uri="{FF2B5EF4-FFF2-40B4-BE49-F238E27FC236}">
                <a16:creationId xmlns:a16="http://schemas.microsoft.com/office/drawing/2014/main" id="{B2881FDA-1521-421F-96F3-1ADBD06C894B}"/>
              </a:ext>
            </a:extLst>
          </p:cNvPr>
          <p:cNvSpPr/>
          <p:nvPr/>
        </p:nvSpPr>
        <p:spPr>
          <a:xfrm>
            <a:off x="785778" y="1461812"/>
            <a:ext cx="3604436" cy="3518603"/>
          </a:xfrm>
          <a:prstGeom prst="ellipse">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solidFill>
                <a:prstClr val="white"/>
              </a:solidFill>
              <a:latin typeface="Arial"/>
            </a:endParaRPr>
          </a:p>
        </p:txBody>
      </p:sp>
      <p:sp>
        <p:nvSpPr>
          <p:cNvPr id="7" name="TextBox 6">
            <a:extLst>
              <a:ext uri="{FF2B5EF4-FFF2-40B4-BE49-F238E27FC236}">
                <a16:creationId xmlns:a16="http://schemas.microsoft.com/office/drawing/2014/main" id="{17B34F00-F8B1-48EF-B300-A25E17D6F387}"/>
              </a:ext>
            </a:extLst>
          </p:cNvPr>
          <p:cNvSpPr txBox="1"/>
          <p:nvPr/>
        </p:nvSpPr>
        <p:spPr>
          <a:xfrm>
            <a:off x="1092931" y="2378778"/>
            <a:ext cx="3053547" cy="1846788"/>
          </a:xfrm>
          <a:prstGeom prst="rect">
            <a:avLst/>
          </a:prstGeom>
          <a:noFill/>
        </p:spPr>
        <p:txBody>
          <a:bodyPr wrap="square" rtlCol="0">
            <a:spAutoFit/>
          </a:bodyPr>
          <a:lstStyle/>
          <a:p>
            <a:pPr algn="ctr"/>
            <a:r>
              <a:rPr lang="en-US" sz="3200">
                <a:solidFill>
                  <a:schemeClr val="lt1"/>
                </a:solidFill>
              </a:rPr>
              <a:t>Impacts, dependencies, or both?</a:t>
            </a:r>
          </a:p>
          <a:p>
            <a:endParaRPr lang="en-CH" sz="1801"/>
          </a:p>
        </p:txBody>
      </p:sp>
      <p:pic>
        <p:nvPicPr>
          <p:cNvPr id="9" name="Picture 8">
            <a:extLst>
              <a:ext uri="{FF2B5EF4-FFF2-40B4-BE49-F238E27FC236}">
                <a16:creationId xmlns:a16="http://schemas.microsoft.com/office/drawing/2014/main" id="{7F378FA2-9EA2-42A6-9869-3EB8DB3D608E}"/>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3978670" y="250211"/>
            <a:ext cx="1202772" cy="1202772"/>
          </a:xfrm>
          <a:prstGeom prst="rect">
            <a:avLst/>
          </a:prstGeom>
        </p:spPr>
      </p:pic>
      <p:sp>
        <p:nvSpPr>
          <p:cNvPr id="3" name="Rectangle 2">
            <a:extLst>
              <a:ext uri="{FF2B5EF4-FFF2-40B4-BE49-F238E27FC236}">
                <a16:creationId xmlns:a16="http://schemas.microsoft.com/office/drawing/2014/main" id="{A25AD6D1-4CAB-4E8B-852E-507B741DC5F2}"/>
              </a:ext>
            </a:extLst>
          </p:cNvPr>
          <p:cNvSpPr/>
          <p:nvPr/>
        </p:nvSpPr>
        <p:spPr>
          <a:xfrm>
            <a:off x="4958680" y="1708723"/>
            <a:ext cx="6140389" cy="2516843"/>
          </a:xfrm>
          <a:prstGeom prst="rect">
            <a:avLst/>
          </a:prstGeom>
        </p:spPr>
        <p:txBody>
          <a:bodyPr wrap="square">
            <a:spAutoFit/>
          </a:bodyPr>
          <a:lstStyle/>
          <a:p>
            <a:r>
              <a:rPr lang="en-GB" sz="2400" b="1">
                <a:solidFill>
                  <a:srgbClr val="595959"/>
                </a:solidFill>
              </a:rPr>
              <a:t>Are the following examples of impacts or dependencies, or both?</a:t>
            </a:r>
          </a:p>
          <a:p>
            <a:pPr>
              <a:lnSpc>
                <a:spcPct val="150000"/>
              </a:lnSpc>
              <a:buClr>
                <a:srgbClr val="23BAED"/>
              </a:buClr>
            </a:pPr>
            <a:endParaRPr lang="en-GB" sz="400">
              <a:solidFill>
                <a:srgbClr val="595959"/>
              </a:solidFill>
            </a:endParaRPr>
          </a:p>
          <a:p>
            <a:pPr marL="285737" indent="-285737">
              <a:lnSpc>
                <a:spcPct val="150000"/>
              </a:lnSpc>
              <a:buClr>
                <a:srgbClr val="23BAED"/>
              </a:buClr>
              <a:buFont typeface="Arial" panose="020B0604020202020204" pitchFamily="34" charset="0"/>
              <a:buChar char="•"/>
            </a:pPr>
            <a:r>
              <a:rPr lang="en-GB" sz="2400" b="1">
                <a:solidFill>
                  <a:srgbClr val="23BAED"/>
                </a:solidFill>
              </a:rPr>
              <a:t>Soil regulation </a:t>
            </a:r>
          </a:p>
          <a:p>
            <a:pPr marL="285737" indent="-285737">
              <a:lnSpc>
                <a:spcPct val="150000"/>
              </a:lnSpc>
              <a:buClr>
                <a:srgbClr val="23BAED"/>
              </a:buClr>
              <a:buFont typeface="Arial" panose="020B0604020202020204" pitchFamily="34" charset="0"/>
              <a:buChar char="•"/>
            </a:pPr>
            <a:r>
              <a:rPr lang="en-GB" sz="2400" b="1">
                <a:solidFill>
                  <a:srgbClr val="23BAED"/>
                </a:solidFill>
              </a:rPr>
              <a:t>Pollination </a:t>
            </a:r>
          </a:p>
          <a:p>
            <a:pPr marL="285737" indent="-285737">
              <a:lnSpc>
                <a:spcPct val="150000"/>
              </a:lnSpc>
              <a:buClr>
                <a:srgbClr val="23BAED"/>
              </a:buClr>
              <a:buFont typeface="Arial" panose="020B0604020202020204" pitchFamily="34" charset="0"/>
              <a:buChar char="•"/>
            </a:pPr>
            <a:r>
              <a:rPr lang="en-GB" sz="2400" b="1">
                <a:solidFill>
                  <a:srgbClr val="23BAED"/>
                </a:solidFill>
              </a:rPr>
              <a:t>Water extraction</a:t>
            </a:r>
          </a:p>
        </p:txBody>
      </p:sp>
      <p:sp>
        <p:nvSpPr>
          <p:cNvPr id="11" name="Rectangle 10">
            <a:extLst>
              <a:ext uri="{FF2B5EF4-FFF2-40B4-BE49-F238E27FC236}">
                <a16:creationId xmlns:a16="http://schemas.microsoft.com/office/drawing/2014/main" id="{A048C6D8-F663-0B4D-A60F-267BA599E79B}"/>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sp>
        <p:nvSpPr>
          <p:cNvPr id="17" name="Rectangle 16">
            <a:extLst>
              <a:ext uri="{FF2B5EF4-FFF2-40B4-BE49-F238E27FC236}">
                <a16:creationId xmlns:a16="http://schemas.microsoft.com/office/drawing/2014/main" id="{42FE4510-072D-604D-A85C-F8E6A12E1E59}"/>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grpSp>
        <p:nvGrpSpPr>
          <p:cNvPr id="22" name="Group 21">
            <a:extLst>
              <a:ext uri="{FF2B5EF4-FFF2-40B4-BE49-F238E27FC236}">
                <a16:creationId xmlns:a16="http://schemas.microsoft.com/office/drawing/2014/main" id="{18F8686A-5E6A-42DE-8FAD-29AD9FCC1942}"/>
              </a:ext>
            </a:extLst>
          </p:cNvPr>
          <p:cNvGrpSpPr/>
          <p:nvPr/>
        </p:nvGrpSpPr>
        <p:grpSpPr>
          <a:xfrm>
            <a:off x="4958680" y="4607397"/>
            <a:ext cx="4530760" cy="1142044"/>
            <a:chOff x="4774145" y="2559569"/>
            <a:chExt cx="4530760" cy="1142044"/>
          </a:xfrm>
        </p:grpSpPr>
        <p:cxnSp>
          <p:nvCxnSpPr>
            <p:cNvPr id="23" name="Straight Connector 22">
              <a:extLst>
                <a:ext uri="{FF2B5EF4-FFF2-40B4-BE49-F238E27FC236}">
                  <a16:creationId xmlns:a16="http://schemas.microsoft.com/office/drawing/2014/main" id="{38136772-0EE9-4586-9D9F-016945E819FD}"/>
                </a:ext>
              </a:extLst>
            </p:cNvPr>
            <p:cNvCxnSpPr>
              <a:cxnSpLocks/>
            </p:cNvCxnSpPr>
            <p:nvPr/>
          </p:nvCxnSpPr>
          <p:spPr>
            <a:xfrm>
              <a:off x="5424406" y="3403065"/>
              <a:ext cx="2970029" cy="0"/>
            </a:xfrm>
            <a:prstGeom prst="line">
              <a:avLst/>
            </a:prstGeom>
            <a:ln w="38100"/>
          </p:spPr>
          <p:style>
            <a:lnRef idx="2">
              <a:schemeClr val="accent4"/>
            </a:lnRef>
            <a:fillRef idx="0">
              <a:schemeClr val="accent4"/>
            </a:fillRef>
            <a:effectRef idx="1">
              <a:schemeClr val="accent4"/>
            </a:effectRef>
            <a:fontRef idx="minor">
              <a:schemeClr val="tx1"/>
            </a:fontRef>
          </p:style>
        </p:cxnSp>
        <p:sp>
          <p:nvSpPr>
            <p:cNvPr id="24" name="Oval 23">
              <a:extLst>
                <a:ext uri="{FF2B5EF4-FFF2-40B4-BE49-F238E27FC236}">
                  <a16:creationId xmlns:a16="http://schemas.microsoft.com/office/drawing/2014/main" id="{5F81A269-62BE-435C-A7F1-A8C74B491C7F}"/>
                </a:ext>
              </a:extLst>
            </p:cNvPr>
            <p:cNvSpPr/>
            <p:nvPr/>
          </p:nvSpPr>
          <p:spPr>
            <a:xfrm>
              <a:off x="5254592" y="3239948"/>
              <a:ext cx="339628" cy="32623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5" name="TextBox 24">
              <a:extLst>
                <a:ext uri="{FF2B5EF4-FFF2-40B4-BE49-F238E27FC236}">
                  <a16:creationId xmlns:a16="http://schemas.microsoft.com/office/drawing/2014/main" id="{6BDDE8FB-8C1B-41C8-83D7-7FA08C778518}"/>
                </a:ext>
              </a:extLst>
            </p:cNvPr>
            <p:cNvSpPr txBox="1"/>
            <p:nvPr/>
          </p:nvSpPr>
          <p:spPr>
            <a:xfrm>
              <a:off x="4774145" y="3239948"/>
              <a:ext cx="480447" cy="369332"/>
            </a:xfrm>
            <a:prstGeom prst="rect">
              <a:avLst/>
            </a:prstGeom>
            <a:noFill/>
          </p:spPr>
          <p:txBody>
            <a:bodyPr wrap="square" rtlCol="0">
              <a:spAutoFit/>
            </a:bodyPr>
            <a:lstStyle>
              <a:defPPr>
                <a:defRPr lang="en-US"/>
              </a:defPPr>
              <a:lvl1pPr>
                <a:defRPr sz="2400" b="1">
                  <a:solidFill>
                    <a:srgbClr val="595959"/>
                  </a:solidFill>
                </a:defRPr>
              </a:lvl1pPr>
            </a:lstStyle>
            <a:p>
              <a:r>
                <a:rPr lang="en-US"/>
                <a:t>0</a:t>
              </a:r>
              <a:endParaRPr lang="en-CH"/>
            </a:p>
          </p:txBody>
        </p:sp>
        <p:sp>
          <p:nvSpPr>
            <p:cNvPr id="26" name="TextBox 25">
              <a:extLst>
                <a:ext uri="{FF2B5EF4-FFF2-40B4-BE49-F238E27FC236}">
                  <a16:creationId xmlns:a16="http://schemas.microsoft.com/office/drawing/2014/main" id="{05919845-6851-4A5E-ADFE-8F5B7CF3727E}"/>
                </a:ext>
              </a:extLst>
            </p:cNvPr>
            <p:cNvSpPr txBox="1"/>
            <p:nvPr/>
          </p:nvSpPr>
          <p:spPr>
            <a:xfrm>
              <a:off x="8394435" y="3218398"/>
              <a:ext cx="910470" cy="461665"/>
            </a:xfrm>
            <a:prstGeom prst="rect">
              <a:avLst/>
            </a:prstGeom>
            <a:noFill/>
          </p:spPr>
          <p:txBody>
            <a:bodyPr wrap="square" rtlCol="0">
              <a:spAutoFit/>
            </a:bodyPr>
            <a:lstStyle/>
            <a:p>
              <a:r>
                <a:rPr lang="en-US" sz="2400" b="1">
                  <a:solidFill>
                    <a:srgbClr val="595959"/>
                  </a:solidFill>
                </a:rPr>
                <a:t>10</a:t>
              </a:r>
              <a:endParaRPr lang="en-CH" sz="2400" b="1">
                <a:solidFill>
                  <a:srgbClr val="595959"/>
                </a:solidFill>
              </a:endParaRPr>
            </a:p>
          </p:txBody>
        </p:sp>
        <p:sp>
          <p:nvSpPr>
            <p:cNvPr id="27" name="TextBox 26">
              <a:extLst>
                <a:ext uri="{FF2B5EF4-FFF2-40B4-BE49-F238E27FC236}">
                  <a16:creationId xmlns:a16="http://schemas.microsoft.com/office/drawing/2014/main" id="{4AA48DC6-FFD0-4582-A276-916B0F0B4C9E}"/>
                </a:ext>
              </a:extLst>
            </p:cNvPr>
            <p:cNvSpPr txBox="1"/>
            <p:nvPr/>
          </p:nvSpPr>
          <p:spPr>
            <a:xfrm>
              <a:off x="5014368" y="2559569"/>
              <a:ext cx="3477005" cy="461665"/>
            </a:xfrm>
            <a:prstGeom prst="rect">
              <a:avLst/>
            </a:prstGeom>
            <a:noFill/>
          </p:spPr>
          <p:txBody>
            <a:bodyPr wrap="square" rtlCol="0">
              <a:spAutoFit/>
            </a:bodyPr>
            <a:lstStyle/>
            <a:p>
              <a:r>
                <a:rPr lang="en-US" sz="2400" b="1">
                  <a:solidFill>
                    <a:srgbClr val="595959"/>
                  </a:solidFill>
                </a:rPr>
                <a:t>Dependency / Impact</a:t>
              </a:r>
              <a:endParaRPr lang="en-CH" sz="2400" b="1">
                <a:solidFill>
                  <a:srgbClr val="595959"/>
                </a:solidFill>
              </a:endParaRPr>
            </a:p>
          </p:txBody>
        </p:sp>
      </p:grpSp>
      <p:sp>
        <p:nvSpPr>
          <p:cNvPr id="4" name="Slide Number Placeholder 3">
            <a:extLst>
              <a:ext uri="{FF2B5EF4-FFF2-40B4-BE49-F238E27FC236}">
                <a16:creationId xmlns:a16="http://schemas.microsoft.com/office/drawing/2014/main" id="{56D57CE1-F025-7A48-AF00-43003C8FFFD0}"/>
              </a:ext>
            </a:extLst>
          </p:cNvPr>
          <p:cNvSpPr>
            <a:spLocks noGrp="1"/>
          </p:cNvSpPr>
          <p:nvPr>
            <p:ph type="sldNum" sz="quarter" idx="12"/>
          </p:nvPr>
        </p:nvSpPr>
        <p:spPr/>
        <p:txBody>
          <a:bodyPr/>
          <a:lstStyle/>
          <a:p>
            <a:fld id="{971CEC84-1649-40CE-BFF6-7286506FEA08}" type="slidenum">
              <a:rPr lang="en-GB" smtClean="0"/>
              <a:pPr/>
              <a:t>89</a:t>
            </a:fld>
            <a:endParaRPr lang="en-GB"/>
          </a:p>
        </p:txBody>
      </p:sp>
      <p:sp>
        <p:nvSpPr>
          <p:cNvPr id="18" name="Teardrop 5">
            <a:extLst>
              <a:ext uri="{FF2B5EF4-FFF2-40B4-BE49-F238E27FC236}">
                <a16:creationId xmlns:a16="http://schemas.microsoft.com/office/drawing/2014/main" id="{67319A74-6870-4698-A999-556953B4A719}"/>
              </a:ext>
            </a:extLst>
          </p:cNvPr>
          <p:cNvSpPr/>
          <p:nvPr/>
        </p:nvSpPr>
        <p:spPr>
          <a:xfrm>
            <a:off x="10785931" y="-42530"/>
            <a:ext cx="1406069" cy="136942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TextBox 6">
            <a:extLst>
              <a:ext uri="{FF2B5EF4-FFF2-40B4-BE49-F238E27FC236}">
                <a16:creationId xmlns:a16="http://schemas.microsoft.com/office/drawing/2014/main" id="{DDD9D142-0DA9-4D40-94B2-D8A881B3B15B}"/>
              </a:ext>
            </a:extLst>
          </p:cNvPr>
          <p:cNvSpPr txBox="1"/>
          <p:nvPr/>
        </p:nvSpPr>
        <p:spPr>
          <a:xfrm>
            <a:off x="10724089" y="269441"/>
            <a:ext cx="1533617"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a:t>
            </a:r>
            <a:r>
              <a:rPr lang="en-GB" sz="1500" b="1" dirty="0">
                <a:solidFill>
                  <a:prstClr val="white"/>
                </a:solidFill>
                <a:latin typeface="Arial"/>
              </a:rPr>
              <a:t>28</a:t>
            </a:r>
            <a:r>
              <a:rPr kumimoji="0" lang="en-GB" sz="1500" b="1" i="0" u="none" strike="noStrike" kern="1200" cap="none" spc="0" normalizeH="0" baseline="0" noProof="0" dirty="0">
                <a:ln>
                  <a:noFill/>
                </a:ln>
                <a:solidFill>
                  <a:prstClr val="white"/>
                </a:solidFill>
                <a:effectLst/>
                <a:uLnTx/>
                <a:uFillTx/>
                <a:latin typeface="Arial"/>
                <a:ea typeface="+mn-ea"/>
                <a:cs typeface="+mn-cs"/>
              </a:rPr>
              <a:t> </a:t>
            </a:r>
            <a:r>
              <a:rPr kumimoji="0" lang="en-GB" sz="1500" i="0" u="none" strike="noStrike" kern="1200" cap="none" spc="0" normalizeH="0" baseline="0" noProof="0" dirty="0">
                <a:ln>
                  <a:noFill/>
                </a:ln>
                <a:solidFill>
                  <a:prstClr val="white"/>
                </a:solidFill>
                <a:effectLst/>
                <a:uLnTx/>
                <a:uFillTx/>
                <a:latin typeface="Arial"/>
                <a:ea typeface="+mn-ea"/>
                <a:cs typeface="+mn-cs"/>
              </a:rPr>
              <a:t>of your workbook</a:t>
            </a: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561068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8561-5E51-4A9C-9352-7623FDE59205}"/>
              </a:ext>
            </a:extLst>
          </p:cNvPr>
          <p:cNvSpPr>
            <a:spLocks noGrp="1"/>
          </p:cNvSpPr>
          <p:nvPr>
            <p:ph type="title"/>
          </p:nvPr>
        </p:nvSpPr>
        <p:spPr/>
        <p:txBody>
          <a:bodyPr/>
          <a:lstStyle/>
          <a:p>
            <a:r>
              <a:rPr lang="en-GB" dirty="0"/>
              <a:t>Agenda</a:t>
            </a:r>
          </a:p>
        </p:txBody>
      </p:sp>
      <p:sp>
        <p:nvSpPr>
          <p:cNvPr id="3" name="Slide Number Placeholder 2">
            <a:extLst>
              <a:ext uri="{FF2B5EF4-FFF2-40B4-BE49-F238E27FC236}">
                <a16:creationId xmlns:a16="http://schemas.microsoft.com/office/drawing/2014/main" id="{2F6D8C37-5714-214F-A6F4-8EDFB11B54A6}"/>
              </a:ext>
            </a:extLst>
          </p:cNvPr>
          <p:cNvSpPr>
            <a:spLocks noGrp="1"/>
          </p:cNvSpPr>
          <p:nvPr>
            <p:ph type="sldNum" sz="quarter" idx="12"/>
          </p:nvPr>
        </p:nvSpPr>
        <p:spPr>
          <a:xfrm>
            <a:off x="314195" y="6367523"/>
            <a:ext cx="2743200" cy="365125"/>
          </a:xfrm>
        </p:spPr>
        <p:txBody>
          <a:bodyPr/>
          <a:lstStyle/>
          <a:p>
            <a:fld id="{971CEC84-1649-40CE-BFF6-7286506FEA08}" type="slidenum">
              <a:rPr lang="en-GB" smtClean="0"/>
              <a:pPr/>
              <a:t>9</a:t>
            </a:fld>
            <a:endParaRPr lang="en-GB"/>
          </a:p>
        </p:txBody>
      </p:sp>
      <p:graphicFrame>
        <p:nvGraphicFramePr>
          <p:cNvPr id="5" name="Table 6">
            <a:extLst>
              <a:ext uri="{FF2B5EF4-FFF2-40B4-BE49-F238E27FC236}">
                <a16:creationId xmlns:a16="http://schemas.microsoft.com/office/drawing/2014/main" id="{11B5B013-9260-415A-88CF-6957529764A5}"/>
              </a:ext>
            </a:extLst>
          </p:cNvPr>
          <p:cNvGraphicFramePr>
            <a:graphicFrameLocks noGrp="1"/>
          </p:cNvGraphicFramePr>
          <p:nvPr>
            <p:extLst>
              <p:ext uri="{D42A27DB-BD31-4B8C-83A1-F6EECF244321}">
                <p14:modId xmlns:p14="http://schemas.microsoft.com/office/powerpoint/2010/main" val="2907408794"/>
              </p:ext>
            </p:extLst>
          </p:nvPr>
        </p:nvGraphicFramePr>
        <p:xfrm>
          <a:off x="852358" y="1579622"/>
          <a:ext cx="10394762" cy="3843081"/>
        </p:xfrm>
        <a:graphic>
          <a:graphicData uri="http://schemas.openxmlformats.org/drawingml/2006/table">
            <a:tbl>
              <a:tblPr firstRow="1" bandRow="1">
                <a:tableStyleId>{5FD0F851-EC5A-4D38-B0AD-8093EC10F338}</a:tableStyleId>
              </a:tblPr>
              <a:tblGrid>
                <a:gridCol w="1440676">
                  <a:extLst>
                    <a:ext uri="{9D8B030D-6E8A-4147-A177-3AD203B41FA5}">
                      <a16:colId xmlns:a16="http://schemas.microsoft.com/office/drawing/2014/main" val="1023688113"/>
                    </a:ext>
                  </a:extLst>
                </a:gridCol>
                <a:gridCol w="8954086">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800" kern="1200" dirty="0"/>
                        <a:t>Time (xxx)</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800" kern="1200" dirty="0"/>
                        <a:t>Session</a:t>
                      </a:r>
                      <a:endParaRPr lang="en-CH" sz="18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lvl="0" algn="l" rtl="0">
                        <a:lnSpc>
                          <a:spcPct val="150000"/>
                        </a:lnSpc>
                        <a:buNone/>
                      </a:pPr>
                      <a:r>
                        <a:rPr lang="en-GB" sz="1700" b="1" i="0" kern="1200" dirty="0">
                          <a:solidFill>
                            <a:srgbClr val="595959"/>
                          </a:solidFill>
                          <a:latin typeface="+mn-lt"/>
                          <a:ea typeface="+mn-ea"/>
                          <a:cs typeface="+mn-cs"/>
                        </a:rPr>
                        <a:t>Introductions</a:t>
                      </a:r>
                      <a:endParaRPr lang="en-US" b="1" i="0" dirty="0"/>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17627756"/>
                  </a:ext>
                </a:extLst>
              </a:tr>
              <a:tr h="353086">
                <a:tc>
                  <a:txBody>
                    <a:bodyPr/>
                    <a:lstStyle/>
                    <a:p>
                      <a:r>
                        <a:rPr lang="en-GB"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Setting the scene and a brief re-cap on natural capital</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78939251"/>
                  </a:ext>
                </a:extLst>
              </a:tr>
              <a:tr h="353086">
                <a:tc>
                  <a:txBody>
                    <a:bodyPr/>
                    <a:lstStyle/>
                    <a:p>
                      <a:r>
                        <a:rPr lang="en-GB" sz="1800" kern="1200" dirty="0">
                          <a:solidFill>
                            <a:schemeClr val="tx1">
                              <a:lumMod val="65000"/>
                              <a:lumOff val="35000"/>
                            </a:schemeClr>
                          </a:solidFill>
                          <a:latin typeface="+mn-lt"/>
                          <a:ea typeface="+mn-ea"/>
                          <a:cs typeface="+mn-cs"/>
                        </a:rPr>
                        <a:t>10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The business case for assessing natural capital &amp; common assessments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88569436"/>
                  </a:ext>
                </a:extLst>
              </a:tr>
              <a:tr h="353086">
                <a:tc>
                  <a:txBody>
                    <a:bodyPr/>
                    <a:lstStyle/>
                    <a:p>
                      <a:r>
                        <a:rPr lang="en-US"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Identifying your natural capital impacts &amp; dependencies </a:t>
                      </a:r>
                      <a:endParaRPr lang="en-GB" sz="1700" b="1" i="0" strike="noStrike"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78303020"/>
                  </a:ext>
                </a:extLst>
              </a:tr>
              <a:tr h="353086">
                <a:tc>
                  <a:txBody>
                    <a:bodyPr/>
                    <a:lstStyle/>
                    <a:p>
                      <a:pPr marL="0" algn="l" defTabSz="914400" rtl="0" eaLnBrk="1" latinLnBrk="0" hangingPunct="1"/>
                      <a:r>
                        <a:rPr lang="en-US" sz="1600" i="1" kern="1200" dirty="0">
                          <a:solidFill>
                            <a:schemeClr val="tx1">
                              <a:lumMod val="65000"/>
                              <a:lumOff val="35000"/>
                            </a:schemeClr>
                          </a:solidFill>
                          <a:latin typeface="+mn-lt"/>
                          <a:ea typeface="+mn-ea"/>
                          <a:cs typeface="+mn-cs"/>
                        </a:rPr>
                        <a:t>25</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tc>
                  <a:txBody>
                    <a:bodyPr/>
                    <a:lstStyle/>
                    <a:p>
                      <a:pPr marL="0" algn="l" defTabSz="914400" rtl="0" eaLnBrk="1" fontAlgn="ctr" latinLnBrk="0" hangingPunct="1">
                        <a:lnSpc>
                          <a:spcPct val="150000"/>
                        </a:lnSpc>
                      </a:pPr>
                      <a:r>
                        <a:rPr lang="en-GB" sz="1600" i="1" kern="1200" dirty="0">
                          <a:solidFill>
                            <a:schemeClr val="tx1">
                              <a:lumMod val="65000"/>
                              <a:lumOff val="35000"/>
                            </a:schemeClr>
                          </a:solidFill>
                          <a:latin typeface="+mn-lt"/>
                          <a:ea typeface="+mn-ea"/>
                          <a:cs typeface="+mn-cs"/>
                        </a:rPr>
                        <a:t>Coffee Break</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EAEA"/>
                    </a:solidFill>
                  </a:tcPr>
                </a:tc>
                <a:extLst>
                  <a:ext uri="{0D108BD9-81ED-4DB2-BD59-A6C34878D82A}">
                    <a16:rowId xmlns:a16="http://schemas.microsoft.com/office/drawing/2014/main" val="3628176994"/>
                  </a:ext>
                </a:extLst>
              </a:tr>
              <a:tr h="353086">
                <a:tc>
                  <a:txBody>
                    <a:bodyPr/>
                    <a:lstStyle/>
                    <a:p>
                      <a:r>
                        <a:rPr lang="en-US" sz="1800" i="0" kern="1200" dirty="0">
                          <a:solidFill>
                            <a:schemeClr val="tx1">
                              <a:lumMod val="65000"/>
                              <a:lumOff val="35000"/>
                            </a:schemeClr>
                          </a:solidFill>
                          <a:latin typeface="+mn-lt"/>
                          <a:ea typeface="+mn-ea"/>
                          <a:cs typeface="+mn-cs"/>
                        </a:rPr>
                        <a:t>20</a:t>
                      </a:r>
                      <a:endParaRPr lang="en-CH" sz="1800" i="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Scoping an assessment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76740707"/>
                  </a:ext>
                </a:extLst>
              </a:tr>
              <a:tr h="353086">
                <a:tc>
                  <a:txBody>
                    <a:bodyPr/>
                    <a:lstStyle/>
                    <a:p>
                      <a:r>
                        <a:rPr lang="en-US" sz="1800" kern="1200" dirty="0">
                          <a:solidFill>
                            <a:schemeClr val="tx1">
                              <a:lumMod val="65000"/>
                              <a:lumOff val="35000"/>
                            </a:schemeClr>
                          </a:solidFill>
                          <a:latin typeface="+mn-lt"/>
                          <a:ea typeface="+mn-ea"/>
                          <a:cs typeface="+mn-cs"/>
                        </a:rPr>
                        <a:t>20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Materiality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35272183"/>
                  </a:ext>
                </a:extLst>
              </a:tr>
              <a:tr h="376962">
                <a:tc>
                  <a:txBody>
                    <a:bodyPr/>
                    <a:lstStyle/>
                    <a:p>
                      <a:r>
                        <a:rPr lang="en-US" sz="1800" kern="1200" dirty="0">
                          <a:solidFill>
                            <a:schemeClr val="tx1">
                              <a:lumMod val="65000"/>
                              <a:lumOff val="35000"/>
                            </a:schemeClr>
                          </a:solidFill>
                          <a:latin typeface="+mn-lt"/>
                          <a:ea typeface="+mn-ea"/>
                          <a:cs typeface="+mn-cs"/>
                        </a:rPr>
                        <a:t>20</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rtl="0" fontAlgn="ctr">
                        <a:lnSpc>
                          <a:spcPct val="150000"/>
                        </a:lnSpc>
                      </a:pPr>
                      <a:r>
                        <a:rPr lang="en-GB" sz="1700" b="1" i="0" kern="1200" dirty="0">
                          <a:solidFill>
                            <a:srgbClr val="595959"/>
                          </a:solidFill>
                          <a:latin typeface="+mn-lt"/>
                          <a:ea typeface="+mn-ea"/>
                          <a:cs typeface="+mn-cs"/>
                        </a:rPr>
                        <a:t>Introduction to monetary valuation for scoping an assessment </a:t>
                      </a: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223510256"/>
                  </a:ext>
                </a:extLst>
              </a:tr>
              <a:tr h="353086">
                <a:tc>
                  <a:txBody>
                    <a:bodyPr/>
                    <a:lstStyle/>
                    <a:p>
                      <a:pPr marL="0" algn="l" defTabSz="914400" rtl="0" eaLnBrk="1" latinLnBrk="0" hangingPunct="1"/>
                      <a:r>
                        <a:rPr lang="nl-NL" sz="1800" kern="1200" dirty="0">
                          <a:solidFill>
                            <a:schemeClr val="tx1">
                              <a:lumMod val="65000"/>
                              <a:lumOff val="35000"/>
                            </a:schemeClr>
                          </a:solidFill>
                          <a:latin typeface="+mn-lt"/>
                          <a:ea typeface="+mn-ea"/>
                          <a:cs typeface="+mn-cs"/>
                        </a:rPr>
                        <a:t>15</a:t>
                      </a:r>
                      <a:endParaRPr lang="en-CH" sz="18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lvl="0" algn="l">
                        <a:lnSpc>
                          <a:spcPct val="150000"/>
                        </a:lnSpc>
                        <a:buNone/>
                      </a:pPr>
                      <a:r>
                        <a:rPr lang="en-GB" sz="1700" b="1" i="0" u="none" strike="noStrike" kern="1200" noProof="0" dirty="0">
                          <a:solidFill>
                            <a:srgbClr val="595959"/>
                          </a:solidFill>
                          <a:latin typeface="Arial"/>
                        </a:rPr>
                        <a:t>Case study presentation </a:t>
                      </a:r>
                      <a:endParaRPr lang="en-GB" sz="1700" b="1" i="0" kern="1200" dirty="0">
                        <a:solidFill>
                          <a:srgbClr val="595959"/>
                        </a:solidFill>
                        <a:latin typeface="+mn-lt"/>
                        <a:ea typeface="+mn-ea"/>
                        <a:cs typeface="+mn-cs"/>
                      </a:endParaRPr>
                    </a:p>
                  </a:txBody>
                  <a:tcPr marL="6903" marR="6903" marT="690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0702698"/>
                  </a:ext>
                </a:extLst>
              </a:tr>
            </a:tbl>
          </a:graphicData>
        </a:graphic>
      </p:graphicFrame>
      <p:sp>
        <p:nvSpPr>
          <p:cNvPr id="6" name="TextBox 2">
            <a:extLst>
              <a:ext uri="{FF2B5EF4-FFF2-40B4-BE49-F238E27FC236}">
                <a16:creationId xmlns:a16="http://schemas.microsoft.com/office/drawing/2014/main" id="{175E5CAF-19E0-4747-B1AD-981CF3DE4F7F}"/>
              </a:ext>
            </a:extLst>
          </p:cNvPr>
          <p:cNvSpPr txBox="1"/>
          <p:nvPr/>
        </p:nvSpPr>
        <p:spPr>
          <a:xfrm rot="1025991">
            <a:off x="7318666" y="513067"/>
            <a:ext cx="2697335" cy="400110"/>
          </a:xfrm>
          <a:prstGeom prst="rect">
            <a:avLst/>
          </a:prstGeom>
          <a:solidFill>
            <a:srgbClr val="FFCC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TO ADAPT</a:t>
            </a:r>
            <a:endParaRPr kumimoji="0" lang="en-CH" sz="20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791072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to use </a:t>
            </a:r>
            <a:r>
              <a:rPr lang="en-GB" dirty="0" err="1"/>
              <a:t>Mentimeter</a:t>
            </a:r>
            <a:endParaRPr lang="en-GB" dirty="0"/>
          </a:p>
        </p:txBody>
      </p:sp>
      <p:sp>
        <p:nvSpPr>
          <p:cNvPr id="7" name="Oval 6">
            <a:extLst>
              <a:ext uri="{FF2B5EF4-FFF2-40B4-BE49-F238E27FC236}">
                <a16:creationId xmlns:a16="http://schemas.microsoft.com/office/drawing/2014/main" id="{80929EF0-4E13-4E7E-8A88-F1D5FF2118F1}"/>
              </a:ext>
            </a:extLst>
          </p:cNvPr>
          <p:cNvSpPr/>
          <p:nvPr/>
        </p:nvSpPr>
        <p:spPr>
          <a:xfrm>
            <a:off x="993915" y="1699593"/>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1</a:t>
            </a:r>
          </a:p>
        </p:txBody>
      </p:sp>
      <p:sp>
        <p:nvSpPr>
          <p:cNvPr id="8" name="Oval 7">
            <a:extLst>
              <a:ext uri="{FF2B5EF4-FFF2-40B4-BE49-F238E27FC236}">
                <a16:creationId xmlns:a16="http://schemas.microsoft.com/office/drawing/2014/main" id="{727D7B60-345A-4BED-A9DC-76B792D8BF82}"/>
              </a:ext>
            </a:extLst>
          </p:cNvPr>
          <p:cNvSpPr/>
          <p:nvPr/>
        </p:nvSpPr>
        <p:spPr>
          <a:xfrm>
            <a:off x="993915" y="309268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2</a:t>
            </a:r>
          </a:p>
        </p:txBody>
      </p:sp>
      <p:sp>
        <p:nvSpPr>
          <p:cNvPr id="9" name="Oval 8">
            <a:extLst>
              <a:ext uri="{FF2B5EF4-FFF2-40B4-BE49-F238E27FC236}">
                <a16:creationId xmlns:a16="http://schemas.microsoft.com/office/drawing/2014/main" id="{ECBA2E41-CCEC-4F9E-BD4D-1F79E6EEDE33}"/>
              </a:ext>
            </a:extLst>
          </p:cNvPr>
          <p:cNvSpPr/>
          <p:nvPr/>
        </p:nvSpPr>
        <p:spPr>
          <a:xfrm>
            <a:off x="993915" y="448577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3</a:t>
            </a:r>
          </a:p>
        </p:txBody>
      </p:sp>
      <p:sp>
        <p:nvSpPr>
          <p:cNvPr id="10" name="TextBox 9">
            <a:extLst>
              <a:ext uri="{FF2B5EF4-FFF2-40B4-BE49-F238E27FC236}">
                <a16:creationId xmlns:a16="http://schemas.microsoft.com/office/drawing/2014/main" id="{965B8657-C081-4820-9587-F59C2CD84CA1}"/>
              </a:ext>
            </a:extLst>
          </p:cNvPr>
          <p:cNvSpPr txBox="1"/>
          <p:nvPr/>
        </p:nvSpPr>
        <p:spPr>
          <a:xfrm>
            <a:off x="2415766" y="1910091"/>
            <a:ext cx="3895618"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Go to </a:t>
            </a:r>
            <a:r>
              <a:rPr lang="en-US" sz="2800" b="1" kern="0">
                <a:solidFill>
                  <a:srgbClr val="BBD151"/>
                </a:solidFill>
                <a:latin typeface="Arial"/>
                <a:ea typeface="Verdana" panose="020B0604030504040204" pitchFamily="34" charset="0"/>
              </a:rPr>
              <a:t>www.menti.com</a:t>
            </a:r>
          </a:p>
        </p:txBody>
      </p:sp>
      <p:sp>
        <p:nvSpPr>
          <p:cNvPr id="11" name="TextBox 10">
            <a:extLst>
              <a:ext uri="{FF2B5EF4-FFF2-40B4-BE49-F238E27FC236}">
                <a16:creationId xmlns:a16="http://schemas.microsoft.com/office/drawing/2014/main" id="{48F8F863-F5EA-40FA-8052-E56D7D4150C8}"/>
              </a:ext>
            </a:extLst>
          </p:cNvPr>
          <p:cNvSpPr txBox="1"/>
          <p:nvPr/>
        </p:nvSpPr>
        <p:spPr>
          <a:xfrm>
            <a:off x="2415765" y="3303179"/>
            <a:ext cx="5950025" cy="523220"/>
          </a:xfrm>
          <a:prstGeom prst="rect">
            <a:avLst/>
          </a:prstGeom>
          <a:noFill/>
        </p:spPr>
        <p:txBody>
          <a:bodyPr wrap="square" rtlCol="0">
            <a:spAutoFit/>
          </a:bodyPr>
          <a:lstStyle/>
          <a:p>
            <a:pPr defTabSz="914332">
              <a:defRPr/>
            </a:pPr>
            <a:r>
              <a:rPr lang="en-US" sz="2800" dirty="0">
                <a:solidFill>
                  <a:prstClr val="black">
                    <a:lumMod val="65000"/>
                    <a:lumOff val="35000"/>
                  </a:prstClr>
                </a:solidFill>
                <a:latin typeface="Arial"/>
              </a:rPr>
              <a:t>Enter this code: </a:t>
            </a:r>
            <a:r>
              <a:rPr lang="en-US" sz="2800" b="1" kern="0" dirty="0">
                <a:solidFill>
                  <a:srgbClr val="BBD151"/>
                </a:solidFill>
                <a:ea typeface="Verdana" panose="020B0604030504040204" pitchFamily="34" charset="0"/>
              </a:rPr>
              <a:t>XXXXXX</a:t>
            </a:r>
            <a:endParaRPr lang="en-US" sz="2800" b="1" kern="0" dirty="0">
              <a:solidFill>
                <a:srgbClr val="BBD151"/>
              </a:solidFill>
              <a:latin typeface="Arial"/>
              <a:ea typeface="Verdana" panose="020B0604030504040204" pitchFamily="34" charset="0"/>
            </a:endParaRPr>
          </a:p>
        </p:txBody>
      </p:sp>
      <p:sp>
        <p:nvSpPr>
          <p:cNvPr id="12" name="TextBox 11">
            <a:extLst>
              <a:ext uri="{FF2B5EF4-FFF2-40B4-BE49-F238E27FC236}">
                <a16:creationId xmlns:a16="http://schemas.microsoft.com/office/drawing/2014/main" id="{34614B1D-62D3-49FF-8D23-C752B50B98B6}"/>
              </a:ext>
            </a:extLst>
          </p:cNvPr>
          <p:cNvSpPr txBox="1"/>
          <p:nvPr/>
        </p:nvSpPr>
        <p:spPr>
          <a:xfrm>
            <a:off x="2415765" y="4696268"/>
            <a:ext cx="3363421"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Submit your answer</a:t>
            </a:r>
          </a:p>
        </p:txBody>
      </p:sp>
      <p:sp>
        <p:nvSpPr>
          <p:cNvPr id="3" name="Slide Number Placeholder 2">
            <a:extLst>
              <a:ext uri="{FF2B5EF4-FFF2-40B4-BE49-F238E27FC236}">
                <a16:creationId xmlns:a16="http://schemas.microsoft.com/office/drawing/2014/main" id="{88CADAF9-62BD-1144-B337-6E16CE9B0A33}"/>
              </a:ext>
            </a:extLst>
          </p:cNvPr>
          <p:cNvSpPr>
            <a:spLocks noGrp="1"/>
          </p:cNvSpPr>
          <p:nvPr>
            <p:ph type="sldNum" sz="quarter" idx="12"/>
          </p:nvPr>
        </p:nvSpPr>
        <p:spPr/>
        <p:txBody>
          <a:bodyPr/>
          <a:lstStyle/>
          <a:p>
            <a:fld id="{971CEC84-1649-40CE-BFF6-7286506FEA08}" type="slidenum">
              <a:rPr lang="en-GB" smtClean="0"/>
              <a:pPr/>
              <a:t>90</a:t>
            </a:fld>
            <a:endParaRPr lang="en-GB"/>
          </a:p>
        </p:txBody>
      </p:sp>
    </p:spTree>
    <p:extLst>
      <p:ext uri="{BB962C8B-B14F-4D97-AF65-F5344CB8AC3E}">
        <p14:creationId xmlns:p14="http://schemas.microsoft.com/office/powerpoint/2010/main" val="26504686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a:noFill/>
        </p:spPr>
        <p:txBody>
          <a:bodyPr/>
          <a:lstStyle/>
          <a:p>
            <a:r>
              <a:rPr lang="en-GB" dirty="0">
                <a:solidFill>
                  <a:srgbClr val="595959"/>
                </a:solidFill>
              </a:rPr>
              <a:t>Business example – Los </a:t>
            </a:r>
            <a:r>
              <a:rPr lang="en-GB" dirty="0" err="1">
                <a:solidFill>
                  <a:srgbClr val="595959"/>
                </a:solidFill>
              </a:rPr>
              <a:t>Fiordos</a:t>
            </a:r>
            <a:endParaRPr lang="en-US" dirty="0">
              <a:solidFill>
                <a:srgbClr val="595959"/>
              </a:solidFill>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5" y="1429457"/>
            <a:ext cx="6689512" cy="5103832"/>
          </a:xfrm>
        </p:spPr>
        <p:txBody>
          <a:bodyPr>
            <a:noAutofit/>
          </a:bodyPr>
          <a:lstStyle/>
          <a:p>
            <a:pPr>
              <a:lnSpc>
                <a:spcPct val="100000"/>
              </a:lnSpc>
            </a:pPr>
            <a:r>
              <a:rPr lang="en-GB" sz="1850" dirty="0">
                <a:solidFill>
                  <a:srgbClr val="595959"/>
                </a:solidFill>
              </a:rPr>
              <a:t>Los </a:t>
            </a:r>
            <a:r>
              <a:rPr lang="en-GB" sz="1850" dirty="0" err="1">
                <a:solidFill>
                  <a:srgbClr val="595959"/>
                </a:solidFill>
              </a:rPr>
              <a:t>Fiordos</a:t>
            </a:r>
            <a:r>
              <a:rPr lang="en-GB" sz="1850" dirty="0">
                <a:solidFill>
                  <a:srgbClr val="595959"/>
                </a:solidFill>
              </a:rPr>
              <a:t> is a </a:t>
            </a:r>
            <a:r>
              <a:rPr lang="en-GB" sz="1850" b="1" dirty="0">
                <a:solidFill>
                  <a:srgbClr val="23BAED"/>
                </a:solidFill>
              </a:rPr>
              <a:t>salmon farming company based in Southern Chile, </a:t>
            </a:r>
            <a:r>
              <a:rPr lang="en-GB" sz="1850" dirty="0">
                <a:solidFill>
                  <a:srgbClr val="595959"/>
                </a:solidFill>
              </a:rPr>
              <a:t>specializing in the production of Coho and Atlantic salmon and producing a variety of goods as well as portions and filets.</a:t>
            </a:r>
          </a:p>
          <a:p>
            <a:pPr>
              <a:lnSpc>
                <a:spcPct val="100000"/>
              </a:lnSpc>
            </a:pPr>
            <a:r>
              <a:rPr lang="en-GB" sz="1850" dirty="0">
                <a:solidFill>
                  <a:srgbClr val="595959"/>
                </a:solidFill>
              </a:rPr>
              <a:t>Los </a:t>
            </a:r>
            <a:r>
              <a:rPr lang="en-GB" sz="1850" dirty="0" err="1">
                <a:solidFill>
                  <a:srgbClr val="595959"/>
                </a:solidFill>
              </a:rPr>
              <a:t>Fiordos</a:t>
            </a:r>
            <a:r>
              <a:rPr lang="en-GB" sz="1850" dirty="0">
                <a:solidFill>
                  <a:srgbClr val="595959"/>
                </a:solidFill>
              </a:rPr>
              <a:t> is a </a:t>
            </a:r>
            <a:r>
              <a:rPr lang="en-GB" sz="1850" b="1" dirty="0">
                <a:solidFill>
                  <a:srgbClr val="23BAED"/>
                </a:solidFill>
              </a:rPr>
              <a:t>vertically integrated company: </a:t>
            </a:r>
            <a:r>
              <a:rPr lang="en-GB" sz="1850" dirty="0">
                <a:solidFill>
                  <a:srgbClr val="595959"/>
                </a:solidFill>
              </a:rPr>
              <a:t>they supply their own fodder, eggs and juvenile fishes, own the largest salmon processing plant in Chile, and manage the fright of the produced goods.</a:t>
            </a:r>
          </a:p>
          <a:p>
            <a:pPr>
              <a:lnSpc>
                <a:spcPct val="100000"/>
              </a:lnSpc>
            </a:pPr>
            <a:r>
              <a:rPr lang="en-US" sz="1850" dirty="0"/>
              <a:t>Most of the company’s feedlot centers are located in </a:t>
            </a:r>
            <a:r>
              <a:rPr lang="en-US" sz="1850" dirty="0" err="1"/>
              <a:t>Melinka</a:t>
            </a:r>
            <a:r>
              <a:rPr lang="en-US" sz="1850" dirty="0"/>
              <a:t> and Puerto </a:t>
            </a:r>
            <a:r>
              <a:rPr lang="en-US" sz="1850" dirty="0" err="1"/>
              <a:t>Cisnes</a:t>
            </a:r>
            <a:r>
              <a:rPr lang="en-US" sz="1850" dirty="0"/>
              <a:t>, </a:t>
            </a:r>
            <a:r>
              <a:rPr lang="en-US" sz="1850" b="1" dirty="0">
                <a:solidFill>
                  <a:srgbClr val="23BAED"/>
                </a:solidFill>
              </a:rPr>
              <a:t>two high value conversation zones.</a:t>
            </a:r>
          </a:p>
          <a:p>
            <a:pPr>
              <a:lnSpc>
                <a:spcPct val="100000"/>
              </a:lnSpc>
            </a:pPr>
            <a:endParaRPr lang="en-GB" sz="1850" dirty="0">
              <a:solidFill>
                <a:srgbClr val="595959"/>
              </a:solidFill>
            </a:endParaRPr>
          </a:p>
          <a:p>
            <a:pPr>
              <a:lnSpc>
                <a:spcPct val="100000"/>
              </a:lnSpc>
            </a:pPr>
            <a:endParaRPr lang="en-GB" sz="1850" dirty="0">
              <a:solidFill>
                <a:srgbClr val="595959"/>
              </a:solidFill>
            </a:endParaRPr>
          </a:p>
        </p:txBody>
      </p:sp>
      <p:sp>
        <p:nvSpPr>
          <p:cNvPr id="4" name="Slide Number Placeholder 3">
            <a:extLst>
              <a:ext uri="{FF2B5EF4-FFF2-40B4-BE49-F238E27FC236}">
                <a16:creationId xmlns:a16="http://schemas.microsoft.com/office/drawing/2014/main" id="{EB653A1F-D530-2140-8377-AF65D0CDC249}"/>
              </a:ext>
            </a:extLst>
          </p:cNvPr>
          <p:cNvSpPr>
            <a:spLocks noGrp="1"/>
          </p:cNvSpPr>
          <p:nvPr>
            <p:ph type="sldNum" sz="quarter" idx="12"/>
          </p:nvPr>
        </p:nvSpPr>
        <p:spPr/>
        <p:txBody>
          <a:bodyPr/>
          <a:lstStyle/>
          <a:p>
            <a:fld id="{971CEC84-1649-40CE-BFF6-7286506FEA08}" type="slidenum">
              <a:rPr lang="en-GB" smtClean="0"/>
              <a:pPr/>
              <a:t>91</a:t>
            </a:fld>
            <a:endParaRPr lang="en-GB"/>
          </a:p>
        </p:txBody>
      </p:sp>
      <p:sp>
        <p:nvSpPr>
          <p:cNvPr id="7" name="TextBox 6">
            <a:extLst>
              <a:ext uri="{FF2B5EF4-FFF2-40B4-BE49-F238E27FC236}">
                <a16:creationId xmlns:a16="http://schemas.microsoft.com/office/drawing/2014/main" id="{0D23D8A4-5A1D-4F8E-B616-875B63792FF7}"/>
              </a:ext>
            </a:extLst>
          </p:cNvPr>
          <p:cNvSpPr txBox="1"/>
          <p:nvPr/>
        </p:nvSpPr>
        <p:spPr>
          <a:xfrm>
            <a:off x="546298" y="5645680"/>
            <a:ext cx="7073701" cy="276999"/>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a:t>
            </a:r>
            <a:r>
              <a:rPr lang="en-US" sz="1200">
                <a:solidFill>
                  <a:prstClr val="black">
                    <a:lumMod val="65000"/>
                    <a:lumOff val="35000"/>
                  </a:prstClr>
                </a:solidFill>
                <a:latin typeface="Arial"/>
                <a:hlinkClick r:id="rId3"/>
              </a:rPr>
              <a:t>An Ecosystem Services Review on Salmon Aquaculture in Chile – Los </a:t>
            </a:r>
            <a:r>
              <a:rPr lang="en-US" sz="1200" err="1">
                <a:solidFill>
                  <a:prstClr val="black">
                    <a:lumMod val="65000"/>
                    <a:lumOff val="35000"/>
                  </a:prstClr>
                </a:solidFill>
                <a:latin typeface="Arial"/>
                <a:hlinkClick r:id="rId3"/>
              </a:rPr>
              <a:t>Fiordos</a:t>
            </a:r>
            <a:r>
              <a:rPr lang="en-US" sz="1200">
                <a:solidFill>
                  <a:prstClr val="black">
                    <a:lumMod val="65000"/>
                    <a:lumOff val="35000"/>
                  </a:prstClr>
                </a:solidFill>
                <a:latin typeface="Arial"/>
                <a:hlinkClick r:id="rId3"/>
              </a:rPr>
              <a:t> (2016)</a:t>
            </a:r>
            <a:endParaRPr lang="en-GB" sz="1200">
              <a:solidFill>
                <a:prstClr val="black">
                  <a:lumMod val="65000"/>
                  <a:lumOff val="35000"/>
                </a:prstClr>
              </a:solidFill>
              <a:latin typeface="Arial"/>
            </a:endParaRPr>
          </a:p>
        </p:txBody>
      </p:sp>
      <p:pic>
        <p:nvPicPr>
          <p:cNvPr id="6" name="Picture 5">
            <a:extLst>
              <a:ext uri="{FF2B5EF4-FFF2-40B4-BE49-F238E27FC236}">
                <a16:creationId xmlns:a16="http://schemas.microsoft.com/office/drawing/2014/main" id="{9D16EACC-A99E-477F-A8C3-4D22F30D7F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995" b="34144"/>
          <a:stretch/>
        </p:blipFill>
        <p:spPr>
          <a:xfrm>
            <a:off x="7026210" y="1386072"/>
            <a:ext cx="4858293" cy="4063489"/>
          </a:xfrm>
          <a:prstGeom prst="rect">
            <a:avLst/>
          </a:prstGeom>
        </p:spPr>
      </p:pic>
      <p:sp>
        <p:nvSpPr>
          <p:cNvPr id="8" name="Teardrop 8">
            <a:extLst>
              <a:ext uri="{FF2B5EF4-FFF2-40B4-BE49-F238E27FC236}">
                <a16:creationId xmlns:a16="http://schemas.microsoft.com/office/drawing/2014/main" id="{691C6747-9825-432A-9D4C-6906D5EE932B}"/>
              </a:ext>
            </a:extLst>
          </p:cNvPr>
          <p:cNvSpPr/>
          <p:nvPr/>
        </p:nvSpPr>
        <p:spPr>
          <a:xfrm>
            <a:off x="10829109" y="42807"/>
            <a:ext cx="1306079" cy="1147146"/>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Box 9">
            <a:extLst>
              <a:ext uri="{FF2B5EF4-FFF2-40B4-BE49-F238E27FC236}">
                <a16:creationId xmlns:a16="http://schemas.microsoft.com/office/drawing/2014/main" id="{3F2FB5D5-C046-480F-86E1-C15113C02BAE}"/>
              </a:ext>
            </a:extLst>
          </p:cNvPr>
          <p:cNvSpPr txBox="1"/>
          <p:nvPr/>
        </p:nvSpPr>
        <p:spPr>
          <a:xfrm>
            <a:off x="10940541" y="225686"/>
            <a:ext cx="1083213" cy="784830"/>
          </a:xfrm>
          <a:prstGeom prst="rect">
            <a:avLst/>
          </a:prstGeom>
          <a:noFill/>
        </p:spPr>
        <p:txBody>
          <a:bodyPr wrap="square" rtlCol="0">
            <a:spAutoFit/>
          </a:bodyPr>
          <a:lstStyle/>
          <a:p>
            <a:pPr algn="ctr">
              <a:defRPr/>
            </a:pPr>
            <a:r>
              <a:rPr lang="en-GB" sz="1500" dirty="0">
                <a:solidFill>
                  <a:prstClr val="white"/>
                </a:solidFill>
                <a:latin typeface="Arial"/>
              </a:rPr>
              <a:t>Refer to </a:t>
            </a:r>
            <a:r>
              <a:rPr lang="en-GB" sz="1500" b="1" dirty="0">
                <a:solidFill>
                  <a:prstClr val="white"/>
                </a:solidFill>
                <a:latin typeface="Arial"/>
              </a:rPr>
              <a:t>p. 29 </a:t>
            </a:r>
            <a:r>
              <a:rPr lang="en-GB" sz="1500" dirty="0">
                <a:solidFill>
                  <a:prstClr val="white"/>
                </a:solidFill>
                <a:latin typeface="Arial"/>
              </a:rPr>
              <a:t>of your workbook</a:t>
            </a:r>
            <a:endParaRPr lang="en-GB" sz="1500" dirty="0">
              <a:solidFill>
                <a:prstClr val="white"/>
              </a:solidFill>
            </a:endParaRPr>
          </a:p>
        </p:txBody>
      </p:sp>
    </p:spTree>
    <p:extLst>
      <p:ext uri="{BB962C8B-B14F-4D97-AF65-F5344CB8AC3E}">
        <p14:creationId xmlns:p14="http://schemas.microsoft.com/office/powerpoint/2010/main" val="13885405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lstStyle/>
          <a:p>
            <a:r>
              <a:rPr lang="en-GB" dirty="0">
                <a:solidFill>
                  <a:srgbClr val="595959"/>
                </a:solidFill>
              </a:rPr>
              <a:t>Business example – Los </a:t>
            </a:r>
            <a:r>
              <a:rPr lang="en-GB" dirty="0" err="1">
                <a:solidFill>
                  <a:srgbClr val="595959"/>
                </a:solidFill>
              </a:rPr>
              <a:t>Fiordos</a:t>
            </a:r>
            <a:r>
              <a:rPr lang="en-GB" dirty="0">
                <a:solidFill>
                  <a:srgbClr val="595959"/>
                </a:solidFill>
              </a:rPr>
              <a:t> (continued)</a:t>
            </a:r>
            <a:endParaRPr lang="en-US" dirty="0">
              <a:solidFill>
                <a:srgbClr val="595959"/>
              </a:solidFill>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6" y="1532499"/>
            <a:ext cx="6431080" cy="4351339"/>
          </a:xfrm>
        </p:spPr>
        <p:txBody>
          <a:bodyPr>
            <a:normAutofit/>
          </a:bodyPr>
          <a:lstStyle/>
          <a:p>
            <a:pPr>
              <a:lnSpc>
                <a:spcPct val="100000"/>
              </a:lnSpc>
            </a:pPr>
            <a:r>
              <a:rPr lang="en-US" sz="1850" dirty="0"/>
              <a:t>The majority of salmon produced by Los </a:t>
            </a:r>
            <a:r>
              <a:rPr lang="en-US" sz="1850" dirty="0" err="1"/>
              <a:t>Fiordos</a:t>
            </a:r>
            <a:r>
              <a:rPr lang="en-US" sz="1850" dirty="0"/>
              <a:t> is </a:t>
            </a:r>
            <a:r>
              <a:rPr lang="en-US" sz="1850" b="1" dirty="0">
                <a:solidFill>
                  <a:srgbClr val="23BAED"/>
                </a:solidFill>
              </a:rPr>
              <a:t>exported to foreign markets </a:t>
            </a:r>
            <a:r>
              <a:rPr lang="en-US" sz="1850" dirty="0"/>
              <a:t>such as the US (23.3%), Japan (18.5%) and Brazil (16.4%).</a:t>
            </a:r>
          </a:p>
          <a:p>
            <a:pPr>
              <a:lnSpc>
                <a:spcPct val="100000"/>
              </a:lnSpc>
            </a:pPr>
            <a:r>
              <a:rPr lang="en-US" sz="1850" dirty="0"/>
              <a:t>The company’s </a:t>
            </a:r>
            <a:r>
              <a:rPr lang="en-US" sz="1850" b="1" dirty="0">
                <a:solidFill>
                  <a:srgbClr val="23BAED"/>
                </a:solidFill>
              </a:rPr>
              <a:t>main clients are supermarkets</a:t>
            </a:r>
            <a:r>
              <a:rPr lang="en-US" sz="1850" dirty="0"/>
              <a:t> (42.4%), </a:t>
            </a:r>
            <a:r>
              <a:rPr lang="en-US" sz="1850" b="1" dirty="0">
                <a:solidFill>
                  <a:srgbClr val="23BAED"/>
                </a:solidFill>
              </a:rPr>
              <a:t>traditional markets</a:t>
            </a:r>
            <a:r>
              <a:rPr lang="en-US" sz="1850" dirty="0"/>
              <a:t> (44.6%), food service (12.8%), and industrial clients (0.2%) (</a:t>
            </a:r>
            <a:r>
              <a:rPr lang="en-US" sz="1850" dirty="0" err="1">
                <a:hlinkClick r:id="rId3"/>
              </a:rPr>
              <a:t>Agrosuper</a:t>
            </a:r>
            <a:r>
              <a:rPr lang="en-US" sz="1850" dirty="0">
                <a:hlinkClick r:id="rId3"/>
              </a:rPr>
              <a:t>, 2014</a:t>
            </a:r>
            <a:r>
              <a:rPr lang="en-US" sz="1850" dirty="0"/>
              <a:t>). </a:t>
            </a:r>
            <a:endParaRPr lang="en-US" sz="1850" b="1" dirty="0">
              <a:solidFill>
                <a:srgbClr val="23BAED"/>
              </a:solidFill>
            </a:endParaRPr>
          </a:p>
          <a:p>
            <a:pPr>
              <a:lnSpc>
                <a:spcPct val="100000"/>
              </a:lnSpc>
            </a:pPr>
            <a:r>
              <a:rPr lang="en-US" sz="1850" dirty="0"/>
              <a:t>The company is a frontrunner in adopting sustainable practices and is part of </a:t>
            </a:r>
            <a:r>
              <a:rPr lang="en-US" sz="1850" b="1" dirty="0">
                <a:solidFill>
                  <a:srgbClr val="23BAED"/>
                </a:solidFill>
              </a:rPr>
              <a:t>different initiatives focused on the development of a sustainable aquaculture.</a:t>
            </a:r>
          </a:p>
          <a:p>
            <a:pPr>
              <a:lnSpc>
                <a:spcPct val="100000"/>
              </a:lnSpc>
            </a:pPr>
            <a:r>
              <a:rPr lang="en-US" sz="1850" dirty="0"/>
              <a:t>Los </a:t>
            </a:r>
            <a:r>
              <a:rPr lang="en-US" sz="1850" dirty="0" err="1"/>
              <a:t>Fiordos</a:t>
            </a:r>
            <a:r>
              <a:rPr lang="en-US" sz="1850" dirty="0"/>
              <a:t> is </a:t>
            </a:r>
            <a:r>
              <a:rPr lang="en-US" sz="1850" b="1" dirty="0">
                <a:solidFill>
                  <a:srgbClr val="23BAED"/>
                </a:solidFill>
              </a:rPr>
              <a:t>one of the largest </a:t>
            </a:r>
            <a:r>
              <a:rPr lang="en-US" sz="1850" dirty="0"/>
              <a:t>aquaculture businesses in Chile.</a:t>
            </a:r>
          </a:p>
        </p:txBody>
      </p:sp>
      <p:sp>
        <p:nvSpPr>
          <p:cNvPr id="4" name="Slide Number Placeholder 3">
            <a:extLst>
              <a:ext uri="{FF2B5EF4-FFF2-40B4-BE49-F238E27FC236}">
                <a16:creationId xmlns:a16="http://schemas.microsoft.com/office/drawing/2014/main" id="{3E72907B-FF6C-1146-83DA-D6591291DF54}"/>
              </a:ext>
            </a:extLst>
          </p:cNvPr>
          <p:cNvSpPr>
            <a:spLocks noGrp="1"/>
          </p:cNvSpPr>
          <p:nvPr>
            <p:ph type="sldNum" sz="quarter" idx="12"/>
          </p:nvPr>
        </p:nvSpPr>
        <p:spPr/>
        <p:txBody>
          <a:bodyPr/>
          <a:lstStyle/>
          <a:p>
            <a:fld id="{971CEC84-1649-40CE-BFF6-7286506FEA08}" type="slidenum">
              <a:rPr lang="en-GB" smtClean="0"/>
              <a:pPr/>
              <a:t>92</a:t>
            </a:fld>
            <a:endParaRPr lang="en-GB"/>
          </a:p>
        </p:txBody>
      </p:sp>
      <p:pic>
        <p:nvPicPr>
          <p:cNvPr id="1028" name="Picture 4" descr="GLOBAL SALMON INITIATIVE LAUNCHES INAUGURAL SUSTAINABILITY REPORT | Cermaq">
            <a:hlinkClick r:id="rId4"/>
            <a:extLst>
              <a:ext uri="{FF2B5EF4-FFF2-40B4-BE49-F238E27FC236}">
                <a16:creationId xmlns:a16="http://schemas.microsoft.com/office/drawing/2014/main" id="{7597483F-48C2-4143-8EE5-3B362AF227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90291" y="3570132"/>
            <a:ext cx="2066082" cy="11621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TRS – Round Table on Responsible Soy Association">
            <a:hlinkClick r:id="rId6"/>
            <a:extLst>
              <a:ext uri="{FF2B5EF4-FFF2-40B4-BE49-F238E27FC236}">
                <a16:creationId xmlns:a16="http://schemas.microsoft.com/office/drawing/2014/main" id="{99DC9EA1-A3A9-40D1-9893-D500EFD60F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5328" y="1532499"/>
            <a:ext cx="849180" cy="18965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ustainable Fisheries Partnership | FishChoice">
            <a:hlinkClick r:id="rId8"/>
            <a:extLst>
              <a:ext uri="{FF2B5EF4-FFF2-40B4-BE49-F238E27FC236}">
                <a16:creationId xmlns:a16="http://schemas.microsoft.com/office/drawing/2014/main" id="{DA1348E4-DF44-4578-948A-7EF07FB575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57691" y="3127936"/>
            <a:ext cx="2002220" cy="20022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edia Tweets by Salmon Chile (@SalmonChile) | Twitter">
            <a:hlinkClick r:id="rId10"/>
            <a:extLst>
              <a:ext uri="{FF2B5EF4-FFF2-40B4-BE49-F238E27FC236}">
                <a16:creationId xmlns:a16="http://schemas.microsoft.com/office/drawing/2014/main" id="{299632EE-742B-48F2-8C15-33F8E4BF1D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14560" y="1690059"/>
            <a:ext cx="2640806" cy="14418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DB539D3-BBC3-49B8-B89C-A7E1D74FB9FD}"/>
              </a:ext>
            </a:extLst>
          </p:cNvPr>
          <p:cNvSpPr txBox="1"/>
          <p:nvPr/>
        </p:nvSpPr>
        <p:spPr>
          <a:xfrm>
            <a:off x="546298" y="5645680"/>
            <a:ext cx="6809029" cy="276999"/>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a:t>
            </a:r>
            <a:r>
              <a:rPr lang="en-US" sz="1200">
                <a:solidFill>
                  <a:prstClr val="black">
                    <a:lumMod val="65000"/>
                    <a:lumOff val="35000"/>
                  </a:prstClr>
                </a:solidFill>
                <a:latin typeface="Arial"/>
                <a:hlinkClick r:id="rId12"/>
              </a:rPr>
              <a:t>An Ecosystem Services Review on Salmon Aquaculture in Chile – Los </a:t>
            </a:r>
            <a:r>
              <a:rPr lang="en-US" sz="1200" err="1">
                <a:solidFill>
                  <a:prstClr val="black">
                    <a:lumMod val="65000"/>
                    <a:lumOff val="35000"/>
                  </a:prstClr>
                </a:solidFill>
                <a:latin typeface="Arial"/>
                <a:hlinkClick r:id="rId12"/>
              </a:rPr>
              <a:t>Fiordos</a:t>
            </a:r>
            <a:r>
              <a:rPr lang="en-US" sz="1200">
                <a:solidFill>
                  <a:prstClr val="black">
                    <a:lumMod val="65000"/>
                    <a:lumOff val="35000"/>
                  </a:prstClr>
                </a:solidFill>
                <a:latin typeface="Arial"/>
                <a:hlinkClick r:id="rId12"/>
              </a:rPr>
              <a:t> (2016)</a:t>
            </a:r>
            <a:endParaRPr lang="en-GB" sz="1200">
              <a:solidFill>
                <a:prstClr val="black">
                  <a:lumMod val="65000"/>
                  <a:lumOff val="35000"/>
                </a:prstClr>
              </a:solidFill>
              <a:latin typeface="Arial"/>
            </a:endParaRPr>
          </a:p>
        </p:txBody>
      </p:sp>
    </p:spTree>
    <p:extLst>
      <p:ext uri="{BB962C8B-B14F-4D97-AF65-F5344CB8AC3E}">
        <p14:creationId xmlns:p14="http://schemas.microsoft.com/office/powerpoint/2010/main" val="26342906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D77C2-0C76-4F0E-9442-DAE05D0D4097}"/>
              </a:ext>
            </a:extLst>
          </p:cNvPr>
          <p:cNvSpPr>
            <a:spLocks noGrp="1"/>
          </p:cNvSpPr>
          <p:nvPr>
            <p:ph type="title" idx="4294967295"/>
          </p:nvPr>
        </p:nvSpPr>
        <p:spPr>
          <a:xfrm>
            <a:off x="314194" y="125352"/>
            <a:ext cx="11498123" cy="878150"/>
          </a:xfrm>
        </p:spPr>
        <p:txBody>
          <a:bodyPr>
            <a:normAutofit/>
          </a:bodyPr>
          <a:lstStyle/>
          <a:p>
            <a:r>
              <a:rPr lang="en-GB" dirty="0">
                <a:solidFill>
                  <a:srgbClr val="595959"/>
                </a:solidFill>
              </a:rPr>
              <a:t>Ecosystem Services</a:t>
            </a:r>
            <a:endParaRPr lang="en-CH" dirty="0"/>
          </a:p>
        </p:txBody>
      </p:sp>
      <p:sp>
        <p:nvSpPr>
          <p:cNvPr id="4" name="Slide Number Placeholder 3">
            <a:extLst>
              <a:ext uri="{FF2B5EF4-FFF2-40B4-BE49-F238E27FC236}">
                <a16:creationId xmlns:a16="http://schemas.microsoft.com/office/drawing/2014/main" id="{91AB5351-6F9E-4429-B8CE-65622D6E7145}"/>
              </a:ext>
            </a:extLst>
          </p:cNvPr>
          <p:cNvSpPr>
            <a:spLocks noGrp="1"/>
          </p:cNvSpPr>
          <p:nvPr>
            <p:ph type="sldNum" sz="quarter" idx="12"/>
          </p:nvPr>
        </p:nvSpPr>
        <p:spPr>
          <a:xfrm>
            <a:off x="796636" y="637501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8" name="TextBox 7">
            <a:extLst>
              <a:ext uri="{FF2B5EF4-FFF2-40B4-BE49-F238E27FC236}">
                <a16:creationId xmlns:a16="http://schemas.microsoft.com/office/drawing/2014/main" id="{DE13EB4E-F1FB-440D-8EFF-4CE2DEFE2D0B}"/>
              </a:ext>
            </a:extLst>
          </p:cNvPr>
          <p:cNvSpPr txBox="1"/>
          <p:nvPr/>
        </p:nvSpPr>
        <p:spPr>
          <a:xfrm>
            <a:off x="314194" y="1245403"/>
            <a:ext cx="4569741"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3BAED"/>
                </a:solidFill>
                <a:effectLst/>
                <a:uLnTx/>
                <a:uFillTx/>
                <a:latin typeface="Arial"/>
                <a:ea typeface="+mn-ea"/>
                <a:cs typeface="+mn-cs"/>
              </a:rPr>
              <a:t>Provisioning</a:t>
            </a:r>
            <a:endParaRPr kumimoji="0" lang="en-US" sz="1800" b="1" i="0" u="none" strike="noStrike" kern="1200" cap="none" spc="0" normalizeH="0" baseline="0" noProof="0" dirty="0">
              <a:ln>
                <a:noFill/>
              </a:ln>
              <a:solidFill>
                <a:srgbClr val="23BAE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Arial"/>
                <a:ea typeface="+mn-ea"/>
                <a:cs typeface="+mn-cs"/>
              </a:rPr>
              <a:t>Goods produced or provided by ecosystems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Food</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Fresh water</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Timber</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Fiber</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Biochemicals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Natural medicines</a:t>
            </a:r>
            <a:endParaRPr kumimoji="0" lang="en-GB" sz="1600" b="0" i="0" u="none" strike="noStrike" kern="1200" cap="none" spc="0" normalizeH="0" baseline="0" noProof="0" dirty="0">
              <a:ln>
                <a:noFill/>
              </a:ln>
              <a:solidFill>
                <a:srgbClr val="23BAED"/>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endParaRPr kumimoji="0" lang="en-GB" sz="1800" b="0" i="0" u="none" strike="noStrike" kern="1200" cap="none" spc="0" normalizeH="0" baseline="0" noProof="0" dirty="0">
              <a:ln>
                <a:noFill/>
              </a:ln>
              <a:solidFill>
                <a:srgbClr val="23BAED"/>
              </a:solidFill>
              <a:effectLst/>
              <a:uLnTx/>
              <a:uFillTx/>
              <a:latin typeface="Arial"/>
              <a:ea typeface="+mn-ea"/>
              <a:cs typeface="+mn-cs"/>
            </a:endParaRPr>
          </a:p>
        </p:txBody>
      </p:sp>
      <p:sp>
        <p:nvSpPr>
          <p:cNvPr id="9" name="TextBox 8">
            <a:extLst>
              <a:ext uri="{FF2B5EF4-FFF2-40B4-BE49-F238E27FC236}">
                <a16:creationId xmlns:a16="http://schemas.microsoft.com/office/drawing/2014/main" id="{1FC56502-2024-4133-AD2C-CAB56597E8EC}"/>
              </a:ext>
            </a:extLst>
          </p:cNvPr>
          <p:cNvSpPr txBox="1"/>
          <p:nvPr/>
        </p:nvSpPr>
        <p:spPr>
          <a:xfrm>
            <a:off x="4374666" y="1245403"/>
            <a:ext cx="3950051"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BAED"/>
                </a:solidFill>
                <a:effectLst/>
                <a:uLnTx/>
                <a:uFillTx/>
                <a:latin typeface="Arial"/>
                <a:ea typeface="+mn-ea"/>
                <a:cs typeface="+mn-cs"/>
              </a:rPr>
              <a:t>Regulating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Arial"/>
                <a:ea typeface="+mn-ea"/>
                <a:cs typeface="+mn-cs"/>
              </a:rPr>
              <a:t>Natural processes regulated by ecosystems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Pollination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Climate regulation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Water purification, flow regulation &amp; waste treatment</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Erosion regulation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Air quality regulation</a:t>
            </a:r>
          </a:p>
        </p:txBody>
      </p:sp>
      <p:sp>
        <p:nvSpPr>
          <p:cNvPr id="10" name="Oval 9">
            <a:extLst>
              <a:ext uri="{FF2B5EF4-FFF2-40B4-BE49-F238E27FC236}">
                <a16:creationId xmlns:a16="http://schemas.microsoft.com/office/drawing/2014/main" id="{D005B2D0-A589-40EE-95C3-2C81C3DC9F6D}"/>
              </a:ext>
            </a:extLst>
          </p:cNvPr>
          <p:cNvSpPr/>
          <p:nvPr/>
        </p:nvSpPr>
        <p:spPr>
          <a:xfrm>
            <a:off x="830783" y="3728087"/>
            <a:ext cx="1440353" cy="1352778"/>
          </a:xfrm>
          <a:prstGeom prst="ellipse">
            <a:avLst/>
          </a:prstGeom>
          <a:blipFill dpi="0" rotWithShape="1">
            <a:blip r:embed="rId3" cstate="print">
              <a:extLst>
                <a:ext uri="{28A0092B-C50C-407E-A947-70E740481C1C}">
                  <a14:useLocalDpi xmlns:a14="http://schemas.microsoft.com/office/drawing/2010/main" val="0"/>
                </a:ext>
              </a:extLst>
            </a:blip>
            <a:srcRect/>
            <a:stretch>
              <a:fillRect l="12" t="-30" r="12" b="-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Oval 11">
            <a:extLst>
              <a:ext uri="{FF2B5EF4-FFF2-40B4-BE49-F238E27FC236}">
                <a16:creationId xmlns:a16="http://schemas.microsoft.com/office/drawing/2014/main" id="{2546AA8E-86F4-4FEC-B550-A0C110204384}"/>
              </a:ext>
            </a:extLst>
          </p:cNvPr>
          <p:cNvSpPr/>
          <p:nvPr/>
        </p:nvSpPr>
        <p:spPr>
          <a:xfrm>
            <a:off x="5337698" y="3728087"/>
            <a:ext cx="1451113" cy="1352778"/>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23801D7B-EFE7-497E-BED9-2ED1C79EEB0C}"/>
              </a:ext>
            </a:extLst>
          </p:cNvPr>
          <p:cNvSpPr txBox="1"/>
          <p:nvPr/>
        </p:nvSpPr>
        <p:spPr>
          <a:xfrm>
            <a:off x="8566118" y="1203818"/>
            <a:ext cx="423147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BAED"/>
                </a:solidFill>
                <a:effectLst/>
                <a:uLnTx/>
                <a:uFillTx/>
                <a:latin typeface="Arial"/>
                <a:ea typeface="+mn-ea"/>
                <a:cs typeface="+mn-cs"/>
              </a:rPr>
              <a:t>Cultural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Arial"/>
                <a:ea typeface="+mn-ea"/>
                <a:cs typeface="+mn-cs"/>
              </a:rPr>
              <a:t>Intangible benefits obtained from ecosystem services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Recreation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Ecotourism</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Spiritual &amp; religious values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Educational</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Ethical values</a:t>
            </a:r>
          </a:p>
        </p:txBody>
      </p:sp>
      <p:sp>
        <p:nvSpPr>
          <p:cNvPr id="15" name="Oval 14">
            <a:extLst>
              <a:ext uri="{FF2B5EF4-FFF2-40B4-BE49-F238E27FC236}">
                <a16:creationId xmlns:a16="http://schemas.microsoft.com/office/drawing/2014/main" id="{49508174-C14F-4FD4-962D-123BC7E78E51}"/>
              </a:ext>
            </a:extLst>
          </p:cNvPr>
          <p:cNvSpPr/>
          <p:nvPr/>
        </p:nvSpPr>
        <p:spPr>
          <a:xfrm>
            <a:off x="9610432" y="3728613"/>
            <a:ext cx="1451113" cy="1352252"/>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719A577B-AC27-41AC-8E17-794D5646D673}"/>
              </a:ext>
            </a:extLst>
          </p:cNvPr>
          <p:cNvSpPr txBox="1"/>
          <p:nvPr/>
        </p:nvSpPr>
        <p:spPr>
          <a:xfrm>
            <a:off x="1556339" y="5250785"/>
            <a:ext cx="43677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BAED"/>
                </a:solidFill>
                <a:effectLst/>
                <a:uLnTx/>
                <a:uFillTx/>
                <a:latin typeface="Arial"/>
                <a:ea typeface="+mn-ea"/>
                <a:cs typeface="+mn-cs"/>
              </a:rPr>
              <a:t>Supporting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Arial"/>
                <a:ea typeface="+mn-ea"/>
                <a:cs typeface="+mn-cs"/>
              </a:rPr>
              <a:t>Functions that maintain all other services</a:t>
            </a:r>
          </a:p>
        </p:txBody>
      </p:sp>
      <p:sp>
        <p:nvSpPr>
          <p:cNvPr id="18" name="TextBox 17">
            <a:extLst>
              <a:ext uri="{FF2B5EF4-FFF2-40B4-BE49-F238E27FC236}">
                <a16:creationId xmlns:a16="http://schemas.microsoft.com/office/drawing/2014/main" id="{3F5C07B4-1C85-407C-86B9-0B32EC5EF6B3}"/>
              </a:ext>
            </a:extLst>
          </p:cNvPr>
          <p:cNvSpPr txBox="1"/>
          <p:nvPr/>
        </p:nvSpPr>
        <p:spPr>
          <a:xfrm>
            <a:off x="6349692" y="5250785"/>
            <a:ext cx="2136913"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Nutrient cycling</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Water cycling</a:t>
            </a:r>
          </a:p>
        </p:txBody>
      </p:sp>
      <p:sp>
        <p:nvSpPr>
          <p:cNvPr id="19" name="TextBox 18">
            <a:extLst>
              <a:ext uri="{FF2B5EF4-FFF2-40B4-BE49-F238E27FC236}">
                <a16:creationId xmlns:a16="http://schemas.microsoft.com/office/drawing/2014/main" id="{04A1E41A-04A1-4EA9-AF00-7938D84058A7}"/>
              </a:ext>
            </a:extLst>
          </p:cNvPr>
          <p:cNvSpPr txBox="1"/>
          <p:nvPr/>
        </p:nvSpPr>
        <p:spPr>
          <a:xfrm>
            <a:off x="8686423" y="5250785"/>
            <a:ext cx="2634247"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Primary production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Photosynthesis</a:t>
            </a:r>
          </a:p>
        </p:txBody>
      </p:sp>
      <p:sp>
        <p:nvSpPr>
          <p:cNvPr id="21" name="Rectangle 20">
            <a:extLst>
              <a:ext uri="{FF2B5EF4-FFF2-40B4-BE49-F238E27FC236}">
                <a16:creationId xmlns:a16="http://schemas.microsoft.com/office/drawing/2014/main" id="{EB57951C-62A5-4DA6-9C31-933B97A6564A}"/>
              </a:ext>
            </a:extLst>
          </p:cNvPr>
          <p:cNvSpPr/>
          <p:nvPr/>
        </p:nvSpPr>
        <p:spPr>
          <a:xfrm>
            <a:off x="197578" y="1227252"/>
            <a:ext cx="3619048" cy="2425449"/>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06B20FCC-C878-4DB9-A892-CD5C9DA93DCC}"/>
              </a:ext>
            </a:extLst>
          </p:cNvPr>
          <p:cNvSpPr/>
          <p:nvPr/>
        </p:nvSpPr>
        <p:spPr>
          <a:xfrm>
            <a:off x="4253731" y="1227253"/>
            <a:ext cx="4070986" cy="2425448"/>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F3C6087C-33F5-4A87-AB7D-4CC2FEEA4EE7}"/>
              </a:ext>
            </a:extLst>
          </p:cNvPr>
          <p:cNvSpPr/>
          <p:nvPr/>
        </p:nvSpPr>
        <p:spPr>
          <a:xfrm>
            <a:off x="8566118" y="1229305"/>
            <a:ext cx="3539743" cy="2423396"/>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B5083F8F-F6B7-416F-808D-A3CAEEA79791}"/>
              </a:ext>
            </a:extLst>
          </p:cNvPr>
          <p:cNvSpPr/>
          <p:nvPr/>
        </p:nvSpPr>
        <p:spPr>
          <a:xfrm>
            <a:off x="1556339" y="5227353"/>
            <a:ext cx="9635122" cy="693193"/>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897822BA-6F21-4C68-A116-951815C355F7}"/>
              </a:ext>
            </a:extLst>
          </p:cNvPr>
          <p:cNvSpPr txBox="1"/>
          <p:nvPr/>
        </p:nvSpPr>
        <p:spPr>
          <a:xfrm>
            <a:off x="10574153" y="269992"/>
            <a:ext cx="153170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Refer to p.</a:t>
            </a:r>
            <a:r>
              <a:rPr kumimoji="0" lang="en-GB" sz="1800" b="1" i="0" u="none" strike="noStrike" kern="1200" cap="none" spc="0" normalizeH="0" baseline="0" noProof="0" dirty="0">
                <a:ln>
                  <a:noFill/>
                </a:ln>
                <a:solidFill>
                  <a:prstClr val="white"/>
                </a:solidFill>
                <a:effectLst/>
                <a:uLnTx/>
                <a:uFillTx/>
                <a:latin typeface="Arial"/>
                <a:ea typeface="+mn-ea"/>
                <a:cs typeface="+mn-cs"/>
              </a:rPr>
              <a:t> 6 </a:t>
            </a:r>
            <a:r>
              <a:rPr kumimoji="0" lang="en-GB" sz="1800" b="0" i="0" u="none" strike="noStrike" kern="1200" cap="none" spc="0" normalizeH="0" baseline="0" noProof="0" dirty="0">
                <a:ln>
                  <a:noFill/>
                </a:ln>
                <a:solidFill>
                  <a:prstClr val="white"/>
                </a:solidFill>
                <a:effectLst/>
                <a:uLnTx/>
                <a:uFillTx/>
                <a:latin typeface="Arial"/>
                <a:ea typeface="+mn-ea"/>
                <a:cs typeface="+mn-cs"/>
              </a:rPr>
              <a:t>of your workbook</a:t>
            </a:r>
          </a:p>
        </p:txBody>
      </p:sp>
      <p:sp>
        <p:nvSpPr>
          <p:cNvPr id="3" name="Rechthoek 2">
            <a:extLst>
              <a:ext uri="{FF2B5EF4-FFF2-40B4-BE49-F238E27FC236}">
                <a16:creationId xmlns:a16="http://schemas.microsoft.com/office/drawing/2014/main" id="{83400ABB-9824-4967-84F7-7801FF8A7F3D}"/>
              </a:ext>
            </a:extLst>
          </p:cNvPr>
          <p:cNvSpPr/>
          <p:nvPr/>
        </p:nvSpPr>
        <p:spPr>
          <a:xfrm>
            <a:off x="314194" y="2109355"/>
            <a:ext cx="3094024" cy="489581"/>
          </a:xfrm>
          <a:prstGeom prst="rect">
            <a:avLst/>
          </a:prstGeom>
          <a:noFill/>
          <a:ln w="19050">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Rechthoek 4">
            <a:extLst>
              <a:ext uri="{FF2B5EF4-FFF2-40B4-BE49-F238E27FC236}">
                <a16:creationId xmlns:a16="http://schemas.microsoft.com/office/drawing/2014/main" id="{E3408024-81D3-47AE-9E77-C2B24898779F}"/>
              </a:ext>
            </a:extLst>
          </p:cNvPr>
          <p:cNvSpPr/>
          <p:nvPr/>
        </p:nvSpPr>
        <p:spPr>
          <a:xfrm>
            <a:off x="4374666" y="2095214"/>
            <a:ext cx="3783044" cy="1261050"/>
          </a:xfrm>
          <a:prstGeom prst="rect">
            <a:avLst/>
          </a:prstGeom>
          <a:noFill/>
          <a:ln w="19050">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Rechthoek 5">
            <a:extLst>
              <a:ext uri="{FF2B5EF4-FFF2-40B4-BE49-F238E27FC236}">
                <a16:creationId xmlns:a16="http://schemas.microsoft.com/office/drawing/2014/main" id="{2158A0C9-6666-4AAD-93B0-8F3A5D668296}"/>
              </a:ext>
            </a:extLst>
          </p:cNvPr>
          <p:cNvSpPr/>
          <p:nvPr/>
        </p:nvSpPr>
        <p:spPr>
          <a:xfrm>
            <a:off x="8686423" y="2098771"/>
            <a:ext cx="3187401" cy="510748"/>
          </a:xfrm>
          <a:prstGeom prst="rect">
            <a:avLst/>
          </a:prstGeom>
          <a:noFill/>
          <a:ln w="19050">
            <a:solidFill>
              <a:srgbClr val="BBD15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Rechthoek 6">
            <a:extLst>
              <a:ext uri="{FF2B5EF4-FFF2-40B4-BE49-F238E27FC236}">
                <a16:creationId xmlns:a16="http://schemas.microsoft.com/office/drawing/2014/main" id="{27CA1615-5DEE-45BB-8106-460CEEF1348C}"/>
              </a:ext>
            </a:extLst>
          </p:cNvPr>
          <p:cNvSpPr/>
          <p:nvPr/>
        </p:nvSpPr>
        <p:spPr>
          <a:xfrm>
            <a:off x="6391255" y="5313599"/>
            <a:ext cx="4711854" cy="546874"/>
          </a:xfrm>
          <a:prstGeom prst="rect">
            <a:avLst/>
          </a:prstGeom>
          <a:noFill/>
          <a:ln w="19050">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Rechthoek 5">
            <a:extLst>
              <a:ext uri="{FF2B5EF4-FFF2-40B4-BE49-F238E27FC236}">
                <a16:creationId xmlns:a16="http://schemas.microsoft.com/office/drawing/2014/main" id="{5BE2CCE4-4C55-481B-A25E-D35C6D92227F}"/>
              </a:ext>
            </a:extLst>
          </p:cNvPr>
          <p:cNvSpPr/>
          <p:nvPr/>
        </p:nvSpPr>
        <p:spPr>
          <a:xfrm>
            <a:off x="8686422" y="2904901"/>
            <a:ext cx="3187401" cy="510748"/>
          </a:xfrm>
          <a:prstGeom prst="rect">
            <a:avLst/>
          </a:prstGeom>
          <a:noFill/>
          <a:ln w="19050">
            <a:solidFill>
              <a:srgbClr val="BBD15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 name="Group 4">
            <a:extLst>
              <a:ext uri="{FF2B5EF4-FFF2-40B4-BE49-F238E27FC236}">
                <a16:creationId xmlns:a16="http://schemas.microsoft.com/office/drawing/2014/main" id="{C5C61E62-D9BD-4A1D-9CD6-3C193DEE7C43}"/>
              </a:ext>
            </a:extLst>
          </p:cNvPr>
          <p:cNvGrpSpPr/>
          <p:nvPr/>
        </p:nvGrpSpPr>
        <p:grpSpPr>
          <a:xfrm>
            <a:off x="10600267" y="-1"/>
            <a:ext cx="1496507" cy="1444979"/>
            <a:chOff x="4156143" y="3551816"/>
            <a:chExt cx="1379453" cy="1282494"/>
          </a:xfrm>
        </p:grpSpPr>
        <p:sp>
          <p:nvSpPr>
            <p:cNvPr id="27" name="Teardrop 5">
              <a:extLst>
                <a:ext uri="{FF2B5EF4-FFF2-40B4-BE49-F238E27FC236}">
                  <a16:creationId xmlns:a16="http://schemas.microsoft.com/office/drawing/2014/main" id="{289FA401-B8DE-4C12-B2E3-2654B96CF89A}"/>
                </a:ext>
              </a:extLst>
            </p:cNvPr>
            <p:cNvSpPr/>
            <p:nvPr/>
          </p:nvSpPr>
          <p:spPr>
            <a:xfrm>
              <a:off x="4156143" y="3551816"/>
              <a:ext cx="1379453" cy="128249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6">
              <a:extLst>
                <a:ext uri="{FF2B5EF4-FFF2-40B4-BE49-F238E27FC236}">
                  <a16:creationId xmlns:a16="http://schemas.microsoft.com/office/drawing/2014/main" id="{BF77ED03-FB8A-4420-8834-C904C128A1F4}"/>
                </a:ext>
              </a:extLst>
            </p:cNvPr>
            <p:cNvSpPr txBox="1"/>
            <p:nvPr/>
          </p:nvSpPr>
          <p:spPr>
            <a:xfrm>
              <a:off x="4231347" y="3772267"/>
              <a:ext cx="1278872" cy="9014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of the</a:t>
              </a:r>
              <a:r>
                <a:rPr kumimoji="0" lang="en-GB" sz="1500" b="0" i="0" u="none" strike="noStrike" kern="1200" cap="none" spc="0" normalizeH="0" baseline="0" noProof="0" dirty="0">
                  <a:ln>
                    <a:noFill/>
                  </a:ln>
                  <a:solidFill>
                    <a:prstClr val="white"/>
                  </a:solidFill>
                  <a:effectLst/>
                  <a:uLnTx/>
                  <a:uFillTx/>
                  <a:latin typeface="Arial"/>
                  <a:ea typeface="+mn-ea"/>
                  <a:cs typeface="+mn-cs"/>
                  <a:hlinkClick r:id="rId6">
                    <a:extLst>
                      <a:ext uri="{A12FA001-AC4F-418D-AE19-62706E023703}">
                        <ahyp:hlinkClr xmlns:ahyp="http://schemas.microsoft.com/office/drawing/2018/hyperlinkcolor" val="tx"/>
                      </a:ext>
                    </a:extLst>
                  </a:hlinkClick>
                </a:rPr>
                <a:t> Natural Capital Protocol</a:t>
              </a: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92206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2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normAutofit/>
          </a:bodyPr>
          <a:lstStyle/>
          <a:p>
            <a:r>
              <a:rPr lang="en-GB" dirty="0">
                <a:solidFill>
                  <a:srgbClr val="595959"/>
                </a:solidFill>
              </a:rPr>
              <a:t>Group exercise</a:t>
            </a:r>
            <a:endParaRPr lang="en-US" dirty="0">
              <a:solidFill>
                <a:srgbClr val="595959"/>
              </a:solidFill>
            </a:endParaRPr>
          </a:p>
        </p:txBody>
      </p:sp>
      <p:graphicFrame>
        <p:nvGraphicFramePr>
          <p:cNvPr id="5" name="Table 5">
            <a:extLst>
              <a:ext uri="{FF2B5EF4-FFF2-40B4-BE49-F238E27FC236}">
                <a16:creationId xmlns:a16="http://schemas.microsoft.com/office/drawing/2014/main" id="{FC472E14-4EF7-4D67-9E0B-B5C867D3B3ED}"/>
              </a:ext>
            </a:extLst>
          </p:cNvPr>
          <p:cNvGraphicFramePr>
            <a:graphicFrameLocks noGrp="1"/>
          </p:cNvGraphicFramePr>
          <p:nvPr/>
        </p:nvGraphicFramePr>
        <p:xfrm>
          <a:off x="4858603" y="1292577"/>
          <a:ext cx="7108104" cy="4616911"/>
        </p:xfrm>
        <a:graphic>
          <a:graphicData uri="http://schemas.openxmlformats.org/drawingml/2006/table">
            <a:tbl>
              <a:tblPr firstRow="1" bandRow="1">
                <a:tableStyleId>{5C22544A-7EE6-4342-B048-85BDC9FD1C3A}</a:tableStyleId>
              </a:tblPr>
              <a:tblGrid>
                <a:gridCol w="2369368">
                  <a:extLst>
                    <a:ext uri="{9D8B030D-6E8A-4147-A177-3AD203B41FA5}">
                      <a16:colId xmlns:a16="http://schemas.microsoft.com/office/drawing/2014/main" val="2039228777"/>
                    </a:ext>
                  </a:extLst>
                </a:gridCol>
                <a:gridCol w="2369368">
                  <a:extLst>
                    <a:ext uri="{9D8B030D-6E8A-4147-A177-3AD203B41FA5}">
                      <a16:colId xmlns:a16="http://schemas.microsoft.com/office/drawing/2014/main" val="979064148"/>
                    </a:ext>
                  </a:extLst>
                </a:gridCol>
                <a:gridCol w="2369368">
                  <a:extLst>
                    <a:ext uri="{9D8B030D-6E8A-4147-A177-3AD203B41FA5}">
                      <a16:colId xmlns:a16="http://schemas.microsoft.com/office/drawing/2014/main" val="1110811223"/>
                    </a:ext>
                  </a:extLst>
                </a:gridCol>
              </a:tblGrid>
              <a:tr h="363989">
                <a:tc gridSpan="3">
                  <a:txBody>
                    <a:bodyPr/>
                    <a:lstStyle/>
                    <a:p>
                      <a:r>
                        <a:rPr lang="en-GB" sz="1300" dirty="0">
                          <a:solidFill>
                            <a:srgbClr val="FFFFFF"/>
                          </a:solidFill>
                        </a:rPr>
                        <a:t>Los </a:t>
                      </a:r>
                      <a:r>
                        <a:rPr lang="en-GB" sz="1300" dirty="0" err="1">
                          <a:solidFill>
                            <a:srgbClr val="FFFFFF"/>
                          </a:solidFill>
                        </a:rPr>
                        <a:t>Fiordos</a:t>
                      </a:r>
                      <a:r>
                        <a:rPr lang="en-GB" sz="1300" dirty="0">
                          <a:solidFill>
                            <a:srgbClr val="FFFFFF"/>
                          </a:solidFill>
                        </a:rPr>
                        <a:t>’ key impacts and dependencies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GB">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GB"/>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61567480"/>
                  </a:ext>
                </a:extLst>
              </a:tr>
              <a:tr h="363989">
                <a:tc>
                  <a:txBody>
                    <a:bodyPr/>
                    <a:lstStyle/>
                    <a:p>
                      <a:r>
                        <a:rPr lang="en-GB" sz="1300" b="1">
                          <a:solidFill>
                            <a:srgbClr val="595959"/>
                          </a:solidFill>
                        </a:rPr>
                        <a:t>Key ecosystem services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377" rtl="0" eaLnBrk="1" latinLnBrk="0" hangingPunct="1"/>
                      <a:r>
                        <a:rPr lang="en-GB" sz="1300" b="1" kern="1200" dirty="0">
                          <a:solidFill>
                            <a:srgbClr val="595959"/>
                          </a:solidFill>
                          <a:latin typeface="+mn-lt"/>
                          <a:ea typeface="+mn-ea"/>
                          <a:cs typeface="+mn-cs"/>
                        </a:rPr>
                        <a:t>Dependency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377" rtl="0" eaLnBrk="1" latinLnBrk="0" hangingPunct="1"/>
                      <a:r>
                        <a:rPr lang="en-GB" sz="1300" b="1" kern="1200" dirty="0">
                          <a:solidFill>
                            <a:srgbClr val="595959"/>
                          </a:solidFill>
                          <a:latin typeface="+mn-lt"/>
                          <a:ea typeface="+mn-ea"/>
                          <a:cs typeface="+mn-cs"/>
                        </a:rPr>
                        <a:t>Impact</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432089"/>
                  </a:ext>
                </a:extLst>
              </a:tr>
              <a:tr h="363989">
                <a:tc gridSpan="3">
                  <a:txBody>
                    <a:bodyPr/>
                    <a:lstStyle/>
                    <a:p>
                      <a:r>
                        <a:rPr lang="en-GB" sz="1300" b="1" dirty="0">
                          <a:solidFill>
                            <a:srgbClr val="595959"/>
                          </a:solidFill>
                        </a:rPr>
                        <a:t>Provisioning</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424548"/>
                  </a:ext>
                </a:extLst>
              </a:tr>
              <a:tr h="363989">
                <a:tc>
                  <a:txBody>
                    <a:bodyPr/>
                    <a:lstStyle/>
                    <a:p>
                      <a:r>
                        <a:rPr lang="en-GB" sz="1300" dirty="0">
                          <a:solidFill>
                            <a:srgbClr val="595959"/>
                          </a:solidFill>
                        </a:rPr>
                        <a:t>Food (crops, fish)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3211579"/>
                  </a:ext>
                </a:extLst>
              </a:tr>
              <a:tr h="363989">
                <a:tc gridSpan="3">
                  <a:txBody>
                    <a:bodyPr/>
                    <a:lstStyle/>
                    <a:p>
                      <a:r>
                        <a:rPr lang="en-GB" sz="1300" b="1" dirty="0">
                          <a:solidFill>
                            <a:srgbClr val="595959"/>
                          </a:solidFill>
                        </a:rPr>
                        <a:t>Regulating</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7735447"/>
                  </a:ext>
                </a:extLst>
              </a:tr>
              <a:tr h="363989">
                <a:tc>
                  <a:txBody>
                    <a:bodyPr/>
                    <a:lstStyle/>
                    <a:p>
                      <a:r>
                        <a:rPr lang="en-GB" sz="1300" dirty="0">
                          <a:solidFill>
                            <a:srgbClr val="595959"/>
                          </a:solidFill>
                        </a:rPr>
                        <a:t>Oxygen supply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9452314"/>
                  </a:ext>
                </a:extLst>
              </a:tr>
              <a:tr h="613032">
                <a:tc>
                  <a:txBody>
                    <a:bodyPr/>
                    <a:lstStyle/>
                    <a:p>
                      <a:r>
                        <a:rPr lang="en-GB" sz="1300">
                          <a:solidFill>
                            <a:srgbClr val="595959"/>
                          </a:solidFill>
                        </a:rPr>
                        <a:t>Water purification and waste treatment</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3825023"/>
                  </a:ext>
                </a:extLst>
              </a:tr>
              <a:tr h="363989">
                <a:tc>
                  <a:txBody>
                    <a:bodyPr/>
                    <a:lstStyle/>
                    <a:p>
                      <a:r>
                        <a:rPr lang="en-GB" sz="1300" dirty="0">
                          <a:solidFill>
                            <a:srgbClr val="595959"/>
                          </a:solidFill>
                        </a:rPr>
                        <a:t>Maintenance of soil quality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8946463"/>
                  </a:ext>
                </a:extLst>
              </a:tr>
              <a:tr h="363989">
                <a:tc>
                  <a:txBody>
                    <a:bodyPr/>
                    <a:lstStyle/>
                    <a:p>
                      <a:r>
                        <a:rPr lang="en-GB" sz="1300" dirty="0">
                          <a:solidFill>
                            <a:srgbClr val="595959"/>
                          </a:solidFill>
                        </a:rPr>
                        <a:t>Pest mitigation</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1726785"/>
                  </a:ext>
                </a:extLst>
              </a:tr>
              <a:tr h="363989">
                <a:tc gridSpan="3">
                  <a:txBody>
                    <a:bodyPr/>
                    <a:lstStyle/>
                    <a:p>
                      <a:r>
                        <a:rPr lang="en-GB" sz="1300" b="1" dirty="0">
                          <a:solidFill>
                            <a:srgbClr val="595959"/>
                          </a:solidFill>
                        </a:rPr>
                        <a:t>Cultural</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4204532"/>
                  </a:ext>
                </a:extLst>
              </a:tr>
              <a:tr h="363989">
                <a:tc>
                  <a:txBody>
                    <a:bodyPr/>
                    <a:lstStyle/>
                    <a:p>
                      <a:r>
                        <a:rPr lang="en-GB" sz="1300" b="0">
                          <a:solidFill>
                            <a:srgbClr val="595959"/>
                          </a:solidFill>
                        </a:rPr>
                        <a:t>Recreation and ecotourism</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3978624"/>
                  </a:ext>
                </a:extLst>
              </a:tr>
              <a:tr h="363989">
                <a:tc>
                  <a:txBody>
                    <a:bodyPr/>
                    <a:lstStyle/>
                    <a:p>
                      <a:r>
                        <a:rPr lang="en-GB" sz="1300" b="0">
                          <a:solidFill>
                            <a:srgbClr val="595959"/>
                          </a:solidFill>
                        </a:rPr>
                        <a:t>Ethical and cultural values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dirty="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9409512"/>
                  </a:ext>
                </a:extLst>
              </a:tr>
            </a:tbl>
          </a:graphicData>
        </a:graphic>
      </p:graphicFrame>
      <p:sp>
        <p:nvSpPr>
          <p:cNvPr id="3" name="TextBox 2">
            <a:extLst>
              <a:ext uri="{FF2B5EF4-FFF2-40B4-BE49-F238E27FC236}">
                <a16:creationId xmlns:a16="http://schemas.microsoft.com/office/drawing/2014/main" id="{EDA92873-49B5-C14E-9632-6E5E438089BE}"/>
              </a:ext>
            </a:extLst>
          </p:cNvPr>
          <p:cNvSpPr txBox="1"/>
          <p:nvPr/>
        </p:nvSpPr>
        <p:spPr>
          <a:xfrm>
            <a:off x="314196" y="1646070"/>
            <a:ext cx="4371016" cy="4462760"/>
          </a:xfrm>
          <a:prstGeom prst="rect">
            <a:avLst/>
          </a:prstGeom>
          <a:noFill/>
        </p:spPr>
        <p:txBody>
          <a:bodyPr wrap="square" rtlCol="0" anchor="t">
            <a:spAutoFit/>
          </a:bodyPr>
          <a:lstStyle/>
          <a:p>
            <a:r>
              <a:rPr lang="en-US" sz="2300" b="1" dirty="0">
                <a:solidFill>
                  <a:srgbClr val="23BAED"/>
                </a:solidFill>
              </a:rPr>
              <a:t>Natural Capital Impact:</a:t>
            </a:r>
          </a:p>
          <a:p>
            <a:r>
              <a:rPr lang="en-US" sz="1600" dirty="0">
                <a:solidFill>
                  <a:srgbClr val="595959"/>
                </a:solidFill>
              </a:rPr>
              <a:t>The negative or positive effect of business activity on natural capital (e.g. water extraction)</a:t>
            </a:r>
          </a:p>
          <a:p>
            <a:r>
              <a:rPr lang="nl-NL" sz="1600" b="1" dirty="0" err="1">
                <a:solidFill>
                  <a:srgbClr val="595959"/>
                </a:solidFill>
              </a:rPr>
              <a:t>Guiding</a:t>
            </a:r>
            <a:r>
              <a:rPr lang="nl-NL" sz="1600" b="1" dirty="0">
                <a:solidFill>
                  <a:srgbClr val="595959"/>
                </a:solidFill>
              </a:rPr>
              <a:t> </a:t>
            </a:r>
            <a:r>
              <a:rPr lang="nl-NL" sz="1600" b="1" dirty="0" err="1">
                <a:solidFill>
                  <a:srgbClr val="595959"/>
                </a:solidFill>
              </a:rPr>
              <a:t>questions</a:t>
            </a:r>
            <a:r>
              <a:rPr lang="nl-NL" sz="1600" b="1" dirty="0">
                <a:solidFill>
                  <a:srgbClr val="595959"/>
                </a:solidFill>
              </a:rPr>
              <a:t>:</a:t>
            </a:r>
          </a:p>
          <a:p>
            <a:pPr marL="285750" indent="-285750">
              <a:buClr>
                <a:srgbClr val="00BCF2"/>
              </a:buClr>
              <a:buFont typeface="Arial" panose="020B0604020202020204" pitchFamily="34" charset="0"/>
              <a:buChar char="•"/>
            </a:pPr>
            <a:r>
              <a:rPr lang="nl-NL" sz="1600" dirty="0">
                <a:solidFill>
                  <a:srgbClr val="595959"/>
                </a:solidFill>
              </a:rPr>
              <a:t>Impact on </a:t>
            </a:r>
            <a:r>
              <a:rPr lang="nl-NL" sz="1600" dirty="0" err="1">
                <a:solidFill>
                  <a:srgbClr val="595959"/>
                </a:solidFill>
              </a:rPr>
              <a:t>quantity</a:t>
            </a:r>
            <a:r>
              <a:rPr lang="nl-NL" sz="1600" dirty="0">
                <a:solidFill>
                  <a:srgbClr val="595959"/>
                </a:solidFill>
              </a:rPr>
              <a:t> or </a:t>
            </a:r>
            <a:r>
              <a:rPr lang="nl-NL" sz="1600" dirty="0" err="1">
                <a:solidFill>
                  <a:srgbClr val="595959"/>
                </a:solidFill>
              </a:rPr>
              <a:t>quality</a:t>
            </a:r>
            <a:endParaRPr lang="nl-NL" sz="1600" dirty="0">
              <a:solidFill>
                <a:srgbClr val="595959"/>
              </a:solidFill>
            </a:endParaRPr>
          </a:p>
          <a:p>
            <a:pPr marL="285750" indent="-285750">
              <a:buClr>
                <a:srgbClr val="00BCF2"/>
              </a:buClr>
              <a:buFont typeface="Arial" panose="020B0604020202020204" pitchFamily="34" charset="0"/>
              <a:buChar char="•"/>
            </a:pPr>
            <a:r>
              <a:rPr lang="en-US" sz="1600" dirty="0">
                <a:solidFill>
                  <a:srgbClr val="595959"/>
                </a:solidFill>
              </a:rPr>
              <a:t>Does it affect the ability of others to benefit from ES?</a:t>
            </a:r>
          </a:p>
          <a:p>
            <a:endParaRPr lang="en-US" sz="2300" b="1" dirty="0">
              <a:solidFill>
                <a:srgbClr val="23BAED"/>
              </a:solidFill>
            </a:endParaRPr>
          </a:p>
          <a:p>
            <a:r>
              <a:rPr lang="en-US" sz="2300" b="1" dirty="0">
                <a:solidFill>
                  <a:srgbClr val="23BAED"/>
                </a:solidFill>
              </a:rPr>
              <a:t>Natural Capital Dependency:</a:t>
            </a:r>
            <a:endParaRPr lang="en-US" sz="2300" b="1" dirty="0">
              <a:solidFill>
                <a:srgbClr val="23BAED"/>
              </a:solidFill>
              <a:cs typeface="Arial"/>
            </a:endParaRPr>
          </a:p>
          <a:p>
            <a:r>
              <a:rPr lang="en-US" sz="1600" dirty="0">
                <a:solidFill>
                  <a:srgbClr val="595959"/>
                </a:solidFill>
              </a:rPr>
              <a:t>Business reliance on or use of natural capital (e.g. pollination)</a:t>
            </a:r>
          </a:p>
          <a:p>
            <a:r>
              <a:rPr lang="nl-NL" sz="1600" b="1" dirty="0" err="1">
                <a:solidFill>
                  <a:srgbClr val="595959"/>
                </a:solidFill>
              </a:rPr>
              <a:t>Guiding</a:t>
            </a:r>
            <a:r>
              <a:rPr lang="nl-NL" sz="1600" b="1" dirty="0">
                <a:solidFill>
                  <a:srgbClr val="595959"/>
                </a:solidFill>
              </a:rPr>
              <a:t> </a:t>
            </a:r>
            <a:r>
              <a:rPr lang="nl-NL" sz="1600" b="1" dirty="0" err="1">
                <a:solidFill>
                  <a:srgbClr val="595959"/>
                </a:solidFill>
              </a:rPr>
              <a:t>questions</a:t>
            </a:r>
            <a:r>
              <a:rPr lang="nl-NL" sz="1600" b="1" dirty="0">
                <a:solidFill>
                  <a:srgbClr val="595959"/>
                </a:solidFill>
              </a:rPr>
              <a:t>:</a:t>
            </a:r>
          </a:p>
          <a:p>
            <a:pPr marL="285750" indent="-285750">
              <a:buClr>
                <a:srgbClr val="00BCF2"/>
              </a:buClr>
              <a:buFont typeface="Arial" panose="020B0604020202020204" pitchFamily="34" charset="0"/>
              <a:buChar char="•"/>
            </a:pPr>
            <a:r>
              <a:rPr lang="nl-NL" sz="1600" dirty="0">
                <a:solidFill>
                  <a:srgbClr val="595959"/>
                </a:solidFill>
              </a:rPr>
              <a:t>Does </a:t>
            </a:r>
            <a:r>
              <a:rPr lang="nl-NL" sz="1600" dirty="0" err="1">
                <a:solidFill>
                  <a:srgbClr val="595959"/>
                </a:solidFill>
              </a:rPr>
              <a:t>it</a:t>
            </a:r>
            <a:r>
              <a:rPr lang="nl-NL" sz="1600" dirty="0">
                <a:solidFill>
                  <a:srgbClr val="595959"/>
                </a:solidFill>
              </a:rPr>
              <a:t> </a:t>
            </a:r>
            <a:r>
              <a:rPr lang="nl-NL" sz="1600" dirty="0" err="1">
                <a:solidFill>
                  <a:srgbClr val="595959"/>
                </a:solidFill>
              </a:rPr>
              <a:t>enhance</a:t>
            </a:r>
            <a:r>
              <a:rPr lang="nl-NL" sz="1600" dirty="0">
                <a:solidFill>
                  <a:srgbClr val="595959"/>
                </a:solidFill>
              </a:rPr>
              <a:t>/</a:t>
            </a:r>
            <a:r>
              <a:rPr lang="nl-NL" sz="1600" dirty="0" err="1">
                <a:solidFill>
                  <a:srgbClr val="595959"/>
                </a:solidFill>
              </a:rPr>
              <a:t>enable</a:t>
            </a:r>
            <a:r>
              <a:rPr lang="nl-NL" sz="1600" dirty="0">
                <a:solidFill>
                  <a:srgbClr val="595959"/>
                </a:solidFill>
              </a:rPr>
              <a:t> performance?</a:t>
            </a:r>
          </a:p>
          <a:p>
            <a:pPr marL="285750" indent="-285750">
              <a:buClr>
                <a:srgbClr val="00BCF2"/>
              </a:buClr>
              <a:buFont typeface="Arial" panose="020B0604020202020204" pitchFamily="34" charset="0"/>
              <a:buChar char="•"/>
            </a:pPr>
            <a:r>
              <a:rPr lang="en-US" sz="1600" dirty="0">
                <a:solidFill>
                  <a:srgbClr val="595959"/>
                </a:solidFill>
              </a:rPr>
              <a:t>Does it have cost-effective substitutes?</a:t>
            </a:r>
          </a:p>
          <a:p>
            <a:endParaRPr lang="en-US" sz="2300" dirty="0"/>
          </a:p>
        </p:txBody>
      </p:sp>
      <p:sp>
        <p:nvSpPr>
          <p:cNvPr id="6" name="Slide Number Placeholder 5">
            <a:extLst>
              <a:ext uri="{FF2B5EF4-FFF2-40B4-BE49-F238E27FC236}">
                <a16:creationId xmlns:a16="http://schemas.microsoft.com/office/drawing/2014/main" id="{45E625A0-6F51-0545-9844-0D0D97B216BB}"/>
              </a:ext>
            </a:extLst>
          </p:cNvPr>
          <p:cNvSpPr>
            <a:spLocks noGrp="1"/>
          </p:cNvSpPr>
          <p:nvPr>
            <p:ph type="sldNum" sz="quarter" idx="12"/>
          </p:nvPr>
        </p:nvSpPr>
        <p:spPr/>
        <p:txBody>
          <a:bodyPr/>
          <a:lstStyle/>
          <a:p>
            <a:fld id="{971CEC84-1649-40CE-BFF6-7286506FEA08}" type="slidenum">
              <a:rPr lang="en-GB" smtClean="0"/>
              <a:pPr/>
              <a:t>94</a:t>
            </a:fld>
            <a:endParaRPr lang="en-GB"/>
          </a:p>
        </p:txBody>
      </p:sp>
      <p:sp>
        <p:nvSpPr>
          <p:cNvPr id="7" name="Teardrop 8">
            <a:extLst>
              <a:ext uri="{FF2B5EF4-FFF2-40B4-BE49-F238E27FC236}">
                <a16:creationId xmlns:a16="http://schemas.microsoft.com/office/drawing/2014/main" id="{3256A166-3582-46C1-A0E1-E0C820E06F88}"/>
              </a:ext>
            </a:extLst>
          </p:cNvPr>
          <p:cNvSpPr/>
          <p:nvPr/>
        </p:nvSpPr>
        <p:spPr>
          <a:xfrm>
            <a:off x="10677833" y="42806"/>
            <a:ext cx="1457356" cy="124977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9">
            <a:extLst>
              <a:ext uri="{FF2B5EF4-FFF2-40B4-BE49-F238E27FC236}">
                <a16:creationId xmlns:a16="http://schemas.microsoft.com/office/drawing/2014/main" id="{A68520C3-073E-4920-BD5A-B2F26219A9BE}"/>
              </a:ext>
            </a:extLst>
          </p:cNvPr>
          <p:cNvSpPr txBox="1"/>
          <p:nvPr/>
        </p:nvSpPr>
        <p:spPr>
          <a:xfrm>
            <a:off x="10864904" y="159860"/>
            <a:ext cx="1083213" cy="1015663"/>
          </a:xfrm>
          <a:prstGeom prst="rect">
            <a:avLst/>
          </a:prstGeom>
          <a:noFill/>
        </p:spPr>
        <p:txBody>
          <a:bodyPr wrap="square" rtlCol="0">
            <a:spAutoFit/>
          </a:bodyPr>
          <a:lstStyle/>
          <a:p>
            <a:pPr algn="ctr">
              <a:defRPr/>
            </a:pPr>
            <a:r>
              <a:rPr lang="en-GB" sz="1500" dirty="0">
                <a:solidFill>
                  <a:prstClr val="white"/>
                </a:solidFill>
                <a:latin typeface="Arial"/>
              </a:rPr>
              <a:t>Refer to </a:t>
            </a:r>
            <a:r>
              <a:rPr lang="en-GB" sz="1500" b="1" dirty="0">
                <a:solidFill>
                  <a:prstClr val="white"/>
                </a:solidFill>
                <a:latin typeface="Arial"/>
              </a:rPr>
              <a:t>p. 29-30 </a:t>
            </a:r>
            <a:r>
              <a:rPr lang="en-GB" sz="1500" dirty="0">
                <a:solidFill>
                  <a:prstClr val="white"/>
                </a:solidFill>
                <a:latin typeface="Arial"/>
              </a:rPr>
              <a:t>of your workbook</a:t>
            </a:r>
            <a:endParaRPr lang="en-GB" sz="1500" dirty="0">
              <a:solidFill>
                <a:prstClr val="white"/>
              </a:solidFill>
            </a:endParaRPr>
          </a:p>
        </p:txBody>
      </p:sp>
    </p:spTree>
    <p:extLst>
      <p:ext uri="{BB962C8B-B14F-4D97-AF65-F5344CB8AC3E}">
        <p14:creationId xmlns:p14="http://schemas.microsoft.com/office/powerpoint/2010/main" val="21694762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D797-264B-4207-9239-D9E50D35BC54}"/>
              </a:ext>
            </a:extLst>
          </p:cNvPr>
          <p:cNvSpPr>
            <a:spLocks noGrp="1"/>
          </p:cNvSpPr>
          <p:nvPr>
            <p:ph type="title"/>
          </p:nvPr>
        </p:nvSpPr>
        <p:spPr/>
        <p:txBody>
          <a:bodyPr/>
          <a:lstStyle/>
          <a:p>
            <a:r>
              <a:rPr lang="en-US"/>
              <a:t>Group exercise in breakout rooms</a:t>
            </a:r>
            <a:endParaRPr lang="en-CH"/>
          </a:p>
        </p:txBody>
      </p:sp>
      <p:sp>
        <p:nvSpPr>
          <p:cNvPr id="3" name="Content Placeholder 2">
            <a:extLst>
              <a:ext uri="{FF2B5EF4-FFF2-40B4-BE49-F238E27FC236}">
                <a16:creationId xmlns:a16="http://schemas.microsoft.com/office/drawing/2014/main" id="{D1C09009-1C98-4768-B749-F16B231C09F4}"/>
              </a:ext>
            </a:extLst>
          </p:cNvPr>
          <p:cNvSpPr>
            <a:spLocks noGrp="1"/>
          </p:cNvSpPr>
          <p:nvPr>
            <p:ph idx="1"/>
          </p:nvPr>
        </p:nvSpPr>
        <p:spPr>
          <a:xfrm>
            <a:off x="314195" y="1260721"/>
            <a:ext cx="7265699" cy="4786118"/>
          </a:xfrm>
        </p:spPr>
        <p:txBody>
          <a:bodyPr>
            <a:noAutofit/>
          </a:bodyPr>
          <a:lstStyle/>
          <a:p>
            <a:pPr>
              <a:lnSpc>
                <a:spcPct val="120000"/>
              </a:lnSpc>
            </a:pPr>
            <a:r>
              <a:rPr lang="en-US" sz="2000" dirty="0"/>
              <a:t>We will now split into </a:t>
            </a:r>
            <a:r>
              <a:rPr lang="en-US" sz="2000" b="1" dirty="0">
                <a:solidFill>
                  <a:srgbClr val="23BAED"/>
                </a:solidFill>
              </a:rPr>
              <a:t>breakout rooms</a:t>
            </a:r>
          </a:p>
          <a:p>
            <a:pPr lvl="1">
              <a:lnSpc>
                <a:spcPct val="120000"/>
              </a:lnSpc>
            </a:pPr>
            <a:r>
              <a:rPr lang="en-US" sz="2000" dirty="0"/>
              <a:t>Approx. 3 groups of 4 persons</a:t>
            </a:r>
            <a:endParaRPr lang="en-US" sz="2000" dirty="0">
              <a:highlight>
                <a:srgbClr val="FFFF00"/>
              </a:highlight>
            </a:endParaRPr>
          </a:p>
          <a:p>
            <a:pPr>
              <a:lnSpc>
                <a:spcPct val="120000"/>
              </a:lnSpc>
            </a:pPr>
            <a:r>
              <a:rPr lang="en-US" sz="2000" dirty="0"/>
              <a:t>You will work through a table of </a:t>
            </a:r>
            <a:r>
              <a:rPr lang="en-US" sz="2000" b="1" dirty="0">
                <a:solidFill>
                  <a:srgbClr val="23BAED"/>
                </a:solidFill>
              </a:rPr>
              <a:t>impacts &amp; dependencies for Los </a:t>
            </a:r>
            <a:r>
              <a:rPr lang="en-US" sz="2000" b="1" dirty="0" err="1">
                <a:solidFill>
                  <a:srgbClr val="23BAED"/>
                </a:solidFill>
              </a:rPr>
              <a:t>Fiordos</a:t>
            </a:r>
            <a:r>
              <a:rPr lang="en-US" sz="2000" b="1" dirty="0">
                <a:solidFill>
                  <a:srgbClr val="23BAED"/>
                </a:solidFill>
              </a:rPr>
              <a:t>’ operations in Chile</a:t>
            </a:r>
          </a:p>
          <a:p>
            <a:pPr>
              <a:lnSpc>
                <a:spcPct val="120000"/>
              </a:lnSpc>
            </a:pPr>
            <a:r>
              <a:rPr lang="en-US" sz="2000" dirty="0"/>
              <a:t>You will have </a:t>
            </a:r>
            <a:r>
              <a:rPr lang="en-US" sz="2000" b="1" dirty="0">
                <a:solidFill>
                  <a:srgbClr val="23BAED"/>
                </a:solidFill>
              </a:rPr>
              <a:t>20 minutes </a:t>
            </a:r>
            <a:r>
              <a:rPr lang="en-US" sz="2000" dirty="0"/>
              <a:t>to discuss in your group</a:t>
            </a:r>
          </a:p>
          <a:p>
            <a:pPr>
              <a:lnSpc>
                <a:spcPct val="120000"/>
              </a:lnSpc>
            </a:pPr>
            <a:r>
              <a:rPr lang="en-US" sz="2000" dirty="0"/>
              <a:t>You will be notified when you have </a:t>
            </a:r>
            <a:r>
              <a:rPr lang="en-US" sz="2000" b="1" dirty="0">
                <a:solidFill>
                  <a:srgbClr val="23BAED"/>
                </a:solidFill>
              </a:rPr>
              <a:t>5 minutes </a:t>
            </a:r>
            <a:r>
              <a:rPr lang="en-US" sz="2000" dirty="0"/>
              <a:t>left</a:t>
            </a:r>
          </a:p>
          <a:p>
            <a:pPr>
              <a:lnSpc>
                <a:spcPct val="120000"/>
              </a:lnSpc>
            </a:pPr>
            <a:r>
              <a:rPr lang="en-US" sz="2000" dirty="0"/>
              <a:t>Each group will have one of the </a:t>
            </a:r>
            <a:r>
              <a:rPr lang="en-US" sz="2000" b="1" dirty="0">
                <a:solidFill>
                  <a:srgbClr val="23BAED"/>
                </a:solidFill>
              </a:rPr>
              <a:t>support team members to take notes</a:t>
            </a:r>
          </a:p>
          <a:p>
            <a:pPr>
              <a:lnSpc>
                <a:spcPct val="120000"/>
              </a:lnSpc>
            </a:pPr>
            <a:r>
              <a:rPr lang="en-US" sz="2000" dirty="0"/>
              <a:t>One member per group will be asked to provide </a:t>
            </a:r>
            <a:r>
              <a:rPr lang="en-US" sz="2000" b="1" dirty="0">
                <a:solidFill>
                  <a:srgbClr val="23BAED"/>
                </a:solidFill>
              </a:rPr>
              <a:t>feedback in plenary </a:t>
            </a:r>
            <a:r>
              <a:rPr lang="en-US" sz="2000" dirty="0"/>
              <a:t>on the main points &amp; reflections that came out of the discussion</a:t>
            </a:r>
          </a:p>
        </p:txBody>
      </p:sp>
      <p:pic>
        <p:nvPicPr>
          <p:cNvPr id="4" name="Picture 3">
            <a:extLst>
              <a:ext uri="{FF2B5EF4-FFF2-40B4-BE49-F238E27FC236}">
                <a16:creationId xmlns:a16="http://schemas.microsoft.com/office/drawing/2014/main" id="{9D464474-0DDC-4F23-9ED6-1719AF501DCC}"/>
              </a:ext>
            </a:extLst>
          </p:cNvPr>
          <p:cNvPicPr>
            <a:picLocks noChangeAspect="1"/>
          </p:cNvPicPr>
          <p:nvPr/>
        </p:nvPicPr>
        <p:blipFill>
          <a:blip r:embed="rId3"/>
          <a:stretch>
            <a:fillRect/>
          </a:stretch>
        </p:blipFill>
        <p:spPr>
          <a:xfrm>
            <a:off x="7429500" y="1677082"/>
            <a:ext cx="4762500" cy="3176587"/>
          </a:xfrm>
          <a:prstGeom prst="rect">
            <a:avLst/>
          </a:prstGeom>
        </p:spPr>
      </p:pic>
      <p:sp>
        <p:nvSpPr>
          <p:cNvPr id="6" name="Slide Number Placeholder 5">
            <a:extLst>
              <a:ext uri="{FF2B5EF4-FFF2-40B4-BE49-F238E27FC236}">
                <a16:creationId xmlns:a16="http://schemas.microsoft.com/office/drawing/2014/main" id="{B5DA07E4-79A9-D34C-B6F5-296CA0C57607}"/>
              </a:ext>
            </a:extLst>
          </p:cNvPr>
          <p:cNvSpPr>
            <a:spLocks noGrp="1"/>
          </p:cNvSpPr>
          <p:nvPr>
            <p:ph type="sldNum" sz="quarter" idx="12"/>
          </p:nvPr>
        </p:nvSpPr>
        <p:spPr/>
        <p:txBody>
          <a:bodyPr/>
          <a:lstStyle/>
          <a:p>
            <a:fld id="{971CEC84-1649-40CE-BFF6-7286506FEA08}" type="slidenum">
              <a:rPr lang="en-GB" smtClean="0"/>
              <a:pPr/>
              <a:t>95</a:t>
            </a:fld>
            <a:endParaRPr lang="en-GB"/>
          </a:p>
        </p:txBody>
      </p:sp>
      <p:sp>
        <p:nvSpPr>
          <p:cNvPr id="8" name="Teardrop 8">
            <a:extLst>
              <a:ext uri="{FF2B5EF4-FFF2-40B4-BE49-F238E27FC236}">
                <a16:creationId xmlns:a16="http://schemas.microsoft.com/office/drawing/2014/main" id="{3CB0EB5C-8283-4897-B9CF-AD36897E96C0}"/>
              </a:ext>
            </a:extLst>
          </p:cNvPr>
          <p:cNvSpPr/>
          <p:nvPr/>
        </p:nvSpPr>
        <p:spPr>
          <a:xfrm>
            <a:off x="10894423" y="42806"/>
            <a:ext cx="1240765" cy="114591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006AA34B-7D6B-4D18-BF12-207BEE872A67}"/>
              </a:ext>
            </a:extLst>
          </p:cNvPr>
          <p:cNvSpPr txBox="1"/>
          <p:nvPr/>
        </p:nvSpPr>
        <p:spPr>
          <a:xfrm>
            <a:off x="10973198" y="223347"/>
            <a:ext cx="1083213" cy="784830"/>
          </a:xfrm>
          <a:prstGeom prst="rect">
            <a:avLst/>
          </a:prstGeom>
          <a:noFill/>
        </p:spPr>
        <p:txBody>
          <a:bodyPr wrap="square" rtlCol="0">
            <a:spAutoFit/>
          </a:bodyPr>
          <a:lstStyle/>
          <a:p>
            <a:pPr algn="ctr">
              <a:defRPr/>
            </a:pPr>
            <a:r>
              <a:rPr lang="en-GB" sz="1500" dirty="0">
                <a:solidFill>
                  <a:prstClr val="white"/>
                </a:solidFill>
                <a:latin typeface="Arial"/>
              </a:rPr>
              <a:t>Refer to </a:t>
            </a:r>
            <a:r>
              <a:rPr lang="en-GB" sz="1500" b="1" dirty="0">
                <a:solidFill>
                  <a:prstClr val="white"/>
                </a:solidFill>
                <a:latin typeface="Arial"/>
              </a:rPr>
              <a:t>p. 30 </a:t>
            </a:r>
            <a:r>
              <a:rPr lang="en-GB" sz="1500" dirty="0">
                <a:solidFill>
                  <a:prstClr val="white"/>
                </a:solidFill>
                <a:latin typeface="Arial"/>
              </a:rPr>
              <a:t>of your workbook</a:t>
            </a:r>
            <a:endParaRPr lang="en-GB" sz="1500" dirty="0">
              <a:solidFill>
                <a:prstClr val="white"/>
              </a:solidFill>
            </a:endParaRPr>
          </a:p>
        </p:txBody>
      </p:sp>
    </p:spTree>
    <p:extLst>
      <p:ext uri="{BB962C8B-B14F-4D97-AF65-F5344CB8AC3E}">
        <p14:creationId xmlns:p14="http://schemas.microsoft.com/office/powerpoint/2010/main" val="6817964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D797-264B-4207-9239-D9E50D35BC54}"/>
              </a:ext>
            </a:extLst>
          </p:cNvPr>
          <p:cNvSpPr>
            <a:spLocks noGrp="1"/>
          </p:cNvSpPr>
          <p:nvPr>
            <p:ph type="title"/>
          </p:nvPr>
        </p:nvSpPr>
        <p:spPr/>
        <p:txBody>
          <a:bodyPr/>
          <a:lstStyle/>
          <a:p>
            <a:r>
              <a:rPr lang="en-US"/>
              <a:t>Group exercise at tables</a:t>
            </a:r>
            <a:endParaRPr lang="en-CH"/>
          </a:p>
        </p:txBody>
      </p:sp>
      <p:sp>
        <p:nvSpPr>
          <p:cNvPr id="3" name="Content Placeholder 2">
            <a:extLst>
              <a:ext uri="{FF2B5EF4-FFF2-40B4-BE49-F238E27FC236}">
                <a16:creationId xmlns:a16="http://schemas.microsoft.com/office/drawing/2014/main" id="{D1C09009-1C98-4768-B749-F16B231C09F4}"/>
              </a:ext>
            </a:extLst>
          </p:cNvPr>
          <p:cNvSpPr>
            <a:spLocks noGrp="1"/>
          </p:cNvSpPr>
          <p:nvPr>
            <p:ph idx="1"/>
          </p:nvPr>
        </p:nvSpPr>
        <p:spPr>
          <a:xfrm>
            <a:off x="248022" y="1428293"/>
            <a:ext cx="7115305" cy="4502606"/>
          </a:xfrm>
        </p:spPr>
        <p:txBody>
          <a:bodyPr>
            <a:normAutofit/>
          </a:bodyPr>
          <a:lstStyle/>
          <a:p>
            <a:pPr>
              <a:lnSpc>
                <a:spcPct val="120000"/>
              </a:lnSpc>
            </a:pPr>
            <a:r>
              <a:rPr lang="en-US" sz="2000" dirty="0"/>
              <a:t>Form groups of 3-4 at your tables</a:t>
            </a:r>
            <a:endParaRPr lang="en-US" sz="2000" dirty="0">
              <a:highlight>
                <a:srgbClr val="FFFF00"/>
              </a:highlight>
            </a:endParaRPr>
          </a:p>
          <a:p>
            <a:pPr>
              <a:lnSpc>
                <a:spcPct val="120000"/>
              </a:lnSpc>
            </a:pPr>
            <a:r>
              <a:rPr lang="en-US" sz="2000" dirty="0"/>
              <a:t>You will work through a table of </a:t>
            </a:r>
            <a:r>
              <a:rPr lang="en-US" sz="2000" b="1" dirty="0">
                <a:solidFill>
                  <a:srgbClr val="23BAED"/>
                </a:solidFill>
              </a:rPr>
              <a:t>impacts &amp; dependencies for Los </a:t>
            </a:r>
            <a:r>
              <a:rPr lang="en-US" sz="2000" b="1" dirty="0" err="1">
                <a:solidFill>
                  <a:srgbClr val="23BAED"/>
                </a:solidFill>
              </a:rPr>
              <a:t>Fiordos</a:t>
            </a:r>
            <a:r>
              <a:rPr lang="en-US" sz="2000" b="1" dirty="0">
                <a:solidFill>
                  <a:srgbClr val="23BAED"/>
                </a:solidFill>
              </a:rPr>
              <a:t>’ operations in Chile</a:t>
            </a:r>
          </a:p>
          <a:p>
            <a:pPr>
              <a:lnSpc>
                <a:spcPct val="120000"/>
              </a:lnSpc>
            </a:pPr>
            <a:r>
              <a:rPr lang="en-US" sz="2000" dirty="0"/>
              <a:t>You will have </a:t>
            </a:r>
            <a:r>
              <a:rPr lang="en-US" sz="2000" b="1" dirty="0">
                <a:solidFill>
                  <a:srgbClr val="23BAED"/>
                </a:solidFill>
              </a:rPr>
              <a:t>20 minutes </a:t>
            </a:r>
            <a:r>
              <a:rPr lang="en-US" sz="2000" dirty="0"/>
              <a:t>to discuss in your group</a:t>
            </a:r>
          </a:p>
          <a:p>
            <a:pPr>
              <a:lnSpc>
                <a:spcPct val="120000"/>
              </a:lnSpc>
            </a:pPr>
            <a:r>
              <a:rPr lang="en-US" sz="2000" dirty="0"/>
              <a:t>You will be notified when you have </a:t>
            </a:r>
            <a:r>
              <a:rPr lang="en-US" sz="2000" b="1" dirty="0">
                <a:solidFill>
                  <a:srgbClr val="23BAED"/>
                </a:solidFill>
              </a:rPr>
              <a:t>5 minutes </a:t>
            </a:r>
            <a:r>
              <a:rPr lang="en-US" sz="2000" dirty="0"/>
              <a:t>left</a:t>
            </a:r>
          </a:p>
          <a:p>
            <a:pPr>
              <a:lnSpc>
                <a:spcPct val="120000"/>
              </a:lnSpc>
            </a:pPr>
            <a:r>
              <a:rPr lang="en-US" sz="2000" dirty="0"/>
              <a:t>Each group will have one of the </a:t>
            </a:r>
            <a:r>
              <a:rPr lang="en-US" sz="2000" b="1" dirty="0">
                <a:solidFill>
                  <a:srgbClr val="23BAED"/>
                </a:solidFill>
              </a:rPr>
              <a:t>support team members to take notes</a:t>
            </a:r>
          </a:p>
          <a:p>
            <a:pPr>
              <a:lnSpc>
                <a:spcPct val="120000"/>
              </a:lnSpc>
            </a:pPr>
            <a:r>
              <a:rPr lang="en-US" sz="2000" dirty="0"/>
              <a:t>One member per group will be asked to </a:t>
            </a:r>
            <a:r>
              <a:rPr lang="en-US" sz="2000" b="1" dirty="0">
                <a:solidFill>
                  <a:srgbClr val="23BAED"/>
                </a:solidFill>
              </a:rPr>
              <a:t>feedback in plenary </a:t>
            </a:r>
            <a:r>
              <a:rPr lang="en-US" sz="2000" dirty="0"/>
              <a:t>on the main points &amp; reflections that came out of the discussion</a:t>
            </a:r>
          </a:p>
        </p:txBody>
      </p:sp>
      <p:pic>
        <p:nvPicPr>
          <p:cNvPr id="4" name="Picture 3">
            <a:extLst>
              <a:ext uri="{FF2B5EF4-FFF2-40B4-BE49-F238E27FC236}">
                <a16:creationId xmlns:a16="http://schemas.microsoft.com/office/drawing/2014/main" id="{9D464474-0DDC-4F23-9ED6-1719AF501DCC}"/>
              </a:ext>
            </a:extLst>
          </p:cNvPr>
          <p:cNvPicPr>
            <a:picLocks noChangeAspect="1"/>
          </p:cNvPicPr>
          <p:nvPr/>
        </p:nvPicPr>
        <p:blipFill>
          <a:blip r:embed="rId3"/>
          <a:stretch>
            <a:fillRect/>
          </a:stretch>
        </p:blipFill>
        <p:spPr>
          <a:xfrm>
            <a:off x="7429501" y="1840705"/>
            <a:ext cx="4762500" cy="3176587"/>
          </a:xfrm>
          <a:prstGeom prst="rect">
            <a:avLst/>
          </a:prstGeom>
        </p:spPr>
      </p:pic>
      <p:sp>
        <p:nvSpPr>
          <p:cNvPr id="6" name="Slide Number Placeholder 5">
            <a:extLst>
              <a:ext uri="{FF2B5EF4-FFF2-40B4-BE49-F238E27FC236}">
                <a16:creationId xmlns:a16="http://schemas.microsoft.com/office/drawing/2014/main" id="{2B150F47-1820-2648-A48D-DDC80BC9DAB0}"/>
              </a:ext>
            </a:extLst>
          </p:cNvPr>
          <p:cNvSpPr>
            <a:spLocks noGrp="1"/>
          </p:cNvSpPr>
          <p:nvPr>
            <p:ph type="sldNum" sz="quarter" idx="12"/>
          </p:nvPr>
        </p:nvSpPr>
        <p:spPr/>
        <p:txBody>
          <a:bodyPr/>
          <a:lstStyle/>
          <a:p>
            <a:fld id="{971CEC84-1649-40CE-BFF6-7286506FEA08}" type="slidenum">
              <a:rPr lang="en-GB" smtClean="0"/>
              <a:pPr/>
              <a:t>96</a:t>
            </a:fld>
            <a:endParaRPr lang="en-GB"/>
          </a:p>
        </p:txBody>
      </p:sp>
      <p:sp>
        <p:nvSpPr>
          <p:cNvPr id="9" name="Teardrop 8">
            <a:extLst>
              <a:ext uri="{FF2B5EF4-FFF2-40B4-BE49-F238E27FC236}">
                <a16:creationId xmlns:a16="http://schemas.microsoft.com/office/drawing/2014/main" id="{C3C73F1E-9F7F-4766-B5FE-54949CF89301}"/>
              </a:ext>
            </a:extLst>
          </p:cNvPr>
          <p:cNvSpPr/>
          <p:nvPr/>
        </p:nvSpPr>
        <p:spPr>
          <a:xfrm>
            <a:off x="10894423" y="42806"/>
            <a:ext cx="1240765" cy="114591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5A0A8067-FD58-49D1-A4C6-87DA1CBB0937}"/>
              </a:ext>
            </a:extLst>
          </p:cNvPr>
          <p:cNvSpPr txBox="1"/>
          <p:nvPr/>
        </p:nvSpPr>
        <p:spPr>
          <a:xfrm>
            <a:off x="10973198" y="223347"/>
            <a:ext cx="1083213" cy="784830"/>
          </a:xfrm>
          <a:prstGeom prst="rect">
            <a:avLst/>
          </a:prstGeom>
          <a:noFill/>
        </p:spPr>
        <p:txBody>
          <a:bodyPr wrap="square" rtlCol="0">
            <a:spAutoFit/>
          </a:bodyPr>
          <a:lstStyle/>
          <a:p>
            <a:pPr algn="ctr">
              <a:defRPr/>
            </a:pPr>
            <a:r>
              <a:rPr lang="en-GB" sz="1500" dirty="0">
                <a:solidFill>
                  <a:prstClr val="white"/>
                </a:solidFill>
                <a:latin typeface="Arial"/>
              </a:rPr>
              <a:t>Refer to </a:t>
            </a:r>
            <a:r>
              <a:rPr lang="en-GB" sz="1500" b="1" dirty="0">
                <a:solidFill>
                  <a:prstClr val="white"/>
                </a:solidFill>
                <a:latin typeface="Arial"/>
              </a:rPr>
              <a:t>p. 30 </a:t>
            </a:r>
            <a:r>
              <a:rPr lang="en-GB" sz="1500" dirty="0">
                <a:solidFill>
                  <a:prstClr val="white"/>
                </a:solidFill>
                <a:latin typeface="Arial"/>
              </a:rPr>
              <a:t>of your workbook</a:t>
            </a:r>
            <a:endParaRPr lang="en-GB" sz="1500" dirty="0">
              <a:solidFill>
                <a:prstClr val="white"/>
              </a:solidFill>
            </a:endParaRPr>
          </a:p>
        </p:txBody>
      </p:sp>
    </p:spTree>
    <p:extLst>
      <p:ext uri="{BB962C8B-B14F-4D97-AF65-F5344CB8AC3E}">
        <p14:creationId xmlns:p14="http://schemas.microsoft.com/office/powerpoint/2010/main" val="40822859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normAutofit/>
          </a:bodyPr>
          <a:lstStyle/>
          <a:p>
            <a:r>
              <a:rPr lang="en-GB" dirty="0">
                <a:solidFill>
                  <a:srgbClr val="595959"/>
                </a:solidFill>
              </a:rPr>
              <a:t>Business example – Los </a:t>
            </a:r>
            <a:r>
              <a:rPr lang="en-GB" dirty="0" err="1">
                <a:solidFill>
                  <a:srgbClr val="595959"/>
                </a:solidFill>
              </a:rPr>
              <a:t>Fiordos</a:t>
            </a:r>
            <a:r>
              <a:rPr lang="en-GB" dirty="0">
                <a:solidFill>
                  <a:srgbClr val="595959"/>
                </a:solidFill>
              </a:rPr>
              <a:t>, Chile</a:t>
            </a:r>
            <a:endParaRPr lang="en-US" dirty="0">
              <a:solidFill>
                <a:srgbClr val="595959"/>
              </a:solidFill>
            </a:endParaRPr>
          </a:p>
        </p:txBody>
      </p:sp>
      <p:sp>
        <p:nvSpPr>
          <p:cNvPr id="6" name="Slide Number Placeholder 5">
            <a:extLst>
              <a:ext uri="{FF2B5EF4-FFF2-40B4-BE49-F238E27FC236}">
                <a16:creationId xmlns:a16="http://schemas.microsoft.com/office/drawing/2014/main" id="{45E625A0-6F51-0545-9844-0D0D97B216BB}"/>
              </a:ext>
            </a:extLst>
          </p:cNvPr>
          <p:cNvSpPr>
            <a:spLocks noGrp="1"/>
          </p:cNvSpPr>
          <p:nvPr>
            <p:ph type="sldNum" sz="quarter" idx="12"/>
          </p:nvPr>
        </p:nvSpPr>
        <p:spPr/>
        <p:txBody>
          <a:bodyPr/>
          <a:lstStyle/>
          <a:p>
            <a:fld id="{971CEC84-1649-40CE-BFF6-7286506FEA08}" type="slidenum">
              <a:rPr lang="en-GB" smtClean="0"/>
              <a:pPr/>
              <a:t>97</a:t>
            </a:fld>
            <a:endParaRPr lang="en-GB"/>
          </a:p>
        </p:txBody>
      </p:sp>
      <p:graphicFrame>
        <p:nvGraphicFramePr>
          <p:cNvPr id="11" name="Table 5">
            <a:extLst>
              <a:ext uri="{FF2B5EF4-FFF2-40B4-BE49-F238E27FC236}">
                <a16:creationId xmlns:a16="http://schemas.microsoft.com/office/drawing/2014/main" id="{DA036A82-2112-460B-B0D2-BC3EE72953A0}"/>
              </a:ext>
            </a:extLst>
          </p:cNvPr>
          <p:cNvGraphicFramePr>
            <a:graphicFrameLocks noGrp="1"/>
          </p:cNvGraphicFramePr>
          <p:nvPr/>
        </p:nvGraphicFramePr>
        <p:xfrm>
          <a:off x="2214357" y="1374461"/>
          <a:ext cx="7763286" cy="4200439"/>
        </p:xfrm>
        <a:graphic>
          <a:graphicData uri="http://schemas.openxmlformats.org/drawingml/2006/table">
            <a:tbl>
              <a:tblPr firstRow="1" bandRow="1">
                <a:tableStyleId>{5C22544A-7EE6-4342-B048-85BDC9FD1C3A}</a:tableStyleId>
              </a:tblPr>
              <a:tblGrid>
                <a:gridCol w="2587762">
                  <a:extLst>
                    <a:ext uri="{9D8B030D-6E8A-4147-A177-3AD203B41FA5}">
                      <a16:colId xmlns:a16="http://schemas.microsoft.com/office/drawing/2014/main" val="2039228777"/>
                    </a:ext>
                  </a:extLst>
                </a:gridCol>
                <a:gridCol w="2587762">
                  <a:extLst>
                    <a:ext uri="{9D8B030D-6E8A-4147-A177-3AD203B41FA5}">
                      <a16:colId xmlns:a16="http://schemas.microsoft.com/office/drawing/2014/main" val="979064148"/>
                    </a:ext>
                  </a:extLst>
                </a:gridCol>
                <a:gridCol w="2587762">
                  <a:extLst>
                    <a:ext uri="{9D8B030D-6E8A-4147-A177-3AD203B41FA5}">
                      <a16:colId xmlns:a16="http://schemas.microsoft.com/office/drawing/2014/main" val="1110811223"/>
                    </a:ext>
                  </a:extLst>
                </a:gridCol>
              </a:tblGrid>
              <a:tr h="331155">
                <a:tc gridSpan="3">
                  <a:txBody>
                    <a:bodyPr/>
                    <a:lstStyle/>
                    <a:p>
                      <a:r>
                        <a:rPr lang="en-GB" sz="1300" dirty="0">
                          <a:solidFill>
                            <a:srgbClr val="FFFFFF"/>
                          </a:solidFill>
                        </a:rPr>
                        <a:t>Los </a:t>
                      </a:r>
                      <a:r>
                        <a:rPr lang="en-GB" sz="1300" dirty="0" err="1">
                          <a:solidFill>
                            <a:srgbClr val="FFFFFF"/>
                          </a:solidFill>
                        </a:rPr>
                        <a:t>Fiordos</a:t>
                      </a:r>
                      <a:r>
                        <a:rPr lang="en-GB" sz="1300" dirty="0">
                          <a:solidFill>
                            <a:srgbClr val="FFFFFF"/>
                          </a:solidFill>
                        </a:rPr>
                        <a:t>’ key impacts and dependencies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GB">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GB"/>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61567480"/>
                  </a:ext>
                </a:extLst>
              </a:tr>
              <a:tr h="331155">
                <a:tc>
                  <a:txBody>
                    <a:bodyPr/>
                    <a:lstStyle/>
                    <a:p>
                      <a:r>
                        <a:rPr lang="en-GB" sz="1300" b="1">
                          <a:solidFill>
                            <a:srgbClr val="595959"/>
                          </a:solidFill>
                        </a:rPr>
                        <a:t>Key ecosystem services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377" rtl="0" eaLnBrk="1" latinLnBrk="0" hangingPunct="1"/>
                      <a:r>
                        <a:rPr lang="en-GB" sz="1300" b="1" kern="1200">
                          <a:solidFill>
                            <a:srgbClr val="595959"/>
                          </a:solidFill>
                          <a:latin typeface="+mn-lt"/>
                          <a:ea typeface="+mn-ea"/>
                          <a:cs typeface="+mn-cs"/>
                        </a:rPr>
                        <a:t>Dependency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377" rtl="0" eaLnBrk="1" latinLnBrk="0" hangingPunct="1"/>
                      <a:r>
                        <a:rPr lang="en-GB" sz="1300" b="1" kern="1200" dirty="0">
                          <a:solidFill>
                            <a:srgbClr val="595959"/>
                          </a:solidFill>
                          <a:latin typeface="+mn-lt"/>
                          <a:ea typeface="+mn-ea"/>
                          <a:cs typeface="+mn-cs"/>
                        </a:rPr>
                        <a:t>Impact</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432089"/>
                  </a:ext>
                </a:extLst>
              </a:tr>
              <a:tr h="331155">
                <a:tc gridSpan="3">
                  <a:txBody>
                    <a:bodyPr/>
                    <a:lstStyle/>
                    <a:p>
                      <a:r>
                        <a:rPr lang="en-GB" sz="1300" b="1" dirty="0">
                          <a:solidFill>
                            <a:srgbClr val="595959"/>
                          </a:solidFill>
                        </a:rPr>
                        <a:t>Provisioning</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424548"/>
                  </a:ext>
                </a:extLst>
              </a:tr>
              <a:tr h="331155">
                <a:tc>
                  <a:txBody>
                    <a:bodyPr/>
                    <a:lstStyle/>
                    <a:p>
                      <a:r>
                        <a:rPr lang="en-GB" sz="1300" dirty="0">
                          <a:solidFill>
                            <a:srgbClr val="595959"/>
                          </a:solidFill>
                        </a:rPr>
                        <a:t>Food (crops, fish)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300" dirty="0">
                          <a:solidFill>
                            <a:schemeClr val="bg1"/>
                          </a:solidFill>
                        </a:rPr>
                        <a:t>Medium</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l"/>
                      <a:r>
                        <a:rPr lang="en-GB" sz="1300" dirty="0">
                          <a:solidFill>
                            <a:schemeClr val="bg1"/>
                          </a:solidFill>
                        </a:rPr>
                        <a:t>Medium</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753211579"/>
                  </a:ext>
                </a:extLst>
              </a:tr>
              <a:tr h="331155">
                <a:tc gridSpan="3">
                  <a:txBody>
                    <a:bodyPr/>
                    <a:lstStyle/>
                    <a:p>
                      <a:r>
                        <a:rPr lang="en-GB" sz="1300" b="1" dirty="0">
                          <a:solidFill>
                            <a:srgbClr val="595959"/>
                          </a:solidFill>
                        </a:rPr>
                        <a:t>Regulating</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7735447"/>
                  </a:ext>
                </a:extLst>
              </a:tr>
              <a:tr h="331155">
                <a:tc>
                  <a:txBody>
                    <a:bodyPr/>
                    <a:lstStyle/>
                    <a:p>
                      <a:r>
                        <a:rPr lang="en-GB" sz="1300">
                          <a:solidFill>
                            <a:srgbClr val="595959"/>
                          </a:solidFill>
                        </a:rPr>
                        <a:t>Oxygen supply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300">
                          <a:solidFill>
                            <a:schemeClr val="bg1"/>
                          </a:solidFill>
                        </a:rPr>
                        <a:t>High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en-GB" sz="1300" dirty="0">
                          <a:solidFill>
                            <a:schemeClr val="bg1"/>
                          </a:solidFill>
                        </a:rPr>
                        <a:t>High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2029452314"/>
                  </a:ext>
                </a:extLst>
              </a:tr>
              <a:tr h="557734">
                <a:tc>
                  <a:txBody>
                    <a:bodyPr/>
                    <a:lstStyle/>
                    <a:p>
                      <a:r>
                        <a:rPr lang="en-GB" sz="1300">
                          <a:solidFill>
                            <a:srgbClr val="595959"/>
                          </a:solidFill>
                        </a:rPr>
                        <a:t>Water purification and waste treatment</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300" dirty="0">
                          <a:solidFill>
                            <a:schemeClr val="bg1"/>
                          </a:solidFill>
                        </a:rPr>
                        <a:t>Medium</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GB" sz="1300">
                          <a:solidFill>
                            <a:schemeClr val="bg1"/>
                          </a:solidFill>
                        </a:rPr>
                        <a:t>High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683825023"/>
                  </a:ext>
                </a:extLst>
              </a:tr>
              <a:tr h="331155">
                <a:tc>
                  <a:txBody>
                    <a:bodyPr/>
                    <a:lstStyle/>
                    <a:p>
                      <a:r>
                        <a:rPr lang="en-GB" sz="1300">
                          <a:solidFill>
                            <a:srgbClr val="595959"/>
                          </a:solidFill>
                        </a:rPr>
                        <a:t>Maintenance of soil quality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300">
                          <a:solidFill>
                            <a:schemeClr val="bg1"/>
                          </a:solidFill>
                        </a:rPr>
                        <a:t>High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en-GB" sz="1300">
                          <a:solidFill>
                            <a:schemeClr val="bg1"/>
                          </a:solidFill>
                        </a:rPr>
                        <a:t>High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348946463"/>
                  </a:ext>
                </a:extLst>
              </a:tr>
              <a:tr h="331155">
                <a:tc>
                  <a:txBody>
                    <a:bodyPr/>
                    <a:lstStyle/>
                    <a:p>
                      <a:r>
                        <a:rPr lang="en-GB" sz="1300">
                          <a:solidFill>
                            <a:srgbClr val="595959"/>
                          </a:solidFill>
                        </a:rPr>
                        <a:t>Pest mitigation</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300" dirty="0">
                          <a:solidFill>
                            <a:schemeClr val="bg1"/>
                          </a:solidFill>
                        </a:rPr>
                        <a:t>High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en-GB" sz="1300">
                          <a:solidFill>
                            <a:schemeClr val="bg1"/>
                          </a:solidFill>
                        </a:rPr>
                        <a:t>High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4061726785"/>
                  </a:ext>
                </a:extLst>
              </a:tr>
              <a:tr h="331155">
                <a:tc gridSpan="3">
                  <a:txBody>
                    <a:bodyPr/>
                    <a:lstStyle/>
                    <a:p>
                      <a:r>
                        <a:rPr lang="en-GB" sz="1300" b="1">
                          <a:solidFill>
                            <a:srgbClr val="595959"/>
                          </a:solidFill>
                        </a:rPr>
                        <a:t>Cultural</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4204532"/>
                  </a:ext>
                </a:extLst>
              </a:tr>
              <a:tr h="331155">
                <a:tc>
                  <a:txBody>
                    <a:bodyPr/>
                    <a:lstStyle/>
                    <a:p>
                      <a:r>
                        <a:rPr lang="en-GB" sz="1300" b="0">
                          <a:solidFill>
                            <a:srgbClr val="595959"/>
                          </a:solidFill>
                        </a:rPr>
                        <a:t>Recreation and ecotourism</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300">
                          <a:solidFill>
                            <a:schemeClr val="bg1"/>
                          </a:solidFill>
                        </a:rPr>
                        <a:t>Low</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r>
                        <a:rPr lang="en-GB" sz="1300">
                          <a:solidFill>
                            <a:schemeClr val="bg1"/>
                          </a:solidFill>
                        </a:rPr>
                        <a:t>High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943978624"/>
                  </a:ext>
                </a:extLst>
              </a:tr>
              <a:tr h="331155">
                <a:tc>
                  <a:txBody>
                    <a:bodyPr/>
                    <a:lstStyle/>
                    <a:p>
                      <a:r>
                        <a:rPr lang="en-GB" sz="1300" b="0">
                          <a:solidFill>
                            <a:srgbClr val="595959"/>
                          </a:solidFill>
                        </a:rPr>
                        <a:t>Ethical and cultural values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300">
                          <a:solidFill>
                            <a:schemeClr val="bg1"/>
                          </a:solidFill>
                        </a:rPr>
                        <a:t>Low</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r>
                        <a:rPr lang="en-GB" sz="1300" dirty="0">
                          <a:solidFill>
                            <a:schemeClr val="bg1"/>
                          </a:solidFill>
                        </a:rPr>
                        <a:t>High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079409512"/>
                  </a:ext>
                </a:extLst>
              </a:tr>
            </a:tbl>
          </a:graphicData>
        </a:graphic>
      </p:graphicFrame>
      <p:sp>
        <p:nvSpPr>
          <p:cNvPr id="13" name="TextBox 12">
            <a:extLst>
              <a:ext uri="{FF2B5EF4-FFF2-40B4-BE49-F238E27FC236}">
                <a16:creationId xmlns:a16="http://schemas.microsoft.com/office/drawing/2014/main" id="{C1D49B5C-5BEF-4DDA-9818-7B60BF4A4567}"/>
              </a:ext>
            </a:extLst>
          </p:cNvPr>
          <p:cNvSpPr txBox="1"/>
          <p:nvPr/>
        </p:nvSpPr>
        <p:spPr>
          <a:xfrm>
            <a:off x="457398" y="5707733"/>
            <a:ext cx="6809029"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a:t>
            </a:r>
            <a:r>
              <a:rPr lang="en-US" sz="1200" dirty="0">
                <a:solidFill>
                  <a:prstClr val="black">
                    <a:lumMod val="65000"/>
                    <a:lumOff val="35000"/>
                  </a:prstClr>
                </a:solidFill>
                <a:latin typeface="Arial"/>
                <a:hlinkClick r:id="rId3"/>
              </a:rPr>
              <a:t>An Ecosystem Services Review on Salmon Aquaculture in Chile – Los </a:t>
            </a:r>
            <a:r>
              <a:rPr lang="en-US" sz="1200" dirty="0" err="1">
                <a:solidFill>
                  <a:prstClr val="black">
                    <a:lumMod val="65000"/>
                    <a:lumOff val="35000"/>
                  </a:prstClr>
                </a:solidFill>
                <a:latin typeface="Arial"/>
                <a:hlinkClick r:id="rId3"/>
              </a:rPr>
              <a:t>Fiordos</a:t>
            </a:r>
            <a:r>
              <a:rPr lang="en-US" sz="1200" dirty="0">
                <a:solidFill>
                  <a:prstClr val="black">
                    <a:lumMod val="65000"/>
                    <a:lumOff val="35000"/>
                  </a:prstClr>
                </a:solidFill>
                <a:latin typeface="Arial"/>
                <a:hlinkClick r:id="rId3"/>
              </a:rPr>
              <a:t> (2016)</a:t>
            </a:r>
            <a:endParaRPr lang="en-GB" sz="1200" dirty="0">
              <a:solidFill>
                <a:prstClr val="black">
                  <a:lumMod val="65000"/>
                  <a:lumOff val="35000"/>
                </a:prstClr>
              </a:solidFill>
              <a:latin typeface="Arial"/>
            </a:endParaRPr>
          </a:p>
        </p:txBody>
      </p:sp>
      <p:graphicFrame>
        <p:nvGraphicFramePr>
          <p:cNvPr id="7" name="Table 5">
            <a:extLst>
              <a:ext uri="{FF2B5EF4-FFF2-40B4-BE49-F238E27FC236}">
                <a16:creationId xmlns:a16="http://schemas.microsoft.com/office/drawing/2014/main" id="{AAD8CE9C-AF2A-4A14-9064-31404950E05A}"/>
              </a:ext>
            </a:extLst>
          </p:cNvPr>
          <p:cNvGraphicFramePr>
            <a:graphicFrameLocks noGrp="1"/>
          </p:cNvGraphicFramePr>
          <p:nvPr>
            <p:extLst>
              <p:ext uri="{D42A27DB-BD31-4B8C-83A1-F6EECF244321}">
                <p14:modId xmlns:p14="http://schemas.microsoft.com/office/powerpoint/2010/main" val="627552100"/>
              </p:ext>
            </p:extLst>
          </p:nvPr>
        </p:nvGraphicFramePr>
        <p:xfrm>
          <a:off x="2214357" y="1374461"/>
          <a:ext cx="7763286" cy="4200439"/>
        </p:xfrm>
        <a:graphic>
          <a:graphicData uri="http://schemas.openxmlformats.org/drawingml/2006/table">
            <a:tbl>
              <a:tblPr firstRow="1" bandRow="1">
                <a:tableStyleId>{5C22544A-7EE6-4342-B048-85BDC9FD1C3A}</a:tableStyleId>
              </a:tblPr>
              <a:tblGrid>
                <a:gridCol w="2587762">
                  <a:extLst>
                    <a:ext uri="{9D8B030D-6E8A-4147-A177-3AD203B41FA5}">
                      <a16:colId xmlns:a16="http://schemas.microsoft.com/office/drawing/2014/main" val="2039228777"/>
                    </a:ext>
                  </a:extLst>
                </a:gridCol>
                <a:gridCol w="2587762">
                  <a:extLst>
                    <a:ext uri="{9D8B030D-6E8A-4147-A177-3AD203B41FA5}">
                      <a16:colId xmlns:a16="http://schemas.microsoft.com/office/drawing/2014/main" val="979064148"/>
                    </a:ext>
                  </a:extLst>
                </a:gridCol>
                <a:gridCol w="2587762">
                  <a:extLst>
                    <a:ext uri="{9D8B030D-6E8A-4147-A177-3AD203B41FA5}">
                      <a16:colId xmlns:a16="http://schemas.microsoft.com/office/drawing/2014/main" val="1110811223"/>
                    </a:ext>
                  </a:extLst>
                </a:gridCol>
              </a:tblGrid>
              <a:tr h="331155">
                <a:tc gridSpan="3">
                  <a:txBody>
                    <a:bodyPr/>
                    <a:lstStyle/>
                    <a:p>
                      <a:r>
                        <a:rPr lang="en-GB" sz="1300" dirty="0">
                          <a:solidFill>
                            <a:srgbClr val="FFFFFF"/>
                          </a:solidFill>
                        </a:rPr>
                        <a:t>Los </a:t>
                      </a:r>
                      <a:r>
                        <a:rPr lang="en-GB" sz="1300" dirty="0" err="1">
                          <a:solidFill>
                            <a:srgbClr val="FFFFFF"/>
                          </a:solidFill>
                        </a:rPr>
                        <a:t>Fiordos</a:t>
                      </a:r>
                      <a:r>
                        <a:rPr lang="en-GB" sz="1300" dirty="0">
                          <a:solidFill>
                            <a:srgbClr val="FFFFFF"/>
                          </a:solidFill>
                        </a:rPr>
                        <a:t>’ key impacts and dependencies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GB">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GB"/>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61567480"/>
                  </a:ext>
                </a:extLst>
              </a:tr>
              <a:tr h="331155">
                <a:tc>
                  <a:txBody>
                    <a:bodyPr/>
                    <a:lstStyle/>
                    <a:p>
                      <a:r>
                        <a:rPr lang="en-GB" sz="1300" b="1">
                          <a:solidFill>
                            <a:srgbClr val="595959"/>
                          </a:solidFill>
                        </a:rPr>
                        <a:t>Key ecosystem services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377" rtl="0" eaLnBrk="1" latinLnBrk="0" hangingPunct="1"/>
                      <a:r>
                        <a:rPr lang="en-GB" sz="1300" b="1" kern="1200">
                          <a:solidFill>
                            <a:srgbClr val="595959"/>
                          </a:solidFill>
                          <a:latin typeface="+mn-lt"/>
                          <a:ea typeface="+mn-ea"/>
                          <a:cs typeface="+mn-cs"/>
                        </a:rPr>
                        <a:t>Dependency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377" rtl="0" eaLnBrk="1" latinLnBrk="0" hangingPunct="1"/>
                      <a:r>
                        <a:rPr lang="en-GB" sz="1300" b="1" kern="1200" dirty="0">
                          <a:solidFill>
                            <a:srgbClr val="595959"/>
                          </a:solidFill>
                          <a:latin typeface="+mn-lt"/>
                          <a:ea typeface="+mn-ea"/>
                          <a:cs typeface="+mn-cs"/>
                        </a:rPr>
                        <a:t>Impact</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432089"/>
                  </a:ext>
                </a:extLst>
              </a:tr>
              <a:tr h="331155">
                <a:tc gridSpan="3">
                  <a:txBody>
                    <a:bodyPr/>
                    <a:lstStyle/>
                    <a:p>
                      <a:r>
                        <a:rPr lang="en-GB" sz="1300" b="1" dirty="0">
                          <a:solidFill>
                            <a:srgbClr val="595959"/>
                          </a:solidFill>
                        </a:rPr>
                        <a:t>Provisioning</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424548"/>
                  </a:ext>
                </a:extLst>
              </a:tr>
              <a:tr h="331155">
                <a:tc>
                  <a:txBody>
                    <a:bodyPr/>
                    <a:lstStyle/>
                    <a:p>
                      <a:r>
                        <a:rPr lang="en-GB" sz="1300" dirty="0">
                          <a:solidFill>
                            <a:srgbClr val="595959"/>
                          </a:solidFill>
                        </a:rPr>
                        <a:t>Food (crops, fish)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300" dirty="0">
                        <a:solidFill>
                          <a:schemeClr val="bg1"/>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300" dirty="0">
                        <a:solidFill>
                          <a:schemeClr val="bg1"/>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3211579"/>
                  </a:ext>
                </a:extLst>
              </a:tr>
              <a:tr h="331155">
                <a:tc gridSpan="3">
                  <a:txBody>
                    <a:bodyPr/>
                    <a:lstStyle/>
                    <a:p>
                      <a:r>
                        <a:rPr lang="en-GB" sz="1300" b="1" dirty="0">
                          <a:solidFill>
                            <a:srgbClr val="595959"/>
                          </a:solidFill>
                        </a:rPr>
                        <a:t>Regulating</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7735447"/>
                  </a:ext>
                </a:extLst>
              </a:tr>
              <a:tr h="331155">
                <a:tc>
                  <a:txBody>
                    <a:bodyPr/>
                    <a:lstStyle/>
                    <a:p>
                      <a:r>
                        <a:rPr lang="en-GB" sz="1300">
                          <a:solidFill>
                            <a:srgbClr val="595959"/>
                          </a:solidFill>
                        </a:rPr>
                        <a:t>Oxygen supply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dirty="0">
                        <a:solidFill>
                          <a:schemeClr val="bg1"/>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dirty="0">
                        <a:solidFill>
                          <a:schemeClr val="bg1"/>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9452314"/>
                  </a:ext>
                </a:extLst>
              </a:tr>
              <a:tr h="557734">
                <a:tc>
                  <a:txBody>
                    <a:bodyPr/>
                    <a:lstStyle/>
                    <a:p>
                      <a:r>
                        <a:rPr lang="en-GB" sz="1300">
                          <a:solidFill>
                            <a:srgbClr val="595959"/>
                          </a:solidFill>
                        </a:rPr>
                        <a:t>Water purification and waste treatment</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dirty="0">
                        <a:solidFill>
                          <a:schemeClr val="bg1"/>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dirty="0">
                        <a:solidFill>
                          <a:schemeClr val="bg1"/>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3825023"/>
                  </a:ext>
                </a:extLst>
              </a:tr>
              <a:tr h="331155">
                <a:tc>
                  <a:txBody>
                    <a:bodyPr/>
                    <a:lstStyle/>
                    <a:p>
                      <a:r>
                        <a:rPr lang="en-GB" sz="1300">
                          <a:solidFill>
                            <a:srgbClr val="595959"/>
                          </a:solidFill>
                        </a:rPr>
                        <a:t>Maintenance of soil quality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a:solidFill>
                          <a:schemeClr val="bg1"/>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dirty="0">
                        <a:solidFill>
                          <a:schemeClr val="bg1"/>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8946463"/>
                  </a:ext>
                </a:extLst>
              </a:tr>
              <a:tr h="331155">
                <a:tc>
                  <a:txBody>
                    <a:bodyPr/>
                    <a:lstStyle/>
                    <a:p>
                      <a:r>
                        <a:rPr lang="en-GB" sz="1300">
                          <a:solidFill>
                            <a:srgbClr val="595959"/>
                          </a:solidFill>
                        </a:rPr>
                        <a:t>Pest mitigation</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dirty="0">
                        <a:solidFill>
                          <a:schemeClr val="bg1"/>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dirty="0">
                        <a:solidFill>
                          <a:schemeClr val="bg1"/>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1726785"/>
                  </a:ext>
                </a:extLst>
              </a:tr>
              <a:tr h="331155">
                <a:tc gridSpan="3">
                  <a:txBody>
                    <a:bodyPr/>
                    <a:lstStyle/>
                    <a:p>
                      <a:r>
                        <a:rPr lang="en-GB" sz="1300" b="1" dirty="0">
                          <a:solidFill>
                            <a:srgbClr val="595959"/>
                          </a:solidFill>
                        </a:rPr>
                        <a:t>Cultural</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3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4204532"/>
                  </a:ext>
                </a:extLst>
              </a:tr>
              <a:tr h="331155">
                <a:tc>
                  <a:txBody>
                    <a:bodyPr/>
                    <a:lstStyle/>
                    <a:p>
                      <a:r>
                        <a:rPr lang="en-GB" sz="1300" b="0">
                          <a:solidFill>
                            <a:srgbClr val="595959"/>
                          </a:solidFill>
                        </a:rPr>
                        <a:t>Recreation and ecotourism</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dirty="0">
                        <a:solidFill>
                          <a:schemeClr val="bg1"/>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dirty="0">
                        <a:solidFill>
                          <a:schemeClr val="bg1"/>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3978624"/>
                  </a:ext>
                </a:extLst>
              </a:tr>
              <a:tr h="331155">
                <a:tc>
                  <a:txBody>
                    <a:bodyPr/>
                    <a:lstStyle/>
                    <a:p>
                      <a:r>
                        <a:rPr lang="en-GB" sz="1300" b="0" dirty="0">
                          <a:solidFill>
                            <a:srgbClr val="595959"/>
                          </a:solidFill>
                        </a:rPr>
                        <a:t>Ethical and cultural values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dirty="0">
                        <a:solidFill>
                          <a:schemeClr val="bg1"/>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dirty="0">
                        <a:solidFill>
                          <a:schemeClr val="bg1"/>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9409512"/>
                  </a:ext>
                </a:extLst>
              </a:tr>
            </a:tbl>
          </a:graphicData>
        </a:graphic>
      </p:graphicFrame>
    </p:spTree>
    <p:extLst>
      <p:ext uri="{BB962C8B-B14F-4D97-AF65-F5344CB8AC3E}">
        <p14:creationId xmlns:p14="http://schemas.microsoft.com/office/powerpoint/2010/main" val="298840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E72C96A-4621-4BBF-BF9D-531D342474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72" r="6798" b="9424"/>
          <a:stretch/>
        </p:blipFill>
        <p:spPr>
          <a:xfrm>
            <a:off x="6096000" y="1457332"/>
            <a:ext cx="5781804" cy="4007238"/>
          </a:xfrm>
          <a:prstGeom prst="rect">
            <a:avLst/>
          </a:prstGeom>
        </p:spPr>
      </p:pic>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lstStyle/>
          <a:p>
            <a:r>
              <a:rPr lang="en-GB">
                <a:solidFill>
                  <a:srgbClr val="595959"/>
                </a:solidFill>
              </a:rPr>
              <a:t>Los </a:t>
            </a:r>
            <a:r>
              <a:rPr lang="en-GB" err="1">
                <a:solidFill>
                  <a:srgbClr val="595959"/>
                </a:solidFill>
              </a:rPr>
              <a:t>Fiordos</a:t>
            </a:r>
            <a:r>
              <a:rPr lang="en-GB">
                <a:solidFill>
                  <a:srgbClr val="595959"/>
                </a:solidFill>
              </a:rPr>
              <a:t>’ Value Added Statement</a:t>
            </a:r>
            <a:endParaRPr lang="en-US">
              <a:solidFill>
                <a:srgbClr val="595959"/>
              </a:solidFill>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7" y="1393431"/>
            <a:ext cx="5643844" cy="4351339"/>
          </a:xfrm>
        </p:spPr>
        <p:txBody>
          <a:bodyPr>
            <a:normAutofit fontScale="85000" lnSpcReduction="10000"/>
          </a:bodyPr>
          <a:lstStyle/>
          <a:p>
            <a:pPr>
              <a:lnSpc>
                <a:spcPct val="100000"/>
              </a:lnSpc>
            </a:pPr>
            <a:r>
              <a:rPr lang="en-US" dirty="0">
                <a:solidFill>
                  <a:srgbClr val="595959"/>
                </a:solidFill>
              </a:rPr>
              <a:t>The </a:t>
            </a:r>
            <a:r>
              <a:rPr lang="en-US" sz="2500" b="1" dirty="0">
                <a:solidFill>
                  <a:srgbClr val="23BAED"/>
                </a:solidFill>
              </a:rPr>
              <a:t>Ecosystem Services Review was the first step </a:t>
            </a:r>
            <a:r>
              <a:rPr lang="en-US" dirty="0">
                <a:solidFill>
                  <a:srgbClr val="595959"/>
                </a:solidFill>
              </a:rPr>
              <a:t>to create awareness of and to demonstrate the interdependence between a healthy aquaculture business and healthy ecosystems.</a:t>
            </a:r>
          </a:p>
          <a:p>
            <a:pPr>
              <a:lnSpc>
                <a:spcPct val="100000"/>
              </a:lnSpc>
            </a:pPr>
            <a:r>
              <a:rPr lang="en-US" dirty="0">
                <a:solidFill>
                  <a:srgbClr val="595959"/>
                </a:solidFill>
              </a:rPr>
              <a:t>They assess </a:t>
            </a:r>
            <a:r>
              <a:rPr lang="en-US" sz="2600" b="1" dirty="0">
                <a:solidFill>
                  <a:srgbClr val="23BAED"/>
                </a:solidFill>
              </a:rPr>
              <a:t>ecosystem services </a:t>
            </a:r>
            <a:r>
              <a:rPr lang="en-US" dirty="0">
                <a:solidFill>
                  <a:srgbClr val="595959"/>
                </a:solidFill>
              </a:rPr>
              <a:t>based on their importance to the company’s performance and their availability and value to other stakeholders.</a:t>
            </a:r>
          </a:p>
          <a:p>
            <a:pPr>
              <a:lnSpc>
                <a:spcPct val="100000"/>
              </a:lnSpc>
            </a:pPr>
            <a:r>
              <a:rPr lang="en-GB" dirty="0"/>
              <a:t>The analysis includes information from </a:t>
            </a:r>
            <a:r>
              <a:rPr lang="en-GB" sz="2500" b="1" dirty="0">
                <a:solidFill>
                  <a:srgbClr val="23BAED"/>
                </a:solidFill>
              </a:rPr>
              <a:t>Los </a:t>
            </a:r>
            <a:r>
              <a:rPr lang="en-GB" sz="2500" b="1" dirty="0" err="1">
                <a:solidFill>
                  <a:srgbClr val="23BAED"/>
                </a:solidFill>
              </a:rPr>
              <a:t>Fiordos</a:t>
            </a:r>
            <a:r>
              <a:rPr lang="en-GB" sz="2500" b="1" dirty="0">
                <a:solidFill>
                  <a:srgbClr val="23BAED"/>
                </a:solidFill>
              </a:rPr>
              <a:t>’ production operations </a:t>
            </a:r>
            <a:r>
              <a:rPr lang="en-GB" dirty="0"/>
              <a:t>on the feedlot and pisciculture </a:t>
            </a:r>
            <a:r>
              <a:rPr lang="en-GB" dirty="0" err="1"/>
              <a:t>centers</a:t>
            </a:r>
            <a:r>
              <a:rPr lang="en-GB" dirty="0"/>
              <a:t>, located in the areas </a:t>
            </a:r>
            <a:r>
              <a:rPr lang="en-GB" dirty="0" err="1"/>
              <a:t>Melika</a:t>
            </a:r>
            <a:r>
              <a:rPr lang="en-GB" dirty="0"/>
              <a:t> and Puerto </a:t>
            </a:r>
            <a:r>
              <a:rPr lang="en-GB" dirty="0" err="1"/>
              <a:t>Cisnes</a:t>
            </a:r>
            <a:r>
              <a:rPr lang="en-GB" dirty="0"/>
              <a:t>.</a:t>
            </a:r>
            <a:endParaRPr lang="en-US" sz="2400" dirty="0"/>
          </a:p>
          <a:p>
            <a:pPr>
              <a:lnSpc>
                <a:spcPct val="100000"/>
              </a:lnSpc>
            </a:pPr>
            <a:endParaRPr lang="en-US" dirty="0"/>
          </a:p>
          <a:p>
            <a:pPr>
              <a:lnSpc>
                <a:spcPct val="100000"/>
              </a:lnSpc>
            </a:pPr>
            <a:endParaRPr lang="en-US" dirty="0">
              <a:solidFill>
                <a:srgbClr val="595959"/>
              </a:solidFill>
            </a:endParaRPr>
          </a:p>
        </p:txBody>
      </p:sp>
      <p:sp>
        <p:nvSpPr>
          <p:cNvPr id="4" name="Slide Number Placeholder 3">
            <a:extLst>
              <a:ext uri="{FF2B5EF4-FFF2-40B4-BE49-F238E27FC236}">
                <a16:creationId xmlns:a16="http://schemas.microsoft.com/office/drawing/2014/main" id="{639FC096-D6B2-C447-A453-356ACCA0C453}"/>
              </a:ext>
            </a:extLst>
          </p:cNvPr>
          <p:cNvSpPr>
            <a:spLocks noGrp="1"/>
          </p:cNvSpPr>
          <p:nvPr>
            <p:ph type="sldNum" sz="quarter" idx="12"/>
          </p:nvPr>
        </p:nvSpPr>
        <p:spPr/>
        <p:txBody>
          <a:bodyPr/>
          <a:lstStyle/>
          <a:p>
            <a:fld id="{971CEC84-1649-40CE-BFF6-7286506FEA08}" type="slidenum">
              <a:rPr lang="en-GB" smtClean="0"/>
              <a:pPr/>
              <a:t>98</a:t>
            </a:fld>
            <a:endParaRPr lang="en-GB"/>
          </a:p>
        </p:txBody>
      </p:sp>
      <p:sp>
        <p:nvSpPr>
          <p:cNvPr id="12" name="TextBox 11">
            <a:extLst>
              <a:ext uri="{FF2B5EF4-FFF2-40B4-BE49-F238E27FC236}">
                <a16:creationId xmlns:a16="http://schemas.microsoft.com/office/drawing/2014/main" id="{3CD52724-F651-497B-8AF3-AE898C110742}"/>
              </a:ext>
            </a:extLst>
          </p:cNvPr>
          <p:cNvSpPr txBox="1"/>
          <p:nvPr/>
        </p:nvSpPr>
        <p:spPr>
          <a:xfrm>
            <a:off x="457398" y="5707733"/>
            <a:ext cx="6809029" cy="276999"/>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a:t>
            </a:r>
            <a:r>
              <a:rPr lang="en-US" sz="1200">
                <a:solidFill>
                  <a:prstClr val="black">
                    <a:lumMod val="65000"/>
                    <a:lumOff val="35000"/>
                  </a:prstClr>
                </a:solidFill>
                <a:latin typeface="Arial"/>
                <a:hlinkClick r:id="rId4"/>
              </a:rPr>
              <a:t>An Ecosystem Services Review on Salmon Aquaculture in Chile – Los </a:t>
            </a:r>
            <a:r>
              <a:rPr lang="en-US" sz="1200" err="1">
                <a:solidFill>
                  <a:prstClr val="black">
                    <a:lumMod val="65000"/>
                    <a:lumOff val="35000"/>
                  </a:prstClr>
                </a:solidFill>
                <a:latin typeface="Arial"/>
                <a:hlinkClick r:id="rId4"/>
              </a:rPr>
              <a:t>Fiordos</a:t>
            </a:r>
            <a:r>
              <a:rPr lang="en-US" sz="1200">
                <a:solidFill>
                  <a:prstClr val="black">
                    <a:lumMod val="65000"/>
                    <a:lumOff val="35000"/>
                  </a:prstClr>
                </a:solidFill>
                <a:latin typeface="Arial"/>
                <a:hlinkClick r:id="rId4"/>
              </a:rPr>
              <a:t> (2016)</a:t>
            </a:r>
            <a:endParaRPr lang="en-GB" sz="1200">
              <a:solidFill>
                <a:prstClr val="black">
                  <a:lumMod val="65000"/>
                  <a:lumOff val="35000"/>
                </a:prstClr>
              </a:solidFill>
              <a:latin typeface="Arial"/>
            </a:endParaRPr>
          </a:p>
        </p:txBody>
      </p:sp>
    </p:spTree>
    <p:extLst>
      <p:ext uri="{BB962C8B-B14F-4D97-AF65-F5344CB8AC3E}">
        <p14:creationId xmlns:p14="http://schemas.microsoft.com/office/powerpoint/2010/main" val="26742222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23EF7-F592-4226-B040-25C48AF1DE21}"/>
              </a:ext>
            </a:extLst>
          </p:cNvPr>
          <p:cNvSpPr>
            <a:spLocks noGrp="1"/>
          </p:cNvSpPr>
          <p:nvPr>
            <p:ph type="title"/>
          </p:nvPr>
        </p:nvSpPr>
        <p:spPr>
          <a:xfrm>
            <a:off x="314198" y="125353"/>
            <a:ext cx="11039607" cy="878151"/>
          </a:xfrm>
        </p:spPr>
        <p:txBody>
          <a:bodyPr>
            <a:normAutofit fontScale="90000"/>
          </a:bodyPr>
          <a:lstStyle/>
          <a:p>
            <a:r>
              <a:rPr lang="en-GB"/>
              <a:t>What may be the most material natural capital impact and dependency for your business? </a:t>
            </a:r>
          </a:p>
        </p:txBody>
      </p:sp>
      <p:sp>
        <p:nvSpPr>
          <p:cNvPr id="5" name="TextBox 4">
            <a:extLst>
              <a:ext uri="{FF2B5EF4-FFF2-40B4-BE49-F238E27FC236}">
                <a16:creationId xmlns:a16="http://schemas.microsoft.com/office/drawing/2014/main" id="{130C69AE-C47E-406E-A261-0CDEE9CDDCAD}"/>
              </a:ext>
            </a:extLst>
          </p:cNvPr>
          <p:cNvSpPr txBox="1"/>
          <p:nvPr/>
        </p:nvSpPr>
        <p:spPr>
          <a:xfrm>
            <a:off x="2138308" y="1761666"/>
            <a:ext cx="5034224" cy="3354765"/>
          </a:xfrm>
          <a:prstGeom prst="rect">
            <a:avLst/>
          </a:prstGeom>
          <a:noFill/>
        </p:spPr>
        <p:txBody>
          <a:bodyPr wrap="square" rtlCol="0" anchor="t">
            <a:spAutoFit/>
          </a:bodyPr>
          <a:lstStyle/>
          <a:p>
            <a:pPr defTabSz="914354">
              <a:defRPr/>
            </a:pPr>
            <a:endParaRPr lang="en-GB" sz="1200">
              <a:solidFill>
                <a:prstClr val="white"/>
              </a:solidFill>
              <a:latin typeface="Arial"/>
            </a:endParaRPr>
          </a:p>
          <a:p>
            <a:pPr algn="ctr" defTabSz="914354">
              <a:defRPr/>
            </a:pPr>
            <a:r>
              <a:rPr lang="en-GB" sz="2400">
                <a:solidFill>
                  <a:schemeClr val="tx1">
                    <a:lumMod val="65000"/>
                    <a:lumOff val="35000"/>
                  </a:schemeClr>
                </a:solidFill>
                <a:latin typeface="Arial"/>
              </a:rPr>
              <a:t>Individually reflect on what would be your business’ natural capital impacts &amp; dependencies</a:t>
            </a:r>
          </a:p>
          <a:p>
            <a:pPr algn="ctr" defTabSz="914354">
              <a:defRPr/>
            </a:pPr>
            <a:endParaRPr lang="en-GB" sz="1600">
              <a:solidFill>
                <a:schemeClr val="tx1">
                  <a:lumMod val="65000"/>
                  <a:lumOff val="35000"/>
                </a:schemeClr>
              </a:solidFill>
              <a:latin typeface="Arial"/>
            </a:endParaRPr>
          </a:p>
          <a:p>
            <a:pPr algn="ctr" defTabSz="914354">
              <a:defRPr/>
            </a:pPr>
            <a:endParaRPr lang="en-GB" sz="1600">
              <a:solidFill>
                <a:schemeClr val="tx1">
                  <a:lumMod val="65000"/>
                  <a:lumOff val="35000"/>
                </a:schemeClr>
              </a:solidFill>
              <a:latin typeface="Arial"/>
            </a:endParaRPr>
          </a:p>
          <a:p>
            <a:pPr algn="ctr" defTabSz="914354">
              <a:defRPr/>
            </a:pPr>
            <a:r>
              <a:rPr lang="en-GB" sz="2400">
                <a:solidFill>
                  <a:schemeClr val="tx1">
                    <a:lumMod val="65000"/>
                    <a:lumOff val="35000"/>
                  </a:schemeClr>
                </a:solidFill>
                <a:latin typeface="Arial"/>
              </a:rPr>
              <a:t> Write down </a:t>
            </a:r>
            <a:r>
              <a:rPr lang="en-GB" sz="2400" b="1">
                <a:solidFill>
                  <a:srgbClr val="23BAED"/>
                </a:solidFill>
                <a:latin typeface="Arial"/>
              </a:rPr>
              <a:t>1 impact &amp; 1 dependency</a:t>
            </a:r>
            <a:r>
              <a:rPr lang="en-GB" sz="2400">
                <a:solidFill>
                  <a:schemeClr val="tx1">
                    <a:lumMod val="65000"/>
                    <a:lumOff val="35000"/>
                  </a:schemeClr>
                </a:solidFill>
                <a:latin typeface="Arial"/>
              </a:rPr>
              <a:t> that seem most material to your business at the moment.</a:t>
            </a:r>
            <a:endParaRPr lang="en-GB" sz="2400">
              <a:solidFill>
                <a:schemeClr val="tx1">
                  <a:lumMod val="65000"/>
                  <a:lumOff val="35000"/>
                </a:schemeClr>
              </a:solidFill>
              <a:latin typeface="Arial"/>
              <a:cs typeface="Arial"/>
            </a:endParaRPr>
          </a:p>
        </p:txBody>
      </p:sp>
      <p:pic>
        <p:nvPicPr>
          <p:cNvPr id="2050" name="Picture 2" descr="RÃ©sultat de recherche d'images pour &quot;reflexion icon&quot;">
            <a:extLst>
              <a:ext uri="{FF2B5EF4-FFF2-40B4-BE49-F238E27FC236}">
                <a16:creationId xmlns:a16="http://schemas.microsoft.com/office/drawing/2014/main" id="{49CA0470-A353-44FD-9C63-B3248BBE5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6625" y="2466773"/>
            <a:ext cx="2284964" cy="2284964"/>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Brace 10">
            <a:extLst>
              <a:ext uri="{FF2B5EF4-FFF2-40B4-BE49-F238E27FC236}">
                <a16:creationId xmlns:a16="http://schemas.microsoft.com/office/drawing/2014/main" id="{11FF47E0-C573-4E94-AD1F-EC200FDFB224}"/>
              </a:ext>
            </a:extLst>
          </p:cNvPr>
          <p:cNvSpPr/>
          <p:nvPr/>
        </p:nvSpPr>
        <p:spPr>
          <a:xfrm>
            <a:off x="7620975" y="1457553"/>
            <a:ext cx="374063"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sz="1801"/>
          </a:p>
        </p:txBody>
      </p:sp>
      <p:sp>
        <p:nvSpPr>
          <p:cNvPr id="12" name="Right Brace 11">
            <a:extLst>
              <a:ext uri="{FF2B5EF4-FFF2-40B4-BE49-F238E27FC236}">
                <a16:creationId xmlns:a16="http://schemas.microsoft.com/office/drawing/2014/main" id="{B92EE292-5A17-4FF3-AFCD-5856FE10140E}"/>
              </a:ext>
            </a:extLst>
          </p:cNvPr>
          <p:cNvSpPr/>
          <p:nvPr/>
        </p:nvSpPr>
        <p:spPr>
          <a:xfrm rot="10800000">
            <a:off x="831393" y="1521397"/>
            <a:ext cx="374063"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sz="1801"/>
          </a:p>
        </p:txBody>
      </p:sp>
      <p:sp>
        <p:nvSpPr>
          <p:cNvPr id="4" name="Arrow: Right 3">
            <a:extLst>
              <a:ext uri="{FF2B5EF4-FFF2-40B4-BE49-F238E27FC236}">
                <a16:creationId xmlns:a16="http://schemas.microsoft.com/office/drawing/2014/main" id="{2AAFD551-21B2-42A9-BA28-A9988F8B4F37}"/>
              </a:ext>
            </a:extLst>
          </p:cNvPr>
          <p:cNvSpPr/>
          <p:nvPr/>
        </p:nvSpPr>
        <p:spPr>
          <a:xfrm>
            <a:off x="1834074" y="3609255"/>
            <a:ext cx="535124" cy="365125"/>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0" name="TextBox 9">
            <a:extLst>
              <a:ext uri="{FF2B5EF4-FFF2-40B4-BE49-F238E27FC236}">
                <a16:creationId xmlns:a16="http://schemas.microsoft.com/office/drawing/2014/main" id="{F4791A3D-0B17-42C6-86C5-104A317D807C}"/>
              </a:ext>
            </a:extLst>
          </p:cNvPr>
          <p:cNvSpPr txBox="1"/>
          <p:nvPr/>
        </p:nvSpPr>
        <p:spPr>
          <a:xfrm>
            <a:off x="10322522" y="297504"/>
            <a:ext cx="1697012" cy="1569660"/>
          </a:xfrm>
          <a:prstGeom prst="rect">
            <a:avLst/>
          </a:prstGeom>
          <a:noFill/>
        </p:spPr>
        <p:txBody>
          <a:bodyPr wrap="square" rtlCol="0">
            <a:spAutoFit/>
          </a:bodyPr>
          <a:lstStyle/>
          <a:p>
            <a:pPr algn="ctr" defTabSz="914354">
              <a:defRPr/>
            </a:pPr>
            <a:r>
              <a:rPr lang="en-GB" sz="1600" dirty="0">
                <a:solidFill>
                  <a:prstClr val="white"/>
                </a:solidFill>
                <a:latin typeface="Arial"/>
              </a:rPr>
              <a:t>Use the blank spaces of your workbook </a:t>
            </a:r>
            <a:r>
              <a:rPr lang="en-GB" sz="1600" b="1" dirty="0">
                <a:solidFill>
                  <a:prstClr val="white"/>
                </a:solidFill>
                <a:latin typeface="Arial"/>
              </a:rPr>
              <a:t>p. 8 </a:t>
            </a:r>
            <a:r>
              <a:rPr lang="en-GB" sz="1600" dirty="0">
                <a:solidFill>
                  <a:prstClr val="white"/>
                </a:solidFill>
                <a:latin typeface="Arial"/>
              </a:rPr>
              <a:t>and refer to </a:t>
            </a:r>
            <a:r>
              <a:rPr lang="en-GB" sz="1600" b="1" dirty="0">
                <a:solidFill>
                  <a:prstClr val="white"/>
                </a:solidFill>
                <a:latin typeface="Arial"/>
              </a:rPr>
              <a:t>pp. 47-48 </a:t>
            </a:r>
            <a:r>
              <a:rPr lang="en-GB" sz="1600" dirty="0">
                <a:solidFill>
                  <a:prstClr val="white"/>
                </a:solidFill>
                <a:latin typeface="Arial"/>
              </a:rPr>
              <a:t>of the NCP</a:t>
            </a:r>
          </a:p>
        </p:txBody>
      </p:sp>
      <p:sp>
        <p:nvSpPr>
          <p:cNvPr id="3" name="Slide Number Placeholder 2">
            <a:extLst>
              <a:ext uri="{FF2B5EF4-FFF2-40B4-BE49-F238E27FC236}">
                <a16:creationId xmlns:a16="http://schemas.microsoft.com/office/drawing/2014/main" id="{77964BFF-14C6-9043-8A2D-F26E31C6F290}"/>
              </a:ext>
            </a:extLst>
          </p:cNvPr>
          <p:cNvSpPr>
            <a:spLocks noGrp="1"/>
          </p:cNvSpPr>
          <p:nvPr>
            <p:ph type="sldNum" sz="quarter" idx="12"/>
          </p:nvPr>
        </p:nvSpPr>
        <p:spPr/>
        <p:txBody>
          <a:bodyPr/>
          <a:lstStyle/>
          <a:p>
            <a:fld id="{971CEC84-1649-40CE-BFF6-7286506FEA08}" type="slidenum">
              <a:rPr lang="en-GB" smtClean="0"/>
              <a:pPr/>
              <a:t>99</a:t>
            </a:fld>
            <a:endParaRPr lang="en-GB"/>
          </a:p>
        </p:txBody>
      </p:sp>
      <p:sp>
        <p:nvSpPr>
          <p:cNvPr id="13" name="Teardrop 5">
            <a:extLst>
              <a:ext uri="{FF2B5EF4-FFF2-40B4-BE49-F238E27FC236}">
                <a16:creationId xmlns:a16="http://schemas.microsoft.com/office/drawing/2014/main" id="{05EC2270-68A2-461E-93DD-A39544B4BF01}"/>
              </a:ext>
            </a:extLst>
          </p:cNvPr>
          <p:cNvSpPr/>
          <p:nvPr/>
        </p:nvSpPr>
        <p:spPr>
          <a:xfrm>
            <a:off x="10218370" y="0"/>
            <a:ext cx="2068286" cy="193983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6">
            <a:extLst>
              <a:ext uri="{FF2B5EF4-FFF2-40B4-BE49-F238E27FC236}">
                <a16:creationId xmlns:a16="http://schemas.microsoft.com/office/drawing/2014/main" id="{BAF6178A-8838-4F65-A64C-AB81FB80C810}"/>
              </a:ext>
            </a:extLst>
          </p:cNvPr>
          <p:cNvSpPr txBox="1"/>
          <p:nvPr/>
        </p:nvSpPr>
        <p:spPr>
          <a:xfrm>
            <a:off x="10363192" y="182127"/>
            <a:ext cx="1856793" cy="1708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dirty="0">
                <a:solidFill>
                  <a:prstClr val="white"/>
                </a:solidFill>
                <a:latin typeface="Arial"/>
              </a:rPr>
              <a:t>Use the blank spaces of your workbook</a:t>
            </a:r>
            <a:r>
              <a:rPr kumimoji="0" lang="en-GB" sz="1500" b="0" i="0" u="none" strike="noStrike" kern="1200" cap="none" spc="0" normalizeH="0" baseline="0" noProof="0" dirty="0">
                <a:ln>
                  <a:noFill/>
                </a:ln>
                <a:solidFill>
                  <a:prstClr val="white"/>
                </a:solidFill>
                <a:effectLst/>
                <a:uLnTx/>
                <a:uFillTx/>
                <a:latin typeface="Arial"/>
                <a:ea typeface="+mn-ea"/>
                <a:cs typeface="+mn-cs"/>
              </a:rPr>
              <a:t> </a:t>
            </a:r>
            <a:r>
              <a:rPr kumimoji="0" lang="en-GB" sz="1500" b="1" i="0" u="none" strike="noStrike" kern="1200" cap="none" spc="0" normalizeH="0" baseline="0" noProof="0" dirty="0">
                <a:ln>
                  <a:noFill/>
                </a:ln>
                <a:solidFill>
                  <a:prstClr val="white"/>
                </a:solidFill>
                <a:effectLst/>
                <a:uLnTx/>
                <a:uFillTx/>
                <a:latin typeface="Arial"/>
                <a:ea typeface="+mn-ea"/>
                <a:cs typeface="+mn-cs"/>
              </a:rPr>
              <a:t>p. 31 </a:t>
            </a:r>
            <a:r>
              <a:rPr kumimoji="0" lang="en-GB" sz="1500" b="0" i="0" u="none" strike="noStrike" kern="1200" cap="none" spc="0" normalizeH="0" baseline="0" noProof="0" dirty="0">
                <a:ln>
                  <a:noFill/>
                </a:ln>
                <a:solidFill>
                  <a:prstClr val="white"/>
                </a:solidFill>
                <a:effectLst/>
                <a:uLnTx/>
                <a:uFillTx/>
                <a:latin typeface="Arial"/>
                <a:ea typeface="+mn-ea"/>
                <a:cs typeface="+mn-cs"/>
              </a:rPr>
              <a:t>&amp; </a:t>
            </a:r>
            <a:r>
              <a:rPr lang="en-GB" sz="1500" dirty="0">
                <a:solidFill>
                  <a:prstClr val="white"/>
                </a:solidFill>
                <a:latin typeface="Arial"/>
              </a:rPr>
              <a:t>r</a:t>
            </a:r>
            <a:r>
              <a:rPr kumimoji="0" lang="en-GB" sz="1500" b="0" i="0" u="none" strike="noStrike" kern="1200" cap="none" spc="0" normalizeH="0" baseline="0" noProof="0" dirty="0" err="1">
                <a:ln>
                  <a:noFill/>
                </a:ln>
                <a:solidFill>
                  <a:prstClr val="white"/>
                </a:solidFill>
                <a:effectLst/>
                <a:uLnTx/>
                <a:uFillTx/>
                <a:latin typeface="Arial"/>
                <a:ea typeface="+mn-ea"/>
                <a:cs typeface="+mn-cs"/>
              </a:rPr>
              <a:t>efer</a:t>
            </a:r>
            <a:r>
              <a:rPr kumimoji="0" lang="en-GB" sz="1500" b="0" i="0" u="none" strike="noStrike" kern="1200" cap="none" spc="0" normalizeH="0" baseline="0" noProof="0" dirty="0">
                <a:ln>
                  <a:noFill/>
                </a:ln>
                <a:solidFill>
                  <a:prstClr val="white"/>
                </a:solidFill>
                <a:effectLst/>
                <a:uLnTx/>
                <a:uFillTx/>
                <a:latin typeface="Arial"/>
                <a:ea typeface="+mn-ea"/>
                <a:cs typeface="+mn-cs"/>
              </a:rPr>
              <a:t> to </a:t>
            </a:r>
            <a:r>
              <a:rPr kumimoji="0" lang="en-GB" sz="1500" b="1" i="0" u="none" strike="noStrike" kern="1200" cap="none" spc="0" normalizeH="0" baseline="0" noProof="0" dirty="0">
                <a:ln>
                  <a:noFill/>
                </a:ln>
                <a:solidFill>
                  <a:prstClr val="white"/>
                </a:solidFill>
                <a:effectLst/>
                <a:uLnTx/>
                <a:uFillTx/>
                <a:latin typeface="Arial"/>
                <a:ea typeface="+mn-ea"/>
                <a:cs typeface="+mn-cs"/>
              </a:rPr>
              <a:t>p. 47-48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of the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dirty="0">
                <a:solidFill>
                  <a:schemeClr val="bg1"/>
                </a:solidFill>
                <a:hlinkClick r:id="rId4">
                  <a:extLst>
                    <a:ext uri="{A12FA001-AC4F-418D-AE19-62706E023703}">
                      <ahyp:hlinkClr xmlns:ahyp="http://schemas.microsoft.com/office/drawing/2018/hyperlinkcolor" val="tx"/>
                    </a:ext>
                  </a:extLst>
                </a:hlinkClick>
              </a:rPr>
              <a:t>Natural Capital Protocol</a:t>
            </a: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6400159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DV_TOP" val="241.6504"/>
  <p:tag name="ADV_LEFT" val="14.1348"/>
  <p:tag name="ADV_HEIGHT" val="33.12032"/>
  <p:tag name="ADV_WIDTH" val="334.96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4D2E92EA5F24F41B9AC79018400E951" ma:contentTypeVersion="11" ma:contentTypeDescription="Create a new document." ma:contentTypeScope="" ma:versionID="4bd7bfb7912a09140907d02da8c23b8c">
  <xsd:schema xmlns:xsd="http://www.w3.org/2001/XMLSchema" xmlns:xs="http://www.w3.org/2001/XMLSchema" xmlns:p="http://schemas.microsoft.com/office/2006/metadata/properties" xmlns:ns2="27657a64-86c2-4c71-aebb-288e310c7206" xmlns:ns3="9d6dd342-95b8-4d64-a82c-3640566df34d" targetNamespace="http://schemas.microsoft.com/office/2006/metadata/properties" ma:root="true" ma:fieldsID="4da4ddbeda1e04f4adf1cef613958126" ns2:_="" ns3:_="">
    <xsd:import namespace="27657a64-86c2-4c71-aebb-288e310c7206"/>
    <xsd:import namespace="9d6dd342-95b8-4d64-a82c-3640566df34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657a64-86c2-4c71-aebb-288e310c720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6dd342-95b8-4d64-a82c-3640566df34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FB6ACDA-4AE5-4B64-AEA3-4B1969DE2405}">
  <ds:schemaRefs>
    <ds:schemaRef ds:uri="http://schemas.microsoft.com/sharepoint/v3/contenttype/forms"/>
  </ds:schemaRefs>
</ds:datastoreItem>
</file>

<file path=customXml/itemProps2.xml><?xml version="1.0" encoding="utf-8"?>
<ds:datastoreItem xmlns:ds="http://schemas.openxmlformats.org/officeDocument/2006/customXml" ds:itemID="{47807065-C6D4-49CF-BAFE-8AFEB2C50A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657a64-86c2-4c71-aebb-288e310c7206"/>
    <ds:schemaRef ds:uri="9d6dd342-95b8-4d64-a82c-3640566df3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88494A-E5AE-4A28-B7D5-E117D33D1BFE}">
  <ds:schemaRefs>
    <ds:schemaRef ds:uri="9f682f71-ab7f-4dd0-8c05-81353b4ee456"/>
    <ds:schemaRef ds:uri="d7198a07-f28f-4b6e-b239-e9ac8a5fe3e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2789</TotalTime>
  <Words>33011</Words>
  <Application>Microsoft Office PowerPoint</Application>
  <PresentationFormat>Breedbeeld</PresentationFormat>
  <Paragraphs>3141</Paragraphs>
  <Slides>177</Slides>
  <Notes>174</Notes>
  <HiddenSlides>0</HiddenSlides>
  <MMClips>4</MMClips>
  <ScaleCrop>false</ScaleCrop>
  <HeadingPairs>
    <vt:vector size="6" baseType="variant">
      <vt:variant>
        <vt:lpstr>Gebruikte lettertypen</vt:lpstr>
      </vt:variant>
      <vt:variant>
        <vt:i4>33</vt:i4>
      </vt:variant>
      <vt:variant>
        <vt:lpstr>Thema</vt:lpstr>
      </vt:variant>
      <vt:variant>
        <vt:i4>4</vt:i4>
      </vt:variant>
      <vt:variant>
        <vt:lpstr>Diatitels</vt:lpstr>
      </vt:variant>
      <vt:variant>
        <vt:i4>177</vt:i4>
      </vt:variant>
    </vt:vector>
  </HeadingPairs>
  <TitlesOfParts>
    <vt:vector size="214" baseType="lpstr">
      <vt:lpstr>aktiv-grotesk</vt:lpstr>
      <vt:lpstr>Arial</vt:lpstr>
      <vt:lpstr>Arial</vt:lpstr>
      <vt:lpstr>Buenard</vt:lpstr>
      <vt:lpstr>Calibri</vt:lpstr>
      <vt:lpstr>Calibri Light</vt:lpstr>
      <vt:lpstr>Fira Sans</vt:lpstr>
      <vt:lpstr>foco</vt:lpstr>
      <vt:lpstr>freight-sans-pro</vt:lpstr>
      <vt:lpstr>Frutiger LT</vt:lpstr>
      <vt:lpstr>Georgia</vt:lpstr>
      <vt:lpstr>GH Guardian Headline</vt:lpstr>
      <vt:lpstr>Gotham A</vt:lpstr>
      <vt:lpstr>Gotham-Bold</vt:lpstr>
      <vt:lpstr>Gotham-Book</vt:lpstr>
      <vt:lpstr>GuardianTextEgyptian</vt:lpstr>
      <vt:lpstr>Helvetica</vt:lpstr>
      <vt:lpstr>Helvetica Neue</vt:lpstr>
      <vt:lpstr>Lato</vt:lpstr>
      <vt:lpstr>McKinsey Sans</vt:lpstr>
      <vt:lpstr>NexusSerif</vt:lpstr>
      <vt:lpstr>Noto Sans Symbols</vt:lpstr>
      <vt:lpstr>Open Sans</vt:lpstr>
      <vt:lpstr>open_sansregular</vt:lpstr>
      <vt:lpstr>Proxima Soft</vt:lpstr>
      <vt:lpstr>Roboto</vt:lpstr>
      <vt:lpstr>Segoe UI</vt:lpstr>
      <vt:lpstr>Source Sans Pro</vt:lpstr>
      <vt:lpstr>Symbol</vt:lpstr>
      <vt:lpstr>Times</vt:lpstr>
      <vt:lpstr>Times New Roman</vt:lpstr>
      <vt:lpstr>Verdana</vt:lpstr>
      <vt:lpstr>Wingdings</vt:lpstr>
      <vt:lpstr>Office Theme</vt:lpstr>
      <vt:lpstr>Office Theme</vt:lpstr>
      <vt:lpstr>3_Office Theme</vt:lpstr>
      <vt:lpstr>2_Office Theme</vt:lpstr>
      <vt:lpstr>We Value Nature</vt:lpstr>
      <vt:lpstr>We Value Nature – Who are we?</vt:lpstr>
      <vt:lpstr>Module 2 training development – Acknowledging contributors </vt:lpstr>
      <vt:lpstr>We Value Nature training is open </vt:lpstr>
      <vt:lpstr>A few “house rules” – virtual training</vt:lpstr>
      <vt:lpstr>A few “house rules” – in person training</vt:lpstr>
      <vt:lpstr>We Value Nature’s business training on natural capital – link to M1</vt:lpstr>
      <vt:lpstr>Learning objectives of module 2</vt:lpstr>
      <vt:lpstr>Agenda</vt:lpstr>
      <vt:lpstr>Training material</vt:lpstr>
      <vt:lpstr>Introductions</vt:lpstr>
      <vt:lpstr>Who is your support team for today?</vt:lpstr>
      <vt:lpstr>Introductions – who are you?  </vt:lpstr>
      <vt:lpstr>Introductions – who are you? </vt:lpstr>
      <vt:lpstr>Who is in the room?</vt:lpstr>
      <vt:lpstr>Introductions </vt:lpstr>
      <vt:lpstr>Introductions </vt:lpstr>
      <vt:lpstr>Agenda</vt:lpstr>
      <vt:lpstr>Setting the scene  and a brief re-cap on natural capital</vt:lpstr>
      <vt:lpstr>Keeping up momentum during the COVID-19 crisis</vt:lpstr>
      <vt:lpstr>Optional videos to set the scene</vt:lpstr>
      <vt:lpstr>Knowledge check</vt:lpstr>
      <vt:lpstr>Knowledge check</vt:lpstr>
      <vt:lpstr>How to use Mentimeter</vt:lpstr>
      <vt:lpstr>Natural Capital Definition</vt:lpstr>
      <vt:lpstr>PowerPoint-presentatie</vt:lpstr>
      <vt:lpstr>Ecosystem Services</vt:lpstr>
      <vt:lpstr>Business depends on &amp; impacts natural capital</vt:lpstr>
      <vt:lpstr>Integrating approaches and linking with other capitals</vt:lpstr>
      <vt:lpstr>Linkages with other key concepts</vt:lpstr>
      <vt:lpstr>Linkages with other key concepts: examples</vt:lpstr>
      <vt:lpstr>Additional guidance and tools</vt:lpstr>
      <vt:lpstr>Collaboration and alignment on natural capital in the F&amp;B sector</vt:lpstr>
      <vt:lpstr>Knowledge check</vt:lpstr>
      <vt:lpstr>How to use Mentimeter</vt:lpstr>
      <vt:lpstr>The Natural Capital Protocol</vt:lpstr>
      <vt:lpstr>The Natural Capital Protocol</vt:lpstr>
      <vt:lpstr>What parts of the Natural Capital Protocol will we cover?</vt:lpstr>
      <vt:lpstr>Agenda</vt:lpstr>
      <vt:lpstr>The business case for assessing natural capital &amp; common assessments</vt:lpstr>
      <vt:lpstr>The global risk landscape has changed</vt:lpstr>
      <vt:lpstr>PowerPoint-presentatie</vt:lpstr>
      <vt:lpstr>Reflections, risks and opportunities</vt:lpstr>
      <vt:lpstr>Why assess your impacts &amp; dependencies? The business case</vt:lpstr>
      <vt:lpstr>Business application</vt:lpstr>
      <vt:lpstr>Distribution of assessments across sectors</vt:lpstr>
      <vt:lpstr>Overview of current assessments in the F&amp;B sector</vt:lpstr>
      <vt:lpstr>Business applications in numbers in the F&amp;B sector</vt:lpstr>
      <vt:lpstr>Engaging the supply chain on natural capital</vt:lpstr>
      <vt:lpstr>Engaging farmers and consumers towards a sustainable F&amp;B sector</vt:lpstr>
      <vt:lpstr>Why engaging with farmers on natural capital?</vt:lpstr>
      <vt:lpstr>Why engaging with farmers on natural capital?</vt:lpstr>
      <vt:lpstr>Why engaging with farmers on natural capital?</vt:lpstr>
      <vt:lpstr>How does natural capital play out at farm level?</vt:lpstr>
      <vt:lpstr>How does a sustainable production landscape look like?</vt:lpstr>
      <vt:lpstr>How to organize sustainable change at farm level?</vt:lpstr>
      <vt:lpstr>Cooperation and partnerships</vt:lpstr>
      <vt:lpstr>Certification &amp; standards</vt:lpstr>
      <vt:lpstr>Certification &amp; standards</vt:lpstr>
      <vt:lpstr>Implementing Sustainability Standards in your Company’s Supply Chain</vt:lpstr>
      <vt:lpstr>How to engage with farmers on the topic of natural capital?</vt:lpstr>
      <vt:lpstr>How to engage with farmers on the topic of natural capital?</vt:lpstr>
      <vt:lpstr>Mentimeter</vt:lpstr>
      <vt:lpstr>Moving to the other end of the supply chain: the consumer</vt:lpstr>
      <vt:lpstr>Relevant consumer trends</vt:lpstr>
      <vt:lpstr>How to engage consumers on natural capital?</vt:lpstr>
      <vt:lpstr>Third–Party Certification</vt:lpstr>
      <vt:lpstr>Storytelling </vt:lpstr>
      <vt:lpstr>Storytelling </vt:lpstr>
      <vt:lpstr>Blockchain Technology </vt:lpstr>
      <vt:lpstr>True Cost Accounting </vt:lpstr>
      <vt:lpstr>True Cost Accounting </vt:lpstr>
      <vt:lpstr>Creating an inducive company environment for integrating  natural capital</vt:lpstr>
      <vt:lpstr>Mentimeter</vt:lpstr>
      <vt:lpstr>Creating an inducive company environment for integrating natural capital</vt:lpstr>
      <vt:lpstr>Concrete steps to undertaking a 1st natural capital assessment</vt:lpstr>
      <vt:lpstr>Re-cap of the learning objectives module 2</vt:lpstr>
      <vt:lpstr>Agenda</vt:lpstr>
      <vt:lpstr>Identifying your natural capital impacts &amp; dependencies</vt:lpstr>
      <vt:lpstr>Concrete steps to undertaking a 1st natural capital assessment</vt:lpstr>
      <vt:lpstr>Optional video – practical example of impacts/dependencies</vt:lpstr>
      <vt:lpstr>Natural capital dependencies</vt:lpstr>
      <vt:lpstr>Dependency pathway</vt:lpstr>
      <vt:lpstr>Dependency pathway </vt:lpstr>
      <vt:lpstr>Natural capital impacts</vt:lpstr>
      <vt:lpstr>Impact drivers</vt:lpstr>
      <vt:lpstr>Impact pathway</vt:lpstr>
      <vt:lpstr>Impact pathway</vt:lpstr>
      <vt:lpstr>Knowledge check </vt:lpstr>
      <vt:lpstr>How to use Mentimeter</vt:lpstr>
      <vt:lpstr>Business example – Los Fiordos</vt:lpstr>
      <vt:lpstr>Business example – Los Fiordos (continued)</vt:lpstr>
      <vt:lpstr>Ecosystem Services</vt:lpstr>
      <vt:lpstr>Group exercise</vt:lpstr>
      <vt:lpstr>Group exercise in breakout rooms</vt:lpstr>
      <vt:lpstr>Group exercise at tables</vt:lpstr>
      <vt:lpstr>Business example – Los Fiordos, Chile</vt:lpstr>
      <vt:lpstr>Los Fiordos’ Value Added Statement</vt:lpstr>
      <vt:lpstr>What may be the most material natural capital impact and dependency for your business? </vt:lpstr>
      <vt:lpstr>Where we are in the learning objectives</vt:lpstr>
      <vt:lpstr>PowerPoint-presentatie</vt:lpstr>
      <vt:lpstr>Agenda</vt:lpstr>
      <vt:lpstr>Scoping an assessment</vt:lpstr>
      <vt:lpstr>Concrete steps to undertaking a 1st natural capital assessment</vt:lpstr>
      <vt:lpstr>Project ambition: scoping an assessment</vt:lpstr>
      <vt:lpstr>Ways of describing value</vt:lpstr>
      <vt:lpstr>PowerPoint-presentatie</vt:lpstr>
      <vt:lpstr>PowerPoint-presentatie</vt:lpstr>
      <vt:lpstr>Recap Business example – Los Fiordos</vt:lpstr>
      <vt:lpstr>Business example – Los Fiordos, Chile</vt:lpstr>
      <vt:lpstr>Who could the stakeholders and target audience be for Los Fiordos?</vt:lpstr>
      <vt:lpstr>Business example – Los Fiordos, Chile</vt:lpstr>
      <vt:lpstr>So what could the scope of work look like for  Los Fiordos based on the information we have? </vt:lpstr>
      <vt:lpstr>Business example – </vt:lpstr>
      <vt:lpstr>Business example – </vt:lpstr>
      <vt:lpstr>Business example – The Coca-Cola Company </vt:lpstr>
      <vt:lpstr>PowerPoint-presentatie</vt:lpstr>
      <vt:lpstr>Business example – The Coca-Cola Company</vt:lpstr>
      <vt:lpstr>So what could the scope of work look like for  The Coca-Cola Company based on the information we have? </vt:lpstr>
      <vt:lpstr>The Coca-Cola Company’ Natural Capital assessment</vt:lpstr>
      <vt:lpstr>PowerPoint-presentatie</vt:lpstr>
      <vt:lpstr>Natural Capital Stories</vt:lpstr>
      <vt:lpstr>Where we are in the learning objectives</vt:lpstr>
      <vt:lpstr>Concrete steps to undertaking a 1st natural capital assessment</vt:lpstr>
      <vt:lpstr>Practical considerations</vt:lpstr>
      <vt:lpstr>Planning an assessment</vt:lpstr>
      <vt:lpstr>Other considerations</vt:lpstr>
      <vt:lpstr>Practical tips &amp; success factors</vt:lpstr>
      <vt:lpstr>Useful tools &amp; resources</vt:lpstr>
      <vt:lpstr>Natural Capital Toolkit example</vt:lpstr>
      <vt:lpstr>Tools to Determine Impacts and Dependencies</vt:lpstr>
      <vt:lpstr>Tools to Determine Impacts and Dependencies</vt:lpstr>
      <vt:lpstr>Where we are in the learning objectives</vt:lpstr>
      <vt:lpstr>Agenda</vt:lpstr>
      <vt:lpstr>Measure &amp; value: Materiality</vt:lpstr>
      <vt:lpstr>Concrete steps to undertaking a 1st natural capital assessment</vt:lpstr>
      <vt:lpstr>Definition from Protocol</vt:lpstr>
      <vt:lpstr>How to measure &amp; links to guidance</vt:lpstr>
      <vt:lpstr>Food Industry Example – Dutch Seafood Company </vt:lpstr>
      <vt:lpstr>Food industry example - material impacts</vt:lpstr>
      <vt:lpstr>Food industry example - material impacts</vt:lpstr>
      <vt:lpstr>Where we are in the learning objectives</vt:lpstr>
      <vt:lpstr>Agenda</vt:lpstr>
      <vt:lpstr>Introduction to monetary valuation for scoping an assessment</vt:lpstr>
      <vt:lpstr>Concrete steps to undertaking a 1st natural capital assessment</vt:lpstr>
      <vt:lpstr>Assessments: Measure &amp; Value</vt:lpstr>
      <vt:lpstr>Assessments: Measure &amp; Value</vt:lpstr>
      <vt:lpstr>Measure &amp; Value in practice</vt:lpstr>
      <vt:lpstr>Measure &amp; Value in practice</vt:lpstr>
      <vt:lpstr>Why is monetary valuation useful and/or contentious?</vt:lpstr>
      <vt:lpstr>Intro to Total Economic Value (TEV)</vt:lpstr>
      <vt:lpstr>Reflections, total economic value </vt:lpstr>
      <vt:lpstr>PowerPoint-presentatie</vt:lpstr>
      <vt:lpstr>PowerPoint-presentatie</vt:lpstr>
      <vt:lpstr>Overview of Valuation Techniques  (type, time and resources)</vt:lpstr>
      <vt:lpstr>Overview of Valuation Techniques   (type, time and resources)</vt:lpstr>
      <vt:lpstr>Hypothetical Case Study examples –  which valuation approaches or techniques would you use?</vt:lpstr>
      <vt:lpstr>Hypothetical Case Study examples –  which valuation techniques would you use?</vt:lpstr>
      <vt:lpstr>Hypothetical Company: Vegetarian Products –  Valuation Techniques Discussion</vt:lpstr>
      <vt:lpstr>PowerPoint-presentatie</vt:lpstr>
      <vt:lpstr>Ecosystem Quantitative Valuation: data sources</vt:lpstr>
      <vt:lpstr>Ecosystem Monetary Valuation: data sources</vt:lpstr>
      <vt:lpstr>Ecosystem (Monetary) Valuation Tools </vt:lpstr>
      <vt:lpstr>Tips for Valuation </vt:lpstr>
      <vt:lpstr>Where we are in the learning objectives</vt:lpstr>
      <vt:lpstr>Agenda</vt:lpstr>
      <vt:lpstr>Presentation of case studies</vt:lpstr>
      <vt:lpstr>Case study presentation from xyz</vt:lpstr>
      <vt:lpstr>Wrap-up &amp; next steps</vt:lpstr>
      <vt:lpstr>Key take-aways / Closing word</vt:lpstr>
      <vt:lpstr>Mentimeter closing questions</vt:lpstr>
      <vt:lpstr>How to use Mentimeter</vt:lpstr>
      <vt:lpstr>PowerPoint-presentatie</vt:lpstr>
      <vt:lpstr>Next steps that YOU can take</vt:lpstr>
      <vt:lpstr>We are here to help!</vt:lpstr>
      <vt:lpstr>PowerPoint-presentatie</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dc:title>
  <dc:creator>Jonathan Porter</dc:creator>
  <cp:lastModifiedBy>Iris Visser</cp:lastModifiedBy>
  <cp:revision>189</cp:revision>
  <dcterms:created xsi:type="dcterms:W3CDTF">2019-02-27T14:09:40Z</dcterms:created>
  <dcterms:modified xsi:type="dcterms:W3CDTF">2021-04-19T13:45:44Z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0x01010014D2E92EA5F24F41B9AC79018400E951</vt:lpwstr>
  </property>
</Properties>
</file>