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F0D6E-F767-4149-8CDC-E3FEF9B9F9D4}" type="datetimeFigureOut">
              <a:rPr lang="en-IN" smtClean="0"/>
              <a:t>13-07-2020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4F3A3-FB6D-4A69-BFCC-53D6EA894530}" type="slidenum">
              <a:rPr lang="en-IN" smtClean="0"/>
              <a:t>‹#›</a:t>
            </a:fld>
            <a:endParaRPr lang="en-IN"/>
          </a:p>
        </p:txBody>
      </p:sp>
    </p:spTree>
    <p:extLst>
      <p:ext uri="{BB962C8B-B14F-4D97-AF65-F5344CB8AC3E}">
        <p14:creationId xmlns:p14="http://schemas.microsoft.com/office/powerpoint/2010/main" val="1203663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downtoearth.org.in/news/urbanisation/india-loses-natural-resources-to-economic-growth-report-61836" TargetMode="External"/><Relationship Id="rId3" Type="http://schemas.openxmlformats.org/officeDocument/2006/relationships/hyperlink" Target="https://economictimes.indiatimes.com/news/international/business/half-of-world-economy-dependent-on-nature-wef-study/articleshow/73371574.cms?from=mdr" TargetMode="External"/><Relationship Id="rId7" Type="http://schemas.openxmlformats.org/officeDocument/2006/relationships/hyperlink" Target="http://www.indiaenvironmentportal.org.in/files/file/EnviStats_India_27sep18.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theguardian.com/environment/2016/mar/09/unilever-settles-dispute-over-mercury-poisoning-in-india" TargetMode="External"/><Relationship Id="rId5" Type="http://schemas.openxmlformats.org/officeDocument/2006/relationships/hyperlink" Target="https://www.theguardian.com/environment/2003/jul/25/water.india" TargetMode="External"/><Relationship Id="rId4" Type="http://schemas.openxmlformats.org/officeDocument/2006/relationships/hyperlink" Target="https://www.financialexpress.com/industry/rio-tinto-to-close-diamond-project-in-madhya-pradesh-amid-environmental-concerns/352702/"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eguardian.com/environment/2016/mar/09/unilever-settles-dispute-over-mercury-poisoning-in-india"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reuters.com/article/us-ikea-sustainability/ikea-to-use-only-renewable-and-recycled-materials-by-2030-idUSKCN1J31CD" TargetMode="External"/><Relationship Id="rId4" Type="http://schemas.openxmlformats.org/officeDocument/2006/relationships/hyperlink" Target="http://timesofindia.indiatimes.com/articleshow/68174352.cms?utm_source=contentofinterest&amp;utm_medium=text&amp;utm_campaign=cpps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kern="1200" dirty="0" smtClean="0">
                <a:solidFill>
                  <a:schemeClr val="tx1"/>
                </a:solidFill>
                <a:effectLst/>
                <a:latin typeface="+mn-lt"/>
                <a:ea typeface="+mn-ea"/>
                <a:cs typeface="+mn-cs"/>
              </a:rPr>
              <a:t>2020- Releasing the Nature Risk Rising Report ahead of its 50th Annual Meeting, the World Economic Forum said about 25 per cent of our assessed plant and animal species are threatened by human actions, with a million species facing extinction, many within decades. China, the EU and the US have the highest absolute economic value in nature-dependent industries. </a:t>
            </a:r>
            <a:r>
              <a:rPr lang="en-IN" dirty="0" smtClean="0">
                <a:hlinkClick r:id="rId3"/>
              </a:rPr>
              <a:t>https://economictimes.indiatimes.com/news/international/business/half-of-world-economy-dependent-on-nature-wef-study/articleshow/73371574.cms?from=mdr</a:t>
            </a:r>
            <a:endParaRPr lang="en-I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kern="1200" dirty="0" smtClean="0">
                <a:solidFill>
                  <a:schemeClr val="tx1"/>
                </a:solidFill>
                <a:effectLst/>
                <a:latin typeface="+mn-lt"/>
                <a:ea typeface="+mn-ea"/>
                <a:cs typeface="+mn-cs"/>
              </a:rPr>
              <a:t>2016- RIO TINTO CLOSED DIAMOND PROJECT-</a:t>
            </a:r>
            <a:r>
              <a:rPr lang="en-IN" sz="1200" b="0" i="0" kern="1200" baseline="0" dirty="0" smtClean="0">
                <a:solidFill>
                  <a:schemeClr val="tx1"/>
                </a:solidFill>
                <a:effectLst/>
                <a:latin typeface="+mn-lt"/>
                <a:ea typeface="+mn-ea"/>
                <a:cs typeface="+mn-cs"/>
              </a:rPr>
              <a:t> It</a:t>
            </a:r>
            <a:r>
              <a:rPr lang="en-IN" sz="1200" b="0" i="0" kern="1200" dirty="0" smtClean="0">
                <a:solidFill>
                  <a:schemeClr val="tx1"/>
                </a:solidFill>
                <a:effectLst/>
                <a:latin typeface="+mn-lt"/>
                <a:ea typeface="+mn-ea"/>
                <a:cs typeface="+mn-cs"/>
              </a:rPr>
              <a:t> was said that the mining project undermined the wildlife in </a:t>
            </a:r>
            <a:r>
              <a:rPr lang="en-IN" sz="1200" b="0" i="0" kern="1200" dirty="0" err="1" smtClean="0">
                <a:solidFill>
                  <a:schemeClr val="tx1"/>
                </a:solidFill>
                <a:effectLst/>
                <a:latin typeface="+mn-lt"/>
                <a:ea typeface="+mn-ea"/>
                <a:cs typeface="+mn-cs"/>
              </a:rPr>
              <a:t>Navardehi</a:t>
            </a:r>
            <a:r>
              <a:rPr lang="en-IN" sz="1200" b="0" i="0" kern="1200" dirty="0" smtClean="0">
                <a:solidFill>
                  <a:schemeClr val="tx1"/>
                </a:solidFill>
                <a:effectLst/>
                <a:latin typeface="+mn-lt"/>
                <a:ea typeface="+mn-ea"/>
                <a:cs typeface="+mn-cs"/>
              </a:rPr>
              <a:t> Wildlife Sanctuary and Panna tiger Reserve. The project was said to be dangerous after the Ministry of environment sought to limit mining only to 76.43 hectares while the total area for the project was 971 hectares. </a:t>
            </a:r>
            <a:r>
              <a:rPr lang="en-IN" dirty="0" smtClean="0">
                <a:hlinkClick r:id="rId4"/>
              </a:rPr>
              <a:t>https://www.financialexpress.com/industry/rio-tinto-to-close-diamond-project-in-madhya-pradesh-amid-environmental-concerns/352702/</a:t>
            </a:r>
            <a:r>
              <a:rPr lang="en-IN" dirty="0" smtClean="0"/>
              <a:t/>
            </a:r>
            <a:br>
              <a:rPr lang="en-IN" dirty="0" smtClean="0"/>
            </a:br>
            <a:endParaRPr lang="en-IN" dirty="0" smtClean="0"/>
          </a:p>
          <a:p>
            <a:pPr fontAlgn="base"/>
            <a:r>
              <a:rPr lang="en-IN" sz="1200" b="0" i="0" kern="1200" dirty="0" smtClean="0">
                <a:solidFill>
                  <a:schemeClr val="tx1"/>
                </a:solidFill>
                <a:effectLst/>
                <a:latin typeface="+mn-lt"/>
                <a:ea typeface="+mn-ea"/>
                <a:cs typeface="+mn-cs"/>
              </a:rPr>
              <a:t>2003- The largest Coca-Cola plant in India was accused of putting thousands of farmers out of work by draining the water that feeds their wells, and poisoning the land with waste sludge that the company claims is fertiliser. huge demand for water caused such damage to the local economy,</a:t>
            </a:r>
            <a:r>
              <a:rPr lang="en-IN" sz="1200" b="0" i="0" kern="1200" baseline="0" dirty="0" smtClean="0">
                <a:solidFill>
                  <a:schemeClr val="tx1"/>
                </a:solidFill>
                <a:effectLst/>
                <a:latin typeface="+mn-lt"/>
                <a:ea typeface="+mn-ea"/>
                <a:cs typeface="+mn-cs"/>
              </a:rPr>
              <a:t> that the village council demanded for plant’s closure.</a:t>
            </a:r>
            <a:r>
              <a:rPr lang="en-IN" sz="1200" b="0" i="0" kern="1200" dirty="0" smtClean="0">
                <a:solidFill>
                  <a:schemeClr val="tx1"/>
                </a:solidFill>
                <a:effectLst/>
                <a:latin typeface="+mn-lt"/>
                <a:ea typeface="+mn-ea"/>
                <a:cs typeface="+mn-cs"/>
              </a:rPr>
              <a:t> </a:t>
            </a:r>
            <a:r>
              <a:rPr lang="en-IN" dirty="0" smtClean="0">
                <a:hlinkClick r:id="rId5"/>
              </a:rPr>
              <a:t>https://www.theguardian.com/environment/2003/jul/25/water.india</a:t>
            </a:r>
            <a:endParaRPr lang="en-IN" sz="1200" b="0" i="0" kern="1200" dirty="0" smtClean="0">
              <a:solidFill>
                <a:schemeClr val="tx1"/>
              </a:solidFill>
              <a:effectLst/>
              <a:latin typeface="+mn-lt"/>
              <a:ea typeface="+mn-ea"/>
              <a:cs typeface="+mn-cs"/>
            </a:endParaRPr>
          </a:p>
          <a:p>
            <a:endParaRPr lang="en-IN" dirty="0" smtClean="0"/>
          </a:p>
          <a:p>
            <a:r>
              <a:rPr lang="en-IN" sz="1200" b="0" i="0" kern="1200" dirty="0" smtClean="0">
                <a:solidFill>
                  <a:schemeClr val="tx1"/>
                </a:solidFill>
                <a:effectLst/>
                <a:latin typeface="+mn-lt"/>
                <a:ea typeface="+mn-ea"/>
                <a:cs typeface="+mn-cs"/>
              </a:rPr>
              <a:t>2015- UNILEVER has agreed to provide an undisclosed ex-gratia payment as part of deal to end dispute over poisoning allegations at factory in Tamil Nadu. Additionally, Hindustan Unilever Limited (HUL) was forced to shut its thermometer factory in 2001 after Tamil Nadu state authorities found the company was contaminating the environment by dumping tonnes of toxic waste. </a:t>
            </a:r>
            <a:r>
              <a:rPr lang="en-IN" dirty="0" smtClean="0">
                <a:hlinkClick r:id="rId6"/>
              </a:rPr>
              <a:t>https://www.theguardian.com/environment/2016/mar/09/unilever-settles-dispute-over-mercury-poisoning-in-india</a:t>
            </a:r>
            <a:r>
              <a:rPr lang="en-IN" dirty="0" smtClean="0"/>
              <a:t/>
            </a:r>
            <a:br>
              <a:rPr lang="en-IN" dirty="0" smtClean="0"/>
            </a:br>
            <a:r>
              <a:rPr lang="en-IN" dirty="0" smtClean="0"/>
              <a:t/>
            </a:r>
            <a:br>
              <a:rPr lang="en-IN" dirty="0" smtClean="0"/>
            </a:br>
            <a:r>
              <a:rPr lang="en-IN" sz="1200" b="0" kern="1200" dirty="0" smtClean="0">
                <a:solidFill>
                  <a:schemeClr val="tx1"/>
                </a:solidFill>
                <a:effectLst/>
                <a:latin typeface="+mn-lt"/>
                <a:ea typeface="+mn-ea"/>
                <a:cs typeface="+mn-cs"/>
              </a:rPr>
              <a:t>India loses natural resources to economic growth: </a:t>
            </a:r>
            <a:r>
              <a:rPr lang="en-IN" sz="1200" b="0" i="0" kern="1200" dirty="0" smtClean="0">
                <a:solidFill>
                  <a:schemeClr val="tx1"/>
                </a:solidFill>
                <a:effectLst/>
                <a:latin typeface="+mn-lt"/>
                <a:ea typeface="+mn-ea"/>
                <a:cs typeface="+mn-cs"/>
              </a:rPr>
              <a:t>A </a:t>
            </a:r>
            <a:r>
              <a:rPr lang="en-IN" sz="1200" b="0" i="0" u="none" strike="noStrike" kern="1200" dirty="0" smtClean="0">
                <a:solidFill>
                  <a:schemeClr val="tx1"/>
                </a:solidFill>
                <a:effectLst/>
                <a:latin typeface="+mn-lt"/>
                <a:ea typeface="+mn-ea"/>
                <a:cs typeface="+mn-cs"/>
                <a:hlinkClick r:id="rId7"/>
              </a:rPr>
              <a:t>report on environment accounts</a:t>
            </a:r>
            <a:r>
              <a:rPr lang="en-IN" sz="1200" b="0" i="0" kern="1200" dirty="0" smtClean="0">
                <a:solidFill>
                  <a:schemeClr val="tx1"/>
                </a:solidFill>
                <a:effectLst/>
                <a:latin typeface="+mn-lt"/>
                <a:ea typeface="+mn-ea"/>
                <a:cs typeface="+mn-cs"/>
              </a:rPr>
              <a:t> released by the Ministry of Statistics and Programme Implementation </a:t>
            </a:r>
            <a:r>
              <a:rPr lang="en-IN" sz="1200" b="0" kern="1200" dirty="0" smtClean="0">
                <a:solidFill>
                  <a:schemeClr val="tx1"/>
                </a:solidFill>
                <a:effectLst/>
                <a:latin typeface="+mn-lt"/>
                <a:ea typeface="+mn-ea"/>
                <a:cs typeface="+mn-cs"/>
              </a:rPr>
              <a:t>. </a:t>
            </a:r>
            <a:r>
              <a:rPr lang="en-IN" sz="1200" kern="1200" dirty="0" smtClean="0">
                <a:solidFill>
                  <a:schemeClr val="tx1"/>
                </a:solidFill>
                <a:effectLst/>
                <a:latin typeface="+mn-lt"/>
                <a:ea typeface="+mn-ea"/>
                <a:cs typeface="+mn-cs"/>
              </a:rPr>
              <a:t>11 states have registered a decline in natural capital between 2005 and 2015.</a:t>
            </a:r>
            <a:r>
              <a:rPr lang="en-IN" sz="1200" kern="1200" baseline="0" dirty="0" smtClean="0">
                <a:solidFill>
                  <a:schemeClr val="tx1"/>
                </a:solidFill>
                <a:effectLst/>
                <a:latin typeface="+mn-lt"/>
                <a:ea typeface="+mn-ea"/>
                <a:cs typeface="+mn-cs"/>
              </a:rPr>
              <a:t> </a:t>
            </a:r>
            <a:r>
              <a:rPr lang="en-IN" dirty="0" smtClean="0">
                <a:hlinkClick r:id="rId8"/>
              </a:rPr>
              <a:t>https://www.downtoearth.org.in/news/urbanisation/india-loses-natural-resources-to-economic-growth-report-61836</a:t>
            </a:r>
            <a:endParaRPr lang="en-IN" sz="1200" kern="1200" dirty="0" smtClean="0">
              <a:solidFill>
                <a:schemeClr val="tx1"/>
              </a:solidFill>
              <a:effectLst/>
              <a:latin typeface="+mn-lt"/>
              <a:ea typeface="+mn-ea"/>
              <a:cs typeface="+mn-cs"/>
            </a:endParaRPr>
          </a:p>
          <a:p>
            <a:r>
              <a:rPr lang="en-IN" sz="1200" b="0" i="0" u="none" strike="noStrike"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8BA301F5-20D8-456B-8F82-D08BC0ADD896}" type="slidenum">
              <a:rPr lang="en-CH" smtClean="0"/>
              <a:t>1</a:t>
            </a:fld>
            <a:endParaRPr lang="en-CH"/>
          </a:p>
        </p:txBody>
      </p:sp>
    </p:spTree>
    <p:extLst>
      <p:ext uri="{BB962C8B-B14F-4D97-AF65-F5344CB8AC3E}">
        <p14:creationId xmlns:p14="http://schemas.microsoft.com/office/powerpoint/2010/main" val="376314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100" b="0" dirty="0" smtClean="0"/>
              <a:t>The Protocol highlights key types / categories of risks and opportunities – refer to p. 18 of the Protocol.</a:t>
            </a:r>
          </a:p>
          <a:p>
            <a:pPr marL="0" indent="0">
              <a:buFont typeface="Arial" panose="020B0604020202020204" pitchFamily="34" charset="0"/>
              <a:buNone/>
            </a:pPr>
            <a:endParaRPr lang="en-GB" sz="1100" b="0" dirty="0" smtClean="0"/>
          </a:p>
          <a:p>
            <a:pPr marL="0" indent="0">
              <a:buFont typeface="Arial" panose="020B0604020202020204" pitchFamily="34" charset="0"/>
              <a:buNone/>
            </a:pPr>
            <a:r>
              <a:rPr lang="en-GB" sz="1100" b="0" dirty="0" smtClean="0"/>
              <a:t>In years gone by, sustainability issues have sometimes taken business by surprise and companies have paid the cost. Companies are increasingly being impacted by the changing risk landscape discussed earlier (WEF report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dirty="0" smtClean="0"/>
              <a:t>Operational risk-</a:t>
            </a:r>
            <a:r>
              <a:rPr lang="en-GB" sz="1100" b="0" baseline="0" dirty="0" smtClean="0"/>
              <a:t> Bhopal Gas Tragedy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baseline="0" dirty="0" smtClean="0"/>
              <a:t>Reputational &amp; Societal Risk- </a:t>
            </a:r>
            <a:r>
              <a:rPr lang="en-IN" sz="1100" b="0" i="0" kern="1200" dirty="0" smtClean="0">
                <a:solidFill>
                  <a:schemeClr val="tx1"/>
                </a:solidFill>
                <a:effectLst/>
                <a:latin typeface="+mn-lt"/>
                <a:ea typeface="+mn-ea"/>
                <a:cs typeface="+mn-cs"/>
              </a:rPr>
              <a:t>2015- UNILEVER has agreed to provide an undisclosed ex-gratia payment as part of deal to end dispute over poisoning allegations at factory in Tamil Nadu. Additionally, Hindustan Unilever Limited (HUL) was forced to shut its thermometer factory in 2001 after Tamil Nadu state authorities found the company was contaminating the environment by dumping tonnes of toxic waste. </a:t>
            </a:r>
            <a:r>
              <a:rPr lang="en-IN" sz="1100" dirty="0" smtClean="0">
                <a:hlinkClick r:id="rId3"/>
              </a:rPr>
              <a:t>https://www.theguardian.com/environment/2016/mar/09/unilever-settles-dispute-over-mercury-poisoning-in-india</a:t>
            </a:r>
            <a:r>
              <a:rPr lang="en-IN" sz="1100" dirty="0" smtClean="0"/>
              <a:t/>
            </a:r>
            <a:br>
              <a:rPr lang="en-IN" sz="1100" dirty="0" smtClean="0"/>
            </a:br>
            <a:endParaRPr lang="en-GB" sz="1100" b="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dirty="0" smtClean="0"/>
              <a:t>Legal Risk- </a:t>
            </a:r>
            <a:r>
              <a:rPr lang="en-IN" sz="1200" b="0" i="0" kern="1200" dirty="0" smtClean="0">
                <a:solidFill>
                  <a:schemeClr val="tx1"/>
                </a:solidFill>
                <a:effectLst/>
                <a:latin typeface="+mn-lt"/>
                <a:ea typeface="+mn-ea"/>
                <a:cs typeface="+mn-cs"/>
              </a:rPr>
              <a:t>In 2011, NEERI assessed the impact of the spill on humans as “catastrophic” and ordered </a:t>
            </a:r>
            <a:r>
              <a:rPr lang="en-IN" sz="1200" b="0" i="0" kern="1200" dirty="0" err="1" smtClean="0">
                <a:solidFill>
                  <a:schemeClr val="tx1"/>
                </a:solidFill>
                <a:effectLst/>
                <a:latin typeface="+mn-lt"/>
                <a:ea typeface="+mn-ea"/>
                <a:cs typeface="+mn-cs"/>
              </a:rPr>
              <a:t>Rs</a:t>
            </a:r>
            <a:r>
              <a:rPr lang="en-IN" sz="1200" b="0" i="0" kern="1200" dirty="0" smtClean="0">
                <a:solidFill>
                  <a:schemeClr val="tx1"/>
                </a:solidFill>
                <a:effectLst/>
                <a:latin typeface="+mn-lt"/>
                <a:ea typeface="+mn-ea"/>
                <a:cs typeface="+mn-cs"/>
              </a:rPr>
              <a:t> 514 crore in damages to be paid for the spill that impacted an area of more than 120 </a:t>
            </a:r>
            <a:r>
              <a:rPr lang="en-IN" sz="1200" b="0" i="0" kern="1200" dirty="0" err="1" smtClean="0">
                <a:solidFill>
                  <a:schemeClr val="tx1"/>
                </a:solidFill>
                <a:effectLst/>
                <a:latin typeface="+mn-lt"/>
                <a:ea typeface="+mn-ea"/>
                <a:cs typeface="+mn-cs"/>
              </a:rPr>
              <a:t>sq</a:t>
            </a:r>
            <a:r>
              <a:rPr lang="en-IN" sz="1200" b="0" i="0" kern="1200" dirty="0" smtClean="0">
                <a:solidFill>
                  <a:schemeClr val="tx1"/>
                </a:solidFill>
                <a:effectLst/>
                <a:latin typeface="+mn-lt"/>
                <a:ea typeface="+mn-ea"/>
                <a:cs typeface="+mn-cs"/>
              </a:rPr>
              <a:t> km. Another case of oil spill, The cargo ship carrying 340 tonnes of fuel oil for Adani Enterprise Limited (AEL) sunk near the Mumbai coast in 2011,</a:t>
            </a:r>
            <a:r>
              <a:rPr lang="en-IN" sz="1200" b="0" i="0" kern="1200" baseline="0" dirty="0" smtClean="0">
                <a:solidFill>
                  <a:schemeClr val="tx1"/>
                </a:solidFill>
                <a:effectLst/>
                <a:latin typeface="+mn-lt"/>
                <a:ea typeface="+mn-ea"/>
                <a:cs typeface="+mn-cs"/>
              </a:rPr>
              <a:t> </a:t>
            </a:r>
            <a:r>
              <a:rPr lang="en-IN" sz="1200" b="0" i="0" kern="1200" baseline="0" dirty="0" err="1" smtClean="0">
                <a:solidFill>
                  <a:schemeClr val="tx1"/>
                </a:solidFill>
                <a:effectLst/>
                <a:latin typeface="+mn-lt"/>
                <a:ea typeface="+mn-ea"/>
                <a:cs typeface="+mn-cs"/>
              </a:rPr>
              <a:t>Rs</a:t>
            </a:r>
            <a:r>
              <a:rPr lang="en-IN" sz="1200" b="0" i="0" kern="1200" baseline="0" dirty="0" smtClean="0">
                <a:solidFill>
                  <a:schemeClr val="tx1"/>
                </a:solidFill>
                <a:effectLst/>
                <a:latin typeface="+mn-lt"/>
                <a:ea typeface="+mn-ea"/>
                <a:cs typeface="+mn-cs"/>
              </a:rPr>
              <a:t>. 5 crores were asked to pay to Government.</a:t>
            </a:r>
            <a:r>
              <a:rPr lang="en-IN" sz="1100" dirty="0" smtClean="0"/>
              <a:t/>
            </a:r>
            <a:br>
              <a:rPr lang="en-IN" sz="1100" dirty="0" smtClean="0"/>
            </a:br>
            <a:r>
              <a:rPr lang="en-IN" sz="1200" b="0" i="0" u="none" strike="noStrike" kern="1200" dirty="0" smtClean="0">
                <a:solidFill>
                  <a:schemeClr val="tx1"/>
                </a:solidFill>
                <a:effectLst/>
                <a:latin typeface="+mn-lt"/>
                <a:ea typeface="+mn-ea"/>
                <a:cs typeface="+mn-cs"/>
                <a:hlinkClick r:id="rId4"/>
              </a:rPr>
              <a:t>http://timesofindia.indiatimes.com/articleshow/68174352.cms?utm_source=contentofinterest&amp;utm_medium=text&amp;utm_campaign=cppst</a:t>
            </a:r>
            <a:endParaRPr lang="en-I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100" dirty="0" smtClean="0"/>
              <a:t/>
            </a:r>
            <a:br>
              <a:rPr lang="en-IN" sz="1100" dirty="0" smtClean="0"/>
            </a:br>
            <a:r>
              <a:rPr lang="en-IN" sz="1100" dirty="0" smtClean="0"/>
              <a:t>Financial</a:t>
            </a:r>
            <a:r>
              <a:rPr lang="en-IN" sz="1100" baseline="0" dirty="0" smtClean="0"/>
              <a:t> Risk- Global recession due to current pandemic.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100" b="0" baseline="0" dirty="0" smtClean="0"/>
          </a:p>
          <a:p>
            <a:pPr marL="0" indent="0" defTabSz="914377">
              <a:lnSpc>
                <a:spcPct val="120000"/>
              </a:lnSpc>
              <a:buFont typeface="Arial" panose="020B0604020202020204" pitchFamily="34" charset="0"/>
              <a:buNone/>
            </a:pPr>
            <a:r>
              <a:rPr lang="en-GB" sz="1100" b="0" dirty="0" smtClean="0"/>
              <a:t>But good news is that, where there is risk, there is opportunity to:</a:t>
            </a:r>
          </a:p>
          <a:p>
            <a:pPr marL="171450" indent="-171450" defTabSz="914377">
              <a:lnSpc>
                <a:spcPct val="120000"/>
              </a:lnSpc>
              <a:buFont typeface="Arial" panose="020B0604020202020204" pitchFamily="34" charset="0"/>
              <a:buChar char="•"/>
            </a:pPr>
            <a:r>
              <a:rPr lang="en-US" sz="1100" dirty="0" smtClean="0"/>
              <a:t>Secure natural resources</a:t>
            </a:r>
          </a:p>
          <a:p>
            <a:pPr marL="171450" indent="-171450" defTabSz="914377">
              <a:lnSpc>
                <a:spcPct val="120000"/>
              </a:lnSpc>
              <a:buFont typeface="Arial" panose="020B0604020202020204" pitchFamily="34" charset="0"/>
              <a:buChar char="•"/>
            </a:pPr>
            <a:r>
              <a:rPr lang="en-US" sz="1100" dirty="0" smtClean="0"/>
              <a:t>Save costs</a:t>
            </a:r>
          </a:p>
          <a:p>
            <a:pPr marL="171450" indent="-171450" defTabSz="914377">
              <a:lnSpc>
                <a:spcPct val="120000"/>
              </a:lnSpc>
              <a:buFont typeface="Arial" panose="020B0604020202020204" pitchFamily="34" charset="0"/>
              <a:buChar char="•"/>
            </a:pPr>
            <a:r>
              <a:rPr lang="en-US" sz="1100" dirty="0" smtClean="0"/>
              <a:t>Manage future risks</a:t>
            </a:r>
          </a:p>
          <a:p>
            <a:pPr marL="171450" indent="-171450" defTabSz="914377">
              <a:lnSpc>
                <a:spcPct val="120000"/>
              </a:lnSpc>
              <a:buFont typeface="Arial" panose="020B0604020202020204" pitchFamily="34" charset="0"/>
              <a:buChar char="•"/>
            </a:pPr>
            <a:r>
              <a:rPr lang="en-US" sz="1100" dirty="0" smtClean="0"/>
              <a:t>Engage stakeholders</a:t>
            </a:r>
          </a:p>
          <a:p>
            <a:pPr marL="0" indent="0" defTabSz="914377">
              <a:lnSpc>
                <a:spcPct val="120000"/>
              </a:lnSpc>
              <a:buFont typeface="Arial" panose="020B0604020202020204" pitchFamily="34" charset="0"/>
              <a:buNone/>
            </a:pPr>
            <a:endParaRPr lang="en-GB" sz="11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dirty="0" smtClean="0"/>
              <a:t>Operational opportunity – </a:t>
            </a:r>
            <a:r>
              <a:rPr lang="en-IN" sz="1100" dirty="0" smtClean="0"/>
              <a:t>In the years 2015, 2016 and 2017 due to drought in Maharashtra state Mahindra &amp; Mahindra, </a:t>
            </a:r>
            <a:r>
              <a:rPr lang="en-IN" sz="1100" dirty="0" err="1" smtClean="0"/>
              <a:t>Igatpuri</a:t>
            </a:r>
            <a:r>
              <a:rPr lang="en-IN" sz="1100" dirty="0" smtClean="0"/>
              <a:t> had to buy water at a higher cost by tankers for continuing operations. To address this risk, the site has undertaken various initiatives like Training employees on </a:t>
            </a:r>
            <a:r>
              <a:rPr lang="en-IN" sz="1100" dirty="0" err="1" smtClean="0"/>
              <a:t>behavioral</a:t>
            </a:r>
            <a:r>
              <a:rPr lang="en-IN" sz="1100" dirty="0" smtClean="0"/>
              <a:t> changes for water consumption,</a:t>
            </a:r>
            <a:r>
              <a:rPr lang="en-IN" sz="1100" baseline="0" dirty="0" smtClean="0"/>
              <a:t> </a:t>
            </a:r>
            <a:r>
              <a:rPr lang="en-IN" sz="1100" dirty="0" smtClean="0"/>
              <a:t>Adaptation technologies which require less water, 100% green area covered under micro irrigation, Increasing water storage in check dams and creation of new check dams within project boundary.</a:t>
            </a:r>
            <a:r>
              <a:rPr lang="en-IN" sz="1100" baseline="0" dirty="0" smtClean="0"/>
              <a:t> </a:t>
            </a:r>
            <a:endParaRPr lang="en-GB" sz="1100" b="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dirty="0" smtClean="0"/>
              <a:t>Reputation opportunity – </a:t>
            </a:r>
            <a:r>
              <a:rPr lang="en-GB" sz="1200" b="0" i="0" kern="1200" dirty="0" smtClean="0">
                <a:solidFill>
                  <a:schemeClr val="tx1"/>
                </a:solidFill>
                <a:effectLst/>
                <a:latin typeface="+mn-lt"/>
                <a:ea typeface="+mn-ea"/>
                <a:cs typeface="+mn-cs"/>
              </a:rPr>
              <a:t>IKEA to use only renewable and recycled materials by 2030 </a:t>
            </a:r>
            <a:r>
              <a:rPr lang="en-GB" sz="1100" dirty="0" smtClean="0">
                <a:hlinkClick r:id="rId5"/>
              </a:rPr>
              <a:t>https://www.reuters.com/article/us-ikea-sustainability/ikea-to-use-only-renewable-and-recycled-materials-by-2030-idUSKCN1J31CD</a:t>
            </a:r>
            <a:endParaRPr lang="en-GB" sz="11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dirty="0" smtClean="0"/>
              <a:t>Legal Opportunity-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dirty="0" smtClean="0"/>
              <a:t>Financial Risk- </a:t>
            </a:r>
            <a:r>
              <a:rPr lang="en-GB" sz="1100" b="0" dirty="0" err="1" smtClean="0"/>
              <a:t>Biocare</a:t>
            </a:r>
            <a:r>
              <a:rPr lang="en-GB" sz="1100" b="0" dirty="0" smtClean="0"/>
              <a:t> invested</a:t>
            </a:r>
            <a:r>
              <a:rPr lang="en-GB" sz="1100" b="0" baseline="0" dirty="0" smtClean="0"/>
              <a:t> in </a:t>
            </a:r>
            <a:r>
              <a:rPr lang="fr-FR" sz="1100" dirty="0" smtClean="0"/>
              <a:t>a </a:t>
            </a:r>
            <a:r>
              <a:rPr lang="fr-FR" sz="1100" dirty="0" err="1" smtClean="0"/>
              <a:t>soil</a:t>
            </a:r>
            <a:r>
              <a:rPr lang="fr-FR" sz="1100" dirty="0" smtClean="0"/>
              <a:t> nutrition </a:t>
            </a:r>
            <a:r>
              <a:rPr lang="fr-FR" sz="1100" dirty="0" err="1" smtClean="0"/>
              <a:t>enhancement</a:t>
            </a:r>
            <a:r>
              <a:rPr lang="fr-FR" sz="1100" dirty="0" smtClean="0"/>
              <a:t> </a:t>
            </a:r>
            <a:r>
              <a:rPr lang="fr-FR" sz="1100" dirty="0" err="1" smtClean="0"/>
              <a:t>product</a:t>
            </a:r>
            <a:r>
              <a:rPr lang="fr-FR" sz="1100" dirty="0" smtClean="0"/>
              <a:t> </a:t>
            </a:r>
            <a:r>
              <a:rPr lang="en-GB" sz="1100" b="0" baseline="0" dirty="0" smtClean="0"/>
              <a:t>BIOSIL. </a:t>
            </a:r>
            <a:r>
              <a:rPr lang="en-IN" sz="1100" dirty="0" smtClean="0"/>
              <a:t>The major ingredients of BIOSIL are fly ash and </a:t>
            </a:r>
            <a:r>
              <a:rPr lang="en-IN" sz="1100" dirty="0" err="1" smtClean="0"/>
              <a:t>humic</a:t>
            </a:r>
            <a:r>
              <a:rPr lang="en-IN" sz="1100" dirty="0" smtClean="0"/>
              <a:t> acid. The addition of </a:t>
            </a:r>
            <a:r>
              <a:rPr lang="en-IN" sz="1100" dirty="0" err="1" smtClean="0"/>
              <a:t>humic</a:t>
            </a:r>
            <a:r>
              <a:rPr lang="en-IN" sz="1100" dirty="0" smtClean="0"/>
              <a:t> acid to fly ash helps in reducing heavy metal toxicity and provides support in absorption of micronutrients by plants. Use of BIOSIL when compared with chemical fertilisers, helps in minimising pollution in natural water bodies, reducing methane emissions, supports soil micro-organisms and enhances  soil health.</a:t>
            </a:r>
            <a:endParaRPr lang="en-GB" sz="1100" b="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28BFF-C65F-4F22-AAF5-D55010A07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48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121FEF2-8704-41A8-B5AC-098B9B1E8429}" type="datetimeFigureOut">
              <a:rPr lang="en-IN" smtClean="0"/>
              <a:t>13-07-2020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CF2B3D-8DE1-49F8-B215-C0B8D75761AB}" type="slidenum">
              <a:rPr lang="en-IN" smtClean="0"/>
              <a:t>‹#›</a:t>
            </a:fld>
            <a:endParaRPr lang="en-IN"/>
          </a:p>
        </p:txBody>
      </p:sp>
    </p:spTree>
    <p:extLst>
      <p:ext uri="{BB962C8B-B14F-4D97-AF65-F5344CB8AC3E}">
        <p14:creationId xmlns:p14="http://schemas.microsoft.com/office/powerpoint/2010/main" val="285957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121FEF2-8704-41A8-B5AC-098B9B1E8429}" type="datetimeFigureOut">
              <a:rPr lang="en-IN" smtClean="0"/>
              <a:t>13-07-2020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CF2B3D-8DE1-49F8-B215-C0B8D75761AB}" type="slidenum">
              <a:rPr lang="en-IN" smtClean="0"/>
              <a:t>‹#›</a:t>
            </a:fld>
            <a:endParaRPr lang="en-IN"/>
          </a:p>
        </p:txBody>
      </p:sp>
    </p:spTree>
    <p:extLst>
      <p:ext uri="{BB962C8B-B14F-4D97-AF65-F5344CB8AC3E}">
        <p14:creationId xmlns:p14="http://schemas.microsoft.com/office/powerpoint/2010/main" val="59407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121FEF2-8704-41A8-B5AC-098B9B1E8429}" type="datetimeFigureOut">
              <a:rPr lang="en-IN" smtClean="0"/>
              <a:t>13-07-2020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CF2B3D-8DE1-49F8-B215-C0B8D75761AB}" type="slidenum">
              <a:rPr lang="en-IN" smtClean="0"/>
              <a:t>‹#›</a:t>
            </a:fld>
            <a:endParaRPr lang="en-IN"/>
          </a:p>
        </p:txBody>
      </p:sp>
    </p:spTree>
    <p:extLst>
      <p:ext uri="{BB962C8B-B14F-4D97-AF65-F5344CB8AC3E}">
        <p14:creationId xmlns:p14="http://schemas.microsoft.com/office/powerpoint/2010/main" val="91254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121FEF2-8704-41A8-B5AC-098B9B1E8429}" type="datetimeFigureOut">
              <a:rPr lang="en-IN" smtClean="0"/>
              <a:t>13-07-2020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CF2B3D-8DE1-49F8-B215-C0B8D75761AB}" type="slidenum">
              <a:rPr lang="en-IN" smtClean="0"/>
              <a:t>‹#›</a:t>
            </a:fld>
            <a:endParaRPr lang="en-IN"/>
          </a:p>
        </p:txBody>
      </p:sp>
    </p:spTree>
    <p:extLst>
      <p:ext uri="{BB962C8B-B14F-4D97-AF65-F5344CB8AC3E}">
        <p14:creationId xmlns:p14="http://schemas.microsoft.com/office/powerpoint/2010/main" val="226252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21FEF2-8704-41A8-B5AC-098B9B1E8429}" type="datetimeFigureOut">
              <a:rPr lang="en-IN" smtClean="0"/>
              <a:t>13-07-2020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CF2B3D-8DE1-49F8-B215-C0B8D75761AB}" type="slidenum">
              <a:rPr lang="en-IN" smtClean="0"/>
              <a:t>‹#›</a:t>
            </a:fld>
            <a:endParaRPr lang="en-IN"/>
          </a:p>
        </p:txBody>
      </p:sp>
    </p:spTree>
    <p:extLst>
      <p:ext uri="{BB962C8B-B14F-4D97-AF65-F5344CB8AC3E}">
        <p14:creationId xmlns:p14="http://schemas.microsoft.com/office/powerpoint/2010/main" val="118854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121FEF2-8704-41A8-B5AC-098B9B1E8429}" type="datetimeFigureOut">
              <a:rPr lang="en-IN" smtClean="0"/>
              <a:t>13-07-2020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CF2B3D-8DE1-49F8-B215-C0B8D75761AB}" type="slidenum">
              <a:rPr lang="en-IN" smtClean="0"/>
              <a:t>‹#›</a:t>
            </a:fld>
            <a:endParaRPr lang="en-IN"/>
          </a:p>
        </p:txBody>
      </p:sp>
    </p:spTree>
    <p:extLst>
      <p:ext uri="{BB962C8B-B14F-4D97-AF65-F5344CB8AC3E}">
        <p14:creationId xmlns:p14="http://schemas.microsoft.com/office/powerpoint/2010/main" val="324429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121FEF2-8704-41A8-B5AC-098B9B1E8429}" type="datetimeFigureOut">
              <a:rPr lang="en-IN" smtClean="0"/>
              <a:t>13-07-2020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ACF2B3D-8DE1-49F8-B215-C0B8D75761AB}" type="slidenum">
              <a:rPr lang="en-IN" smtClean="0"/>
              <a:t>‹#›</a:t>
            </a:fld>
            <a:endParaRPr lang="en-IN"/>
          </a:p>
        </p:txBody>
      </p:sp>
    </p:spTree>
    <p:extLst>
      <p:ext uri="{BB962C8B-B14F-4D97-AF65-F5344CB8AC3E}">
        <p14:creationId xmlns:p14="http://schemas.microsoft.com/office/powerpoint/2010/main" val="419782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121FEF2-8704-41A8-B5AC-098B9B1E8429}" type="datetimeFigureOut">
              <a:rPr lang="en-IN" smtClean="0"/>
              <a:t>13-07-2020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ACF2B3D-8DE1-49F8-B215-C0B8D75761AB}" type="slidenum">
              <a:rPr lang="en-IN" smtClean="0"/>
              <a:t>‹#›</a:t>
            </a:fld>
            <a:endParaRPr lang="en-IN"/>
          </a:p>
        </p:txBody>
      </p:sp>
    </p:spTree>
    <p:extLst>
      <p:ext uri="{BB962C8B-B14F-4D97-AF65-F5344CB8AC3E}">
        <p14:creationId xmlns:p14="http://schemas.microsoft.com/office/powerpoint/2010/main" val="214129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1FEF2-8704-41A8-B5AC-098B9B1E8429}" type="datetimeFigureOut">
              <a:rPr lang="en-IN" smtClean="0"/>
              <a:t>13-07-2020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ACF2B3D-8DE1-49F8-B215-C0B8D75761AB}" type="slidenum">
              <a:rPr lang="en-IN" smtClean="0"/>
              <a:t>‹#›</a:t>
            </a:fld>
            <a:endParaRPr lang="en-IN"/>
          </a:p>
        </p:txBody>
      </p:sp>
    </p:spTree>
    <p:extLst>
      <p:ext uri="{BB962C8B-B14F-4D97-AF65-F5344CB8AC3E}">
        <p14:creationId xmlns:p14="http://schemas.microsoft.com/office/powerpoint/2010/main" val="248120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21FEF2-8704-41A8-B5AC-098B9B1E8429}" type="datetimeFigureOut">
              <a:rPr lang="en-IN" smtClean="0"/>
              <a:t>13-07-2020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CF2B3D-8DE1-49F8-B215-C0B8D75761AB}" type="slidenum">
              <a:rPr lang="en-IN" smtClean="0"/>
              <a:t>‹#›</a:t>
            </a:fld>
            <a:endParaRPr lang="en-IN"/>
          </a:p>
        </p:txBody>
      </p:sp>
    </p:spTree>
    <p:extLst>
      <p:ext uri="{BB962C8B-B14F-4D97-AF65-F5344CB8AC3E}">
        <p14:creationId xmlns:p14="http://schemas.microsoft.com/office/powerpoint/2010/main" val="351346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21FEF2-8704-41A8-B5AC-098B9B1E8429}" type="datetimeFigureOut">
              <a:rPr lang="en-IN" smtClean="0"/>
              <a:t>13-07-2020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CF2B3D-8DE1-49F8-B215-C0B8D75761AB}" type="slidenum">
              <a:rPr lang="en-IN" smtClean="0"/>
              <a:t>‹#›</a:t>
            </a:fld>
            <a:endParaRPr lang="en-IN"/>
          </a:p>
        </p:txBody>
      </p:sp>
    </p:spTree>
    <p:extLst>
      <p:ext uri="{BB962C8B-B14F-4D97-AF65-F5344CB8AC3E}">
        <p14:creationId xmlns:p14="http://schemas.microsoft.com/office/powerpoint/2010/main" val="94127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1FEF2-8704-41A8-B5AC-098B9B1E8429}" type="datetimeFigureOut">
              <a:rPr lang="en-IN" smtClean="0"/>
              <a:t>13-07-2020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F2B3D-8DE1-49F8-B215-C0B8D75761AB}" type="slidenum">
              <a:rPr lang="en-IN" smtClean="0"/>
              <a:t>‹#›</a:t>
            </a:fld>
            <a:endParaRPr lang="en-IN"/>
          </a:p>
        </p:txBody>
      </p:sp>
    </p:spTree>
    <p:extLst>
      <p:ext uri="{BB962C8B-B14F-4D97-AF65-F5344CB8AC3E}">
        <p14:creationId xmlns:p14="http://schemas.microsoft.com/office/powerpoint/2010/main" val="2865438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openxmlformats.org/officeDocument/2006/relationships/image" Target="../media/image19.png"/><Relationship Id="rId4" Type="http://schemas.openxmlformats.org/officeDocument/2006/relationships/image" Target="../media/image14.jpe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5195"/>
            <a:ext cx="4591348" cy="1557190"/>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06950" y="120696"/>
            <a:ext cx="3382552" cy="2467273"/>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09917" y="43604"/>
            <a:ext cx="4350522" cy="1072601"/>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214" y="1447777"/>
            <a:ext cx="7676585" cy="1492385"/>
          </a:xfrm>
          <a:prstGeom prst="rect">
            <a:avLst/>
          </a:prstGeom>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137168" y="2028125"/>
            <a:ext cx="6971705" cy="1880838"/>
          </a:xfrm>
          <a:prstGeom prst="rect">
            <a:avLst/>
          </a:prstGeom>
        </p:spPr>
      </p:pic>
      <p:pic>
        <p:nvPicPr>
          <p:cNvPr id="5" name="Picture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62334" y="3048800"/>
            <a:ext cx="5033818" cy="1032442"/>
          </a:xfrm>
          <a:prstGeom prst="rect">
            <a:avLst/>
          </a:prstGeom>
        </p:spPr>
      </p:pic>
      <p:pic>
        <p:nvPicPr>
          <p:cNvPr id="6" name="Picture 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0" y="3048185"/>
            <a:ext cx="6862334" cy="1738850"/>
          </a:xfrm>
          <a:prstGeom prst="rect">
            <a:avLst/>
          </a:prstGeom>
        </p:spPr>
      </p:pic>
      <p:pic>
        <p:nvPicPr>
          <p:cNvPr id="11" name="Picture 10"/>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221901" y="4217549"/>
            <a:ext cx="6970099" cy="1099691"/>
          </a:xfrm>
          <a:prstGeom prst="rect">
            <a:avLst/>
          </a:prstGeom>
        </p:spPr>
      </p:pic>
      <p:pic>
        <p:nvPicPr>
          <p:cNvPr id="12" name="Picture 1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553013" y="5192211"/>
            <a:ext cx="4638987" cy="1384465"/>
          </a:xfrm>
          <a:prstGeom prst="rect">
            <a:avLst/>
          </a:prstGeom>
        </p:spPr>
      </p:pic>
      <p:pic>
        <p:nvPicPr>
          <p:cNvPr id="13" name="Picture 12"/>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0491" y="4470139"/>
            <a:ext cx="3360676" cy="2311372"/>
          </a:xfrm>
          <a:prstGeom prst="rect">
            <a:avLst/>
          </a:prstGeom>
        </p:spPr>
      </p:pic>
      <p:pic>
        <p:nvPicPr>
          <p:cNvPr id="14" name="Picture 13"/>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773818" y="5152237"/>
            <a:ext cx="4726700" cy="980598"/>
          </a:xfrm>
          <a:prstGeom prst="rect">
            <a:avLst/>
          </a:prstGeom>
        </p:spPr>
      </p:pic>
      <p:pic>
        <p:nvPicPr>
          <p:cNvPr id="15" name="Picture 14">
            <a:extLst>
              <a:ext uri="{FF2B5EF4-FFF2-40B4-BE49-F238E27FC236}">
                <a16:creationId xmlns:a16="http://schemas.microsoft.com/office/drawing/2014/main" id="{EB590A83-00CE-452D-A9E3-E101E2233C3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302984" y="6127491"/>
            <a:ext cx="3668368" cy="659364"/>
          </a:xfrm>
          <a:prstGeom prst="rect">
            <a:avLst/>
          </a:prstGeom>
        </p:spPr>
      </p:pic>
    </p:spTree>
    <p:extLst>
      <p:ext uri="{BB962C8B-B14F-4D97-AF65-F5344CB8AC3E}">
        <p14:creationId xmlns:p14="http://schemas.microsoft.com/office/powerpoint/2010/main" val="4006920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BAB990A-470C-47C1-884C-B58A663C01CA}"/>
              </a:ext>
            </a:extLst>
          </p:cNvPr>
          <p:cNvSpPr txBox="1"/>
          <p:nvPr/>
        </p:nvSpPr>
        <p:spPr>
          <a:xfrm>
            <a:off x="3" y="3075059"/>
            <a:ext cx="12191999" cy="707886"/>
          </a:xfrm>
          <a:prstGeom prst="rect">
            <a:avLst/>
          </a:prstGeom>
          <a:solidFill>
            <a:srgbClr val="23BAED"/>
          </a:solidFill>
        </p:spPr>
        <p:txBody>
          <a:bodyPr wrap="square" rtlCol="0" anchor="ctr">
            <a:spAutoFit/>
          </a:bodyPr>
          <a:lstStyle/>
          <a:p>
            <a:pPr marL="0" marR="0" lvl="0" indent="0" algn="ctr" defTabSz="91323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Risks &amp; Opportunities for business</a:t>
            </a:r>
            <a:endParaRPr kumimoji="0" lang="en-US" sz="4000" b="0" i="0" u="none" strike="noStrike" kern="1200" cap="none" spc="0" normalizeH="0" baseline="0" noProof="0">
              <a:ln>
                <a:noFill/>
              </a:ln>
              <a:solidFill>
                <a:srgbClr val="EE386C"/>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9A7B926C-5DE3-4AE7-9C4D-B08EEC3BA3C2}"/>
              </a:ext>
            </a:extLst>
          </p:cNvPr>
          <p:cNvSpPr/>
          <p:nvPr/>
        </p:nvSpPr>
        <p:spPr>
          <a:xfrm>
            <a:off x="-4233" y="3040592"/>
            <a:ext cx="12196234" cy="75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5ED9916-B8ED-44DC-AEF0-90A44F28E842}"/>
              </a:ext>
            </a:extLst>
          </p:cNvPr>
          <p:cNvSpPr/>
          <p:nvPr/>
        </p:nvSpPr>
        <p:spPr>
          <a:xfrm>
            <a:off x="-4233" y="3763370"/>
            <a:ext cx="12196234" cy="75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87B933B-D902-4134-A654-15A09ADD13C3}"/>
              </a:ext>
            </a:extLst>
          </p:cNvPr>
          <p:cNvSpPr/>
          <p:nvPr/>
        </p:nvSpPr>
        <p:spPr>
          <a:xfrm>
            <a:off x="1" y="0"/>
            <a:ext cx="11453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7F5F0A-5C02-45BE-ABC3-D2D455E65194}"/>
              </a:ext>
            </a:extLst>
          </p:cNvPr>
          <p:cNvSpPr/>
          <p:nvPr/>
        </p:nvSpPr>
        <p:spPr>
          <a:xfrm>
            <a:off x="12095393" y="0"/>
            <a:ext cx="11453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F2D0CAB-71B0-4D05-AC87-511464583B37}"/>
              </a:ext>
            </a:extLst>
          </p:cNvPr>
          <p:cNvSpPr/>
          <p:nvPr/>
        </p:nvSpPr>
        <p:spPr>
          <a:xfrm rot="5400000">
            <a:off x="6049690" y="-6062566"/>
            <a:ext cx="110559" cy="12209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126B6D0-D6F1-47D9-91E3-E526ADBDCCA4}"/>
              </a:ext>
            </a:extLst>
          </p:cNvPr>
          <p:cNvSpPr/>
          <p:nvPr/>
        </p:nvSpPr>
        <p:spPr>
          <a:xfrm rot="5400000">
            <a:off x="6049690" y="688425"/>
            <a:ext cx="110559" cy="12209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55CF138-1FC8-47F1-BF26-337ACE68FF7B}"/>
              </a:ext>
            </a:extLst>
          </p:cNvPr>
          <p:cNvSpPr/>
          <p:nvPr/>
        </p:nvSpPr>
        <p:spPr>
          <a:xfrm>
            <a:off x="6071945" y="3824336"/>
            <a:ext cx="67601" cy="303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3868FFE-1CD0-45CC-AF32-FA594F689A83}"/>
              </a:ext>
            </a:extLst>
          </p:cNvPr>
          <p:cNvSpPr/>
          <p:nvPr/>
        </p:nvSpPr>
        <p:spPr>
          <a:xfrm>
            <a:off x="6071945" y="-15388"/>
            <a:ext cx="67601" cy="3106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4ED19EC0-7109-46BF-B266-D5E3B76710F7}"/>
              </a:ext>
            </a:extLst>
          </p:cNvPr>
          <p:cNvGrpSpPr/>
          <p:nvPr/>
        </p:nvGrpSpPr>
        <p:grpSpPr>
          <a:xfrm>
            <a:off x="10408518" y="5074916"/>
            <a:ext cx="1655687" cy="1538611"/>
            <a:chOff x="10408518" y="5074916"/>
            <a:chExt cx="1655687" cy="1538611"/>
          </a:xfrm>
        </p:grpSpPr>
        <p:sp>
          <p:nvSpPr>
            <p:cNvPr id="33" name="Oval 32">
              <a:extLst>
                <a:ext uri="{FF2B5EF4-FFF2-40B4-BE49-F238E27FC236}">
                  <a16:creationId xmlns:a16="http://schemas.microsoft.com/office/drawing/2014/main" id="{22B229C9-9665-40A3-A375-A1F76F2C913B}"/>
                </a:ext>
              </a:extLst>
            </p:cNvPr>
            <p:cNvSpPr/>
            <p:nvPr/>
          </p:nvSpPr>
          <p:spPr>
            <a:xfrm>
              <a:off x="10455277" y="5074916"/>
              <a:ext cx="1538611" cy="1538611"/>
            </a:xfrm>
            <a:prstGeom prst="ellipse">
              <a:avLst/>
            </a:prstGeom>
            <a:solidFill>
              <a:srgbClr val="23B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0C145C07-8AFE-4F33-9719-62E07BC3CBE4}"/>
                </a:ext>
              </a:extLst>
            </p:cNvPr>
            <p:cNvSpPr txBox="1"/>
            <p:nvPr/>
          </p:nvSpPr>
          <p:spPr>
            <a:xfrm>
              <a:off x="10408518" y="5371698"/>
              <a:ext cx="16556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Financial Risk</a:t>
              </a: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86E2B247-6CC8-40F5-8A48-9873EE0611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4893" y="97680"/>
            <a:ext cx="5942816" cy="2955372"/>
          </a:xfrm>
          <a:prstGeom prst="rect">
            <a:avLst/>
          </a:prstGeom>
        </p:spPr>
      </p:pic>
      <p:grpSp>
        <p:nvGrpSpPr>
          <p:cNvPr id="35" name="Group 34">
            <a:extLst>
              <a:ext uri="{FF2B5EF4-FFF2-40B4-BE49-F238E27FC236}">
                <a16:creationId xmlns:a16="http://schemas.microsoft.com/office/drawing/2014/main" id="{E5D34568-E653-4A9C-887E-037ED8472E64}"/>
              </a:ext>
            </a:extLst>
          </p:cNvPr>
          <p:cNvGrpSpPr/>
          <p:nvPr/>
        </p:nvGrpSpPr>
        <p:grpSpPr>
          <a:xfrm>
            <a:off x="147942" y="105816"/>
            <a:ext cx="1749231" cy="1538611"/>
            <a:chOff x="251990" y="301513"/>
            <a:chExt cx="1749231" cy="1538611"/>
          </a:xfrm>
          <a:solidFill>
            <a:srgbClr val="92D050"/>
          </a:solidFill>
        </p:grpSpPr>
        <p:sp>
          <p:nvSpPr>
            <p:cNvPr id="36" name="Oval 35">
              <a:extLst>
                <a:ext uri="{FF2B5EF4-FFF2-40B4-BE49-F238E27FC236}">
                  <a16:creationId xmlns:a16="http://schemas.microsoft.com/office/drawing/2014/main" id="{297705E8-55E4-4849-87E5-37250176D594}"/>
                </a:ext>
              </a:extLst>
            </p:cNvPr>
            <p:cNvSpPr/>
            <p:nvPr/>
          </p:nvSpPr>
          <p:spPr>
            <a:xfrm>
              <a:off x="354681" y="301513"/>
              <a:ext cx="1538611" cy="1538611"/>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2114BA0D-981D-4629-A849-E59241897F37}"/>
                </a:ext>
              </a:extLst>
            </p:cNvPr>
            <p:cNvSpPr txBox="1"/>
            <p:nvPr/>
          </p:nvSpPr>
          <p:spPr>
            <a:xfrm>
              <a:off x="251990" y="745165"/>
              <a:ext cx="17492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Calibri" panose="020F0502020204030204"/>
                  <a:ea typeface="+mn-ea"/>
                  <a:cs typeface="+mn-cs"/>
                </a:rPr>
                <a:t>Operational Opportunity</a:t>
              </a:r>
              <a:endParaRPr kumimoji="0" lang="en-GB" sz="2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26" name="Picture 2" descr="RÃ©sultat de recherche d'images pour &quot;vale dam collapse&quot;">
            <a:extLst>
              <a:ext uri="{FF2B5EF4-FFF2-40B4-BE49-F238E27FC236}">
                <a16:creationId xmlns:a16="http://schemas.microsoft.com/office/drawing/2014/main" id="{80690397-FA82-47A5-8AF0-830295D81B6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6699" y="99855"/>
            <a:ext cx="5903563" cy="295537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09C971D-5C01-44D6-966B-59A0C34165E3}"/>
              </a:ext>
            </a:extLst>
          </p:cNvPr>
          <p:cNvGrpSpPr/>
          <p:nvPr/>
        </p:nvGrpSpPr>
        <p:grpSpPr>
          <a:xfrm>
            <a:off x="153334" y="208240"/>
            <a:ext cx="1749231" cy="1538611"/>
            <a:chOff x="251990" y="301513"/>
            <a:chExt cx="1749231" cy="1538611"/>
          </a:xfrm>
        </p:grpSpPr>
        <p:sp>
          <p:nvSpPr>
            <p:cNvPr id="28" name="Oval 27">
              <a:extLst>
                <a:ext uri="{FF2B5EF4-FFF2-40B4-BE49-F238E27FC236}">
                  <a16:creationId xmlns:a16="http://schemas.microsoft.com/office/drawing/2014/main" id="{E7946935-016A-4B68-B2C4-11C16D9962BB}"/>
                </a:ext>
              </a:extLst>
            </p:cNvPr>
            <p:cNvSpPr/>
            <p:nvPr/>
          </p:nvSpPr>
          <p:spPr>
            <a:xfrm>
              <a:off x="354681" y="301513"/>
              <a:ext cx="1538611" cy="1538611"/>
            </a:xfrm>
            <a:prstGeom prst="ellipse">
              <a:avLst/>
            </a:prstGeom>
            <a:solidFill>
              <a:srgbClr val="23B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CD68FE22-2B1E-4F1C-96F7-97FDC853CC23}"/>
                </a:ext>
              </a:extLst>
            </p:cNvPr>
            <p:cNvSpPr txBox="1"/>
            <p:nvPr/>
          </p:nvSpPr>
          <p:spPr>
            <a:xfrm>
              <a:off x="251990" y="745165"/>
              <a:ext cx="174923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Calibri" panose="020F0502020204030204"/>
                  <a:ea typeface="+mn-ea"/>
                  <a:cs typeface="+mn-cs"/>
                </a:rPr>
                <a:t>Operational Risk</a:t>
              </a:r>
              <a:endParaRPr kumimoji="0" lang="en-GB" sz="2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28" name="Picture 4" descr="RÃ©sultat de recherche d'images pour &quot;IKEA to use only renewable and recycled materials by 2030&quot;">
            <a:extLst>
              <a:ext uri="{FF2B5EF4-FFF2-40B4-BE49-F238E27FC236}">
                <a16:creationId xmlns:a16="http://schemas.microsoft.com/office/drawing/2014/main" id="{0BDDD131-1EB4-4825-86D0-C910233186C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139546" y="115931"/>
            <a:ext cx="5937916" cy="2946247"/>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E7FE5BF3-9F06-4DD3-A9E3-A320E6B37FDD}"/>
              </a:ext>
            </a:extLst>
          </p:cNvPr>
          <p:cNvGrpSpPr/>
          <p:nvPr/>
        </p:nvGrpSpPr>
        <p:grpSpPr>
          <a:xfrm>
            <a:off x="10404670" y="182864"/>
            <a:ext cx="1607337" cy="1538611"/>
            <a:chOff x="10433457" y="226073"/>
            <a:chExt cx="1607337" cy="1538611"/>
          </a:xfrm>
          <a:solidFill>
            <a:srgbClr val="92D050"/>
          </a:solidFill>
        </p:grpSpPr>
        <p:sp>
          <p:nvSpPr>
            <p:cNvPr id="39" name="Oval 38">
              <a:extLst>
                <a:ext uri="{FF2B5EF4-FFF2-40B4-BE49-F238E27FC236}">
                  <a16:creationId xmlns:a16="http://schemas.microsoft.com/office/drawing/2014/main" id="{18E20937-7FD1-40B2-B5CB-BE806898D291}"/>
                </a:ext>
              </a:extLst>
            </p:cNvPr>
            <p:cNvSpPr/>
            <p:nvPr/>
          </p:nvSpPr>
          <p:spPr>
            <a:xfrm>
              <a:off x="10455277" y="226073"/>
              <a:ext cx="1538611" cy="1538611"/>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C759DC21-EB98-4370-99C9-033D2B41E484}"/>
                </a:ext>
              </a:extLst>
            </p:cNvPr>
            <p:cNvSpPr txBox="1"/>
            <p:nvPr/>
          </p:nvSpPr>
          <p:spPr>
            <a:xfrm>
              <a:off x="10433457" y="519213"/>
              <a:ext cx="16073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Reputational &amp; Societal Opportunity</a:t>
              </a: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2290" name="Picture 2">
            <a:extLst>
              <a:ext uri="{FF2B5EF4-FFF2-40B4-BE49-F238E27FC236}">
                <a16:creationId xmlns:a16="http://schemas.microsoft.com/office/drawing/2014/main" id="{C1920EE8-6375-4B8B-942A-1F8FEAE48CF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135310" y="99499"/>
            <a:ext cx="5910967" cy="296267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463E1D5-5A68-44A4-AB18-11B4B22E47B5}"/>
              </a:ext>
            </a:extLst>
          </p:cNvPr>
          <p:cNvGrpSpPr/>
          <p:nvPr/>
        </p:nvGrpSpPr>
        <p:grpSpPr>
          <a:xfrm>
            <a:off x="10456867" y="156528"/>
            <a:ext cx="1607337" cy="1538611"/>
            <a:chOff x="10445293" y="226073"/>
            <a:chExt cx="1607337" cy="1538611"/>
          </a:xfrm>
        </p:grpSpPr>
        <p:sp>
          <p:nvSpPr>
            <p:cNvPr id="31" name="Oval 30">
              <a:extLst>
                <a:ext uri="{FF2B5EF4-FFF2-40B4-BE49-F238E27FC236}">
                  <a16:creationId xmlns:a16="http://schemas.microsoft.com/office/drawing/2014/main" id="{67E94A87-64F5-4FB7-BA43-A558A5CA5BF0}"/>
                </a:ext>
              </a:extLst>
            </p:cNvPr>
            <p:cNvSpPr/>
            <p:nvPr/>
          </p:nvSpPr>
          <p:spPr>
            <a:xfrm>
              <a:off x="10455277" y="226073"/>
              <a:ext cx="1538611" cy="1538611"/>
            </a:xfrm>
            <a:prstGeom prst="ellipse">
              <a:avLst/>
            </a:prstGeom>
            <a:solidFill>
              <a:srgbClr val="23B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486D0C6D-905E-4912-A72C-E68B57668C28}"/>
                </a:ext>
              </a:extLst>
            </p:cNvPr>
            <p:cNvSpPr txBox="1"/>
            <p:nvPr/>
          </p:nvSpPr>
          <p:spPr>
            <a:xfrm>
              <a:off x="10445293" y="582109"/>
              <a:ext cx="1607337" cy="10849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50" b="0" i="0" u="none" strike="noStrike" kern="1200" cap="none" spc="0" normalizeH="0" baseline="0" noProof="0">
                  <a:ln>
                    <a:noFill/>
                  </a:ln>
                  <a:solidFill>
                    <a:prstClr val="white"/>
                  </a:solidFill>
                  <a:effectLst/>
                  <a:uLnTx/>
                  <a:uFillTx/>
                  <a:latin typeface="Calibri" panose="020F0502020204030204"/>
                  <a:ea typeface="+mn-ea"/>
                  <a:cs typeface="+mn-cs"/>
                </a:rPr>
                <a:t>Reputational &amp; Societal Risk</a:t>
              </a:r>
              <a:endParaRPr kumimoji="0" lang="en-GB" sz="21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 name="Picture 42">
            <a:extLst>
              <a:ext uri="{FF2B5EF4-FFF2-40B4-BE49-F238E27FC236}">
                <a16:creationId xmlns:a16="http://schemas.microsoft.com/office/drawing/2014/main" id="{989CB1D4-447C-4DA9-893E-829153E58BE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colorTemperature colorTemp="4350"/>
                    </a14:imgEffect>
                    <a14:imgEffect>
                      <a14:saturation sat="225000"/>
                    </a14:imgEffect>
                  </a14:imgLayer>
                </a14:imgProps>
              </a:ext>
              <a:ext uri="{28A0092B-C50C-407E-A947-70E740481C1C}">
                <a14:useLocalDpi xmlns:a14="http://schemas.microsoft.com/office/drawing/2010/main"/>
              </a:ext>
            </a:extLst>
          </a:blip>
          <a:srcRect l="1034" r="12050" b="21705"/>
          <a:stretch/>
        </p:blipFill>
        <p:spPr>
          <a:xfrm>
            <a:off x="6161154" y="3839230"/>
            <a:ext cx="5934235" cy="2880630"/>
          </a:xfrm>
          <a:prstGeom prst="rect">
            <a:avLst/>
          </a:prstGeom>
        </p:spPr>
      </p:pic>
      <p:pic>
        <p:nvPicPr>
          <p:cNvPr id="44" name="Picture 2">
            <a:extLst>
              <a:ext uri="{FF2B5EF4-FFF2-40B4-BE49-F238E27FC236}">
                <a16:creationId xmlns:a16="http://schemas.microsoft.com/office/drawing/2014/main" id="{1B8A77AF-7187-49B5-8098-64B570E9EC1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176053" y="4021497"/>
            <a:ext cx="1125001" cy="144467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a:extLst>
              <a:ext uri="{FF2B5EF4-FFF2-40B4-BE49-F238E27FC236}">
                <a16:creationId xmlns:a16="http://schemas.microsoft.com/office/drawing/2014/main" id="{E77798F8-E9D0-4B7E-BBB0-A122486EA58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79480" y="4526172"/>
            <a:ext cx="1859933" cy="59480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5">
            <a:extLst>
              <a:ext uri="{FF2B5EF4-FFF2-40B4-BE49-F238E27FC236}">
                <a16:creationId xmlns:a16="http://schemas.microsoft.com/office/drawing/2014/main" id="{AF73C5D8-0F8C-48A6-AAF7-1EBCD1E0F74D}"/>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13367" y="5928090"/>
            <a:ext cx="1916331" cy="349360"/>
          </a:xfrm>
          <a:prstGeom prst="rect">
            <a:avLst/>
          </a:prstGeom>
          <a:noFill/>
          <a:extLst>
            <a:ext uri="{909E8E84-426E-40DD-AFC4-6F175D3DCCD1}">
              <a14:hiddenFill xmlns:a14="http://schemas.microsoft.com/office/drawing/2010/main">
                <a:solidFill>
                  <a:srgbClr val="FFFFFF"/>
                </a:solidFill>
              </a14:hiddenFill>
            </a:ext>
          </a:extLst>
        </p:spPr>
      </p:pic>
      <p:sp>
        <p:nvSpPr>
          <p:cNvPr id="47" name="Oval 46">
            <a:extLst>
              <a:ext uri="{FF2B5EF4-FFF2-40B4-BE49-F238E27FC236}">
                <a16:creationId xmlns:a16="http://schemas.microsoft.com/office/drawing/2014/main" id="{E6D1FA9B-F67B-484D-B322-01C793A7961C}"/>
              </a:ext>
            </a:extLst>
          </p:cNvPr>
          <p:cNvSpPr/>
          <p:nvPr/>
        </p:nvSpPr>
        <p:spPr>
          <a:xfrm>
            <a:off x="10424093" y="4968583"/>
            <a:ext cx="1538611" cy="1538611"/>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06111A64-A840-4442-BCCC-3EA4C5E3E51E}"/>
              </a:ext>
            </a:extLst>
          </p:cNvPr>
          <p:cNvSpPr txBox="1"/>
          <p:nvPr/>
        </p:nvSpPr>
        <p:spPr>
          <a:xfrm>
            <a:off x="10336066" y="5362369"/>
            <a:ext cx="173198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Calibri" panose="020F0502020204030204"/>
                <a:ea typeface="+mn-ea"/>
                <a:cs typeface="+mn-cs"/>
              </a:rPr>
              <a:t>Financial Opportunity</a:t>
            </a:r>
            <a:endParaRPr kumimoji="0" lang="en-GB" sz="2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RÃ©sultat de recherche d'images pour &quot;Seadrift Wetlands&quot;">
            <a:extLst>
              <a:ext uri="{FF2B5EF4-FFF2-40B4-BE49-F238E27FC236}">
                <a16:creationId xmlns:a16="http://schemas.microsoft.com/office/drawing/2014/main" id="{28C4FD1C-5EF7-486C-A295-FE1F03210A21}"/>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45723" y="3831426"/>
            <a:ext cx="5850327" cy="2906685"/>
          </a:xfrm>
          <a:prstGeom prst="rect">
            <a:avLst/>
          </a:prstGeom>
          <a:noFill/>
          <a:extLst>
            <a:ext uri="{909E8E84-426E-40DD-AFC4-6F175D3DCCD1}">
              <a14:hiddenFill xmlns:a14="http://schemas.microsoft.com/office/drawing/2010/main">
                <a:solidFill>
                  <a:srgbClr val="FFFFFF"/>
                </a:solidFill>
              </a14:hiddenFill>
            </a:ext>
          </a:extLst>
        </p:spPr>
      </p:pic>
      <p:sp>
        <p:nvSpPr>
          <p:cNvPr id="50" name="Oval 49">
            <a:extLst>
              <a:ext uri="{FF2B5EF4-FFF2-40B4-BE49-F238E27FC236}">
                <a16:creationId xmlns:a16="http://schemas.microsoft.com/office/drawing/2014/main" id="{C7323DC3-F51D-46A0-A27B-202629635229}"/>
              </a:ext>
            </a:extLst>
          </p:cNvPr>
          <p:cNvSpPr/>
          <p:nvPr/>
        </p:nvSpPr>
        <p:spPr>
          <a:xfrm>
            <a:off x="197919" y="5004816"/>
            <a:ext cx="1627576" cy="1608711"/>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526C48FA-B868-42F7-83EF-E2A7E5551706}"/>
              </a:ext>
            </a:extLst>
          </p:cNvPr>
          <p:cNvSpPr txBox="1"/>
          <p:nvPr/>
        </p:nvSpPr>
        <p:spPr>
          <a:xfrm>
            <a:off x="153436" y="5393672"/>
            <a:ext cx="17165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Legal Opportunity</a:t>
            </a: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52162BC8-76F5-4F1E-BB61-AE4D23CA53A9}"/>
              </a:ext>
            </a:extLst>
          </p:cNvPr>
          <p:cNvGrpSpPr/>
          <p:nvPr/>
        </p:nvGrpSpPr>
        <p:grpSpPr>
          <a:xfrm>
            <a:off x="141874" y="3833601"/>
            <a:ext cx="5902735" cy="2959790"/>
            <a:chOff x="159815" y="3635734"/>
            <a:chExt cx="5708208" cy="2913775"/>
          </a:xfrm>
        </p:grpSpPr>
        <p:pic>
          <p:nvPicPr>
            <p:cNvPr id="25" name="Picture 24">
              <a:extLst>
                <a:ext uri="{FF2B5EF4-FFF2-40B4-BE49-F238E27FC236}">
                  <a16:creationId xmlns:a16="http://schemas.microsoft.com/office/drawing/2014/main" id="{E07B335D-E266-45F5-97D1-658D15FE9058}"/>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p:blipFill>
          <p:spPr bwMode="auto">
            <a:xfrm>
              <a:off x="159815" y="3635734"/>
              <a:ext cx="5708208" cy="291377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3F5281A0-B4A0-47A1-88F5-40F4796C3AE2}"/>
                </a:ext>
              </a:extLst>
            </p:cNvPr>
            <p:cNvGrpSpPr/>
            <p:nvPr/>
          </p:nvGrpSpPr>
          <p:grpSpPr>
            <a:xfrm>
              <a:off x="267968" y="4860294"/>
              <a:ext cx="1538611" cy="1538611"/>
              <a:chOff x="267968" y="4860294"/>
              <a:chExt cx="1538611" cy="1538611"/>
            </a:xfrm>
          </p:grpSpPr>
          <p:sp>
            <p:nvSpPr>
              <p:cNvPr id="27" name="Oval 26">
                <a:extLst>
                  <a:ext uri="{FF2B5EF4-FFF2-40B4-BE49-F238E27FC236}">
                    <a16:creationId xmlns:a16="http://schemas.microsoft.com/office/drawing/2014/main" id="{7B0A8267-C35E-454C-B2AF-CC2AF104BDC0}"/>
                  </a:ext>
                </a:extLst>
              </p:cNvPr>
              <p:cNvSpPr/>
              <p:nvPr/>
            </p:nvSpPr>
            <p:spPr>
              <a:xfrm>
                <a:off x="267968" y="4860294"/>
                <a:ext cx="1538611" cy="1538611"/>
              </a:xfrm>
              <a:prstGeom prst="ellipse">
                <a:avLst/>
              </a:prstGeom>
              <a:solidFill>
                <a:srgbClr val="23B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7D59CA6D-7F42-4A5B-BA2F-187C48737A5F}"/>
                  </a:ext>
                </a:extLst>
              </p:cNvPr>
              <p:cNvSpPr txBox="1"/>
              <p:nvPr/>
            </p:nvSpPr>
            <p:spPr>
              <a:xfrm>
                <a:off x="386541" y="5231169"/>
                <a:ext cx="132942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Legal Risk</a:t>
                </a: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 name="Group 8">
            <a:extLst>
              <a:ext uri="{FF2B5EF4-FFF2-40B4-BE49-F238E27FC236}">
                <a16:creationId xmlns:a16="http://schemas.microsoft.com/office/drawing/2014/main" id="{21F77AB7-303D-4809-8B15-CA8AA4FA47C8}"/>
              </a:ext>
            </a:extLst>
          </p:cNvPr>
          <p:cNvGrpSpPr/>
          <p:nvPr/>
        </p:nvGrpSpPr>
        <p:grpSpPr>
          <a:xfrm>
            <a:off x="6152361" y="3831425"/>
            <a:ext cx="5924658" cy="2888435"/>
            <a:chOff x="6170731" y="3802773"/>
            <a:chExt cx="5924658" cy="2917088"/>
          </a:xfrm>
        </p:grpSpPr>
        <p:pic>
          <p:nvPicPr>
            <p:cNvPr id="8" name="Picture 7">
              <a:extLst>
                <a:ext uri="{FF2B5EF4-FFF2-40B4-BE49-F238E27FC236}">
                  <a16:creationId xmlns:a16="http://schemas.microsoft.com/office/drawing/2014/main" id="{608F2ED0-B50B-419F-8F51-06875CDA9727}"/>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170731" y="3802773"/>
              <a:ext cx="5924658" cy="2917088"/>
            </a:xfrm>
            <a:prstGeom prst="rect">
              <a:avLst/>
            </a:prstGeom>
          </p:spPr>
        </p:pic>
        <p:sp>
          <p:nvSpPr>
            <p:cNvPr id="53" name="Oval 52">
              <a:extLst>
                <a:ext uri="{FF2B5EF4-FFF2-40B4-BE49-F238E27FC236}">
                  <a16:creationId xmlns:a16="http://schemas.microsoft.com/office/drawing/2014/main" id="{EB79364F-427A-432C-BC4C-BAB201FEF577}"/>
                </a:ext>
              </a:extLst>
            </p:cNvPr>
            <p:cNvSpPr/>
            <p:nvPr/>
          </p:nvSpPr>
          <p:spPr>
            <a:xfrm>
              <a:off x="10404670" y="5054339"/>
              <a:ext cx="1538611" cy="1538611"/>
            </a:xfrm>
            <a:prstGeom prst="ellipse">
              <a:avLst/>
            </a:prstGeom>
            <a:solidFill>
              <a:srgbClr val="23BA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71131DE3-5F77-4AF9-833E-D8FE83D63B69}"/>
                </a:ext>
              </a:extLst>
            </p:cNvPr>
            <p:cNvSpPr txBox="1"/>
            <p:nvPr/>
          </p:nvSpPr>
          <p:spPr>
            <a:xfrm>
              <a:off x="10509260" y="5422914"/>
              <a:ext cx="132942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Financial Risk</a:t>
              </a: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Slide Number Placeholder 12">
            <a:extLst>
              <a:ext uri="{FF2B5EF4-FFF2-40B4-BE49-F238E27FC236}">
                <a16:creationId xmlns:a16="http://schemas.microsoft.com/office/drawing/2014/main" id="{9B61D97C-7E82-4A1E-A373-07859803BE84}"/>
              </a:ext>
            </a:extLst>
          </p:cNvPr>
          <p:cNvSpPr>
            <a:spLocks noGrp="1"/>
          </p:cNvSpPr>
          <p:nvPr>
            <p:ph type="sldNum" sz="quarter" idx="12"/>
          </p:nvPr>
        </p:nvSpPr>
        <p:spPr>
          <a:xfrm>
            <a:off x="165147" y="639117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1CEC84-1649-40CE-BFF6-7286506FEA08}" type="slidenum">
              <a:rPr kumimoji="0" lang="en-GB" sz="1600" b="0" i="0" u="none" strike="noStrike" kern="1200" cap="none" spc="0" normalizeH="0" baseline="0" noProof="0" smtClean="0">
                <a:ln>
                  <a:noFill/>
                </a:ln>
                <a:solidFill>
                  <a:prstClr val="black">
                    <a:lumMod val="65000"/>
                    <a:lumOff val="3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600" b="0" i="0" u="none" strike="noStrike" kern="1200" cap="none" spc="0" normalizeH="0" baseline="0" noProof="0">
              <a:ln>
                <a:noFill/>
              </a:ln>
              <a:solidFill>
                <a:prstClr val="black">
                  <a:lumMod val="65000"/>
                  <a:lumOff val="35000"/>
                </a:prstClr>
              </a:solidFill>
              <a:effectLst/>
              <a:uLnTx/>
              <a:uFillTx/>
              <a:latin typeface="Arial"/>
              <a:ea typeface="+mn-ea"/>
              <a:cs typeface="+mn-cs"/>
            </a:endParaRPr>
          </a:p>
        </p:txBody>
      </p:sp>
    </p:spTree>
    <p:extLst>
      <p:ext uri="{BB962C8B-B14F-4D97-AF65-F5344CB8AC3E}">
        <p14:creationId xmlns:p14="http://schemas.microsoft.com/office/powerpoint/2010/main" val="409039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26"/>
                                        </p:tgtEl>
                                      </p:cBhvr>
                                    </p:animEffect>
                                    <p:set>
                                      <p:cBhvr>
                                        <p:cTn id="10" dur="1" fill="hold">
                                          <p:stCondLst>
                                            <p:cond delay="499"/>
                                          </p:stCondLst>
                                        </p:cTn>
                                        <p:tgtEl>
                                          <p:spTgt spid="10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2290"/>
                                        </p:tgtEl>
                                      </p:cBhvr>
                                    </p:animEffect>
                                    <p:set>
                                      <p:cBhvr>
                                        <p:cTn id="18" dur="1" fill="hold">
                                          <p:stCondLst>
                                            <p:cond delay="499"/>
                                          </p:stCondLst>
                                        </p:cTn>
                                        <p:tgtEl>
                                          <p:spTgt spid="1229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776</Words>
  <Application>Microsoft Office PowerPoint</Application>
  <PresentationFormat>Widescreen</PresentationFormat>
  <Paragraphs>42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SAXENA Aanchal</dc:creator>
  <cp:lastModifiedBy>SAXENA Aanchal</cp:lastModifiedBy>
  <cp:revision>1</cp:revision>
  <dcterms:created xsi:type="dcterms:W3CDTF">2020-07-13T13:44:00Z</dcterms:created>
  <dcterms:modified xsi:type="dcterms:W3CDTF">2020-07-13T13:44:13Z</dcterms:modified>
</cp:coreProperties>
</file>