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1.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83" r:id="rId6"/>
  </p:sldMasterIdLst>
  <p:notesMasterIdLst>
    <p:notesMasterId r:id="rId69"/>
  </p:notesMasterIdLst>
  <p:sldIdLst>
    <p:sldId id="256" r:id="rId7"/>
    <p:sldId id="1884" r:id="rId8"/>
    <p:sldId id="1885" r:id="rId9"/>
    <p:sldId id="4345" r:id="rId10"/>
    <p:sldId id="4396" r:id="rId11"/>
    <p:sldId id="1894" r:id="rId12"/>
    <p:sldId id="1877" r:id="rId13"/>
    <p:sldId id="1890" r:id="rId14"/>
    <p:sldId id="1887" r:id="rId15"/>
    <p:sldId id="1889" r:id="rId16"/>
    <p:sldId id="1895" r:id="rId17"/>
    <p:sldId id="1888" r:id="rId18"/>
    <p:sldId id="867" r:id="rId19"/>
    <p:sldId id="878" r:id="rId20"/>
    <p:sldId id="871" r:id="rId21"/>
    <p:sldId id="4361" r:id="rId22"/>
    <p:sldId id="4364" r:id="rId23"/>
    <p:sldId id="264" r:id="rId24"/>
    <p:sldId id="1881" r:id="rId25"/>
    <p:sldId id="4340" r:id="rId26"/>
    <p:sldId id="4328" r:id="rId27"/>
    <p:sldId id="1902" r:id="rId28"/>
    <p:sldId id="4378" r:id="rId29"/>
    <p:sldId id="1907" r:id="rId30"/>
    <p:sldId id="4330" r:id="rId31"/>
    <p:sldId id="4315" r:id="rId32"/>
    <p:sldId id="4312" r:id="rId33"/>
    <p:sldId id="4366" r:id="rId34"/>
    <p:sldId id="4388" r:id="rId35"/>
    <p:sldId id="4389" r:id="rId36"/>
    <p:sldId id="4331" r:id="rId37"/>
    <p:sldId id="4347" r:id="rId38"/>
    <p:sldId id="4367" r:id="rId39"/>
    <p:sldId id="4317" r:id="rId40"/>
    <p:sldId id="879" r:id="rId41"/>
    <p:sldId id="4341" r:id="rId42"/>
    <p:sldId id="4352" r:id="rId43"/>
    <p:sldId id="4386" r:id="rId44"/>
    <p:sldId id="4385" r:id="rId45"/>
    <p:sldId id="875" r:id="rId46"/>
    <p:sldId id="4314" r:id="rId47"/>
    <p:sldId id="4338" r:id="rId48"/>
    <p:sldId id="4336" r:id="rId49"/>
    <p:sldId id="4369" r:id="rId50"/>
    <p:sldId id="4322" r:id="rId51"/>
    <p:sldId id="4323" r:id="rId52"/>
    <p:sldId id="4381" r:id="rId53"/>
    <p:sldId id="4370" r:id="rId54"/>
    <p:sldId id="4344" r:id="rId55"/>
    <p:sldId id="883" r:id="rId56"/>
    <p:sldId id="4422" r:id="rId57"/>
    <p:sldId id="4397" r:id="rId58"/>
    <p:sldId id="4316" r:id="rId59"/>
    <p:sldId id="4357" r:id="rId60"/>
    <p:sldId id="4375" r:id="rId61"/>
    <p:sldId id="4362" r:id="rId62"/>
    <p:sldId id="4410" r:id="rId63"/>
    <p:sldId id="4376" r:id="rId64"/>
    <p:sldId id="4363" r:id="rId65"/>
    <p:sldId id="4349" r:id="rId66"/>
    <p:sldId id="4348" r:id="rId67"/>
    <p:sldId id="257" r:id="rId68"/>
  </p:sldIdLst>
  <p:sldSz cx="12192000" cy="6858000"/>
  <p:notesSz cx="6858000" cy="1895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a Bonga" initials="KB" lastIdx="55" clrIdx="0">
    <p:extLst>
      <p:ext uri="{19B8F6BF-5375-455C-9EA6-DF929625EA0E}">
        <p15:presenceInfo xmlns:p15="http://schemas.microsoft.com/office/powerpoint/2012/main" userId="S::Bonga@wbcsd.org::5e24d649-f790-44c8-b336-b53f1207ffb2" providerId="AD"/>
      </p:ext>
    </p:extLst>
  </p:cmAuthor>
  <p:cmAuthor id="2" name="Guest User" initials="GU" lastIdx="23" clrIdx="1">
    <p:extLst>
      <p:ext uri="{19B8F6BF-5375-455C-9EA6-DF929625EA0E}">
        <p15:presenceInfo xmlns:p15="http://schemas.microsoft.com/office/powerpoint/2012/main" userId="S::urn:spo:anon#8ae6e2a7a3b67701052d3067a6ba580ea01565f7cf8bb02b5144515cebeecd57::" providerId="AD"/>
      </p:ext>
    </p:extLst>
  </p:cmAuthor>
  <p:cmAuthor id="3" name="Francesca Jaworska" initials="FJ" lastIdx="32" clrIdx="2">
    <p:extLst>
      <p:ext uri="{19B8F6BF-5375-455C-9EA6-DF929625EA0E}">
        <p15:presenceInfo xmlns:p15="http://schemas.microsoft.com/office/powerpoint/2012/main" userId="S::Jaworska@wbcsd.org::9ea13185-f500-4e8b-879d-7f5c007fa5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AED"/>
    <a:srgbClr val="FF6699"/>
    <a:srgbClr val="BBD151"/>
    <a:srgbClr val="33CCCC"/>
    <a:srgbClr val="003399"/>
    <a:srgbClr val="EDED45"/>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05FF6-7269-4C94-A856-3EE0C6BF9BE6}" v="174" dt="2020-02-25T13:29:01.780"/>
    <p1510:client id="{87C17451-E2EF-87B3-DE18-6413359D6FEE}" v="1" dt="2020-02-25T12:55:36.983"/>
    <p1510:client id="{BEF50394-AAA2-BEF4-E43E-A9BE57618F25}" v="1" dt="2020-02-25T10:55:19.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39" autoAdjust="0"/>
  </p:normalViewPr>
  <p:slideViewPr>
    <p:cSldViewPr snapToGrid="0">
      <p:cViewPr varScale="1">
        <p:scale>
          <a:sx n="58" d="100"/>
          <a:sy n="58" d="100"/>
        </p:scale>
        <p:origin x="96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Jaworska" userId="9ea13185-f500-4e8b-879d-7f5c007fa537" providerId="ADAL" clId="{1E305FF6-7269-4C94-A856-3EE0C6BF9BE6}"/>
    <pc:docChg chg="undo custSel addSld delSld modSld">
      <pc:chgData name="Francesca Jaworska" userId="9ea13185-f500-4e8b-879d-7f5c007fa537" providerId="ADAL" clId="{1E305FF6-7269-4C94-A856-3EE0C6BF9BE6}" dt="2020-02-26T09:51:15.522" v="1506" actId="20577"/>
      <pc:docMkLst>
        <pc:docMk/>
      </pc:docMkLst>
      <pc:sldChg chg="modSp">
        <pc:chgData name="Francesca Jaworska" userId="9ea13185-f500-4e8b-879d-7f5c007fa537" providerId="ADAL" clId="{1E305FF6-7269-4C94-A856-3EE0C6BF9BE6}" dt="2020-02-14T15:20:05.412" v="12" actId="114"/>
        <pc:sldMkLst>
          <pc:docMk/>
          <pc:sldMk cId="2654139006" sldId="256"/>
        </pc:sldMkLst>
        <pc:spChg chg="mod">
          <ac:chgData name="Francesca Jaworska" userId="9ea13185-f500-4e8b-879d-7f5c007fa537" providerId="ADAL" clId="{1E305FF6-7269-4C94-A856-3EE0C6BF9BE6}" dt="2020-02-14T15:20:05.412" v="12" actId="114"/>
          <ac:spMkLst>
            <pc:docMk/>
            <pc:sldMk cId="2654139006" sldId="256"/>
            <ac:spMk id="3" creationId="{00000000-0000-0000-0000-000000000000}"/>
          </ac:spMkLst>
        </pc:spChg>
      </pc:sldChg>
      <pc:sldChg chg="delCm">
        <pc:chgData name="Francesca Jaworska" userId="9ea13185-f500-4e8b-879d-7f5c007fa537" providerId="ADAL" clId="{1E305FF6-7269-4C94-A856-3EE0C6BF9BE6}" dt="2020-02-25T08:24:51.033" v="162" actId="1592"/>
        <pc:sldMkLst>
          <pc:docMk/>
          <pc:sldMk cId="3336348559" sldId="264"/>
        </pc:sldMkLst>
      </pc:sldChg>
      <pc:sldChg chg="addSp delSp modSp modNotesTx">
        <pc:chgData name="Francesca Jaworska" userId="9ea13185-f500-4e8b-879d-7f5c007fa537" providerId="ADAL" clId="{1E305FF6-7269-4C94-A856-3EE0C6BF9BE6}" dt="2020-02-25T08:22:09.631" v="159" actId="20577"/>
        <pc:sldMkLst>
          <pc:docMk/>
          <pc:sldMk cId="3446519279" sldId="867"/>
        </pc:sldMkLst>
        <pc:spChg chg="add mod">
          <ac:chgData name="Francesca Jaworska" userId="9ea13185-f500-4e8b-879d-7f5c007fa537" providerId="ADAL" clId="{1E305FF6-7269-4C94-A856-3EE0C6BF9BE6}" dt="2020-02-25T08:22:04.748" v="157" actId="1076"/>
          <ac:spMkLst>
            <pc:docMk/>
            <pc:sldMk cId="3446519279" sldId="867"/>
            <ac:spMk id="5" creationId="{EE1D8FFA-3AD7-4840-BB60-93C9F7DEAB20}"/>
          </ac:spMkLst>
        </pc:spChg>
        <pc:picChg chg="del">
          <ac:chgData name="Francesca Jaworska" userId="9ea13185-f500-4e8b-879d-7f5c007fa537" providerId="ADAL" clId="{1E305FF6-7269-4C94-A856-3EE0C6BF9BE6}" dt="2020-02-25T08:21:27.938" v="118" actId="478"/>
          <ac:picMkLst>
            <pc:docMk/>
            <pc:sldMk cId="3446519279" sldId="867"/>
            <ac:picMk id="8" creationId="{FD11A3CF-6CC4-406F-966E-C9CAD8847E87}"/>
          </ac:picMkLst>
        </pc:picChg>
        <pc:picChg chg="add mod">
          <ac:chgData name="Francesca Jaworska" userId="9ea13185-f500-4e8b-879d-7f5c007fa537" providerId="ADAL" clId="{1E305FF6-7269-4C94-A856-3EE0C6BF9BE6}" dt="2020-02-25T08:21:30.353" v="119" actId="1076"/>
          <ac:picMkLst>
            <pc:docMk/>
            <pc:sldMk cId="3446519279" sldId="867"/>
            <ac:picMk id="1026" creationId="{2D1A463E-A90B-4919-A6C1-976E516058D1}"/>
          </ac:picMkLst>
        </pc:picChg>
      </pc:sldChg>
      <pc:sldChg chg="addSp modSp modNotesTx">
        <pc:chgData name="Francesca Jaworska" userId="9ea13185-f500-4e8b-879d-7f5c007fa537" providerId="ADAL" clId="{1E305FF6-7269-4C94-A856-3EE0C6BF9BE6}" dt="2020-02-25T08:30:57.516" v="204" actId="20577"/>
        <pc:sldMkLst>
          <pc:docMk/>
          <pc:sldMk cId="429848788" sldId="871"/>
        </pc:sldMkLst>
        <pc:spChg chg="add mod">
          <ac:chgData name="Francesca Jaworska" userId="9ea13185-f500-4e8b-879d-7f5c007fa537" providerId="ADAL" clId="{1E305FF6-7269-4C94-A856-3EE0C6BF9BE6}" dt="2020-02-25T08:30:51.283" v="202" actId="1076"/>
          <ac:spMkLst>
            <pc:docMk/>
            <pc:sldMk cId="429848788" sldId="871"/>
            <ac:spMk id="6" creationId="{DE8A3CAE-9621-4740-BD63-38EB4311DE6F}"/>
          </ac:spMkLst>
        </pc:spChg>
      </pc:sldChg>
      <pc:sldChg chg="del">
        <pc:chgData name="Francesca Jaworska" userId="9ea13185-f500-4e8b-879d-7f5c007fa537" providerId="ADAL" clId="{1E305FF6-7269-4C94-A856-3EE0C6BF9BE6}" dt="2020-02-25T10:29:21.193" v="1195" actId="47"/>
        <pc:sldMkLst>
          <pc:docMk/>
          <pc:sldMk cId="679104050" sldId="888"/>
        </pc:sldMkLst>
      </pc:sldChg>
      <pc:sldChg chg="addSp modSp">
        <pc:chgData name="Francesca Jaworska" userId="9ea13185-f500-4e8b-879d-7f5c007fa537" providerId="ADAL" clId="{1E305FF6-7269-4C94-A856-3EE0C6BF9BE6}" dt="2020-02-25T10:25:38.450" v="1193" actId="1076"/>
        <pc:sldMkLst>
          <pc:docMk/>
          <pc:sldMk cId="3552640305" sldId="1881"/>
        </pc:sldMkLst>
        <pc:spChg chg="add mod">
          <ac:chgData name="Francesca Jaworska" userId="9ea13185-f500-4e8b-879d-7f5c007fa537" providerId="ADAL" clId="{1E305FF6-7269-4C94-A856-3EE0C6BF9BE6}" dt="2020-02-25T10:25:38.450" v="1193" actId="1076"/>
          <ac:spMkLst>
            <pc:docMk/>
            <pc:sldMk cId="3552640305" sldId="1881"/>
            <ac:spMk id="14" creationId="{046B4D8E-FA71-49D5-B4B8-1D509A1BC0B7}"/>
          </ac:spMkLst>
        </pc:spChg>
      </pc:sldChg>
      <pc:sldChg chg="addSp delSp modSp modNotesTx">
        <pc:chgData name="Francesca Jaworska" userId="9ea13185-f500-4e8b-879d-7f5c007fa537" providerId="ADAL" clId="{1E305FF6-7269-4C94-A856-3EE0C6BF9BE6}" dt="2020-02-25T13:29:01.780" v="1492" actId="1076"/>
        <pc:sldMkLst>
          <pc:docMk/>
          <pc:sldMk cId="4011999945" sldId="1885"/>
        </pc:sldMkLst>
        <pc:spChg chg="del">
          <ac:chgData name="Francesca Jaworska" userId="9ea13185-f500-4e8b-879d-7f5c007fa537" providerId="ADAL" clId="{1E305FF6-7269-4C94-A856-3EE0C6BF9BE6}" dt="2020-02-25T10:09:36.514" v="1012" actId="478"/>
          <ac:spMkLst>
            <pc:docMk/>
            <pc:sldMk cId="4011999945" sldId="1885"/>
            <ac:spMk id="8" creationId="{03F44ED0-6853-4C07-B645-EBB4501FE4AE}"/>
          </ac:spMkLst>
        </pc:spChg>
        <pc:spChg chg="add">
          <ac:chgData name="Francesca Jaworska" userId="9ea13185-f500-4e8b-879d-7f5c007fa537" providerId="ADAL" clId="{1E305FF6-7269-4C94-A856-3EE0C6BF9BE6}" dt="2020-02-25T10:14:38.227" v="1139"/>
          <ac:spMkLst>
            <pc:docMk/>
            <pc:sldMk cId="4011999945" sldId="1885"/>
            <ac:spMk id="10" creationId="{19B13766-5409-4892-8EB7-41AC80862881}"/>
          </ac:spMkLst>
        </pc:spChg>
        <pc:picChg chg="add mod">
          <ac:chgData name="Francesca Jaworska" userId="9ea13185-f500-4e8b-879d-7f5c007fa537" providerId="ADAL" clId="{1E305FF6-7269-4C94-A856-3EE0C6BF9BE6}" dt="2020-02-25T13:29:01.780" v="1492" actId="1076"/>
          <ac:picMkLst>
            <pc:docMk/>
            <pc:sldMk cId="4011999945" sldId="1885"/>
            <ac:picMk id="9" creationId="{377E4AC9-7001-4E44-9A31-61DE3B4B73AA}"/>
          </ac:picMkLst>
        </pc:picChg>
      </pc:sldChg>
      <pc:sldChg chg="modNotesTx">
        <pc:chgData name="Francesca Jaworska" userId="9ea13185-f500-4e8b-879d-7f5c007fa537" providerId="ADAL" clId="{1E305FF6-7269-4C94-A856-3EE0C6BF9BE6}" dt="2020-02-25T08:16:19.562" v="76" actId="20577"/>
        <pc:sldMkLst>
          <pc:docMk/>
          <pc:sldMk cId="2096450849" sldId="1887"/>
        </pc:sldMkLst>
      </pc:sldChg>
      <pc:sldChg chg="modNotesTx">
        <pc:chgData name="Francesca Jaworska" userId="9ea13185-f500-4e8b-879d-7f5c007fa537" providerId="ADAL" clId="{1E305FF6-7269-4C94-A856-3EE0C6BF9BE6}" dt="2020-02-25T08:18:36.691" v="112" actId="20577"/>
        <pc:sldMkLst>
          <pc:docMk/>
          <pc:sldMk cId="3619340578" sldId="1895"/>
        </pc:sldMkLst>
      </pc:sldChg>
      <pc:sldChg chg="addSp delSp modSp modNotesTx">
        <pc:chgData name="Francesca Jaworska" userId="9ea13185-f500-4e8b-879d-7f5c007fa537" providerId="ADAL" clId="{1E305FF6-7269-4C94-A856-3EE0C6BF9BE6}" dt="2020-02-25T12:53:31.747" v="1486"/>
        <pc:sldMkLst>
          <pc:docMk/>
          <pc:sldMk cId="3267332046" sldId="1907"/>
        </pc:sldMkLst>
        <pc:spChg chg="add mod">
          <ac:chgData name="Francesca Jaworska" userId="9ea13185-f500-4e8b-879d-7f5c007fa537" providerId="ADAL" clId="{1E305FF6-7269-4C94-A856-3EE0C6BF9BE6}" dt="2020-02-25T09:26:38.099" v="494" actId="1076"/>
          <ac:spMkLst>
            <pc:docMk/>
            <pc:sldMk cId="3267332046" sldId="1907"/>
            <ac:spMk id="8" creationId="{0AE7B7DD-9649-4ED2-B7EB-5D56A51EA791}"/>
          </ac:spMkLst>
        </pc:spChg>
        <pc:spChg chg="add del">
          <ac:chgData name="Francesca Jaworska" userId="9ea13185-f500-4e8b-879d-7f5c007fa537" providerId="ADAL" clId="{1E305FF6-7269-4C94-A856-3EE0C6BF9BE6}" dt="2020-02-25T11:18:39.219" v="1466"/>
          <ac:spMkLst>
            <pc:docMk/>
            <pc:sldMk cId="3267332046" sldId="1907"/>
            <ac:spMk id="9" creationId="{5F9CE12F-6A2D-498C-BC9E-E152772AAA6F}"/>
          </ac:spMkLst>
        </pc:spChg>
        <pc:spChg chg="add del">
          <ac:chgData name="Francesca Jaworska" userId="9ea13185-f500-4e8b-879d-7f5c007fa537" providerId="ADAL" clId="{1E305FF6-7269-4C94-A856-3EE0C6BF9BE6}" dt="2020-02-25T12:53:31.747" v="1486"/>
          <ac:spMkLst>
            <pc:docMk/>
            <pc:sldMk cId="3267332046" sldId="1907"/>
            <ac:spMk id="10" creationId="{5DC1A2B0-D1F9-4E8B-8CE3-487C2EC2BB69}"/>
          </ac:spMkLst>
        </pc:spChg>
      </pc:sldChg>
      <pc:sldChg chg="modNotesTx">
        <pc:chgData name="Francesca Jaworska" userId="9ea13185-f500-4e8b-879d-7f5c007fa537" providerId="ADAL" clId="{1E305FF6-7269-4C94-A856-3EE0C6BF9BE6}" dt="2020-02-25T09:28:30.836" v="603" actId="20577"/>
        <pc:sldMkLst>
          <pc:docMk/>
          <pc:sldMk cId="2878468303" sldId="4312"/>
        </pc:sldMkLst>
      </pc:sldChg>
      <pc:sldChg chg="modNotesTx">
        <pc:chgData name="Francesca Jaworska" userId="9ea13185-f500-4e8b-879d-7f5c007fa537" providerId="ADAL" clId="{1E305FF6-7269-4C94-A856-3EE0C6BF9BE6}" dt="2020-02-25T09:45:03.033" v="692" actId="20577"/>
        <pc:sldMkLst>
          <pc:docMk/>
          <pc:sldMk cId="239912115" sldId="4317"/>
        </pc:sldMkLst>
      </pc:sldChg>
      <pc:sldChg chg="delSp modSp modNotesTx">
        <pc:chgData name="Francesca Jaworska" userId="9ea13185-f500-4e8b-879d-7f5c007fa537" providerId="ADAL" clId="{1E305FF6-7269-4C94-A856-3EE0C6BF9BE6}" dt="2020-02-25T12:50:21.377" v="1484" actId="20577"/>
        <pc:sldMkLst>
          <pc:docMk/>
          <pc:sldMk cId="1182539761" sldId="4322"/>
        </pc:sldMkLst>
        <pc:spChg chg="del">
          <ac:chgData name="Francesca Jaworska" userId="9ea13185-f500-4e8b-879d-7f5c007fa537" providerId="ADAL" clId="{1E305FF6-7269-4C94-A856-3EE0C6BF9BE6}" dt="2020-02-25T09:51:19.348" v="750" actId="478"/>
          <ac:spMkLst>
            <pc:docMk/>
            <pc:sldMk cId="1182539761" sldId="4322"/>
            <ac:spMk id="7" creationId="{8AA5144B-FD1E-455D-871A-8A8FD2372C83}"/>
          </ac:spMkLst>
        </pc:spChg>
        <pc:spChg chg="del">
          <ac:chgData name="Francesca Jaworska" userId="9ea13185-f500-4e8b-879d-7f5c007fa537" providerId="ADAL" clId="{1E305FF6-7269-4C94-A856-3EE0C6BF9BE6}" dt="2020-02-25T09:51:19.812" v="751" actId="478"/>
          <ac:spMkLst>
            <pc:docMk/>
            <pc:sldMk cId="1182539761" sldId="4322"/>
            <ac:spMk id="10" creationId="{969E3F15-679A-43AC-AA5B-A0CA9E00E19A}"/>
          </ac:spMkLst>
        </pc:spChg>
        <pc:picChg chg="mod modCrop">
          <ac:chgData name="Francesca Jaworska" userId="9ea13185-f500-4e8b-879d-7f5c007fa537" providerId="ADAL" clId="{1E305FF6-7269-4C94-A856-3EE0C6BF9BE6}" dt="2020-02-25T12:50:12.843" v="1470" actId="14100"/>
          <ac:picMkLst>
            <pc:docMk/>
            <pc:sldMk cId="1182539761" sldId="4322"/>
            <ac:picMk id="3" creationId="{317627BB-8396-4794-A3A4-E75EC44DFDF1}"/>
          </ac:picMkLst>
        </pc:picChg>
        <pc:picChg chg="mod">
          <ac:chgData name="Francesca Jaworska" userId="9ea13185-f500-4e8b-879d-7f5c007fa537" providerId="ADAL" clId="{1E305FF6-7269-4C94-A856-3EE0C6BF9BE6}" dt="2020-02-25T11:20:58.958" v="1467" actId="1076"/>
          <ac:picMkLst>
            <pc:docMk/>
            <pc:sldMk cId="1182539761" sldId="4322"/>
            <ac:picMk id="5" creationId="{00000000-0000-0000-0000-000000000000}"/>
          </ac:picMkLst>
        </pc:picChg>
        <pc:picChg chg="del">
          <ac:chgData name="Francesca Jaworska" userId="9ea13185-f500-4e8b-879d-7f5c007fa537" providerId="ADAL" clId="{1E305FF6-7269-4C94-A856-3EE0C6BF9BE6}" dt="2020-02-25T09:51:18.644" v="749" actId="478"/>
          <ac:picMkLst>
            <pc:docMk/>
            <pc:sldMk cId="1182539761" sldId="4322"/>
            <ac:picMk id="1026" creationId="{E1868FE3-7AE4-4F5E-9842-F942364D5CDC}"/>
          </ac:picMkLst>
        </pc:picChg>
        <pc:picChg chg="del">
          <ac:chgData name="Francesca Jaworska" userId="9ea13185-f500-4e8b-879d-7f5c007fa537" providerId="ADAL" clId="{1E305FF6-7269-4C94-A856-3EE0C6BF9BE6}" dt="2020-02-25T09:51:17.044" v="747" actId="478"/>
          <ac:picMkLst>
            <pc:docMk/>
            <pc:sldMk cId="1182539761" sldId="4322"/>
            <ac:picMk id="2052" creationId="{A66611BC-1359-409A-9544-8F38606C6290}"/>
          </ac:picMkLst>
        </pc:picChg>
        <pc:picChg chg="del">
          <ac:chgData name="Francesca Jaworska" userId="9ea13185-f500-4e8b-879d-7f5c007fa537" providerId="ADAL" clId="{1E305FF6-7269-4C94-A856-3EE0C6BF9BE6}" dt="2020-02-25T09:51:17.789" v="748" actId="478"/>
          <ac:picMkLst>
            <pc:docMk/>
            <pc:sldMk cId="1182539761" sldId="4322"/>
            <ac:picMk id="2054" creationId="{BFE2CE82-FF4D-4852-A3BB-68D8F42AA4A7}"/>
          </ac:picMkLst>
        </pc:picChg>
      </pc:sldChg>
      <pc:sldChg chg="addSp delSp modSp">
        <pc:chgData name="Francesca Jaworska" userId="9ea13185-f500-4e8b-879d-7f5c007fa537" providerId="ADAL" clId="{1E305FF6-7269-4C94-A856-3EE0C6BF9BE6}" dt="2020-02-25T09:27:51.818" v="548" actId="1076"/>
        <pc:sldMkLst>
          <pc:docMk/>
          <pc:sldMk cId="1939196997" sldId="4330"/>
        </pc:sldMkLst>
        <pc:spChg chg="del">
          <ac:chgData name="Francesca Jaworska" userId="9ea13185-f500-4e8b-879d-7f5c007fa537" providerId="ADAL" clId="{1E305FF6-7269-4C94-A856-3EE0C6BF9BE6}" dt="2020-02-25T09:26:52.771" v="543" actId="478"/>
          <ac:spMkLst>
            <pc:docMk/>
            <pc:sldMk cId="1939196997" sldId="4330"/>
            <ac:spMk id="11" creationId="{4DDF70C0-ABFC-4B0A-A415-044E182C5A0D}"/>
          </ac:spMkLst>
        </pc:spChg>
        <pc:spChg chg="del">
          <ac:chgData name="Francesca Jaworska" userId="9ea13185-f500-4e8b-879d-7f5c007fa537" providerId="ADAL" clId="{1E305FF6-7269-4C94-A856-3EE0C6BF9BE6}" dt="2020-02-25T09:26:53.932" v="544" actId="478"/>
          <ac:spMkLst>
            <pc:docMk/>
            <pc:sldMk cId="1939196997" sldId="4330"/>
            <ac:spMk id="13" creationId="{3096297F-9FF8-44A4-A050-8CFC8D466E04}"/>
          </ac:spMkLst>
        </pc:spChg>
        <pc:picChg chg="mod">
          <ac:chgData name="Francesca Jaworska" userId="9ea13185-f500-4e8b-879d-7f5c007fa537" providerId="ADAL" clId="{1E305FF6-7269-4C94-A856-3EE0C6BF9BE6}" dt="2020-02-25T09:27:50.819" v="547" actId="1076"/>
          <ac:picMkLst>
            <pc:docMk/>
            <pc:sldMk cId="1939196997" sldId="4330"/>
            <ac:picMk id="4" creationId="{73EEF45C-0D77-47FB-ADAF-2017D45BD9FF}"/>
          </ac:picMkLst>
        </pc:picChg>
        <pc:picChg chg="mod">
          <ac:chgData name="Francesca Jaworska" userId="9ea13185-f500-4e8b-879d-7f5c007fa537" providerId="ADAL" clId="{1E305FF6-7269-4C94-A856-3EE0C6BF9BE6}" dt="2020-02-25T09:27:49.020" v="546" actId="1076"/>
          <ac:picMkLst>
            <pc:docMk/>
            <pc:sldMk cId="1939196997" sldId="4330"/>
            <ac:picMk id="12" creationId="{94FA66D1-688D-4382-8619-388B4F434BCD}"/>
          </ac:picMkLst>
        </pc:picChg>
        <pc:picChg chg="add mod">
          <ac:chgData name="Francesca Jaworska" userId="9ea13185-f500-4e8b-879d-7f5c007fa537" providerId="ADAL" clId="{1E305FF6-7269-4C94-A856-3EE0C6BF9BE6}" dt="2020-02-25T09:27:51.818" v="548" actId="1076"/>
          <ac:picMkLst>
            <pc:docMk/>
            <pc:sldMk cId="1939196997" sldId="4330"/>
            <ac:picMk id="14" creationId="{F66BFC7C-D15A-4485-956E-F5EA73388525}"/>
          </ac:picMkLst>
        </pc:picChg>
      </pc:sldChg>
      <pc:sldChg chg="modNotesTx">
        <pc:chgData name="Francesca Jaworska" userId="9ea13185-f500-4e8b-879d-7f5c007fa537" providerId="ADAL" clId="{1E305FF6-7269-4C94-A856-3EE0C6BF9BE6}" dt="2020-02-25T09:51:03.148" v="746" actId="20577"/>
        <pc:sldMkLst>
          <pc:docMk/>
          <pc:sldMk cId="310448824" sldId="4336"/>
        </pc:sldMkLst>
      </pc:sldChg>
      <pc:sldChg chg="addSp delSp modSp modAnim addCm delCm modCm modNotesTx">
        <pc:chgData name="Francesca Jaworska" userId="9ea13185-f500-4e8b-879d-7f5c007fa537" providerId="ADAL" clId="{1E305FF6-7269-4C94-A856-3EE0C6BF9BE6}" dt="2020-02-25T13:07:30.343" v="1491" actId="1592"/>
        <pc:sldMkLst>
          <pc:docMk/>
          <pc:sldMk cId="448993402" sldId="4340"/>
        </pc:sldMkLst>
        <pc:spChg chg="add del mod">
          <ac:chgData name="Francesca Jaworska" userId="9ea13185-f500-4e8b-879d-7f5c007fa537" providerId="ADAL" clId="{1E305FF6-7269-4C94-A856-3EE0C6BF9BE6}" dt="2020-02-25T09:10:29.626" v="267"/>
          <ac:spMkLst>
            <pc:docMk/>
            <pc:sldMk cId="448993402" sldId="4340"/>
            <ac:spMk id="12" creationId="{267A42B8-1D03-4ABB-B713-61A0C2F2A1D7}"/>
          </ac:spMkLst>
        </pc:spChg>
        <pc:grpChg chg="mod">
          <ac:chgData name="Francesca Jaworska" userId="9ea13185-f500-4e8b-879d-7f5c007fa537" providerId="ADAL" clId="{1E305FF6-7269-4C94-A856-3EE0C6BF9BE6}" dt="2020-02-25T09:17:54.692" v="460" actId="1076"/>
          <ac:grpSpMkLst>
            <pc:docMk/>
            <pc:sldMk cId="448993402" sldId="4340"/>
            <ac:grpSpMk id="4" creationId="{3F5281A0-B4A0-47A1-88F5-40F4796C3AE2}"/>
          </ac:grpSpMkLst>
        </pc:grpChg>
        <pc:grpChg chg="mod">
          <ac:chgData name="Francesca Jaworska" userId="9ea13185-f500-4e8b-879d-7f5c007fa537" providerId="ADAL" clId="{1E305FF6-7269-4C94-A856-3EE0C6BF9BE6}" dt="2020-02-25T09:17:54.692" v="460" actId="1076"/>
          <ac:grpSpMkLst>
            <pc:docMk/>
            <pc:sldMk cId="448993402" sldId="4340"/>
            <ac:grpSpMk id="7" creationId="{52162BC8-76F5-4F1E-BB61-AE4D23CA53A9}"/>
          </ac:grpSpMkLst>
        </pc:grpChg>
        <pc:grpChg chg="mod">
          <ac:chgData name="Francesca Jaworska" userId="9ea13185-f500-4e8b-879d-7f5c007fa537" providerId="ADAL" clId="{1E305FF6-7269-4C94-A856-3EE0C6BF9BE6}" dt="2020-02-25T09:17:59.852" v="461" actId="1076"/>
          <ac:grpSpMkLst>
            <pc:docMk/>
            <pc:sldMk cId="448993402" sldId="4340"/>
            <ac:grpSpMk id="9" creationId="{21F77AB7-303D-4809-8B15-CA8AA4FA47C8}"/>
          </ac:grpSpMkLst>
        </pc:grpChg>
        <pc:picChg chg="mod modCrop">
          <ac:chgData name="Francesca Jaworska" userId="9ea13185-f500-4e8b-879d-7f5c007fa537" providerId="ADAL" clId="{1E305FF6-7269-4C94-A856-3EE0C6BF9BE6}" dt="2020-02-25T09:16:41.611" v="402" actId="732"/>
          <ac:picMkLst>
            <pc:docMk/>
            <pc:sldMk cId="448993402" sldId="4340"/>
            <ac:picMk id="8" creationId="{608F2ED0-B50B-419F-8F51-06875CDA9727}"/>
          </ac:picMkLst>
        </pc:picChg>
        <pc:picChg chg="mod">
          <ac:chgData name="Francesca Jaworska" userId="9ea13185-f500-4e8b-879d-7f5c007fa537" providerId="ADAL" clId="{1E305FF6-7269-4C94-A856-3EE0C6BF9BE6}" dt="2020-02-25T09:14:05.991" v="369" actId="14100"/>
          <ac:picMkLst>
            <pc:docMk/>
            <pc:sldMk cId="448993402" sldId="4340"/>
            <ac:picMk id="25" creationId="{E07B335D-E266-45F5-97D1-658D15FE9058}"/>
          </ac:picMkLst>
        </pc:picChg>
        <pc:picChg chg="mod">
          <ac:chgData name="Francesca Jaworska" userId="9ea13185-f500-4e8b-879d-7f5c007fa537" providerId="ADAL" clId="{1E305FF6-7269-4C94-A856-3EE0C6BF9BE6}" dt="2020-02-25T11:01:29.404" v="1434" actId="14826"/>
          <ac:picMkLst>
            <pc:docMk/>
            <pc:sldMk cId="448993402" sldId="4340"/>
            <ac:picMk id="1026" creationId="{80690397-FA82-47A5-8AF0-830295D81B66}"/>
          </ac:picMkLst>
        </pc:picChg>
        <pc:picChg chg="add del mod">
          <ac:chgData name="Francesca Jaworska" userId="9ea13185-f500-4e8b-879d-7f5c007fa537" providerId="ADAL" clId="{1E305FF6-7269-4C94-A856-3EE0C6BF9BE6}" dt="2020-02-25T09:11:15.014" v="340" actId="732"/>
          <ac:picMkLst>
            <pc:docMk/>
            <pc:sldMk cId="448993402" sldId="4340"/>
            <ac:picMk id="12290" creationId="{C1920EE8-6375-4B8B-942A-1F8FEAE48CFA}"/>
          </ac:picMkLst>
        </pc:picChg>
      </pc:sldChg>
      <pc:sldChg chg="modNotesTx">
        <pc:chgData name="Francesca Jaworska" userId="9ea13185-f500-4e8b-879d-7f5c007fa537" providerId="ADAL" clId="{1E305FF6-7269-4C94-A856-3EE0C6BF9BE6}" dt="2020-02-25T10:04:47.190" v="876" actId="20577"/>
        <pc:sldMkLst>
          <pc:docMk/>
          <pc:sldMk cId="2255216474" sldId="4344"/>
        </pc:sldMkLst>
      </pc:sldChg>
      <pc:sldChg chg="addSp delSp modSp modNotesTx">
        <pc:chgData name="Francesca Jaworska" userId="9ea13185-f500-4e8b-879d-7f5c007fa537" providerId="ADAL" clId="{1E305FF6-7269-4C94-A856-3EE0C6BF9BE6}" dt="2020-02-25T10:13:44.009" v="1138"/>
        <pc:sldMkLst>
          <pc:docMk/>
          <pc:sldMk cId="915294257" sldId="4347"/>
        </pc:sldMkLst>
        <pc:spChg chg="del">
          <ac:chgData name="Francesca Jaworska" userId="9ea13185-f500-4e8b-879d-7f5c007fa537" providerId="ADAL" clId="{1E305FF6-7269-4C94-A856-3EE0C6BF9BE6}" dt="2020-02-25T10:07:30.520" v="890" actId="478"/>
          <ac:spMkLst>
            <pc:docMk/>
            <pc:sldMk cId="915294257" sldId="4347"/>
            <ac:spMk id="8" creationId="{03F44ED0-6853-4C07-B645-EBB4501FE4AE}"/>
          </ac:spMkLst>
        </pc:spChg>
        <pc:spChg chg="add">
          <ac:chgData name="Francesca Jaworska" userId="9ea13185-f500-4e8b-879d-7f5c007fa537" providerId="ADAL" clId="{1E305FF6-7269-4C94-A856-3EE0C6BF9BE6}" dt="2020-02-25T10:13:44.009" v="1138"/>
          <ac:spMkLst>
            <pc:docMk/>
            <pc:sldMk cId="915294257" sldId="4347"/>
            <ac:spMk id="11" creationId="{9DE5BFF2-8F1A-47BD-958C-292965C60367}"/>
          </ac:spMkLst>
        </pc:spChg>
        <pc:picChg chg="add del mod">
          <ac:chgData name="Francesca Jaworska" userId="9ea13185-f500-4e8b-879d-7f5c007fa537" providerId="ADAL" clId="{1E305FF6-7269-4C94-A856-3EE0C6BF9BE6}" dt="2020-02-25T10:07:32.942" v="892" actId="478"/>
          <ac:picMkLst>
            <pc:docMk/>
            <pc:sldMk cId="915294257" sldId="4347"/>
            <ac:picMk id="1026" creationId="{9050CBCB-15AA-4D75-B6A5-D12025DA3919}"/>
          </ac:picMkLst>
        </pc:picChg>
        <pc:picChg chg="add del mod">
          <ac:chgData name="Francesca Jaworska" userId="9ea13185-f500-4e8b-879d-7f5c007fa537" providerId="ADAL" clId="{1E305FF6-7269-4C94-A856-3EE0C6BF9BE6}" dt="2020-02-25T10:08:46.520" v="967" actId="1076"/>
          <ac:picMkLst>
            <pc:docMk/>
            <pc:sldMk cId="915294257" sldId="4347"/>
            <ac:picMk id="1028" creationId="{BDE30F9D-B8EA-4B68-8A1C-EC1B1C282896}"/>
          </ac:picMkLst>
        </pc:picChg>
      </pc:sldChg>
      <pc:sldChg chg="delSp modSp">
        <pc:chgData name="Francesca Jaworska" userId="9ea13185-f500-4e8b-879d-7f5c007fa537" providerId="ADAL" clId="{1E305FF6-7269-4C94-A856-3EE0C6BF9BE6}" dt="2020-02-25T10:54:46.087" v="1427" actId="1076"/>
        <pc:sldMkLst>
          <pc:docMk/>
          <pc:sldMk cId="1585599811" sldId="4348"/>
        </pc:sldMkLst>
        <pc:spChg chg="mod">
          <ac:chgData name="Francesca Jaworska" userId="9ea13185-f500-4e8b-879d-7f5c007fa537" providerId="ADAL" clId="{1E305FF6-7269-4C94-A856-3EE0C6BF9BE6}" dt="2020-02-25T10:52:45.207" v="1304" actId="20577"/>
          <ac:spMkLst>
            <pc:docMk/>
            <pc:sldMk cId="1585599811" sldId="4348"/>
            <ac:spMk id="2" creationId="{A42807C2-A0D3-47F3-8FA9-6F4A1E42C4E3}"/>
          </ac:spMkLst>
        </pc:spChg>
        <pc:spChg chg="mod">
          <ac:chgData name="Francesca Jaworska" userId="9ea13185-f500-4e8b-879d-7f5c007fa537" providerId="ADAL" clId="{1E305FF6-7269-4C94-A856-3EE0C6BF9BE6}" dt="2020-02-25T10:54:46.087" v="1427" actId="1076"/>
          <ac:spMkLst>
            <pc:docMk/>
            <pc:sldMk cId="1585599811" sldId="4348"/>
            <ac:spMk id="3" creationId="{C6E64186-F4D9-4C1E-BE51-14DB0D793C4F}"/>
          </ac:spMkLst>
        </pc:spChg>
        <pc:picChg chg="mod">
          <ac:chgData name="Francesca Jaworska" userId="9ea13185-f500-4e8b-879d-7f5c007fa537" providerId="ADAL" clId="{1E305FF6-7269-4C94-A856-3EE0C6BF9BE6}" dt="2020-02-25T10:54:10.473" v="1424" actId="1076"/>
          <ac:picMkLst>
            <pc:docMk/>
            <pc:sldMk cId="1585599811" sldId="4348"/>
            <ac:picMk id="6" creationId="{410697A9-65DA-449D-BC02-0BED9E08D8A8}"/>
          </ac:picMkLst>
        </pc:picChg>
        <pc:picChg chg="del">
          <ac:chgData name="Francesca Jaworska" userId="9ea13185-f500-4e8b-879d-7f5c007fa537" providerId="ADAL" clId="{1E305FF6-7269-4C94-A856-3EE0C6BF9BE6}" dt="2020-02-25T10:52:47.718" v="1306" actId="478"/>
          <ac:picMkLst>
            <pc:docMk/>
            <pc:sldMk cId="1585599811" sldId="4348"/>
            <ac:picMk id="9" creationId="{353B81D6-ADCD-408D-9D13-51B9842496FA}"/>
          </ac:picMkLst>
        </pc:picChg>
        <pc:picChg chg="del">
          <ac:chgData name="Francesca Jaworska" userId="9ea13185-f500-4e8b-879d-7f5c007fa537" providerId="ADAL" clId="{1E305FF6-7269-4C94-A856-3EE0C6BF9BE6}" dt="2020-02-25T10:52:47.072" v="1305" actId="478"/>
          <ac:picMkLst>
            <pc:docMk/>
            <pc:sldMk cId="1585599811" sldId="4348"/>
            <ac:picMk id="10" creationId="{EA5618E1-D2C0-4B25-B62A-7FB122EA024B}"/>
          </ac:picMkLst>
        </pc:picChg>
        <pc:picChg chg="mod">
          <ac:chgData name="Francesca Jaworska" userId="9ea13185-f500-4e8b-879d-7f5c007fa537" providerId="ADAL" clId="{1E305FF6-7269-4C94-A856-3EE0C6BF9BE6}" dt="2020-02-25T10:54:10.473" v="1424" actId="1076"/>
          <ac:picMkLst>
            <pc:docMk/>
            <pc:sldMk cId="1585599811" sldId="4348"/>
            <ac:picMk id="11" creationId="{286C718C-EA4E-4D1F-9E56-02B8D7F30A85}"/>
          </ac:picMkLst>
        </pc:picChg>
        <pc:picChg chg="mod">
          <ac:chgData name="Francesca Jaworska" userId="9ea13185-f500-4e8b-879d-7f5c007fa537" providerId="ADAL" clId="{1E305FF6-7269-4C94-A856-3EE0C6BF9BE6}" dt="2020-02-25T10:54:10.473" v="1424" actId="1076"/>
          <ac:picMkLst>
            <pc:docMk/>
            <pc:sldMk cId="1585599811" sldId="4348"/>
            <ac:picMk id="13" creationId="{5C6B4E7E-7A30-4EB6-91DD-A894AF729283}"/>
          </ac:picMkLst>
        </pc:picChg>
      </pc:sldChg>
      <pc:sldChg chg="addSp modSp modNotesTx">
        <pc:chgData name="Francesca Jaworska" userId="9ea13185-f500-4e8b-879d-7f5c007fa537" providerId="ADAL" clId="{1E305FF6-7269-4C94-A856-3EE0C6BF9BE6}" dt="2020-02-26T09:50:48.725" v="1494" actId="20577"/>
        <pc:sldMkLst>
          <pc:docMk/>
          <pc:sldMk cId="122943839" sldId="4349"/>
        </pc:sldMkLst>
        <pc:spChg chg="add mod">
          <ac:chgData name="Francesca Jaworska" userId="9ea13185-f500-4e8b-879d-7f5c007fa537" providerId="ADAL" clId="{1E305FF6-7269-4C94-A856-3EE0C6BF9BE6}" dt="2020-02-25T10:12:40.617" v="1131" actId="207"/>
          <ac:spMkLst>
            <pc:docMk/>
            <pc:sldMk cId="122943839" sldId="4349"/>
            <ac:spMk id="4" creationId="{14D94852-778D-4EE7-925A-C6DFF963B4A0}"/>
          </ac:spMkLst>
        </pc:spChg>
        <pc:spChg chg="mod">
          <ac:chgData name="Francesca Jaworska" userId="9ea13185-f500-4e8b-879d-7f5c007fa537" providerId="ADAL" clId="{1E305FF6-7269-4C94-A856-3EE0C6BF9BE6}" dt="2020-02-26T09:50:48.725" v="1494" actId="20577"/>
          <ac:spMkLst>
            <pc:docMk/>
            <pc:sldMk cId="122943839" sldId="4349"/>
            <ac:spMk id="7" creationId="{16314CA5-EBAC-4399-8BB6-8E517D81CC2C}"/>
          </ac:spMkLst>
        </pc:spChg>
      </pc:sldChg>
      <pc:sldChg chg="addSp modSp modNotesTx">
        <pc:chgData name="Francesca Jaworska" userId="9ea13185-f500-4e8b-879d-7f5c007fa537" providerId="ADAL" clId="{1E305FF6-7269-4C94-A856-3EE0C6BF9BE6}" dt="2020-02-26T09:50:54.083" v="1496" actId="20577"/>
        <pc:sldMkLst>
          <pc:docMk/>
          <pc:sldMk cId="2277705597" sldId="4363"/>
        </pc:sldMkLst>
        <pc:spChg chg="add mod">
          <ac:chgData name="Francesca Jaworska" userId="9ea13185-f500-4e8b-879d-7f5c007fa537" providerId="ADAL" clId="{1E305FF6-7269-4C94-A856-3EE0C6BF9BE6}" dt="2020-02-25T10:04:07.581" v="833" actId="1076"/>
          <ac:spMkLst>
            <pc:docMk/>
            <pc:sldMk cId="2277705597" sldId="4363"/>
            <ac:spMk id="5" creationId="{2415A537-613E-4DD2-9C5E-2AD7C3F051A1}"/>
          </ac:spMkLst>
        </pc:spChg>
        <pc:spChg chg="mod">
          <ac:chgData name="Francesca Jaworska" userId="9ea13185-f500-4e8b-879d-7f5c007fa537" providerId="ADAL" clId="{1E305FF6-7269-4C94-A856-3EE0C6BF9BE6}" dt="2020-02-26T09:50:54.083" v="1496" actId="20577"/>
          <ac:spMkLst>
            <pc:docMk/>
            <pc:sldMk cId="2277705597" sldId="4363"/>
            <ac:spMk id="8" creationId="{213D64DE-B35D-4786-9887-AFA53BBA317B}"/>
          </ac:spMkLst>
        </pc:spChg>
      </pc:sldChg>
      <pc:sldChg chg="modSp">
        <pc:chgData name="Francesca Jaworska" userId="9ea13185-f500-4e8b-879d-7f5c007fa537" providerId="ADAL" clId="{1E305FF6-7269-4C94-A856-3EE0C6BF9BE6}" dt="2020-02-25T08:22:53.431" v="161" actId="20577"/>
        <pc:sldMkLst>
          <pc:docMk/>
          <pc:sldMk cId="2657180686" sldId="4364"/>
        </pc:sldMkLst>
        <pc:spChg chg="mod">
          <ac:chgData name="Francesca Jaworska" userId="9ea13185-f500-4e8b-879d-7f5c007fa537" providerId="ADAL" clId="{1E305FF6-7269-4C94-A856-3EE0C6BF9BE6}" dt="2020-02-25T08:22:53.431" v="161" actId="20577"/>
          <ac:spMkLst>
            <pc:docMk/>
            <pc:sldMk cId="2657180686" sldId="4364"/>
            <ac:spMk id="13" creationId="{463A4ECE-5AE8-47D2-B697-B71A0D5C7707}"/>
          </ac:spMkLst>
        </pc:spChg>
      </pc:sldChg>
      <pc:sldChg chg="modSp">
        <pc:chgData name="Francesca Jaworska" userId="9ea13185-f500-4e8b-879d-7f5c007fa537" providerId="ADAL" clId="{1E305FF6-7269-4C94-A856-3EE0C6BF9BE6}" dt="2020-02-26T09:51:15.522" v="1506" actId="20577"/>
        <pc:sldMkLst>
          <pc:docMk/>
          <pc:sldMk cId="1710751873" sldId="4375"/>
        </pc:sldMkLst>
        <pc:spChg chg="mod">
          <ac:chgData name="Francesca Jaworska" userId="9ea13185-f500-4e8b-879d-7f5c007fa537" providerId="ADAL" clId="{1E305FF6-7269-4C94-A856-3EE0C6BF9BE6}" dt="2020-02-26T09:51:15.522" v="1506" actId="20577"/>
          <ac:spMkLst>
            <pc:docMk/>
            <pc:sldMk cId="1710751873" sldId="4375"/>
            <ac:spMk id="7" creationId="{05D41215-AA5C-4B71-9580-DA4A24B0FA31}"/>
          </ac:spMkLst>
        </pc:spChg>
      </pc:sldChg>
      <pc:sldChg chg="addSp delSp modSp modNotesTx">
        <pc:chgData name="Francesca Jaworska" userId="9ea13185-f500-4e8b-879d-7f5c007fa537" providerId="ADAL" clId="{1E305FF6-7269-4C94-A856-3EE0C6BF9BE6}" dt="2020-02-25T10:13:14.010" v="1137" actId="1076"/>
        <pc:sldMkLst>
          <pc:docMk/>
          <pc:sldMk cId="3917702420" sldId="4376"/>
        </pc:sldMkLst>
        <pc:spChg chg="add mod">
          <ac:chgData name="Francesca Jaworska" userId="9ea13185-f500-4e8b-879d-7f5c007fa537" providerId="ADAL" clId="{1E305FF6-7269-4C94-A856-3EE0C6BF9BE6}" dt="2020-02-25T10:13:14.010" v="1137" actId="1076"/>
          <ac:spMkLst>
            <pc:docMk/>
            <pc:sldMk cId="3917702420" sldId="4376"/>
            <ac:spMk id="4" creationId="{BABA0F8F-2A2C-440B-BAFE-A3DA1F0DC5DB}"/>
          </ac:spMkLst>
        </pc:spChg>
        <pc:spChg chg="del">
          <ac:chgData name="Francesca Jaworska" userId="9ea13185-f500-4e8b-879d-7f5c007fa537" providerId="ADAL" clId="{1E305FF6-7269-4C94-A856-3EE0C6BF9BE6}" dt="2020-02-25T10:08:57.945" v="969" actId="478"/>
          <ac:spMkLst>
            <pc:docMk/>
            <pc:sldMk cId="3917702420" sldId="4376"/>
            <ac:spMk id="8" creationId="{03F44ED0-6853-4C07-B645-EBB4501FE4AE}"/>
          </ac:spMkLst>
        </pc:spChg>
        <pc:picChg chg="add mod">
          <ac:chgData name="Francesca Jaworska" userId="9ea13185-f500-4e8b-879d-7f5c007fa537" providerId="ADAL" clId="{1E305FF6-7269-4C94-A856-3EE0C6BF9BE6}" dt="2020-02-25T10:09:23.591" v="1011" actId="1076"/>
          <ac:picMkLst>
            <pc:docMk/>
            <pc:sldMk cId="3917702420" sldId="4376"/>
            <ac:picMk id="11" creationId="{A0D5F1BB-844D-45A6-906B-10A61999C577}"/>
          </ac:picMkLst>
        </pc:picChg>
      </pc:sldChg>
      <pc:sldChg chg="addSp modSp">
        <pc:chgData name="Francesca Jaworska" userId="9ea13185-f500-4e8b-879d-7f5c007fa537" providerId="ADAL" clId="{1E305FF6-7269-4C94-A856-3EE0C6BF9BE6}" dt="2020-02-25T13:07:19.885" v="1490" actId="1076"/>
        <pc:sldMkLst>
          <pc:docMk/>
          <pc:sldMk cId="3817276377" sldId="4385"/>
        </pc:sldMkLst>
        <pc:spChg chg="add mod">
          <ac:chgData name="Francesca Jaworska" userId="9ea13185-f500-4e8b-879d-7f5c007fa537" providerId="ADAL" clId="{1E305FF6-7269-4C94-A856-3EE0C6BF9BE6}" dt="2020-02-25T13:07:19.885" v="1490" actId="1076"/>
          <ac:spMkLst>
            <pc:docMk/>
            <pc:sldMk cId="3817276377" sldId="4385"/>
            <ac:spMk id="11" creationId="{EB95E485-BD4E-4366-B08B-EECD4FBC12B7}"/>
          </ac:spMkLst>
        </pc:spChg>
      </pc:sldChg>
      <pc:sldChg chg="addSp addCm delCm modCm">
        <pc:chgData name="Francesca Jaworska" userId="9ea13185-f500-4e8b-879d-7f5c007fa537" providerId="ADAL" clId="{1E305FF6-7269-4C94-A856-3EE0C6BF9BE6}" dt="2020-02-25T13:07:08.085" v="1488"/>
        <pc:sldMkLst>
          <pc:docMk/>
          <pc:sldMk cId="1712074289" sldId="4386"/>
        </pc:sldMkLst>
        <pc:spChg chg="add">
          <ac:chgData name="Francesca Jaworska" userId="9ea13185-f500-4e8b-879d-7f5c007fa537" providerId="ADAL" clId="{1E305FF6-7269-4C94-A856-3EE0C6BF9BE6}" dt="2020-02-25T13:07:08.085" v="1488"/>
          <ac:spMkLst>
            <pc:docMk/>
            <pc:sldMk cId="1712074289" sldId="4386"/>
            <ac:spMk id="9" creationId="{B06A9909-2DFB-4AB4-B20A-72940C6439B0}"/>
          </ac:spMkLst>
        </pc:spChg>
      </pc:sldChg>
      <pc:sldChg chg="addSp delSp modSp">
        <pc:chgData name="Francesca Jaworska" userId="9ea13185-f500-4e8b-879d-7f5c007fa537" providerId="ADAL" clId="{1E305FF6-7269-4C94-A856-3EE0C6BF9BE6}" dt="2020-02-25T09:33:24.479" v="648" actId="1076"/>
        <pc:sldMkLst>
          <pc:docMk/>
          <pc:sldMk cId="2891666388" sldId="4388"/>
        </pc:sldMkLst>
        <pc:spChg chg="mod">
          <ac:chgData name="Francesca Jaworska" userId="9ea13185-f500-4e8b-879d-7f5c007fa537" providerId="ADAL" clId="{1E305FF6-7269-4C94-A856-3EE0C6BF9BE6}" dt="2020-02-25T09:32:57.222" v="607" actId="1076"/>
          <ac:spMkLst>
            <pc:docMk/>
            <pc:sldMk cId="2891666388" sldId="4388"/>
            <ac:spMk id="5" creationId="{32DDF336-2F3A-499D-94F5-762A75E55C28}"/>
          </ac:spMkLst>
        </pc:spChg>
        <pc:spChg chg="add mod">
          <ac:chgData name="Francesca Jaworska" userId="9ea13185-f500-4e8b-879d-7f5c007fa537" providerId="ADAL" clId="{1E305FF6-7269-4C94-A856-3EE0C6BF9BE6}" dt="2020-02-25T09:33:24.479" v="648" actId="1076"/>
          <ac:spMkLst>
            <pc:docMk/>
            <pc:sldMk cId="2891666388" sldId="4388"/>
            <ac:spMk id="6" creationId="{03E73798-77A2-4F94-8603-20CAC1895A46}"/>
          </ac:spMkLst>
        </pc:spChg>
        <pc:picChg chg="del">
          <ac:chgData name="Francesca Jaworska" userId="9ea13185-f500-4e8b-879d-7f5c007fa537" providerId="ADAL" clId="{1E305FF6-7269-4C94-A856-3EE0C6BF9BE6}" dt="2020-02-25T09:32:48.039" v="604" actId="478"/>
          <ac:picMkLst>
            <pc:docMk/>
            <pc:sldMk cId="2891666388" sldId="4388"/>
            <ac:picMk id="3" creationId="{B5702E59-70E6-46A2-B1D0-1B9807295E12}"/>
          </ac:picMkLst>
        </pc:picChg>
        <pc:picChg chg="add">
          <ac:chgData name="Francesca Jaworska" userId="9ea13185-f500-4e8b-879d-7f5c007fa537" providerId="ADAL" clId="{1E305FF6-7269-4C94-A856-3EE0C6BF9BE6}" dt="2020-02-25T09:32:48.477" v="605"/>
          <ac:picMkLst>
            <pc:docMk/>
            <pc:sldMk cId="2891666388" sldId="4388"/>
            <ac:picMk id="8" creationId="{FAC575FA-9090-49EF-B658-70DA4CC4C6F1}"/>
          </ac:picMkLst>
        </pc:picChg>
      </pc:sldChg>
      <pc:sldChg chg="add">
        <pc:chgData name="Francesca Jaworska" userId="9ea13185-f500-4e8b-879d-7f5c007fa537" providerId="ADAL" clId="{1E305FF6-7269-4C94-A856-3EE0C6BF9BE6}" dt="2020-02-25T10:29:17.243" v="1194"/>
        <pc:sldMkLst>
          <pc:docMk/>
          <pc:sldMk cId="3054618003" sldId="4422"/>
        </pc:sldMkLst>
      </pc:sldChg>
      <pc:sldChg chg="modSp add del">
        <pc:chgData name="Francesca Jaworska" userId="9ea13185-f500-4e8b-879d-7f5c007fa537" providerId="ADAL" clId="{1E305FF6-7269-4C94-A856-3EE0C6BF9BE6}" dt="2020-02-25T10:30:02.399" v="1268" actId="2696"/>
        <pc:sldMkLst>
          <pc:docMk/>
          <pc:sldMk cId="4101722031" sldId="4423"/>
        </pc:sldMkLst>
        <pc:spChg chg="mod">
          <ac:chgData name="Francesca Jaworska" userId="9ea13185-f500-4e8b-879d-7f5c007fa537" providerId="ADAL" clId="{1E305FF6-7269-4C94-A856-3EE0C6BF9BE6}" dt="2020-02-25T10:29:55.176" v="1267" actId="20577"/>
          <ac:spMkLst>
            <pc:docMk/>
            <pc:sldMk cId="4101722031" sldId="4423"/>
            <ac:spMk id="3" creationId="{3EAEC6BE-231A-4B41-A7F9-1A2437967539}"/>
          </ac:spMkLst>
        </pc:spChg>
      </pc:sldChg>
    </pc:docChg>
  </pc:docChgLst>
  <pc:docChgLst>
    <pc:chgData name="Katia Bonga" userId="S::bonga@wbcsd.org::5e24d649-f790-44c8-b336-b53f1207ffb2" providerId="AD" clId="Web-{BEF50394-AAA2-BEF4-E43E-A9BE57618F25}"/>
    <pc:docChg chg="">
      <pc:chgData name="Katia Bonga" userId="S::bonga@wbcsd.org::5e24d649-f790-44c8-b336-b53f1207ffb2" providerId="AD" clId="Web-{BEF50394-AAA2-BEF4-E43E-A9BE57618F25}" dt="2020-02-25T10:55:19.437" v="0"/>
      <pc:docMkLst>
        <pc:docMk/>
      </pc:docMkLst>
      <pc:sldChg chg="addCm">
        <pc:chgData name="Katia Bonga" userId="S::bonga@wbcsd.org::5e24d649-f790-44c8-b336-b53f1207ffb2" providerId="AD" clId="Web-{BEF50394-AAA2-BEF4-E43E-A9BE57618F25}" dt="2020-02-25T10:55:19.437" v="0"/>
        <pc:sldMkLst>
          <pc:docMk/>
          <pc:sldMk cId="448993402" sldId="4340"/>
        </pc:sldMkLst>
      </pc:sldChg>
    </pc:docChg>
  </pc:docChgLst>
  <pc:docChgLst>
    <pc:chgData name="Francesca Jaworska" userId="9ea13185-f500-4e8b-879d-7f5c007fa537" providerId="ADAL" clId="{5119E07F-879F-4ABD-BA40-0B10D29F0D2A}"/>
    <pc:docChg chg="undo custSel modSld">
      <pc:chgData name="Francesca Jaworska" userId="9ea13185-f500-4e8b-879d-7f5c007fa537" providerId="ADAL" clId="{5119E07F-879F-4ABD-BA40-0B10D29F0D2A}" dt="2020-01-21T11:42:27.770" v="33" actId="1076"/>
      <pc:docMkLst>
        <pc:docMk/>
      </pc:docMkLst>
      <pc:sldChg chg="addSp delSp modSp">
        <pc:chgData name="Francesca Jaworska" userId="9ea13185-f500-4e8b-879d-7f5c007fa537" providerId="ADAL" clId="{5119E07F-879F-4ABD-BA40-0B10D29F0D2A}" dt="2020-01-21T11:42:27.770" v="33" actId="1076"/>
        <pc:sldMkLst>
          <pc:docMk/>
          <pc:sldMk cId="2657180686" sldId="4364"/>
        </pc:sldMkLst>
        <pc:spChg chg="del mod ord">
          <ac:chgData name="Francesca Jaworska" userId="9ea13185-f500-4e8b-879d-7f5c007fa537" providerId="ADAL" clId="{5119E07F-879F-4ABD-BA40-0B10D29F0D2A}" dt="2020-01-21T11:42:12.627" v="28" actId="478"/>
          <ac:spMkLst>
            <pc:docMk/>
            <pc:sldMk cId="2657180686" sldId="4364"/>
            <ac:spMk id="3" creationId="{95D36320-7E0B-4BF2-B8FF-18270EF45DB6}"/>
          </ac:spMkLst>
        </pc:spChg>
        <pc:spChg chg="mod">
          <ac:chgData name="Francesca Jaworska" userId="9ea13185-f500-4e8b-879d-7f5c007fa537" providerId="ADAL" clId="{5119E07F-879F-4ABD-BA40-0B10D29F0D2A}" dt="2020-01-21T11:41:30.365" v="19" actId="1076"/>
          <ac:spMkLst>
            <pc:docMk/>
            <pc:sldMk cId="2657180686" sldId="4364"/>
            <ac:spMk id="6" creationId="{48ACDC39-B994-456A-92BB-D8F1A55E7E78}"/>
          </ac:spMkLst>
        </pc:spChg>
        <pc:spChg chg="mod">
          <ac:chgData name="Francesca Jaworska" userId="9ea13185-f500-4e8b-879d-7f5c007fa537" providerId="ADAL" clId="{5119E07F-879F-4ABD-BA40-0B10D29F0D2A}" dt="2020-01-21T11:42:27.770" v="33" actId="1076"/>
          <ac:spMkLst>
            <pc:docMk/>
            <pc:sldMk cId="2657180686" sldId="4364"/>
            <ac:spMk id="13" creationId="{463A4ECE-5AE8-47D2-B697-B71A0D5C7707}"/>
          </ac:spMkLst>
        </pc:spChg>
        <pc:spChg chg="add del">
          <ac:chgData name="Francesca Jaworska" userId="9ea13185-f500-4e8b-879d-7f5c007fa537" providerId="ADAL" clId="{5119E07F-879F-4ABD-BA40-0B10D29F0D2A}" dt="2020-01-21T11:40:37.922" v="6"/>
          <ac:spMkLst>
            <pc:docMk/>
            <pc:sldMk cId="2657180686" sldId="4364"/>
            <ac:spMk id="16" creationId="{FE858821-4149-4226-8FFB-1F6DB5647A11}"/>
          </ac:spMkLst>
        </pc:spChg>
        <pc:spChg chg="del mod ord">
          <ac:chgData name="Francesca Jaworska" userId="9ea13185-f500-4e8b-879d-7f5c007fa537" providerId="ADAL" clId="{5119E07F-879F-4ABD-BA40-0B10D29F0D2A}" dt="2020-01-21T11:42:14.631" v="30" actId="478"/>
          <ac:spMkLst>
            <pc:docMk/>
            <pc:sldMk cId="2657180686" sldId="4364"/>
            <ac:spMk id="17" creationId="{EAB7F943-8C0D-4003-8CB4-2DB0D50FA955}"/>
          </ac:spMkLst>
        </pc:spChg>
        <pc:spChg chg="del mod ord">
          <ac:chgData name="Francesca Jaworska" userId="9ea13185-f500-4e8b-879d-7f5c007fa537" providerId="ADAL" clId="{5119E07F-879F-4ABD-BA40-0B10D29F0D2A}" dt="2020-01-21T11:42:13.829" v="29" actId="478"/>
          <ac:spMkLst>
            <pc:docMk/>
            <pc:sldMk cId="2657180686" sldId="4364"/>
            <ac:spMk id="18" creationId="{B05AD7E9-C7F3-4F8B-A07C-97F3F3C53535}"/>
          </ac:spMkLst>
        </pc:spChg>
        <pc:grpChg chg="mod">
          <ac:chgData name="Francesca Jaworska" userId="9ea13185-f500-4e8b-879d-7f5c007fa537" providerId="ADAL" clId="{5119E07F-879F-4ABD-BA40-0B10D29F0D2A}" dt="2020-01-21T11:41:10.100" v="15" actId="1076"/>
          <ac:grpSpMkLst>
            <pc:docMk/>
            <pc:sldMk cId="2657180686" sldId="4364"/>
            <ac:grpSpMk id="14" creationId="{B166B7F2-28B7-451C-9111-3AA711303E3D}"/>
          </ac:grpSpMkLst>
        </pc:grpChg>
        <pc:graphicFrameChg chg="del">
          <ac:chgData name="Francesca Jaworska" userId="9ea13185-f500-4e8b-879d-7f5c007fa537" providerId="ADAL" clId="{5119E07F-879F-4ABD-BA40-0B10D29F0D2A}" dt="2020-01-21T11:40:15.488" v="0" actId="478"/>
          <ac:graphicFrameMkLst>
            <pc:docMk/>
            <pc:sldMk cId="2657180686" sldId="4364"/>
            <ac:graphicFrameMk id="4" creationId="{213C17BB-0231-44FA-A43A-D8E0AE1BD605}"/>
          </ac:graphicFrameMkLst>
        </pc:graphicFrameChg>
        <pc:graphicFrameChg chg="add mod modGraphic">
          <ac:chgData name="Francesca Jaworska" userId="9ea13185-f500-4e8b-879d-7f5c007fa537" providerId="ADAL" clId="{5119E07F-879F-4ABD-BA40-0B10D29F0D2A}" dt="2020-01-21T11:42:24.051" v="32" actId="1076"/>
          <ac:graphicFrameMkLst>
            <pc:docMk/>
            <pc:sldMk cId="2657180686" sldId="4364"/>
            <ac:graphicFrameMk id="19" creationId="{E1DD41F4-5F5A-40A8-951E-A7650FD00403}"/>
          </ac:graphicFrameMkLst>
        </pc:graphicFrameChg>
      </pc:sldChg>
    </pc:docChg>
  </pc:docChgLst>
  <pc:docChgLst>
    <pc:chgData name="Katia Bonga" userId="S::bonga@wbcsd.org::5e24d649-f790-44c8-b336-b53f1207ffb2" providerId="AD" clId="Web-{87C17451-E2EF-87B3-DE18-6413359D6FEE}"/>
    <pc:docChg chg="">
      <pc:chgData name="Katia Bonga" userId="S::bonga@wbcsd.org::5e24d649-f790-44c8-b336-b53f1207ffb2" providerId="AD" clId="Web-{87C17451-E2EF-87B3-DE18-6413359D6FEE}" dt="2020-02-25T12:55:36.983" v="0"/>
      <pc:docMkLst>
        <pc:docMk/>
      </pc:docMkLst>
      <pc:sldChg chg="addCm">
        <pc:chgData name="Katia Bonga" userId="S::bonga@wbcsd.org::5e24d649-f790-44c8-b336-b53f1207ffb2" providerId="AD" clId="Web-{87C17451-E2EF-87B3-DE18-6413359D6FEE}" dt="2020-02-25T12:55:36.983" v="0"/>
        <pc:sldMkLst>
          <pc:docMk/>
          <pc:sldMk cId="1712074289" sldId="4386"/>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9-26T11:23:39.507" idx="44">
    <p:pos x="146" y="146"/>
    <p:text>Facilitation: after showing this slide, ask who of them know if any of their company's material issue(s) are taaken into account in their ERM processes!!! Could be really interesting to hear!</p:text>
    <p:extLst>
      <p:ext uri="{C676402C-5697-4E1C-873F-D02D1690AC5C}">
        <p15:threadingInfo xmlns:p15="http://schemas.microsoft.com/office/powerpoint/2012/main" timeZoneBias="-120"/>
      </p:ext>
    </p:extLst>
  </p:cm>
  <p:cm authorId="1" dt="2019-10-08T19:58:58.496" idx="52">
    <p:pos x="10" y="10"/>
    <p:text>Emphasitze as well how this is a tool that will help communicate with risk management department - it is a language they will understand!</p:text>
    <p:extLst>
      <p:ext uri="{C676402C-5697-4E1C-873F-D02D1690AC5C}">
        <p15:threadingInfo xmlns:p15="http://schemas.microsoft.com/office/powerpoint/2012/main" timeZoneBias="-120"/>
      </p:ext>
    </p:extLst>
  </p:cm>
  <p:cm authorId="1" dt="2019-10-08T19:59:23.847" idx="53">
    <p:pos x="10" y="146"/>
    <p:text>Also that NCP is reference in this guidance</p:text>
    <p:extLst>
      <p:ext uri="{C676402C-5697-4E1C-873F-D02D1690AC5C}">
        <p15:threadingInfo xmlns:p15="http://schemas.microsoft.com/office/powerpoint/2012/main" timeZoneBias="-120">
          <p15:parentCm authorId="1" idx="5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5287B-AAB4-4E14-862C-AC4E04998DAF}" type="datetimeFigureOut">
              <a:rPr lang="en-GB" smtClean="0"/>
              <a:t>26/02/2020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AF288-DB09-4B38-A774-AED1A4768F10}" type="slidenum">
              <a:rPr lang="en-GB" smtClean="0"/>
              <a:t>‹#›</a:t>
            </a:fld>
            <a:endParaRPr lang="en-GB"/>
          </a:p>
        </p:txBody>
      </p:sp>
    </p:spTree>
    <p:extLst>
      <p:ext uri="{BB962C8B-B14F-4D97-AF65-F5344CB8AC3E}">
        <p14:creationId xmlns:p14="http://schemas.microsoft.com/office/powerpoint/2010/main" val="2187666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onservation.org/blog/what-on-earth-is-natural-capita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assets.publishing.service.gov.uk/government/uploads/system/uploads/attachment_data/file/824604/ncc-terminology.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pbes.net/news/Media-Release-Global-Assessmen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eforum.org/reports/the-global-risks-report-201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forbes.com/sites/linhanhcat/2019/05/21/soil-erosion-washes-away-8-billion/#25f56dca5b6c" TargetMode="External"/><Relationship Id="rId13" Type="http://schemas.openxmlformats.org/officeDocument/2006/relationships/hyperlink" Target="https://www.fastcompany.com/90288343/bad-air-makes-you-bad-at-your-job" TargetMode="External"/><Relationship Id="rId3" Type="http://schemas.openxmlformats.org/officeDocument/2006/relationships/hyperlink" Target="https://www.apnews.com/28755ad9694c4248b4e0c8fec6605b62" TargetMode="External"/><Relationship Id="rId7" Type="http://schemas.openxmlformats.org/officeDocument/2006/relationships/hyperlink" Target="https://www.sciencedirect.com/science/article/pii/S0264837718319343" TargetMode="External"/><Relationship Id="rId12" Type="http://schemas.openxmlformats.org/officeDocument/2006/relationships/hyperlink" Target="https://fortune.com/2019/09/05/the-worlds-biodiversity-collapse-is-a-business-issu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theguardian.com/environment/2016/apr/04/climate-change-will-blow-a-25tn-hole-in-global-financial-assets-study-warns" TargetMode="External"/><Relationship Id="rId11" Type="http://schemas.openxmlformats.org/officeDocument/2006/relationships/hyperlink" Target="https://www.cnbc.com/2019/09/04/hurricane-dorian-to-cost-retailers-1point5-billion-threaten-back-to-school-sales.html" TargetMode="External"/><Relationship Id="rId5" Type="http://schemas.openxmlformats.org/officeDocument/2006/relationships/hyperlink" Target="https://pitchfornature.org/" TargetMode="External"/><Relationship Id="rId15" Type="http://schemas.openxmlformats.org/officeDocument/2006/relationships/hyperlink" Target="https://www.nytimes.com/2019/09/26/us/louisiana-freeport-mcmoran-deal.html?emc=rss&amp;partner=rss" TargetMode="External"/><Relationship Id="rId10" Type="http://schemas.openxmlformats.org/officeDocument/2006/relationships/hyperlink" Target="https://www.ft.com/content/836e9e4a-b4bc-11e9-8cb2-799a3a8cf37b" TargetMode="External"/><Relationship Id="rId4" Type="http://schemas.openxmlformats.org/officeDocument/2006/relationships/hyperlink" Target="https://uk.reuters.com/article/uk-refining-germany-shell/shell-adjusts-german-refineries-output-because-of-low-rhine-level-idUKKCN1NP1BX?il=0" TargetMode="External"/><Relationship Id="rId9" Type="http://schemas.openxmlformats.org/officeDocument/2006/relationships/hyperlink" Target="https://www.ft.com/video/87defc86-8c45-478b-a9c1-2b3b21e1ad6f" TargetMode="External"/><Relationship Id="rId14" Type="http://schemas.openxmlformats.org/officeDocument/2006/relationships/hyperlink" Target="https://platform.reprisk.com/news/detail/?id=966736"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naturalinfrastructureforbusiness.org/wp-content/uploads/2015/11/DowUCC_NI4BizCaseStudy_ConstructedWetlands.pdf" TargetMode="External"/><Relationship Id="rId3" Type="http://schemas.openxmlformats.org/officeDocument/2006/relationships/hyperlink" Target="https://www.nytimes.com/2014/04/04/business/energy-environment/anadarko-petroleum-to-pay-5-1-billion-to-settle-pollution-case.html" TargetMode="External"/><Relationship Id="rId7" Type="http://schemas.openxmlformats.org/officeDocument/2006/relationships/hyperlink" Target="https://www.reuters.com/article/us-ikea-sustainability/ikea-to-use-only-renewable-and-recycled-materials-by-2030-idUSKCN1J31CD"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wbcsd.org/Programs/Food-Land-Water/Water/Circular-water-management/Resources/Case-studies/Rainwater-harvesting-for-water-reduction" TargetMode="External"/><Relationship Id="rId5" Type="http://schemas.openxmlformats.org/officeDocument/2006/relationships/hyperlink" Target="https://www.pwc.co.uk/assets/pdf/wef-biodiversity-and-business-risk.pdf" TargetMode="External"/><Relationship Id="rId4" Type="http://schemas.openxmlformats.org/officeDocument/2006/relationships/hyperlink" Target="http://www.kpmg.com/AU/en/IssuesAndInsights/ArticlesPublications/Documents/is-natural-capital-a-material-issue.pdf" TargetMode="External"/><Relationship Id="rId9" Type="http://schemas.openxmlformats.org/officeDocument/2006/relationships/hyperlink" Target="https://www.bbc.com/news/business-4743213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lconfidencial.com/alma-corazon-vida/2015-06-01/un-experimento-te-convierte-en-director-de-una-fabrica-china-esto-es-lo-que-harias_855364/"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naturalcapitalcoalition.org/forest-products-sector-guide-case-study-for-international-pape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aturalcapitalcoalition.org/forest-products-sector-guide-case-study-for-interholco/"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wbcsd.org/Programs/Redefining-Value/Business-Decision-Making/Measurement-Valuation/Business-Examples/Kering-Environmental-Profit-and-Loss-EP-L-accounting"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kering.com/en/sustainability/environmental-profit-los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wbcsd.org/Programs/Redefining-Value/Business-Decision-Making/Enterprise-Risk-Management/Resources/Applying-Enterprise-Risk-Management-to-Environmental-Social-and-Governance-related-Risks"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bcsd.sharepoint.com/:b:/g/sd/redefiningvalue/EYxESzAikSRAm4O_2gKZXuMBzx05v8JLJ_8OVxz_xSdzXw?e=REYC5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naturalcapitalcoalition.org/protocol-trainin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a:t>
            </a:fld>
            <a:endParaRPr lang="en-GB"/>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Tim </a:t>
            </a:r>
            <a:r>
              <a:rPr lang="en-US" dirty="0" err="1"/>
              <a:t>Swaan</a:t>
            </a:r>
            <a:r>
              <a:rPr lang="en-US" dirty="0"/>
              <a:t> on </a:t>
            </a:r>
            <a:r>
              <a:rPr lang="en-US" dirty="0" err="1"/>
              <a:t>Unsplash</a:t>
            </a:r>
            <a:r>
              <a:rPr lang="en-US" dirty="0"/>
              <a:t>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11</a:t>
            </a:fld>
            <a:endParaRPr lang="en-GB"/>
          </a:p>
        </p:txBody>
      </p:sp>
    </p:spTree>
    <p:extLst>
      <p:ext uri="{BB962C8B-B14F-4D97-AF65-F5344CB8AC3E}">
        <p14:creationId xmlns:p14="http://schemas.microsoft.com/office/powerpoint/2010/main" val="1184371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After showing video, open the floor to anyone that wishes to share something</a:t>
            </a:r>
          </a:p>
          <a:p>
            <a:r>
              <a:rPr lang="en-GB"/>
              <a:t>Potential questions that can be asked to participants:</a:t>
            </a:r>
          </a:p>
          <a:p>
            <a:pPr marL="171450" indent="-171450">
              <a:buFontTx/>
              <a:buChar char="-"/>
            </a:pPr>
            <a:r>
              <a:rPr lang="en-GB"/>
              <a:t>Has anyone of you seen this video before? Show of hands</a:t>
            </a:r>
          </a:p>
          <a:p>
            <a:pPr marL="171450" indent="-171450">
              <a:buFontTx/>
              <a:buChar char="-"/>
            </a:pPr>
            <a:r>
              <a:rPr lang="en-GB"/>
              <a:t>What did you think of the video? </a:t>
            </a:r>
          </a:p>
          <a:p>
            <a:pPr marL="171450" indent="-171450">
              <a:buFontTx/>
              <a:buChar char="-"/>
            </a:pPr>
            <a:r>
              <a:rPr lang="en-GB"/>
              <a:t>What feelings or perceptions were perhaps triggered when viewing the video?</a:t>
            </a:r>
          </a:p>
        </p:txBody>
      </p:sp>
      <p:sp>
        <p:nvSpPr>
          <p:cNvPr id="4" name="Slide Number Placeholder 3"/>
          <p:cNvSpPr>
            <a:spLocks noGrp="1"/>
          </p:cNvSpPr>
          <p:nvPr>
            <p:ph type="sldNum" sz="quarter" idx="5"/>
          </p:nvPr>
        </p:nvSpPr>
        <p:spPr/>
        <p:txBody>
          <a:bodyPr/>
          <a:lstStyle/>
          <a:p>
            <a:fld id="{7DBAF288-DB09-4B38-A774-AED1A4768F10}" type="slidenum">
              <a:rPr lang="en-GB" smtClean="0"/>
              <a:t>12</a:t>
            </a:fld>
            <a:endParaRPr lang="en-GB"/>
          </a:p>
        </p:txBody>
      </p:sp>
    </p:spTree>
    <p:extLst>
      <p:ext uri="{BB962C8B-B14F-4D97-AF65-F5344CB8AC3E}">
        <p14:creationId xmlns:p14="http://schemas.microsoft.com/office/powerpoint/2010/main" val="90375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5’ to reflect on both questions at their respective table and then offer each table to very briefly mention what ideas came out.</a:t>
            </a:r>
          </a:p>
          <a:p>
            <a:r>
              <a:rPr lang="en-US" dirty="0"/>
              <a:t> Reflect on responses:</a:t>
            </a:r>
          </a:p>
          <a:p>
            <a:pPr marL="171450" indent="-171450">
              <a:buFontTx/>
              <a:buChar char="-"/>
            </a:pPr>
            <a:r>
              <a:rPr lang="en-US" dirty="0"/>
              <a:t>Reference of resources </a:t>
            </a:r>
          </a:p>
          <a:p>
            <a:pPr marL="171450" indent="-171450">
              <a:buFontTx/>
              <a:buChar char="-"/>
            </a:pPr>
            <a:r>
              <a:rPr lang="en-US" dirty="0"/>
              <a:t>Scope of impacts – some examples referenced at product level others at supply chain level – direct operations or through supply chain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Some may be directly related to the business. Others more indirect: water use through the process and noise/disturbances in extracting and manufacturing process, small particles</a:t>
            </a:r>
          </a:p>
          <a:p>
            <a:pPr marL="171450" indent="-171450">
              <a:buFontTx/>
              <a:buChar char="-"/>
            </a:pPr>
            <a:r>
              <a:rPr lang="en-US" dirty="0"/>
              <a:t>Manufacturing process, customer phase – thinking about full suit</a:t>
            </a:r>
          </a:p>
          <a:p>
            <a:pPr marL="171450" indent="-171450">
              <a:buFontTx/>
              <a:buChar char="-"/>
            </a:pPr>
            <a:r>
              <a:rPr lang="en-US" dirty="0"/>
              <a:t>How may depend on nature: if car manufacturing downstream from a forest for example, it depends on it to protect from flooding which if didn’t have that forest, factory could be at risk of being swamped</a:t>
            </a:r>
          </a:p>
          <a:p>
            <a:pPr marL="0" indent="0">
              <a:buFontTx/>
              <a:buNone/>
            </a:pPr>
            <a:endParaRPr lang="en-US" dirty="0"/>
          </a:p>
          <a:p>
            <a:pPr marL="0" indent="0">
              <a:buFontTx/>
              <a:buNone/>
            </a:pPr>
            <a:r>
              <a:rPr lang="en-US" dirty="0"/>
              <a:t>Potential answers: </a:t>
            </a:r>
          </a:p>
          <a:p>
            <a:pPr marL="0" indent="0">
              <a:buFontTx/>
              <a:buNone/>
            </a:pPr>
            <a:r>
              <a:rPr lang="en-US" dirty="0"/>
              <a:t>Impacts: water use, soil degradation through overuse, (but also health: preventing too much rainwater runoff </a:t>
            </a:r>
            <a:r>
              <a:rPr lang="en-US" dirty="0" err="1"/>
              <a:t>etc</a:t>
            </a:r>
            <a:r>
              <a:rPr lang="en-US" dirty="0"/>
              <a:t>…), absorbing carbon, biodiversity (loss because of monoculture, or helping through providing habitats), use of fertilizer</a:t>
            </a:r>
          </a:p>
          <a:p>
            <a:pPr marL="0" indent="0">
              <a:buFontTx/>
              <a:buNone/>
            </a:pPr>
            <a:r>
              <a:rPr lang="en-US" dirty="0"/>
              <a:t>Dependencies: water, fertile soil, appropriate temperature and climate, </a:t>
            </a:r>
          </a:p>
          <a:p>
            <a:pPr marL="0" indent="0">
              <a:buFontTx/>
              <a:buNone/>
            </a:pPr>
            <a:endParaRPr lang="en-US" dirty="0"/>
          </a:p>
          <a:p>
            <a:pPr marL="0" indent="0">
              <a:buFontTx/>
              <a:buNone/>
            </a:pPr>
            <a:r>
              <a:rPr lang="en-US" dirty="0"/>
              <a:t>Elements to be considered: </a:t>
            </a:r>
          </a:p>
          <a:p>
            <a:pPr marL="0" indent="0">
              <a:buFontTx/>
              <a:buNone/>
            </a:pPr>
            <a:r>
              <a:rPr lang="en-US" dirty="0"/>
              <a:t>What stages of value chain are we considering, where is farm based, is it organic or mass production? </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Brienne Hong on </a:t>
            </a:r>
            <a:r>
              <a:rPr lang="en-US" sz="1200" dirty="0" err="1"/>
              <a:t>Unsplash</a:t>
            </a:r>
            <a:endParaRPr lang="en-CH" sz="1200" dirty="0"/>
          </a:p>
          <a:p>
            <a:pPr marL="0" indent="0">
              <a:buFontTx/>
              <a:buNone/>
            </a:pP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13</a:t>
            </a:fld>
            <a:endParaRPr lang="en-GB"/>
          </a:p>
        </p:txBody>
      </p:sp>
    </p:spTree>
    <p:extLst>
      <p:ext uri="{BB962C8B-B14F-4D97-AF65-F5344CB8AC3E}">
        <p14:creationId xmlns:p14="http://schemas.microsoft.com/office/powerpoint/2010/main" val="3938386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started thinking about natural resources a car company relies and impacts on but what do we mean when we speak about natural capital?</a:t>
            </a:r>
          </a:p>
          <a:p>
            <a:endParaRPr lang="en-US"/>
          </a:p>
          <a:p>
            <a:r>
              <a:rPr lang="en-US"/>
              <a:t>Well in fact, everything you have discussed through the car example is natural capital is some form or another. Whether it is the assets/resources it represents (such as water and rubber you have identified as needed for the car company) or the services it brings (such as the need for water or flood mitigation you referenced through the car example).</a:t>
            </a:r>
          </a:p>
          <a:p>
            <a:endParaRPr lang="en-US"/>
          </a:p>
          <a:p>
            <a:r>
              <a:rPr lang="en-US"/>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p>
          <a:p>
            <a:endParaRPr lang="en-US"/>
          </a:p>
          <a:p>
            <a:r>
              <a:rPr lang="en-US"/>
              <a:t>ADDITIONAL BACKGROUND</a:t>
            </a:r>
          </a:p>
          <a:p>
            <a:r>
              <a:rPr lang="en-US" sz="1200" kern="1200">
                <a:solidFill>
                  <a:schemeClr val="tx1"/>
                </a:solidFill>
                <a:effectLst/>
                <a:latin typeface="+mn-lt"/>
                <a:ea typeface="+mn-ea"/>
                <a:cs typeface="+mn-cs"/>
              </a:rPr>
              <a:t>Some background perspectives: </a:t>
            </a:r>
            <a:endParaRPr lang="en-CH" sz="1200" kern="1200">
              <a:solidFill>
                <a:schemeClr val="tx1"/>
              </a:solidFill>
              <a:effectLst/>
              <a:latin typeface="+mn-lt"/>
              <a:ea typeface="+mn-ea"/>
              <a:cs typeface="+mn-cs"/>
            </a:endParaRPr>
          </a:p>
          <a:p>
            <a:pPr marL="228600" lvl="0" indent="-228600">
              <a:buAutoNum type="arabicParenR"/>
            </a:pPr>
            <a:r>
              <a:rPr lang="en-US" sz="1200" kern="1200">
                <a:solidFill>
                  <a:schemeClr val="tx1"/>
                </a:solidFill>
                <a:effectLst/>
                <a:latin typeface="+mn-lt"/>
                <a:ea typeface="+mn-ea"/>
                <a:cs typeface="+mn-cs"/>
              </a:rPr>
              <a:t>Nature-based solutions in the Climate-policy-world (the new reports IPCC, Climate Adaptation) are coming from the perspective of climate mitigation/adaptation with a focus on eco-system services, protecting forests, mangroves, carbon sequestration, etc. Often slightly theoretical connotation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a:solidFill>
                  <a:schemeClr val="tx1"/>
                </a:solidFill>
                <a:effectLst/>
                <a:latin typeface="+mn-lt"/>
                <a:ea typeface="+mn-ea"/>
                <a:cs typeface="+mn-cs"/>
              </a:rPr>
              <a:t>Natural Climate Solutions are in fact a sub-set of Nature Based Solutions, and are a critical part of delivering a 1.5 degree trajectory for land use, as well as creating finance mechanisms at farm level which support livelihoods and practices</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3) Nature is also emerging as a synonym for Biodiversity or even a new overarching word for ‘everything good for the planet’ (protecting earths resources &amp; climate action).</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4) To some ‘nature-based solutions’ may be the same as bio-based based solutions, referring to solutions of plant/bio based origin (non-fossil based), which result in lower carbon footprints (avoiding greenhouse gas emissions). </a:t>
            </a:r>
            <a:endParaRPr lang="en-CH" sz="1200" kern="1200">
              <a:solidFill>
                <a:schemeClr val="tx1"/>
              </a:solidFill>
              <a:effectLst/>
              <a:latin typeface="+mn-lt"/>
              <a:ea typeface="+mn-ea"/>
              <a:cs typeface="+mn-cs"/>
            </a:endParaRPr>
          </a:p>
          <a:p>
            <a:endParaRPr lang="en-US"/>
          </a:p>
          <a:p>
            <a:r>
              <a:rPr lang="en-US"/>
              <a:t> </a:t>
            </a:r>
          </a:p>
          <a:p>
            <a:r>
              <a:rPr lang="en-GB" sz="1200" kern="1200">
                <a:solidFill>
                  <a:schemeClr val="tx1"/>
                </a:solidFill>
                <a:effectLst/>
                <a:latin typeface="+mn-lt"/>
                <a:ea typeface="+mn-ea"/>
                <a:cs typeface="+mn-cs"/>
              </a:rPr>
              <a:t>This is the definition according to the Natural Capital Protocol. Refer to p. 12 of Natural Capital Protocol.</a:t>
            </a:r>
          </a:p>
          <a:p>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stocks refer to the natural resources available to us while the flows refer to the different benefits people receive from ecosystems such as:</a:t>
            </a:r>
          </a:p>
          <a:p>
            <a:pPr marL="171450" lvl="0" indent="-171450">
              <a:buFontTx/>
              <a:buChar char="-"/>
            </a:pPr>
            <a:r>
              <a:rPr lang="en-GB" sz="1200" kern="1200">
                <a:solidFill>
                  <a:schemeClr val="tx1"/>
                </a:solidFill>
                <a:effectLst/>
                <a:latin typeface="+mn-lt"/>
                <a:ea typeface="+mn-ea"/>
                <a:cs typeface="+mn-cs"/>
              </a:rPr>
              <a:t>timber,</a:t>
            </a:r>
          </a:p>
          <a:p>
            <a:pPr marL="171450" lvl="0" indent="-171450">
              <a:buFontTx/>
              <a:buChar char="-"/>
            </a:pPr>
            <a:r>
              <a:rPr lang="en-GB" sz="1200" kern="1200" err="1">
                <a:solidFill>
                  <a:schemeClr val="tx1"/>
                </a:solidFill>
                <a:effectLst/>
                <a:latin typeface="+mn-lt"/>
                <a:ea typeface="+mn-ea"/>
                <a:cs typeface="+mn-cs"/>
              </a:rPr>
              <a:t>fiber</a:t>
            </a:r>
            <a:r>
              <a:rPr lang="en-GB" sz="1200" kern="1200">
                <a:solidFill>
                  <a:schemeClr val="tx1"/>
                </a:solidFill>
                <a:effectLst/>
                <a:latin typeface="+mn-lt"/>
                <a:ea typeface="+mn-ea"/>
                <a:cs typeface="+mn-cs"/>
              </a:rPr>
              <a:t>,</a:t>
            </a:r>
          </a:p>
          <a:p>
            <a:pPr marL="171450" lvl="0" indent="-171450">
              <a:buFontTx/>
              <a:buChar char="-"/>
            </a:pPr>
            <a:r>
              <a:rPr lang="en-GB" sz="1200" kern="1200">
                <a:solidFill>
                  <a:schemeClr val="tx1"/>
                </a:solidFill>
                <a:effectLst/>
                <a:latin typeface="+mn-lt"/>
                <a:ea typeface="+mn-ea"/>
                <a:cs typeface="+mn-cs"/>
              </a:rPr>
              <a:t>pollination,</a:t>
            </a:r>
          </a:p>
          <a:p>
            <a:pPr marL="171450" lvl="0" indent="-171450">
              <a:buFontTx/>
              <a:buChar char="-"/>
            </a:pPr>
            <a:r>
              <a:rPr lang="en-GB" sz="1200" kern="1200">
                <a:solidFill>
                  <a:schemeClr val="tx1"/>
                </a:solidFill>
                <a:effectLst/>
                <a:latin typeface="+mn-lt"/>
                <a:ea typeface="+mn-ea"/>
                <a:cs typeface="+mn-cs"/>
              </a:rPr>
              <a:t>water regulation,</a:t>
            </a:r>
          </a:p>
          <a:p>
            <a:pPr marL="171450" lvl="0" indent="-171450">
              <a:buFontTx/>
              <a:buChar char="-"/>
            </a:pPr>
            <a:r>
              <a:rPr lang="en-GB" sz="1200" kern="1200">
                <a:solidFill>
                  <a:schemeClr val="tx1"/>
                </a:solidFill>
                <a:effectLst/>
                <a:latin typeface="+mn-lt"/>
                <a:ea typeface="+mn-ea"/>
                <a:cs typeface="+mn-cs"/>
              </a:rPr>
              <a:t>climate regulation,</a:t>
            </a:r>
          </a:p>
          <a:p>
            <a:pPr marL="171450" lvl="0" indent="-171450">
              <a:buFontTx/>
              <a:buChar char="-"/>
            </a:pPr>
            <a:r>
              <a:rPr lang="en-GB" sz="1200" kern="1200">
                <a:solidFill>
                  <a:schemeClr val="tx1"/>
                </a:solidFill>
                <a:effectLst/>
                <a:latin typeface="+mn-lt"/>
                <a:ea typeface="+mn-ea"/>
                <a:cs typeface="+mn-cs"/>
              </a:rPr>
              <a:t>Recreation,</a:t>
            </a:r>
          </a:p>
          <a:p>
            <a:pPr marL="171450" lvl="0" indent="-171450">
              <a:buFontTx/>
              <a:buChar char="-"/>
            </a:pPr>
            <a:r>
              <a:rPr lang="en-GB"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Ecosystems are part of natural capital! Biodiversity is both, part of natural capital and also underpins ecosystem services.</a:t>
            </a:r>
          </a:p>
          <a:p>
            <a:endParaRPr lang="en-GB" sz="1200" kern="1200">
              <a:solidFill>
                <a:schemeClr val="tx1"/>
              </a:solidFill>
              <a:effectLst/>
              <a:latin typeface="+mn-lt"/>
              <a:ea typeface="+mn-ea"/>
              <a:cs typeface="+mn-cs"/>
            </a:endParaRPr>
          </a:p>
          <a:p>
            <a:r>
              <a:rPr lang="en-US"/>
              <a:t>Natural capital is about the diverse natural resources people and businesses use every day – such as the water needed for the production/manufacturing of cars</a:t>
            </a:r>
          </a:p>
          <a:p>
            <a:r>
              <a:rPr lang="en-US"/>
              <a:t>Natural capital is about the services people and businesses receive from nature every day – such as flood mitigation thanks to a forest downstream from the manufacturing plant for example</a:t>
            </a:r>
          </a:p>
          <a:p>
            <a:r>
              <a:rPr lang="en-US"/>
              <a:t>Natural capital is about the benefits that people and businesses receive every day from nature through the diverse services it provides – such as what you mentioned nature meant to you earlier this morning</a:t>
            </a:r>
          </a:p>
          <a:p>
            <a:endParaRPr lang="en-GB" sz="120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Here’s another way to think of it: Imagine that nature is a trust fund, and humans and businesses are the beneficiaries. Humans and businesses live off the “interest” that the fund provides — the air, water, raw materials, carbon storage and its ability to regulate climate and mitigate floods, and so on. If humans and businesses keep dipping into the capital — by clearing too much forest, for example — we’re going to see diminishing returns from those dividends, to say nothing of their ability to continue to provide benefits over time.</a:t>
            </a:r>
            <a:endParaRPr lang="en-US"/>
          </a:p>
          <a:p>
            <a:endParaRPr lang="en-US"/>
          </a:p>
          <a:p>
            <a:r>
              <a:rPr lang="en-US"/>
              <a:t>Check out ‘What on Earth is natural capital’: </a:t>
            </a:r>
            <a:r>
              <a:rPr lang="en-US">
                <a:hlinkClick r:id="rId3"/>
              </a:rPr>
              <a:t>https://www.conservation.org/blog/what-on-earth-is-natural-capital</a:t>
            </a:r>
            <a:endParaRPr lang="en-US"/>
          </a:p>
          <a:p>
            <a:r>
              <a:rPr lang="en-US"/>
              <a:t>Check out </a:t>
            </a:r>
            <a:r>
              <a:rPr lang="en-GB" sz="1200" kern="1200">
                <a:solidFill>
                  <a:schemeClr val="tx1"/>
                </a:solidFill>
                <a:effectLst/>
                <a:latin typeface="+mn-lt"/>
                <a:ea typeface="+mn-ea"/>
                <a:cs typeface="+mn-cs"/>
              </a:rPr>
              <a:t>the Natural Capital Committee’s publication of natural capital terminology: </a:t>
            </a:r>
            <a:r>
              <a:rPr lang="en-US"/>
              <a:t> </a:t>
            </a:r>
            <a:r>
              <a:rPr lang="fr-CH">
                <a:hlinkClick r:id="rId4"/>
              </a:rPr>
              <a:t>https://assets.publishing.service.gov.uk/government/uploads/system/uploads/attachment_data/file/824604/ncc-terminology.pdf</a:t>
            </a:r>
            <a:endParaRPr lang="en-CH"/>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ADDITIONAL BACKGROUND</a:t>
            </a:r>
          </a:p>
          <a:p>
            <a:r>
              <a:rPr lang="en-GB" sz="1200" kern="120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a:solidFill>
                <a:schemeClr val="tx1"/>
              </a:solidFill>
              <a:effectLst/>
              <a:latin typeface="+mn-lt"/>
              <a:ea typeface="+mn-ea"/>
              <a:cs typeface="+mn-cs"/>
            </a:endParaRPr>
          </a:p>
          <a:p>
            <a:pPr marL="171450" lvl="0" indent="-171450">
              <a:buFontTx/>
              <a:buChar char="-"/>
            </a:pPr>
            <a:r>
              <a:rPr lang="en-GB" sz="1200" kern="1200">
                <a:solidFill>
                  <a:schemeClr val="tx1"/>
                </a:solidFill>
                <a:effectLst/>
                <a:latin typeface="+mn-lt"/>
                <a:ea typeface="+mn-ea"/>
                <a:cs typeface="+mn-cs"/>
              </a:rPr>
              <a:t>Floods</a:t>
            </a:r>
          </a:p>
          <a:p>
            <a:pPr marL="171450" lvl="0" indent="-171450">
              <a:buFontTx/>
              <a:buChar char="-"/>
            </a:pPr>
            <a:r>
              <a:rPr lang="en-GB" sz="1200" kern="1200">
                <a:solidFill>
                  <a:schemeClr val="tx1"/>
                </a:solidFill>
                <a:effectLst/>
                <a:latin typeface="+mn-lt"/>
                <a:ea typeface="+mn-ea"/>
                <a:cs typeface="+mn-cs"/>
              </a:rPr>
              <a:t>Droughts</a:t>
            </a:r>
          </a:p>
          <a:p>
            <a:pPr marL="0" lvl="0" indent="0">
              <a:buFontTx/>
              <a:buNone/>
            </a:pPr>
            <a:r>
              <a:rPr lang="en-GB" sz="1200" kern="1200">
                <a:solidFill>
                  <a:schemeClr val="tx1"/>
                </a:solidFill>
                <a:effectLst/>
                <a:latin typeface="+mn-lt"/>
                <a:ea typeface="+mn-ea"/>
                <a:cs typeface="+mn-cs"/>
              </a:rPr>
              <a:t>As well as supports fundamental processes such as:</a:t>
            </a:r>
            <a:endParaRPr lang="en-CH" sz="1200" kern="1200">
              <a:solidFill>
                <a:schemeClr val="tx1"/>
              </a:solidFill>
              <a:effectLst/>
              <a:latin typeface="+mn-lt"/>
              <a:ea typeface="+mn-ea"/>
              <a:cs typeface="+mn-cs"/>
            </a:endParaRPr>
          </a:p>
          <a:p>
            <a:pPr marL="171450" lvl="0" indent="-171450">
              <a:buFontTx/>
              <a:buChar char="-"/>
            </a:pPr>
            <a:r>
              <a:rPr lang="en-GB" sz="1200" kern="1200">
                <a:solidFill>
                  <a:schemeClr val="tx1"/>
                </a:solidFill>
                <a:effectLst/>
                <a:latin typeface="+mn-lt"/>
                <a:ea typeface="+mn-ea"/>
                <a:cs typeface="+mn-cs"/>
              </a:rPr>
              <a:t>carbon and water cycles</a:t>
            </a:r>
          </a:p>
          <a:p>
            <a:pPr marL="171450" lvl="0" indent="-171450">
              <a:buFontTx/>
              <a:buChar char="-"/>
            </a:pPr>
            <a:r>
              <a:rPr lang="en-GB" sz="1200" kern="1200">
                <a:solidFill>
                  <a:schemeClr val="tx1"/>
                </a:solidFill>
                <a:effectLst/>
                <a:latin typeface="+mn-lt"/>
                <a:ea typeface="+mn-ea"/>
                <a:cs typeface="+mn-cs"/>
              </a:rPr>
              <a:t>soil formation</a:t>
            </a:r>
            <a:endParaRPr lang="en-CH" sz="1200" kern="1200">
              <a:solidFill>
                <a:schemeClr val="tx1"/>
              </a:solidFill>
              <a:effectLst/>
              <a:latin typeface="+mn-lt"/>
              <a:ea typeface="+mn-ea"/>
              <a:cs typeface="+mn-cs"/>
            </a:endParaRPr>
          </a:p>
          <a:p>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Ecosystem services – key distinction between: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Supporting services: fundamental ecological processes that support the delivery of our ecosystem services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en-CH"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14</a:t>
            </a:fld>
            <a:endParaRPr lang="en-GB"/>
          </a:p>
        </p:txBody>
      </p:sp>
    </p:spTree>
    <p:extLst>
      <p:ext uri="{BB962C8B-B14F-4D97-AF65-F5344CB8AC3E}">
        <p14:creationId xmlns:p14="http://schemas.microsoft.com/office/powerpoint/2010/main" val="202951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Business as usual is no longer possible.</a:t>
            </a:r>
          </a:p>
          <a:p>
            <a:endParaRPr lang="en-GB" dirty="0"/>
          </a:p>
          <a:p>
            <a:r>
              <a:rPr lang="en-GB" dirty="0"/>
              <a:t>Our ‘take-make-dispose’ way of consuming is no longer possible.</a:t>
            </a:r>
          </a:p>
          <a:p>
            <a:endParaRPr lang="en-GB" dirty="0"/>
          </a:p>
          <a:p>
            <a:r>
              <a:rPr lang="en-GB" sz="1200" b="0" i="0" u="none" strike="noStrike" kern="1200" baseline="0" dirty="0">
                <a:solidFill>
                  <a:schemeClr val="tx1"/>
                </a:solidFill>
                <a:latin typeface="+mn-lt"/>
                <a:ea typeface="+mn-ea"/>
                <a:cs typeface="+mn-cs"/>
              </a:rPr>
              <a:t>By destroying our natural world and its resources, we are destroying the critical foundations of our own survival.</a:t>
            </a:r>
            <a:endParaRPr lang="en-GB" dirty="0"/>
          </a:p>
          <a:p>
            <a:endParaRPr lang="en-GB" dirty="0"/>
          </a:p>
          <a:p>
            <a:r>
              <a:rPr lang="en-GB" dirty="0"/>
              <a:t>We are going to see how business is part of the problem but also part of the solution.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Tom Toro in the New Yorker</a:t>
            </a: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15</a:t>
            </a:fld>
            <a:endParaRPr lang="en-GB"/>
          </a:p>
        </p:txBody>
      </p:sp>
    </p:spTree>
    <p:extLst>
      <p:ext uri="{BB962C8B-B14F-4D97-AF65-F5344CB8AC3E}">
        <p14:creationId xmlns:p14="http://schemas.microsoft.com/office/powerpoint/2010/main" val="198087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Stats all from IPBES media release re global assessment; </a:t>
            </a:r>
            <a:r>
              <a:rPr lang="en-US">
                <a:hlinkClick r:id="rId3"/>
              </a:rPr>
              <a:t>https://www.ipbes.net/news/Media-Release-Global-Assessment</a:t>
            </a:r>
            <a:r>
              <a:rPr lang="en-US"/>
              <a:t> </a:t>
            </a: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16</a:t>
            </a:fld>
            <a:endParaRPr lang="en-GB"/>
          </a:p>
        </p:txBody>
      </p:sp>
    </p:spTree>
    <p:extLst>
      <p:ext uri="{BB962C8B-B14F-4D97-AF65-F5344CB8AC3E}">
        <p14:creationId xmlns:p14="http://schemas.microsoft.com/office/powerpoint/2010/main" val="60219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Just to flag some of the key challenges facing the world from a sustainable development perspective. </a:t>
            </a:r>
          </a:p>
          <a:p>
            <a:pPr marL="0" indent="0" defTabSz="966612">
              <a:buFont typeface="Arial" panose="020B0604020202020204" pitchFamily="34" charset="0"/>
              <a:buNone/>
              <a:defRPr/>
            </a:pPr>
            <a:endParaRPr lang="en-US" sz="1200" b="0" i="0" kern="120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CLIMATE CHANGE</a:t>
            </a: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Perhaps one of the most high-profile which is now firmly on the world’s radar is climate change. In the last few years this has gone from being something that was part of our scientific forecasting and models to something which is being felt around the world. From wildfires in California to record levels of flooding in Asia the consequences are being felt by people and indeed businesses all over the world. </a:t>
            </a: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And we’re seeing reactions – for example the recent protests by school children across Europe.</a:t>
            </a: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Is and will become increasingly the issue of our time</a:t>
            </a:r>
          </a:p>
          <a:p>
            <a:pPr marL="0" indent="0" defTabSz="966612">
              <a:buFont typeface="Arial" panose="020B0604020202020204" pitchFamily="34" charset="0"/>
              <a:buNone/>
              <a:defRPr/>
            </a:pPr>
            <a:endParaRPr lang="en-US" sz="1200" b="0" i="0" kern="120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ISSUES OF INTENSE RESOURCE USE &amp; THROWAWAY SOCIETY</a:t>
            </a:r>
          </a:p>
          <a:p>
            <a:pPr fontAlgn="base"/>
            <a:r>
              <a:rPr lang="en-US" sz="1200">
                <a:latin typeface="Source Serif Pro"/>
              </a:rPr>
              <a:t>This is really an issue that is symptomatic of a wider, consumption led, throwaway society that has rapidly developed over the past few decades and that ultimately is unsustainable in the long term. </a:t>
            </a:r>
          </a:p>
          <a:p>
            <a:pPr fontAlgn="base"/>
            <a:r>
              <a:rPr lang="en-US" sz="1200">
                <a:latin typeface="Source Serif Pro"/>
              </a:rPr>
              <a:t>As global resource use and extraction has tripled in the past 40 years, global efforts to maximize reuse and recycle resources have not kept up with only 9% of materials being recycled. </a:t>
            </a:r>
          </a:p>
          <a:p>
            <a:pPr fontAlgn="base"/>
            <a:r>
              <a:rPr lang="en-US" sz="1200">
                <a:latin typeface="Source Serif Pro"/>
              </a:rPr>
              <a:t>This has environmental and social impacts in the form of things like ocean plastic but also means that we are effectively using resources at a rate much quicker than the earth can provide them in the long term.</a:t>
            </a:r>
          </a:p>
          <a:p>
            <a:pPr marL="0" indent="0" defTabSz="966612">
              <a:buFont typeface="Arial" panose="020B0604020202020204" pitchFamily="34" charset="0"/>
              <a:buNone/>
              <a:defRPr/>
            </a:pPr>
            <a:endParaRPr lang="en-US" sz="1200" b="0" i="0" kern="120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GLOBAL FOOD SYSTEM CHALLENGES</a:t>
            </a:r>
          </a:p>
          <a:p>
            <a:r>
              <a:rPr lang="en-US" sz="1200"/>
              <a:t>Another set of issues that I wanted to highlight quickly are those relating to the global food system. </a:t>
            </a:r>
          </a:p>
          <a:p>
            <a:r>
              <a:rPr lang="en-US" sz="1200"/>
              <a:t>Responsible for 25% of global CO2 emissions. Still we have 800 million people globally who do not have access to enough food, but also 2 billion people who are overweight (a billion of whom chronically so)</a:t>
            </a:r>
            <a:endParaRPr lang="en-US" sz="1200" spc="-29">
              <a:solidFill>
                <a:srgbClr val="8C8C8C"/>
              </a:solidFill>
              <a:latin typeface="Arial" panose="020B0604020202020204" pitchFamily="34" charset="0"/>
              <a:cs typeface="Arial" panose="020B0604020202020204" pitchFamily="34" charset="0"/>
            </a:endParaRPr>
          </a:p>
          <a:p>
            <a:r>
              <a:rPr lang="en-US" sz="1200" spc="-29">
                <a:solidFill>
                  <a:srgbClr val="8C8C8C"/>
                </a:solidFill>
                <a:latin typeface="Arial" panose="020B0604020202020204" pitchFamily="34" charset="0"/>
                <a:cs typeface="Arial" panose="020B0604020202020204" pitchFamily="34" charset="0"/>
              </a:rPr>
              <a:t>25% of global land is highly degraded posing challenges to future agricultural production</a:t>
            </a:r>
          </a:p>
          <a:p>
            <a:r>
              <a:rPr lang="en-US" sz="1200" spc="-29">
                <a:solidFill>
                  <a:srgbClr val="8C8C8C"/>
                </a:solidFill>
                <a:latin typeface="Arial" panose="020B0604020202020204" pitchFamily="34" charset="0"/>
                <a:cs typeface="Arial" panose="020B0604020202020204" pitchFamily="34" charset="0"/>
              </a:rPr>
              <a:t>And at present a third of all food that is produced never actually makes it a human mouth</a:t>
            </a:r>
          </a:p>
          <a:p>
            <a:r>
              <a:rPr lang="en-US" sz="1200" spc="-29">
                <a:solidFill>
                  <a:srgbClr val="8C8C8C"/>
                </a:solidFill>
                <a:latin typeface="Arial" panose="020B0604020202020204" pitchFamily="34" charset="0"/>
                <a:cs typeface="Arial" panose="020B0604020202020204" pitchFamily="34" charset="0"/>
              </a:rPr>
              <a:t>So a series of challenges that we need to think very carefully about in relation tot the food value chain.</a:t>
            </a:r>
          </a:p>
          <a:p>
            <a:pPr marL="0" indent="0" defTabSz="966612">
              <a:buFont typeface="Arial" panose="020B0604020202020204" pitchFamily="34" charset="0"/>
              <a:buNone/>
              <a:defRPr/>
            </a:pPr>
            <a:endParaRPr lang="en-US" sz="1200" b="0" i="0" kern="120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a:solidFill>
                  <a:schemeClr val="tx1"/>
                </a:solidFill>
                <a:effectLst/>
                <a:latin typeface="+mn-lt"/>
                <a:ea typeface="+mn-ea"/>
                <a:cs typeface="+mn-cs"/>
              </a:rPr>
              <a:t>SOCIETAL-RELATED ISSUES</a:t>
            </a:r>
          </a:p>
          <a:p>
            <a:r>
              <a:rPr lang="en-US"/>
              <a:t>While we are facing mounting costs brought about by environmental burdens, we are also seeing our incumbent economic system taking a heavy toll on some quarters of society.</a:t>
            </a:r>
          </a:p>
          <a:p>
            <a:r>
              <a:rPr lang="en-US"/>
              <a:t>Although we have achieved significant progress in development over the past few decades challenges still remain.</a:t>
            </a:r>
          </a:p>
          <a:p>
            <a:pPr marL="181240" indent="-181240">
              <a:buFont typeface="Arial" panose="020B0604020202020204" pitchFamily="34" charset="0"/>
              <a:buChar char="•"/>
            </a:pPr>
            <a:r>
              <a:rPr lang="en-US"/>
              <a:t>700M people in extreme poverty</a:t>
            </a:r>
          </a:p>
          <a:p>
            <a:pPr marL="181240" indent="-181240">
              <a:buFont typeface="Arial" panose="020B0604020202020204" pitchFamily="34" charset="0"/>
              <a:buChar char="•"/>
            </a:pPr>
            <a:r>
              <a:rPr lang="en-US"/>
              <a:t>20 million in forced labor</a:t>
            </a:r>
          </a:p>
          <a:p>
            <a:pPr marL="181240" indent="-181240">
              <a:buFont typeface="Arial" panose="020B0604020202020204" pitchFamily="34" charset="0"/>
              <a:buChar char="•"/>
            </a:pPr>
            <a:r>
              <a:rPr lang="en-US"/>
              <a:t>150 million cases of child labor</a:t>
            </a:r>
          </a:p>
          <a:p>
            <a:pPr marL="0" indent="0">
              <a:buFont typeface="Arial" panose="020B0604020202020204" pitchFamily="34" charset="0"/>
              <a:buNone/>
            </a:pPr>
            <a:r>
              <a:rPr lang="en-US"/>
              <a:t>And a marked rise in levels of inequality with 26 billionaires owning as much wealth as the poorest half of </a:t>
            </a:r>
            <a:r>
              <a:rPr lang="en-US" err="1"/>
              <a:t>humanityand</a:t>
            </a:r>
            <a:r>
              <a:rPr lang="en-US"/>
              <a:t> an increasingly disillusioned middle class which is contributing to the tide of political convulsions we’re seeing globally.</a:t>
            </a:r>
          </a:p>
          <a:p>
            <a:pPr marL="0" indent="0">
              <a:buFont typeface="Arial" panose="020B0604020202020204" pitchFamily="34" charset="0"/>
              <a:buNone/>
            </a:pPr>
            <a:endParaRPr lang="en-US"/>
          </a:p>
          <a:p>
            <a:pPr marL="0" indent="0">
              <a:buFont typeface="Arial" panose="020B0604020202020204" pitchFamily="34" charset="0"/>
              <a:buNone/>
            </a:pPr>
            <a:r>
              <a:rPr lang="en-US"/>
              <a:t>ADDITIONAL BACKGROUND:</a:t>
            </a:r>
          </a:p>
          <a:p>
            <a:pPr marL="0" indent="0">
              <a:buFont typeface="Arial" panose="020B0604020202020204" pitchFamily="34" charset="0"/>
              <a:buNone/>
            </a:pPr>
            <a:r>
              <a:rPr lang="en-US"/>
              <a:t>Other challenge / issue to be kept in mind and that can briefly be highlighted include:</a:t>
            </a:r>
          </a:p>
          <a:p>
            <a:pPr fontAlgn="base"/>
            <a:endParaRPr lang="en-US" sz="1200">
              <a:latin typeface="Source Serif Pro"/>
            </a:endParaRPr>
          </a:p>
          <a:p>
            <a:pPr fontAlgn="base"/>
            <a:r>
              <a:rPr lang="en-US" sz="1200">
                <a:latin typeface="Source Serif Pro"/>
              </a:rPr>
              <a:t>PLASTICS: the poster child of a throwaway society. Plastics is another issue that has received a lot of media and NGO attention lately. Clearly a topic that has captured public interest and emotions. </a:t>
            </a:r>
          </a:p>
          <a:p>
            <a:pPr fontAlgn="base"/>
            <a:endParaRPr lang="en-US" sz="1200">
              <a:latin typeface="Source Serif Pro"/>
            </a:endParaRPr>
          </a:p>
          <a:p>
            <a:pPr fontAlgn="base"/>
            <a:r>
              <a:rPr lang="en-US" sz="1200">
                <a:latin typeface="Source Serif Pro"/>
              </a:rPr>
              <a:t>This is really an issue that is symptomatic of a wider, consumption led, throwaway society that has rapidly developed over the past few decades and that ultimately is unsustainable in the long term. </a:t>
            </a:r>
          </a:p>
          <a:p>
            <a:pPr fontAlgn="base"/>
            <a:endParaRPr lang="en-US" sz="1200">
              <a:latin typeface="Source Serif Pro"/>
            </a:endParaRPr>
          </a:p>
          <a:p>
            <a:pPr fontAlgn="base"/>
            <a:r>
              <a:rPr lang="en-US" sz="1200">
                <a:latin typeface="Source Serif Pro"/>
              </a:rPr>
              <a:t>As global resource use and extraction has tripled in the past 40 years, global efforts to maximize reuse and recycle resources have not kept up with only 9% of materials being recycled. </a:t>
            </a:r>
          </a:p>
          <a:p>
            <a:pPr fontAlgn="base"/>
            <a:endParaRPr lang="en-US" sz="1200">
              <a:latin typeface="Source Serif Pro"/>
            </a:endParaRPr>
          </a:p>
          <a:p>
            <a:pPr fontAlgn="base"/>
            <a:r>
              <a:rPr lang="en-US" sz="1200">
                <a:latin typeface="Source Serif Pro"/>
              </a:rPr>
              <a:t>This has environmental and social impacts in the form of things like ocean plastic but also means that we are effectively using resources at a rate much quicker than the earth can provide them in the long term.</a:t>
            </a:r>
          </a:p>
          <a:p>
            <a:endParaRPr lang="en-GB"/>
          </a:p>
          <a:p>
            <a:r>
              <a:rPr lang="en-GB"/>
              <a:t>Complete shift of risks from 10 years ago.</a:t>
            </a:r>
          </a:p>
          <a:p>
            <a:endParaRPr lang="en-GB"/>
          </a:p>
          <a:p>
            <a:r>
              <a:rPr lang="en-GB"/>
              <a:t>This shows that 3 of the top 5 global risks (in terms of likelihood) are environmental and 3 of the top 5 global risks (in terms of impact) are also environmental.</a:t>
            </a:r>
          </a:p>
          <a:p>
            <a:r>
              <a:rPr lang="en-GB"/>
              <a:t>Companies will increasingly be facing natural capital-related risks. More than ever, they are having to better understand, manage and mitigate their natural capital impacts and dependencies.</a:t>
            </a:r>
          </a:p>
          <a:p>
            <a:endParaRPr lang="en-GB"/>
          </a:p>
          <a:p>
            <a:r>
              <a:rPr lang="en-GB"/>
              <a:t>WEF’s </a:t>
            </a:r>
            <a:r>
              <a:rPr lang="en-GB" sz="1200" b="0" i="1" kern="1200">
                <a:solidFill>
                  <a:schemeClr val="tx1"/>
                </a:solidFill>
                <a:effectLst/>
                <a:latin typeface="+mn-lt"/>
                <a:ea typeface="+mn-ea"/>
                <a:cs typeface="+mn-cs"/>
              </a:rPr>
              <a:t>Global Risks Report</a:t>
            </a:r>
            <a:r>
              <a:rPr lang="en-GB" sz="1200" b="0" i="0" kern="1200">
                <a:solidFill>
                  <a:schemeClr val="tx1"/>
                </a:solidFill>
                <a:effectLst/>
                <a:latin typeface="+mn-lt"/>
                <a:ea typeface="+mn-ea"/>
                <a:cs typeface="+mn-cs"/>
              </a:rPr>
              <a:t> </a:t>
            </a:r>
            <a:r>
              <a:rPr lang="en-GB" sz="1200" b="0" i="1" kern="1200">
                <a:solidFill>
                  <a:schemeClr val="tx1"/>
                </a:solidFill>
                <a:effectLst/>
                <a:latin typeface="+mn-lt"/>
                <a:ea typeface="+mn-ea"/>
                <a:cs typeface="+mn-cs"/>
              </a:rPr>
              <a:t>2019</a:t>
            </a:r>
            <a:r>
              <a:rPr lang="en-GB" sz="1200" b="0" i="0" kern="1200">
                <a:solidFill>
                  <a:schemeClr val="tx1"/>
                </a:solidFill>
                <a:effectLst/>
                <a:latin typeface="+mn-lt"/>
                <a:ea typeface="+mn-ea"/>
                <a:cs typeface="+mn-cs"/>
              </a:rPr>
              <a:t> is published against a backdrop of worrying geopolitical and geo-economic tensions. </a:t>
            </a:r>
            <a:r>
              <a:rPr lang="en-GB">
                <a:hlinkClick r:id="rId3"/>
              </a:rPr>
              <a:t>https://www.weforum.org/reports/the-global-risks-report-2019</a:t>
            </a: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933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i="0" u="none" strike="noStrike" kern="1200" dirty="0">
                <a:solidFill>
                  <a:schemeClr val="tx1"/>
                </a:solidFill>
                <a:effectLst/>
                <a:latin typeface="+mn-lt"/>
                <a:ea typeface="+mn-ea"/>
                <a:cs typeface="+mn-cs"/>
              </a:rPr>
              <a:t>Real life examples:</a:t>
            </a:r>
          </a:p>
          <a:p>
            <a:pPr marL="0" indent="0">
              <a:buFont typeface="Arial" panose="020B0604020202020204" pitchFamily="34" charset="0"/>
              <a:buNone/>
            </a:pPr>
            <a:endParaRPr lang="en-US" sz="10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California fires: Last summer, California faced the deadliest and most destructive wildfire season ever recorded. The same year, a heat wave baked the entire Northern Hemisphere, killing dozens from Quebec to Japan. </a:t>
            </a:r>
          </a:p>
          <a:p>
            <a:pPr marL="0" indent="0">
              <a:buFont typeface="Arial" panose="020B0604020202020204" pitchFamily="34" charset="0"/>
              <a:buNone/>
            </a:pPr>
            <a:endParaRPr lang="en-US" sz="10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dirty="0">
                <a:solidFill>
                  <a:schemeClr val="tx1"/>
                </a:solidFill>
                <a:effectLst/>
                <a:latin typeface="+mn-lt"/>
                <a:ea typeface="+mn-ea"/>
                <a:cs typeface="+mn-cs"/>
              </a:rPr>
              <a:t>Low Rhine levels:</a:t>
            </a: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BASF: In 2018, BASF had to </a:t>
            </a:r>
            <a:r>
              <a:rPr lang="en-US" sz="1200" b="0" i="0" kern="1200" dirty="0">
                <a:solidFill>
                  <a:schemeClr val="tx1"/>
                </a:solidFill>
                <a:effectLst/>
                <a:latin typeface="+mn-lt"/>
                <a:ea typeface="+mn-ea"/>
                <a:cs typeface="+mn-cs"/>
              </a:rPr>
              <a:t>stop production of a component of polyurethanes at its main plant in Germany because low water levels in the Rhine river are impeding its ability to transport raw materials to the site. </a:t>
            </a:r>
            <a:r>
              <a:rPr lang="en-GB" dirty="0">
                <a:hlinkClick r:id="rId3"/>
              </a:rPr>
              <a:t>https://www.apnews.com/28755ad9694c4248b4e0c8fec6605b62</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Shell: the low levels of the Rhine meant than barges were unable to enter the harbor upon which Shell’s oil refinery depends on in Germany, therefore causing Shell to adjust production levels. </a:t>
            </a:r>
            <a:r>
              <a:rPr lang="en-GB" sz="1000" dirty="0">
                <a:hlinkClick r:id="rId4"/>
              </a:rPr>
              <a:t>https://uk.reuters.com/article/uk-refining-germany-shell/shell-adjusts-german-refineries-output-because-of-low-rhine-level-idUKKCN1NP1BX?il=0</a:t>
            </a:r>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dirty="0">
                <a:solidFill>
                  <a:schemeClr val="tx1"/>
                </a:solidFill>
                <a:effectLst/>
                <a:latin typeface="+mn-lt"/>
                <a:ea typeface="+mn-ea"/>
                <a:cs typeface="+mn-cs"/>
              </a:rPr>
              <a:t>Pitch for nature: ‘negative impacts on nature cost the economy world-wide around $4.7 trillion a year.’ </a:t>
            </a:r>
            <a:r>
              <a:rPr lang="fr-CH" sz="1000" dirty="0">
                <a:hlinkClick r:id="rId5"/>
              </a:rPr>
              <a:t>https://pitchfornature.org/</a:t>
            </a:r>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dirty="0" err="1">
                <a:solidFill>
                  <a:schemeClr val="tx1"/>
                </a:solidFill>
                <a:effectLst/>
                <a:latin typeface="+mn-lt"/>
                <a:ea typeface="+mn-ea"/>
                <a:cs typeface="+mn-cs"/>
              </a:rPr>
              <a:t>Climate</a:t>
            </a:r>
            <a:r>
              <a:rPr lang="fr-CH" sz="1000" b="0" i="0" u="none" strike="noStrike" kern="1200" dirty="0">
                <a:solidFill>
                  <a:schemeClr val="tx1"/>
                </a:solidFill>
                <a:effectLst/>
                <a:latin typeface="+mn-lt"/>
                <a:ea typeface="+mn-ea"/>
                <a:cs typeface="+mn-cs"/>
              </a:rPr>
              <a:t> change </a:t>
            </a:r>
            <a:r>
              <a:rPr lang="fr-CH" sz="1000" b="0" i="0" u="none" strike="noStrike" kern="1200" dirty="0" err="1">
                <a:solidFill>
                  <a:schemeClr val="tx1"/>
                </a:solidFill>
                <a:effectLst/>
                <a:latin typeface="+mn-lt"/>
                <a:ea typeface="+mn-ea"/>
                <a:cs typeface="+mn-cs"/>
              </a:rPr>
              <a:t>will</a:t>
            </a:r>
            <a:r>
              <a:rPr lang="fr-CH" sz="1000" b="0" i="0" u="none" strike="noStrike" kern="1200" dirty="0">
                <a:solidFill>
                  <a:schemeClr val="tx1"/>
                </a:solidFill>
                <a:effectLst/>
                <a:latin typeface="+mn-lt"/>
                <a:ea typeface="+mn-ea"/>
                <a:cs typeface="+mn-cs"/>
              </a:rPr>
              <a:t> wipe $2.5tn off: </a:t>
            </a:r>
            <a:r>
              <a:rPr lang="fr-CH" sz="1000" b="0" i="0" u="none" strike="noStrike" kern="1200" dirty="0" err="1">
                <a:solidFill>
                  <a:schemeClr val="tx1"/>
                </a:solidFill>
                <a:effectLst/>
                <a:latin typeface="+mn-lt"/>
                <a:ea typeface="+mn-ea"/>
                <a:cs typeface="+mn-cs"/>
              </a:rPr>
              <a:t>according</a:t>
            </a:r>
            <a:r>
              <a:rPr lang="fr-CH" sz="1000" b="0" i="0" u="none" strike="noStrike" kern="1200" dirty="0">
                <a:solidFill>
                  <a:schemeClr val="tx1"/>
                </a:solidFill>
                <a:effectLst/>
                <a:latin typeface="+mn-lt"/>
                <a:ea typeface="+mn-ea"/>
                <a:cs typeface="+mn-cs"/>
              </a:rPr>
              <a:t> to </a:t>
            </a:r>
            <a:r>
              <a:rPr lang="fr-CH" sz="1000" b="0" i="0" u="none" strike="noStrike" kern="1200" dirty="0" err="1">
                <a:solidFill>
                  <a:schemeClr val="tx1"/>
                </a:solidFill>
                <a:effectLst/>
                <a:latin typeface="+mn-lt"/>
                <a:ea typeface="+mn-ea"/>
                <a:cs typeface="+mn-cs"/>
              </a:rPr>
              <a:t>estimates</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from</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economic</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modelling</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clamate</a:t>
            </a:r>
            <a:r>
              <a:rPr lang="fr-CH" sz="1000" b="0" i="0" u="none" strike="noStrike" kern="1200" dirty="0">
                <a:solidFill>
                  <a:schemeClr val="tx1"/>
                </a:solidFill>
                <a:effectLst/>
                <a:latin typeface="+mn-lt"/>
                <a:ea typeface="+mn-ea"/>
                <a:cs typeface="+mn-cs"/>
              </a:rPr>
              <a:t> change </a:t>
            </a:r>
            <a:r>
              <a:rPr lang="fr-CH" sz="1000" b="0" i="0" u="none" strike="noStrike" kern="1200" dirty="0" err="1">
                <a:solidFill>
                  <a:schemeClr val="tx1"/>
                </a:solidFill>
                <a:effectLst/>
                <a:latin typeface="+mn-lt"/>
                <a:ea typeface="+mn-ea"/>
                <a:cs typeface="+mn-cs"/>
              </a:rPr>
              <a:t>could</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cut</a:t>
            </a:r>
            <a:r>
              <a:rPr lang="fr-CH" sz="1000" b="0" i="0" u="none" strike="noStrike" kern="1200" dirty="0">
                <a:solidFill>
                  <a:schemeClr val="tx1"/>
                </a:solidFill>
                <a:effectLst/>
                <a:latin typeface="+mn-lt"/>
                <a:ea typeface="+mn-ea"/>
                <a:cs typeface="+mn-cs"/>
              </a:rPr>
              <a:t> the value of the world’ </a:t>
            </a:r>
            <a:r>
              <a:rPr lang="fr-CH" sz="1000" b="0" i="0" u="none" strike="noStrike" kern="1200" dirty="0" err="1">
                <a:solidFill>
                  <a:schemeClr val="tx1"/>
                </a:solidFill>
                <a:effectLst/>
                <a:latin typeface="+mn-lt"/>
                <a:ea typeface="+mn-ea"/>
                <a:cs typeface="+mn-cs"/>
              </a:rPr>
              <a:t>financial</a:t>
            </a:r>
            <a:r>
              <a:rPr lang="fr-CH" sz="1000" b="0" i="0" u="none" strike="noStrike" kern="1200" dirty="0">
                <a:solidFill>
                  <a:schemeClr val="tx1"/>
                </a:solidFill>
                <a:effectLst/>
                <a:latin typeface="+mn-lt"/>
                <a:ea typeface="+mn-ea"/>
                <a:cs typeface="+mn-cs"/>
              </a:rPr>
              <a:t> assets by $2.5tn. </a:t>
            </a:r>
            <a:r>
              <a:rPr lang="en-US" sz="1200" b="0" i="0" kern="1200" dirty="0">
                <a:solidFill>
                  <a:schemeClr val="tx1"/>
                </a:solidFill>
                <a:effectLst/>
                <a:latin typeface="+mn-lt"/>
                <a:ea typeface="+mn-ea"/>
                <a:cs typeface="+mn-cs"/>
              </a:rPr>
              <a:t>The research also showed the financial sense in taking action to keep climate change under the 2C danger limit agreed by the world’s nations. In this scenario, the value of financial assets would fall by $315bn less, even when the costs of cutting emissions are included. </a:t>
            </a:r>
            <a:r>
              <a:rPr lang="fr-CH" sz="1000" dirty="0">
                <a:hlinkClick r:id="rId6"/>
              </a:rPr>
              <a:t>https://www.theguardian.com/environment/2016/apr/04/climate-change-will-blow-a-25tn-hole-in-global-financial-assets-study-warns</a:t>
            </a:r>
            <a:endParaRPr lang="fr-CH" sz="1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0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dirty="0" err="1">
                <a:solidFill>
                  <a:schemeClr val="tx1"/>
                </a:solidFill>
                <a:effectLst/>
                <a:latin typeface="+mn-lt"/>
                <a:ea typeface="+mn-ea"/>
                <a:cs typeface="+mn-cs"/>
              </a:rPr>
              <a:t>Soil</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erosion</a:t>
            </a:r>
            <a:r>
              <a:rPr lang="fr-CH" sz="10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a:t>
            </a:r>
            <a:r>
              <a:rPr lang="en-US" sz="1200" b="0" i="0" u="none" strike="noStrike" kern="1200" dirty="0">
                <a:solidFill>
                  <a:schemeClr val="tx1"/>
                </a:solidFill>
                <a:effectLst/>
                <a:latin typeface="+mn-lt"/>
                <a:ea typeface="+mn-ea"/>
                <a:cs typeface="+mn-cs"/>
                <a:hlinkClick r:id="rId7"/>
              </a:rPr>
              <a:t>new study</a:t>
            </a:r>
            <a:r>
              <a:rPr lang="en-US" sz="1200" b="0" i="0" kern="1200" dirty="0">
                <a:solidFill>
                  <a:schemeClr val="tx1"/>
                </a:solidFill>
                <a:effectLst/>
                <a:latin typeface="+mn-lt"/>
                <a:ea typeface="+mn-ea"/>
                <a:cs typeface="+mn-cs"/>
              </a:rPr>
              <a:t> estimates $8 billion in global economic losses caused by soil erosion reducing crop yields and increasing water usage. On average, 24% of arable land globally is undergoing severe erosion, with a severely detrimental effect on global food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Australia’s sheep farmers in crisis due to severe drought that has caused the sheep population to plummet, leaving some farmers doubtful if the industry can survive at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GrainCorp shares fall: after group warned it was likely to post a loss due to battling severe drought in Australia. GrainCorp’s stocks fell 10% on the news, leveling out at a 7% fall later in the day. It expected disruption to grain production due to drought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Hurricane Dorian costs retailers 1.5billion dollars: </a:t>
            </a:r>
            <a:r>
              <a:rPr lang="en-US" sz="1200" b="0" i="0" kern="1200" dirty="0">
                <a:solidFill>
                  <a:schemeClr val="tx1"/>
                </a:solidFill>
                <a:effectLst/>
                <a:latin typeface="+mn-lt"/>
                <a:ea typeface="+mn-ea"/>
                <a:cs typeface="+mn-cs"/>
              </a:rPr>
              <a:t>Foot traffic at apparel stores is expected to fall 25%, while visits to outlet centers will decline 32%. Restaurant traffic is expected to decrease 14%, threatening the typical labor day boost retailers in the region normally see at this time of year. </a:t>
            </a:r>
            <a:r>
              <a:rPr lang="en-US" sz="1200" b="0" i="0" u="none" strike="noStrike" kern="1200" dirty="0">
                <a:solidFill>
                  <a:schemeClr val="tx1"/>
                </a:solidFill>
                <a:effectLst/>
                <a:latin typeface="+mn-lt"/>
                <a:ea typeface="+mn-ea"/>
                <a:cs typeface="+mn-cs"/>
              </a:rPr>
              <a:t>The storm also affected ports on the Carolinas coast when many retailers are expecting to get their shipments for Christmas season around this time, disrupting supply chains.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Biodiversity loss is a business issue: speaking at the Forbes Global Sustainability Forum, executive secretary of UNCBD said so because destruction is driven by business, whilst the consequences will also have significant impacts on business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Bad air: researchers at the national university of Singapore studied pollution levels and worker output at two textile factories in China and found that having to work in poor air conditions leads to a decrease in productivity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Freeport-McMoRan: mining company agrees to pay USD 100million to Louisiana communities in response to the damage it has caused to the coast through drilling for oil. Freeport is one of 98 companies that have been sued in 46 lawsuits over the disappearing Louisiana coastline. The agreement is likely to light the way for future litigation and settlements with industry big players such as Shell, Exxon, Chevron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a:t>
            </a:r>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dirty="0">
                <a:solidFill>
                  <a:schemeClr val="tx1"/>
                </a:solidFill>
                <a:effectLst/>
                <a:latin typeface="+mn-lt"/>
                <a:ea typeface="+mn-ea"/>
                <a:cs typeface="+mn-cs"/>
              </a:rPr>
              <a:t>ADDITIONAL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dirty="0">
                <a:solidFill>
                  <a:schemeClr val="tx1"/>
                </a:solidFill>
                <a:effectLst/>
                <a:latin typeface="+mn-lt"/>
                <a:ea typeface="+mn-ea"/>
                <a:cs typeface="+mn-cs"/>
              </a:rPr>
              <a:t>Climate-related disasters have cost the world $650 billion over the last three years, and NA is shouldering most of the burden, according to a report from Morgan Stanley. 14 weather and climate disasters cost the nation $91 billion in 2018, Earth's fourth hottest year on record. A warmer planet could mean a big hit to G.D.P. in the coming decades. </a:t>
            </a:r>
          </a:p>
          <a:p>
            <a:pPr marL="0" indent="0">
              <a:buFont typeface="Arial" panose="020B0604020202020204" pitchFamily="34" charset="0"/>
              <a:buNone/>
            </a:pPr>
            <a:endParaRPr lang="en-US" sz="10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dirty="0">
                <a:solidFill>
                  <a:schemeClr val="tx1"/>
                </a:solidFill>
                <a:effectLst/>
                <a:latin typeface="+mn-lt"/>
                <a:ea typeface="+mn-ea"/>
                <a:cs typeface="+mn-cs"/>
              </a:rPr>
              <a:t>IPCC report:</a:t>
            </a:r>
          </a:p>
          <a:p>
            <a:pPr marL="514350" lvl="1" indent="-171450">
              <a:buFont typeface="Wingdings" panose="05000000000000000000" pitchFamily="2" charset="2"/>
              <a:buChar char="§"/>
            </a:pPr>
            <a:r>
              <a:rPr lang="en-US" sz="1000" b="0" i="0" u="none" strike="noStrike" kern="1200" dirty="0">
                <a:solidFill>
                  <a:schemeClr val="tx1"/>
                </a:solidFill>
                <a:effectLst/>
                <a:latin typeface="+mn-lt"/>
                <a:ea typeface="+mn-ea"/>
                <a:cs typeface="+mn-cs"/>
              </a:rPr>
              <a:t>Consequences of 1°C of global warming through extreme weather, rising sea levels and diminishing Arctic sea ice</a:t>
            </a:r>
          </a:p>
          <a:p>
            <a:pPr marL="514350" lvl="1" indent="-171450">
              <a:buFont typeface="Wingdings" panose="05000000000000000000" pitchFamily="2" charset="2"/>
              <a:buChar char="§"/>
            </a:pPr>
            <a:r>
              <a:rPr lang="en-US" sz="1000" b="0" i="0" u="none" strike="noStrike" kern="1200" dirty="0">
                <a:solidFill>
                  <a:schemeClr val="tx1"/>
                </a:solidFill>
                <a:effectLst/>
                <a:latin typeface="+mn-lt"/>
                <a:ea typeface="+mn-ea"/>
                <a:cs typeface="+mn-cs"/>
              </a:rPr>
              <a:t>If the global temp. heats up by 1.5°C , Central and Eastern North America (Toronto, Ottawa and Montreal) will see highest levels of warming of extreme hot days.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0" i="0" u="none" strike="noStrike" kern="1200" dirty="0">
                <a:solidFill>
                  <a:schemeClr val="tx1"/>
                </a:solidFill>
                <a:effectLst/>
                <a:latin typeface="+mn-lt"/>
                <a:ea typeface="+mn-ea"/>
                <a:cs typeface="+mn-cs"/>
              </a:rPr>
              <a:t>Grasslands and wetlands that spread across Alberta, Saskatchewan and Manitoba down into the U.S. are breeding grounds for 50-80 percent of waterfowl in NA. Loss of biodiversity if the planet heats up by 2°C.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dirty="0">
                <a:solidFill>
                  <a:schemeClr val="tx1"/>
                </a:solidFill>
                <a:effectLst/>
                <a:latin typeface="+mn-lt"/>
                <a:ea typeface="+mn-ea"/>
                <a:cs typeface="+mn-cs"/>
              </a:rPr>
              <a:t>Heavy taxes or prices on carbon dioxide emissions —as high as $27,000 per ton by 2100 — would be required. Almost politically impossible move in the U.S., world’s largest economy and second-largest greenhouse gas emitter behind China.</a:t>
            </a:r>
            <a:endParaRPr lang="en-US" sz="1000" b="0" i="0" u="none" strike="noStrike" kern="1200" dirty="0">
              <a:solidFill>
                <a:schemeClr val="tx1"/>
              </a:solidFill>
              <a:effectLst/>
              <a:latin typeface="+mn-lt"/>
              <a:ea typeface="+mn-ea"/>
              <a:cs typeface="+mn-cs"/>
            </a:endParaRP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dirty="0">
                <a:solidFill>
                  <a:schemeClr val="tx1"/>
                </a:solidFill>
                <a:effectLst/>
                <a:latin typeface="+mn-lt"/>
                <a:ea typeface="+mn-ea"/>
                <a:cs typeface="+mn-cs"/>
              </a:rPr>
              <a:t>By 2050, use of coal as an electricity source would’ve to drop from nearly 40 percent today to 1-7 percent. Renewable energy such as wind and solar, which make up about 20 percent of the electricity mix today, would have to increase </a:t>
            </a:r>
            <a:endParaRPr lang="en-US" dirty="0"/>
          </a:p>
          <a:p>
            <a:endParaRPr lang="en-US" dirty="0"/>
          </a:p>
          <a:p>
            <a:endParaRPr lang="en-US" dirty="0"/>
          </a:p>
          <a:p>
            <a:r>
              <a:rPr lang="en-US" dirty="0"/>
              <a:t>References: </a:t>
            </a:r>
          </a:p>
          <a:p>
            <a:r>
              <a:rPr lang="en-US" dirty="0">
                <a:hlinkClick r:id="rId8"/>
              </a:rPr>
              <a:t>https://www.forbes.com/sites/linhanhcat/2019/05/21/soil-erosion-washes-away-8-billion/#25f56dca5b6c</a:t>
            </a:r>
            <a:endParaRPr lang="en-US" dirty="0"/>
          </a:p>
          <a:p>
            <a:r>
              <a:rPr lang="en-US" dirty="0">
                <a:hlinkClick r:id="rId9"/>
              </a:rPr>
              <a:t>https://www.ft.com/video/87defc86-8c45-478b-a9c1-2b3b21e1ad6f</a:t>
            </a:r>
            <a:r>
              <a:rPr lang="en-US" dirty="0"/>
              <a:t> </a:t>
            </a:r>
          </a:p>
          <a:p>
            <a:r>
              <a:rPr lang="en-US" dirty="0">
                <a:hlinkClick r:id="rId10"/>
              </a:rPr>
              <a:t>https://www.ft.com/content/836e9e4a-b4bc-11e9-8cb2-799a3a8cf37b</a:t>
            </a:r>
            <a:r>
              <a:rPr lang="en-US" dirty="0"/>
              <a:t> </a:t>
            </a:r>
          </a:p>
          <a:p>
            <a:r>
              <a:rPr lang="en-US" dirty="0">
                <a:hlinkClick r:id="rId11"/>
              </a:rPr>
              <a:t>https://www.cnbc.com/2019/09/04/hurricane-dorian-to-cost-retailers-1point5-billion-threaten-back-to-school-sales.html</a:t>
            </a:r>
            <a:r>
              <a:rPr lang="en-US" dirty="0"/>
              <a:t> </a:t>
            </a:r>
          </a:p>
          <a:p>
            <a:r>
              <a:rPr lang="en-US" dirty="0">
                <a:hlinkClick r:id="rId12"/>
              </a:rPr>
              <a:t>https://fortune.com/2019/09/05/the-worlds-biodiversity-collapse-is-a-business-issue/</a:t>
            </a:r>
            <a:endParaRPr lang="en-US" dirty="0"/>
          </a:p>
          <a:p>
            <a:r>
              <a:rPr lang="en-US" dirty="0">
                <a:hlinkClick r:id="rId13"/>
              </a:rPr>
              <a:t>https://www.fastcompany.com/90288343/bad-air-makes-you-bad-at-your-job</a:t>
            </a:r>
            <a:endParaRPr lang="en-US" dirty="0"/>
          </a:p>
          <a:p>
            <a:r>
              <a:rPr lang="en-US" dirty="0">
                <a:hlinkClick r:id="rId14"/>
              </a:rPr>
              <a:t>https://platform.reprisk.com/news/detail/?id=966736</a:t>
            </a:r>
            <a:r>
              <a:rPr lang="en-US" dirty="0"/>
              <a:t> </a:t>
            </a:r>
            <a:r>
              <a:rPr lang="en-US" dirty="0">
                <a:hlinkClick r:id="rId15"/>
              </a:rPr>
              <a:t>https://www.nytimes.com/2019/09/26/us/louisiana-freeport-mcmoran-deal.html?emc=rss&amp;partner=rss</a:t>
            </a:r>
            <a:endParaRPr lang="en-US" dirty="0"/>
          </a:p>
          <a:p>
            <a:endParaRPr lang="en-US" dirty="0"/>
          </a:p>
          <a:p>
            <a:endParaRPr lang="en-CH" dirty="0"/>
          </a:p>
        </p:txBody>
      </p:sp>
      <p:sp>
        <p:nvSpPr>
          <p:cNvPr id="4" name="Slide Number Placeholder 3"/>
          <p:cNvSpPr>
            <a:spLocks noGrp="1"/>
          </p:cNvSpPr>
          <p:nvPr>
            <p:ph type="sldNum" sz="quarter" idx="5"/>
          </p:nvPr>
        </p:nvSpPr>
        <p:spPr/>
        <p:txBody>
          <a:bodyPr/>
          <a:lstStyle/>
          <a:p>
            <a:fld id="{9E447784-F7B0-422E-AF2C-2EF2220A930A}" type="slidenum">
              <a:rPr lang="en-CH" smtClean="0"/>
              <a:t>18</a:t>
            </a:fld>
            <a:endParaRPr lang="en-CH"/>
          </a:p>
        </p:txBody>
      </p:sp>
    </p:spTree>
    <p:extLst>
      <p:ext uri="{BB962C8B-B14F-4D97-AF65-F5344CB8AC3E}">
        <p14:creationId xmlns:p14="http://schemas.microsoft.com/office/powerpoint/2010/main" val="3178596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1. All businesses impact and depend upon natural capital.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US" sz="1200">
                <a:solidFill>
                  <a:schemeClr val="tx1">
                    <a:lumMod val="50000"/>
                    <a:lumOff val="50000"/>
                  </a:schemeClr>
                </a:solidFill>
              </a:rPr>
              <a:t>This relationship delivers costs and benefits back to themselves and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a:t>
            </a:r>
            <a:r>
              <a:rPr lang="en-US" sz="1200">
                <a:solidFill>
                  <a:schemeClr val="tx1">
                    <a:lumMod val="50000"/>
                    <a:lumOff val="50000"/>
                  </a:schemeClr>
                </a:solidFill>
              </a:rPr>
              <a:t>These in turn lead to risks and </a:t>
            </a:r>
            <a:r>
              <a:rPr lang="en-US" sz="1200" b="1">
                <a:solidFill>
                  <a:schemeClr val="tx1">
                    <a:lumMod val="50000"/>
                    <a:lumOff val="50000"/>
                  </a:schemeClr>
                </a:solidFill>
              </a:rPr>
              <a:t>risks and opportunities </a:t>
            </a:r>
            <a:r>
              <a:rPr lang="en-US" sz="1200">
                <a:solidFill>
                  <a:schemeClr val="tx1">
                    <a:lumMod val="50000"/>
                    <a:lumOff val="50000"/>
                  </a:schemeClr>
                </a:solidFill>
              </a:rPr>
              <a:t>to the business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the example shows is that </a:t>
            </a:r>
            <a:r>
              <a:rPr lang="en-US" sz="1200">
                <a:solidFill>
                  <a:schemeClr val="tx1">
                    <a:lumMod val="65000"/>
                    <a:lumOff val="35000"/>
                  </a:schemeClr>
                </a:solidFill>
                <a:latin typeface="Verdana" panose="020B0604030504040204" pitchFamily="34" charset="0"/>
                <a:ea typeface="Verdana" panose="020B0604030504040204" pitchFamily="34" charset="0"/>
              </a:rPr>
              <a:t>n</a:t>
            </a:r>
            <a:r>
              <a:rPr lang="en-US"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It also illustrates how natural capital underpins all the other capitals and without it we would not have social and human or financial capital.</a:t>
            </a: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19</a:t>
            </a:fld>
            <a:endParaRPr lang="en-GB"/>
          </a:p>
        </p:txBody>
      </p:sp>
    </p:spTree>
    <p:extLst>
      <p:ext uri="{BB962C8B-B14F-4D97-AF65-F5344CB8AC3E}">
        <p14:creationId xmlns:p14="http://schemas.microsoft.com/office/powerpoint/2010/main" val="2420696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b="0" dirty="0"/>
              <a:t>The Protocol highlights key types / categories of risks and opportunities – refer to p. 18 of the Protocol.</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In years gone by, sustainability issues have sometimes taken business by surprise and companies have paid the cost. Companies are increasingly being impacted by the changing risk landscape discussed earlier (WEF report slide).</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Operational risk – Vale damn collapse</a:t>
            </a:r>
          </a:p>
          <a:p>
            <a:pPr marL="0" indent="0">
              <a:buFont typeface="Arial" panose="020B0604020202020204" pitchFamily="34" charset="0"/>
              <a:buNone/>
            </a:pPr>
            <a:r>
              <a:rPr lang="en-GB" sz="1100" b="0" dirty="0"/>
              <a:t>Reputation risk – increased public &amp; consumer awareness of environmental and social damages + </a:t>
            </a:r>
            <a:r>
              <a:rPr lang="en-GB" sz="1200" b="0" i="0" kern="1200" dirty="0">
                <a:solidFill>
                  <a:schemeClr val="tx1"/>
                </a:solidFill>
                <a:effectLst/>
                <a:latin typeface="+mn-lt"/>
                <a:ea typeface="+mn-ea"/>
                <a:cs typeface="+mn-cs"/>
              </a:rPr>
              <a:t>consumers are increasingly demanding assurance that the products they buy are produced in way that protect our environment and respect human rights – link with SOCIETAL risks – health impacts on local communities, social license to operate</a:t>
            </a:r>
            <a:endParaRPr lang="en-GB" sz="1100" b="0" dirty="0"/>
          </a:p>
          <a:p>
            <a:pPr marL="0" indent="0">
              <a:buFont typeface="Arial" panose="020B0604020202020204" pitchFamily="34" charset="0"/>
              <a:buNone/>
            </a:pPr>
            <a:r>
              <a:rPr lang="en-GB" sz="1100" b="0" dirty="0"/>
              <a:t>Legal risk – </a:t>
            </a:r>
            <a:r>
              <a:rPr lang="en-GB" sz="1200" b="0" i="0" kern="1200" dirty="0">
                <a:solidFill>
                  <a:schemeClr val="tx1"/>
                </a:solidFill>
                <a:effectLst/>
                <a:latin typeface="+mn-lt"/>
                <a:ea typeface="+mn-ea"/>
                <a:cs typeface="+mn-cs"/>
              </a:rPr>
              <a:t> giant Texas oil company, Anadarko Petroleum, has agreed to pay $5.1 billion for a vast environmental </a:t>
            </a:r>
            <a:r>
              <a:rPr lang="en-GB" sz="1200" b="0" i="0" kern="1200" dirty="0" err="1">
                <a:solidFill>
                  <a:schemeClr val="tx1"/>
                </a:solidFill>
                <a:effectLst/>
                <a:latin typeface="+mn-lt"/>
                <a:ea typeface="+mn-ea"/>
                <a:cs typeface="+mn-cs"/>
              </a:rPr>
              <a:t>cleanup</a:t>
            </a:r>
            <a:r>
              <a:rPr lang="en-GB" sz="1200" b="0" i="0" kern="1200" dirty="0">
                <a:solidFill>
                  <a:schemeClr val="tx1"/>
                </a:solidFill>
                <a:effectLst/>
                <a:latin typeface="+mn-lt"/>
                <a:ea typeface="+mn-ea"/>
                <a:cs typeface="+mn-cs"/>
              </a:rPr>
              <a:t> - aimed at restoring thousands of sites polluted by toxins and compensating thousands of people with personal injury claims. </a:t>
            </a:r>
            <a:r>
              <a:rPr lang="en-GB" sz="1100" dirty="0">
                <a:hlinkClick r:id="rId3"/>
              </a:rPr>
              <a:t>https://www.nytimes.com/2014/04/04/business/energy-environment/anadarko-petroleum-to-pay-5-1-billion-to-settle-pollution-case.html</a:t>
            </a:r>
            <a:endParaRPr lang="en-GB" sz="1100" b="0" dirty="0"/>
          </a:p>
          <a:p>
            <a:pPr>
              <a:spcBef>
                <a:spcPts val="0"/>
              </a:spcBef>
              <a:spcAft>
                <a:spcPts val="0"/>
              </a:spcAft>
            </a:pPr>
            <a:r>
              <a:rPr lang="en-GB" sz="1100" b="0" dirty="0"/>
              <a:t>Financial risk – Underlying all of these risks &amp; opportunities are financial ones! As we have seen, these risks imply important financial costs. </a:t>
            </a:r>
            <a:r>
              <a:rPr lang="en-US" sz="1100" dirty="0">
                <a:solidFill>
                  <a:schemeClr val="tx1">
                    <a:lumMod val="50000"/>
                  </a:schemeClr>
                </a:solidFill>
                <a:latin typeface="+mn-lt"/>
              </a:rPr>
              <a:t>Canadian gold mining company, </a:t>
            </a:r>
            <a:r>
              <a:rPr lang="en-US" sz="1100" dirty="0" err="1">
                <a:solidFill>
                  <a:schemeClr val="tx1">
                    <a:lumMod val="50000"/>
                  </a:schemeClr>
                </a:solidFill>
                <a:latin typeface="+mn-lt"/>
              </a:rPr>
              <a:t>Infinito</a:t>
            </a:r>
            <a:r>
              <a:rPr lang="en-US" sz="1100" dirty="0">
                <a:solidFill>
                  <a:schemeClr val="tx1">
                    <a:lumMod val="50000"/>
                  </a:schemeClr>
                </a:solidFill>
                <a:latin typeface="+mn-lt"/>
              </a:rPr>
              <a:t> Gold, lost over 50% of its share value as a result of the withdrawal of a mining concession in Costa Rica due to concerns about the potential impacts on agriculture, endangered</a:t>
            </a:r>
            <a:r>
              <a:rPr lang="en-US" sz="1100" baseline="0" dirty="0">
                <a:solidFill>
                  <a:schemeClr val="tx1">
                    <a:lumMod val="50000"/>
                  </a:schemeClr>
                </a:solidFill>
                <a:latin typeface="+mn-lt"/>
              </a:rPr>
              <a:t> </a:t>
            </a:r>
            <a:r>
              <a:rPr lang="en-US" sz="1100" dirty="0">
                <a:solidFill>
                  <a:schemeClr val="tx1">
                    <a:lumMod val="50000"/>
                  </a:schemeClr>
                </a:solidFill>
                <a:latin typeface="+mn-lt"/>
              </a:rPr>
              <a:t>species and forests. This led to a reference in the audit accounts to material uncertainties regarding the company’s ability to continue as a going concern</a:t>
            </a:r>
          </a:p>
          <a:p>
            <a:pPr defTabSz="924916">
              <a:spcBef>
                <a:spcPts val="0"/>
              </a:spcBef>
              <a:spcAft>
                <a:spcPts val="0"/>
              </a:spcAft>
              <a:defRPr/>
            </a:pPr>
            <a:r>
              <a:rPr lang="en-US" sz="1100" dirty="0">
                <a:solidFill>
                  <a:schemeClr val="tx1">
                    <a:lumMod val="50000"/>
                  </a:schemeClr>
                </a:solidFill>
                <a:latin typeface="+mn-lt"/>
                <a:cs typeface="Arial" pitchFamily="34" charset="0"/>
              </a:rPr>
              <a:t>Source: KPMG, Flora and Fauna International, </a:t>
            </a:r>
            <a:r>
              <a:rPr lang="en-US" sz="1100" dirty="0" err="1">
                <a:solidFill>
                  <a:schemeClr val="tx1">
                    <a:lumMod val="50000"/>
                  </a:schemeClr>
                </a:solidFill>
                <a:latin typeface="+mn-lt"/>
                <a:cs typeface="Arial" pitchFamily="34" charset="0"/>
              </a:rPr>
              <a:t>Acca</a:t>
            </a:r>
            <a:r>
              <a:rPr lang="en-US" sz="1100" dirty="0">
                <a:solidFill>
                  <a:schemeClr val="tx1">
                    <a:lumMod val="50000"/>
                  </a:schemeClr>
                </a:solidFill>
                <a:latin typeface="+mn-lt"/>
                <a:cs typeface="Arial" pitchFamily="34" charset="0"/>
              </a:rPr>
              <a:t>, </a:t>
            </a:r>
            <a:r>
              <a:rPr lang="en-US" sz="1100" i="1" dirty="0">
                <a:solidFill>
                  <a:schemeClr val="tx1">
                    <a:lumMod val="50000"/>
                  </a:schemeClr>
                </a:solidFill>
                <a:latin typeface="+mn-lt"/>
                <a:cs typeface="Arial" pitchFamily="34" charset="0"/>
                <a:hlinkClick r:id="rId4"/>
              </a:rPr>
              <a:t>Is natural capital a material issue? </a:t>
            </a:r>
            <a:r>
              <a:rPr lang="en-US" sz="1100" dirty="0">
                <a:solidFill>
                  <a:schemeClr val="tx1">
                    <a:lumMod val="50000"/>
                  </a:schemeClr>
                </a:solidFill>
                <a:latin typeface="+mn-lt"/>
                <a:cs typeface="Arial" pitchFamily="34" charset="0"/>
              </a:rPr>
              <a:t>(2012)</a:t>
            </a:r>
          </a:p>
          <a:p>
            <a:pPr defTabSz="924916">
              <a:spcBef>
                <a:spcPts val="0"/>
              </a:spcBef>
              <a:spcAft>
                <a:spcPts val="0"/>
              </a:spcAft>
              <a:defRPr/>
            </a:pPr>
            <a:r>
              <a:rPr lang="en-US" sz="1100" dirty="0">
                <a:solidFill>
                  <a:schemeClr val="tx1">
                    <a:lumMod val="50000"/>
                  </a:schemeClr>
                </a:solidFill>
                <a:latin typeface="+mn-lt"/>
                <a:cs typeface="Arial" pitchFamily="34" charset="0"/>
              </a:rPr>
              <a:t>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natural disasters unmitigated by appropriate ecosystems), associated regulatory and legal risk, market risk from changing consumer preference as consumers become more aware &amp; discerning RE biodiversity, and supply chain risks. Examples: </a:t>
            </a:r>
            <a:r>
              <a:rPr lang="en-US" sz="1100" dirty="0"/>
              <a:t>“Deforestation in the Agno River basin in the Philippines has led to such extensive river and reservoir siltation that the 100-megawatt </a:t>
            </a:r>
            <a:r>
              <a:rPr lang="en-US" sz="1100" dirty="0" err="1"/>
              <a:t>Binga</a:t>
            </a:r>
            <a:r>
              <a:rPr lang="en-US" sz="1100" dirty="0"/>
              <a:t> hydroelectric facility can only operate intermittently”, Studies have shown that the total economic impact of Hurricane Katrina (approximately US$150 billion), was significantly higher than would have been the case if costal wetlands in the region had been preserved, In 2008, the Norwegian Pension Fund withdrew its £500 million stake in the mining giant Rio Tinto and excluded the company from its funds. The decision to withdraw was based on the activities of Rio Tinto’s mining operations in Indonesia. </a:t>
            </a:r>
            <a:endParaRPr lang="en-US" sz="1100" dirty="0">
              <a:solidFill>
                <a:schemeClr val="tx1">
                  <a:lumMod val="50000"/>
                </a:schemeClr>
              </a:solidFill>
              <a:latin typeface="+mn-lt"/>
              <a:cs typeface="Arial" pitchFamily="34" charset="0"/>
            </a:endParaRPr>
          </a:p>
          <a:p>
            <a:pPr defTabSz="924916">
              <a:spcBef>
                <a:spcPts val="0"/>
              </a:spcBef>
              <a:spcAft>
                <a:spcPts val="0"/>
              </a:spcAft>
              <a:defRPr/>
            </a:pPr>
            <a:r>
              <a:rPr lang="en-US" sz="1100" dirty="0">
                <a:hlinkClick r:id="rId5"/>
              </a:rPr>
              <a:t>https://www.pwc.co.uk/assets/pdf/wef-biodiversity-and-business-risk.pdf</a:t>
            </a:r>
            <a:r>
              <a:rPr lang="en-US" sz="1100" dirty="0">
                <a:solidFill>
                  <a:schemeClr val="tx1">
                    <a:lumMod val="50000"/>
                  </a:schemeClr>
                </a:solidFill>
                <a:latin typeface="+mn-lt"/>
                <a:cs typeface="Arial" pitchFamily="34" charset="0"/>
              </a:rPr>
              <a:t> </a:t>
            </a:r>
          </a:p>
          <a:p>
            <a:pPr marL="0" indent="0">
              <a:buFont typeface="Arial" panose="020B0604020202020204" pitchFamily="34" charset="0"/>
              <a:buNone/>
            </a:pPr>
            <a:endParaRPr lang="en-GB" sz="1100" b="0" dirty="0"/>
          </a:p>
          <a:p>
            <a:pPr marL="0" indent="0" defTabSz="914377">
              <a:lnSpc>
                <a:spcPct val="120000"/>
              </a:lnSpc>
              <a:buFont typeface="Arial" panose="020B0604020202020204" pitchFamily="34" charset="0"/>
              <a:buNone/>
            </a:pPr>
            <a:r>
              <a:rPr lang="en-GB" sz="1100" b="0" dirty="0"/>
              <a:t>But good news is that, where there is risk, there is opportunity to:</a:t>
            </a:r>
          </a:p>
          <a:p>
            <a:pPr marL="171450" indent="-171450" defTabSz="914377">
              <a:lnSpc>
                <a:spcPct val="120000"/>
              </a:lnSpc>
              <a:buFont typeface="Arial" panose="020B0604020202020204" pitchFamily="34" charset="0"/>
              <a:buChar char="•"/>
            </a:pPr>
            <a:r>
              <a:rPr lang="en-US" sz="1100" dirty="0"/>
              <a:t>Secure natural resources</a:t>
            </a:r>
          </a:p>
          <a:p>
            <a:pPr marL="171450" indent="-171450" defTabSz="914377">
              <a:lnSpc>
                <a:spcPct val="120000"/>
              </a:lnSpc>
              <a:buFont typeface="Arial" panose="020B0604020202020204" pitchFamily="34" charset="0"/>
              <a:buChar char="•"/>
            </a:pPr>
            <a:r>
              <a:rPr lang="en-US" sz="1100" dirty="0"/>
              <a:t>Save costs</a:t>
            </a:r>
          </a:p>
          <a:p>
            <a:pPr marL="171450" indent="-171450" defTabSz="914377">
              <a:lnSpc>
                <a:spcPct val="120000"/>
              </a:lnSpc>
              <a:buFont typeface="Arial" panose="020B0604020202020204" pitchFamily="34" charset="0"/>
              <a:buChar char="•"/>
            </a:pPr>
            <a:r>
              <a:rPr lang="en-US" sz="1100" dirty="0"/>
              <a:t>Manage future risks</a:t>
            </a:r>
          </a:p>
          <a:p>
            <a:pPr marL="171450" indent="-171450" defTabSz="914377">
              <a:lnSpc>
                <a:spcPct val="120000"/>
              </a:lnSpc>
              <a:buFont typeface="Arial" panose="020B0604020202020204" pitchFamily="34" charset="0"/>
              <a:buChar char="•"/>
            </a:pPr>
            <a:r>
              <a:rPr lang="en-US" sz="1100" dirty="0"/>
              <a:t>Engage stakeholders</a:t>
            </a:r>
            <a:endParaRPr lang="en-GB" sz="1100" b="0" i="0" kern="1200" dirty="0">
              <a:solidFill>
                <a:schemeClr val="tx1"/>
              </a:solidFill>
              <a:effectLst/>
              <a:latin typeface="+mn-lt"/>
              <a:ea typeface="+mn-ea"/>
              <a:cs typeface="+mn-cs"/>
            </a:endParaRP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Operational opportunity – EDF rainwater harvesting to manage water scarcity risks leading to reduction in water consumption, economical &amp; energy savings </a:t>
            </a:r>
            <a:r>
              <a:rPr lang="en-GB" sz="1100" dirty="0">
                <a:hlinkClick r:id="rId6"/>
              </a:rPr>
              <a:t>https://www.wbcsd.org/Programs/Food-Land-Water/Water/Circular-water-management/Resources/Case-studies/Rainwater-harvesting-for-water-reduction</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Reputation opportunity – </a:t>
            </a:r>
            <a:r>
              <a:rPr lang="en-GB" sz="1200" b="0" i="0" kern="1200" dirty="0">
                <a:solidFill>
                  <a:schemeClr val="tx1"/>
                </a:solidFill>
                <a:effectLst/>
                <a:latin typeface="+mn-lt"/>
                <a:ea typeface="+mn-ea"/>
                <a:cs typeface="+mn-cs"/>
              </a:rPr>
              <a:t>IKEA to use only renewable and recycled materials by 2030 </a:t>
            </a:r>
            <a:r>
              <a:rPr lang="en-GB" sz="1100" dirty="0">
                <a:hlinkClick r:id="rId7"/>
              </a:rPr>
              <a:t>https://www.reuters.com/article/us-ikea-sustainability/ikea-to-use-only-renewable-and-recycled-materials-by-2030-idUSKCN1J31CD</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Legal opportunity – </a:t>
            </a:r>
            <a:r>
              <a:rPr lang="en-GB" sz="1100" dirty="0"/>
              <a:t>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100" dirty="0" err="1"/>
              <a:t>startup</a:t>
            </a:r>
            <a:r>
              <a:rPr lang="en-GB" sz="1100" dirty="0"/>
              <a:t> and for the last 15 years. </a:t>
            </a:r>
            <a:r>
              <a:rPr lang="en-GB" sz="1100" dirty="0">
                <a:hlinkClick r:id="rId8"/>
              </a:rPr>
              <a:t>https://www.naturalinfrastructureforbusiness.org/wp-content/uploads/2015/11/DowUCC_NI4BizCaseStudy_ConstructedWetlands.pdf</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Image sources, clockwise from top left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Risks: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EPA via the BBC (</a:t>
            </a:r>
            <a:r>
              <a:rPr lang="en-US" sz="1100">
                <a:hlinkClick r:id="rId9"/>
              </a:rPr>
              <a:t>https://www.bbc.com/news/business-47432134</a:t>
            </a:r>
            <a:r>
              <a:rPr lang="en-US" sz="1100"/>
              <a:t>) </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Li-An Lim on </a:t>
            </a:r>
            <a:r>
              <a:rPr lang="en-GB" sz="1100" b="0" dirty="0" err="1"/>
              <a:t>Unsplash</a:t>
            </a:r>
            <a:r>
              <a:rPr lang="en-GB" sz="1100"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Bill Oxford on </a:t>
            </a:r>
            <a:r>
              <a:rPr lang="en-GB" sz="1100" b="0" dirty="0" err="1"/>
              <a:t>Unsplash</a:t>
            </a:r>
            <a:r>
              <a:rPr lang="en-GB" sz="1100"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Markus </a:t>
            </a:r>
            <a:r>
              <a:rPr lang="en-GB" sz="1100" b="0" dirty="0" err="1"/>
              <a:t>Spiske</a:t>
            </a:r>
            <a:r>
              <a:rPr lang="en-GB" sz="1100" b="0" dirty="0"/>
              <a:t> on </a:t>
            </a:r>
            <a:r>
              <a:rPr lang="en-GB" sz="1100" b="0" dirty="0" err="1"/>
              <a:t>Unsplash</a:t>
            </a:r>
            <a:r>
              <a:rPr lang="en-GB" sz="1100"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Opportunities: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EDP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Ikea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Union Carbide Corporation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9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kicking-off the training, introduce that this training is being given as part of the We Value Nature Campaign and explain what it is, its purpose, objectives and partners involved:</a:t>
            </a:r>
          </a:p>
          <a:p>
            <a:endParaRPr lang="en-GB"/>
          </a:p>
          <a:p>
            <a:r>
              <a:rPr lang="en-GB"/>
              <a:t>The We Value Nature Campaign is a €2 million EU-funded campaign supporting </a:t>
            </a:r>
            <a:r>
              <a:rPr lang="en-US"/>
              <a:t>businesses and the natural capital community across Europe</a:t>
            </a:r>
            <a:r>
              <a:rPr lang="en-GB"/>
              <a:t> with the aim of making valuing nature the new normal for business. As we will have a chance to explore during today’s training, </a:t>
            </a:r>
            <a:r>
              <a:rPr lang="en-US"/>
              <a:t>by valuing nature, businesses can make smarter decisions that benefit themselves, society and the planet as a whole. </a:t>
            </a:r>
          </a:p>
          <a:p>
            <a:endParaRPr lang="en-US"/>
          </a:p>
          <a:p>
            <a:r>
              <a:rPr lang="en-US"/>
              <a:t>The campaign is coordinated by the Institute of Chartered Accountants in England and Wales (ICAEW), World Business Council for Sustainable Development (WBCSD), The International Union for Conservation of Nature (IUCN) and </a:t>
            </a:r>
            <a:r>
              <a:rPr lang="en-US" err="1"/>
              <a:t>Oppla</a:t>
            </a:r>
            <a:r>
              <a:rPr lang="en-US"/>
              <a:t>. And it is supporting the Natural Capital Coalition, which has recently merged with the Social &amp; Human Capital Coalition to become now the ‘Capitals Coalition’.</a:t>
            </a:r>
          </a:p>
          <a:p>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campaign will aim to increase the uptake of the natural capital approach (</a:t>
            </a:r>
            <a:r>
              <a:rPr kumimoji="0" lang="en-GB" sz="12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a:t>) by identifying barriers and opportunities, providing practical support to business through activities (such as webinars, helpdesk calls, etc.) and training such as this one, as well as by inspiring businesses to adopt the NCP.</a:t>
            </a:r>
            <a:endParaRPr lang="en-GB"/>
          </a:p>
          <a:p>
            <a:endParaRPr lang="en-GB"/>
          </a:p>
          <a:p>
            <a:r>
              <a:rPr lang="en-GB"/>
              <a:t>Take this opportunity to also thank the different stakeholders that supported this training (training material reviewers) + BCSD Portugal.</a:t>
            </a:r>
          </a:p>
        </p:txBody>
      </p:sp>
      <p:sp>
        <p:nvSpPr>
          <p:cNvPr id="4" name="Slide Number Placeholder 3"/>
          <p:cNvSpPr>
            <a:spLocks noGrp="1"/>
          </p:cNvSpPr>
          <p:nvPr>
            <p:ph type="sldNum" sz="quarter" idx="5"/>
          </p:nvPr>
        </p:nvSpPr>
        <p:spPr/>
        <p:txBody>
          <a:bodyPr/>
          <a:lstStyle/>
          <a:p>
            <a:fld id="{7DBAF288-DB09-4B38-A774-AED1A4768F10}" type="slidenum">
              <a:rPr lang="en-GB" smtClean="0"/>
              <a:t>2</a:t>
            </a:fld>
            <a:endParaRPr lang="en-GB"/>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participants 5’ to reflect individually on both questions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For Q. 1: </a:t>
            </a:r>
            <a:r>
              <a:rPr lang="en-US" sz="1200" kern="1200">
                <a:solidFill>
                  <a:schemeClr val="tx1"/>
                </a:solidFill>
                <a:latin typeface="+mn-lt"/>
                <a:ea typeface="+mn-ea"/>
                <a:cs typeface="+mn-cs"/>
              </a:rPr>
              <a:t>In the workbook, will have a prepared blank list - one for them to list impacts and one for them to list dependencies. Give also list of examples from NCP they can use – reference to pp. 47-48  and explanation of close link between impacts &amp; dependencies. Include Nadine’s landscape image as additional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Mention that it will be important for them to do this part as another exercise will then link to this.</a:t>
            </a:r>
          </a:p>
          <a:p>
            <a:endParaRPr lang="en-GB"/>
          </a:p>
          <a:p>
            <a:r>
              <a:rPr lang="en-GB"/>
              <a:t>Business impacts and dependencies are closely linked. For example, a company may depend on water, while the quality of its water management practices will affect the scale of impacts generated through its use of water.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43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Briefly reflect upon the results as they come up</a:t>
            </a:r>
          </a:p>
          <a:p>
            <a:r>
              <a:rPr lang="en-GB" sz="1200" b="0" i="0" kern="1200">
                <a:solidFill>
                  <a:schemeClr val="tx1"/>
                </a:solidFill>
                <a:effectLst/>
                <a:latin typeface="+mn-lt"/>
                <a:ea typeface="+mn-ea"/>
                <a:cs typeface="+mn-cs"/>
              </a:rPr>
              <a:t>Highlight the different types and nature of risks</a:t>
            </a:r>
          </a:p>
          <a:p>
            <a:r>
              <a:rPr lang="en-GB" sz="1200" b="0" i="0" kern="1200">
                <a:solidFill>
                  <a:schemeClr val="tx1"/>
                </a:solidFill>
                <a:effectLst/>
                <a:latin typeface="+mn-lt"/>
                <a:ea typeface="+mn-ea"/>
                <a:cs typeface="+mn-cs"/>
              </a:rPr>
              <a:t>Highlight commonalities that appear</a:t>
            </a:r>
          </a:p>
          <a:p>
            <a:br>
              <a:rPr lang="en-GB"/>
            </a:b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22</a:t>
            </a:fld>
            <a:endParaRPr lang="en-GB"/>
          </a:p>
        </p:txBody>
      </p:sp>
    </p:spTree>
    <p:extLst>
      <p:ext uri="{BB962C8B-B14F-4D97-AF65-F5344CB8AC3E}">
        <p14:creationId xmlns:p14="http://schemas.microsoft.com/office/powerpoint/2010/main" val="2034863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Briefly reflect upon the results as they come up</a:t>
            </a:r>
          </a:p>
          <a:p>
            <a:r>
              <a:rPr lang="en-GB" sz="1200" b="0" i="0" kern="1200">
                <a:solidFill>
                  <a:schemeClr val="tx1"/>
                </a:solidFill>
                <a:effectLst/>
                <a:latin typeface="+mn-lt"/>
                <a:ea typeface="+mn-ea"/>
                <a:cs typeface="+mn-cs"/>
              </a:rPr>
              <a:t>Highlight the different types and nature of risks</a:t>
            </a:r>
          </a:p>
          <a:p>
            <a:r>
              <a:rPr lang="en-GB" sz="1200" b="0" i="0" kern="1200">
                <a:solidFill>
                  <a:schemeClr val="tx1"/>
                </a:solidFill>
                <a:effectLst/>
                <a:latin typeface="+mn-lt"/>
                <a:ea typeface="+mn-ea"/>
                <a:cs typeface="+mn-cs"/>
              </a:rPr>
              <a:t>Highlight commonalities that appear</a:t>
            </a:r>
          </a:p>
          <a:p>
            <a:br>
              <a:rPr lang="en-GB"/>
            </a:b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23</a:t>
            </a:fld>
            <a:endParaRPr lang="en-GB"/>
          </a:p>
        </p:txBody>
      </p:sp>
    </p:spTree>
    <p:extLst>
      <p:ext uri="{BB962C8B-B14F-4D97-AF65-F5344CB8AC3E}">
        <p14:creationId xmlns:p14="http://schemas.microsoft.com/office/powerpoint/2010/main" val="2083554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Fine if not clear on what the reason is and if just for exploring.</a:t>
            </a:r>
          </a:p>
          <a:p>
            <a:endParaRPr lang="en-GB" dirty="0"/>
          </a:p>
          <a:p>
            <a:r>
              <a:rPr lang="en-GB" dirty="0"/>
              <a:t>Image from the Natural Capital Protocol. </a:t>
            </a:r>
          </a:p>
        </p:txBody>
      </p:sp>
      <p:sp>
        <p:nvSpPr>
          <p:cNvPr id="4" name="Slide Number Placeholder 3"/>
          <p:cNvSpPr>
            <a:spLocks noGrp="1"/>
          </p:cNvSpPr>
          <p:nvPr>
            <p:ph type="sldNum" sz="quarter" idx="5"/>
          </p:nvPr>
        </p:nvSpPr>
        <p:spPr/>
        <p:txBody>
          <a:bodyPr/>
          <a:lstStyle/>
          <a:p>
            <a:fld id="{7DBAF288-DB09-4B38-A774-AED1A4768F10}" type="slidenum">
              <a:rPr lang="en-GB" smtClean="0"/>
              <a:t>24</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spcBef>
                <a:spcPts val="0"/>
              </a:spcBef>
              <a:buFont typeface="Arial" panose="020B0604020202020204" pitchFamily="34" charset="0"/>
              <a:buChar char="•"/>
            </a:pPr>
            <a:r>
              <a:rPr lang="en-US" sz="1200" dirty="0">
                <a:solidFill>
                  <a:srgbClr val="1B1A5B"/>
                </a:solidFill>
                <a:cs typeface="Arial" charset="0"/>
              </a:rPr>
              <a:t>Strong call for a </a:t>
            </a:r>
            <a:r>
              <a:rPr lang="en-US" sz="1200" b="1" dirty="0">
                <a:solidFill>
                  <a:srgbClr val="1B1A5B"/>
                </a:solidFill>
                <a:cs typeface="Arial" charset="0"/>
              </a:rPr>
              <a:t>global agenda for action on nature </a:t>
            </a:r>
            <a:r>
              <a:rPr lang="en-US" sz="1200" dirty="0">
                <a:solidFill>
                  <a:srgbClr val="1B1A5B"/>
                </a:solidFill>
                <a:cs typeface="Arial" charset="0"/>
              </a:rPr>
              <a:t>and </a:t>
            </a:r>
            <a:r>
              <a:rPr lang="en-US" sz="1200" b="1" dirty="0">
                <a:solidFill>
                  <a:srgbClr val="1B1A5B"/>
                </a:solidFill>
                <a:cs typeface="Arial" charset="0"/>
              </a:rPr>
              <a:t>biodiversity</a:t>
            </a:r>
            <a:r>
              <a:rPr lang="en-US" sz="1200" dirty="0">
                <a:solidFill>
                  <a:srgbClr val="1B1A5B"/>
                </a:solidFill>
                <a:cs typeface="Arial" charset="0"/>
              </a:rPr>
              <a:t>; 2020 “super year” for nature. </a:t>
            </a:r>
            <a:r>
              <a:rPr lang="en-GB" sz="1200" b="0" i="0" u="none" strike="noStrike" kern="1200" baseline="0" dirty="0">
                <a:solidFill>
                  <a:schemeClr val="tx1"/>
                </a:solidFill>
                <a:latin typeface="+mn-lt"/>
                <a:ea typeface="+mn-ea"/>
                <a:cs typeface="+mn-cs"/>
              </a:rPr>
              <a:t>There are several crucial political decision milestones in 2020, providing key opportunities to address the frightening loss of nature. </a:t>
            </a:r>
            <a:r>
              <a:rPr lang="en-CH" sz="1200" kern="1200" dirty="0">
                <a:solidFill>
                  <a:schemeClr val="tx1"/>
                </a:solidFill>
                <a:effectLst/>
                <a:latin typeface="+mn-lt"/>
                <a:ea typeface="+mn-ea"/>
                <a:cs typeface="+mn-cs"/>
              </a:rPr>
              <a:t>Protecting wildlife and reversing the decline of nature requires urgent global action. </a:t>
            </a:r>
            <a:endParaRPr lang="en-US" sz="1200" kern="1200" dirty="0">
              <a:solidFill>
                <a:schemeClr val="tx1"/>
              </a:solidFill>
              <a:effectLst/>
              <a:latin typeface="+mn-lt"/>
              <a:ea typeface="+mn-ea"/>
              <a:cs typeface="+mn-cs"/>
            </a:endParaRPr>
          </a:p>
          <a:p>
            <a:pPr marL="0" indent="0" algn="l">
              <a:spcBef>
                <a:spcPts val="0"/>
              </a:spcBef>
              <a:buFont typeface="Arial" panose="020B0604020202020204" pitchFamily="34" charset="0"/>
              <a:buNone/>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dirty="0">
                <a:solidFill>
                  <a:srgbClr val="FF0000"/>
                </a:solidFill>
                <a:effectLst/>
                <a:highlight>
                  <a:srgbClr val="FFFF00"/>
                </a:highlight>
                <a:latin typeface="+mn-lt"/>
                <a:ea typeface="+mn-ea"/>
                <a:cs typeface="+mn-cs"/>
              </a:rPr>
              <a:t>ATTENTION!! Not assume that everyone will know these initiatives so also make sure to explain these and why business should care about them / keep an eye out.</a:t>
            </a:r>
          </a:p>
          <a:p>
            <a:pPr marL="0" indent="0" algn="l">
              <a:spcBef>
                <a:spcPts val="0"/>
              </a:spcBef>
              <a:buFont typeface="Arial" panose="020B0604020202020204" pitchFamily="34" charset="0"/>
              <a:buNone/>
            </a:pPr>
            <a:endParaRPr lang="en-GB" sz="1200" b="0" i="0" kern="1200" dirty="0">
              <a:solidFill>
                <a:schemeClr val="tx1"/>
              </a:solidFill>
              <a:effectLst/>
              <a:latin typeface="+mn-lt"/>
              <a:ea typeface="+mn-ea"/>
              <a:cs typeface="+mn-cs"/>
            </a:endParaRPr>
          </a:p>
          <a:p>
            <a:pPr marL="0" indent="0" algn="l">
              <a:spcBef>
                <a:spcPts val="0"/>
              </a:spcBef>
              <a:buFont typeface="Arial" panose="020B0604020202020204" pitchFamily="34" charset="0"/>
              <a:buNone/>
            </a:pPr>
            <a:r>
              <a:rPr lang="en-GB" sz="1200" b="0" i="0" kern="1200" dirty="0">
                <a:solidFill>
                  <a:schemeClr val="tx1"/>
                </a:solidFill>
                <a:effectLst/>
                <a:latin typeface="+mn-lt"/>
                <a:ea typeface="+mn-ea"/>
                <a:cs typeface="+mn-cs"/>
              </a:rPr>
              <a:t>While the IPBES Global assessment report warns that nature is declining globally at rates unprecedented in human history, it also tells us that it is not too late to make a difference, but only if we start now at every level from local to global, and through transformative change, that is, system-wide reorganization across technological, economic and social factors, including paradigms, goals and values.</a:t>
            </a:r>
          </a:p>
          <a:p>
            <a:pPr marL="0" indent="0" algn="l">
              <a:spcBef>
                <a:spcPts val="0"/>
              </a:spcBef>
              <a:buFont typeface="Arial" panose="020B0604020202020204" pitchFamily="34" charset="0"/>
              <a:buNone/>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H" sz="1200" kern="1200" dirty="0">
                <a:solidFill>
                  <a:schemeClr val="tx1"/>
                </a:solidFill>
                <a:effectLst/>
                <a:latin typeface="+mn-lt"/>
                <a:ea typeface="+mn-ea"/>
                <a:cs typeface="+mn-cs"/>
              </a:rPr>
              <a:t>2020 as a crucial year for securing international agreements for a New Deal for Nature and People, through a commitment by heads of state at the 75th United Nations General Assembly. World leaders are also expected to review the progress made on the UN Sustainable Development Goals, the Paris Agreement and, crucially, negotiate new 10-year targets for the UN Convention on Biological Diversity (CBD). </a:t>
            </a:r>
            <a:endParaRPr lang="en-US" sz="1200" dirty="0">
              <a:solidFill>
                <a:srgbClr val="1B1A5B"/>
              </a:solidFill>
              <a:cs typeface="Arial" charset="0"/>
            </a:endParaRPr>
          </a:p>
          <a:p>
            <a:pPr marL="0" indent="0" algn="l">
              <a:spcBef>
                <a:spcPts val="0"/>
              </a:spcBef>
              <a:buFont typeface="Arial" panose="020B0604020202020204" pitchFamily="34" charset="0"/>
              <a:buNone/>
            </a:pPr>
            <a:r>
              <a:rPr lang="en-GB" sz="1200" b="0" i="0" kern="1200" dirty="0">
                <a:solidFill>
                  <a:schemeClr val="tx1"/>
                </a:solidFill>
                <a:effectLst/>
                <a:latin typeface="+mn-lt"/>
                <a:ea typeface="+mn-ea"/>
                <a:cs typeface="+mn-cs"/>
              </a:rPr>
              <a:t>Many of companies’ SDGs targets coming to an end in 2020</a:t>
            </a:r>
          </a:p>
          <a:p>
            <a:pPr marL="0" indent="0" algn="l">
              <a:spcBef>
                <a:spcPts val="0"/>
              </a:spcBef>
              <a:buFont typeface="Arial" panose="020B0604020202020204" pitchFamily="34" charset="0"/>
              <a:buNone/>
            </a:pPr>
            <a:r>
              <a:rPr lang="en-GB" sz="1200" b="0" i="0" kern="1200" dirty="0">
                <a:solidFill>
                  <a:schemeClr val="tx1"/>
                </a:solidFill>
                <a:effectLst/>
                <a:latin typeface="+mn-lt"/>
                <a:ea typeface="+mn-ea"/>
                <a:cs typeface="+mn-cs"/>
              </a:rPr>
              <a:t>Paris Agreement on Climate is due to begin</a:t>
            </a:r>
          </a:p>
          <a:p>
            <a:pPr marL="0" indent="0" algn="l">
              <a:spcBef>
                <a:spcPts val="0"/>
              </a:spcBef>
              <a:buFont typeface="Arial" panose="020B0604020202020204" pitchFamily="34" charset="0"/>
              <a:buNone/>
            </a:pPr>
            <a:r>
              <a:rPr lang="en-GB" sz="1200" b="0" i="0" kern="1200" dirty="0">
                <a:solidFill>
                  <a:schemeClr val="tx1"/>
                </a:solidFill>
                <a:effectLst/>
                <a:latin typeface="+mn-lt"/>
                <a:ea typeface="+mn-ea"/>
                <a:cs typeface="+mn-cs"/>
              </a:rPr>
              <a:t>15th CDB COP meeting in Beijing in 2020 - This is a very important conference, as targets for nature for the decade 2020 to 2030 are to be agreed.</a:t>
            </a:r>
            <a:endParaRPr lang="en-US" sz="1200" dirty="0">
              <a:solidFill>
                <a:srgbClr val="1B1A5B"/>
              </a:solidFill>
              <a:cs typeface="Arial" charset="0"/>
            </a:endParaRPr>
          </a:p>
          <a:p>
            <a:pPr marL="285750" indent="-285750" algn="l">
              <a:spcBef>
                <a:spcPts val="0"/>
              </a:spcBef>
              <a:buFont typeface="Arial" panose="020B0604020202020204" pitchFamily="34" charset="0"/>
              <a:buChar char="•"/>
            </a:pPr>
            <a:endParaRPr lang="en-US" sz="1200" dirty="0">
              <a:solidFill>
                <a:srgbClr val="1B1A5B"/>
              </a:solidFill>
              <a:cs typeface="Arial" charset="0"/>
            </a:endParaRPr>
          </a:p>
          <a:p>
            <a:r>
              <a:rPr lang="en-US" sz="1200" dirty="0">
                <a:solidFill>
                  <a:srgbClr val="1B1A5B"/>
                </a:solidFill>
                <a:ea typeface="Arial" charset="0"/>
                <a:cs typeface="Arial" charset="0"/>
              </a:rPr>
              <a:t>Unified business voice through </a:t>
            </a:r>
            <a:r>
              <a:rPr lang="en-US" sz="1200" b="1" dirty="0">
                <a:solidFill>
                  <a:srgbClr val="1B1A5B"/>
                </a:solidFill>
                <a:ea typeface="Arial" charset="0"/>
                <a:cs typeface="Arial" charset="0"/>
              </a:rPr>
              <a:t>Business for Nature </a:t>
            </a:r>
            <a:r>
              <a:rPr lang="en-US" sz="1200" dirty="0">
                <a:solidFill>
                  <a:srgbClr val="1B1A5B"/>
                </a:solidFill>
                <a:ea typeface="Arial" charset="0"/>
                <a:cs typeface="Arial" charset="0"/>
              </a:rPr>
              <a:t>coalition: it </a:t>
            </a:r>
            <a:r>
              <a:rPr lang="en-GB" sz="1200" b="0" i="0" u="none" strike="noStrike" kern="1200" baseline="0" dirty="0">
                <a:solidFill>
                  <a:schemeClr val="tx1"/>
                </a:solidFill>
                <a:latin typeface="+mn-lt"/>
                <a:ea typeface="+mn-ea"/>
                <a:cs typeface="+mn-cs"/>
              </a:rPr>
              <a:t>will champion radical collaboration to unite the vast network of business initiatives for nature in a somewhat similar way to the We Mean Business coalition did/does for climate. It will complement and drive business momentum for the Nature Action Agenda. A diverse, and powerful group of stakeholders including WBCSD, We Mean Business, the Consumer Goods Forum, the World Economic Forum, the Natural Capital Coalition and WWF have come together to initiate this coalition. </a:t>
            </a:r>
            <a:endParaRPr lang="en-US" sz="1200" dirty="0">
              <a:solidFill>
                <a:srgbClr val="1B1A5B"/>
              </a:solidFill>
              <a:ea typeface="Arial" charset="0"/>
              <a:cs typeface="Arial" charset="0"/>
            </a:endParaRPr>
          </a:p>
          <a:p>
            <a:pPr marL="285750" indent="-285750" algn="l">
              <a:spcBef>
                <a:spcPts val="0"/>
              </a:spcBef>
              <a:buFont typeface="Arial" panose="020B0604020202020204" pitchFamily="34" charset="0"/>
              <a:buChar char="•"/>
            </a:pPr>
            <a:endParaRPr lang="en-US" sz="1200" dirty="0">
              <a:solidFill>
                <a:srgbClr val="1B1A5B"/>
              </a:solidFill>
              <a:ea typeface="Arial" charset="0"/>
              <a:cs typeface="Arial" charset="0"/>
            </a:endParaRPr>
          </a:p>
          <a:p>
            <a:pPr marL="285750" indent="-285750" algn="l">
              <a:spcBef>
                <a:spcPts val="0"/>
              </a:spcBef>
              <a:buFont typeface="Arial" panose="020B0604020202020204" pitchFamily="34" charset="0"/>
              <a:buChar char="•"/>
            </a:pPr>
            <a:r>
              <a:rPr lang="en-US" sz="1200" dirty="0">
                <a:solidFill>
                  <a:srgbClr val="1B1A5B"/>
                </a:solidFill>
                <a:ea typeface="Arial" charset="0"/>
                <a:cs typeface="Arial" charset="0"/>
              </a:rPr>
              <a:t>(WBCSD leading </a:t>
            </a:r>
            <a:r>
              <a:rPr lang="en-US" sz="1200" b="1" dirty="0">
                <a:solidFill>
                  <a:srgbClr val="1B1A5B"/>
                </a:solidFill>
                <a:ea typeface="Arial" charset="0"/>
                <a:cs typeface="Arial" charset="0"/>
              </a:rPr>
              <a:t>business solutions)</a:t>
            </a:r>
            <a:endParaRPr lang="en-US" sz="1200" b="1" dirty="0">
              <a:solidFill>
                <a:srgbClr val="FE376B"/>
              </a:solidFill>
              <a:ea typeface="Arial" charset="0"/>
              <a:cs typeface="Arial" charset="0"/>
            </a:endParaRP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25</a:t>
            </a:fld>
            <a:endParaRPr lang="en-GB"/>
          </a:p>
        </p:txBody>
      </p:sp>
    </p:spTree>
    <p:extLst>
      <p:ext uri="{BB962C8B-B14F-4D97-AF65-F5344CB8AC3E}">
        <p14:creationId xmlns:p14="http://schemas.microsoft.com/office/powerpoint/2010/main" val="3491823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Briefly reflect upon the results as they come up</a:t>
            </a:r>
          </a:p>
          <a:p>
            <a:r>
              <a:rPr lang="en-GB" sz="1200" b="0" i="0" kern="1200">
                <a:solidFill>
                  <a:schemeClr val="tx1"/>
                </a:solidFill>
                <a:effectLst/>
                <a:latin typeface="+mn-lt"/>
                <a:ea typeface="+mn-ea"/>
                <a:cs typeface="+mn-cs"/>
              </a:rPr>
              <a:t>Highlight commonalities that appear</a:t>
            </a:r>
          </a:p>
          <a:p>
            <a:br>
              <a:rPr lang="en-GB"/>
            </a:b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26</a:t>
            </a:fld>
            <a:endParaRPr lang="en-GB"/>
          </a:p>
        </p:txBody>
      </p:sp>
    </p:spTree>
    <p:extLst>
      <p:ext uri="{BB962C8B-B14F-4D97-AF65-F5344CB8AC3E}">
        <p14:creationId xmlns:p14="http://schemas.microsoft.com/office/powerpoint/2010/main" val="689179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Nathan Dumlao on </a:t>
            </a:r>
            <a:r>
              <a:rPr lang="en-US" dirty="0" err="1"/>
              <a:t>Unsplash</a:t>
            </a:r>
            <a:r>
              <a:rPr lang="en-US" dirty="0"/>
              <a:t>.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27</a:t>
            </a:fld>
            <a:endParaRPr lang="en-GB"/>
          </a:p>
        </p:txBody>
      </p:sp>
    </p:spTree>
    <p:extLst>
      <p:ext uri="{BB962C8B-B14F-4D97-AF65-F5344CB8AC3E}">
        <p14:creationId xmlns:p14="http://schemas.microsoft.com/office/powerpoint/2010/main" val="2401286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Image source: </a:t>
            </a:r>
            <a:r>
              <a:rPr lang="en-US" sz="1200" dirty="0">
                <a:solidFill>
                  <a:schemeClr val="tx1">
                    <a:lumMod val="65000"/>
                    <a:lumOff val="35000"/>
                  </a:schemeClr>
                </a:solidFill>
                <a:highlight>
                  <a:srgbClr val="FFFF00"/>
                </a:highlight>
              </a:rPr>
              <a:t>Source: </a:t>
            </a:r>
            <a:r>
              <a:rPr lang="fr-CH" sz="1200" dirty="0">
                <a:highlight>
                  <a:srgbClr val="FFFF00"/>
                </a:highlight>
                <a:hlinkClick r:id="rId3"/>
              </a:rPr>
              <a:t>https://www.elconfidencial.com/alma-corazon-vida/2015-06-01/un-experimento-te-convierte-en-director-de-una-fabrica-china-esto-es-lo-que-harias_855364/</a:t>
            </a:r>
            <a:endParaRPr lang="en-CH" sz="1200" dirty="0">
              <a:solidFill>
                <a:schemeClr val="tx1">
                  <a:lumMod val="65000"/>
                  <a:lumOff val="35000"/>
                </a:schemeClr>
              </a:solidFill>
              <a:highlight>
                <a:srgbClr val="FFFF00"/>
              </a:highlight>
            </a:endParaRPr>
          </a:p>
          <a:p>
            <a:endParaRPr lang="en-GB"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28</a:t>
            </a:fld>
            <a:endParaRPr lang="en-GB"/>
          </a:p>
        </p:txBody>
      </p:sp>
    </p:spTree>
    <p:extLst>
      <p:ext uri="{BB962C8B-B14F-4D97-AF65-F5344CB8AC3E}">
        <p14:creationId xmlns:p14="http://schemas.microsoft.com/office/powerpoint/2010/main" val="654328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source: Phoenix Han on </a:t>
            </a:r>
            <a:r>
              <a:rPr lang="en-US" sz="1200" dirty="0" err="1"/>
              <a:t>Unsplash</a:t>
            </a:r>
            <a:endParaRPr lang="en-CH" sz="1200" dirty="0"/>
          </a:p>
          <a:p>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29</a:t>
            </a:fld>
            <a:endParaRPr lang="en-GB"/>
          </a:p>
        </p:txBody>
      </p:sp>
    </p:spTree>
    <p:extLst>
      <p:ext uri="{BB962C8B-B14F-4D97-AF65-F5344CB8AC3E}">
        <p14:creationId xmlns:p14="http://schemas.microsoft.com/office/powerpoint/2010/main" val="336903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Debrief discussion in plenary for 15’.</a:t>
            </a:r>
          </a:p>
          <a:p>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31</a:t>
            </a:fld>
            <a:endParaRPr lang="en-GB"/>
          </a:p>
        </p:txBody>
      </p:sp>
    </p:spTree>
    <p:extLst>
      <p:ext uri="{BB962C8B-B14F-4D97-AF65-F5344CB8AC3E}">
        <p14:creationId xmlns:p14="http://schemas.microsoft.com/office/powerpoint/2010/main" val="180510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a:p>
            <a:endParaRPr lang="en-GB" dirty="0"/>
          </a:p>
          <a:p>
            <a:r>
              <a:rPr lang="en-GB" dirty="0"/>
              <a:t>Image source: Simon Rae on </a:t>
            </a:r>
            <a:r>
              <a:rPr lang="en-GB" dirty="0" err="1"/>
              <a:t>Unsplash</a:t>
            </a:r>
            <a:r>
              <a:rPr lang="en-GB" dirty="0"/>
              <a:t> </a:t>
            </a:r>
          </a:p>
        </p:txBody>
      </p:sp>
      <p:sp>
        <p:nvSpPr>
          <p:cNvPr id="4" name="Slide Number Placeholder 3"/>
          <p:cNvSpPr>
            <a:spLocks noGrp="1"/>
          </p:cNvSpPr>
          <p:nvPr>
            <p:ph type="sldNum" sz="quarter" idx="5"/>
          </p:nvPr>
        </p:nvSpPr>
        <p:spPr/>
        <p:txBody>
          <a:bodyPr/>
          <a:lstStyle/>
          <a:p>
            <a:fld id="{7DBAF288-DB09-4B38-A774-AED1A4768F10}" type="slidenum">
              <a:rPr lang="en-GB" smtClean="0"/>
              <a:t>3</a:t>
            </a:fld>
            <a:endParaRPr lang="en-GB"/>
          </a:p>
        </p:txBody>
      </p:sp>
    </p:spTree>
    <p:extLst>
      <p:ext uri="{BB962C8B-B14F-4D97-AF65-F5344CB8AC3E}">
        <p14:creationId xmlns:p14="http://schemas.microsoft.com/office/powerpoint/2010/main" val="1317907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a:p>
            <a:endParaRPr lang="en-GB" dirty="0"/>
          </a:p>
          <a:p>
            <a:r>
              <a:rPr lang="en-GB" dirty="0"/>
              <a:t>Image source: Simon Rae on </a:t>
            </a:r>
            <a:r>
              <a:rPr lang="en-GB" dirty="0" err="1"/>
              <a:t>Unsplash</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743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278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Re-connect to game and how through this, they have already thought of some tools and methods they could implement and perhaps even realized that some of these, they are already applying in their own company.</a:t>
            </a:r>
          </a:p>
          <a:p>
            <a:r>
              <a:rPr lang="en-GB" dirty="0"/>
              <a:t>Before kick off this next session, give space for 1 person from each table to share some of the key barriers, challenges &amp; solutions that came out from game.</a:t>
            </a:r>
          </a:p>
          <a:p>
            <a:endParaRPr lang="en-GB" dirty="0"/>
          </a:p>
          <a:p>
            <a:r>
              <a:rPr lang="en-GB" dirty="0"/>
              <a:t>Image source: Patrick Perkins on </a:t>
            </a:r>
            <a:r>
              <a:rPr lang="en-GB" dirty="0" err="1"/>
              <a:t>Unsplash</a:t>
            </a:r>
            <a:r>
              <a:rPr lang="en-GB" dirty="0"/>
              <a:t> </a:t>
            </a:r>
          </a:p>
        </p:txBody>
      </p:sp>
      <p:sp>
        <p:nvSpPr>
          <p:cNvPr id="4" name="Slide Number Placeholder 3"/>
          <p:cNvSpPr>
            <a:spLocks noGrp="1"/>
          </p:cNvSpPr>
          <p:nvPr>
            <p:ph type="sldNum" sz="quarter" idx="5"/>
          </p:nvPr>
        </p:nvSpPr>
        <p:spPr/>
        <p:txBody>
          <a:bodyPr/>
          <a:lstStyle/>
          <a:p>
            <a:fld id="{7DBAF288-DB09-4B38-A774-AED1A4768F10}" type="slidenum">
              <a:rPr lang="en-GB" smtClean="0"/>
              <a:t>34</a:t>
            </a:fld>
            <a:endParaRPr lang="en-GB"/>
          </a:p>
        </p:txBody>
      </p:sp>
    </p:spTree>
    <p:extLst>
      <p:ext uri="{BB962C8B-B14F-4D97-AF65-F5344CB8AC3E}">
        <p14:creationId xmlns:p14="http://schemas.microsoft.com/office/powerpoint/2010/main" val="1600069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lnSpc>
                <a:spcPct val="110000"/>
              </a:lnSpc>
              <a:spcAft>
                <a:spcPts val="600"/>
              </a:spcAft>
            </a:pPr>
            <a:r>
              <a:rPr lang="en-US" sz="1200" b="0" i="0" u="none" strike="noStrike" kern="1200" baseline="0">
                <a:solidFill>
                  <a:schemeClr val="tx1"/>
                </a:solidFill>
                <a:latin typeface="+mn-lt"/>
                <a:ea typeface="+mn-ea"/>
                <a:cs typeface="+mn-cs"/>
              </a:rPr>
              <a:t>The </a:t>
            </a:r>
            <a:r>
              <a:rPr lang="en-US" sz="1200" b="1" i="0" u="none" strike="noStrike" kern="1200" baseline="0">
                <a:solidFill>
                  <a:schemeClr val="tx1"/>
                </a:solidFill>
                <a:latin typeface="+mn-lt"/>
                <a:ea typeface="+mn-ea"/>
                <a:cs typeface="+mn-cs"/>
              </a:rPr>
              <a:t>Natural Capital Coalition </a:t>
            </a:r>
            <a:r>
              <a:rPr lang="en-US" sz="1200" b="0" i="0" u="none" strike="noStrike" kern="1200" baseline="0">
                <a:solidFill>
                  <a:schemeClr val="tx1"/>
                </a:solidFill>
                <a:latin typeface="+mn-lt"/>
                <a:ea typeface="+mn-ea"/>
                <a:cs typeface="+mn-cs"/>
              </a:rPr>
              <a:t>is a collaborative space to harmonize approaches to natural capital </a:t>
            </a:r>
          </a:p>
          <a:p>
            <a:pPr marL="0" algn="l" defTabSz="914400" rtl="0" eaLnBrk="1" latinLnBrk="0" hangingPunct="1">
              <a:lnSpc>
                <a:spcPct val="110000"/>
              </a:lnSpc>
              <a:spcAft>
                <a:spcPts val="600"/>
              </a:spcAft>
            </a:pPr>
            <a:r>
              <a:rPr lang="en-US" sz="1200" b="0" i="0" u="none" strike="noStrike" kern="1200" baseline="0">
                <a:solidFill>
                  <a:schemeClr val="tx1"/>
                </a:solidFill>
                <a:latin typeface="+mn-lt"/>
                <a:ea typeface="+mn-ea"/>
                <a:cs typeface="+mn-cs"/>
              </a:rPr>
              <a:t>The network represents over 300 organizations across all parts of society and around the world</a:t>
            </a:r>
          </a:p>
          <a:p>
            <a:pPr defTabSz="736264">
              <a:lnSpc>
                <a:spcPct val="114000"/>
              </a:lnSpc>
              <a:buClr>
                <a:srgbClr val="FF6F49"/>
              </a:buClr>
            </a:pPr>
            <a:r>
              <a:rPr lang="en-GB"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Purpose: </a:t>
            </a:r>
            <a:r>
              <a:rPr lang="en-US"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To mainstream the inclusion of natural capital in decision making, harmonizing approaches and getting them to scale, quickly</a:t>
            </a:r>
          </a:p>
          <a:p>
            <a:endParaRPr lang="en-GB" sz="1200" b="0" i="0" u="none" strike="noStrike" kern="1200" baseline="0">
              <a:solidFill>
                <a:schemeClr val="tx1"/>
              </a:solidFill>
              <a:latin typeface="+mn-lt"/>
              <a:ea typeface="+mn-ea"/>
              <a:cs typeface="+mn-cs"/>
            </a:endParaRP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 </a:t>
            </a:r>
            <a:r>
              <a:rPr lang="en-GB" sz="1200" b="1" i="0" u="none" strike="noStrike" kern="1200" baseline="0">
                <a:solidFill>
                  <a:schemeClr val="tx1"/>
                </a:solidFill>
                <a:latin typeface="+mn-lt"/>
                <a:ea typeface="+mn-ea"/>
                <a:cs typeface="+mn-cs"/>
              </a:rPr>
              <a:t>Protocol</a:t>
            </a:r>
            <a:r>
              <a:rPr lang="en-GB" sz="1200" b="0" i="0" u="none" strike="noStrike" kern="1200" baseline="0">
                <a:solidFill>
                  <a:schemeClr val="tx1"/>
                </a:solidFill>
                <a:latin typeface="+mn-lt"/>
                <a:ea typeface="+mn-ea"/>
                <a:cs typeface="+mn-cs"/>
              </a:rPr>
              <a:t> aims to support better decisions by taking into account how business interacts with natural capital in decision making. Until now, natural capital has for the most part and still is, being excluded from decisions. </a:t>
            </a:r>
          </a:p>
          <a:p>
            <a:r>
              <a:rPr lang="en-GB" sz="1200" b="0" i="0" u="none" strike="noStrike" kern="1200" baseline="0">
                <a:solidFill>
                  <a:schemeClr val="tx1"/>
                </a:solidFill>
                <a:latin typeface="+mn-lt"/>
                <a:ea typeface="+mn-ea"/>
                <a:cs typeface="+mn-cs"/>
              </a:rPr>
              <a:t>So it is to be understood as a Framework that was really designed to help generate trusted, credible and actionable information that business managers need to inform decisions by identifying, measuring and valuing impacts and dependencies on natural capital. </a:t>
            </a:r>
          </a:p>
          <a:p>
            <a:endParaRPr lang="en-GB" sz="1200" b="0" i="0" u="none" strike="noStrike" kern="1200" baseline="0">
              <a:solidFill>
                <a:schemeClr val="tx1"/>
              </a:solidFill>
              <a:latin typeface="+mn-lt"/>
              <a:ea typeface="+mn-ea"/>
              <a:cs typeface="+mn-cs"/>
            </a:endParaRPr>
          </a:p>
          <a:p>
            <a:r>
              <a:rPr lang="en-US" sz="1200">
                <a:solidFill>
                  <a:schemeClr val="tx1">
                    <a:lumMod val="65000"/>
                    <a:lumOff val="35000"/>
                  </a:schemeClr>
                </a:solidFill>
              </a:rPr>
              <a:t>The Protocol </a:t>
            </a:r>
            <a:r>
              <a:rPr lang="en-US" sz="1200" b="1">
                <a:solidFill>
                  <a:srgbClr val="23BAED"/>
                </a:solidFill>
              </a:rPr>
              <a:t>builds upon many approaches </a:t>
            </a:r>
            <a:r>
              <a:rPr lang="en-US" sz="1200">
                <a:solidFill>
                  <a:schemeClr val="tx1">
                    <a:lumMod val="65000"/>
                    <a:lumOff val="35000"/>
                  </a:schemeClr>
                </a:solidFill>
              </a:rPr>
              <a:t>already used within business. </a:t>
            </a:r>
          </a:p>
          <a:p>
            <a:r>
              <a:rPr lang="en-US" sz="1200">
                <a:solidFill>
                  <a:schemeClr val="tx1">
                    <a:lumMod val="65000"/>
                    <a:lumOff val="35000"/>
                  </a:schemeClr>
                </a:solidFill>
              </a:rPr>
              <a:t>It acts as an </a:t>
            </a:r>
            <a:r>
              <a:rPr lang="en-US" sz="1200" b="1">
                <a:solidFill>
                  <a:srgbClr val="23BAED"/>
                </a:solidFill>
              </a:rPr>
              <a:t>overarching globally accepted framework </a:t>
            </a:r>
            <a:r>
              <a:rPr lang="en-US" sz="1200">
                <a:solidFill>
                  <a:schemeClr val="tx1">
                    <a:lumMod val="65000"/>
                    <a:lumOff val="35000"/>
                  </a:schemeClr>
                </a:solidFill>
              </a:rPr>
              <a:t>to build and expand this information into robust natural capital assessments.</a:t>
            </a:r>
          </a:p>
          <a:p>
            <a:endParaRPr lang="en-GB"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65000"/>
                    <a:lumOff val="35000"/>
                  </a:schemeClr>
                </a:solidFill>
              </a:rPr>
              <a:t>Important to note that the NCP as an overarching framework, won’t give you actual results and need to therefore use the Nat Cap toolkit to get tools.</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Highlight that while we will briefly cover tools and approaches for stages of ‘Measure &amp; Value’ – the aim of the training will mainly focus on first two stages of the Protocol and that going into measurement and valuation technical details, requires a separate training.</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ADDITION </a:t>
            </a:r>
          </a:p>
          <a:p>
            <a:r>
              <a:rPr lang="en-GB" sz="1200" b="0" i="0" u="none" strike="noStrike" kern="1200" baseline="0">
                <a:solidFill>
                  <a:schemeClr val="tx1"/>
                </a:solidFill>
                <a:latin typeface="+mn-lt"/>
                <a:ea typeface="+mn-ea"/>
                <a:cs typeface="+mn-cs"/>
              </a:rPr>
              <a:t>It builds on several approaches that already exist such as the Corporate Ecosystem Services Review and the Guide to Corporate Ecosystem Valuation. </a:t>
            </a:r>
          </a:p>
          <a:p>
            <a:r>
              <a:rPr lang="en-GB" sz="1200" b="0" i="0" u="none" strike="noStrike" kern="1200" baseline="0">
                <a:solidFill>
                  <a:schemeClr val="tx1"/>
                </a:solidFill>
                <a:latin typeface="+mn-lt"/>
                <a:ea typeface="+mn-ea"/>
                <a:cs typeface="+mn-cs"/>
              </a:rPr>
              <a:t>The choice of tools will depend on business context, resources and needs </a:t>
            </a:r>
          </a:p>
          <a:p>
            <a:r>
              <a:rPr lang="en-GB" sz="1200" b="0" i="0" u="none" strike="noStrike" kern="1200" baseline="0">
                <a:solidFill>
                  <a:schemeClr val="tx1"/>
                </a:solidFill>
                <a:latin typeface="+mn-lt"/>
                <a:ea typeface="+mn-ea"/>
                <a:cs typeface="+mn-cs"/>
              </a:rPr>
              <a:t>ADDITION: The problem is that when natural capital has been included, it has often been inconsistent, open to interpretations or limited </a:t>
            </a:r>
          </a:p>
          <a:p>
            <a:r>
              <a:rPr lang="en-GB" sz="1200" b="0" i="0" u="none" strike="noStrike" kern="1200" baseline="0">
                <a:solidFill>
                  <a:schemeClr val="tx1"/>
                </a:solidFill>
                <a:latin typeface="+mn-lt"/>
                <a:ea typeface="+mn-ea"/>
                <a:cs typeface="+mn-cs"/>
              </a:rPr>
              <a:t>For most companies, interactions with nature do not yet affect their market value, the price of their products or the price they pay for materials they use, their cash flows or risk profile. If they do, they are not visualized on a their balance sheet or profit and loss statement. </a:t>
            </a:r>
          </a:p>
          <a:p>
            <a:r>
              <a:rPr lang="en-GB" sz="1200" b="0" i="0" u="none" strike="noStrike" kern="1200" baseline="0">
                <a:solidFill>
                  <a:schemeClr val="tx1"/>
                </a:solidFill>
                <a:latin typeface="+mn-lt"/>
                <a:ea typeface="+mn-ea"/>
                <a:cs typeface="+mn-cs"/>
              </a:rPr>
              <a:t>➔ They remain externalities or issues without internal consequences </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BUT there are different drivers that could lead to such externalities being internalized in the future such as increasing regulatory or legal action, market forces and changing operating environments, new actions from stakeholders, … </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STRUCTURE of the Protocol:</a:t>
            </a:r>
          </a:p>
          <a:p>
            <a:r>
              <a:rPr lang="en-GB" sz="1200" b="0" i="0" u="none" strike="noStrike" kern="1200" baseline="0">
                <a:solidFill>
                  <a:schemeClr val="tx1"/>
                </a:solidFill>
                <a:latin typeface="+mn-lt"/>
                <a:ea typeface="+mn-ea"/>
                <a:cs typeface="+mn-cs"/>
              </a:rPr>
              <a:t>4 overarching stages of frame (why), scope (what), measure and value (how) and apply (so what) and 09 logical steps. It should be easy to follow and should be suitable for any business across any sector or geography. </a:t>
            </a:r>
          </a:p>
          <a:p>
            <a:r>
              <a:rPr lang="en-GB" sz="1200" b="0" i="0" u="none" strike="noStrike" kern="1200" baseline="0">
                <a:solidFill>
                  <a:schemeClr val="tx1"/>
                </a:solidFill>
                <a:latin typeface="+mn-lt"/>
                <a:ea typeface="+mn-ea"/>
                <a:cs typeface="+mn-cs"/>
              </a:rPr>
              <a:t>The stages and steps are iterative so expect that you may need to revisit a previous step. </a:t>
            </a: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35</a:t>
            </a:fld>
            <a:endParaRPr lang="en-GB"/>
          </a:p>
        </p:txBody>
      </p:sp>
    </p:spTree>
    <p:extLst>
      <p:ext uri="{BB962C8B-B14F-4D97-AF65-F5344CB8AC3E}">
        <p14:creationId xmlns:p14="http://schemas.microsoft.com/office/powerpoint/2010/main" val="1513772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82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natural capital assessment provides information. Whilst this can be valuable in its own right, this means there are also numerous ways to use this information for further purposes. </a:t>
            </a:r>
          </a:p>
          <a:p>
            <a:r>
              <a:rPr lang="en-US"/>
              <a:t>The NCP focuses on using natural capital for decision-making, measurement and valuation, but it can also be used for disclosure and communication, or to help formulate strategy. </a:t>
            </a:r>
          </a:p>
          <a:p>
            <a:r>
              <a:rPr lang="en-US"/>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37</a:t>
            </a:fld>
            <a:endParaRPr lang="en-GB"/>
          </a:p>
        </p:txBody>
      </p:sp>
    </p:spTree>
    <p:extLst>
      <p:ext uri="{BB962C8B-B14F-4D97-AF65-F5344CB8AC3E}">
        <p14:creationId xmlns:p14="http://schemas.microsoft.com/office/powerpoint/2010/main" val="853193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https://naturalcapitalcoalition.org/forest-products-sector-guide-case-study-for-international-paper/</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38</a:t>
            </a:fld>
            <a:endParaRPr lang="en-GB"/>
          </a:p>
        </p:txBody>
      </p:sp>
    </p:spTree>
    <p:extLst>
      <p:ext uri="{BB962C8B-B14F-4D97-AF65-F5344CB8AC3E}">
        <p14:creationId xmlns:p14="http://schemas.microsoft.com/office/powerpoint/2010/main" val="1758378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https://naturalcapitalcoalition.org/forest-products-sector-guide-case-study-for-interholco/</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Study comparing the effects on the forest of undertaking sustainable forest management in the </a:t>
            </a:r>
            <a:r>
              <a:rPr lang="en-US" dirty="0" err="1"/>
              <a:t>congo</a:t>
            </a:r>
            <a:r>
              <a:rPr lang="en-US" dirty="0"/>
              <a:t> basin vs conservation and palm oil production.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Found that SFM provided more economic value and comparable natural value as conservation. Palm oil theoretically provides 700x economic value than conservation </a:t>
            </a:r>
            <a:r>
              <a:rPr lang="en-US" dirty="0" err="1"/>
              <a:t>nand</a:t>
            </a:r>
            <a:r>
              <a:rPr lang="en-US" dirty="0"/>
              <a:t> 40x more than SFM, but </a:t>
            </a:r>
            <a:r>
              <a:rPr lang="en-US" dirty="0" err="1"/>
              <a:t>outweighted</a:t>
            </a:r>
            <a:r>
              <a:rPr lang="en-US" dirty="0"/>
              <a:t> by significant co2 emissions associated with deforestation for palm oil and irreversible loss of ecosystem (showing benefit of taking NC approach).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steps: providing insight on impacts and dependencies, and guide future monitoring indicators to be integrated into business decision making. May in future undertake specific NC assessment for new business development scenarios. </a:t>
            </a:r>
          </a:p>
          <a:p>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39</a:t>
            </a:fld>
            <a:endParaRPr lang="en-GB"/>
          </a:p>
        </p:txBody>
      </p:sp>
    </p:spTree>
    <p:extLst>
      <p:ext uri="{BB962C8B-B14F-4D97-AF65-F5344CB8AC3E}">
        <p14:creationId xmlns:p14="http://schemas.microsoft.com/office/powerpoint/2010/main" val="2029060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baseline="0"/>
              <a:t>We can see from this slide, the wealth of intellectual content, tools and approaches that already exist in the natural capital field.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baseline="0"/>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certainly highlights the need for standardization, and a process into which all of these existing resources can input. As we have seen, the Natural Capital Protocol does NOT aim to recreate or invent any new methodologies – instead leverages what we already have.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40</a:t>
            </a:fld>
            <a:endParaRPr lang="en-GB"/>
          </a:p>
        </p:txBody>
      </p:sp>
    </p:spTree>
    <p:extLst>
      <p:ext uri="{BB962C8B-B14F-4D97-AF65-F5344CB8AC3E}">
        <p14:creationId xmlns:p14="http://schemas.microsoft.com/office/powerpoint/2010/main" val="407152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we thought what better way to have you familiarize yourself with these tools by doing an exercise that will have you explore some of them.</a:t>
            </a:r>
          </a:p>
          <a:p>
            <a:endParaRPr lang="en-GB"/>
          </a:p>
          <a:p>
            <a:r>
              <a:rPr lang="en-GB"/>
              <a:t>For this exercise, you will need your laptops. You’ll be using SHIFT, which is an extensive repository of tools and resources on how to undertake a natural capital assessment and valuation. Because it’s so huge, we’ve picked the natural capital toolkit to help narrow your search a bit. This was developed by the natural capital coalition and WBCSD.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This is a nice exercise to have them realize that there are many tools available and that the one they will choose will depend on many aspects.</a:t>
            </a:r>
            <a:endParaRPr lang="en-GB"/>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41</a:t>
            </a:fld>
            <a:endParaRPr lang="en-GB"/>
          </a:p>
        </p:txBody>
      </p:sp>
    </p:spTree>
    <p:extLst>
      <p:ext uri="{BB962C8B-B14F-4D97-AF65-F5344CB8AC3E}">
        <p14:creationId xmlns:p14="http://schemas.microsoft.com/office/powerpoint/2010/main" val="2463750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4</a:t>
            </a:fld>
            <a:endParaRPr lang="en-GB"/>
          </a:p>
        </p:txBody>
      </p:sp>
    </p:spTree>
    <p:extLst>
      <p:ext uri="{BB962C8B-B14F-4D97-AF65-F5344CB8AC3E}">
        <p14:creationId xmlns:p14="http://schemas.microsoft.com/office/powerpoint/2010/main" val="2863462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 of this exercise is that:</a:t>
            </a:r>
          </a:p>
          <a:p>
            <a:pPr marL="171450" indent="-171450">
              <a:buFontTx/>
              <a:buChar char="-"/>
            </a:pPr>
            <a:r>
              <a:rPr lang="en-US"/>
              <a:t>There are no perfect answers!</a:t>
            </a:r>
          </a:p>
          <a:p>
            <a:pPr marL="171450" indent="-171450">
              <a:buFontTx/>
              <a:buChar char="-"/>
            </a:pPr>
            <a:r>
              <a:rPr lang="en-US"/>
              <a:t>The choice of tool will depend on various factors:</a:t>
            </a:r>
          </a:p>
          <a:p>
            <a:pPr marL="628650" lvl="1" indent="-171450">
              <a:buFontTx/>
              <a:buChar char="-"/>
            </a:pPr>
            <a:r>
              <a:rPr lang="en-US" sz="2400"/>
              <a:t>What is the objective / what are you trying to achieve? / What decision are you trying to inform? – Is it to inform business strategy? Business management? Or operating decision?</a:t>
            </a:r>
          </a:p>
          <a:p>
            <a:pPr marL="628650" lvl="1" indent="-171450">
              <a:buFontTx/>
              <a:buChar char="-"/>
            </a:pPr>
            <a:r>
              <a:rPr lang="en-US" sz="2400"/>
              <a:t>What is the scope? Are you looking at product, corporate level?</a:t>
            </a:r>
          </a:p>
          <a:p>
            <a:pPr marL="628650" lvl="1" indent="-171450">
              <a:buFontTx/>
              <a:buChar char="-"/>
            </a:pPr>
            <a:r>
              <a:rPr lang="en-US" sz="2400"/>
              <a:t>What perspective are you looking at? Business? Societal? Both?</a:t>
            </a:r>
          </a:p>
          <a:p>
            <a:pPr marL="628650" lvl="1" indent="-171450">
              <a:buFontTx/>
              <a:buChar char="-"/>
            </a:pPr>
            <a:r>
              <a:rPr lang="en-US" sz="2400"/>
              <a:t>How much resources do you have available to conduct the assessment?</a:t>
            </a:r>
          </a:p>
          <a:p>
            <a:pPr marL="628650" lvl="1" indent="-171450">
              <a:buFontTx/>
              <a:buChar char="-"/>
            </a:pPr>
            <a:r>
              <a:rPr lang="en-US" sz="2400"/>
              <a:t>How much information / data do you already have?</a:t>
            </a:r>
          </a:p>
          <a:p>
            <a:pPr marL="628650" lvl="1" indent="-171450">
              <a:buFontTx/>
              <a:buChar char="-"/>
            </a:pPr>
            <a:r>
              <a:rPr lang="en-US" sz="2400"/>
              <a:t>Will you need external help?</a:t>
            </a:r>
          </a:p>
          <a:p>
            <a:pPr marL="628650" lvl="1" indent="-171450">
              <a:buFontTx/>
              <a:buChar char="-"/>
            </a:pPr>
            <a:r>
              <a:rPr lang="en-US" sz="2400"/>
              <a:t>Etc.</a:t>
            </a:r>
            <a:endParaRPr lang="en-CH" sz="2400"/>
          </a:p>
          <a:p>
            <a:pPr marL="628650" lvl="1" indent="-171450">
              <a:buFontTx/>
              <a:buChar char="-"/>
            </a:pP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42</a:t>
            </a:fld>
            <a:endParaRPr lang="en-GB"/>
          </a:p>
        </p:txBody>
      </p:sp>
    </p:spTree>
    <p:extLst>
      <p:ext uri="{BB962C8B-B14F-4D97-AF65-F5344CB8AC3E}">
        <p14:creationId xmlns:p14="http://schemas.microsoft.com/office/powerpoint/2010/main" val="24771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Jonathan </a:t>
            </a:r>
            <a:r>
              <a:rPr lang="en-US" dirty="0" err="1"/>
              <a:t>Borba</a:t>
            </a:r>
            <a:r>
              <a:rPr lang="en-US" dirty="0"/>
              <a:t> on </a:t>
            </a:r>
            <a:r>
              <a:rPr lang="en-US" dirty="0" err="1"/>
              <a:t>Unsplash</a:t>
            </a:r>
            <a:r>
              <a:rPr lang="en-US" dirty="0"/>
              <a:t>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43</a:t>
            </a:fld>
            <a:endParaRPr lang="en-GB"/>
          </a:p>
        </p:txBody>
      </p:sp>
    </p:spTree>
    <p:extLst>
      <p:ext uri="{BB962C8B-B14F-4D97-AF65-F5344CB8AC3E}">
        <p14:creationId xmlns:p14="http://schemas.microsoft.com/office/powerpoint/2010/main" val="185887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272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speakers from 3 different companies will be invited to the training to share their experience in integrating natural capital into their business decision-making processes.</a:t>
            </a:r>
          </a:p>
          <a:p>
            <a:endParaRPr lang="en-US" dirty="0"/>
          </a:p>
          <a:p>
            <a:r>
              <a:rPr lang="en-US" dirty="0"/>
              <a:t>Speakers will be encouraged to share:</a:t>
            </a:r>
          </a:p>
          <a:p>
            <a:pPr marL="171450" indent="-171450">
              <a:buFontTx/>
              <a:buChar char="-"/>
            </a:pPr>
            <a:r>
              <a:rPr lang="en-US" dirty="0"/>
              <a:t>Their experience</a:t>
            </a:r>
          </a:p>
          <a:p>
            <a:pPr marL="171450" indent="-171450">
              <a:buFontTx/>
              <a:buChar char="-"/>
            </a:pPr>
            <a:r>
              <a:rPr lang="en-US" dirty="0"/>
              <a:t>The solutions put in place</a:t>
            </a:r>
          </a:p>
          <a:p>
            <a:pPr marL="171450" indent="-171450">
              <a:buFontTx/>
              <a:buChar char="-"/>
            </a:pPr>
            <a:r>
              <a:rPr lang="en-US" dirty="0"/>
              <a:t>Challenges/barriers faced, how these were overcome and what would they do differently looking back</a:t>
            </a:r>
          </a:p>
          <a:p>
            <a:pPr marL="171450" indent="-171450">
              <a:buFontTx/>
              <a:buChar char="-"/>
            </a:pPr>
            <a:r>
              <a:rPr lang="en-US" dirty="0"/>
              <a:t>Collaboration with stakeholders involved in the process – who was key in supporting the solution, making it happen and perhaps also discussion around communications, how do you have to communicate differently e.g. if trying to convince risk management vs </a:t>
            </a:r>
          </a:p>
          <a:p>
            <a:pPr marL="0" indent="0">
              <a:buFontTx/>
              <a:buNone/>
            </a:pPr>
            <a:endParaRPr lang="en-US" dirty="0"/>
          </a:p>
          <a:p>
            <a:pPr marL="0" indent="0">
              <a:buFontTx/>
              <a:buNone/>
            </a:pPr>
            <a:r>
              <a:rPr lang="en-US" dirty="0"/>
              <a:t>During presentation of case studies, participants will be encouraged to take note of:</a:t>
            </a:r>
          </a:p>
          <a:p>
            <a:pPr marL="171450" indent="-171450">
              <a:buFontTx/>
              <a:buChar char="-"/>
            </a:pPr>
            <a:r>
              <a:rPr lang="en-US" dirty="0"/>
              <a:t>Challenges &amp; barriers</a:t>
            </a:r>
          </a:p>
          <a:p>
            <a:pPr marL="171450" indent="-171450">
              <a:buFontTx/>
              <a:buChar char="-"/>
            </a:pPr>
            <a:r>
              <a:rPr lang="en-US" dirty="0"/>
              <a:t>Solutions, activities</a:t>
            </a:r>
          </a:p>
          <a:p>
            <a:pPr marL="171450" indent="-171450">
              <a:buFontTx/>
              <a:buChar char="-"/>
            </a:pPr>
            <a:r>
              <a:rPr lang="en-US" dirty="0"/>
              <a:t>Key stakeholders / enablers in the process </a:t>
            </a:r>
          </a:p>
          <a:p>
            <a:pPr marL="0" indent="0">
              <a:buFontTx/>
              <a:buNone/>
            </a:pPr>
            <a:endParaRPr lang="en-US" dirty="0"/>
          </a:p>
          <a:p>
            <a:r>
              <a:rPr lang="en-US" dirty="0"/>
              <a:t>Encourage case studies speakers to also discuss how they would have done things differently.</a:t>
            </a:r>
          </a:p>
          <a:p>
            <a:endParaRPr lang="en-US" dirty="0"/>
          </a:p>
          <a:p>
            <a:r>
              <a:rPr lang="en-US" dirty="0"/>
              <a:t>Image source: </a:t>
            </a:r>
            <a:r>
              <a:rPr lang="en-US" dirty="0" err="1"/>
              <a:t>Jelle</a:t>
            </a:r>
            <a:r>
              <a:rPr lang="en-US" dirty="0"/>
              <a:t> de </a:t>
            </a:r>
            <a:r>
              <a:rPr lang="en-US" dirty="0" err="1"/>
              <a:t>Gier</a:t>
            </a:r>
            <a:r>
              <a:rPr lang="en-US" dirty="0"/>
              <a:t> on </a:t>
            </a:r>
            <a:r>
              <a:rPr lang="en-US" dirty="0" err="1"/>
              <a:t>Unsplash</a:t>
            </a:r>
            <a:r>
              <a:rPr lang="en-US" dirty="0"/>
              <a:t>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45</a:t>
            </a:fld>
            <a:endParaRPr lang="en-GB"/>
          </a:p>
        </p:txBody>
      </p:sp>
    </p:spTree>
    <p:extLst>
      <p:ext uri="{BB962C8B-B14F-4D97-AF65-F5344CB8AC3E}">
        <p14:creationId xmlns:p14="http://schemas.microsoft.com/office/powerpoint/2010/main" val="2924197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47</a:t>
            </a:fld>
            <a:endParaRPr lang="en-GB"/>
          </a:p>
        </p:txBody>
      </p:sp>
    </p:spTree>
    <p:extLst>
      <p:ext uri="{BB962C8B-B14F-4D97-AF65-F5344CB8AC3E}">
        <p14:creationId xmlns:p14="http://schemas.microsoft.com/office/powerpoint/2010/main" val="1676693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161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Image source: John </a:t>
            </a:r>
            <a:r>
              <a:rPr lang="en-US" dirty="0" err="1"/>
              <a:t>Schnobrich</a:t>
            </a:r>
            <a:r>
              <a:rPr lang="en-US" dirty="0"/>
              <a:t> on </a:t>
            </a:r>
            <a:r>
              <a:rPr lang="en-US" dirty="0" err="1"/>
              <a:t>Unsplash</a:t>
            </a:r>
            <a:r>
              <a:rPr lang="en-US" dirty="0"/>
              <a:t>. </a:t>
            </a:r>
          </a:p>
        </p:txBody>
      </p:sp>
      <p:sp>
        <p:nvSpPr>
          <p:cNvPr id="4" name="Slide Number Placeholder 3"/>
          <p:cNvSpPr>
            <a:spLocks noGrp="1"/>
          </p:cNvSpPr>
          <p:nvPr>
            <p:ph type="sldNum" sz="quarter" idx="5"/>
          </p:nvPr>
        </p:nvSpPr>
        <p:spPr/>
        <p:txBody>
          <a:bodyPr/>
          <a:lstStyle/>
          <a:p>
            <a:fld id="{7DBAF288-DB09-4B38-A774-AED1A4768F10}" type="slidenum">
              <a:rPr lang="en-GB" smtClean="0"/>
              <a:t>49</a:t>
            </a:fld>
            <a:endParaRPr lang="en-GB"/>
          </a:p>
        </p:txBody>
      </p:sp>
    </p:spTree>
    <p:extLst>
      <p:ext uri="{BB962C8B-B14F-4D97-AF65-F5344CB8AC3E}">
        <p14:creationId xmlns:p14="http://schemas.microsoft.com/office/powerpoint/2010/main" val="1177057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There are different ways of valuing – could be qualitative, quantitative and monetary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Important to note that monetary values without any context (i.e. accompanying quantification) are less meaningful!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The method you chose depends on which natural capital impact drivers or dependencies you wish to assess, the chosen value perspective (e.g. business, societal, or both), the ultimate objective of your assessment, and the time and resources available.</a:t>
            </a:r>
          </a:p>
          <a:p>
            <a:endParaRPr lang="en-GB"/>
          </a:p>
          <a:p>
            <a:r>
              <a:rPr lang="en-GB"/>
              <a:t>Monetary valuation: some find it difficult to accept or interpret monetary valuation of certain benefits (e.g. spiritual values). In such situations, special efforts may be required to explain the advantages and also to acknowledge the limitations of monetary valuation.</a:t>
            </a:r>
          </a:p>
          <a:p>
            <a:endParaRPr lang="en-GB"/>
          </a:p>
          <a:p>
            <a:r>
              <a:rPr lang="en-US" sz="1200" b="0" i="0" kern="1200">
                <a:solidFill>
                  <a:schemeClr val="tx1"/>
                </a:solidFill>
                <a:effectLst/>
                <a:latin typeface="+mn-lt"/>
                <a:ea typeface="+mn-ea"/>
                <a:cs typeface="+mn-cs"/>
              </a:rPr>
              <a:t>Advocates of natural capital are sometimes accused of ‘putting a price on nature’ or ‘pricing the priceless’, but in fact  our core assertion is that prices have failed to reflect the </a:t>
            </a:r>
            <a:r>
              <a:rPr lang="en-US" sz="1200" b="1" i="0" kern="1200">
                <a:solidFill>
                  <a:schemeClr val="tx1"/>
                </a:solidFill>
                <a:effectLst/>
                <a:latin typeface="+mn-lt"/>
                <a:ea typeface="+mn-ea"/>
                <a:cs typeface="+mn-cs"/>
              </a:rPr>
              <a:t>true value</a:t>
            </a:r>
            <a:r>
              <a:rPr lang="en-US" sz="1200" b="0" i="0" kern="1200">
                <a:solidFill>
                  <a:schemeClr val="tx1"/>
                </a:solidFill>
                <a:effectLst/>
                <a:latin typeface="+mn-lt"/>
                <a:ea typeface="+mn-ea"/>
                <a:cs typeface="+mn-cs"/>
              </a:rPr>
              <a:t> of the natural world, and that the economic systems that we are using are broken.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We use the common definitions of price and value: Where price is ‘the quantity of one thing that is exchanged or demanded in barter or sale for another/the amount of money given or set as consideration for the sale of a specified thing’ and value as ‘The regard that something is held to deserve; the importance, worth, or usefulness of something i.e. “your support is of great value”. If something is not for sale, we do not describe it as having a ‘price’, but we may nevertheless </a:t>
            </a:r>
            <a:r>
              <a:rPr lang="en-US" sz="1200" b="0" i="0" kern="1200" err="1">
                <a:solidFill>
                  <a:schemeClr val="tx1"/>
                </a:solidFill>
                <a:effectLst/>
                <a:latin typeface="+mn-lt"/>
                <a:ea typeface="+mn-ea"/>
                <a:cs typeface="+mn-cs"/>
              </a:rPr>
              <a:t>recognise</a:t>
            </a:r>
            <a:r>
              <a:rPr lang="en-US" sz="1200" b="0" i="0" kern="1200">
                <a:solidFill>
                  <a:schemeClr val="tx1"/>
                </a:solidFill>
                <a:effectLst/>
                <a:latin typeface="+mn-lt"/>
                <a:ea typeface="+mn-ea"/>
                <a:cs typeface="+mn-cs"/>
              </a:rPr>
              <a:t> the value that it holds, and make decisions on this basis.</a:t>
            </a:r>
          </a:p>
        </p:txBody>
      </p:sp>
      <p:sp>
        <p:nvSpPr>
          <p:cNvPr id="4" name="Slide Number Placeholder 3"/>
          <p:cNvSpPr>
            <a:spLocks noGrp="1"/>
          </p:cNvSpPr>
          <p:nvPr>
            <p:ph type="sldNum" sz="quarter" idx="5"/>
          </p:nvPr>
        </p:nvSpPr>
        <p:spPr/>
        <p:txBody>
          <a:bodyPr/>
          <a:lstStyle/>
          <a:p>
            <a:fld id="{7DBAF288-DB09-4B38-A774-AED1A4768F10}" type="slidenum">
              <a:rPr lang="en-GB" smtClean="0"/>
              <a:t>50</a:t>
            </a:fld>
            <a:endParaRPr lang="en-GB"/>
          </a:p>
        </p:txBody>
      </p:sp>
    </p:spTree>
    <p:extLst>
      <p:ext uri="{BB962C8B-B14F-4D97-AF65-F5344CB8AC3E}">
        <p14:creationId xmlns:p14="http://schemas.microsoft.com/office/powerpoint/2010/main" val="24633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ATTENTION s</a:t>
            </a:r>
            <a:r>
              <a:rPr lang="en-US" sz="1200" b="1" kern="1200" dirty="0" err="1">
                <a:solidFill>
                  <a:schemeClr val="tx1"/>
                </a:solidFill>
                <a:latin typeface="+mn-lt"/>
                <a:ea typeface="+mn-ea"/>
                <a:cs typeface="+mn-cs"/>
              </a:rPr>
              <a:t>hould</a:t>
            </a:r>
            <a:r>
              <a:rPr lang="en-US" sz="1200" b="1" kern="1200" dirty="0">
                <a:solidFill>
                  <a:schemeClr val="tx1"/>
                </a:solidFill>
                <a:latin typeface="+mn-lt"/>
                <a:ea typeface="+mn-ea"/>
                <a:cs typeface="+mn-cs"/>
              </a:rPr>
              <a:t> talk through at least one of these with some information as to the use of the data and what it has helped the company to achieve!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ask after explaining this slide, what are participants’ corporate culture when it comes to this? What would their senior management team prefer?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SCA/</a:t>
            </a:r>
            <a:r>
              <a:rPr lang="en-GB" dirty="0" err="1"/>
              <a:t>eftec</a:t>
            </a:r>
            <a:r>
              <a:rPr lang="en-GB" dirty="0"/>
              <a:t>: </a:t>
            </a:r>
            <a:r>
              <a:rPr lang="en-GB" b="1" dirty="0"/>
              <a:t>natural capital balance sheet </a:t>
            </a:r>
            <a:r>
              <a:rPr lang="en-GB" b="0" dirty="0"/>
              <a:t>showing value to business, value to society, total value, and how much of this is reported in financial accounts. Total assets in financial accounts reported as 3250mn euros, whilst total natural capital assets value at 12,369mn euros.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Used </a:t>
            </a:r>
            <a:r>
              <a:rPr lang="en-GB" b="0" dirty="0"/>
              <a:t>as internal risk management tool, in internal &amp; external communications and in government/regulatory relations. Production required an element of learning as SCA was a first-mover in this space.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Solvay: </a:t>
            </a:r>
            <a:r>
              <a:rPr lang="en-GB" b="1" dirty="0"/>
              <a:t>extra-financial statements </a:t>
            </a:r>
            <a:r>
              <a:rPr lang="en-GB" b="0" dirty="0"/>
              <a:t>which show economic, environmental and social indicators in similar form to a standard financial statement, with different units of measurement (i.e. not all monetary).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LafargeHolcim</a:t>
            </a:r>
            <a:r>
              <a:rPr lang="en-GB" dirty="0"/>
              <a:t>: </a:t>
            </a:r>
            <a:r>
              <a:rPr lang="en-GB" b="1" dirty="0"/>
              <a:t>Integrated profit &amp; loss statement</a:t>
            </a:r>
            <a:r>
              <a:rPr lang="en-GB" dirty="0"/>
              <a:t>, estimation of total value LH provides for society. Considers socio-economic and environmental factors alongside financial. The statement is the result of cross-functional collaboration. Used in LT strategy to help LH building value for shareholders, people and planet. To help shape the mindset of decision makers in LH and enhance decision making process by looking at things from the bottom-up.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Argos: (will be explained by Cristina)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BASF: </a:t>
            </a:r>
            <a:r>
              <a:rPr lang="en-GB" b="1" dirty="0"/>
              <a:t>Value to society approach</a:t>
            </a:r>
            <a:r>
              <a:rPr lang="en-GB" dirty="0"/>
              <a:t>, considers impact categories along the entire supply chain and provides an absolute value of contribution in monetary terms. Can compare results between years since 2013. This approach in particular allows comparison between financial and non-financial impacts and maps impacts along different stages of the value chain, as well as providing a better understanding of interdependencies between economic, social and environmental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Phillips: </a:t>
            </a:r>
            <a:r>
              <a:rPr lang="en-GB" b="1" dirty="0"/>
              <a:t>EP&amp;L </a:t>
            </a:r>
            <a:r>
              <a:rPr lang="en-GB" dirty="0"/>
              <a:t>providing an environmental footprint for the whole value chain in monetary terms, using LCA methodology. However only looks at hidden environmental costs to society, not benefits.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Kering</a:t>
            </a:r>
            <a:r>
              <a:rPr lang="en-GB" dirty="0"/>
              <a:t>: EP&amp;L (next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Natura EP&amp;L: in 2013, results have been used for carbon neutrality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KPMG methodology: True Value methodology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51</a:t>
            </a:fld>
            <a:endParaRPr lang="en-GB"/>
          </a:p>
        </p:txBody>
      </p:sp>
    </p:spTree>
    <p:extLst>
      <p:ext uri="{BB962C8B-B14F-4D97-AF65-F5344CB8AC3E}">
        <p14:creationId xmlns:p14="http://schemas.microsoft.com/office/powerpoint/2010/main" val="10949523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 deep dive on </a:t>
            </a:r>
            <a:r>
              <a:rPr lang="en-US" dirty="0" err="1"/>
              <a:t>Kering</a:t>
            </a:r>
            <a:r>
              <a:rPr lang="en-US" dirty="0"/>
              <a:t>: you may recognize some of these icons from the pre-training fashion game exercise we got you to complete.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Kering</a:t>
            </a:r>
            <a:r>
              <a:rPr lang="en-US" dirty="0"/>
              <a:t> has been producing an EP&amp;L for a number of years and their website has lots of useful information about the process, methodology, and why an EP&amp;L can be useful. There’s a link to it under “useful resources” in your workbook so you can explore the website and the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use their EP&amp;L to measure and value their impact across the entire supply chain, and this information is then used to help support decision making, guiding its sustainability strategy, to improve its processes and help it choose the best sourcing strategies, the best technologies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anose="05000000000000000000" pitchFamily="2" charset="2"/>
              </a:rPr>
              <a:t>See that their most significant impacts are generated in the supply chain (90%), and in particular, from the production and processing of raw materials. Their own operations represent only 7% of the impacts.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Accordingly, </a:t>
            </a:r>
            <a:r>
              <a:rPr lang="en-GB" sz="1200" b="0" i="0" kern="1200" dirty="0" err="1">
                <a:solidFill>
                  <a:schemeClr val="tx1"/>
                </a:solidFill>
                <a:effectLst/>
                <a:latin typeface="+mn-lt"/>
                <a:ea typeface="+mn-ea"/>
                <a:cs typeface="+mn-cs"/>
              </a:rPr>
              <a:t>Kering</a:t>
            </a:r>
            <a:r>
              <a:rPr lang="en-GB" sz="1200" b="0" i="0" kern="1200" dirty="0">
                <a:solidFill>
                  <a:schemeClr val="tx1"/>
                </a:solidFill>
                <a:effectLst/>
                <a:latin typeface="+mn-lt"/>
                <a:ea typeface="+mn-ea"/>
                <a:cs typeface="+mn-cs"/>
              </a:rPr>
              <a:t> shifted focus to finding innovative solutions and leveraging changes across the supply chain, as well as avoiding high impact sources due to an increased transparency via the EP&amp;L.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sym typeface="Wingdings" panose="05000000000000000000" pitchFamily="2" charset="2"/>
              </a:rPr>
              <a:t>See case study here: </a:t>
            </a:r>
            <a:r>
              <a:rPr lang="en-GB" dirty="0">
                <a:hlinkClick r:id="rId3"/>
              </a:rPr>
              <a:t>https://www.wbcsd.org/Programs/Redefining-Value/Business-Decision-Making/Measurement-Valuation/Business-Examples/Kering-Environmental-Profit-and-Loss-EP-L-accounting</a:t>
            </a:r>
            <a:r>
              <a:rPr lang="en-GB" sz="1200" b="0" i="0" kern="1200" dirty="0">
                <a:solidFill>
                  <a:schemeClr val="tx1"/>
                </a:solidFill>
                <a:effectLst/>
                <a:latin typeface="+mn-lt"/>
                <a:ea typeface="+mn-ea"/>
                <a:cs typeface="+mn-cs"/>
                <a:sym typeface="Wingdings" panose="05000000000000000000" pitchFamily="2" charset="2"/>
              </a:rPr>
              <a:t>.</a:t>
            </a: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example of the potential business application number four – estimate total value or net/impact. We’ll return to the question of valuing later on after lunch.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https://www.kering.com/en/sustainability/environmental-profit-loss/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CH" dirty="0"/>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52</a:t>
            </a:fld>
            <a:endParaRPr lang="en-GB"/>
          </a:p>
        </p:txBody>
      </p:sp>
    </p:spTree>
    <p:extLst>
      <p:ext uri="{BB962C8B-B14F-4D97-AF65-F5344CB8AC3E}">
        <p14:creationId xmlns:p14="http://schemas.microsoft.com/office/powerpoint/2010/main" val="258931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any material made available to participants.</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5</a:t>
            </a:fld>
            <a:endParaRPr lang="en-GB"/>
          </a:p>
        </p:txBody>
      </p:sp>
    </p:spTree>
    <p:extLst>
      <p:ext uri="{BB962C8B-B14F-4D97-AF65-F5344CB8AC3E}">
        <p14:creationId xmlns:p14="http://schemas.microsoft.com/office/powerpoint/2010/main" val="3071743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002060"/>
                </a:solidFill>
                <a:latin typeface="Arial" panose="020B0604020202020204" pitchFamily="34" charset="0"/>
                <a:cs typeface="Arial" panose="020B0604020202020204" pitchFamily="34" charset="0"/>
              </a:rPr>
              <a:t>The COSO/WBCSD Enterprise Risk Management (ERM) framework provides guidance for applying ERM to Environmental, Social and Governance (ESG)-related risks. ESG issues, risks and opportunities can be absorbed into risk management practices to help decision-makers make better and more informed decisions.</a:t>
            </a:r>
          </a:p>
          <a:p>
            <a:endParaRPr lang="en-GB" sz="1200">
              <a:solidFill>
                <a:srgbClr val="002060"/>
              </a:solidFill>
              <a:latin typeface="Arial" panose="020B0604020202020204" pitchFamily="34" charset="0"/>
              <a:cs typeface="Arial" panose="020B0604020202020204" pitchFamily="34" charset="0"/>
            </a:endParaRPr>
          </a:p>
          <a:p>
            <a:r>
              <a:rPr lang="en-GB" sz="1200">
                <a:solidFill>
                  <a:srgbClr val="002060"/>
                </a:solidFill>
                <a:latin typeface="Arial" panose="020B0604020202020204" pitchFamily="34" charset="0"/>
                <a:cs typeface="Arial" panose="020B0604020202020204" pitchFamily="34" charset="0"/>
              </a:rPr>
              <a:t>Provide participants with printed copy of ERM framework OR its Executive summary!</a:t>
            </a:r>
          </a:p>
          <a:p>
            <a:endParaRPr lang="en-GB" sz="1200">
              <a:solidFill>
                <a:srgbClr val="002060"/>
              </a:solidFill>
              <a:latin typeface="Arial" panose="020B0604020202020204" pitchFamily="34" charset="0"/>
              <a:cs typeface="Arial" panose="020B0604020202020204" pitchFamily="34" charset="0"/>
            </a:endParaRPr>
          </a:p>
          <a:p>
            <a:r>
              <a:rPr lang="en-GB" sz="1200">
                <a:solidFill>
                  <a:srgbClr val="002060"/>
                </a:solidFill>
                <a:latin typeface="Arial" panose="020B0604020202020204" pitchFamily="34" charset="0"/>
                <a:cs typeface="Arial" panose="020B0604020202020204" pitchFamily="34" charset="0"/>
              </a:rPr>
              <a:t>COSO: C</a:t>
            </a:r>
            <a:r>
              <a:rPr lang="en-US" sz="1200" b="0" i="0" kern="1200" err="1">
                <a:solidFill>
                  <a:schemeClr val="tx1"/>
                </a:solidFill>
                <a:effectLst/>
                <a:latin typeface="+mn-lt"/>
                <a:ea typeface="+mn-ea"/>
                <a:cs typeface="+mn-cs"/>
              </a:rPr>
              <a:t>ommittee</a:t>
            </a:r>
            <a:r>
              <a:rPr lang="en-US" sz="1200" b="0" i="0" kern="1200">
                <a:solidFill>
                  <a:schemeClr val="tx1"/>
                </a:solidFill>
                <a:effectLst/>
                <a:latin typeface="+mn-lt"/>
                <a:ea typeface="+mn-ea"/>
                <a:cs typeface="+mn-cs"/>
              </a:rPr>
              <a:t> of Sponsoring Organizations of the Treadway Commission (COSO)</a:t>
            </a:r>
            <a:endParaRPr lang="en-GB" sz="1200">
              <a:solidFill>
                <a:srgbClr val="002060"/>
              </a:solidFill>
              <a:latin typeface="Arial" panose="020B0604020202020204" pitchFamily="34" charset="0"/>
              <a:cs typeface="Arial" panose="020B0604020202020204" pitchFamily="34" charset="0"/>
            </a:endParaRPr>
          </a:p>
          <a:p>
            <a:endParaRPr lang="en-GB" sz="1200">
              <a:solidFill>
                <a:srgbClr val="002060"/>
              </a:solidFill>
              <a:latin typeface="Arial" panose="020B0604020202020204" pitchFamily="34" charset="0"/>
              <a:cs typeface="Arial" panose="020B0604020202020204" pitchFamily="34" charset="0"/>
            </a:endParaRPr>
          </a:p>
          <a:p>
            <a:r>
              <a:rPr lang="en-GB" sz="1200">
                <a:solidFill>
                  <a:srgbClr val="002060"/>
                </a:solidFill>
                <a:latin typeface="Arial" panose="020B0604020202020204" pitchFamily="34" charset="0"/>
                <a:cs typeface="Arial" panose="020B0604020202020204" pitchFamily="34" charset="0"/>
              </a:rPr>
              <a:t>ADDITIONAL INFORMATION:</a:t>
            </a:r>
          </a:p>
          <a:p>
            <a:pPr lvl="0"/>
            <a:r>
              <a:rPr lang="en-US" sz="1200" kern="1200">
                <a:solidFill>
                  <a:schemeClr val="tx1"/>
                </a:solidFill>
                <a:effectLst/>
                <a:latin typeface="+mn-lt"/>
                <a:ea typeface="+mn-ea"/>
                <a:cs typeface="+mn-cs"/>
              </a:rPr>
              <a:t>We provide opportunities for companies to participate in individual company workshops on how to implement the guidance, </a:t>
            </a:r>
            <a:r>
              <a:rPr lang="en-US" sz="1200" i="1" kern="1200">
                <a:solidFill>
                  <a:schemeClr val="tx1"/>
                </a:solidFill>
                <a:effectLst/>
                <a:latin typeface="+mn-lt"/>
                <a:ea typeface="+mn-ea"/>
                <a:cs typeface="+mn-cs"/>
              </a:rPr>
              <a:t>Applying Enterprise Risk Management for Environmental, Social and Governance risks</a:t>
            </a:r>
            <a:r>
              <a:rPr lang="en-US" sz="1200" kern="1200">
                <a:solidFill>
                  <a:schemeClr val="tx1"/>
                </a:solidFill>
                <a:effectLst/>
                <a:latin typeface="+mn-lt"/>
                <a:ea typeface="+mn-ea"/>
                <a:cs typeface="+mn-cs"/>
              </a:rPr>
              <a:t>.</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The workshops are founded on the </a:t>
            </a:r>
            <a:r>
              <a:rPr lang="en-US" sz="1200" u="sng" kern="1200">
                <a:solidFill>
                  <a:schemeClr val="tx1"/>
                </a:solidFill>
                <a:effectLst/>
                <a:latin typeface="+mn-lt"/>
                <a:ea typeface="+mn-ea"/>
                <a:cs typeface="+mn-cs"/>
                <a:hlinkClick r:id="rId3"/>
              </a:rPr>
              <a:t>COSO / WBCSD guidance</a:t>
            </a:r>
            <a:r>
              <a:rPr lang="en-US" sz="1200" kern="1200">
                <a:solidFill>
                  <a:schemeClr val="tx1"/>
                </a:solidFill>
                <a:effectLst/>
                <a:latin typeface="+mn-lt"/>
                <a:ea typeface="+mn-ea"/>
                <a:cs typeface="+mn-cs"/>
              </a:rPr>
              <a:t> designed to help organisations to respond to the increasing prevalence and severity of ESG-related risks. There is more information in </a:t>
            </a:r>
            <a:r>
              <a:rPr lang="en-US" sz="1200" u="sng" kern="1200">
                <a:solidFill>
                  <a:schemeClr val="tx1"/>
                </a:solidFill>
                <a:effectLst/>
                <a:latin typeface="+mn-lt"/>
                <a:ea typeface="+mn-ea"/>
                <a:cs typeface="+mn-cs"/>
                <a:hlinkClick r:id="rId4"/>
              </a:rPr>
              <a:t>this flyer.</a:t>
            </a:r>
            <a:r>
              <a:rPr lang="en-US" sz="1200" kern="1200">
                <a:solidFill>
                  <a:schemeClr val="tx1"/>
                </a:solidFill>
                <a:effectLst/>
                <a:latin typeface="+mn-lt"/>
                <a:ea typeface="+mn-ea"/>
                <a:cs typeface="+mn-cs"/>
              </a:rPr>
              <a:t> </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The workshop objectives are:</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Understand the business case for sustainable development</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Understand the business case for aligning ESG and ERM</a:t>
            </a:r>
            <a:endParaRPr lang="en-CH" sz="1200" kern="1200">
              <a:solidFill>
                <a:schemeClr val="tx1"/>
              </a:solidFill>
              <a:effectLst/>
              <a:latin typeface="+mn-lt"/>
              <a:ea typeface="+mn-ea"/>
              <a:cs typeface="+mn-cs"/>
            </a:endParaRPr>
          </a:p>
          <a:p>
            <a:pPr lvl="1"/>
            <a:r>
              <a:rPr lang="en-GB" sz="1200" kern="1200">
                <a:solidFill>
                  <a:schemeClr val="tx1"/>
                </a:solidFill>
                <a:effectLst/>
                <a:latin typeface="+mn-lt"/>
                <a:ea typeface="+mn-ea"/>
                <a:cs typeface="+mn-cs"/>
              </a:rPr>
              <a:t>Learn how to practically apply the guidance (</a:t>
            </a:r>
            <a:r>
              <a:rPr lang="en-GB" sz="1200" i="1" kern="1200">
                <a:solidFill>
                  <a:schemeClr val="tx1"/>
                </a:solidFill>
                <a:effectLst/>
                <a:latin typeface="+mn-lt"/>
                <a:ea typeface="+mn-ea"/>
                <a:cs typeface="+mn-cs"/>
              </a:rPr>
              <a:t>Enterprise Risk  Management to Environmental, Social and Governance-related Risks</a:t>
            </a:r>
            <a:r>
              <a:rPr lang="en-US" sz="1200" i="1" kern="1200">
                <a:solidFill>
                  <a:schemeClr val="tx1"/>
                </a:solidFill>
                <a:effectLst/>
                <a:latin typeface="+mn-lt"/>
                <a:ea typeface="+mn-ea"/>
                <a:cs typeface="+mn-cs"/>
              </a:rPr>
              <a:t>) </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An opportunity to discuss and explore opportunities to improve integration </a:t>
            </a:r>
            <a:endParaRPr lang="en-CH" sz="1200" kern="1200">
              <a:solidFill>
                <a:schemeClr val="tx1"/>
              </a:solidFill>
              <a:effectLst/>
              <a:latin typeface="+mn-lt"/>
              <a:ea typeface="+mn-ea"/>
              <a:cs typeface="+mn-cs"/>
            </a:endParaRPr>
          </a:p>
          <a:p>
            <a:endParaRPr lang="en-GB" sz="1200">
              <a:solidFill>
                <a:srgbClr val="002060"/>
              </a:solidFill>
              <a:latin typeface="Arial" panose="020B0604020202020204" pitchFamily="34" charset="0"/>
              <a:cs typeface="Arial" panose="020B0604020202020204" pitchFamily="34" charset="0"/>
            </a:endParaRPr>
          </a:p>
          <a:p>
            <a:r>
              <a:rPr lang="en-GB" sz="1200">
                <a:solidFill>
                  <a:srgbClr val="002060"/>
                </a:solidFill>
                <a:latin typeface="Arial" panose="020B0604020202020204" pitchFamily="34" charset="0"/>
                <a:cs typeface="Arial" panose="020B0604020202020204" pitchFamily="34" charset="0"/>
              </a:rPr>
              <a:t>Dynamic Risk Assessment:</a:t>
            </a:r>
          </a:p>
          <a:p>
            <a:r>
              <a:rPr lang="en-GB" sz="1200">
                <a:solidFill>
                  <a:srgbClr val="002060"/>
                </a:solidFill>
                <a:latin typeface="Arial" panose="020B0604020202020204" pitchFamily="34" charset="0"/>
                <a:cs typeface="Arial" panose="020B0604020202020204" pitchFamily="34" charset="0"/>
              </a:rPr>
              <a:t>Looks at how companies can develop their risk assessment processes beyond the traditional impact vs. likelihood to look at both the velocity and connectivity of risks.  </a:t>
            </a:r>
          </a:p>
          <a:p>
            <a:r>
              <a:rPr lang="en-GB" sz="1200">
                <a:solidFill>
                  <a:srgbClr val="002060"/>
                </a:solidFill>
                <a:latin typeface="Arial" panose="020B0604020202020204" pitchFamily="34" charset="0"/>
                <a:cs typeface="Arial" panose="020B0604020202020204" pitchFamily="34" charset="0"/>
              </a:rPr>
              <a:t>It will help companies to understand the weak links, new opportunities and those risks that are likely to have disastrous consequences. </a:t>
            </a: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53</a:t>
            </a:fld>
            <a:endParaRPr lang="en-GB"/>
          </a:p>
        </p:txBody>
      </p:sp>
    </p:spTree>
    <p:extLst>
      <p:ext uri="{BB962C8B-B14F-4D97-AF65-F5344CB8AC3E}">
        <p14:creationId xmlns:p14="http://schemas.microsoft.com/office/powerpoint/2010/main" val="9442529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Give groups 15’ to discuss and then have one representative present in 1’ key elements that came out for all three points – take note on flipchart.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Potential answers: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Cost to get water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Amount that people are ready to pay for water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Replacement cost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Cost to treat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Potential reflections: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Whether areas are water scarce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different ways of valuing – could be qualitative, quantitative or monetary</a:t>
            </a:r>
          </a:p>
          <a:p>
            <a:r>
              <a:rPr lang="en-GB" dirty="0"/>
              <a:t>The method you chose depends on which natural capital impact drivers or dependencies you wish to assess, the chosen value perspective (e.g. business, societal, or both), the ultimate objective of your assessment, and the time and resources available.</a:t>
            </a:r>
          </a:p>
        </p:txBody>
      </p:sp>
      <p:sp>
        <p:nvSpPr>
          <p:cNvPr id="4" name="Slide Number Placeholder 3"/>
          <p:cNvSpPr>
            <a:spLocks noGrp="1"/>
          </p:cNvSpPr>
          <p:nvPr>
            <p:ph type="sldNum" sz="quarter" idx="5"/>
          </p:nvPr>
        </p:nvSpPr>
        <p:spPr/>
        <p:txBody>
          <a:bodyPr/>
          <a:lstStyle/>
          <a:p>
            <a:fld id="{7DBAF288-DB09-4B38-A774-AED1A4768F10}" type="slidenum">
              <a:rPr lang="en-GB" smtClean="0"/>
              <a:t>54</a:t>
            </a:fld>
            <a:endParaRPr lang="en-GB"/>
          </a:p>
        </p:txBody>
      </p:sp>
    </p:spTree>
    <p:extLst>
      <p:ext uri="{BB962C8B-B14F-4D97-AF65-F5344CB8AC3E}">
        <p14:creationId xmlns:p14="http://schemas.microsoft.com/office/powerpoint/2010/main" val="1803519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Participants may remember from the warm-up exercise, by assigning different levels of impact to different areas of the value chain for different issues, they were already undertaking a </a:t>
            </a:r>
            <a:r>
              <a:rPr lang="en-US" b="1">
                <a:solidFill>
                  <a:srgbClr val="23BAED"/>
                </a:solidFill>
              </a:rPr>
              <a:t>qualitative assessment </a:t>
            </a:r>
            <a:r>
              <a:rPr lang="en-US"/>
              <a:t>of the value of these parts of natural capital</a:t>
            </a: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56</a:t>
            </a:fld>
            <a:endParaRPr lang="en-GB"/>
          </a:p>
        </p:txBody>
      </p:sp>
    </p:spTree>
    <p:extLst>
      <p:ext uri="{BB962C8B-B14F-4D97-AF65-F5344CB8AC3E}">
        <p14:creationId xmlns:p14="http://schemas.microsoft.com/office/powerpoint/2010/main" val="1390535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mn-lt"/>
                <a:ea typeface="+mn-ea"/>
                <a:cs typeface="+mn-cs"/>
              </a:rPr>
              <a:t>The Natural Capital Coalition has recently launched a set of training videos that will guide you in an interactive way </a:t>
            </a:r>
            <a:r>
              <a:rPr lang="en-CH" sz="1200" i="0" kern="1200">
                <a:solidFill>
                  <a:schemeClr val="tx1"/>
                </a:solidFill>
                <a:effectLst/>
                <a:latin typeface="+mn-lt"/>
                <a:ea typeface="+mn-ea"/>
                <a:cs typeface="+mn-cs"/>
              </a:rPr>
              <a:t>through a light natural capital assessment to explore just how much can be achieved with limited resources.</a:t>
            </a:r>
            <a:r>
              <a:rPr lang="en-US" sz="1200" i="0" kern="1200">
                <a:solidFill>
                  <a:schemeClr val="tx1"/>
                </a:solidFill>
                <a:effectLst/>
                <a:latin typeface="+mn-lt"/>
                <a:ea typeface="+mn-ea"/>
                <a:cs typeface="+mn-cs"/>
              </a:rPr>
              <a:t> Interested to learn more? Check out these videos </a:t>
            </a:r>
            <a:r>
              <a:rPr lang="en-US" sz="1200" i="0" u="sng" kern="1200">
                <a:solidFill>
                  <a:schemeClr val="tx1"/>
                </a:solidFill>
                <a:effectLst/>
                <a:latin typeface="+mn-lt"/>
                <a:ea typeface="+mn-ea"/>
                <a:cs typeface="+mn-cs"/>
                <a:hlinkClick r:id="rId3"/>
              </a:rPr>
              <a:t>here</a:t>
            </a:r>
            <a:r>
              <a:rPr lang="en-US" sz="1200" i="0" kern="1200">
                <a:solidFill>
                  <a:schemeClr val="tx1"/>
                </a:solidFill>
                <a:effectLst/>
                <a:latin typeface="+mn-lt"/>
                <a:ea typeface="+mn-ea"/>
                <a:cs typeface="+mn-cs"/>
              </a:rPr>
              <a:t>. </a:t>
            </a:r>
            <a:endParaRPr lang="en-CH" sz="120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57</a:t>
            </a:fld>
            <a:endParaRPr lang="en-GB"/>
          </a:p>
        </p:txBody>
      </p:sp>
    </p:spTree>
    <p:extLst>
      <p:ext uri="{BB962C8B-B14F-4D97-AF65-F5344CB8AC3E}">
        <p14:creationId xmlns:p14="http://schemas.microsoft.com/office/powerpoint/2010/main" val="1508263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a:p>
            <a:endParaRPr lang="en-GB" dirty="0"/>
          </a:p>
          <a:p>
            <a:r>
              <a:rPr lang="en-GB" dirty="0"/>
              <a:t>Image source: Simon Rae on </a:t>
            </a:r>
            <a:r>
              <a:rPr lang="en-GB" dirty="0" err="1"/>
              <a:t>Unsplash</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934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Follow-up suggestion: A short online comeback session to share what has happened? Keep momentum and involvement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ATTENTION not forget to then have participants fill out training feedback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Image source: Cathryn </a:t>
            </a:r>
            <a:r>
              <a:rPr lang="en-US" sz="1200" b="0" kern="1200" dirty="0" err="1">
                <a:solidFill>
                  <a:schemeClr val="tx1"/>
                </a:solidFill>
                <a:latin typeface="+mn-lt"/>
                <a:ea typeface="+mn-ea"/>
                <a:cs typeface="+mn-cs"/>
              </a:rPr>
              <a:t>Lavery</a:t>
            </a:r>
            <a:r>
              <a:rPr lang="en-US" sz="1200" b="0" kern="1200" dirty="0">
                <a:solidFill>
                  <a:schemeClr val="tx1"/>
                </a:solidFill>
                <a:latin typeface="+mn-lt"/>
                <a:ea typeface="+mn-ea"/>
                <a:cs typeface="+mn-cs"/>
              </a:rPr>
              <a:t> on </a:t>
            </a:r>
            <a:r>
              <a:rPr lang="en-US" sz="1200" b="0" kern="1200" dirty="0" err="1">
                <a:solidFill>
                  <a:schemeClr val="tx1"/>
                </a:solidFill>
                <a:latin typeface="+mn-lt"/>
                <a:ea typeface="+mn-ea"/>
                <a:cs typeface="+mn-cs"/>
              </a:rPr>
              <a:t>Unsplash</a:t>
            </a:r>
            <a:r>
              <a:rPr lang="en-US" sz="1200" b="0" kern="1200" dirty="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305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mj-lt"/>
              <a:buAutoNum type="arabicPeriod"/>
            </a:pPr>
            <a:r>
              <a:rPr lang="en-US" sz="1200" b="1" dirty="0"/>
              <a:t>Business impacts and depends on nature </a:t>
            </a:r>
            <a:r>
              <a:rPr lang="en-US" sz="1200" dirty="0"/>
              <a:t>– the NCP provides the framework to identify and assess impacts and dependencies,</a:t>
            </a:r>
          </a:p>
          <a:p>
            <a:pPr marL="457200" indent="-457200">
              <a:lnSpc>
                <a:spcPct val="100000"/>
              </a:lnSpc>
              <a:buFont typeface="+mj-lt"/>
              <a:buAutoNum type="arabicPeriod"/>
            </a:pPr>
            <a:r>
              <a:rPr lang="en-US" sz="1200" dirty="0"/>
              <a:t>Understanding, measuring and valuing natural capital (i.e. taking into account) will help business </a:t>
            </a:r>
            <a:r>
              <a:rPr lang="en-US" sz="1200" b="1" dirty="0"/>
              <a:t>make better decisions</a:t>
            </a:r>
            <a:r>
              <a:rPr lang="en-US" sz="1200" dirty="0"/>
              <a:t>, </a:t>
            </a:r>
          </a:p>
          <a:p>
            <a:pPr marL="457200" indent="-457200">
              <a:lnSpc>
                <a:spcPct val="100000"/>
              </a:lnSpc>
              <a:buFont typeface="+mj-lt"/>
              <a:buAutoNum type="arabicPeriod"/>
            </a:pPr>
            <a:r>
              <a:rPr lang="en-US" sz="1200" b="1" dirty="0"/>
              <a:t>There are many existing approaches</a:t>
            </a:r>
            <a:r>
              <a:rPr lang="en-US" sz="1200" dirty="0"/>
              <a:t> to measure and value impacts and dependencies. The one you chose </a:t>
            </a:r>
            <a:r>
              <a:rPr lang="en-GB" sz="1200" dirty="0"/>
              <a:t>depends on the information you are aiming to get or the decision you are trying to inform,</a:t>
            </a:r>
          </a:p>
          <a:p>
            <a:pPr marL="457200" indent="-457200">
              <a:lnSpc>
                <a:spcPct val="100000"/>
              </a:lnSpc>
              <a:buFont typeface="+mj-lt"/>
              <a:buAutoNum type="arabicPeriod"/>
            </a:pPr>
            <a:r>
              <a:rPr lang="en-US" sz="1200" b="1" dirty="0"/>
              <a:t>Assessments are like snowflakes - no two are alike</a:t>
            </a:r>
            <a:r>
              <a:rPr lang="en-US" sz="1200" dirty="0"/>
              <a:t>. The amount of resources, time and skills needed will depend on the scope of the assessment, what you're asking for and what data is already available,</a:t>
            </a:r>
          </a:p>
          <a:p>
            <a:pPr marL="457200" indent="-457200">
              <a:lnSpc>
                <a:spcPct val="100000"/>
              </a:lnSpc>
              <a:buFont typeface="+mj-lt"/>
              <a:buAutoNum type="arabicPeriod"/>
            </a:pPr>
            <a:r>
              <a:rPr lang="en-US" sz="1200" b="1" dirty="0"/>
              <a:t>Companies can start to conduct an assessment themselves </a:t>
            </a:r>
            <a:r>
              <a:rPr lang="en-US" sz="1200" dirty="0"/>
              <a:t>by getting the project going, scoping the assessment and integrating natural capital considerations into internal processes,</a:t>
            </a:r>
          </a:p>
          <a:p>
            <a:pPr marL="457200" indent="-457200">
              <a:lnSpc>
                <a:spcPct val="100000"/>
              </a:lnSpc>
              <a:buFont typeface="+mj-lt"/>
              <a:buAutoNum type="arabicPeriod"/>
            </a:pPr>
            <a:r>
              <a:rPr lang="en-US" sz="1200" dirty="0"/>
              <a:t>For natural capital to become strategically important, </a:t>
            </a:r>
            <a:r>
              <a:rPr lang="en-US" sz="1200" b="1" dirty="0"/>
              <a:t>buy-in must extend beyond the sustainability team.</a:t>
            </a:r>
          </a:p>
          <a:p>
            <a:endParaRPr lang="en-US" b="1" dirty="0"/>
          </a:p>
          <a:p>
            <a:r>
              <a:rPr lang="en-US" b="1" dirty="0"/>
              <a:t>How much will an assessment cost?</a:t>
            </a:r>
          </a:p>
          <a:p>
            <a:r>
              <a:rPr lang="en-US" sz="1200" b="0" i="0" kern="1200" dirty="0">
                <a:solidFill>
                  <a:schemeClr val="tx1"/>
                </a:solidFill>
                <a:effectLst/>
                <a:latin typeface="+mn-lt"/>
                <a:ea typeface="+mn-ea"/>
                <a:cs typeface="+mn-cs"/>
              </a:rPr>
              <a:t>Some of the Protocol pilot testers - like our members </a:t>
            </a:r>
            <a:r>
              <a:rPr lang="en-US" sz="1200" b="0" i="0" u="sng" kern="1200" dirty="0">
                <a:solidFill>
                  <a:schemeClr val="tx1"/>
                </a:solidFill>
                <a:effectLst/>
                <a:latin typeface="+mn-lt"/>
                <a:ea typeface="+mn-ea"/>
                <a:cs typeface="+mn-cs"/>
                <a:hlinkClick r:id="rId3"/>
              </a:rPr>
              <a:t>Nestlé</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4"/>
              </a:rPr>
              <a:t>Roche</a:t>
            </a:r>
            <a:r>
              <a:rPr lang="en-US" sz="1200" b="0" i="0" kern="1200" dirty="0">
                <a:solidFill>
                  <a:schemeClr val="tx1"/>
                </a:solidFill>
                <a:effectLst/>
                <a:latin typeface="+mn-lt"/>
                <a:ea typeface="+mn-ea"/>
                <a:cs typeface="+mn-cs"/>
              </a:rPr>
              <a:t> - estimated they spent about USD $50,000 on consulting services for their assessments over a six-month period. Some companies spend less, others spend more.</a:t>
            </a:r>
          </a:p>
          <a:p>
            <a:r>
              <a:rPr lang="en-US" sz="1200" b="0" i="0" u="sng" kern="1200" dirty="0">
                <a:solidFill>
                  <a:schemeClr val="tx1"/>
                </a:solidFill>
                <a:effectLst/>
                <a:latin typeface="+mn-lt"/>
                <a:ea typeface="+mn-ea"/>
                <a:cs typeface="+mn-cs"/>
                <a:hlinkClick r:id="rId5"/>
              </a:rPr>
              <a:t>Dow</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6"/>
              </a:rPr>
              <a:t>Kering</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7"/>
              </a:rPr>
              <a:t>Natura</a:t>
            </a:r>
            <a:r>
              <a:rPr lang="en-US" sz="1200" b="0" i="0" kern="1200" dirty="0">
                <a:solidFill>
                  <a:schemeClr val="tx1"/>
                </a:solidFill>
                <a:effectLst/>
                <a:latin typeface="+mn-lt"/>
                <a:ea typeface="+mn-ea"/>
                <a:cs typeface="+mn-cs"/>
              </a:rPr>
              <a:t> have invested significantly more over a longer term, for in-depth assessments that contribute to their multi-year strategic ambitions</a:t>
            </a:r>
          </a:p>
          <a:p>
            <a:r>
              <a:rPr lang="en-US" sz="1200" b="0" i="0" kern="1200" dirty="0">
                <a:solidFill>
                  <a:schemeClr val="tx1"/>
                </a:solidFill>
                <a:effectLst/>
                <a:latin typeface="+mn-lt"/>
                <a:ea typeface="+mn-ea"/>
                <a:cs typeface="+mn-cs"/>
              </a:rPr>
              <a:t>The Protocol can help companies navigate these kinds of situations by making sure the services required align with the assessment's objective.</a:t>
            </a:r>
            <a:endParaRPr lang="en-CH" dirty="0"/>
          </a:p>
          <a:p>
            <a:endParaRPr lang="en-US" dirty="0"/>
          </a:p>
          <a:p>
            <a:r>
              <a:rPr lang="en-US" b="1" dirty="0"/>
              <a:t>Skills &amp; data needed:</a:t>
            </a:r>
          </a:p>
          <a:p>
            <a:r>
              <a:rPr lang="en-US" sz="1200" b="0" i="0" kern="1200" dirty="0">
                <a:solidFill>
                  <a:schemeClr val="tx1"/>
                </a:solidFill>
                <a:effectLst/>
                <a:latin typeface="+mn-lt"/>
                <a:ea typeface="+mn-ea"/>
                <a:cs typeface="+mn-cs"/>
              </a:rPr>
              <a:t>It's usually much more efficient to build on existing data that's readily available in-house, and the Protocol provides guidance on gathering and using that data too.</a:t>
            </a:r>
          </a:p>
          <a:p>
            <a:r>
              <a:rPr lang="en-US" sz="1200" b="0" i="0" kern="1200" dirty="0">
                <a:solidFill>
                  <a:schemeClr val="tx1"/>
                </a:solidFill>
                <a:effectLst/>
                <a:latin typeface="+mn-lt"/>
                <a:ea typeface="+mn-ea"/>
                <a:cs typeface="+mn-cs"/>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p>
          <a:p>
            <a:endParaRPr lang="en-US" dirty="0"/>
          </a:p>
          <a:p>
            <a:r>
              <a:rPr lang="en-US" b="1" dirty="0"/>
              <a:t>Internal buy-in:</a:t>
            </a:r>
          </a:p>
          <a:p>
            <a:r>
              <a:rPr lang="en-US" sz="1200" b="0" i="0" kern="1200" dirty="0">
                <a:solidFill>
                  <a:schemeClr val="tx1"/>
                </a:solidFill>
                <a:effectLst/>
                <a:latin typeface="+mn-lt"/>
                <a:ea typeface="+mn-ea"/>
                <a:cs typeface="+mn-cs"/>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p>
          <a:p>
            <a:r>
              <a:rPr lang="en-US" sz="1200" b="0" i="0" kern="1200" dirty="0">
                <a:solidFill>
                  <a:schemeClr val="tx1"/>
                </a:solidFill>
                <a:effectLst/>
                <a:latin typeface="+mn-lt"/>
                <a:ea typeface="+mn-ea"/>
                <a:cs typeface="+mn-cs"/>
              </a:rPr>
              <a:t>One way to facilitate engagement internally can be to show that "many companies are already doing natural capital assessments; they're just using different terminology and steps. </a:t>
            </a:r>
          </a:p>
          <a:p>
            <a:r>
              <a:rPr lang="en-US" sz="1200" b="0" i="0" kern="1200" dirty="0">
                <a:solidFill>
                  <a:schemeClr val="tx1"/>
                </a:solidFill>
                <a:effectLst/>
                <a:latin typeface="+mn-lt"/>
                <a:ea typeface="+mn-ea"/>
                <a:cs typeface="+mn-cs"/>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p>
          <a:p>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rPr>
              <a:t>The bottom line is</a:t>
            </a:r>
            <a:r>
              <a:rPr lang="en-US" sz="1200" b="0" i="0" kern="1200" dirty="0">
                <a:solidFill>
                  <a:schemeClr val="tx1"/>
                </a:solidFill>
                <a:effectLst/>
                <a:latin typeface="+mn-lt"/>
                <a:ea typeface="+mn-ea"/>
                <a:cs typeface="+mn-cs"/>
              </a:rPr>
              <a:t> that although carrying out a natural capital assessment is technical, it's also achievable. Not every assessment has to be a huge undertaking, so companies should start off with a scope that makes most sense to their situation. The Protocol will help you do this.</a:t>
            </a:r>
          </a:p>
          <a:p>
            <a:r>
              <a:rPr lang="en-US" sz="1200" b="0" i="0" kern="1200" dirty="0">
                <a:solidFill>
                  <a:schemeClr val="tx1"/>
                </a:solidFill>
                <a:effectLst/>
                <a:latin typeface="+mn-lt"/>
                <a:ea typeface="+mn-ea"/>
                <a:cs typeface="+mn-cs"/>
              </a:rPr>
              <a:t>Finally, we must make sure the information obtained from the assessment is included in core business decision-making. This will ensure you have the best possible impact on your business, and on the environment.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source: </a:t>
            </a:r>
            <a:r>
              <a:rPr lang="en-US" sz="1200" b="0" i="0" kern="1200" dirty="0" err="1">
                <a:solidFill>
                  <a:schemeClr val="tx1"/>
                </a:solidFill>
                <a:effectLst/>
                <a:latin typeface="+mn-lt"/>
                <a:ea typeface="+mn-ea"/>
                <a:cs typeface="+mn-cs"/>
              </a:rPr>
              <a:t>AbsolutVision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rPr>
              <a:t>Unsplash</a:t>
            </a: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6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6</a:t>
            </a:fld>
            <a:endParaRPr lang="en-GB"/>
          </a:p>
        </p:txBody>
      </p:sp>
    </p:spTree>
    <p:extLst>
      <p:ext uri="{BB962C8B-B14F-4D97-AF65-F5344CB8AC3E}">
        <p14:creationId xmlns:p14="http://schemas.microsoft.com/office/powerpoint/2010/main" val="3128479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7</a:t>
            </a:fld>
            <a:endParaRPr lang="en-GB"/>
          </a:p>
        </p:txBody>
      </p:sp>
    </p:spTree>
    <p:extLst>
      <p:ext uri="{BB962C8B-B14F-4D97-AF65-F5344CB8AC3E}">
        <p14:creationId xmlns:p14="http://schemas.microsoft.com/office/powerpoint/2010/main" val="31769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every person in the room to very briefly present themselves – name, company and role</a:t>
            </a:r>
          </a:p>
          <a:p>
            <a:r>
              <a:rPr lang="en-US" dirty="0"/>
              <a:t>Image source – Adam Solomon on </a:t>
            </a:r>
            <a:r>
              <a:rPr lang="en-US" dirty="0" err="1"/>
              <a:t>Unsplash</a:t>
            </a:r>
            <a:r>
              <a:rPr lang="en-US" dirty="0"/>
              <a:t> </a:t>
            </a:r>
          </a:p>
        </p:txBody>
      </p:sp>
      <p:sp>
        <p:nvSpPr>
          <p:cNvPr id="4" name="Slide Number Placeholder 3"/>
          <p:cNvSpPr>
            <a:spLocks noGrp="1"/>
          </p:cNvSpPr>
          <p:nvPr>
            <p:ph type="sldNum" sz="quarter" idx="5"/>
          </p:nvPr>
        </p:nvSpPr>
        <p:spPr/>
        <p:txBody>
          <a:bodyPr/>
          <a:lstStyle/>
          <a:p>
            <a:fld id="{7DBAF288-DB09-4B38-A774-AED1A4768F10}" type="slidenum">
              <a:rPr lang="en-GB" smtClean="0"/>
              <a:t>9</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a table, a variety of pictures illustrating nature in different ways will be placed on a table (e.g. bee, forests, mental health, etc.). </a:t>
            </a:r>
          </a:p>
          <a:p>
            <a:r>
              <a:rPr lang="en-GB"/>
              <a:t>Each participant is invited to pick a picture and discuss the questions at their table.</a:t>
            </a:r>
          </a:p>
          <a:p>
            <a:r>
              <a:rPr lang="en-GB"/>
              <a:t>For the 3</a:t>
            </a:r>
            <a:r>
              <a:rPr lang="en-GB" baseline="30000"/>
              <a:t>rd</a:t>
            </a:r>
            <a:r>
              <a:rPr lang="en-GB"/>
              <a:t> question, ask participants to write 2-3 key things they hope to learn on a post-it and come and stick it on the flipchart. Us facilitators to try and group answers of similar category before sharing these in plenary and eventually, managing expectations and reminding objectives of the day.</a:t>
            </a:r>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78963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32487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622032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716621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194913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732112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810646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31095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95888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06500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64711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433926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2/26/2020</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201421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86123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E8DF5B5-D24E-1544-9486-45D1DF59CC22}"/>
              </a:ext>
            </a:extLst>
          </p:cNvPr>
          <p:cNvSpPr>
            <a:spLocks noGrp="1"/>
          </p:cNvSpPr>
          <p:nvPr>
            <p:ph type="pic" sz="quarter" idx="10"/>
          </p:nvPr>
        </p:nvSpPr>
        <p:spPr>
          <a:xfrm>
            <a:off x="2" y="0"/>
            <a:ext cx="6113669" cy="6299200"/>
          </a:xfrm>
        </p:spPr>
        <p:txBody>
          <a:bodyPr/>
          <a:lstStyle>
            <a:lvl1pPr marL="0" indent="0">
              <a:buFontTx/>
              <a:buNone/>
              <a:defRPr/>
            </a:lvl1pPr>
          </a:lstStyle>
          <a:p>
            <a:endParaRPr lang="en-US"/>
          </a:p>
        </p:txBody>
      </p:sp>
      <p:sp>
        <p:nvSpPr>
          <p:cNvPr id="16" name="Content Placeholder 2">
            <a:extLst>
              <a:ext uri="{FF2B5EF4-FFF2-40B4-BE49-F238E27FC236}">
                <a16:creationId xmlns:a16="http://schemas.microsoft.com/office/drawing/2014/main" id="{BAA7BD5D-9E90-1A42-9EA9-4783480F71FD}"/>
              </a:ext>
            </a:extLst>
          </p:cNvPr>
          <p:cNvSpPr>
            <a:spLocks noGrp="1"/>
          </p:cNvSpPr>
          <p:nvPr>
            <p:ph idx="11"/>
          </p:nvPr>
        </p:nvSpPr>
        <p:spPr>
          <a:xfrm>
            <a:off x="6484731" y="2244091"/>
            <a:ext cx="4869069"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C24461B4-F6CB-2843-9E33-215322A9CF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260163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with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525262"/>
            <a:ext cx="8421624" cy="462477"/>
          </a:xfrm>
        </p:spPr>
        <p:txBody>
          <a:bodyPr/>
          <a:lstStyle/>
          <a:p>
            <a:r>
              <a:rPr lang="en-US"/>
              <a:t>Click to edit Master title style Master title style Master title style</a:t>
            </a:r>
          </a:p>
        </p:txBody>
      </p:sp>
      <p:sp>
        <p:nvSpPr>
          <p:cNvPr id="3" name="Footer Placeholder 2"/>
          <p:cNvSpPr>
            <a:spLocks noGrp="1"/>
          </p:cNvSpPr>
          <p:nvPr>
            <p:ph type="ftr" sz="quarter" idx="10"/>
          </p:nvPr>
        </p:nvSpPr>
        <p:spPr>
          <a:xfrm>
            <a:off x="507999" y="6023429"/>
            <a:ext cx="8421624" cy="475488"/>
          </a:xfrm>
        </p:spPr>
        <p:txBody>
          <a:bodyPr/>
          <a:lstStyle>
            <a:lvl1pPr>
              <a:defRPr sz="900"/>
            </a:lvl1pPr>
          </a:lstStyle>
          <a:p>
            <a:r>
              <a:rPr lang="en-US"/>
              <a:t>Footer</a:t>
            </a:r>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a:p>
        </p:txBody>
      </p:sp>
      <p:sp>
        <p:nvSpPr>
          <p:cNvPr id="6" name="Text Placeholder 5"/>
          <p:cNvSpPr>
            <a:spLocks noGrp="1"/>
          </p:cNvSpPr>
          <p:nvPr>
            <p:ph type="body" sz="quarter" idx="12" hasCustomPrompt="1"/>
          </p:nvPr>
        </p:nvSpPr>
        <p:spPr>
          <a:xfrm>
            <a:off x="507999" y="1078992"/>
            <a:ext cx="8421624" cy="530352"/>
          </a:xfrm>
        </p:spPr>
        <p:txBody>
          <a:bodyPr/>
          <a:lstStyle>
            <a:lvl1pPr>
              <a:defRPr b="0" i="0">
                <a:latin typeface="Helvetica Neue Light" charset="0"/>
                <a:cs typeface="Helvetica Neue Light" charset="0"/>
              </a:defRPr>
            </a:lvl1pPr>
          </a:lstStyle>
          <a:p>
            <a:pPr lvl="0"/>
            <a:r>
              <a:rPr lang="en-US"/>
              <a:t>Click to add a Label</a:t>
            </a:r>
          </a:p>
        </p:txBody>
      </p:sp>
    </p:spTree>
    <p:extLst>
      <p:ext uri="{BB962C8B-B14F-4D97-AF65-F5344CB8AC3E}">
        <p14:creationId xmlns:p14="http://schemas.microsoft.com/office/powerpoint/2010/main" val="3913571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FBEAE7-8F7A-0A42-8B47-F7AB4C11272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defRPr>
            </a:lvl1pPr>
          </a:lstStyle>
          <a:p>
            <a:fld id="{7E076861-E7BF-D14C-B9B6-EBEFBE139BBC}" type="slidenum">
              <a:rPr lang="en-US" smtClean="0"/>
              <a:pPr/>
              <a:t>‹#›</a:t>
            </a:fld>
            <a:endParaRPr lang="en-US"/>
          </a:p>
        </p:txBody>
      </p:sp>
      <p:pic>
        <p:nvPicPr>
          <p:cNvPr id="5" name="Picture 4">
            <a:extLst>
              <a:ext uri="{FF2B5EF4-FFF2-40B4-BE49-F238E27FC236}">
                <a16:creationId xmlns:a16="http://schemas.microsoft.com/office/drawing/2014/main" id="{015FD7F7-531F-044E-9CF6-E735A349B2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Tree>
    <p:extLst>
      <p:ext uri="{BB962C8B-B14F-4D97-AF65-F5344CB8AC3E}">
        <p14:creationId xmlns:p14="http://schemas.microsoft.com/office/powerpoint/2010/main" val="990355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34421-88FA-974F-919A-5BFDE1844E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564021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 Option 1">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74997"/>
            <a:ext cx="10972800" cy="1146048"/>
          </a:xfrm>
        </p:spPr>
        <p:txBody>
          <a:bodyPr>
            <a:normAutofit/>
          </a:bodyPr>
          <a:lstStyle>
            <a:lvl1pPr>
              <a:defRPr sz="3467">
                <a:solidFill>
                  <a:schemeClr val="bg1"/>
                </a:solidFill>
              </a:defRPr>
            </a:lvl1pPr>
          </a:lstStyle>
          <a:p>
            <a:r>
              <a:rPr lang="en-US"/>
              <a:t>Click to edit Master title style</a:t>
            </a:r>
          </a:p>
        </p:txBody>
      </p:sp>
    </p:spTree>
    <p:extLst>
      <p:ext uri="{BB962C8B-B14F-4D97-AF65-F5344CB8AC3E}">
        <p14:creationId xmlns:p14="http://schemas.microsoft.com/office/powerpoint/2010/main" val="1167556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2C5DA2A-A601-9D41-AAE1-F6E48461B063}"/>
              </a:ext>
            </a:extLst>
          </p:cNvPr>
          <p:cNvSpPr/>
          <p:nvPr userDrawn="1"/>
        </p:nvSpPr>
        <p:spPr>
          <a:xfrm>
            <a:off x="546050"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29" name="Picture Placeholder 28">
            <a:extLst>
              <a:ext uri="{FF2B5EF4-FFF2-40B4-BE49-F238E27FC236}">
                <a16:creationId xmlns:a16="http://schemas.microsoft.com/office/drawing/2014/main" id="{8E4408F2-9EC8-0C4A-92E5-27A1DE9D7A57}"/>
              </a:ext>
            </a:extLst>
          </p:cNvPr>
          <p:cNvSpPr>
            <a:spLocks noGrp="1"/>
          </p:cNvSpPr>
          <p:nvPr>
            <p:ph type="pic" sz="quarter" idx="10"/>
          </p:nvPr>
        </p:nvSpPr>
        <p:spPr>
          <a:xfrm>
            <a:off x="0" y="1"/>
            <a:ext cx="12192000" cy="2754921"/>
          </a:xfrm>
          <a:prstGeom prst="rect">
            <a:avLst/>
          </a:prstGeom>
        </p:spPr>
        <p:txBody>
          <a:bodyPr/>
          <a:lstStyle>
            <a:lvl1pPr marL="0" indent="0">
              <a:buNone/>
              <a:defRPr/>
            </a:lvl1pPr>
          </a:lstStyle>
          <a:p>
            <a:endParaRPr lang="en-US"/>
          </a:p>
        </p:txBody>
      </p:sp>
      <p:sp>
        <p:nvSpPr>
          <p:cNvPr id="30" name="Content Placeholder 2">
            <a:extLst>
              <a:ext uri="{FF2B5EF4-FFF2-40B4-BE49-F238E27FC236}">
                <a16:creationId xmlns:a16="http://schemas.microsoft.com/office/drawing/2014/main" id="{0443A31D-EFC3-2C45-8F14-4D16F0D238F4}"/>
              </a:ext>
            </a:extLst>
          </p:cNvPr>
          <p:cNvSpPr>
            <a:spLocks noGrp="1"/>
          </p:cNvSpPr>
          <p:nvPr>
            <p:ph idx="1" hasCustomPrompt="1"/>
          </p:nvPr>
        </p:nvSpPr>
        <p:spPr>
          <a:xfrm>
            <a:off x="1067906" y="3713840"/>
            <a:ext cx="4798447" cy="2291368"/>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Arial" panose="020B0604020202020204" pitchFamily="34" charset="0"/>
              </a:defRPr>
            </a:lvl3pPr>
          </a:lstStyle>
          <a:p>
            <a:pPr lvl="1"/>
            <a:r>
              <a:rPr lang="en-US"/>
              <a:t>Second level</a:t>
            </a:r>
          </a:p>
          <a:p>
            <a:pPr lvl="2"/>
            <a:r>
              <a:rPr lang="en-US"/>
              <a:t>Third level – full text</a:t>
            </a:r>
          </a:p>
        </p:txBody>
      </p:sp>
      <p:sp>
        <p:nvSpPr>
          <p:cNvPr id="31" name="Oval 30">
            <a:extLst>
              <a:ext uri="{FF2B5EF4-FFF2-40B4-BE49-F238E27FC236}">
                <a16:creationId xmlns:a16="http://schemas.microsoft.com/office/drawing/2014/main" id="{0C341DEE-2A44-C44B-A77E-D64E5ED13030}"/>
              </a:ext>
            </a:extLst>
          </p:cNvPr>
          <p:cNvSpPr/>
          <p:nvPr userDrawn="1"/>
        </p:nvSpPr>
        <p:spPr>
          <a:xfrm>
            <a:off x="6350502"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33" name="Content Placeholder 2">
            <a:extLst>
              <a:ext uri="{FF2B5EF4-FFF2-40B4-BE49-F238E27FC236}">
                <a16:creationId xmlns:a16="http://schemas.microsoft.com/office/drawing/2014/main" id="{64E5E420-77C2-354B-BA1E-F407FC04682C}"/>
              </a:ext>
            </a:extLst>
          </p:cNvPr>
          <p:cNvSpPr>
            <a:spLocks noGrp="1"/>
          </p:cNvSpPr>
          <p:nvPr>
            <p:ph idx="11" hasCustomPrompt="1"/>
          </p:nvPr>
        </p:nvSpPr>
        <p:spPr>
          <a:xfrm>
            <a:off x="6873986" y="3713839"/>
            <a:ext cx="4798447" cy="2444007"/>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Calibri" panose="020F0502020204030204" pitchFamily="34" charset="0"/>
                <a:cs typeface="Calibri" panose="020F0502020204030204" pitchFamily="34"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Calibri" panose="020F0502020204030204" pitchFamily="34" charset="0"/>
              </a:defRPr>
            </a:lvl3pPr>
          </a:lstStyle>
          <a:p>
            <a:pPr lvl="1"/>
            <a:r>
              <a:rPr lang="en-US"/>
              <a:t>Second level</a:t>
            </a:r>
          </a:p>
          <a:p>
            <a:pPr lvl="2"/>
            <a:r>
              <a:rPr lang="en-US"/>
              <a:t>Third level – full text</a:t>
            </a:r>
          </a:p>
        </p:txBody>
      </p:sp>
      <p:sp>
        <p:nvSpPr>
          <p:cNvPr id="11" name="Title 1">
            <a:extLst>
              <a:ext uri="{FF2B5EF4-FFF2-40B4-BE49-F238E27FC236}">
                <a16:creationId xmlns:a16="http://schemas.microsoft.com/office/drawing/2014/main" id="{418AFC37-E6C0-C742-85C3-EFE0B2C8B50A}"/>
              </a:ext>
            </a:extLst>
          </p:cNvPr>
          <p:cNvSpPr>
            <a:spLocks noGrp="1"/>
          </p:cNvSpPr>
          <p:nvPr>
            <p:ph type="title"/>
          </p:nvPr>
        </p:nvSpPr>
        <p:spPr>
          <a:xfrm>
            <a:off x="423239" y="3598110"/>
            <a:ext cx="684183" cy="496279"/>
          </a:xfrm>
          <a:prstGeom prst="rect">
            <a:avLst/>
          </a:prstGeom>
        </p:spPr>
        <p:txBody>
          <a:bodyPr>
            <a:noAutofit/>
          </a:bodyPr>
          <a:lstStyle>
            <a:lvl1pPr>
              <a:defRPr sz="1600">
                <a:solidFill>
                  <a:schemeClr val="bg1"/>
                </a:solidFill>
                <a:latin typeface="+mn-lt"/>
                <a:cs typeface="Arial" panose="020B0604020202020204" pitchFamily="34" charset="0"/>
              </a:defRPr>
            </a:lvl1pPr>
          </a:lstStyle>
          <a:p>
            <a:r>
              <a:rPr lang="en-US"/>
              <a:t>Click</a:t>
            </a:r>
          </a:p>
        </p:txBody>
      </p:sp>
      <p:sp>
        <p:nvSpPr>
          <p:cNvPr id="15" name="Title 1">
            <a:extLst>
              <a:ext uri="{FF2B5EF4-FFF2-40B4-BE49-F238E27FC236}">
                <a16:creationId xmlns:a16="http://schemas.microsoft.com/office/drawing/2014/main" id="{90A362D3-E5BE-5342-AE16-62C9D128DFEF}"/>
              </a:ext>
            </a:extLst>
          </p:cNvPr>
          <p:cNvSpPr txBox="1">
            <a:spLocks/>
          </p:cNvSpPr>
          <p:nvPr userDrawn="1"/>
        </p:nvSpPr>
        <p:spPr>
          <a:xfrm>
            <a:off x="6210937" y="3598110"/>
            <a:ext cx="684183" cy="496279"/>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200" kern="1200">
                <a:solidFill>
                  <a:schemeClr val="bg1"/>
                </a:solidFill>
                <a:latin typeface="+mn-lt"/>
                <a:ea typeface="+mj-ea"/>
                <a:cs typeface="Arial" panose="020B0604020202020204" pitchFamily="34" charset="0"/>
              </a:defRPr>
            </a:lvl1pPr>
          </a:lstStyle>
          <a:p>
            <a:r>
              <a:rPr lang="en-US" sz="1600"/>
              <a:t>Click</a:t>
            </a:r>
          </a:p>
        </p:txBody>
      </p:sp>
      <p:sp>
        <p:nvSpPr>
          <p:cNvPr id="16" name="Rectangle 15">
            <a:extLst>
              <a:ext uri="{FF2B5EF4-FFF2-40B4-BE49-F238E27FC236}">
                <a16:creationId xmlns:a16="http://schemas.microsoft.com/office/drawing/2014/main" id="{FCFD23DF-3581-1B40-8FE1-A30079181EF5}"/>
              </a:ext>
            </a:extLst>
          </p:cNvPr>
          <p:cNvSpPr/>
          <p:nvPr userDrawn="1"/>
        </p:nvSpPr>
        <p:spPr>
          <a:xfrm>
            <a:off x="0" y="2754923"/>
            <a:ext cx="12192000" cy="5861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1B1A5B"/>
              </a:solidFill>
            </a:endParaRPr>
          </a:p>
        </p:txBody>
      </p:sp>
      <p:sp>
        <p:nvSpPr>
          <p:cNvPr id="18" name="Text Placeholder 2">
            <a:extLst>
              <a:ext uri="{FF2B5EF4-FFF2-40B4-BE49-F238E27FC236}">
                <a16:creationId xmlns:a16="http://schemas.microsoft.com/office/drawing/2014/main" id="{ECC05948-20EB-3349-88B5-0C944A9D7714}"/>
              </a:ext>
            </a:extLst>
          </p:cNvPr>
          <p:cNvSpPr>
            <a:spLocks noGrp="1"/>
          </p:cNvSpPr>
          <p:nvPr>
            <p:ph type="body" sz="quarter" idx="13"/>
          </p:nvPr>
        </p:nvSpPr>
        <p:spPr>
          <a:xfrm>
            <a:off x="174516" y="2808479"/>
            <a:ext cx="6908800" cy="402167"/>
          </a:xfrm>
        </p:spPr>
        <p:txBody>
          <a:bodyPr>
            <a:noAutofit/>
          </a:bodyPr>
          <a:lstStyle>
            <a:lvl1pPr marL="0" indent="0">
              <a:buFontTx/>
              <a:buNone/>
              <a:defRPr sz="3200">
                <a:solidFill>
                  <a:schemeClr val="bg1"/>
                </a:solidFill>
              </a:defRPr>
            </a:lvl1pPr>
          </a:lstStyle>
          <a:p>
            <a:pPr lvl="0"/>
            <a:r>
              <a:rPr lang="en-US"/>
              <a:t>Edit Master text styles</a:t>
            </a:r>
          </a:p>
        </p:txBody>
      </p:sp>
      <p:pic>
        <p:nvPicPr>
          <p:cNvPr id="17" name="Picture 16">
            <a:extLst>
              <a:ext uri="{FF2B5EF4-FFF2-40B4-BE49-F238E27FC236}">
                <a16:creationId xmlns:a16="http://schemas.microsoft.com/office/drawing/2014/main" id="{028177E2-BBB9-C641-942F-3BCAED5765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43" y="6320939"/>
            <a:ext cx="1246415" cy="515324"/>
          </a:xfrm>
          <a:prstGeom prst="rect">
            <a:avLst/>
          </a:prstGeom>
        </p:spPr>
      </p:pic>
      <p:sp>
        <p:nvSpPr>
          <p:cNvPr id="19" name="Slide Number Placeholder 5">
            <a:extLst>
              <a:ext uri="{FF2B5EF4-FFF2-40B4-BE49-F238E27FC236}">
                <a16:creationId xmlns:a16="http://schemas.microsoft.com/office/drawing/2014/main" id="{BD1F85F7-8A8D-404F-855F-0B1D85E721C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144353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614697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811037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 y="0"/>
            <a:ext cx="12333817" cy="6223000"/>
          </a:xfr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p:spPr>
        <p:txBody>
          <a:bodyPr anchor="b">
            <a:normAutofit/>
          </a:bodyPr>
          <a:lstStyle>
            <a:lvl1pPr algn="ctr">
              <a:defRPr sz="6400" b="1">
                <a:solidFill>
                  <a:srgbClr val="1B1A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320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1825DA37-0918-5E43-BD7B-C8D3F09801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1815537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2845341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420658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2096549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12844353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D60E857-5130-2348-9716-2F680E22C04F}"/>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C52926D3-9EDE-3349-B933-2F3A95170C28}"/>
              </a:ext>
            </a:extLst>
          </p:cNvPr>
          <p:cNvSpPr>
            <a:spLocks noGrp="1"/>
          </p:cNvSpPr>
          <p:nvPr>
            <p:ph idx="1"/>
          </p:nvPr>
        </p:nvSpPr>
        <p:spPr>
          <a:xfrm>
            <a:off x="838200"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EB46971A-9650-964E-9D42-15A369335A2D}"/>
              </a:ext>
            </a:extLst>
          </p:cNvPr>
          <p:cNvSpPr>
            <a:spLocks noGrp="1"/>
          </p:cNvSpPr>
          <p:nvPr>
            <p:ph idx="10"/>
          </p:nvPr>
        </p:nvSpPr>
        <p:spPr>
          <a:xfrm>
            <a:off x="6325704"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Text Placeholder 2">
            <a:extLst>
              <a:ext uri="{FF2B5EF4-FFF2-40B4-BE49-F238E27FC236}">
                <a16:creationId xmlns:a16="http://schemas.microsoft.com/office/drawing/2014/main" id="{B2A0F22E-6BAF-1F44-8513-5A1D206F9D6A}"/>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Rectangle 8">
            <a:extLst>
              <a:ext uri="{FF2B5EF4-FFF2-40B4-BE49-F238E27FC236}">
                <a16:creationId xmlns:a16="http://schemas.microsoft.com/office/drawing/2014/main" id="{A9A9EF68-7377-CE49-9880-0E1C7B7CEF1B}"/>
              </a:ext>
            </a:extLst>
          </p:cNvPr>
          <p:cNvSpPr/>
          <p:nvPr userDrawn="1"/>
        </p:nvSpPr>
        <p:spPr>
          <a:xfrm>
            <a:off x="0" y="6299200"/>
            <a:ext cx="12192000" cy="558800"/>
          </a:xfrm>
          <a:prstGeom prst="rect">
            <a:avLst/>
          </a:prstGeom>
          <a:solidFill>
            <a:srgbClr val="24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noFill/>
            </a:endParaRPr>
          </a:p>
        </p:txBody>
      </p:sp>
      <p:pic>
        <p:nvPicPr>
          <p:cNvPr id="16" name="Picture 15">
            <a:extLst>
              <a:ext uri="{FF2B5EF4-FFF2-40B4-BE49-F238E27FC236}">
                <a16:creationId xmlns:a16="http://schemas.microsoft.com/office/drawing/2014/main" id="{FDD481E3-1447-D942-B952-76883D510E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77498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53773" y="1"/>
            <a:ext cx="12487591" cy="6299199"/>
          </a:xfrm>
          <a:prstGeom prst="rect">
            <a:avLst/>
          </a:prstGeo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a:prstGeom prst="rect">
            <a:avLst/>
          </a:prstGeom>
        </p:spPr>
        <p:txBody>
          <a:bodyPr anchor="b">
            <a:normAutofit/>
          </a:bodyPr>
          <a:lstStyle>
            <a:lvl1pPr algn="ctr">
              <a:defRPr sz="6400" b="1">
                <a:solidFill>
                  <a:srgbClr val="1B1A5B"/>
                </a:solidFill>
                <a:latin typeface="+mn-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normAutofit/>
          </a:bodyPr>
          <a:lstStyle>
            <a:lvl1pPr marL="0" indent="0" algn="ctr">
              <a:buNone/>
              <a:defRPr sz="3200">
                <a:solidFill>
                  <a:schemeClr val="tx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09679BF-EA11-5E4A-9EC1-8AE663403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
        <p:nvSpPr>
          <p:cNvPr id="9" name="Slide Number Placeholder 5">
            <a:extLst>
              <a:ext uri="{FF2B5EF4-FFF2-40B4-BE49-F238E27FC236}">
                <a16:creationId xmlns:a16="http://schemas.microsoft.com/office/drawing/2014/main" id="{2CB2ACCC-6679-454E-B0B7-CA70F7389FB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2884380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419754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70480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2" r:id="rId12"/>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2/26/2020</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spTree>
    <p:extLst>
      <p:ext uri="{BB962C8B-B14F-4D97-AF65-F5344CB8AC3E}">
        <p14:creationId xmlns:p14="http://schemas.microsoft.com/office/powerpoint/2010/main" val="36635510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7" r:id="rId23"/>
    <p:sldLayoutId id="2147483708" r:id="rId24"/>
    <p:sldLayoutId id="2147483709" r:id="rId25"/>
    <p:sldLayoutId id="2147483710" r:id="rId26"/>
    <p:sldLayoutId id="2147483711" r:id="rId27"/>
    <p:sldLayoutId id="2147483712" r:id="rId28"/>
    <p:sldLayoutId id="2147483713"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UXZhlJyuw8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youtube.com/watch?v=IyL272Q1N0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jpeg"/><Relationship Id="rId10" Type="http://schemas.openxmlformats.org/officeDocument/2006/relationships/image" Target="../media/image42.png"/><Relationship Id="rId4" Type="http://schemas.openxmlformats.org/officeDocument/2006/relationships/image" Target="../media/image37.jpeg"/><Relationship Id="rId9" Type="http://schemas.openxmlformats.org/officeDocument/2006/relationships/image" Target="../media/image41.pn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67.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5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sv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naturalcapitalcoalition.org/forest-products-sector-guide-case-study-for-international-pape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naturalcapitalcoalition.org/forest-products-sector-guide-case-study-for-international-pape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hyperlink" Target="https://shift.tools/contributors/551"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5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jpeg"/><Relationship Id="rId3" Type="http://schemas.openxmlformats.org/officeDocument/2006/relationships/image" Target="../media/image98.png"/><Relationship Id="rId21" Type="http://schemas.openxmlformats.org/officeDocument/2006/relationships/image" Target="../media/image116.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notesSlide" Target="../notesSlides/notesSlide48.xml"/><Relationship Id="rId16" Type="http://schemas.openxmlformats.org/officeDocument/2006/relationships/image" Target="../media/image111.png"/><Relationship Id="rId20" Type="http://schemas.openxmlformats.org/officeDocument/2006/relationships/image" Target="../media/image115.jp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jpe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jpeg"/><Relationship Id="rId19" Type="http://schemas.openxmlformats.org/officeDocument/2006/relationships/image" Target="../media/image114.png"/><Relationship Id="rId4" Type="http://schemas.openxmlformats.org/officeDocument/2006/relationships/image" Target="../media/image99.jpg"/><Relationship Id="rId9" Type="http://schemas.openxmlformats.org/officeDocument/2006/relationships/image" Target="../media/image104.png"/><Relationship Id="rId14" Type="http://schemas.openxmlformats.org/officeDocument/2006/relationships/image" Target="../media/image109.jpeg"/><Relationship Id="rId22"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comments" Target="../comments/comment1.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hyperlink" Target="https://naturalcapitalcoalition.org/protocol-trainin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67.svg"/></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hyperlink" Target="https://wevaluenature.eu/#page3" TargetMode="External"/><Relationship Id="rId1" Type="http://schemas.openxmlformats.org/officeDocument/2006/relationships/slideLayout" Target="../slideLayouts/slideLayout2.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F66859-C98C-4187-B3E4-8E07D0E60A9E}"/>
              </a:ext>
            </a:extLst>
          </p:cNvPr>
          <p:cNvPicPr>
            <a:picLocks noChangeAspect="1"/>
          </p:cNvPicPr>
          <p:nvPr/>
        </p:nvPicPr>
        <p:blipFill rotWithShape="1">
          <a:blip r:embed="rId3"/>
          <a:srcRect r="18689" b="18581"/>
          <a:stretch/>
        </p:blipFill>
        <p:spPr>
          <a:xfrm>
            <a:off x="4754329" y="1274323"/>
            <a:ext cx="7437672" cy="5583677"/>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52806"/>
            <a:ext cx="6095999" cy="6033475"/>
          </a:xfrm>
          <a:prstGeom prst="rect">
            <a:avLst/>
          </a:prstGeom>
        </p:spPr>
      </p:pic>
      <p:sp>
        <p:nvSpPr>
          <p:cNvPr id="2" name="Title 1"/>
          <p:cNvSpPr>
            <a:spLocks noGrp="1"/>
          </p:cNvSpPr>
          <p:nvPr>
            <p:ph type="ctrTitle"/>
          </p:nvPr>
        </p:nvSpPr>
        <p:spPr>
          <a:xfrm>
            <a:off x="162188" y="2225389"/>
            <a:ext cx="4808646" cy="1371492"/>
          </a:xfrm>
        </p:spPr>
        <p:txBody>
          <a:bodyPr>
            <a:normAutofit fontScale="90000"/>
          </a:bodyPr>
          <a:lstStyle/>
          <a:p>
            <a:r>
              <a:rPr lang="en-GB" sz="4000">
                <a:solidFill>
                  <a:schemeClr val="tx1">
                    <a:lumMod val="65000"/>
                    <a:lumOff val="35000"/>
                  </a:schemeClr>
                </a:solidFill>
              </a:rPr>
              <a:t>Business Training on the value of nature</a:t>
            </a:r>
          </a:p>
        </p:txBody>
      </p:sp>
      <p:sp>
        <p:nvSpPr>
          <p:cNvPr id="3" name="Subtitle 2"/>
          <p:cNvSpPr>
            <a:spLocks noGrp="1"/>
          </p:cNvSpPr>
          <p:nvPr>
            <p:ph type="subTitle" idx="1"/>
          </p:nvPr>
        </p:nvSpPr>
        <p:spPr>
          <a:xfrm>
            <a:off x="660352" y="5305907"/>
            <a:ext cx="3977687" cy="944243"/>
          </a:xfrm>
        </p:spPr>
        <p:txBody>
          <a:bodyPr>
            <a:normAutofit/>
          </a:bodyPr>
          <a:lstStyle/>
          <a:p>
            <a:pPr algn="l"/>
            <a:endParaRPr lang="en-GB" dirty="0"/>
          </a:p>
          <a:p>
            <a:pPr algn="l"/>
            <a:r>
              <a:rPr lang="en-GB" b="1" i="1" dirty="0"/>
              <a:t>Location, Date</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162188" y="4046679"/>
            <a:ext cx="4974016" cy="1371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i="1">
                <a:solidFill>
                  <a:srgbClr val="23BAED"/>
                </a:solidFill>
              </a:rPr>
              <a:t>What are the relationships between your business and nature?</a:t>
            </a:r>
          </a:p>
        </p:txBody>
      </p:sp>
    </p:spTree>
    <p:extLst>
      <p:ext uri="{BB962C8B-B14F-4D97-AF65-F5344CB8AC3E}">
        <p14:creationId xmlns:p14="http://schemas.microsoft.com/office/powerpoint/2010/main" val="265413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B29F-7004-40EF-BC7F-ED92818B1C07}"/>
              </a:ext>
            </a:extLst>
          </p:cNvPr>
          <p:cNvSpPr>
            <a:spLocks noGrp="1"/>
          </p:cNvSpPr>
          <p:nvPr>
            <p:ph type="title"/>
          </p:nvPr>
        </p:nvSpPr>
        <p:spPr/>
        <p:txBody>
          <a:bodyPr/>
          <a:lstStyle/>
          <a:p>
            <a:r>
              <a:rPr lang="en-GB"/>
              <a:t>Introductions</a:t>
            </a:r>
          </a:p>
        </p:txBody>
      </p:sp>
      <p:sp>
        <p:nvSpPr>
          <p:cNvPr id="3" name="Content Placeholder 2">
            <a:extLst>
              <a:ext uri="{FF2B5EF4-FFF2-40B4-BE49-F238E27FC236}">
                <a16:creationId xmlns:a16="http://schemas.microsoft.com/office/drawing/2014/main" id="{15876C18-A05E-48F5-96E6-66C15C89509B}"/>
              </a:ext>
            </a:extLst>
          </p:cNvPr>
          <p:cNvSpPr>
            <a:spLocks noGrp="1"/>
          </p:cNvSpPr>
          <p:nvPr>
            <p:ph idx="1"/>
          </p:nvPr>
        </p:nvSpPr>
        <p:spPr>
          <a:xfrm>
            <a:off x="314194" y="1616870"/>
            <a:ext cx="7798447" cy="611825"/>
          </a:xfrm>
        </p:spPr>
        <p:txBody>
          <a:bodyPr>
            <a:normAutofit fontScale="92500"/>
          </a:bodyPr>
          <a:lstStyle/>
          <a:p>
            <a:pPr marL="0" indent="0">
              <a:buNone/>
            </a:pPr>
            <a:r>
              <a:rPr lang="en-GB" sz="2800"/>
              <a:t>Pick an image and answer the following questions:</a:t>
            </a:r>
          </a:p>
          <a:p>
            <a:pPr marL="0" indent="0">
              <a:buNone/>
            </a:pPr>
            <a:endParaRPr lang="en-GB"/>
          </a:p>
        </p:txBody>
      </p:sp>
      <p:graphicFrame>
        <p:nvGraphicFramePr>
          <p:cNvPr id="4" name="Table 3">
            <a:extLst>
              <a:ext uri="{FF2B5EF4-FFF2-40B4-BE49-F238E27FC236}">
                <a16:creationId xmlns:a16="http://schemas.microsoft.com/office/drawing/2014/main" id="{CD23AEE8-ADE1-408D-BB1D-7CFB2DDF7FC1}"/>
              </a:ext>
            </a:extLst>
          </p:cNvPr>
          <p:cNvGraphicFramePr>
            <a:graphicFrameLocks noGrp="1"/>
          </p:cNvGraphicFramePr>
          <p:nvPr>
            <p:extLst>
              <p:ext uri="{D42A27DB-BD31-4B8C-83A1-F6EECF244321}">
                <p14:modId xmlns:p14="http://schemas.microsoft.com/office/powerpoint/2010/main" val="2038364899"/>
              </p:ext>
            </p:extLst>
          </p:nvPr>
        </p:nvGraphicFramePr>
        <p:xfrm>
          <a:off x="314194" y="2842064"/>
          <a:ext cx="7894139" cy="1942588"/>
        </p:xfrm>
        <a:graphic>
          <a:graphicData uri="http://schemas.openxmlformats.org/drawingml/2006/table">
            <a:tbl>
              <a:tblPr>
                <a:tableStyleId>{5C22544A-7EE6-4342-B048-85BDC9FD1C3A}</a:tableStyleId>
              </a:tblPr>
              <a:tblGrid>
                <a:gridCol w="7894139">
                  <a:extLst>
                    <a:ext uri="{9D8B030D-6E8A-4147-A177-3AD203B41FA5}">
                      <a16:colId xmlns:a16="http://schemas.microsoft.com/office/drawing/2014/main" val="3251250242"/>
                    </a:ext>
                  </a:extLst>
                </a:gridCol>
              </a:tblGrid>
              <a:tr h="1942588">
                <a:tc>
                  <a:txBody>
                    <a:bodyPr/>
                    <a:lstStyle/>
                    <a:p>
                      <a:pPr marL="0" algn="l" defTabSz="914400" rtl="0" eaLnBrk="1" latinLnBrk="0" hangingPunct="1">
                        <a:lnSpc>
                          <a:spcPct val="115000"/>
                        </a:lnSpc>
                        <a:spcAft>
                          <a:spcPts val="0"/>
                        </a:spcAft>
                      </a:pPr>
                      <a:r>
                        <a:rPr lang="en-GB" sz="2200" b="1" kern="1200">
                          <a:solidFill>
                            <a:schemeClr val="tx1">
                              <a:lumMod val="65000"/>
                              <a:lumOff val="35000"/>
                            </a:schemeClr>
                          </a:solidFill>
                          <a:latin typeface="+mn-lt"/>
                          <a:ea typeface="+mn-ea"/>
                          <a:cs typeface="+mn-cs"/>
                        </a:rPr>
                        <a:t>Question 1:</a:t>
                      </a:r>
                    </a:p>
                    <a:p>
                      <a:pPr marL="0" algn="l" defTabSz="914400" rtl="0" eaLnBrk="1" latinLnBrk="0" hangingPunct="1">
                        <a:lnSpc>
                          <a:spcPct val="115000"/>
                        </a:lnSpc>
                        <a:spcAft>
                          <a:spcPts val="0"/>
                        </a:spcAft>
                      </a:pPr>
                      <a:r>
                        <a:rPr lang="en-GB" sz="2200" kern="1200">
                          <a:solidFill>
                            <a:schemeClr val="tx1">
                              <a:lumMod val="65000"/>
                              <a:lumOff val="35000"/>
                            </a:schemeClr>
                          </a:solidFill>
                          <a:latin typeface="+mn-lt"/>
                          <a:ea typeface="+mn-ea"/>
                          <a:cs typeface="+mn-cs"/>
                        </a:rPr>
                        <a:t>What does nature represent to you in your private life?</a:t>
                      </a:r>
                      <a:endParaRPr lang="en-CH" sz="2200" kern="1200">
                        <a:solidFill>
                          <a:schemeClr val="tx1">
                            <a:lumMod val="65000"/>
                            <a:lumOff val="35000"/>
                          </a:schemeClr>
                        </a:solidFill>
                        <a:latin typeface="+mn-lt"/>
                        <a:ea typeface="+mn-ea"/>
                        <a:cs typeface="+mn-cs"/>
                      </a:endParaRPr>
                    </a:p>
                    <a:p>
                      <a:pPr marL="0" algn="l" defTabSz="914400" rtl="0" eaLnBrk="1" latinLnBrk="0" hangingPunct="1">
                        <a:lnSpc>
                          <a:spcPct val="115000"/>
                        </a:lnSpc>
                        <a:spcAft>
                          <a:spcPts val="0"/>
                        </a:spcAft>
                      </a:pPr>
                      <a:r>
                        <a:rPr lang="en-GB" sz="2200" b="1" kern="1200">
                          <a:solidFill>
                            <a:schemeClr val="tx1">
                              <a:lumMod val="65000"/>
                              <a:lumOff val="35000"/>
                            </a:schemeClr>
                          </a:solidFill>
                          <a:latin typeface="+mn-lt"/>
                          <a:ea typeface="+mn-ea"/>
                          <a:cs typeface="+mn-cs"/>
                        </a:rPr>
                        <a:t>Question 2:</a:t>
                      </a:r>
                    </a:p>
                    <a:p>
                      <a:pPr marL="0" algn="l" defTabSz="914400" rtl="0" eaLnBrk="1" latinLnBrk="0" hangingPunct="1">
                        <a:lnSpc>
                          <a:spcPct val="115000"/>
                        </a:lnSpc>
                        <a:spcAft>
                          <a:spcPts val="0"/>
                        </a:spcAft>
                      </a:pPr>
                      <a:r>
                        <a:rPr lang="en-GB" sz="2200" kern="1200">
                          <a:solidFill>
                            <a:schemeClr val="tx1">
                              <a:lumMod val="65000"/>
                              <a:lumOff val="35000"/>
                            </a:schemeClr>
                          </a:solidFill>
                          <a:latin typeface="+mn-lt"/>
                          <a:ea typeface="+mn-ea"/>
                          <a:cs typeface="+mn-cs"/>
                        </a:rPr>
                        <a:t>In what ways do you feel the image relates to your business?</a:t>
                      </a:r>
                    </a:p>
                  </a:txBody>
                  <a:tcPr marL="114300" marR="114300" marT="0" marB="0"/>
                </a:tc>
                <a:extLst>
                  <a:ext uri="{0D108BD9-81ED-4DB2-BD59-A6C34878D82A}">
                    <a16:rowId xmlns:a16="http://schemas.microsoft.com/office/drawing/2014/main" val="639835686"/>
                  </a:ext>
                </a:extLst>
              </a:tr>
            </a:tbl>
          </a:graphicData>
        </a:graphic>
      </p:graphicFrame>
      <p:sp>
        <p:nvSpPr>
          <p:cNvPr id="6" name="Freeform 24">
            <a:extLst>
              <a:ext uri="{FF2B5EF4-FFF2-40B4-BE49-F238E27FC236}">
                <a16:creationId xmlns:a16="http://schemas.microsoft.com/office/drawing/2014/main" id="{D6CA7C74-F0D1-4F2E-A0D6-B87A26AFB6F6}"/>
              </a:ext>
            </a:extLst>
          </p:cNvPr>
          <p:cNvSpPr>
            <a:spLocks noChangeAspect="1" noEditPoints="1"/>
          </p:cNvSpPr>
          <p:nvPr/>
        </p:nvSpPr>
        <p:spPr bwMode="auto">
          <a:xfrm>
            <a:off x="9066891" y="3095884"/>
            <a:ext cx="2270302" cy="1549639"/>
          </a:xfrm>
          <a:custGeom>
            <a:avLst/>
            <a:gdLst>
              <a:gd name="T0" fmla="*/ 2147483647 w 6736"/>
              <a:gd name="T1" fmla="*/ 2147483647 h 4605"/>
              <a:gd name="T2" fmla="*/ 2147483647 w 6736"/>
              <a:gd name="T3" fmla="*/ 2147483647 h 4605"/>
              <a:gd name="T4" fmla="*/ 2147483647 w 6736"/>
              <a:gd name="T5" fmla="*/ 2147483647 h 4605"/>
              <a:gd name="T6" fmla="*/ 0 w 6736"/>
              <a:gd name="T7" fmla="*/ 2147483647 h 4605"/>
              <a:gd name="T8" fmla="*/ 2147483647 w 6736"/>
              <a:gd name="T9" fmla="*/ 2147483647 h 4605"/>
              <a:gd name="T10" fmla="*/ 2147483647 w 6736"/>
              <a:gd name="T11" fmla="*/ 2147483647 h 4605"/>
              <a:gd name="T12" fmla="*/ 2147483647 w 6736"/>
              <a:gd name="T13" fmla="*/ 2147483647 h 4605"/>
              <a:gd name="T14" fmla="*/ 2147483647 w 6736"/>
              <a:gd name="T15" fmla="*/ 2147483647 h 4605"/>
              <a:gd name="T16" fmla="*/ 2147483647 w 6736"/>
              <a:gd name="T17" fmla="*/ 2147483647 h 4605"/>
              <a:gd name="T18" fmla="*/ 2147483647 w 6736"/>
              <a:gd name="T19" fmla="*/ 2147483647 h 4605"/>
              <a:gd name="T20" fmla="*/ 2147483647 w 6736"/>
              <a:gd name="T21" fmla="*/ 2147483647 h 4605"/>
              <a:gd name="T22" fmla="*/ 2147483647 w 6736"/>
              <a:gd name="T23" fmla="*/ 2147483647 h 4605"/>
              <a:gd name="T24" fmla="*/ 2147483647 w 6736"/>
              <a:gd name="T25" fmla="*/ 2147483647 h 4605"/>
              <a:gd name="T26" fmla="*/ 2147483647 w 6736"/>
              <a:gd name="T27" fmla="*/ 2147483647 h 4605"/>
              <a:gd name="T28" fmla="*/ 2147483647 w 6736"/>
              <a:gd name="T29" fmla="*/ 2147483647 h 4605"/>
              <a:gd name="T30" fmla="*/ 2147483647 w 6736"/>
              <a:gd name="T31" fmla="*/ 2147483647 h 4605"/>
              <a:gd name="T32" fmla="*/ 2147483647 w 6736"/>
              <a:gd name="T33" fmla="*/ 2147483647 h 4605"/>
              <a:gd name="T34" fmla="*/ 2147483647 w 6736"/>
              <a:gd name="T35" fmla="*/ 2147483647 h 4605"/>
              <a:gd name="T36" fmla="*/ 2147483647 w 6736"/>
              <a:gd name="T37" fmla="*/ 2147483647 h 4605"/>
              <a:gd name="T38" fmla="*/ 2147483647 w 6736"/>
              <a:gd name="T39" fmla="*/ 2147483647 h 4605"/>
              <a:gd name="T40" fmla="*/ 2147483647 w 6736"/>
              <a:gd name="T41" fmla="*/ 2147483647 h 4605"/>
              <a:gd name="T42" fmla="*/ 2147483647 w 6736"/>
              <a:gd name="T43" fmla="*/ 2147483647 h 4605"/>
              <a:gd name="T44" fmla="*/ 2147483647 w 6736"/>
              <a:gd name="T45" fmla="*/ 2147483647 h 4605"/>
              <a:gd name="T46" fmla="*/ 2147483647 w 6736"/>
              <a:gd name="T47" fmla="*/ 2147483647 h 4605"/>
              <a:gd name="T48" fmla="*/ 2147483647 w 6736"/>
              <a:gd name="T49" fmla="*/ 2147483647 h 4605"/>
              <a:gd name="T50" fmla="*/ 2147483647 w 6736"/>
              <a:gd name="T51" fmla="*/ 2147483647 h 4605"/>
              <a:gd name="T52" fmla="*/ 2147483647 w 6736"/>
              <a:gd name="T53" fmla="*/ 2147483647 h 4605"/>
              <a:gd name="T54" fmla="*/ 2147483647 w 6736"/>
              <a:gd name="T55" fmla="*/ 2147483647 h 4605"/>
              <a:gd name="T56" fmla="*/ 2147483647 w 6736"/>
              <a:gd name="T57" fmla="*/ 2147483647 h 4605"/>
              <a:gd name="T58" fmla="*/ 2147483647 w 6736"/>
              <a:gd name="T59" fmla="*/ 2147483647 h 4605"/>
              <a:gd name="T60" fmla="*/ 2147483647 w 6736"/>
              <a:gd name="T61" fmla="*/ 2147483647 h 4605"/>
              <a:gd name="T62" fmla="*/ 2147483647 w 6736"/>
              <a:gd name="T63" fmla="*/ 2147483647 h 4605"/>
              <a:gd name="T64" fmla="*/ 2147483647 w 6736"/>
              <a:gd name="T65" fmla="*/ 2147483647 h 4605"/>
              <a:gd name="T66" fmla="*/ 2147483647 w 6736"/>
              <a:gd name="T67" fmla="*/ 2147483647 h 4605"/>
              <a:gd name="T68" fmla="*/ 2147483647 w 6736"/>
              <a:gd name="T69" fmla="*/ 2147483647 h 4605"/>
              <a:gd name="T70" fmla="*/ 2147483647 w 6736"/>
              <a:gd name="T71" fmla="*/ 2147483647 h 4605"/>
              <a:gd name="T72" fmla="*/ 2147483647 w 6736"/>
              <a:gd name="T73" fmla="*/ 2147483647 h 4605"/>
              <a:gd name="T74" fmla="*/ 2147483647 w 6736"/>
              <a:gd name="T75" fmla="*/ 2147483647 h 4605"/>
              <a:gd name="T76" fmla="*/ 2147483647 w 6736"/>
              <a:gd name="T77" fmla="*/ 2147483647 h 4605"/>
              <a:gd name="T78" fmla="*/ 2147483647 w 6736"/>
              <a:gd name="T79" fmla="*/ 2147483647 h 4605"/>
              <a:gd name="T80" fmla="*/ 2147483647 w 6736"/>
              <a:gd name="T81" fmla="*/ 2147483647 h 4605"/>
              <a:gd name="T82" fmla="*/ 2147483647 w 6736"/>
              <a:gd name="T83" fmla="*/ 2147483647 h 4605"/>
              <a:gd name="T84" fmla="*/ 2147483647 w 6736"/>
              <a:gd name="T85" fmla="*/ 2147483647 h 4605"/>
              <a:gd name="T86" fmla="*/ 2147483647 w 6736"/>
              <a:gd name="T87" fmla="*/ 2147483647 h 4605"/>
              <a:gd name="T88" fmla="*/ 2147483647 w 6736"/>
              <a:gd name="T89" fmla="*/ 2147483647 h 4605"/>
              <a:gd name="T90" fmla="*/ 2147483647 w 6736"/>
              <a:gd name="T91" fmla="*/ 2147483647 h 4605"/>
              <a:gd name="T92" fmla="*/ 2147483647 w 6736"/>
              <a:gd name="T93" fmla="*/ 2147483647 h 4605"/>
              <a:gd name="T94" fmla="*/ 2147483647 w 6736"/>
              <a:gd name="T95" fmla="*/ 2147483647 h 4605"/>
              <a:gd name="T96" fmla="*/ 2147483647 w 6736"/>
              <a:gd name="T97" fmla="*/ 2147483647 h 4605"/>
              <a:gd name="T98" fmla="*/ 2147483647 w 6736"/>
              <a:gd name="T99" fmla="*/ 2147483647 h 4605"/>
              <a:gd name="T100" fmla="*/ 2147483647 w 6736"/>
              <a:gd name="T101" fmla="*/ 2147483647 h 4605"/>
              <a:gd name="T102" fmla="*/ 2147483647 w 6736"/>
              <a:gd name="T103" fmla="*/ 2147483647 h 4605"/>
              <a:gd name="T104" fmla="*/ 2147483647 w 6736"/>
              <a:gd name="T105" fmla="*/ 2147483647 h 4605"/>
              <a:gd name="T106" fmla="*/ 2147483647 w 6736"/>
              <a:gd name="T107" fmla="*/ 2147483647 h 4605"/>
              <a:gd name="T108" fmla="*/ 2147483647 w 6736"/>
              <a:gd name="T109" fmla="*/ 2147483647 h 4605"/>
              <a:gd name="T110" fmla="*/ 2147483647 w 6736"/>
              <a:gd name="T111" fmla="*/ 2147483647 h 4605"/>
              <a:gd name="T112" fmla="*/ 2147483647 w 6736"/>
              <a:gd name="T113" fmla="*/ 2147483647 h 4605"/>
              <a:gd name="T114" fmla="*/ 2147483647 w 6736"/>
              <a:gd name="T115" fmla="*/ 2147483647 h 4605"/>
              <a:gd name="T116" fmla="*/ 2147483647 w 6736"/>
              <a:gd name="T117" fmla="*/ 2147483647 h 4605"/>
              <a:gd name="T118" fmla="*/ 2147483647 w 6736"/>
              <a:gd name="T119" fmla="*/ 0 h 4605"/>
              <a:gd name="T120" fmla="*/ 2147483647 w 6736"/>
              <a:gd name="T121" fmla="*/ 2147483647 h 4605"/>
              <a:gd name="T122" fmla="*/ 2147483647 w 6736"/>
              <a:gd name="T123" fmla="*/ 2147483647 h 46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36"/>
              <a:gd name="T187" fmla="*/ 0 h 4605"/>
              <a:gd name="T188" fmla="*/ 6736 w 6736"/>
              <a:gd name="T189" fmla="*/ 4605 h 46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36" h="4605">
                <a:moveTo>
                  <a:pt x="0" y="173"/>
                </a:moveTo>
                <a:lnTo>
                  <a:pt x="0" y="173"/>
                </a:lnTo>
                <a:lnTo>
                  <a:pt x="2" y="155"/>
                </a:lnTo>
                <a:lnTo>
                  <a:pt x="7" y="138"/>
                </a:lnTo>
                <a:lnTo>
                  <a:pt x="14" y="119"/>
                </a:lnTo>
                <a:lnTo>
                  <a:pt x="24" y="102"/>
                </a:lnTo>
                <a:lnTo>
                  <a:pt x="36" y="83"/>
                </a:lnTo>
                <a:lnTo>
                  <a:pt x="52" y="66"/>
                </a:lnTo>
                <a:lnTo>
                  <a:pt x="69" y="48"/>
                </a:lnTo>
                <a:lnTo>
                  <a:pt x="90" y="35"/>
                </a:lnTo>
                <a:lnTo>
                  <a:pt x="111" y="21"/>
                </a:lnTo>
                <a:lnTo>
                  <a:pt x="135" y="12"/>
                </a:lnTo>
                <a:lnTo>
                  <a:pt x="161" y="3"/>
                </a:lnTo>
                <a:lnTo>
                  <a:pt x="188" y="0"/>
                </a:lnTo>
                <a:lnTo>
                  <a:pt x="218" y="0"/>
                </a:lnTo>
                <a:lnTo>
                  <a:pt x="233" y="2"/>
                </a:lnTo>
                <a:lnTo>
                  <a:pt x="250" y="3"/>
                </a:lnTo>
                <a:lnTo>
                  <a:pt x="266" y="7"/>
                </a:lnTo>
                <a:lnTo>
                  <a:pt x="281" y="12"/>
                </a:lnTo>
                <a:lnTo>
                  <a:pt x="299" y="19"/>
                </a:lnTo>
                <a:lnTo>
                  <a:pt x="316" y="26"/>
                </a:lnTo>
                <a:lnTo>
                  <a:pt x="1539" y="615"/>
                </a:lnTo>
                <a:lnTo>
                  <a:pt x="340" y="3075"/>
                </a:lnTo>
                <a:lnTo>
                  <a:pt x="0" y="2911"/>
                </a:lnTo>
                <a:lnTo>
                  <a:pt x="0" y="173"/>
                </a:lnTo>
                <a:close/>
                <a:moveTo>
                  <a:pt x="4983" y="3167"/>
                </a:moveTo>
                <a:lnTo>
                  <a:pt x="4983" y="3167"/>
                </a:lnTo>
                <a:lnTo>
                  <a:pt x="4987" y="3170"/>
                </a:lnTo>
                <a:lnTo>
                  <a:pt x="4990" y="3177"/>
                </a:lnTo>
                <a:lnTo>
                  <a:pt x="4995" y="3194"/>
                </a:lnTo>
                <a:lnTo>
                  <a:pt x="4999" y="3218"/>
                </a:lnTo>
                <a:lnTo>
                  <a:pt x="4999" y="3243"/>
                </a:lnTo>
                <a:lnTo>
                  <a:pt x="4997" y="3270"/>
                </a:lnTo>
                <a:lnTo>
                  <a:pt x="4994" y="3284"/>
                </a:lnTo>
                <a:lnTo>
                  <a:pt x="4990" y="3298"/>
                </a:lnTo>
                <a:lnTo>
                  <a:pt x="4983" y="3310"/>
                </a:lnTo>
                <a:lnTo>
                  <a:pt x="4978" y="3322"/>
                </a:lnTo>
                <a:lnTo>
                  <a:pt x="4970" y="3332"/>
                </a:lnTo>
                <a:lnTo>
                  <a:pt x="4959" y="3343"/>
                </a:lnTo>
                <a:lnTo>
                  <a:pt x="4676" y="3624"/>
                </a:lnTo>
                <a:lnTo>
                  <a:pt x="4678" y="3652"/>
                </a:lnTo>
                <a:lnTo>
                  <a:pt x="4676" y="3681"/>
                </a:lnTo>
                <a:lnTo>
                  <a:pt x="4671" y="3711"/>
                </a:lnTo>
                <a:lnTo>
                  <a:pt x="4664" y="3738"/>
                </a:lnTo>
                <a:lnTo>
                  <a:pt x="4654" y="3768"/>
                </a:lnTo>
                <a:lnTo>
                  <a:pt x="4640" y="3793"/>
                </a:lnTo>
                <a:lnTo>
                  <a:pt x="4624" y="3818"/>
                </a:lnTo>
                <a:lnTo>
                  <a:pt x="4614" y="3828"/>
                </a:lnTo>
                <a:lnTo>
                  <a:pt x="4605" y="3837"/>
                </a:lnTo>
                <a:lnTo>
                  <a:pt x="4293" y="4125"/>
                </a:lnTo>
                <a:lnTo>
                  <a:pt x="4282" y="4135"/>
                </a:lnTo>
                <a:lnTo>
                  <a:pt x="4270" y="4144"/>
                </a:lnTo>
                <a:lnTo>
                  <a:pt x="4258" y="4151"/>
                </a:lnTo>
                <a:lnTo>
                  <a:pt x="4244" y="4158"/>
                </a:lnTo>
                <a:lnTo>
                  <a:pt x="4218" y="4168"/>
                </a:lnTo>
                <a:lnTo>
                  <a:pt x="4193" y="4175"/>
                </a:lnTo>
                <a:lnTo>
                  <a:pt x="4165" y="4177"/>
                </a:lnTo>
                <a:lnTo>
                  <a:pt x="4136" y="4177"/>
                </a:lnTo>
                <a:lnTo>
                  <a:pt x="4108" y="4175"/>
                </a:lnTo>
                <a:lnTo>
                  <a:pt x="4080" y="4168"/>
                </a:lnTo>
                <a:lnTo>
                  <a:pt x="3859" y="4353"/>
                </a:lnTo>
                <a:lnTo>
                  <a:pt x="3833" y="4374"/>
                </a:lnTo>
                <a:lnTo>
                  <a:pt x="3807" y="4389"/>
                </a:lnTo>
                <a:lnTo>
                  <a:pt x="3782" y="4401"/>
                </a:lnTo>
                <a:lnTo>
                  <a:pt x="3752" y="4412"/>
                </a:lnTo>
                <a:lnTo>
                  <a:pt x="3725" y="4417"/>
                </a:lnTo>
                <a:lnTo>
                  <a:pt x="3693" y="4419"/>
                </a:lnTo>
                <a:lnTo>
                  <a:pt x="3662" y="4419"/>
                </a:lnTo>
                <a:lnTo>
                  <a:pt x="3630" y="4413"/>
                </a:lnTo>
                <a:lnTo>
                  <a:pt x="3571" y="4401"/>
                </a:lnTo>
                <a:lnTo>
                  <a:pt x="3415" y="4527"/>
                </a:lnTo>
                <a:lnTo>
                  <a:pt x="3400" y="4539"/>
                </a:lnTo>
                <a:lnTo>
                  <a:pt x="3383" y="4551"/>
                </a:lnTo>
                <a:lnTo>
                  <a:pt x="3367" y="4560"/>
                </a:lnTo>
                <a:lnTo>
                  <a:pt x="3350" y="4570"/>
                </a:lnTo>
                <a:lnTo>
                  <a:pt x="3333" y="4577"/>
                </a:lnTo>
                <a:lnTo>
                  <a:pt x="3315" y="4584"/>
                </a:lnTo>
                <a:lnTo>
                  <a:pt x="3296" y="4591"/>
                </a:lnTo>
                <a:lnTo>
                  <a:pt x="3279" y="4595"/>
                </a:lnTo>
                <a:lnTo>
                  <a:pt x="3260" y="4600"/>
                </a:lnTo>
                <a:lnTo>
                  <a:pt x="3241" y="4602"/>
                </a:lnTo>
                <a:lnTo>
                  <a:pt x="3201" y="4605"/>
                </a:lnTo>
                <a:lnTo>
                  <a:pt x="3160" y="4603"/>
                </a:lnTo>
                <a:lnTo>
                  <a:pt x="3117" y="4598"/>
                </a:lnTo>
                <a:lnTo>
                  <a:pt x="2438" y="4493"/>
                </a:lnTo>
                <a:lnTo>
                  <a:pt x="2379" y="4482"/>
                </a:lnTo>
                <a:lnTo>
                  <a:pt x="2321" y="4472"/>
                </a:lnTo>
                <a:lnTo>
                  <a:pt x="2262" y="4458"/>
                </a:lnTo>
                <a:lnTo>
                  <a:pt x="2234" y="4450"/>
                </a:lnTo>
                <a:lnTo>
                  <a:pt x="2207" y="4441"/>
                </a:lnTo>
                <a:lnTo>
                  <a:pt x="2179" y="4431"/>
                </a:lnTo>
                <a:lnTo>
                  <a:pt x="2153" y="4419"/>
                </a:lnTo>
                <a:lnTo>
                  <a:pt x="2126" y="4405"/>
                </a:lnTo>
                <a:lnTo>
                  <a:pt x="2101" y="4389"/>
                </a:lnTo>
                <a:lnTo>
                  <a:pt x="2076" y="4374"/>
                </a:lnTo>
                <a:lnTo>
                  <a:pt x="2053" y="4355"/>
                </a:lnTo>
                <a:lnTo>
                  <a:pt x="2029" y="4334"/>
                </a:lnTo>
                <a:lnTo>
                  <a:pt x="2008" y="4310"/>
                </a:lnTo>
                <a:lnTo>
                  <a:pt x="855" y="3003"/>
                </a:lnTo>
                <a:lnTo>
                  <a:pt x="692" y="2923"/>
                </a:lnTo>
                <a:lnTo>
                  <a:pt x="815" y="2676"/>
                </a:lnTo>
                <a:lnTo>
                  <a:pt x="1024" y="2776"/>
                </a:lnTo>
                <a:lnTo>
                  <a:pt x="2122" y="4027"/>
                </a:lnTo>
                <a:lnTo>
                  <a:pt x="2160" y="4066"/>
                </a:lnTo>
                <a:lnTo>
                  <a:pt x="2195" y="4103"/>
                </a:lnTo>
                <a:lnTo>
                  <a:pt x="2227" y="4132"/>
                </a:lnTo>
                <a:lnTo>
                  <a:pt x="2262" y="4156"/>
                </a:lnTo>
                <a:lnTo>
                  <a:pt x="2279" y="4166"/>
                </a:lnTo>
                <a:lnTo>
                  <a:pt x="2297" y="4177"/>
                </a:lnTo>
                <a:lnTo>
                  <a:pt x="2314" y="4184"/>
                </a:lnTo>
                <a:lnTo>
                  <a:pt x="2333" y="4192"/>
                </a:lnTo>
                <a:lnTo>
                  <a:pt x="2352" y="4198"/>
                </a:lnTo>
                <a:lnTo>
                  <a:pt x="2373" y="4204"/>
                </a:lnTo>
                <a:lnTo>
                  <a:pt x="2414" y="4211"/>
                </a:lnTo>
                <a:lnTo>
                  <a:pt x="3132" y="4318"/>
                </a:lnTo>
                <a:lnTo>
                  <a:pt x="3156" y="4322"/>
                </a:lnTo>
                <a:lnTo>
                  <a:pt x="3179" y="4322"/>
                </a:lnTo>
                <a:lnTo>
                  <a:pt x="3200" y="4320"/>
                </a:lnTo>
                <a:lnTo>
                  <a:pt x="3219" y="4317"/>
                </a:lnTo>
                <a:lnTo>
                  <a:pt x="3236" y="4311"/>
                </a:lnTo>
                <a:lnTo>
                  <a:pt x="3251" y="4305"/>
                </a:lnTo>
                <a:lnTo>
                  <a:pt x="3265" y="4296"/>
                </a:lnTo>
                <a:lnTo>
                  <a:pt x="3279" y="4286"/>
                </a:lnTo>
                <a:lnTo>
                  <a:pt x="3409" y="4168"/>
                </a:lnTo>
                <a:lnTo>
                  <a:pt x="3426" y="4156"/>
                </a:lnTo>
                <a:lnTo>
                  <a:pt x="3441" y="4144"/>
                </a:lnTo>
                <a:lnTo>
                  <a:pt x="3459" y="4135"/>
                </a:lnTo>
                <a:lnTo>
                  <a:pt x="3476" y="4127"/>
                </a:lnTo>
                <a:lnTo>
                  <a:pt x="3495" y="4122"/>
                </a:lnTo>
                <a:lnTo>
                  <a:pt x="3512" y="4118"/>
                </a:lnTo>
                <a:lnTo>
                  <a:pt x="3529" y="4115"/>
                </a:lnTo>
                <a:lnTo>
                  <a:pt x="3548" y="4115"/>
                </a:lnTo>
                <a:lnTo>
                  <a:pt x="3566" y="4115"/>
                </a:lnTo>
                <a:lnTo>
                  <a:pt x="3585" y="4116"/>
                </a:lnTo>
                <a:lnTo>
                  <a:pt x="3602" y="4120"/>
                </a:lnTo>
                <a:lnTo>
                  <a:pt x="3621" y="4123"/>
                </a:lnTo>
                <a:lnTo>
                  <a:pt x="3638" y="4130"/>
                </a:lnTo>
                <a:lnTo>
                  <a:pt x="3656" y="4137"/>
                </a:lnTo>
                <a:lnTo>
                  <a:pt x="3690" y="4153"/>
                </a:lnTo>
                <a:lnTo>
                  <a:pt x="3915" y="3947"/>
                </a:lnTo>
                <a:lnTo>
                  <a:pt x="3928" y="3935"/>
                </a:lnTo>
                <a:lnTo>
                  <a:pt x="3942" y="3925"/>
                </a:lnTo>
                <a:lnTo>
                  <a:pt x="3958" y="3918"/>
                </a:lnTo>
                <a:lnTo>
                  <a:pt x="3973" y="3911"/>
                </a:lnTo>
                <a:lnTo>
                  <a:pt x="3989" y="3906"/>
                </a:lnTo>
                <a:lnTo>
                  <a:pt x="4004" y="3901"/>
                </a:lnTo>
                <a:lnTo>
                  <a:pt x="4020" y="3899"/>
                </a:lnTo>
                <a:lnTo>
                  <a:pt x="4035" y="3897"/>
                </a:lnTo>
                <a:lnTo>
                  <a:pt x="4065" y="3897"/>
                </a:lnTo>
                <a:lnTo>
                  <a:pt x="4091" y="3899"/>
                </a:lnTo>
                <a:lnTo>
                  <a:pt x="4115" y="3904"/>
                </a:lnTo>
                <a:lnTo>
                  <a:pt x="4134" y="3911"/>
                </a:lnTo>
                <a:lnTo>
                  <a:pt x="4403" y="3659"/>
                </a:lnTo>
                <a:lnTo>
                  <a:pt x="4398" y="3638"/>
                </a:lnTo>
                <a:lnTo>
                  <a:pt x="4395" y="3614"/>
                </a:lnTo>
                <a:lnTo>
                  <a:pt x="4395" y="3588"/>
                </a:lnTo>
                <a:lnTo>
                  <a:pt x="4398" y="3559"/>
                </a:lnTo>
                <a:lnTo>
                  <a:pt x="4401" y="3545"/>
                </a:lnTo>
                <a:lnTo>
                  <a:pt x="4405" y="3531"/>
                </a:lnTo>
                <a:lnTo>
                  <a:pt x="4410" y="3517"/>
                </a:lnTo>
                <a:lnTo>
                  <a:pt x="4417" y="3502"/>
                </a:lnTo>
                <a:lnTo>
                  <a:pt x="4424" y="3488"/>
                </a:lnTo>
                <a:lnTo>
                  <a:pt x="4433" y="3476"/>
                </a:lnTo>
                <a:lnTo>
                  <a:pt x="4443" y="3462"/>
                </a:lnTo>
                <a:lnTo>
                  <a:pt x="4455" y="3450"/>
                </a:lnTo>
                <a:lnTo>
                  <a:pt x="4704" y="3217"/>
                </a:lnTo>
                <a:lnTo>
                  <a:pt x="4716" y="3203"/>
                </a:lnTo>
                <a:lnTo>
                  <a:pt x="4724" y="3187"/>
                </a:lnTo>
                <a:lnTo>
                  <a:pt x="4731" y="3172"/>
                </a:lnTo>
                <a:lnTo>
                  <a:pt x="4735" y="3155"/>
                </a:lnTo>
                <a:lnTo>
                  <a:pt x="4736" y="3137"/>
                </a:lnTo>
                <a:lnTo>
                  <a:pt x="4733" y="3120"/>
                </a:lnTo>
                <a:lnTo>
                  <a:pt x="4728" y="3106"/>
                </a:lnTo>
                <a:lnTo>
                  <a:pt x="4723" y="3099"/>
                </a:lnTo>
                <a:lnTo>
                  <a:pt x="4717" y="3092"/>
                </a:lnTo>
                <a:lnTo>
                  <a:pt x="3635" y="1977"/>
                </a:lnTo>
                <a:lnTo>
                  <a:pt x="2740" y="2317"/>
                </a:lnTo>
                <a:lnTo>
                  <a:pt x="2716" y="2326"/>
                </a:lnTo>
                <a:lnTo>
                  <a:pt x="2692" y="2334"/>
                </a:lnTo>
                <a:lnTo>
                  <a:pt x="2668" y="2340"/>
                </a:lnTo>
                <a:lnTo>
                  <a:pt x="2645" y="2345"/>
                </a:lnTo>
                <a:lnTo>
                  <a:pt x="2621" y="2347"/>
                </a:lnTo>
                <a:lnTo>
                  <a:pt x="2599" y="2348"/>
                </a:lnTo>
                <a:lnTo>
                  <a:pt x="2576" y="2350"/>
                </a:lnTo>
                <a:lnTo>
                  <a:pt x="2556" y="2348"/>
                </a:lnTo>
                <a:lnTo>
                  <a:pt x="2533" y="2347"/>
                </a:lnTo>
                <a:lnTo>
                  <a:pt x="2512" y="2343"/>
                </a:lnTo>
                <a:lnTo>
                  <a:pt x="2492" y="2338"/>
                </a:lnTo>
                <a:lnTo>
                  <a:pt x="2473" y="2333"/>
                </a:lnTo>
                <a:lnTo>
                  <a:pt x="2452" y="2326"/>
                </a:lnTo>
                <a:lnTo>
                  <a:pt x="2431" y="2319"/>
                </a:lnTo>
                <a:lnTo>
                  <a:pt x="2393" y="2300"/>
                </a:lnTo>
                <a:lnTo>
                  <a:pt x="2171" y="2184"/>
                </a:lnTo>
                <a:lnTo>
                  <a:pt x="2858" y="1454"/>
                </a:lnTo>
                <a:lnTo>
                  <a:pt x="1618" y="1071"/>
                </a:lnTo>
                <a:lnTo>
                  <a:pt x="1744" y="820"/>
                </a:lnTo>
                <a:lnTo>
                  <a:pt x="2934" y="1188"/>
                </a:lnTo>
                <a:lnTo>
                  <a:pt x="3036" y="1088"/>
                </a:lnTo>
                <a:lnTo>
                  <a:pt x="3074" y="1053"/>
                </a:lnTo>
                <a:lnTo>
                  <a:pt x="3110" y="1022"/>
                </a:lnTo>
                <a:lnTo>
                  <a:pt x="3131" y="1008"/>
                </a:lnTo>
                <a:lnTo>
                  <a:pt x="3150" y="995"/>
                </a:lnTo>
                <a:lnTo>
                  <a:pt x="3170" y="982"/>
                </a:lnTo>
                <a:lnTo>
                  <a:pt x="3193" y="970"/>
                </a:lnTo>
                <a:lnTo>
                  <a:pt x="3213" y="962"/>
                </a:lnTo>
                <a:lnTo>
                  <a:pt x="3238" y="953"/>
                </a:lnTo>
                <a:lnTo>
                  <a:pt x="3262" y="944"/>
                </a:lnTo>
                <a:lnTo>
                  <a:pt x="3288" y="939"/>
                </a:lnTo>
                <a:lnTo>
                  <a:pt x="3314" y="934"/>
                </a:lnTo>
                <a:lnTo>
                  <a:pt x="3341" y="931"/>
                </a:lnTo>
                <a:lnTo>
                  <a:pt x="3372" y="927"/>
                </a:lnTo>
                <a:lnTo>
                  <a:pt x="3403" y="927"/>
                </a:lnTo>
                <a:lnTo>
                  <a:pt x="4533" y="927"/>
                </a:lnTo>
                <a:lnTo>
                  <a:pt x="4951" y="734"/>
                </a:lnTo>
                <a:lnTo>
                  <a:pt x="5073" y="981"/>
                </a:lnTo>
                <a:lnTo>
                  <a:pt x="4590" y="1203"/>
                </a:lnTo>
                <a:lnTo>
                  <a:pt x="3403" y="1203"/>
                </a:lnTo>
                <a:lnTo>
                  <a:pt x="3386" y="1203"/>
                </a:lnTo>
                <a:lnTo>
                  <a:pt x="3371" y="1207"/>
                </a:lnTo>
                <a:lnTo>
                  <a:pt x="3355" y="1210"/>
                </a:lnTo>
                <a:lnTo>
                  <a:pt x="3338" y="1214"/>
                </a:lnTo>
                <a:lnTo>
                  <a:pt x="3322" y="1221"/>
                </a:lnTo>
                <a:lnTo>
                  <a:pt x="3305" y="1228"/>
                </a:lnTo>
                <a:lnTo>
                  <a:pt x="3274" y="1245"/>
                </a:lnTo>
                <a:lnTo>
                  <a:pt x="3243" y="1266"/>
                </a:lnTo>
                <a:lnTo>
                  <a:pt x="3212" y="1290"/>
                </a:lnTo>
                <a:lnTo>
                  <a:pt x="3184" y="1316"/>
                </a:lnTo>
                <a:lnTo>
                  <a:pt x="3156" y="1343"/>
                </a:lnTo>
                <a:lnTo>
                  <a:pt x="2397" y="2146"/>
                </a:lnTo>
                <a:lnTo>
                  <a:pt x="2442" y="2169"/>
                </a:lnTo>
                <a:lnTo>
                  <a:pt x="2469" y="2182"/>
                </a:lnTo>
                <a:lnTo>
                  <a:pt x="2495" y="2193"/>
                </a:lnTo>
                <a:lnTo>
                  <a:pt x="2519" y="2201"/>
                </a:lnTo>
                <a:lnTo>
                  <a:pt x="2545" y="2208"/>
                </a:lnTo>
                <a:lnTo>
                  <a:pt x="2573" y="2210"/>
                </a:lnTo>
                <a:lnTo>
                  <a:pt x="2600" y="2210"/>
                </a:lnTo>
                <a:lnTo>
                  <a:pt x="2628" y="2207"/>
                </a:lnTo>
                <a:lnTo>
                  <a:pt x="2659" y="2200"/>
                </a:lnTo>
                <a:lnTo>
                  <a:pt x="2692" y="2189"/>
                </a:lnTo>
                <a:lnTo>
                  <a:pt x="3671" y="1816"/>
                </a:lnTo>
                <a:lnTo>
                  <a:pt x="3996" y="2151"/>
                </a:lnTo>
                <a:lnTo>
                  <a:pt x="4075" y="2160"/>
                </a:lnTo>
                <a:lnTo>
                  <a:pt x="4155" y="2167"/>
                </a:lnTo>
                <a:lnTo>
                  <a:pt x="4232" y="2169"/>
                </a:lnTo>
                <a:lnTo>
                  <a:pt x="4312" y="2169"/>
                </a:lnTo>
                <a:lnTo>
                  <a:pt x="4391" y="2165"/>
                </a:lnTo>
                <a:lnTo>
                  <a:pt x="4471" y="2160"/>
                </a:lnTo>
                <a:lnTo>
                  <a:pt x="4550" y="2150"/>
                </a:lnTo>
                <a:lnTo>
                  <a:pt x="4628" y="2138"/>
                </a:lnTo>
                <a:lnTo>
                  <a:pt x="4652" y="2274"/>
                </a:lnTo>
                <a:lnTo>
                  <a:pt x="4590" y="2284"/>
                </a:lnTo>
                <a:lnTo>
                  <a:pt x="4526" y="2293"/>
                </a:lnTo>
                <a:lnTo>
                  <a:pt x="4462" y="2298"/>
                </a:lnTo>
                <a:lnTo>
                  <a:pt x="4400" y="2303"/>
                </a:lnTo>
                <a:lnTo>
                  <a:pt x="4336" y="2307"/>
                </a:lnTo>
                <a:lnTo>
                  <a:pt x="4272" y="2307"/>
                </a:lnTo>
                <a:lnTo>
                  <a:pt x="4208" y="2307"/>
                </a:lnTo>
                <a:lnTo>
                  <a:pt x="4144" y="2303"/>
                </a:lnTo>
                <a:lnTo>
                  <a:pt x="4983" y="3167"/>
                </a:lnTo>
                <a:close/>
                <a:moveTo>
                  <a:pt x="1623" y="4503"/>
                </a:moveTo>
                <a:lnTo>
                  <a:pt x="1324" y="4142"/>
                </a:lnTo>
                <a:lnTo>
                  <a:pt x="1214" y="4142"/>
                </a:lnTo>
                <a:lnTo>
                  <a:pt x="1190" y="4141"/>
                </a:lnTo>
                <a:lnTo>
                  <a:pt x="1167" y="4139"/>
                </a:lnTo>
                <a:lnTo>
                  <a:pt x="1143" y="4134"/>
                </a:lnTo>
                <a:lnTo>
                  <a:pt x="1121" y="4128"/>
                </a:lnTo>
                <a:lnTo>
                  <a:pt x="1100" y="4122"/>
                </a:lnTo>
                <a:lnTo>
                  <a:pt x="1077" y="4111"/>
                </a:lnTo>
                <a:lnTo>
                  <a:pt x="1057" y="4101"/>
                </a:lnTo>
                <a:lnTo>
                  <a:pt x="1038" y="4090"/>
                </a:lnTo>
                <a:lnTo>
                  <a:pt x="1019" y="4077"/>
                </a:lnTo>
                <a:lnTo>
                  <a:pt x="1000" y="4063"/>
                </a:lnTo>
                <a:lnTo>
                  <a:pt x="983" y="4047"/>
                </a:lnTo>
                <a:lnTo>
                  <a:pt x="967" y="4030"/>
                </a:lnTo>
                <a:lnTo>
                  <a:pt x="953" y="4013"/>
                </a:lnTo>
                <a:lnTo>
                  <a:pt x="939" y="3995"/>
                </a:lnTo>
                <a:lnTo>
                  <a:pt x="927" y="3975"/>
                </a:lnTo>
                <a:lnTo>
                  <a:pt x="917" y="3956"/>
                </a:lnTo>
                <a:lnTo>
                  <a:pt x="907" y="3935"/>
                </a:lnTo>
                <a:lnTo>
                  <a:pt x="900" y="3913"/>
                </a:lnTo>
                <a:lnTo>
                  <a:pt x="893" y="3892"/>
                </a:lnTo>
                <a:lnTo>
                  <a:pt x="888" y="3869"/>
                </a:lnTo>
                <a:lnTo>
                  <a:pt x="886" y="3845"/>
                </a:lnTo>
                <a:lnTo>
                  <a:pt x="884" y="3823"/>
                </a:lnTo>
                <a:lnTo>
                  <a:pt x="886" y="3799"/>
                </a:lnTo>
                <a:lnTo>
                  <a:pt x="889" y="3774"/>
                </a:lnTo>
                <a:lnTo>
                  <a:pt x="894" y="3750"/>
                </a:lnTo>
                <a:lnTo>
                  <a:pt x="901" y="3726"/>
                </a:lnTo>
                <a:lnTo>
                  <a:pt x="912" y="3702"/>
                </a:lnTo>
                <a:lnTo>
                  <a:pt x="924" y="3678"/>
                </a:lnTo>
                <a:lnTo>
                  <a:pt x="938" y="3654"/>
                </a:lnTo>
                <a:lnTo>
                  <a:pt x="955" y="3629"/>
                </a:lnTo>
                <a:lnTo>
                  <a:pt x="974" y="3605"/>
                </a:lnTo>
                <a:lnTo>
                  <a:pt x="996" y="3583"/>
                </a:lnTo>
                <a:lnTo>
                  <a:pt x="1088" y="3686"/>
                </a:lnTo>
                <a:lnTo>
                  <a:pt x="1076" y="3700"/>
                </a:lnTo>
                <a:lnTo>
                  <a:pt x="1065" y="3714"/>
                </a:lnTo>
                <a:lnTo>
                  <a:pt x="1057" y="3728"/>
                </a:lnTo>
                <a:lnTo>
                  <a:pt x="1048" y="3742"/>
                </a:lnTo>
                <a:lnTo>
                  <a:pt x="1041" y="3755"/>
                </a:lnTo>
                <a:lnTo>
                  <a:pt x="1036" y="3769"/>
                </a:lnTo>
                <a:lnTo>
                  <a:pt x="1033" y="3783"/>
                </a:lnTo>
                <a:lnTo>
                  <a:pt x="1029" y="3797"/>
                </a:lnTo>
                <a:lnTo>
                  <a:pt x="1027" y="3811"/>
                </a:lnTo>
                <a:lnTo>
                  <a:pt x="1026" y="3823"/>
                </a:lnTo>
                <a:lnTo>
                  <a:pt x="1026" y="3837"/>
                </a:lnTo>
                <a:lnTo>
                  <a:pt x="1027" y="3850"/>
                </a:lnTo>
                <a:lnTo>
                  <a:pt x="1033" y="3875"/>
                </a:lnTo>
                <a:lnTo>
                  <a:pt x="1041" y="3899"/>
                </a:lnTo>
                <a:lnTo>
                  <a:pt x="1055" y="3921"/>
                </a:lnTo>
                <a:lnTo>
                  <a:pt x="1071" y="3942"/>
                </a:lnTo>
                <a:lnTo>
                  <a:pt x="1090" y="3959"/>
                </a:lnTo>
                <a:lnTo>
                  <a:pt x="1110" y="3975"/>
                </a:lnTo>
                <a:lnTo>
                  <a:pt x="1133" y="3987"/>
                </a:lnTo>
                <a:lnTo>
                  <a:pt x="1159" y="3995"/>
                </a:lnTo>
                <a:lnTo>
                  <a:pt x="1185" y="4002"/>
                </a:lnTo>
                <a:lnTo>
                  <a:pt x="1214" y="4004"/>
                </a:lnTo>
                <a:lnTo>
                  <a:pt x="1371" y="4004"/>
                </a:lnTo>
                <a:lnTo>
                  <a:pt x="1516" y="4166"/>
                </a:lnTo>
                <a:lnTo>
                  <a:pt x="1715" y="4401"/>
                </a:lnTo>
                <a:lnTo>
                  <a:pt x="1623" y="4503"/>
                </a:lnTo>
                <a:close/>
                <a:moveTo>
                  <a:pt x="5039" y="2830"/>
                </a:moveTo>
                <a:lnTo>
                  <a:pt x="5835" y="2504"/>
                </a:lnTo>
                <a:lnTo>
                  <a:pt x="5959" y="2752"/>
                </a:lnTo>
                <a:lnTo>
                  <a:pt x="5248" y="3044"/>
                </a:lnTo>
                <a:lnTo>
                  <a:pt x="5039" y="2830"/>
                </a:lnTo>
                <a:close/>
                <a:moveTo>
                  <a:pt x="6736" y="173"/>
                </a:moveTo>
                <a:lnTo>
                  <a:pt x="6736" y="2911"/>
                </a:lnTo>
                <a:lnTo>
                  <a:pt x="6398" y="3075"/>
                </a:lnTo>
                <a:lnTo>
                  <a:pt x="5199" y="615"/>
                </a:lnTo>
                <a:lnTo>
                  <a:pt x="6420" y="26"/>
                </a:lnTo>
                <a:lnTo>
                  <a:pt x="6437" y="19"/>
                </a:lnTo>
                <a:lnTo>
                  <a:pt x="6455" y="12"/>
                </a:lnTo>
                <a:lnTo>
                  <a:pt x="6470" y="7"/>
                </a:lnTo>
                <a:lnTo>
                  <a:pt x="6487" y="3"/>
                </a:lnTo>
                <a:lnTo>
                  <a:pt x="6503" y="2"/>
                </a:lnTo>
                <a:lnTo>
                  <a:pt x="6518" y="0"/>
                </a:lnTo>
                <a:lnTo>
                  <a:pt x="6548" y="0"/>
                </a:lnTo>
                <a:lnTo>
                  <a:pt x="6575" y="3"/>
                </a:lnTo>
                <a:lnTo>
                  <a:pt x="6601" y="12"/>
                </a:lnTo>
                <a:lnTo>
                  <a:pt x="6625" y="21"/>
                </a:lnTo>
                <a:lnTo>
                  <a:pt x="6648" y="35"/>
                </a:lnTo>
                <a:lnTo>
                  <a:pt x="6667" y="48"/>
                </a:lnTo>
                <a:lnTo>
                  <a:pt x="6684" y="66"/>
                </a:lnTo>
                <a:lnTo>
                  <a:pt x="6700" y="83"/>
                </a:lnTo>
                <a:lnTo>
                  <a:pt x="6712" y="102"/>
                </a:lnTo>
                <a:lnTo>
                  <a:pt x="6722" y="119"/>
                </a:lnTo>
                <a:lnTo>
                  <a:pt x="6729" y="138"/>
                </a:lnTo>
                <a:lnTo>
                  <a:pt x="6734" y="155"/>
                </a:lnTo>
                <a:lnTo>
                  <a:pt x="6736" y="173"/>
                </a:lnTo>
                <a:close/>
              </a:path>
            </a:pathLst>
          </a:custGeom>
          <a:solidFill>
            <a:schemeClr val="tx1">
              <a:lumMod val="65000"/>
              <a:lumOff val="35000"/>
            </a:schemeClr>
          </a:solidFill>
          <a:ln w="9525">
            <a:noFill/>
            <a:round/>
            <a:headEnd/>
            <a:tailEnd/>
          </a:ln>
        </p:spPr>
        <p:txBody>
          <a:bodyPr/>
          <a:lstStyle/>
          <a:p>
            <a:endParaRPr lang="en-AU" sz="160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34D16BA9-02B2-4119-90B1-5397A1F6436B}"/>
              </a:ext>
            </a:extLst>
          </p:cNvPr>
          <p:cNvSpPr>
            <a:spLocks noGrp="1"/>
          </p:cNvSpPr>
          <p:nvPr>
            <p:ph type="sldNum" sz="quarter" idx="12"/>
          </p:nvPr>
        </p:nvSpPr>
        <p:spPr/>
        <p:txBody>
          <a:bodyPr/>
          <a:lstStyle/>
          <a:p>
            <a:fld id="{971CEC84-1649-40CE-BFF6-7286506FEA08}" type="slidenum">
              <a:rPr lang="en-GB" smtClean="0"/>
              <a:pPr/>
              <a:t>10</a:t>
            </a:fld>
            <a:endParaRPr lang="en-GB"/>
          </a:p>
        </p:txBody>
      </p:sp>
    </p:spTree>
    <p:extLst>
      <p:ext uri="{BB962C8B-B14F-4D97-AF65-F5344CB8AC3E}">
        <p14:creationId xmlns:p14="http://schemas.microsoft.com/office/powerpoint/2010/main" val="3915917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traveling over a bridge&#10;&#10;Description automatically generated">
            <a:extLst>
              <a:ext uri="{FF2B5EF4-FFF2-40B4-BE49-F238E27FC236}">
                <a16:creationId xmlns:a16="http://schemas.microsoft.com/office/drawing/2014/main" id="{4908F3F8-8CC8-4061-85B1-F6D422525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a:solidFill>
                  <a:srgbClr val="23BAED"/>
                </a:solidFill>
              </a:rPr>
              <a:t>Introduction to natural capital</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6" name="Slide Number Placeholder 5">
            <a:extLst>
              <a:ext uri="{FF2B5EF4-FFF2-40B4-BE49-F238E27FC236}">
                <a16:creationId xmlns:a16="http://schemas.microsoft.com/office/drawing/2014/main" id="{FFBDAAE8-306D-491E-A501-4157BF240F96}"/>
              </a:ext>
            </a:extLst>
          </p:cNvPr>
          <p:cNvSpPr>
            <a:spLocks noGrp="1"/>
          </p:cNvSpPr>
          <p:nvPr>
            <p:ph type="sldNum" sz="quarter" idx="4294967295"/>
          </p:nvPr>
        </p:nvSpPr>
        <p:spPr>
          <a:xfrm>
            <a:off x="829887" y="6353464"/>
            <a:ext cx="2743200" cy="365125"/>
          </a:xfrm>
          <a:prstGeom prst="rect">
            <a:avLst/>
          </a:prstGeom>
        </p:spPr>
        <p:txBody>
          <a:bodyPr/>
          <a:lstStyle/>
          <a:p>
            <a:fld id="{971CEC84-1649-40CE-BFF6-7286506FEA08}" type="slidenum">
              <a:rPr lang="en-GB" smtClean="0"/>
              <a:pPr/>
              <a:t>11</a:t>
            </a:fld>
            <a:endParaRPr lang="en-GB"/>
          </a:p>
        </p:txBody>
      </p:sp>
    </p:spTree>
    <p:extLst>
      <p:ext uri="{BB962C8B-B14F-4D97-AF65-F5344CB8AC3E}">
        <p14:creationId xmlns:p14="http://schemas.microsoft.com/office/powerpoint/2010/main" val="3619340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CAB7B7-0FA0-4FC2-B5BF-E788F2AF4E54}"/>
              </a:ext>
            </a:extLst>
          </p:cNvPr>
          <p:cNvSpPr>
            <a:spLocks noGrp="1"/>
          </p:cNvSpPr>
          <p:nvPr>
            <p:ph type="sldNum" sz="quarter" idx="12"/>
          </p:nvPr>
        </p:nvSpPr>
        <p:spPr/>
        <p:txBody>
          <a:bodyPr/>
          <a:lstStyle/>
          <a:p>
            <a:fld id="{971CEC84-1649-40CE-BFF6-7286506FEA08}" type="slidenum">
              <a:rPr lang="en-GB" smtClean="0"/>
              <a:pPr/>
              <a:t>12</a:t>
            </a:fld>
            <a:endParaRPr lang="en-GB"/>
          </a:p>
        </p:txBody>
      </p:sp>
      <p:sp>
        <p:nvSpPr>
          <p:cNvPr id="2" name="Rectangle 1">
            <a:extLst>
              <a:ext uri="{FF2B5EF4-FFF2-40B4-BE49-F238E27FC236}">
                <a16:creationId xmlns:a16="http://schemas.microsoft.com/office/drawing/2014/main" id="{4B256809-44A4-4FA3-941D-CEA7C803CB62}"/>
              </a:ext>
            </a:extLst>
          </p:cNvPr>
          <p:cNvSpPr/>
          <p:nvPr/>
        </p:nvSpPr>
        <p:spPr>
          <a:xfrm>
            <a:off x="9266917" y="2130636"/>
            <a:ext cx="2820024" cy="646331"/>
          </a:xfrm>
          <a:prstGeom prst="rect">
            <a:avLst/>
          </a:prstGeom>
        </p:spPr>
        <p:txBody>
          <a:bodyPr wrap="square">
            <a:spAutoFit/>
          </a:bodyPr>
          <a:lstStyle/>
          <a:p>
            <a:r>
              <a:rPr lang="fr-CH" dirty="0">
                <a:hlinkClick r:id="rId3"/>
              </a:rPr>
              <a:t>https://www.youtube.com/watch?v=UXZhlJyuw8A</a:t>
            </a:r>
            <a:endParaRPr lang="en-CH" dirty="0"/>
          </a:p>
        </p:txBody>
      </p:sp>
      <p:sp>
        <p:nvSpPr>
          <p:cNvPr id="6" name="TextBox 5">
            <a:extLst>
              <a:ext uri="{FF2B5EF4-FFF2-40B4-BE49-F238E27FC236}">
                <a16:creationId xmlns:a16="http://schemas.microsoft.com/office/drawing/2014/main" id="{7A670FC1-F1B5-4DA5-BF0A-855980228307}"/>
              </a:ext>
            </a:extLst>
          </p:cNvPr>
          <p:cNvSpPr txBox="1"/>
          <p:nvPr/>
        </p:nvSpPr>
        <p:spPr>
          <a:xfrm>
            <a:off x="9189096" y="4404198"/>
            <a:ext cx="2820024" cy="1200329"/>
          </a:xfrm>
          <a:prstGeom prst="rect">
            <a:avLst/>
          </a:prstGeom>
          <a:noFill/>
        </p:spPr>
        <p:txBody>
          <a:bodyPr wrap="square" rtlCol="0">
            <a:spAutoFit/>
          </a:bodyPr>
          <a:lstStyle/>
          <a:p>
            <a:r>
              <a:rPr lang="en-US" dirty="0">
                <a:solidFill>
                  <a:schemeClr val="tx1">
                    <a:lumMod val="65000"/>
                    <a:lumOff val="35000"/>
                  </a:schemeClr>
                </a:solidFill>
              </a:rPr>
              <a:t>Other option of video you could share:</a:t>
            </a:r>
          </a:p>
          <a:p>
            <a:r>
              <a:rPr lang="fr-CH" dirty="0">
                <a:hlinkClick r:id="rId4"/>
              </a:rPr>
              <a:t>https://www.youtube.com/watch?v=IyL272Q1N0s</a:t>
            </a:r>
            <a:endParaRPr lang="en-CH" dirty="0">
              <a:solidFill>
                <a:schemeClr val="tx1">
                  <a:lumMod val="65000"/>
                  <a:lumOff val="35000"/>
                </a:schemeClr>
              </a:solidFill>
            </a:endParaRPr>
          </a:p>
        </p:txBody>
      </p:sp>
    </p:spTree>
    <p:extLst>
      <p:ext uri="{BB962C8B-B14F-4D97-AF65-F5344CB8AC3E}">
        <p14:creationId xmlns:p14="http://schemas.microsoft.com/office/powerpoint/2010/main" val="2093582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Hypothetical example</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475136" y="2485411"/>
            <a:ext cx="5588119" cy="3396172"/>
          </a:xfrm>
        </p:spPr>
        <p:txBody>
          <a:bodyPr>
            <a:normAutofit/>
          </a:bodyPr>
          <a:lstStyle/>
          <a:p>
            <a:pPr marL="457200" indent="-457200">
              <a:lnSpc>
                <a:spcPct val="150000"/>
              </a:lnSpc>
              <a:buAutoNum type="arabicPeriod"/>
            </a:pPr>
            <a:r>
              <a:rPr lang="en-GB" sz="2200"/>
              <a:t>What could be your </a:t>
            </a:r>
            <a:r>
              <a:rPr lang="en-GB" sz="2200" b="1">
                <a:solidFill>
                  <a:srgbClr val="23BAED"/>
                </a:solidFill>
              </a:rPr>
              <a:t>impacts</a:t>
            </a:r>
            <a:r>
              <a:rPr lang="en-GB" sz="2200"/>
              <a:t> on nature (+ or -)?</a:t>
            </a:r>
          </a:p>
          <a:p>
            <a:pPr marL="457200" indent="-457200">
              <a:lnSpc>
                <a:spcPct val="150000"/>
              </a:lnSpc>
              <a:buAutoNum type="arabicPeriod"/>
            </a:pPr>
            <a:r>
              <a:rPr lang="en-GB" sz="2200"/>
              <a:t>What could be your </a:t>
            </a:r>
            <a:r>
              <a:rPr lang="en-GB" sz="2200" b="1">
                <a:solidFill>
                  <a:srgbClr val="23BAED"/>
                </a:solidFill>
              </a:rPr>
              <a:t>dependencies</a:t>
            </a:r>
            <a:r>
              <a:rPr lang="en-GB" sz="2200"/>
              <a:t> on nature (</a:t>
            </a:r>
            <a:r>
              <a:rPr lang="en-GB" sz="2200" err="1"/>
              <a:t>i.e</a:t>
            </a:r>
            <a:r>
              <a:rPr lang="en-GB" sz="2200"/>
              <a:t> what natural resources you depend on to run your business)?</a:t>
            </a:r>
          </a:p>
        </p:txBody>
      </p:sp>
      <p:sp>
        <p:nvSpPr>
          <p:cNvPr id="4" name="TextBox 3">
            <a:extLst>
              <a:ext uri="{FF2B5EF4-FFF2-40B4-BE49-F238E27FC236}">
                <a16:creationId xmlns:a16="http://schemas.microsoft.com/office/drawing/2014/main" id="{605A1DEC-8B07-4F94-8208-2B45A555308A}"/>
              </a:ext>
            </a:extLst>
          </p:cNvPr>
          <p:cNvSpPr txBox="1"/>
          <p:nvPr/>
        </p:nvSpPr>
        <p:spPr>
          <a:xfrm>
            <a:off x="877801" y="1267403"/>
            <a:ext cx="10436397" cy="954107"/>
          </a:xfrm>
          <a:prstGeom prst="rect">
            <a:avLst/>
          </a:prstGeom>
          <a:noFill/>
        </p:spPr>
        <p:txBody>
          <a:bodyPr wrap="square" rtlCol="0">
            <a:spAutoFit/>
          </a:bodyPr>
          <a:lstStyle/>
          <a:p>
            <a:r>
              <a:rPr lang="en-GB" sz="2800" b="1" kern="0">
                <a:solidFill>
                  <a:srgbClr val="B0D360"/>
                </a:solidFill>
                <a:ea typeface="Verdana" panose="020B0604030504040204" pitchFamily="34" charset="0"/>
              </a:rPr>
              <a:t>Let’s start by imagining that you work for an agribusiness, producing crops such as oranges</a:t>
            </a:r>
            <a:endParaRPr lang="en-GB" sz="2800" b="1" kern="0">
              <a:solidFill>
                <a:srgbClr val="B0D360"/>
              </a:solidFill>
              <a:highlight>
                <a:srgbClr val="FFFF00"/>
              </a:highlight>
              <a:ea typeface="Verdana" panose="020B0604030504040204" pitchFamily="34" charset="0"/>
            </a:endParaRPr>
          </a:p>
        </p:txBody>
      </p:sp>
      <p:pic>
        <p:nvPicPr>
          <p:cNvPr id="6" name="Picture 5">
            <a:extLst>
              <a:ext uri="{FF2B5EF4-FFF2-40B4-BE49-F238E27FC236}">
                <a16:creationId xmlns:a16="http://schemas.microsoft.com/office/drawing/2014/main" id="{071C36A6-AF8C-482E-9D19-35D67A16A055}"/>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1" y="206595"/>
            <a:ext cx="1202771" cy="1202771"/>
          </a:xfrm>
          <a:prstGeom prst="rect">
            <a:avLst/>
          </a:prstGeom>
        </p:spPr>
      </p:pic>
      <p:sp>
        <p:nvSpPr>
          <p:cNvPr id="7" name="Slide Number Placeholder 6">
            <a:extLst>
              <a:ext uri="{FF2B5EF4-FFF2-40B4-BE49-F238E27FC236}">
                <a16:creationId xmlns:a16="http://schemas.microsoft.com/office/drawing/2014/main" id="{57C3488F-A271-4A8A-9E5E-67C9A3F1D1A4}"/>
              </a:ext>
            </a:extLst>
          </p:cNvPr>
          <p:cNvSpPr>
            <a:spLocks noGrp="1"/>
          </p:cNvSpPr>
          <p:nvPr>
            <p:ph type="sldNum" sz="quarter" idx="12"/>
          </p:nvPr>
        </p:nvSpPr>
        <p:spPr/>
        <p:txBody>
          <a:bodyPr/>
          <a:lstStyle/>
          <a:p>
            <a:fld id="{971CEC84-1649-40CE-BFF6-7286506FEA08}" type="slidenum">
              <a:rPr lang="en-GB" smtClean="0"/>
              <a:pPr/>
              <a:t>13</a:t>
            </a:fld>
            <a:endParaRPr lang="en-GB"/>
          </a:p>
        </p:txBody>
      </p:sp>
      <p:pic>
        <p:nvPicPr>
          <p:cNvPr id="1026" name="Picture 2" descr="person picking orange fruit">
            <a:extLst>
              <a:ext uri="{FF2B5EF4-FFF2-40B4-BE49-F238E27FC236}">
                <a16:creationId xmlns:a16="http://schemas.microsoft.com/office/drawing/2014/main" id="{2D1A463E-A90B-4919-A6C1-976E51605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978" y="2221510"/>
            <a:ext cx="5097150" cy="33997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1D8FFA-3AD7-4840-BB60-93C9F7DEAB20}"/>
              </a:ext>
            </a:extLst>
          </p:cNvPr>
          <p:cNvSpPr txBox="1"/>
          <p:nvPr/>
        </p:nvSpPr>
        <p:spPr>
          <a:xfrm>
            <a:off x="9322225" y="5619973"/>
            <a:ext cx="3239817" cy="261610"/>
          </a:xfrm>
          <a:prstGeom prst="rect">
            <a:avLst/>
          </a:prstGeom>
          <a:noFill/>
        </p:spPr>
        <p:txBody>
          <a:bodyPr wrap="square" rtlCol="0">
            <a:spAutoFit/>
          </a:bodyPr>
          <a:lstStyle/>
          <a:p>
            <a:r>
              <a:rPr lang="en-US" sz="1100" dirty="0"/>
              <a:t>Image: Brienne Hong on </a:t>
            </a:r>
            <a:r>
              <a:rPr lang="en-US" sz="1100" dirty="0" err="1"/>
              <a:t>Unsplash</a:t>
            </a:r>
            <a:endParaRPr lang="en-CH" sz="1100" dirty="0"/>
          </a:p>
        </p:txBody>
      </p:sp>
    </p:spTree>
    <p:extLst>
      <p:ext uri="{BB962C8B-B14F-4D97-AF65-F5344CB8AC3E}">
        <p14:creationId xmlns:p14="http://schemas.microsoft.com/office/powerpoint/2010/main" val="3446519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0760A8-2650-4D1F-AB49-BAD23A47D941}"/>
              </a:ext>
            </a:extLst>
          </p:cNvPr>
          <p:cNvPicPr>
            <a:picLocks noChangeAspect="1"/>
          </p:cNvPicPr>
          <p:nvPr/>
        </p:nvPicPr>
        <p:blipFill>
          <a:blip r:embed="rId3"/>
          <a:stretch>
            <a:fillRect/>
          </a:stretch>
        </p:blipFill>
        <p:spPr>
          <a:xfrm>
            <a:off x="2618526" y="3321995"/>
            <a:ext cx="6594687" cy="26335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a:lnSpc>
                <a:spcPct val="130000"/>
              </a:lnSpc>
            </a:pPr>
            <a:r>
              <a:rPr lang="en-GB" sz="2400" b="1">
                <a:solidFill>
                  <a:schemeClr val="tx1">
                    <a:lumMod val="65000"/>
                    <a:lumOff val="35000"/>
                  </a:schemeClr>
                </a:solidFill>
              </a:rPr>
              <a:t>Natural capital </a:t>
            </a:r>
            <a:r>
              <a:rPr lang="en-GB" sz="2400">
                <a:solidFill>
                  <a:schemeClr val="tx1">
                    <a:lumMod val="65000"/>
                    <a:lumOff val="35000"/>
                  </a:schemeClr>
                </a:solidFill>
              </a:rPr>
              <a:t>is the stock of </a:t>
            </a:r>
            <a:r>
              <a:rPr lang="en-GB" sz="2400" b="1">
                <a:solidFill>
                  <a:srgbClr val="23BAED"/>
                </a:solidFill>
              </a:rPr>
              <a:t>renewable and non-renewable natural resources</a:t>
            </a:r>
            <a:r>
              <a:rPr lang="en-GB" sz="2400">
                <a:solidFill>
                  <a:schemeClr val="tx1">
                    <a:lumMod val="65000"/>
                    <a:lumOff val="35000"/>
                  </a:schemeClr>
                </a:solidFill>
              </a:rPr>
              <a:t>, (e.g. plants, animals, air water, soils, minerals) that combine to yield a </a:t>
            </a:r>
            <a:r>
              <a:rPr lang="en-GB" sz="2400" b="1">
                <a:solidFill>
                  <a:srgbClr val="23BAED"/>
                </a:solidFill>
              </a:rPr>
              <a:t>flow of “services” </a:t>
            </a:r>
            <a:r>
              <a:rPr lang="en-GB" sz="2400">
                <a:solidFill>
                  <a:schemeClr val="tx1">
                    <a:lumMod val="65000"/>
                    <a:lumOff val="35000"/>
                  </a:schemeClr>
                </a:solidFill>
              </a:rPr>
              <a:t>to people.</a:t>
            </a:r>
            <a:r>
              <a:rPr lang="en-GB" sz="2400" b="1">
                <a:solidFill>
                  <a:srgbClr val="23BAED"/>
                </a:solidFill>
              </a:rPr>
              <a:t> </a:t>
            </a:r>
            <a:r>
              <a:rPr lang="en-GB" sz="2400">
                <a:solidFill>
                  <a:schemeClr val="tx1">
                    <a:lumMod val="65000"/>
                    <a:lumOff val="35000"/>
                  </a:schemeClr>
                </a:solidFill>
              </a:rPr>
              <a:t>In turn, these flows provide </a:t>
            </a:r>
            <a:r>
              <a:rPr lang="en-GB" sz="2400" b="1">
                <a:solidFill>
                  <a:srgbClr val="23BAED"/>
                </a:solidFill>
              </a:rPr>
              <a:t>value</a:t>
            </a:r>
            <a:r>
              <a:rPr lang="en-GB" sz="2400">
                <a:solidFill>
                  <a:schemeClr val="tx1">
                    <a:lumMod val="65000"/>
                    <a:lumOff val="35000"/>
                  </a:schemeClr>
                </a:solidFil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40053" y="103870"/>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84447"/>
              <a:ext cx="1139086" cy="887229"/>
            </a:xfrm>
            <a:prstGeom prst="rect">
              <a:avLst/>
            </a:prstGeom>
            <a:noFill/>
          </p:spPr>
          <p:txBody>
            <a:bodyPr wrap="square" rtlCol="0">
              <a:spAutoFit/>
            </a:bodyPr>
            <a:lstStyle/>
            <a:p>
              <a:pPr algn="ctr"/>
              <a:r>
                <a:rPr lang="en-GB" sz="1600" dirty="0">
                  <a:solidFill>
                    <a:schemeClr val="bg1"/>
                  </a:solidFill>
                </a:rPr>
                <a:t>Refer to </a:t>
              </a:r>
              <a:r>
                <a:rPr lang="en-GB" sz="1600" b="1" dirty="0">
                  <a:solidFill>
                    <a:schemeClr val="bg1"/>
                  </a:solidFill>
                </a:rPr>
                <a:t>p. 5 </a:t>
              </a:r>
              <a:r>
                <a:rPr lang="en-GB" sz="1600" dirty="0">
                  <a:solidFill>
                    <a:schemeClr val="bg1"/>
                  </a:solidFill>
                </a:rPr>
                <a:t>of your workbook &amp; </a:t>
              </a:r>
              <a:r>
                <a:rPr lang="en-GB" sz="1600" b="1" dirty="0">
                  <a:solidFill>
                    <a:schemeClr val="bg1"/>
                  </a:solidFill>
                </a:rPr>
                <a:t>p.12 </a:t>
              </a:r>
              <a:r>
                <a:rPr lang="en-GB" sz="1600" dirty="0">
                  <a:solidFill>
                    <a:schemeClr val="bg1"/>
                  </a:solidFill>
                </a:rPr>
                <a:t>of the Natural Capital Protocol (NCP)</a:t>
              </a:r>
            </a:p>
          </p:txBody>
        </p:sp>
      </p:grpSp>
      <p:sp>
        <p:nvSpPr>
          <p:cNvPr id="4" name="Slide Number Placeholder 3">
            <a:extLst>
              <a:ext uri="{FF2B5EF4-FFF2-40B4-BE49-F238E27FC236}">
                <a16:creationId xmlns:a16="http://schemas.microsoft.com/office/drawing/2014/main" id="{9A181B66-FFC7-4F4B-B2DC-53D6FBCFF328}"/>
              </a:ext>
            </a:extLst>
          </p:cNvPr>
          <p:cNvSpPr>
            <a:spLocks noGrp="1"/>
          </p:cNvSpPr>
          <p:nvPr>
            <p:ph type="sldNum" sz="quarter" idx="12"/>
          </p:nvPr>
        </p:nvSpPr>
        <p:spPr/>
        <p:txBody>
          <a:bodyPr/>
          <a:lstStyle/>
          <a:p>
            <a:fld id="{971CEC84-1649-40CE-BFF6-7286506FEA08}" type="slidenum">
              <a:rPr lang="en-GB" smtClean="0"/>
              <a:pPr/>
              <a:t>14</a:t>
            </a:fld>
            <a:endParaRPr lang="en-GB"/>
          </a:p>
        </p:txBody>
      </p:sp>
      <p:sp>
        <p:nvSpPr>
          <p:cNvPr id="3" name="Oval 2">
            <a:extLst>
              <a:ext uri="{FF2B5EF4-FFF2-40B4-BE49-F238E27FC236}">
                <a16:creationId xmlns:a16="http://schemas.microsoft.com/office/drawing/2014/main" id="{8E58EF38-F390-4047-AE46-453CE96F05E0}"/>
              </a:ext>
            </a:extLst>
          </p:cNvPr>
          <p:cNvSpPr/>
          <p:nvPr/>
        </p:nvSpPr>
        <p:spPr>
          <a:xfrm>
            <a:off x="549052" y="3604036"/>
            <a:ext cx="2069474" cy="2069474"/>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Biodiversity underpins both stocks and ecosystem services </a:t>
            </a:r>
            <a:endParaRPr lang="en-CH"/>
          </a:p>
        </p:txBody>
      </p:sp>
      <p:sp>
        <p:nvSpPr>
          <p:cNvPr id="8" name="Rectangle 7">
            <a:extLst>
              <a:ext uri="{FF2B5EF4-FFF2-40B4-BE49-F238E27FC236}">
                <a16:creationId xmlns:a16="http://schemas.microsoft.com/office/drawing/2014/main" id="{C9B3BD47-660E-4F71-8151-4A9BCE61E5F4}"/>
              </a:ext>
            </a:extLst>
          </p:cNvPr>
          <p:cNvSpPr/>
          <p:nvPr/>
        </p:nvSpPr>
        <p:spPr>
          <a:xfrm>
            <a:off x="2811294" y="5340485"/>
            <a:ext cx="2069474" cy="457200"/>
          </a:xfrm>
          <a:prstGeom prst="rect">
            <a:avLst/>
          </a:prstGeom>
          <a:noFill/>
          <a:ln w="28575">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0B7A89D0-B76F-4872-A3F8-97059C4A59FF}"/>
              </a:ext>
            </a:extLst>
          </p:cNvPr>
          <p:cNvSpPr txBox="1"/>
          <p:nvPr/>
        </p:nvSpPr>
        <p:spPr>
          <a:xfrm>
            <a:off x="9877754" y="5684251"/>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80249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lstStyle/>
          <a:p>
            <a:r>
              <a:rPr lang="en-GB"/>
              <a:t>Why should business care about natural capital?</a:t>
            </a:r>
          </a:p>
        </p:txBody>
      </p:sp>
      <p:pic>
        <p:nvPicPr>
          <p:cNvPr id="3" name="Picture 2">
            <a:extLst>
              <a:ext uri="{FF2B5EF4-FFF2-40B4-BE49-F238E27FC236}">
                <a16:creationId xmlns:a16="http://schemas.microsoft.com/office/drawing/2014/main" id="{743A0DB3-4E2B-4881-92E9-F5EF7B21326D}"/>
              </a:ext>
            </a:extLst>
          </p:cNvPr>
          <p:cNvPicPr>
            <a:picLocks noChangeAspect="1"/>
          </p:cNvPicPr>
          <p:nvPr/>
        </p:nvPicPr>
        <p:blipFill rotWithShape="1">
          <a:blip r:embed="rId3"/>
          <a:srcRect t="8663" b="2676"/>
          <a:stretch/>
        </p:blipFill>
        <p:spPr>
          <a:xfrm>
            <a:off x="3505707" y="1946448"/>
            <a:ext cx="5115095" cy="4592463"/>
          </a:xfrm>
          <a:prstGeom prst="rect">
            <a:avLst/>
          </a:prstGeom>
        </p:spPr>
      </p:pic>
      <p:sp>
        <p:nvSpPr>
          <p:cNvPr id="7" name="Slide Number Placeholder 6">
            <a:extLst>
              <a:ext uri="{FF2B5EF4-FFF2-40B4-BE49-F238E27FC236}">
                <a16:creationId xmlns:a16="http://schemas.microsoft.com/office/drawing/2014/main" id="{CCA92AA3-9351-487B-9FD2-73D524A4E58F}"/>
              </a:ext>
            </a:extLst>
          </p:cNvPr>
          <p:cNvSpPr>
            <a:spLocks noGrp="1"/>
          </p:cNvSpPr>
          <p:nvPr>
            <p:ph type="sldNum" sz="quarter" idx="12"/>
          </p:nvPr>
        </p:nvSpPr>
        <p:spPr/>
        <p:txBody>
          <a:bodyPr/>
          <a:lstStyle/>
          <a:p>
            <a:fld id="{971CEC84-1649-40CE-BFF6-7286506FEA08}" type="slidenum">
              <a:rPr lang="en-GB" smtClean="0"/>
              <a:pPr/>
              <a:t>15</a:t>
            </a:fld>
            <a:endParaRPr lang="en-GB"/>
          </a:p>
        </p:txBody>
      </p:sp>
      <p:sp>
        <p:nvSpPr>
          <p:cNvPr id="5" name="Rectangle 4">
            <a:extLst>
              <a:ext uri="{FF2B5EF4-FFF2-40B4-BE49-F238E27FC236}">
                <a16:creationId xmlns:a16="http://schemas.microsoft.com/office/drawing/2014/main" id="{F113D100-3D64-4AE8-9BA3-1438EA4CA5D7}"/>
              </a:ext>
            </a:extLst>
          </p:cNvPr>
          <p:cNvSpPr/>
          <p:nvPr/>
        </p:nvSpPr>
        <p:spPr>
          <a:xfrm>
            <a:off x="1708193" y="1244931"/>
            <a:ext cx="9440932" cy="523220"/>
          </a:xfrm>
          <a:prstGeom prst="rect">
            <a:avLst/>
          </a:prstGeom>
        </p:spPr>
        <p:txBody>
          <a:bodyPr wrap="square">
            <a:spAutoFit/>
          </a:bodyPr>
          <a:lstStyle/>
          <a:p>
            <a:r>
              <a:rPr lang="en-US" sz="2800" b="1" dirty="0">
                <a:solidFill>
                  <a:srgbClr val="003399"/>
                </a:solidFill>
              </a:rPr>
              <a:t>Financial performance is irrelevant on a dead planet</a:t>
            </a:r>
            <a:endParaRPr lang="en-GB" sz="2800" b="1" dirty="0">
              <a:solidFill>
                <a:srgbClr val="003399"/>
              </a:solidFill>
            </a:endParaRPr>
          </a:p>
        </p:txBody>
      </p:sp>
      <p:sp>
        <p:nvSpPr>
          <p:cNvPr id="6" name="TextBox 5">
            <a:extLst>
              <a:ext uri="{FF2B5EF4-FFF2-40B4-BE49-F238E27FC236}">
                <a16:creationId xmlns:a16="http://schemas.microsoft.com/office/drawing/2014/main" id="{DE8A3CAE-9621-4740-BD63-38EB4311DE6F}"/>
              </a:ext>
            </a:extLst>
          </p:cNvPr>
          <p:cNvSpPr txBox="1"/>
          <p:nvPr/>
        </p:nvSpPr>
        <p:spPr>
          <a:xfrm>
            <a:off x="9608599" y="5715424"/>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Tom Toro in the New Yorker</a:t>
            </a:r>
          </a:p>
        </p:txBody>
      </p:sp>
    </p:spTree>
    <p:extLst>
      <p:ext uri="{BB962C8B-B14F-4D97-AF65-F5344CB8AC3E}">
        <p14:creationId xmlns:p14="http://schemas.microsoft.com/office/powerpoint/2010/main" val="429848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3C2A5-B388-4A04-A738-098DFFEB0E36}"/>
              </a:ext>
            </a:extLst>
          </p:cNvPr>
          <p:cNvSpPr>
            <a:spLocks noGrp="1"/>
          </p:cNvSpPr>
          <p:nvPr>
            <p:ph type="title"/>
          </p:nvPr>
        </p:nvSpPr>
        <p:spPr/>
        <p:txBody>
          <a:bodyPr/>
          <a:lstStyle/>
          <a:p>
            <a:r>
              <a:rPr lang="en-GB"/>
              <a:t>Why should business care about natural capital?</a:t>
            </a:r>
            <a:endParaRPr lang="en-CH"/>
          </a:p>
        </p:txBody>
      </p:sp>
      <p:sp>
        <p:nvSpPr>
          <p:cNvPr id="4" name="Slide Number Placeholder 3">
            <a:extLst>
              <a:ext uri="{FF2B5EF4-FFF2-40B4-BE49-F238E27FC236}">
                <a16:creationId xmlns:a16="http://schemas.microsoft.com/office/drawing/2014/main" id="{C52AB02E-28F1-4F26-BFCB-807BB4254304}"/>
              </a:ext>
            </a:extLst>
          </p:cNvPr>
          <p:cNvSpPr>
            <a:spLocks noGrp="1"/>
          </p:cNvSpPr>
          <p:nvPr>
            <p:ph type="sldNum" sz="quarter" idx="12"/>
          </p:nvPr>
        </p:nvSpPr>
        <p:spPr/>
        <p:txBody>
          <a:bodyPr/>
          <a:lstStyle/>
          <a:p>
            <a:fld id="{971CEC84-1649-40CE-BFF6-7286506FEA08}" type="slidenum">
              <a:rPr lang="en-GB" smtClean="0"/>
              <a:pPr/>
              <a:t>16</a:t>
            </a:fld>
            <a:endParaRPr lang="en-GB"/>
          </a:p>
        </p:txBody>
      </p:sp>
      <p:sp>
        <p:nvSpPr>
          <p:cNvPr id="6" name="Rectangle 5">
            <a:extLst>
              <a:ext uri="{FF2B5EF4-FFF2-40B4-BE49-F238E27FC236}">
                <a16:creationId xmlns:a16="http://schemas.microsoft.com/office/drawing/2014/main" id="{8286D73B-53B6-4232-BDC1-A60842DEE93B}"/>
              </a:ext>
            </a:extLst>
          </p:cNvPr>
          <p:cNvSpPr/>
          <p:nvPr/>
        </p:nvSpPr>
        <p:spPr>
          <a:xfrm>
            <a:off x="2966882" y="2229851"/>
            <a:ext cx="6414833" cy="2162130"/>
          </a:xfrm>
          <a:prstGeom prst="rect">
            <a:avLst/>
          </a:prstGeom>
        </p:spPr>
        <p:txBody>
          <a:bodyPr wrap="square">
            <a:spAutoFit/>
          </a:bodyPr>
          <a:lstStyle/>
          <a:p>
            <a:pPr algn="ctr">
              <a:lnSpc>
                <a:spcPct val="130000"/>
              </a:lnSpc>
            </a:pPr>
            <a:r>
              <a:rPr lang="en-GB" sz="2000" i="1" dirty="0">
                <a:solidFill>
                  <a:schemeClr val="tx1">
                    <a:lumMod val="65000"/>
                    <a:lumOff val="35000"/>
                  </a:schemeClr>
                </a:solidFill>
              </a:rPr>
              <a:t>“Biodiversity and nature’s contributions to people are our common heritage and humanity’s most important life-supporting ‘safety net’. But our safety net is stretched almost to breaking point.”</a:t>
            </a:r>
          </a:p>
          <a:p>
            <a:endParaRPr lang="en-GB" sz="1050" i="1" dirty="0">
              <a:solidFill>
                <a:schemeClr val="tx1">
                  <a:lumMod val="65000"/>
                  <a:lumOff val="35000"/>
                </a:schemeClr>
              </a:solidFill>
            </a:endParaRPr>
          </a:p>
          <a:p>
            <a:pPr algn="ctr"/>
            <a:r>
              <a:rPr lang="en-GB" dirty="0">
                <a:solidFill>
                  <a:schemeClr val="tx1">
                    <a:lumMod val="65000"/>
                    <a:lumOff val="35000"/>
                  </a:schemeClr>
                </a:solidFill>
              </a:rPr>
              <a:t>Prof. Sandra Díaz (Argentina), IPBES Global Assessment</a:t>
            </a:r>
          </a:p>
        </p:txBody>
      </p:sp>
      <p:sp>
        <p:nvSpPr>
          <p:cNvPr id="3" name="Oval 2">
            <a:extLst>
              <a:ext uri="{FF2B5EF4-FFF2-40B4-BE49-F238E27FC236}">
                <a16:creationId xmlns:a16="http://schemas.microsoft.com/office/drawing/2014/main" id="{0459C4F5-10FB-431D-8F28-CC29DB0658CC}"/>
              </a:ext>
            </a:extLst>
          </p:cNvPr>
          <p:cNvSpPr/>
          <p:nvPr/>
        </p:nvSpPr>
        <p:spPr>
          <a:xfrm>
            <a:off x="314194" y="1502619"/>
            <a:ext cx="1874197" cy="1874197"/>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100 million hectares of tropical forest lost in 20 years </a:t>
            </a:r>
            <a:endParaRPr lang="en-CH" sz="1700" dirty="0"/>
          </a:p>
        </p:txBody>
      </p:sp>
      <p:sp>
        <p:nvSpPr>
          <p:cNvPr id="7" name="Oval 6">
            <a:extLst>
              <a:ext uri="{FF2B5EF4-FFF2-40B4-BE49-F238E27FC236}">
                <a16:creationId xmlns:a16="http://schemas.microsoft.com/office/drawing/2014/main" id="{CF7D76F7-4242-4604-9C89-C042B085619E}"/>
              </a:ext>
            </a:extLst>
          </p:cNvPr>
          <p:cNvSpPr/>
          <p:nvPr/>
        </p:nvSpPr>
        <p:spPr>
          <a:xfrm>
            <a:off x="10164274" y="1436719"/>
            <a:ext cx="1874197" cy="1874197"/>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 million species at risk of extinction</a:t>
            </a:r>
            <a:endParaRPr lang="en-CH" dirty="0"/>
          </a:p>
        </p:txBody>
      </p:sp>
      <p:sp>
        <p:nvSpPr>
          <p:cNvPr id="8" name="Oval 7">
            <a:extLst>
              <a:ext uri="{FF2B5EF4-FFF2-40B4-BE49-F238E27FC236}">
                <a16:creationId xmlns:a16="http://schemas.microsoft.com/office/drawing/2014/main" id="{040CA48B-5388-4EF1-BD0C-C3F70012584E}"/>
              </a:ext>
            </a:extLst>
          </p:cNvPr>
          <p:cNvSpPr/>
          <p:nvPr/>
        </p:nvSpPr>
        <p:spPr>
          <a:xfrm>
            <a:off x="548657" y="3787817"/>
            <a:ext cx="2162131" cy="2162131"/>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t>75% of terrestrial environment “severely altered” by human actions</a:t>
            </a:r>
            <a:endParaRPr lang="en-CH" sz="1700" dirty="0"/>
          </a:p>
        </p:txBody>
      </p:sp>
      <p:sp>
        <p:nvSpPr>
          <p:cNvPr id="9" name="Oval 8">
            <a:extLst>
              <a:ext uri="{FF2B5EF4-FFF2-40B4-BE49-F238E27FC236}">
                <a16:creationId xmlns:a16="http://schemas.microsoft.com/office/drawing/2014/main" id="{270C6B73-89EC-4BEF-ACE4-EED1C563E9EC}"/>
              </a:ext>
            </a:extLst>
          </p:cNvPr>
          <p:cNvSpPr/>
          <p:nvPr/>
        </p:nvSpPr>
        <p:spPr>
          <a:xfrm>
            <a:off x="9637809" y="3875933"/>
            <a:ext cx="1737136" cy="1737136"/>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50% of live coral reefs lost since 1870s</a:t>
            </a:r>
            <a:endParaRPr lang="en-CH" dirty="0"/>
          </a:p>
        </p:txBody>
      </p:sp>
    </p:spTree>
    <p:extLst>
      <p:ext uri="{BB962C8B-B14F-4D97-AF65-F5344CB8AC3E}">
        <p14:creationId xmlns:p14="http://schemas.microsoft.com/office/powerpoint/2010/main" val="610074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a:t>The global risk landscape continues to shift</a:t>
            </a:r>
          </a:p>
        </p:txBody>
      </p:sp>
      <p:sp>
        <p:nvSpPr>
          <p:cNvPr id="5" name="Rectangle 4">
            <a:extLst>
              <a:ext uri="{FF2B5EF4-FFF2-40B4-BE49-F238E27FC236}">
                <a16:creationId xmlns:a16="http://schemas.microsoft.com/office/drawing/2014/main" id="{BD7436B1-4DEE-4919-8C8D-DF03D6F19464}"/>
              </a:ext>
            </a:extLst>
          </p:cNvPr>
          <p:cNvSpPr/>
          <p:nvPr/>
        </p:nvSpPr>
        <p:spPr>
          <a:xfrm>
            <a:off x="308807" y="1605064"/>
            <a:ext cx="489146" cy="1801203"/>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 5 Global Risks: likelihood</a:t>
            </a:r>
          </a:p>
        </p:txBody>
      </p:sp>
      <p:sp>
        <p:nvSpPr>
          <p:cNvPr id="6" name="Rectangle 5">
            <a:extLst>
              <a:ext uri="{FF2B5EF4-FFF2-40B4-BE49-F238E27FC236}">
                <a16:creationId xmlns:a16="http://schemas.microsoft.com/office/drawing/2014/main" id="{48ACDC39-B994-456A-92BB-D8F1A55E7E78}"/>
              </a:ext>
            </a:extLst>
          </p:cNvPr>
          <p:cNvSpPr/>
          <p:nvPr/>
        </p:nvSpPr>
        <p:spPr>
          <a:xfrm>
            <a:off x="307490" y="3820979"/>
            <a:ext cx="489146" cy="1894844"/>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Top 5 Global Risks: impact</a:t>
            </a:r>
          </a:p>
        </p:txBody>
      </p:sp>
      <p:grpSp>
        <p:nvGrpSpPr>
          <p:cNvPr id="14" name="Group 13">
            <a:extLst>
              <a:ext uri="{FF2B5EF4-FFF2-40B4-BE49-F238E27FC236}">
                <a16:creationId xmlns:a16="http://schemas.microsoft.com/office/drawing/2014/main" id="{B166B7F2-28B7-451C-9111-3AA711303E3D}"/>
              </a:ext>
            </a:extLst>
          </p:cNvPr>
          <p:cNvGrpSpPr/>
          <p:nvPr/>
        </p:nvGrpSpPr>
        <p:grpSpPr>
          <a:xfrm>
            <a:off x="1509097" y="6249408"/>
            <a:ext cx="7487255" cy="289503"/>
            <a:chOff x="1130439" y="5025176"/>
            <a:chExt cx="7487255" cy="289503"/>
          </a:xfrm>
        </p:grpSpPr>
        <p:sp>
          <p:nvSpPr>
            <p:cNvPr id="7" name="TextBox 6">
              <a:extLst>
                <a:ext uri="{FF2B5EF4-FFF2-40B4-BE49-F238E27FC236}">
                  <a16:creationId xmlns:a16="http://schemas.microsoft.com/office/drawing/2014/main" id="{8232BB78-F764-4B65-B7BD-25D2C6A52433}"/>
                </a:ext>
              </a:extLst>
            </p:cNvPr>
            <p:cNvSpPr txBox="1"/>
            <p:nvPr/>
          </p:nvSpPr>
          <p:spPr>
            <a:xfrm>
              <a:off x="1331368" y="5025176"/>
              <a:ext cx="7286326" cy="28950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Economic         Environmental         Geopolitical          Societal          Technological</a:t>
              </a:r>
            </a:p>
          </p:txBody>
        </p:sp>
        <p:sp>
          <p:nvSpPr>
            <p:cNvPr id="8" name="Rectangle 7">
              <a:extLst>
                <a:ext uri="{FF2B5EF4-FFF2-40B4-BE49-F238E27FC236}">
                  <a16:creationId xmlns:a16="http://schemas.microsoft.com/office/drawing/2014/main" id="{A47DD150-1BEE-4CDE-AB73-AF357DCD0CEE}"/>
                </a:ext>
              </a:extLst>
            </p:cNvPr>
            <p:cNvSpPr/>
            <p:nvPr/>
          </p:nvSpPr>
          <p:spPr>
            <a:xfrm>
              <a:off x="1130439" y="5085046"/>
              <a:ext cx="176721" cy="192652"/>
            </a:xfrm>
            <a:prstGeom prst="rect">
              <a:avLst/>
            </a:prstGeom>
            <a:solidFill>
              <a:srgbClr val="3366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F3F175-4DF4-459A-B82D-0BA9D5901262}"/>
                </a:ext>
              </a:extLst>
            </p:cNvPr>
            <p:cNvSpPr/>
            <p:nvPr/>
          </p:nvSpPr>
          <p:spPr>
            <a:xfrm>
              <a:off x="2132697" y="5085046"/>
              <a:ext cx="176721" cy="19265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E18F174-6D7E-41DD-BF1F-433AE716E95B}"/>
                </a:ext>
              </a:extLst>
            </p:cNvPr>
            <p:cNvSpPr/>
            <p:nvPr/>
          </p:nvSpPr>
          <p:spPr>
            <a:xfrm>
              <a:off x="3358941" y="5085046"/>
              <a:ext cx="176721" cy="192652"/>
            </a:xfrm>
            <a:prstGeom prst="rect">
              <a:avLst/>
            </a:prstGeom>
            <a:solidFill>
              <a:srgbClr val="FBB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9F4AEF-64B9-4E27-B18B-F1848373045A}"/>
                </a:ext>
              </a:extLst>
            </p:cNvPr>
            <p:cNvSpPr/>
            <p:nvPr/>
          </p:nvSpPr>
          <p:spPr>
            <a:xfrm>
              <a:off x="4496824" y="5085046"/>
              <a:ext cx="176721" cy="192652"/>
            </a:xfrm>
            <a:prstGeom prst="rect">
              <a:avLst/>
            </a:prstGeom>
            <a:solidFill>
              <a:srgbClr val="C7007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E7E64F-BCBE-4A93-A877-8F6796B779A5}"/>
                </a:ext>
              </a:extLst>
            </p:cNvPr>
            <p:cNvSpPr/>
            <p:nvPr/>
          </p:nvSpPr>
          <p:spPr>
            <a:xfrm>
              <a:off x="5386514" y="5085046"/>
              <a:ext cx="176721" cy="192652"/>
            </a:xfrm>
            <a:prstGeom prst="rect">
              <a:avLst/>
            </a:prstGeom>
            <a:solidFill>
              <a:srgbClr val="009F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463A4ECE-5AE8-47D2-B697-B71A0D5C7707}"/>
              </a:ext>
            </a:extLst>
          </p:cNvPr>
          <p:cNvSpPr txBox="1"/>
          <p:nvPr/>
        </p:nvSpPr>
        <p:spPr>
          <a:xfrm>
            <a:off x="7081034" y="6251715"/>
            <a:ext cx="34425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WEF Global Risks Report 2020</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19" name="Content Placeholder 5">
            <a:extLst>
              <a:ext uri="{FF2B5EF4-FFF2-40B4-BE49-F238E27FC236}">
                <a16:creationId xmlns:a16="http://schemas.microsoft.com/office/drawing/2014/main" id="{E1DD41F4-5F5A-40A8-951E-A7650FD00403}"/>
              </a:ext>
            </a:extLst>
          </p:cNvPr>
          <p:cNvGraphicFramePr>
            <a:graphicFrameLocks/>
          </p:cNvGraphicFramePr>
          <p:nvPr>
            <p:extLst>
              <p:ext uri="{D42A27DB-BD31-4B8C-83A1-F6EECF244321}">
                <p14:modId xmlns:p14="http://schemas.microsoft.com/office/powerpoint/2010/main" val="136006394"/>
              </p:ext>
            </p:extLst>
          </p:nvPr>
        </p:nvGraphicFramePr>
        <p:xfrm>
          <a:off x="1079414" y="1267716"/>
          <a:ext cx="10050648" cy="4704171"/>
        </p:xfrm>
        <a:graphic>
          <a:graphicData uri="http://schemas.openxmlformats.org/drawingml/2006/table">
            <a:tbl>
              <a:tblPr firstRow="1" bandRow="1"/>
              <a:tblGrid>
                <a:gridCol w="1842884">
                  <a:extLst>
                    <a:ext uri="{9D8B030D-6E8A-4147-A177-3AD203B41FA5}">
                      <a16:colId xmlns:a16="http://schemas.microsoft.com/office/drawing/2014/main" val="20000"/>
                    </a:ext>
                  </a:extLst>
                </a:gridCol>
                <a:gridCol w="575625">
                  <a:extLst>
                    <a:ext uri="{9D8B030D-6E8A-4147-A177-3AD203B41FA5}">
                      <a16:colId xmlns:a16="http://schemas.microsoft.com/office/drawing/2014/main" val="20001"/>
                    </a:ext>
                  </a:extLst>
                </a:gridCol>
                <a:gridCol w="575625">
                  <a:extLst>
                    <a:ext uri="{9D8B030D-6E8A-4147-A177-3AD203B41FA5}">
                      <a16:colId xmlns:a16="http://schemas.microsoft.com/office/drawing/2014/main" val="20002"/>
                    </a:ext>
                  </a:extLst>
                </a:gridCol>
                <a:gridCol w="575625">
                  <a:extLst>
                    <a:ext uri="{9D8B030D-6E8A-4147-A177-3AD203B41FA5}">
                      <a16:colId xmlns:a16="http://schemas.microsoft.com/office/drawing/2014/main" val="4018841798"/>
                    </a:ext>
                  </a:extLst>
                </a:gridCol>
                <a:gridCol w="575625">
                  <a:extLst>
                    <a:ext uri="{9D8B030D-6E8A-4147-A177-3AD203B41FA5}">
                      <a16:colId xmlns:a16="http://schemas.microsoft.com/office/drawing/2014/main" val="3911538392"/>
                    </a:ext>
                  </a:extLst>
                </a:gridCol>
                <a:gridCol w="575625">
                  <a:extLst>
                    <a:ext uri="{9D8B030D-6E8A-4147-A177-3AD203B41FA5}">
                      <a16:colId xmlns:a16="http://schemas.microsoft.com/office/drawing/2014/main" val="640585476"/>
                    </a:ext>
                  </a:extLst>
                </a:gridCol>
                <a:gridCol w="575625">
                  <a:extLst>
                    <a:ext uri="{9D8B030D-6E8A-4147-A177-3AD203B41FA5}">
                      <a16:colId xmlns:a16="http://schemas.microsoft.com/office/drawing/2014/main" val="1169577229"/>
                    </a:ext>
                  </a:extLst>
                </a:gridCol>
                <a:gridCol w="575625">
                  <a:extLst>
                    <a:ext uri="{9D8B030D-6E8A-4147-A177-3AD203B41FA5}">
                      <a16:colId xmlns:a16="http://schemas.microsoft.com/office/drawing/2014/main" val="2114804561"/>
                    </a:ext>
                  </a:extLst>
                </a:gridCol>
                <a:gridCol w="575625">
                  <a:extLst>
                    <a:ext uri="{9D8B030D-6E8A-4147-A177-3AD203B41FA5}">
                      <a16:colId xmlns:a16="http://schemas.microsoft.com/office/drawing/2014/main" val="3419674692"/>
                    </a:ext>
                  </a:extLst>
                </a:gridCol>
                <a:gridCol w="575625">
                  <a:extLst>
                    <a:ext uri="{9D8B030D-6E8A-4147-A177-3AD203B41FA5}">
                      <a16:colId xmlns:a16="http://schemas.microsoft.com/office/drawing/2014/main" val="3293626145"/>
                    </a:ext>
                  </a:extLst>
                </a:gridCol>
                <a:gridCol w="575625">
                  <a:extLst>
                    <a:ext uri="{9D8B030D-6E8A-4147-A177-3AD203B41FA5}">
                      <a16:colId xmlns:a16="http://schemas.microsoft.com/office/drawing/2014/main" val="3826489592"/>
                    </a:ext>
                  </a:extLst>
                </a:gridCol>
                <a:gridCol w="2451514">
                  <a:extLst>
                    <a:ext uri="{9D8B030D-6E8A-4147-A177-3AD203B41FA5}">
                      <a16:colId xmlns:a16="http://schemas.microsoft.com/office/drawing/2014/main" val="907754073"/>
                    </a:ext>
                  </a:extLst>
                </a:gridCol>
              </a:tblGrid>
              <a:tr h="308834">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200">
                          <a:latin typeface="Arial" panose="020B0604020202020204" pitchFamily="34" charset="0"/>
                          <a:cs typeface="Arial" panose="020B0604020202020204" pitchFamily="34" charset="0"/>
                        </a:rPr>
                        <a:t>2009</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2010</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2011</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2012</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2013</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2014</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2015</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2016</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2017</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2018</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2019</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2020</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28421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algn="l" defTabSz="914400" rtl="0" eaLnBrk="1" latinLnBrk="0" hangingPunct="1">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Asset price collapse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Extreme weather</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extLst>
                  <a:ext uri="{0D108BD9-81ED-4DB2-BD59-A6C34878D82A}">
                    <a16:rowId xmlns:a16="http://schemas.microsoft.com/office/drawing/2014/main" val="10001"/>
                  </a:ext>
                </a:extLst>
              </a:tr>
              <a:tr h="45095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Slowing</a:t>
                      </a:r>
                      <a:r>
                        <a:rPr lang="en-US" sz="1200" baseline="0">
                          <a:solidFill>
                            <a:schemeClr val="bg1"/>
                          </a:solidFill>
                          <a:latin typeface="Arial" panose="020B0604020202020204" pitchFamily="34" charset="0"/>
                          <a:cs typeface="Arial" panose="020B0604020202020204" pitchFamily="34" charset="0"/>
                        </a:rPr>
                        <a:t> Chinese economy (&lt;6%)</a:t>
                      </a: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Climate action failure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4143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dirty="0">
                          <a:solidFill>
                            <a:schemeClr val="bg1"/>
                          </a:solidFill>
                          <a:latin typeface="Arial" panose="020B0604020202020204" pitchFamily="34" charset="0"/>
                          <a:cs typeface="Arial" panose="020B0604020202020204" pitchFamily="34" charset="0"/>
                        </a:rPr>
                        <a:t>Chronic</a:t>
                      </a:r>
                      <a:r>
                        <a:rPr lang="en-US" sz="1200" baseline="0" dirty="0">
                          <a:solidFill>
                            <a:schemeClr val="bg1"/>
                          </a:solidFill>
                          <a:latin typeface="Arial" panose="020B0604020202020204" pitchFamily="34" charset="0"/>
                          <a:cs typeface="Arial" panose="020B0604020202020204" pitchFamily="34" charset="0"/>
                        </a:rPr>
                        <a:t> disease</a:t>
                      </a: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Natural disaster</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43493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tx1">
                              <a:lumMod val="65000"/>
                              <a:lumOff val="35000"/>
                            </a:schemeClr>
                          </a:solidFill>
                          <a:latin typeface="Arial" panose="020B0604020202020204" pitchFamily="34" charset="0"/>
                          <a:cs typeface="Arial" panose="020B0604020202020204" pitchFamily="34" charset="0"/>
                        </a:rPr>
                        <a:t>Global governance gaps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Biodiversity loss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r h="46510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dirty="0">
                          <a:solidFill>
                            <a:schemeClr val="bg1"/>
                          </a:solidFill>
                          <a:latin typeface="Arial" panose="020B0604020202020204" pitchFamily="34" charset="0"/>
                          <a:cs typeface="Arial" panose="020B0604020202020204" pitchFamily="34" charset="0"/>
                        </a:rPr>
                        <a:t>Retrenchment from globalization</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Human-made environmental disasters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r h="18133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4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dirty="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dirty="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8421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Asset price collapse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Climate action failure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7"/>
                  </a:ext>
                </a:extLst>
              </a:tr>
              <a:tr h="60865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Retrenchment from globalization (developed)</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Weapons of mass destruction</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extLst>
                  <a:ext uri="{0D108BD9-81ED-4DB2-BD59-A6C34878D82A}">
                    <a16:rowId xmlns:a16="http://schemas.microsoft.com/office/drawing/2014/main" val="10008"/>
                  </a:ext>
                </a:extLst>
              </a:tr>
              <a:tr h="4143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Oil and gas price spike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Biodiversity loss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9"/>
                  </a:ext>
                </a:extLst>
              </a:tr>
              <a:tr h="42861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410813"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Chronic</a:t>
                      </a:r>
                      <a:r>
                        <a:rPr lang="en-US" sz="1200" baseline="0">
                          <a:solidFill>
                            <a:schemeClr val="bg1"/>
                          </a:solidFill>
                          <a:latin typeface="Arial" panose="020B0604020202020204" pitchFamily="34" charset="0"/>
                          <a:cs typeface="Arial" panose="020B0604020202020204" pitchFamily="34" charset="0"/>
                        </a:rPr>
                        <a:t> disease</a:t>
                      </a: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Extreme weather</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0"/>
                  </a:ext>
                </a:extLst>
              </a:tr>
              <a:tr h="42861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Fiscal crises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Water crisis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65718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45EE9E-439D-4E06-B000-683923CE67D6}"/>
              </a:ext>
            </a:extLst>
          </p:cNvPr>
          <p:cNvPicPr>
            <a:picLocks noChangeAspect="1"/>
          </p:cNvPicPr>
          <p:nvPr/>
        </p:nvPicPr>
        <p:blipFill rotWithShape="1">
          <a:blip r:embed="rId3">
            <a:extLst>
              <a:ext uri="{28A0092B-C50C-407E-A947-70E740481C1C}">
                <a14:useLocalDpi xmlns:a14="http://schemas.microsoft.com/office/drawing/2010/main" val="0"/>
              </a:ext>
            </a:extLst>
          </a:blip>
          <a:srcRect l="23" t="36028" r="-23" b="25437"/>
          <a:stretch/>
        </p:blipFill>
        <p:spPr>
          <a:xfrm>
            <a:off x="0" y="0"/>
            <a:ext cx="12219077" cy="6858000"/>
          </a:xfrm>
          <a:prstGeom prst="rect">
            <a:avLst/>
          </a:prstGeom>
        </p:spPr>
      </p:pic>
      <p:pic>
        <p:nvPicPr>
          <p:cNvPr id="9" name="Picture 8">
            <a:extLst>
              <a:ext uri="{FF2B5EF4-FFF2-40B4-BE49-F238E27FC236}">
                <a16:creationId xmlns:a16="http://schemas.microsoft.com/office/drawing/2014/main" id="{531639BF-CC01-4263-B1E9-16A8DB05C1D9}"/>
              </a:ext>
            </a:extLst>
          </p:cNvPr>
          <p:cNvPicPr>
            <a:picLocks noChangeAspect="1"/>
          </p:cNvPicPr>
          <p:nvPr/>
        </p:nvPicPr>
        <p:blipFill>
          <a:blip r:embed="rId4"/>
          <a:stretch>
            <a:fillRect/>
          </a:stretch>
        </p:blipFill>
        <p:spPr>
          <a:xfrm>
            <a:off x="5157416" y="735564"/>
            <a:ext cx="6502915" cy="1243957"/>
          </a:xfrm>
          <a:prstGeom prst="rect">
            <a:avLst/>
          </a:prstGeom>
          <a:effectLst/>
        </p:spPr>
      </p:pic>
      <p:pic>
        <p:nvPicPr>
          <p:cNvPr id="8" name="Picture 7">
            <a:extLst>
              <a:ext uri="{FF2B5EF4-FFF2-40B4-BE49-F238E27FC236}">
                <a16:creationId xmlns:a16="http://schemas.microsoft.com/office/drawing/2014/main" id="{BCE7C36C-5ADE-4FDA-A637-277CC9F0099B}"/>
              </a:ext>
            </a:extLst>
          </p:cNvPr>
          <p:cNvPicPr>
            <a:picLocks noChangeAspect="1"/>
          </p:cNvPicPr>
          <p:nvPr/>
        </p:nvPicPr>
        <p:blipFill rotWithShape="1">
          <a:blip r:embed="rId5"/>
          <a:srcRect l="3738" b="51852"/>
          <a:stretch/>
        </p:blipFill>
        <p:spPr>
          <a:xfrm>
            <a:off x="156569" y="1572163"/>
            <a:ext cx="4483609" cy="125201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CD10D31-D589-41E2-83E6-2C9D9F1905A1}"/>
              </a:ext>
            </a:extLst>
          </p:cNvPr>
          <p:cNvPicPr>
            <a:picLocks noChangeAspect="1"/>
          </p:cNvPicPr>
          <p:nvPr/>
        </p:nvPicPr>
        <p:blipFill rotWithShape="1">
          <a:blip r:embed="rId6"/>
          <a:srcRect b="76932"/>
          <a:stretch/>
        </p:blipFill>
        <p:spPr>
          <a:xfrm>
            <a:off x="7095837" y="1943508"/>
            <a:ext cx="4305673" cy="1209448"/>
          </a:xfrm>
          <a:prstGeom prst="rect">
            <a:avLst/>
          </a:prstGeom>
        </p:spPr>
      </p:pic>
      <p:pic>
        <p:nvPicPr>
          <p:cNvPr id="17" name="Picture 16">
            <a:extLst>
              <a:ext uri="{FF2B5EF4-FFF2-40B4-BE49-F238E27FC236}">
                <a16:creationId xmlns:a16="http://schemas.microsoft.com/office/drawing/2014/main" id="{C4144484-2E65-499A-B56F-0A93CF9AABE7}"/>
              </a:ext>
            </a:extLst>
          </p:cNvPr>
          <p:cNvPicPr>
            <a:picLocks noChangeAspect="1"/>
          </p:cNvPicPr>
          <p:nvPr/>
        </p:nvPicPr>
        <p:blipFill>
          <a:blip r:embed="rId7"/>
          <a:stretch>
            <a:fillRect/>
          </a:stretch>
        </p:blipFill>
        <p:spPr>
          <a:xfrm>
            <a:off x="3033690" y="2281522"/>
            <a:ext cx="3718882" cy="1028789"/>
          </a:xfrm>
          <a:prstGeom prst="rect">
            <a:avLst/>
          </a:prstGeom>
        </p:spPr>
      </p:pic>
      <p:pic>
        <p:nvPicPr>
          <p:cNvPr id="10" name="Picture 9">
            <a:extLst>
              <a:ext uri="{FF2B5EF4-FFF2-40B4-BE49-F238E27FC236}">
                <a16:creationId xmlns:a16="http://schemas.microsoft.com/office/drawing/2014/main" id="{CA414170-6254-4066-BEAF-D41AE140870D}"/>
              </a:ext>
            </a:extLst>
          </p:cNvPr>
          <p:cNvPicPr>
            <a:picLocks noChangeAspect="1"/>
          </p:cNvPicPr>
          <p:nvPr/>
        </p:nvPicPr>
        <p:blipFill>
          <a:blip r:embed="rId8"/>
          <a:stretch>
            <a:fillRect/>
          </a:stretch>
        </p:blipFill>
        <p:spPr>
          <a:xfrm>
            <a:off x="13343" y="3840889"/>
            <a:ext cx="6490689" cy="1391070"/>
          </a:xfrm>
          <a:prstGeom prst="rect">
            <a:avLst/>
          </a:prstGeom>
          <a:ln w="6350">
            <a:solidFill>
              <a:srgbClr val="747480"/>
            </a:solidFill>
          </a:ln>
          <a:effectLst/>
        </p:spPr>
      </p:pic>
      <p:pic>
        <p:nvPicPr>
          <p:cNvPr id="19" name="Picture Placeholder 5" descr="Pitch for Nature">
            <a:extLst>
              <a:ext uri="{FF2B5EF4-FFF2-40B4-BE49-F238E27FC236}">
                <a16:creationId xmlns:a16="http://schemas.microsoft.com/office/drawing/2014/main" id="{3EA27908-4CB5-42F3-A1F5-EAE8AFFDA77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642236" y="76335"/>
            <a:ext cx="4655194" cy="965250"/>
          </a:xfrm>
          <a:prstGeom prst="rect">
            <a:avLst/>
          </a:prstGeom>
        </p:spPr>
      </p:pic>
      <p:pic>
        <p:nvPicPr>
          <p:cNvPr id="22" name="Picture 21">
            <a:extLst>
              <a:ext uri="{FF2B5EF4-FFF2-40B4-BE49-F238E27FC236}">
                <a16:creationId xmlns:a16="http://schemas.microsoft.com/office/drawing/2014/main" id="{EB590A83-00CE-452D-A9E3-E101E2233C3C}"/>
              </a:ext>
            </a:extLst>
          </p:cNvPr>
          <p:cNvPicPr>
            <a:picLocks noChangeAspect="1"/>
          </p:cNvPicPr>
          <p:nvPr/>
        </p:nvPicPr>
        <p:blipFill>
          <a:blip r:embed="rId10"/>
          <a:stretch>
            <a:fillRect/>
          </a:stretch>
        </p:blipFill>
        <p:spPr>
          <a:xfrm>
            <a:off x="20469" y="5482186"/>
            <a:ext cx="5342083" cy="960203"/>
          </a:xfrm>
          <a:prstGeom prst="rect">
            <a:avLst/>
          </a:prstGeom>
        </p:spPr>
      </p:pic>
      <p:pic>
        <p:nvPicPr>
          <p:cNvPr id="23" name="Picture 22">
            <a:extLst>
              <a:ext uri="{FF2B5EF4-FFF2-40B4-BE49-F238E27FC236}">
                <a16:creationId xmlns:a16="http://schemas.microsoft.com/office/drawing/2014/main" id="{955CC2A2-6521-4125-9972-79576263605B}"/>
              </a:ext>
            </a:extLst>
          </p:cNvPr>
          <p:cNvPicPr>
            <a:picLocks noChangeAspect="1"/>
          </p:cNvPicPr>
          <p:nvPr/>
        </p:nvPicPr>
        <p:blipFill>
          <a:blip r:embed="rId11"/>
          <a:stretch>
            <a:fillRect/>
          </a:stretch>
        </p:blipFill>
        <p:spPr>
          <a:xfrm>
            <a:off x="7252512" y="4341200"/>
            <a:ext cx="4407819" cy="540314"/>
          </a:xfrm>
          <a:prstGeom prst="rect">
            <a:avLst/>
          </a:prstGeom>
        </p:spPr>
      </p:pic>
      <p:pic>
        <p:nvPicPr>
          <p:cNvPr id="20" name="Picture 19">
            <a:extLst>
              <a:ext uri="{FF2B5EF4-FFF2-40B4-BE49-F238E27FC236}">
                <a16:creationId xmlns:a16="http://schemas.microsoft.com/office/drawing/2014/main" id="{E8B5B8DE-32FB-46E0-9C17-7D773E511916}"/>
              </a:ext>
            </a:extLst>
          </p:cNvPr>
          <p:cNvPicPr>
            <a:picLocks noChangeAspect="1"/>
          </p:cNvPicPr>
          <p:nvPr/>
        </p:nvPicPr>
        <p:blipFill rotWithShape="1">
          <a:blip r:embed="rId12"/>
          <a:srcRect b="41494"/>
          <a:stretch/>
        </p:blipFill>
        <p:spPr>
          <a:xfrm>
            <a:off x="5297430" y="5012820"/>
            <a:ext cx="6894570" cy="884333"/>
          </a:xfrm>
          <a:prstGeom prst="rect">
            <a:avLst/>
          </a:prstGeom>
        </p:spPr>
      </p:pic>
      <p:pic>
        <p:nvPicPr>
          <p:cNvPr id="21" name="Picture 20">
            <a:extLst>
              <a:ext uri="{FF2B5EF4-FFF2-40B4-BE49-F238E27FC236}">
                <a16:creationId xmlns:a16="http://schemas.microsoft.com/office/drawing/2014/main" id="{4AD8CBBA-5893-45B0-A714-A64A7AA8FEB6}"/>
              </a:ext>
            </a:extLst>
          </p:cNvPr>
          <p:cNvPicPr>
            <a:picLocks noChangeAspect="1"/>
          </p:cNvPicPr>
          <p:nvPr/>
        </p:nvPicPr>
        <p:blipFill rotWithShape="1">
          <a:blip r:embed="rId13"/>
          <a:srcRect l="1751" t="21287"/>
          <a:stretch/>
        </p:blipFill>
        <p:spPr>
          <a:xfrm>
            <a:off x="6264928" y="3152956"/>
            <a:ext cx="5967492" cy="1063050"/>
          </a:xfrm>
          <a:prstGeom prst="rect">
            <a:avLst/>
          </a:prstGeom>
        </p:spPr>
      </p:pic>
      <p:sp>
        <p:nvSpPr>
          <p:cNvPr id="2" name="Slide Number Placeholder 1">
            <a:extLst>
              <a:ext uri="{FF2B5EF4-FFF2-40B4-BE49-F238E27FC236}">
                <a16:creationId xmlns:a16="http://schemas.microsoft.com/office/drawing/2014/main" id="{D4BCDECA-EE6B-4E22-8423-0357718A58CA}"/>
              </a:ext>
            </a:extLst>
          </p:cNvPr>
          <p:cNvSpPr>
            <a:spLocks noGrp="1"/>
          </p:cNvSpPr>
          <p:nvPr>
            <p:ph type="sldNum" sz="quarter" idx="12"/>
          </p:nvPr>
        </p:nvSpPr>
        <p:spPr/>
        <p:txBody>
          <a:bodyPr/>
          <a:lstStyle/>
          <a:p>
            <a:fld id="{971CEC84-1649-40CE-BFF6-7286506FEA08}" type="slidenum">
              <a:rPr lang="en-GB" smtClean="0"/>
              <a:pPr/>
              <a:t>18</a:t>
            </a:fld>
            <a:endParaRPr lang="en-GB"/>
          </a:p>
        </p:txBody>
      </p:sp>
      <p:pic>
        <p:nvPicPr>
          <p:cNvPr id="18" name="Picture 17">
            <a:extLst>
              <a:ext uri="{FF2B5EF4-FFF2-40B4-BE49-F238E27FC236}">
                <a16:creationId xmlns:a16="http://schemas.microsoft.com/office/drawing/2014/main" id="{E24F8D49-CEBB-4723-A0C9-F174B328E8A2}"/>
              </a:ext>
            </a:extLst>
          </p:cNvPr>
          <p:cNvPicPr>
            <a:picLocks noChangeAspect="1"/>
          </p:cNvPicPr>
          <p:nvPr/>
        </p:nvPicPr>
        <p:blipFill rotWithShape="1">
          <a:blip r:embed="rId14"/>
          <a:srcRect t="19233"/>
          <a:stretch/>
        </p:blipFill>
        <p:spPr>
          <a:xfrm>
            <a:off x="6504032" y="5476743"/>
            <a:ext cx="5395428" cy="1120214"/>
          </a:xfrm>
          <a:prstGeom prst="rect">
            <a:avLst/>
          </a:prstGeom>
        </p:spPr>
      </p:pic>
    </p:spTree>
    <p:extLst>
      <p:ext uri="{BB962C8B-B14F-4D97-AF65-F5344CB8AC3E}">
        <p14:creationId xmlns:p14="http://schemas.microsoft.com/office/powerpoint/2010/main" val="3336348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pic>
        <p:nvPicPr>
          <p:cNvPr id="5" name="Picture 4">
            <a:extLst>
              <a:ext uri="{FF2B5EF4-FFF2-40B4-BE49-F238E27FC236}">
                <a16:creationId xmlns:a16="http://schemas.microsoft.com/office/drawing/2014/main" id="{F745858F-AD8E-4E6E-BC50-71925C5F67F4}"/>
              </a:ext>
            </a:extLst>
          </p:cNvPr>
          <p:cNvPicPr>
            <a:picLocks noChangeAspect="1"/>
          </p:cNvPicPr>
          <p:nvPr/>
        </p:nvPicPr>
        <p:blipFill rotWithShape="1">
          <a:blip r:embed="rId3">
            <a:extLst>
              <a:ext uri="{28A0092B-C50C-407E-A947-70E740481C1C}">
                <a14:useLocalDpi xmlns:a14="http://schemas.microsoft.com/office/drawing/2010/main"/>
              </a:ext>
            </a:extLst>
          </a:blip>
          <a:srcRect t="5862"/>
          <a:stretch/>
        </p:blipFill>
        <p:spPr>
          <a:xfrm>
            <a:off x="2300144" y="1259612"/>
            <a:ext cx="7526222" cy="4075833"/>
          </a:xfrm>
          <a:prstGeom prst="rect">
            <a:avLst/>
          </a:prstGeom>
        </p:spPr>
      </p:pic>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p:txBody>
          <a:bodyPr/>
          <a:lstStyle/>
          <a:p>
            <a:fld id="{971CEC84-1649-40CE-BFF6-7286506FEA08}" type="slidenum">
              <a:rPr lang="en-GB" smtClean="0"/>
              <a:pPr/>
              <a:t>19</a:t>
            </a:fld>
            <a:endParaRPr lang="en-GB"/>
          </a:p>
        </p:txBody>
      </p:sp>
      <p:grpSp>
        <p:nvGrpSpPr>
          <p:cNvPr id="3" name="Group 2">
            <a:extLst>
              <a:ext uri="{FF2B5EF4-FFF2-40B4-BE49-F238E27FC236}">
                <a16:creationId xmlns:a16="http://schemas.microsoft.com/office/drawing/2014/main" id="{C03270F5-05D6-4F4B-AF83-7611244BD77E}"/>
              </a:ext>
            </a:extLst>
          </p:cNvPr>
          <p:cNvGrpSpPr/>
          <p:nvPr/>
        </p:nvGrpSpPr>
        <p:grpSpPr>
          <a:xfrm>
            <a:off x="314194" y="3149412"/>
            <a:ext cx="11243511" cy="2770543"/>
            <a:chOff x="314194" y="3149412"/>
            <a:chExt cx="11243511" cy="2770543"/>
          </a:xfrm>
        </p:grpSpPr>
        <p:sp>
          <p:nvSpPr>
            <p:cNvPr id="24" name="Oval 23">
              <a:extLst>
                <a:ext uri="{FF2B5EF4-FFF2-40B4-BE49-F238E27FC236}">
                  <a16:creationId xmlns:a16="http://schemas.microsoft.com/office/drawing/2014/main" id="{6B718C8D-00BB-4FF8-816B-69261E034BAC}"/>
                </a:ext>
              </a:extLst>
            </p:cNvPr>
            <p:cNvSpPr/>
            <p:nvPr/>
          </p:nvSpPr>
          <p:spPr>
            <a:xfrm>
              <a:off x="5491161" y="3149412"/>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1</a:t>
              </a:r>
            </a:p>
          </p:txBody>
        </p:sp>
        <p:sp>
          <p:nvSpPr>
            <p:cNvPr id="25" name="Rectangle 24">
              <a:extLst>
                <a:ext uri="{FF2B5EF4-FFF2-40B4-BE49-F238E27FC236}">
                  <a16:creationId xmlns:a16="http://schemas.microsoft.com/office/drawing/2014/main" id="{82F0432A-E017-416B-B14B-26577522AFAA}"/>
                </a:ext>
              </a:extLst>
            </p:cNvPr>
            <p:cNvSpPr/>
            <p:nvPr/>
          </p:nvSpPr>
          <p:spPr>
            <a:xfrm>
              <a:off x="314194" y="5088958"/>
              <a:ext cx="2409362" cy="830997"/>
            </a:xfrm>
            <a:prstGeom prst="rect">
              <a:avLst/>
            </a:prstGeom>
          </p:spPr>
          <p:txBody>
            <a:bodyPr wrap="square">
              <a:spAutoFit/>
            </a:bodyPr>
            <a:lstStyle/>
            <a:p>
              <a:pPr marL="266536" indent="-266536">
                <a:buClr>
                  <a:srgbClr val="660066"/>
                </a:buClr>
                <a:buFont typeface="+mj-lt"/>
                <a:buAutoNum type="arabicPeriod"/>
              </a:pPr>
              <a:r>
                <a:rPr lang="en-US" sz="1600">
                  <a:solidFill>
                    <a:schemeClr val="tx1">
                      <a:lumMod val="65000"/>
                      <a:lumOff val="35000"/>
                    </a:schemeClr>
                  </a:solidFill>
                </a:rPr>
                <a:t>All businesses </a:t>
              </a:r>
              <a:r>
                <a:rPr lang="en-US" sz="1600" b="1">
                  <a:solidFill>
                    <a:schemeClr val="tx1">
                      <a:lumMod val="65000"/>
                      <a:lumOff val="35000"/>
                    </a:schemeClr>
                  </a:solidFill>
                </a:rPr>
                <a:t>impact</a:t>
              </a:r>
              <a:r>
                <a:rPr lang="en-US" sz="1600">
                  <a:solidFill>
                    <a:schemeClr val="tx1">
                      <a:lumMod val="65000"/>
                      <a:lumOff val="35000"/>
                    </a:schemeClr>
                  </a:solidFill>
                </a:rPr>
                <a:t> and </a:t>
              </a:r>
              <a:r>
                <a:rPr lang="en-US" sz="1600" b="1">
                  <a:solidFill>
                    <a:schemeClr val="tx1">
                      <a:lumMod val="65000"/>
                      <a:lumOff val="35000"/>
                    </a:schemeClr>
                  </a:solidFill>
                </a:rPr>
                <a:t>depend</a:t>
              </a:r>
              <a:r>
                <a:rPr lang="en-US" sz="1600">
                  <a:solidFill>
                    <a:schemeClr val="tx1">
                      <a:lumMod val="65000"/>
                      <a:lumOff val="35000"/>
                    </a:schemeClr>
                  </a:solidFill>
                </a:rPr>
                <a:t> upon natural capital. </a:t>
              </a:r>
            </a:p>
          </p:txBody>
        </p:sp>
        <p:sp>
          <p:nvSpPr>
            <p:cNvPr id="26" name="Oval 25">
              <a:extLst>
                <a:ext uri="{FF2B5EF4-FFF2-40B4-BE49-F238E27FC236}">
                  <a16:creationId xmlns:a16="http://schemas.microsoft.com/office/drawing/2014/main" id="{4D55DF2C-0121-489C-9A1B-A0128D5C0A05}"/>
                </a:ext>
              </a:extLst>
            </p:cNvPr>
            <p:cNvSpPr/>
            <p:nvPr/>
          </p:nvSpPr>
          <p:spPr>
            <a:xfrm>
              <a:off x="6159060" y="3984772"/>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2</a:t>
              </a:r>
            </a:p>
          </p:txBody>
        </p:sp>
        <p:sp>
          <p:nvSpPr>
            <p:cNvPr id="27" name="Rectangle 26">
              <a:extLst>
                <a:ext uri="{FF2B5EF4-FFF2-40B4-BE49-F238E27FC236}">
                  <a16:creationId xmlns:a16="http://schemas.microsoft.com/office/drawing/2014/main" id="{17ACBA91-39BE-4100-BEB6-1DC339BEDD08}"/>
                </a:ext>
              </a:extLst>
            </p:cNvPr>
            <p:cNvSpPr/>
            <p:nvPr/>
          </p:nvSpPr>
          <p:spPr>
            <a:xfrm>
              <a:off x="4601263" y="5088958"/>
              <a:ext cx="3285448" cy="830997"/>
            </a:xfrm>
            <a:prstGeom prst="rect">
              <a:avLst/>
            </a:prstGeom>
          </p:spPr>
          <p:txBody>
            <a:bodyPr wrap="square">
              <a:spAutoFit/>
            </a:bodyPr>
            <a:lstStyle/>
            <a:p>
              <a:pPr marL="266536" indent="-266536">
                <a:buClr>
                  <a:srgbClr val="660066"/>
                </a:buClr>
                <a:buFont typeface="+mj-lt"/>
                <a:buAutoNum type="arabicPeriod" startAt="2"/>
              </a:pPr>
              <a:r>
                <a:rPr lang="en-US" sz="1600">
                  <a:solidFill>
                    <a:schemeClr val="tx1">
                      <a:lumMod val="65000"/>
                      <a:lumOff val="35000"/>
                    </a:schemeClr>
                  </a:solidFill>
                </a:rPr>
                <a:t>This relationship delivers </a:t>
              </a:r>
              <a:r>
                <a:rPr lang="en-US" sz="1600" b="1">
                  <a:solidFill>
                    <a:schemeClr val="tx1">
                      <a:lumMod val="65000"/>
                      <a:lumOff val="35000"/>
                    </a:schemeClr>
                  </a:solidFill>
                </a:rPr>
                <a:t>costs and benefits</a:t>
              </a:r>
              <a:r>
                <a:rPr lang="en-US" sz="1600">
                  <a:solidFill>
                    <a:schemeClr val="tx1">
                      <a:lumMod val="65000"/>
                      <a:lumOff val="35000"/>
                    </a:schemeClr>
                  </a:solidFill>
                </a:rPr>
                <a:t> back to themselves and to society. </a:t>
              </a:r>
            </a:p>
          </p:txBody>
        </p:sp>
        <p:sp>
          <p:nvSpPr>
            <p:cNvPr id="28" name="Oval 27">
              <a:extLst>
                <a:ext uri="{FF2B5EF4-FFF2-40B4-BE49-F238E27FC236}">
                  <a16:creationId xmlns:a16="http://schemas.microsoft.com/office/drawing/2014/main" id="{ACF89603-0FA5-4F94-BA16-EA40E3267E63}"/>
                </a:ext>
              </a:extLst>
            </p:cNvPr>
            <p:cNvSpPr/>
            <p:nvPr/>
          </p:nvSpPr>
          <p:spPr>
            <a:xfrm>
              <a:off x="3395237" y="5187329"/>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3</a:t>
              </a:r>
            </a:p>
          </p:txBody>
        </p:sp>
        <p:sp>
          <p:nvSpPr>
            <p:cNvPr id="29" name="Rectangle 28">
              <a:extLst>
                <a:ext uri="{FF2B5EF4-FFF2-40B4-BE49-F238E27FC236}">
                  <a16:creationId xmlns:a16="http://schemas.microsoft.com/office/drawing/2014/main" id="{7E3CDAF5-A14F-44CE-AFEC-6AC8691E1FAE}"/>
                </a:ext>
              </a:extLst>
            </p:cNvPr>
            <p:cNvSpPr/>
            <p:nvPr/>
          </p:nvSpPr>
          <p:spPr>
            <a:xfrm>
              <a:off x="8803540" y="5088958"/>
              <a:ext cx="2754165" cy="830997"/>
            </a:xfrm>
            <a:prstGeom prst="rect">
              <a:avLst/>
            </a:prstGeom>
          </p:spPr>
          <p:txBody>
            <a:bodyPr wrap="square">
              <a:spAutoFit/>
            </a:bodyPr>
            <a:lstStyle/>
            <a:p>
              <a:pPr marL="266536" indent="-266536">
                <a:buClr>
                  <a:srgbClr val="660066"/>
                </a:buClr>
                <a:buFont typeface="+mj-lt"/>
                <a:buAutoNum type="arabicPeriod" startAt="3"/>
              </a:pPr>
              <a:r>
                <a:rPr lang="en-US" sz="1600">
                  <a:solidFill>
                    <a:schemeClr val="tx1">
                      <a:lumMod val="65000"/>
                      <a:lumOff val="35000"/>
                    </a:schemeClr>
                  </a:solidFill>
                </a:rPr>
                <a:t>These in turn lead to </a:t>
              </a:r>
              <a:r>
                <a:rPr lang="en-US" sz="1600" b="1">
                  <a:solidFill>
                    <a:schemeClr val="tx1">
                      <a:lumMod val="65000"/>
                      <a:lumOff val="35000"/>
                    </a:schemeClr>
                  </a:solidFill>
                </a:rPr>
                <a:t>risks and opportunities </a:t>
              </a:r>
              <a:r>
                <a:rPr lang="en-US" sz="1600">
                  <a:solidFill>
                    <a:schemeClr val="tx1">
                      <a:lumMod val="65000"/>
                      <a:lumOff val="35000"/>
                    </a:schemeClr>
                  </a:solidFill>
                </a:rPr>
                <a:t>to the business</a:t>
              </a:r>
            </a:p>
          </p:txBody>
        </p:sp>
      </p:grpSp>
      <p:sp>
        <p:nvSpPr>
          <p:cNvPr id="6" name="Teardrop 5">
            <a:extLst>
              <a:ext uri="{FF2B5EF4-FFF2-40B4-BE49-F238E27FC236}">
                <a16:creationId xmlns:a16="http://schemas.microsoft.com/office/drawing/2014/main" id="{16509DBB-C64D-46C2-8E90-D99D1D052B59}"/>
              </a:ext>
            </a:extLst>
          </p:cNvPr>
          <p:cNvSpPr/>
          <p:nvPr/>
        </p:nvSpPr>
        <p:spPr>
          <a:xfrm>
            <a:off x="10633400" y="87075"/>
            <a:ext cx="1476620" cy="147662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extBox 18">
            <a:extLst>
              <a:ext uri="{FF2B5EF4-FFF2-40B4-BE49-F238E27FC236}">
                <a16:creationId xmlns:a16="http://schemas.microsoft.com/office/drawing/2014/main" id="{144F99DA-E53F-4064-84F0-0B9B451B743B}"/>
              </a:ext>
            </a:extLst>
          </p:cNvPr>
          <p:cNvSpPr txBox="1"/>
          <p:nvPr/>
        </p:nvSpPr>
        <p:spPr>
          <a:xfrm>
            <a:off x="10633400" y="286776"/>
            <a:ext cx="1558600" cy="1077218"/>
          </a:xfrm>
          <a:prstGeom prst="rect">
            <a:avLst/>
          </a:prstGeom>
          <a:noFill/>
        </p:spPr>
        <p:txBody>
          <a:bodyPr wrap="square" rtlCol="0">
            <a:spAutoFit/>
          </a:bodyPr>
          <a:lstStyle/>
          <a:p>
            <a:pPr algn="ctr"/>
            <a:r>
              <a:rPr lang="en-GB" sz="1600" b="1" dirty="0">
                <a:solidFill>
                  <a:schemeClr val="bg1"/>
                </a:solidFill>
              </a:rPr>
              <a:t>p. 6 </a:t>
            </a:r>
            <a:r>
              <a:rPr lang="en-GB" sz="1600" dirty="0">
                <a:solidFill>
                  <a:schemeClr val="bg1"/>
                </a:solidFill>
              </a:rPr>
              <a:t>of your workbook &amp; </a:t>
            </a:r>
            <a:r>
              <a:rPr lang="en-GB" sz="1600" b="1" dirty="0">
                <a:solidFill>
                  <a:schemeClr val="bg1"/>
                </a:solidFill>
              </a:rPr>
              <a:t>p.12 </a:t>
            </a:r>
            <a:r>
              <a:rPr lang="en-GB" sz="1600" dirty="0">
                <a:solidFill>
                  <a:schemeClr val="bg1"/>
                </a:solidFill>
              </a:rPr>
              <a:t>of the NCP</a:t>
            </a:r>
          </a:p>
        </p:txBody>
      </p:sp>
      <p:sp>
        <p:nvSpPr>
          <p:cNvPr id="14" name="TextBox 13">
            <a:extLst>
              <a:ext uri="{FF2B5EF4-FFF2-40B4-BE49-F238E27FC236}">
                <a16:creationId xmlns:a16="http://schemas.microsoft.com/office/drawing/2014/main" id="{046B4D8E-FA71-49D5-B4B8-1D509A1BC0B7}"/>
              </a:ext>
            </a:extLst>
          </p:cNvPr>
          <p:cNvSpPr txBox="1"/>
          <p:nvPr/>
        </p:nvSpPr>
        <p:spPr>
          <a:xfrm>
            <a:off x="0" y="1162897"/>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3552640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4" y="1222182"/>
            <a:ext cx="11712102" cy="3204674"/>
          </a:xfrm>
        </p:spPr>
        <p:txBody>
          <a:bodyPr>
            <a:normAutofit/>
          </a:bodyPr>
          <a:lstStyle/>
          <a:p>
            <a:pPr marL="0" indent="0">
              <a:lnSpc>
                <a:spcPct val="150000"/>
              </a:lnSpc>
              <a:buNone/>
            </a:pPr>
            <a:r>
              <a:rPr lang="en-GB" dirty="0"/>
              <a:t>We Value Nature is a campaign </a:t>
            </a:r>
            <a:r>
              <a:rPr lang="en-GB" b="1" dirty="0"/>
              <a:t>supporting businesses </a:t>
            </a:r>
            <a:r>
              <a:rPr lang="en-GB" dirty="0"/>
              <a:t>and the natural capital community to </a:t>
            </a:r>
            <a:r>
              <a:rPr lang="en-GB" b="1" dirty="0"/>
              <a:t>make valuing nature the new normal </a:t>
            </a:r>
            <a:r>
              <a:rPr lang="en-GB" dirty="0"/>
              <a:t>for business across Europe, by</a:t>
            </a:r>
            <a:r>
              <a:rPr lang="en-GB" dirty="0">
                <a:solidFill>
                  <a:schemeClr val="accent1">
                    <a:lumMod val="50000"/>
                  </a:schemeClr>
                </a:solidFill>
                <a:latin typeface="Arial" panose="020B0604020202020204" pitchFamily="34" charset="0"/>
                <a:cs typeface="Arial" panose="020B0604020202020204" pitchFamily="34" charset="0"/>
              </a:rPr>
              <a:t>:</a:t>
            </a:r>
            <a:endParaRPr lang="en-GB" sz="1800" dirty="0">
              <a:solidFill>
                <a:schemeClr val="accent1">
                  <a:lumMod val="50000"/>
                </a:schemeClr>
              </a:solidFill>
              <a:latin typeface="Arial" panose="020B0604020202020204" pitchFamily="34" charset="0"/>
              <a:cs typeface="Arial" panose="020B0604020202020204" pitchFamily="34" charset="0"/>
            </a:endParaRPr>
          </a:p>
          <a:p>
            <a:pPr marL="0" indent="0">
              <a:lnSpc>
                <a:spcPct val="100000"/>
              </a:lnSpc>
              <a:buNone/>
            </a:pPr>
            <a:endParaRPr lang="en-GB" sz="1200" dirty="0">
              <a:solidFill>
                <a:schemeClr val="accent1">
                  <a:lumMod val="50000"/>
                </a:schemeClr>
              </a:solidFill>
              <a:latin typeface="Arial" panose="020B0604020202020204" pitchFamily="34" charset="0"/>
              <a:cs typeface="Arial" panose="020B0604020202020204" pitchFamily="34" charset="0"/>
            </a:endParaRPr>
          </a:p>
          <a:p>
            <a:pPr marL="457200" indent="-457200" algn="ctr">
              <a:lnSpc>
                <a:spcPct val="100000"/>
              </a:lnSpc>
              <a:buFont typeface="+mj-lt"/>
              <a:buAutoNum type="arabicPeriod"/>
            </a:pPr>
            <a:r>
              <a:rPr lang="en-GB" dirty="0"/>
              <a:t>Identifying </a:t>
            </a:r>
            <a:r>
              <a:rPr lang="en-GB" b="1" dirty="0"/>
              <a:t>barriers and opportunities </a:t>
            </a:r>
            <a:r>
              <a:rPr lang="en-GB" dirty="0"/>
              <a:t>for adopting a natural capital approach</a:t>
            </a:r>
          </a:p>
          <a:p>
            <a:pPr marL="457200" indent="-457200" algn="ctr">
              <a:lnSpc>
                <a:spcPct val="100000"/>
              </a:lnSpc>
              <a:buFont typeface="+mj-lt"/>
              <a:buAutoNum type="arabicPeriod"/>
            </a:pPr>
            <a:r>
              <a:rPr lang="en-GB" dirty="0"/>
              <a:t>Providing practical support to business through </a:t>
            </a:r>
            <a:r>
              <a:rPr lang="en-GB" b="1" dirty="0"/>
              <a:t>activities and training</a:t>
            </a:r>
            <a:endParaRPr lang="en-GB" dirty="0"/>
          </a:p>
          <a:p>
            <a:pPr marL="457200" indent="-457200" algn="ctr">
              <a:lnSpc>
                <a:spcPct val="100000"/>
              </a:lnSpc>
              <a:buFont typeface="+mj-lt"/>
              <a:buAutoNum type="arabicPeriod"/>
            </a:pPr>
            <a:r>
              <a:rPr lang="en-GB" dirty="0"/>
              <a:t>Inspiring businesses to adopt the </a:t>
            </a:r>
            <a:r>
              <a:rPr lang="en-GB" b="1" dirty="0"/>
              <a:t>Natural Capital Protocol</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720861" y="4517684"/>
            <a:ext cx="5039680" cy="1410510"/>
          </a:xfrm>
          <a:prstGeom prst="rect">
            <a:avLst/>
          </a:prstGeom>
        </p:spPr>
      </p:pic>
      <p:sp>
        <p:nvSpPr>
          <p:cNvPr id="4" name="Slide Number Placeholder 3">
            <a:extLst>
              <a:ext uri="{FF2B5EF4-FFF2-40B4-BE49-F238E27FC236}">
                <a16:creationId xmlns:a16="http://schemas.microsoft.com/office/drawing/2014/main" id="{D4058407-97A0-4215-ADD0-3B5233A1DA71}"/>
              </a:ext>
            </a:extLst>
          </p:cNvPr>
          <p:cNvSpPr>
            <a:spLocks noGrp="1"/>
          </p:cNvSpPr>
          <p:nvPr>
            <p:ph type="sldNum" sz="quarter" idx="12"/>
          </p:nvPr>
        </p:nvSpPr>
        <p:spPr/>
        <p:txBody>
          <a:bodyPr/>
          <a:lstStyle/>
          <a:p>
            <a:fld id="{971CEC84-1649-40CE-BFF6-7286506FEA08}" type="slidenum">
              <a:rPr lang="en-GB" smtClean="0"/>
              <a:pPr/>
              <a:t>2</a:t>
            </a:fld>
            <a:endParaRPr lang="en-GB"/>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3" y="3075059"/>
            <a:ext cx="12191999" cy="707886"/>
          </a:xfrm>
          <a:prstGeom prst="rect">
            <a:avLst/>
          </a:prstGeom>
          <a:solidFill>
            <a:srgbClr val="23BAED"/>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Risks &amp; Opportunities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9A7B926C-5DE3-4AE7-9C4D-B08EEC3BA3C2}"/>
              </a:ext>
            </a:extLst>
          </p:cNvPr>
          <p:cNvSpPr/>
          <p:nvPr/>
        </p:nvSpPr>
        <p:spPr>
          <a:xfrm>
            <a:off x="-4233" y="3040592"/>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37F5F0A-5C02-45BE-ABC3-D2D455E65194}"/>
              </a:ext>
            </a:extLst>
          </p:cNvPr>
          <p:cNvSpPr/>
          <p:nvPr/>
        </p:nvSpPr>
        <p:spPr>
          <a:xfrm>
            <a:off x="12095393"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ED19EC0-7109-46BF-B266-D5E3B76710F7}"/>
              </a:ext>
            </a:extLst>
          </p:cNvPr>
          <p:cNvGrpSpPr/>
          <p:nvPr/>
        </p:nvGrpSpPr>
        <p:grpSpPr>
          <a:xfrm>
            <a:off x="10408518" y="5074916"/>
            <a:ext cx="1655687" cy="1538611"/>
            <a:chOff x="10408518" y="5074916"/>
            <a:chExt cx="1655687" cy="1538611"/>
          </a:xfrm>
        </p:grpSpPr>
        <p:sp>
          <p:nvSpPr>
            <p:cNvPr id="33" name="Oval 32">
              <a:extLst>
                <a:ext uri="{FF2B5EF4-FFF2-40B4-BE49-F238E27FC236}">
                  <a16:creationId xmlns:a16="http://schemas.microsoft.com/office/drawing/2014/main" id="{22B229C9-9665-40A3-A375-A1F76F2C913B}"/>
                </a:ext>
              </a:extLst>
            </p:cNvPr>
            <p:cNvSpPr/>
            <p:nvPr/>
          </p:nvSpPr>
          <p:spPr>
            <a:xfrm>
              <a:off x="10455277" y="5074916"/>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C145C07-8AFE-4F33-9719-62E07BC3CBE4}"/>
                </a:ext>
              </a:extLst>
            </p:cNvPr>
            <p:cNvSpPr txBox="1"/>
            <p:nvPr/>
          </p:nvSpPr>
          <p:spPr>
            <a:xfrm>
              <a:off x="10408518" y="5371698"/>
              <a:ext cx="1655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124893" y="97680"/>
            <a:ext cx="5942816" cy="2955372"/>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47942" y="105816"/>
            <a:ext cx="1749231" cy="1538611"/>
            <a:chOff x="251990" y="30151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354681" y="30151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descr="RÃ©sultat de recherche d'images pour &quot;vale dam collapse&quot;">
            <a:extLst>
              <a:ext uri="{FF2B5EF4-FFF2-40B4-BE49-F238E27FC236}">
                <a16:creationId xmlns:a16="http://schemas.microsoft.com/office/drawing/2014/main" id="{80690397-FA82-47A5-8AF0-830295D81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27"/>
          <a:stretch/>
        </p:blipFill>
        <p:spPr bwMode="auto">
          <a:xfrm>
            <a:off x="136699" y="99855"/>
            <a:ext cx="5903563" cy="29553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09C971D-5C01-44D6-966B-59A0C34165E3}"/>
              </a:ext>
            </a:extLst>
          </p:cNvPr>
          <p:cNvGrpSpPr/>
          <p:nvPr/>
        </p:nvGrpSpPr>
        <p:grpSpPr>
          <a:xfrm>
            <a:off x="153334" y="208240"/>
            <a:ext cx="1749231" cy="1538611"/>
            <a:chOff x="251990" y="301513"/>
            <a:chExt cx="1749231" cy="1538611"/>
          </a:xfrm>
        </p:grpSpPr>
        <p:sp>
          <p:nvSpPr>
            <p:cNvPr id="28" name="Oval 27">
              <a:extLst>
                <a:ext uri="{FF2B5EF4-FFF2-40B4-BE49-F238E27FC236}">
                  <a16:creationId xmlns:a16="http://schemas.microsoft.com/office/drawing/2014/main" id="{E7946935-016A-4B68-B2C4-11C16D9962BB}"/>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D68FE22-2B1E-4F1C-96F7-97FDC853CC23}"/>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5" t="3364" r="1870" b="11147"/>
          <a:stretch/>
        </p:blipFill>
        <p:spPr bwMode="auto">
          <a:xfrm>
            <a:off x="6139546" y="115931"/>
            <a:ext cx="5937916" cy="294624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404670" y="182864"/>
            <a:ext cx="1607337" cy="1538611"/>
            <a:chOff x="10433457"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3457" y="519213"/>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290" name="Picture 2">
            <a:extLst>
              <a:ext uri="{FF2B5EF4-FFF2-40B4-BE49-F238E27FC236}">
                <a16:creationId xmlns:a16="http://schemas.microsoft.com/office/drawing/2014/main" id="{C1920EE8-6375-4B8B-942A-1F8FEAE48C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4742"/>
          <a:stretch/>
        </p:blipFill>
        <p:spPr bwMode="auto">
          <a:xfrm>
            <a:off x="6135310" y="99499"/>
            <a:ext cx="5910967" cy="296267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463E1D5-5A68-44A4-AB18-11B4B22E47B5}"/>
              </a:ext>
            </a:extLst>
          </p:cNvPr>
          <p:cNvGrpSpPr/>
          <p:nvPr/>
        </p:nvGrpSpPr>
        <p:grpSpPr>
          <a:xfrm>
            <a:off x="10456867" y="156528"/>
            <a:ext cx="1607337" cy="1538611"/>
            <a:chOff x="10445293" y="226073"/>
            <a:chExt cx="1607337" cy="1538611"/>
          </a:xfrm>
        </p:grpSpPr>
        <p:sp>
          <p:nvSpPr>
            <p:cNvPr id="31" name="Oval 30">
              <a:extLst>
                <a:ext uri="{FF2B5EF4-FFF2-40B4-BE49-F238E27FC236}">
                  <a16:creationId xmlns:a16="http://schemas.microsoft.com/office/drawing/2014/main" id="{67E94A87-64F5-4FB7-BA43-A558A5CA5BF0}"/>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486D0C6D-905E-4912-A72C-E68B57668C28}"/>
                </a:ext>
              </a:extLst>
            </p:cNvPr>
            <p:cNvSpPr txBox="1"/>
            <p:nvPr/>
          </p:nvSpPr>
          <p:spPr>
            <a:xfrm>
              <a:off x="10445293" y="582109"/>
              <a:ext cx="1607337" cy="1084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161154" y="3839230"/>
            <a:ext cx="5934235" cy="2880630"/>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6053" y="4021497"/>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9480" y="4526172"/>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3367" y="5928090"/>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24093" y="4968583"/>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36066" y="5362369"/>
            <a:ext cx="17319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3169" b="19017"/>
          <a:stretch/>
        </p:blipFill>
        <p:spPr bwMode="auto">
          <a:xfrm>
            <a:off x="145723" y="3831426"/>
            <a:ext cx="5850327" cy="2906685"/>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197919" y="5004816"/>
            <a:ext cx="1627576" cy="16087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53436" y="5393672"/>
            <a:ext cx="17165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2162BC8-76F5-4F1E-BB61-AE4D23CA53A9}"/>
              </a:ext>
            </a:extLst>
          </p:cNvPr>
          <p:cNvGrpSpPr/>
          <p:nvPr/>
        </p:nvGrpSpPr>
        <p:grpSpPr>
          <a:xfrm>
            <a:off x="141874" y="3833601"/>
            <a:ext cx="5902735" cy="2959790"/>
            <a:chOff x="159815" y="3635734"/>
            <a:chExt cx="5708208" cy="2913775"/>
          </a:xfrm>
        </p:grpSpPr>
        <p:pic>
          <p:nvPicPr>
            <p:cNvPr id="25" name="Picture 24">
              <a:extLst>
                <a:ext uri="{FF2B5EF4-FFF2-40B4-BE49-F238E27FC236}">
                  <a16:creationId xmlns:a16="http://schemas.microsoft.com/office/drawing/2014/main" id="{E07B335D-E266-45F5-97D1-658D15FE90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159815" y="3635734"/>
              <a:ext cx="5708208" cy="29137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F5281A0-B4A0-47A1-88F5-40F4796C3AE2}"/>
                </a:ext>
              </a:extLst>
            </p:cNvPr>
            <p:cNvGrpSpPr/>
            <p:nvPr/>
          </p:nvGrpSpPr>
          <p:grpSpPr>
            <a:xfrm>
              <a:off x="267968" y="4860294"/>
              <a:ext cx="1538611" cy="1538611"/>
              <a:chOff x="267968" y="4860294"/>
              <a:chExt cx="1538611" cy="1538611"/>
            </a:xfrm>
          </p:grpSpPr>
          <p:sp>
            <p:nvSpPr>
              <p:cNvPr id="27" name="Oval 26">
                <a:extLst>
                  <a:ext uri="{FF2B5EF4-FFF2-40B4-BE49-F238E27FC236}">
                    <a16:creationId xmlns:a16="http://schemas.microsoft.com/office/drawing/2014/main" id="{7B0A8267-C35E-454C-B2AF-CC2AF104BDC0}"/>
                  </a:ext>
                </a:extLst>
              </p:cNvPr>
              <p:cNvSpPr/>
              <p:nvPr/>
            </p:nvSpPr>
            <p:spPr>
              <a:xfrm>
                <a:off x="267968" y="4860294"/>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D59CA6D-7F42-4A5B-BA2F-187C48737A5F}"/>
                  </a:ext>
                </a:extLst>
              </p:cNvPr>
              <p:cNvSpPr txBox="1"/>
              <p:nvPr/>
            </p:nvSpPr>
            <p:spPr>
              <a:xfrm>
                <a:off x="386541" y="5231169"/>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21F77AB7-303D-4809-8B15-CA8AA4FA47C8}"/>
              </a:ext>
            </a:extLst>
          </p:cNvPr>
          <p:cNvGrpSpPr/>
          <p:nvPr/>
        </p:nvGrpSpPr>
        <p:grpSpPr>
          <a:xfrm>
            <a:off x="6152361" y="3831425"/>
            <a:ext cx="5924658" cy="2888435"/>
            <a:chOff x="6170731" y="3802773"/>
            <a:chExt cx="5924658" cy="2917088"/>
          </a:xfrm>
        </p:grpSpPr>
        <p:pic>
          <p:nvPicPr>
            <p:cNvPr id="8" name="Picture 7">
              <a:extLst>
                <a:ext uri="{FF2B5EF4-FFF2-40B4-BE49-F238E27FC236}">
                  <a16:creationId xmlns:a16="http://schemas.microsoft.com/office/drawing/2014/main" id="{608F2ED0-B50B-419F-8F51-06875CDA9727}"/>
                </a:ext>
              </a:extLst>
            </p:cNvPr>
            <p:cNvPicPr>
              <a:picLocks noChangeAspect="1"/>
            </p:cNvPicPr>
            <p:nvPr/>
          </p:nvPicPr>
          <p:blipFill rotWithShape="1">
            <a:blip r:embed="rId14">
              <a:extLst>
                <a:ext uri="{28A0092B-C50C-407E-A947-70E740481C1C}">
                  <a14:useLocalDpi xmlns:a14="http://schemas.microsoft.com/office/drawing/2010/main" val="0"/>
                </a:ext>
              </a:extLst>
            </a:blip>
            <a:srcRect t="11117" b="14954"/>
            <a:stretch/>
          </p:blipFill>
          <p:spPr>
            <a:xfrm>
              <a:off x="6170731" y="3802773"/>
              <a:ext cx="5924658" cy="2917088"/>
            </a:xfrm>
            <a:prstGeom prst="rect">
              <a:avLst/>
            </a:prstGeom>
          </p:spPr>
        </p:pic>
        <p:sp>
          <p:nvSpPr>
            <p:cNvPr id="53" name="Oval 52">
              <a:extLst>
                <a:ext uri="{FF2B5EF4-FFF2-40B4-BE49-F238E27FC236}">
                  <a16:creationId xmlns:a16="http://schemas.microsoft.com/office/drawing/2014/main" id="{EB79364F-427A-432C-BC4C-BAB201FEF577}"/>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71131DE3-5F77-4AF9-833E-D8FE83D63B69}"/>
                </a:ext>
              </a:extLst>
            </p:cNvPr>
            <p:cNvSpPr txBox="1"/>
            <p:nvPr/>
          </p:nvSpPr>
          <p:spPr>
            <a:xfrm>
              <a:off x="10509260" y="5422914"/>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Slide Number Placeholder 12">
            <a:extLst>
              <a:ext uri="{FF2B5EF4-FFF2-40B4-BE49-F238E27FC236}">
                <a16:creationId xmlns:a16="http://schemas.microsoft.com/office/drawing/2014/main" id="{9B61D97C-7E82-4A1E-A373-07859803BE84}"/>
              </a:ext>
            </a:extLst>
          </p:cNvPr>
          <p:cNvSpPr>
            <a:spLocks noGrp="1"/>
          </p:cNvSpPr>
          <p:nvPr>
            <p:ph type="sldNum" sz="quarter" idx="12"/>
          </p:nvPr>
        </p:nvSpPr>
        <p:spPr>
          <a:xfrm>
            <a:off x="165147" y="639117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489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290"/>
                                        </p:tgtEl>
                                      </p:cBhvr>
                                    </p:animEffect>
                                    <p:set>
                                      <p:cBhvr>
                                        <p:cTn id="18" dur="1" fill="hold">
                                          <p:stCondLst>
                                            <p:cond delay="499"/>
                                          </p:stCondLst>
                                        </p:cTn>
                                        <p:tgtEl>
                                          <p:spTgt spid="1229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p:txBody>
          <a:bodyPr/>
          <a:lstStyle/>
          <a:p>
            <a:r>
              <a:rPr lang="en-GB"/>
              <a:t>What are the risks &amp; opportunities for your business?</a:t>
            </a:r>
          </a:p>
        </p:txBody>
      </p:sp>
      <p:sp>
        <p:nvSpPr>
          <p:cNvPr id="5" name="TextBox 4">
            <a:extLst>
              <a:ext uri="{FF2B5EF4-FFF2-40B4-BE49-F238E27FC236}">
                <a16:creationId xmlns:a16="http://schemas.microsoft.com/office/drawing/2014/main" id="{130C69AE-C47E-406E-A261-0CDEE9CDDCAD}"/>
              </a:ext>
            </a:extLst>
          </p:cNvPr>
          <p:cNvSpPr txBox="1"/>
          <p:nvPr/>
        </p:nvSpPr>
        <p:spPr>
          <a:xfrm>
            <a:off x="2001249" y="1865607"/>
            <a:ext cx="4823927"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Individually</a:t>
            </a:r>
            <a:r>
              <a:rPr kumimoji="0" lang="en-GB" sz="2400" b="0" i="0" u="none" strike="noStrike" kern="1200" cap="none" spc="0" normalizeH="0" noProof="0" dirty="0">
                <a:ln>
                  <a:noFill/>
                </a:ln>
                <a:solidFill>
                  <a:schemeClr val="tx1">
                    <a:lumMod val="65000"/>
                    <a:lumOff val="35000"/>
                  </a:schemeClr>
                </a:solidFill>
                <a:effectLst/>
                <a:uLnTx/>
                <a:uFillTx/>
                <a:latin typeface="Arial"/>
                <a:ea typeface="+mn-ea"/>
                <a:cs typeface="+mn-cs"/>
              </a:rPr>
              <a:t> reflect i</a:t>
            </a: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n what ways do you think your own company impacts and depends on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 Write down 3 risks &amp; 3 opportunities you think your company could be facing in the next 10 years</a:t>
            </a: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3428" y="2525769"/>
            <a:ext cx="2532095" cy="253209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AA6A186-9299-42B5-BC7F-12BFC9EB2F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Right Brace 10">
            <a:extLst>
              <a:ext uri="{FF2B5EF4-FFF2-40B4-BE49-F238E27FC236}">
                <a16:creationId xmlns:a16="http://schemas.microsoft.com/office/drawing/2014/main" id="{11FF47E0-C573-4E94-AD1F-EC200FDFB224}"/>
              </a:ext>
            </a:extLst>
          </p:cNvPr>
          <p:cNvSpPr/>
          <p:nvPr/>
        </p:nvSpPr>
        <p:spPr>
          <a:xfrm>
            <a:off x="7620972" y="1457553"/>
            <a:ext cx="374063" cy="4170874"/>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1" y="1521395"/>
            <a:ext cx="374062"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4" name="Arrow: Right 3">
            <a:extLst>
              <a:ext uri="{FF2B5EF4-FFF2-40B4-BE49-F238E27FC236}">
                <a16:creationId xmlns:a16="http://schemas.microsoft.com/office/drawing/2014/main" id="{2AAFD551-21B2-42A9-BA28-A9988F8B4F37}"/>
              </a:ext>
            </a:extLst>
          </p:cNvPr>
          <p:cNvSpPr/>
          <p:nvPr/>
        </p:nvSpPr>
        <p:spPr>
          <a:xfrm>
            <a:off x="1879962" y="3677952"/>
            <a:ext cx="535123"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ardrop 12">
            <a:extLst>
              <a:ext uri="{FF2B5EF4-FFF2-40B4-BE49-F238E27FC236}">
                <a16:creationId xmlns:a16="http://schemas.microsoft.com/office/drawing/2014/main" id="{8EC6AA7F-53FE-47DD-8BD6-3AE19FBACF07}"/>
              </a:ext>
            </a:extLst>
          </p:cNvPr>
          <p:cNvSpPr/>
          <p:nvPr/>
        </p:nvSpPr>
        <p:spPr>
          <a:xfrm>
            <a:off x="10190751" y="106325"/>
            <a:ext cx="1830094" cy="18300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4791A3D-0B17-42C6-86C5-104A317D807C}"/>
              </a:ext>
            </a:extLst>
          </p:cNvPr>
          <p:cNvSpPr txBox="1"/>
          <p:nvPr/>
        </p:nvSpPr>
        <p:spPr>
          <a:xfrm>
            <a:off x="10322520" y="297502"/>
            <a:ext cx="169701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rial"/>
              </a:rPr>
              <a:t>U</a:t>
            </a:r>
            <a:r>
              <a:rPr kumimoji="0" lang="en-GB" sz="1600" b="0" i="0" u="none" strike="noStrike" kern="1200" cap="none" spc="0" normalizeH="0" baseline="0" noProof="0" dirty="0">
                <a:ln>
                  <a:noFill/>
                </a:ln>
                <a:solidFill>
                  <a:prstClr val="white"/>
                </a:solidFill>
                <a:effectLst/>
                <a:uLnTx/>
                <a:uFillTx/>
                <a:latin typeface="Arial"/>
                <a:ea typeface="+mn-ea"/>
                <a:cs typeface="+mn-cs"/>
              </a:rPr>
              <a:t>se the blank pages in your workbook </a:t>
            </a:r>
            <a:r>
              <a:rPr kumimoji="0" lang="en-GB" sz="1600" b="1" i="0" u="none" strike="noStrike" kern="1200" cap="none" spc="0" normalizeH="0" baseline="0" noProof="0" dirty="0">
                <a:ln>
                  <a:noFill/>
                </a:ln>
                <a:solidFill>
                  <a:prstClr val="white"/>
                </a:solidFill>
                <a:effectLst/>
                <a:uLnTx/>
                <a:uFillTx/>
                <a:latin typeface="Arial"/>
                <a:ea typeface="+mn-ea"/>
                <a:cs typeface="+mn-cs"/>
              </a:rPr>
              <a:t>p. 7 </a:t>
            </a:r>
            <a:r>
              <a:rPr kumimoji="0" lang="en-GB" sz="1600" b="0" i="0" u="none" strike="noStrike" kern="1200" cap="none" spc="0" normalizeH="0" baseline="0" noProof="0" dirty="0">
                <a:ln>
                  <a:noFill/>
                </a:ln>
                <a:solidFill>
                  <a:prstClr val="white"/>
                </a:solidFill>
                <a:effectLst/>
                <a:uLnTx/>
                <a:uFillTx/>
                <a:latin typeface="Arial"/>
                <a:ea typeface="+mn-ea"/>
                <a:cs typeface="+mn-cs"/>
              </a:rPr>
              <a:t>and refer to </a:t>
            </a:r>
            <a:r>
              <a:rPr kumimoji="0" lang="en-GB" sz="1600" b="1" i="0" u="none" strike="noStrike" kern="1200" cap="none" spc="0" normalizeH="0" baseline="0" noProof="0" dirty="0">
                <a:ln>
                  <a:noFill/>
                </a:ln>
                <a:solidFill>
                  <a:prstClr val="white"/>
                </a:solidFill>
                <a:effectLst/>
                <a:uLnTx/>
                <a:uFillTx/>
                <a:latin typeface="Arial"/>
                <a:ea typeface="+mn-ea"/>
                <a:cs typeface="+mn-cs"/>
              </a:rPr>
              <a:t>pp. 47-48 </a:t>
            </a:r>
            <a:r>
              <a:rPr kumimoji="0" lang="en-GB" sz="1600" b="0" i="0" u="none" strike="noStrike" kern="1200" cap="none" spc="0" normalizeH="0" baseline="0" noProof="0" dirty="0">
                <a:ln>
                  <a:noFill/>
                </a:ln>
                <a:solidFill>
                  <a:prstClr val="white"/>
                </a:solidFill>
                <a:effectLst/>
                <a:uLnTx/>
                <a:uFillTx/>
                <a:latin typeface="Arial"/>
                <a:ea typeface="+mn-ea"/>
                <a:cs typeface="+mn-cs"/>
              </a:rPr>
              <a:t>of the NCP</a:t>
            </a:r>
          </a:p>
        </p:txBody>
      </p:sp>
    </p:spTree>
    <p:extLst>
      <p:ext uri="{BB962C8B-B14F-4D97-AF65-F5344CB8AC3E}">
        <p14:creationId xmlns:p14="http://schemas.microsoft.com/office/powerpoint/2010/main" val="917276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Ã©sultat de recherche d'images pour &quot;quiz&quot;">
            <a:extLst>
              <a:ext uri="{FF2B5EF4-FFF2-40B4-BE49-F238E27FC236}">
                <a16:creationId xmlns:a16="http://schemas.microsoft.com/office/drawing/2014/main" id="{F8E5EAC7-267D-40B2-B352-6016DDF42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3343">
            <a:off x="10626575" y="-157436"/>
            <a:ext cx="1443726" cy="14437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610FF5F-1998-4620-9329-E2751384E76B}"/>
              </a:ext>
            </a:extLst>
          </p:cNvPr>
          <p:cNvSpPr>
            <a:spLocks noGrp="1"/>
          </p:cNvSpPr>
          <p:nvPr>
            <p:ph type="sldNum" sz="quarter" idx="12"/>
          </p:nvPr>
        </p:nvSpPr>
        <p:spPr/>
        <p:txBody>
          <a:bodyPr/>
          <a:lstStyle/>
          <a:p>
            <a:fld id="{971CEC84-1649-40CE-BFF6-7286506FEA08}" type="slidenum">
              <a:rPr lang="en-GB" smtClean="0"/>
              <a:pPr/>
              <a:t>22</a:t>
            </a:fld>
            <a:endParaRPr lang="en-GB"/>
          </a:p>
        </p:txBody>
      </p:sp>
      <p:pic>
        <p:nvPicPr>
          <p:cNvPr id="7" name="Picture Placeholder 5" descr="WVN LISBON training - Mentimeter">
            <a:extLst>
              <a:ext uri="{FF2B5EF4-FFF2-40B4-BE49-F238E27FC236}">
                <a16:creationId xmlns:a16="http://schemas.microsoft.com/office/drawing/2014/main" id="{E378ADF8-7CD0-44C3-A432-9FC778AD36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32620" y="2236090"/>
            <a:ext cx="11015454" cy="3577669"/>
          </a:xfrm>
          <a:prstGeom prst="rect">
            <a:avLst/>
          </a:prstGeom>
        </p:spPr>
      </p:pic>
      <p:pic>
        <p:nvPicPr>
          <p:cNvPr id="8" name="Picture Placeholder 5" descr="WVN LISBON training - Mentimeter">
            <a:extLst>
              <a:ext uri="{FF2B5EF4-FFF2-40B4-BE49-F238E27FC236}">
                <a16:creationId xmlns:a16="http://schemas.microsoft.com/office/drawing/2014/main" id="{2F8C8EAB-8B4D-4833-A717-E6A898A70A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59095" y="1280639"/>
            <a:ext cx="10073809" cy="825722"/>
          </a:xfrm>
          <a:prstGeom prst="rect">
            <a:avLst/>
          </a:prstGeom>
        </p:spPr>
      </p:pic>
    </p:spTree>
    <p:extLst>
      <p:ext uri="{BB962C8B-B14F-4D97-AF65-F5344CB8AC3E}">
        <p14:creationId xmlns:p14="http://schemas.microsoft.com/office/powerpoint/2010/main" val="2481283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Ã©sultat de recherche d'images pour &quot;quiz&quot;">
            <a:extLst>
              <a:ext uri="{FF2B5EF4-FFF2-40B4-BE49-F238E27FC236}">
                <a16:creationId xmlns:a16="http://schemas.microsoft.com/office/drawing/2014/main" id="{F8E5EAC7-267D-40B2-B352-6016DDF42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3343">
            <a:off x="10626575" y="-157436"/>
            <a:ext cx="1443726" cy="14437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610FF5F-1998-4620-9329-E2751384E76B}"/>
              </a:ext>
            </a:extLst>
          </p:cNvPr>
          <p:cNvSpPr>
            <a:spLocks noGrp="1"/>
          </p:cNvSpPr>
          <p:nvPr>
            <p:ph type="sldNum" sz="quarter" idx="12"/>
          </p:nvPr>
        </p:nvSpPr>
        <p:spPr/>
        <p:txBody>
          <a:bodyPr/>
          <a:lstStyle/>
          <a:p>
            <a:fld id="{971CEC84-1649-40CE-BFF6-7286506FEA08}" type="slidenum">
              <a:rPr lang="en-GB" smtClean="0"/>
              <a:pPr/>
              <a:t>23</a:t>
            </a:fld>
            <a:endParaRPr lang="en-GB"/>
          </a:p>
        </p:txBody>
      </p:sp>
      <p:pic>
        <p:nvPicPr>
          <p:cNvPr id="7" name="Picture Placeholder 5" descr="WVN LISBON training - Mentimeter">
            <a:extLst>
              <a:ext uri="{FF2B5EF4-FFF2-40B4-BE49-F238E27FC236}">
                <a16:creationId xmlns:a16="http://schemas.microsoft.com/office/drawing/2014/main" id="{F43EA444-9604-4F06-A363-EF42897EBF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479311" y="2268084"/>
            <a:ext cx="10069303" cy="3549810"/>
          </a:xfrm>
          <a:prstGeom prst="rect">
            <a:avLst/>
          </a:prstGeom>
        </p:spPr>
      </p:pic>
      <p:pic>
        <p:nvPicPr>
          <p:cNvPr id="8" name="Picture Placeholder 5" descr="WVN LISBON training - Mentimeter">
            <a:extLst>
              <a:ext uri="{FF2B5EF4-FFF2-40B4-BE49-F238E27FC236}">
                <a16:creationId xmlns:a16="http://schemas.microsoft.com/office/drawing/2014/main" id="{AE10AB8D-5698-4F12-B9A9-0A9A683A4C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48129" y="1407990"/>
            <a:ext cx="10500309" cy="860094"/>
          </a:xfrm>
          <a:prstGeom prst="rect">
            <a:avLst/>
          </a:prstGeom>
        </p:spPr>
      </p:pic>
    </p:spTree>
    <p:extLst>
      <p:ext uri="{BB962C8B-B14F-4D97-AF65-F5344CB8AC3E}">
        <p14:creationId xmlns:p14="http://schemas.microsoft.com/office/powerpoint/2010/main" val="939234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fontScale="90000"/>
          </a:bodyPr>
          <a:lstStyle/>
          <a:p>
            <a:r>
              <a:rPr lang="en-GB"/>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3710" y="4189419"/>
            <a:ext cx="6406885" cy="1808100"/>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p:txBody>
      </p:sp>
      <p:sp>
        <p:nvSpPr>
          <p:cNvPr id="7" name="Slide Number Placeholder 6">
            <a:extLst>
              <a:ext uri="{FF2B5EF4-FFF2-40B4-BE49-F238E27FC236}">
                <a16:creationId xmlns:a16="http://schemas.microsoft.com/office/drawing/2014/main" id="{B276D4E5-5E60-419A-AC0E-8BB9252ABF9D}"/>
              </a:ext>
            </a:extLst>
          </p:cNvPr>
          <p:cNvSpPr>
            <a:spLocks noGrp="1"/>
          </p:cNvSpPr>
          <p:nvPr>
            <p:ph type="sldNum" sz="quarter" idx="12"/>
          </p:nvPr>
        </p:nvSpPr>
        <p:spPr/>
        <p:txBody>
          <a:bodyPr/>
          <a:lstStyle/>
          <a:p>
            <a:fld id="{971CEC84-1649-40CE-BFF6-7286506FEA08}" type="slidenum">
              <a:rPr lang="en-GB" smtClean="0"/>
              <a:pPr/>
              <a:t>24</a:t>
            </a:fld>
            <a:endParaRPr lang="en-GB"/>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0AE7B7DD-9649-4ED2-B7EB-5D56A51EA791}"/>
              </a:ext>
            </a:extLst>
          </p:cNvPr>
          <p:cNvSpPr txBox="1"/>
          <p:nvPr/>
        </p:nvSpPr>
        <p:spPr>
          <a:xfrm>
            <a:off x="7890666" y="5720520"/>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326733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2020 and a New Deal for Nature and People</a:t>
            </a:r>
          </a:p>
        </p:txBody>
      </p:sp>
      <p:pic>
        <p:nvPicPr>
          <p:cNvPr id="4" name="Picture 3">
            <a:extLst>
              <a:ext uri="{FF2B5EF4-FFF2-40B4-BE49-F238E27FC236}">
                <a16:creationId xmlns:a16="http://schemas.microsoft.com/office/drawing/2014/main" id="{73EEF45C-0D77-47FB-ADAF-2017D45BD9FF}"/>
              </a:ext>
            </a:extLst>
          </p:cNvPr>
          <p:cNvPicPr>
            <a:picLocks noChangeAspect="1"/>
          </p:cNvPicPr>
          <p:nvPr/>
        </p:nvPicPr>
        <p:blipFill>
          <a:blip r:embed="rId3"/>
          <a:stretch>
            <a:fillRect/>
          </a:stretch>
        </p:blipFill>
        <p:spPr>
          <a:xfrm>
            <a:off x="4154156" y="3062611"/>
            <a:ext cx="2927699" cy="1126812"/>
          </a:xfrm>
          <a:prstGeom prst="rect">
            <a:avLst/>
          </a:prstGeom>
        </p:spPr>
      </p:pic>
      <p:pic>
        <p:nvPicPr>
          <p:cNvPr id="6" name="Picture 5">
            <a:extLst>
              <a:ext uri="{FF2B5EF4-FFF2-40B4-BE49-F238E27FC236}">
                <a16:creationId xmlns:a16="http://schemas.microsoft.com/office/drawing/2014/main" id="{65CA0987-F6DA-4295-A066-25FC427B9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684" y="3139856"/>
            <a:ext cx="1462842" cy="2801240"/>
          </a:xfrm>
          <a:prstGeom prst="rect">
            <a:avLst/>
          </a:prstGeom>
        </p:spPr>
      </p:pic>
      <p:pic>
        <p:nvPicPr>
          <p:cNvPr id="7" name="Picture 6">
            <a:extLst>
              <a:ext uri="{FF2B5EF4-FFF2-40B4-BE49-F238E27FC236}">
                <a16:creationId xmlns:a16="http://schemas.microsoft.com/office/drawing/2014/main" id="{A27FBC47-FA62-40AE-945A-F83032CE2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204" y="1944547"/>
            <a:ext cx="2371480" cy="2290578"/>
          </a:xfrm>
          <a:prstGeom prst="rect">
            <a:avLst/>
          </a:prstGeom>
        </p:spPr>
      </p:pic>
      <p:pic>
        <p:nvPicPr>
          <p:cNvPr id="4098" name="Picture 2" descr="RÃ©sultat de recherche d'images pour &quot;convention on biological diversity&quot;">
            <a:extLst>
              <a:ext uri="{FF2B5EF4-FFF2-40B4-BE49-F238E27FC236}">
                <a16:creationId xmlns:a16="http://schemas.microsoft.com/office/drawing/2014/main" id="{E34D7374-2BA0-4E0B-A107-BEE34E1351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9438" y="2040055"/>
            <a:ext cx="4348935" cy="1652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7EACC5-A0E7-4B55-9E29-F4B7558DEEC2}"/>
              </a:ext>
            </a:extLst>
          </p:cNvPr>
          <p:cNvSpPr txBox="1"/>
          <p:nvPr/>
        </p:nvSpPr>
        <p:spPr>
          <a:xfrm>
            <a:off x="6341304" y="3681120"/>
            <a:ext cx="5628492" cy="584775"/>
          </a:xfrm>
          <a:prstGeom prst="rect">
            <a:avLst/>
          </a:prstGeom>
          <a:noFill/>
        </p:spPr>
        <p:txBody>
          <a:bodyPr wrap="square" rtlCol="0">
            <a:spAutoFit/>
          </a:bodyPr>
          <a:lstStyle/>
          <a:p>
            <a:pPr algn="r"/>
            <a:r>
              <a:rPr lang="en-GB" dirty="0">
                <a:solidFill>
                  <a:srgbClr val="003399"/>
                </a:solidFill>
              </a:rPr>
              <a:t>COP15 </a:t>
            </a:r>
            <a:r>
              <a:rPr lang="en-CH" dirty="0">
                <a:solidFill>
                  <a:schemeClr val="accent5">
                    <a:lumMod val="75000"/>
                  </a:schemeClr>
                </a:solidFill>
              </a:rPr>
              <a:t>|</a:t>
            </a:r>
            <a:r>
              <a:rPr lang="en-GB" dirty="0">
                <a:solidFill>
                  <a:srgbClr val="003399"/>
                </a:solidFill>
              </a:rPr>
              <a:t> 19-31 Oct </a:t>
            </a:r>
            <a:r>
              <a:rPr lang="en-CH" dirty="0">
                <a:solidFill>
                  <a:schemeClr val="accent5">
                    <a:lumMod val="75000"/>
                  </a:schemeClr>
                </a:solidFill>
              </a:rPr>
              <a:t>|</a:t>
            </a:r>
            <a:r>
              <a:rPr lang="en-GB" dirty="0">
                <a:solidFill>
                  <a:srgbClr val="003399"/>
                </a:solidFill>
              </a:rPr>
              <a:t> Kunming, China</a:t>
            </a:r>
          </a:p>
          <a:p>
            <a:pPr algn="r"/>
            <a:r>
              <a:rPr lang="en-GB" sz="1400" dirty="0">
                <a:solidFill>
                  <a:srgbClr val="003399"/>
                </a:solidFill>
              </a:rPr>
              <a:t>“Ecological Civilisation – building a shared future for all life on Earth”</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mtClean="0"/>
              <a:pPr/>
              <a:t>25</a:t>
            </a:fld>
            <a:endParaRPr lang="en-GB"/>
          </a:p>
        </p:txBody>
      </p:sp>
      <p:pic>
        <p:nvPicPr>
          <p:cNvPr id="12" name="Picture 11">
            <a:extLst>
              <a:ext uri="{FF2B5EF4-FFF2-40B4-BE49-F238E27FC236}">
                <a16:creationId xmlns:a16="http://schemas.microsoft.com/office/drawing/2014/main" id="{94FA66D1-688D-4382-8619-388B4F434BCD}"/>
              </a:ext>
            </a:extLst>
          </p:cNvPr>
          <p:cNvPicPr>
            <a:picLocks noChangeAspect="1"/>
          </p:cNvPicPr>
          <p:nvPr/>
        </p:nvPicPr>
        <p:blipFill>
          <a:blip r:embed="rId7"/>
          <a:stretch>
            <a:fillRect/>
          </a:stretch>
        </p:blipFill>
        <p:spPr>
          <a:xfrm>
            <a:off x="3641987" y="1428930"/>
            <a:ext cx="3837451" cy="1429386"/>
          </a:xfrm>
          <a:prstGeom prst="rect">
            <a:avLst/>
          </a:prstGeom>
        </p:spPr>
      </p:pic>
      <p:pic>
        <p:nvPicPr>
          <p:cNvPr id="2" name="Picture 1">
            <a:extLst>
              <a:ext uri="{FF2B5EF4-FFF2-40B4-BE49-F238E27FC236}">
                <a16:creationId xmlns:a16="http://schemas.microsoft.com/office/drawing/2014/main" id="{10EDDA5E-F0FD-497B-860A-85B0CF4D79E8}"/>
              </a:ext>
            </a:extLst>
          </p:cNvPr>
          <p:cNvPicPr>
            <a:picLocks noChangeAspect="1"/>
          </p:cNvPicPr>
          <p:nvPr/>
        </p:nvPicPr>
        <p:blipFill>
          <a:blip r:embed="rId8"/>
          <a:stretch>
            <a:fillRect/>
          </a:stretch>
        </p:blipFill>
        <p:spPr>
          <a:xfrm>
            <a:off x="8731642" y="4482965"/>
            <a:ext cx="2228842" cy="1285446"/>
          </a:xfrm>
          <a:prstGeom prst="rect">
            <a:avLst/>
          </a:prstGeom>
        </p:spPr>
      </p:pic>
      <p:sp>
        <p:nvSpPr>
          <p:cNvPr id="9" name="Rectangle 8">
            <a:extLst>
              <a:ext uri="{FF2B5EF4-FFF2-40B4-BE49-F238E27FC236}">
                <a16:creationId xmlns:a16="http://schemas.microsoft.com/office/drawing/2014/main" id="{2D6ECD61-8CD6-4944-8137-156AFB6A2C25}"/>
              </a:ext>
            </a:extLst>
          </p:cNvPr>
          <p:cNvSpPr/>
          <p:nvPr/>
        </p:nvSpPr>
        <p:spPr>
          <a:xfrm>
            <a:off x="6495047" y="4038779"/>
            <a:ext cx="5474749" cy="206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4" name="Picture 4" descr="Image result for op2b logo">
            <a:extLst>
              <a:ext uri="{FF2B5EF4-FFF2-40B4-BE49-F238E27FC236}">
                <a16:creationId xmlns:a16="http://schemas.microsoft.com/office/drawing/2014/main" id="{F66BFC7C-D15A-4485-956E-F5EA7338852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376" t="17193" r="15858" b="19501"/>
          <a:stretch/>
        </p:blipFill>
        <p:spPr bwMode="auto">
          <a:xfrm>
            <a:off x="5887062" y="4623554"/>
            <a:ext cx="1889583" cy="121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196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Ã©sultat de recherche d'images pour &quot;quiz&quot;">
            <a:extLst>
              <a:ext uri="{FF2B5EF4-FFF2-40B4-BE49-F238E27FC236}">
                <a16:creationId xmlns:a16="http://schemas.microsoft.com/office/drawing/2014/main" id="{F8E5EAC7-267D-40B2-B352-6016DDF42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3343">
            <a:off x="10626575" y="-157436"/>
            <a:ext cx="1443726" cy="14437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B9D7E30-13A5-4FDD-B5D1-B43301F45263}"/>
              </a:ext>
            </a:extLst>
          </p:cNvPr>
          <p:cNvSpPr>
            <a:spLocks noGrp="1"/>
          </p:cNvSpPr>
          <p:nvPr>
            <p:ph type="sldNum" sz="quarter" idx="12"/>
          </p:nvPr>
        </p:nvSpPr>
        <p:spPr/>
        <p:txBody>
          <a:bodyPr/>
          <a:lstStyle/>
          <a:p>
            <a:fld id="{971CEC84-1649-40CE-BFF6-7286506FEA08}" type="slidenum">
              <a:rPr lang="en-GB" smtClean="0"/>
              <a:pPr/>
              <a:t>26</a:t>
            </a:fld>
            <a:endParaRPr lang="en-GB"/>
          </a:p>
        </p:txBody>
      </p:sp>
      <p:pic>
        <p:nvPicPr>
          <p:cNvPr id="5" name="Picture Placeholder 5" descr="WVN LISBON training - Mentimeter">
            <a:extLst>
              <a:ext uri="{FF2B5EF4-FFF2-40B4-BE49-F238E27FC236}">
                <a16:creationId xmlns:a16="http://schemas.microsoft.com/office/drawing/2014/main" id="{D3AB614A-AF41-4BE1-A484-34EEF6095A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90060" y="1407990"/>
            <a:ext cx="11411880" cy="4421289"/>
          </a:xfrm>
          <a:prstGeom prst="rect">
            <a:avLst/>
          </a:prstGeom>
        </p:spPr>
      </p:pic>
    </p:spTree>
    <p:extLst>
      <p:ext uri="{BB962C8B-B14F-4D97-AF65-F5344CB8AC3E}">
        <p14:creationId xmlns:p14="http://schemas.microsoft.com/office/powerpoint/2010/main" val="1599310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39" y="1435396"/>
            <a:ext cx="1648047" cy="1584251"/>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200"/>
              <a:ext cx="1343926" cy="1015663"/>
            </a:xfrm>
            <a:prstGeom prst="rect">
              <a:avLst/>
            </a:prstGeom>
            <a:noFill/>
          </p:spPr>
          <p:txBody>
            <a:bodyPr wrap="square" rtlCol="0">
              <a:spAutoFit/>
            </a:bodyPr>
            <a:lstStyle/>
            <a:p>
              <a:r>
                <a:rPr lang="en-GB" sz="6000" b="1">
                  <a:solidFill>
                    <a:schemeClr val="bg1"/>
                  </a:solidFill>
                </a:rPr>
                <a:t>15’</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7846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53EF-7C67-42F8-A7A9-F581BABF5797}"/>
              </a:ext>
            </a:extLst>
          </p:cNvPr>
          <p:cNvSpPr>
            <a:spLocks noGrp="1"/>
          </p:cNvSpPr>
          <p:nvPr>
            <p:ph type="title"/>
          </p:nvPr>
        </p:nvSpPr>
        <p:spPr/>
        <p:txBody>
          <a:bodyPr/>
          <a:lstStyle/>
          <a:p>
            <a:r>
              <a:rPr lang="en-GB"/>
              <a:t>Game time!</a:t>
            </a:r>
          </a:p>
        </p:txBody>
      </p:sp>
      <p:sp>
        <p:nvSpPr>
          <p:cNvPr id="5" name="Slide Number Placeholder 4">
            <a:extLst>
              <a:ext uri="{FF2B5EF4-FFF2-40B4-BE49-F238E27FC236}">
                <a16:creationId xmlns:a16="http://schemas.microsoft.com/office/drawing/2014/main" id="{7B8AB354-F1C4-4D51-BB0C-8307F1D415B5}"/>
              </a:ext>
            </a:extLst>
          </p:cNvPr>
          <p:cNvSpPr>
            <a:spLocks noGrp="1"/>
          </p:cNvSpPr>
          <p:nvPr>
            <p:ph type="sldNum" sz="quarter" idx="12"/>
          </p:nvPr>
        </p:nvSpPr>
        <p:spPr/>
        <p:txBody>
          <a:bodyPr/>
          <a:lstStyle/>
          <a:p>
            <a:fld id="{971CEC84-1649-40CE-BFF6-7286506FEA08}" type="slidenum">
              <a:rPr lang="en-GB" smtClean="0"/>
              <a:pPr/>
              <a:t>28</a:t>
            </a:fld>
            <a:endParaRPr lang="en-GB"/>
          </a:p>
        </p:txBody>
      </p:sp>
      <p:pic>
        <p:nvPicPr>
          <p:cNvPr id="1026" name="Picture 2" descr="RÃ©sultat de recherche d'images pour &quot;game dice&quot;">
            <a:extLst>
              <a:ext uri="{FF2B5EF4-FFF2-40B4-BE49-F238E27FC236}">
                <a16:creationId xmlns:a16="http://schemas.microsoft.com/office/drawing/2014/main" id="{24AD1BCC-0E45-4909-B0A1-2C0B49991A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7910">
            <a:off x="10659921" y="-40153"/>
            <a:ext cx="1209160" cy="120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ssociée">
            <a:extLst>
              <a:ext uri="{FF2B5EF4-FFF2-40B4-BE49-F238E27FC236}">
                <a16:creationId xmlns:a16="http://schemas.microsoft.com/office/drawing/2014/main" id="{C827B428-A7EA-47B6-BB9E-D8A4118DE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194" y="2413000"/>
            <a:ext cx="4504623" cy="253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B9741B-6F1F-4E55-90F2-9BE1AA942064}"/>
              </a:ext>
            </a:extLst>
          </p:cNvPr>
          <p:cNvSpPr txBox="1"/>
          <p:nvPr/>
        </p:nvSpPr>
        <p:spPr>
          <a:xfrm>
            <a:off x="5767965" y="2620232"/>
            <a:ext cx="5264855" cy="2189767"/>
          </a:xfrm>
          <a:prstGeom prst="rect">
            <a:avLst/>
          </a:prstGeom>
          <a:noFill/>
        </p:spPr>
        <p:txBody>
          <a:bodyPr wrap="square" rtlCol="0">
            <a:spAutoFit/>
          </a:bodyPr>
          <a:lstStyle/>
          <a:p>
            <a:pPr algn="ctr"/>
            <a:r>
              <a:rPr lang="en-US" sz="2000" dirty="0">
                <a:solidFill>
                  <a:schemeClr val="tx1">
                    <a:lumMod val="65000"/>
                    <a:lumOff val="35000"/>
                  </a:schemeClr>
                </a:solidFill>
              </a:rPr>
              <a:t>You are part of the senior management team of “Pro P&amp;P”, a pulp &amp; paper company, based in South America.</a:t>
            </a:r>
          </a:p>
          <a:p>
            <a:endParaRPr lang="en-US" sz="2000" dirty="0">
              <a:solidFill>
                <a:schemeClr val="tx1">
                  <a:lumMod val="65000"/>
                  <a:lumOff val="35000"/>
                </a:schemeClr>
              </a:solidFill>
            </a:endParaRPr>
          </a:p>
          <a:p>
            <a:pPr marL="457200" indent="-457200">
              <a:lnSpc>
                <a:spcPct val="150000"/>
              </a:lnSpc>
              <a:buFont typeface="+mj-lt"/>
              <a:buAutoNum type="arabicPeriod"/>
            </a:pPr>
            <a:r>
              <a:rPr lang="en-US" sz="2000" dirty="0">
                <a:solidFill>
                  <a:schemeClr val="tx1">
                    <a:lumMod val="65000"/>
                    <a:lumOff val="35000"/>
                  </a:schemeClr>
                </a:solidFill>
              </a:rPr>
              <a:t>Identify your key </a:t>
            </a:r>
            <a:r>
              <a:rPr lang="en-US" sz="2000" b="1" dirty="0">
                <a:solidFill>
                  <a:schemeClr val="tx1">
                    <a:lumMod val="65000"/>
                    <a:lumOff val="35000"/>
                  </a:schemeClr>
                </a:solidFill>
              </a:rPr>
              <a:t>environmental risks</a:t>
            </a:r>
          </a:p>
          <a:p>
            <a:pPr marL="457200" indent="-457200">
              <a:lnSpc>
                <a:spcPct val="150000"/>
              </a:lnSpc>
              <a:buFont typeface="+mj-lt"/>
              <a:buAutoNum type="arabicPeriod"/>
            </a:pPr>
            <a:r>
              <a:rPr lang="en-US" sz="2000" dirty="0">
                <a:solidFill>
                  <a:schemeClr val="tx1">
                    <a:lumMod val="65000"/>
                    <a:lumOff val="35000"/>
                  </a:schemeClr>
                </a:solidFill>
              </a:rPr>
              <a:t>Implement appropriate </a:t>
            </a:r>
            <a:r>
              <a:rPr lang="en-US" sz="2000" b="1" dirty="0">
                <a:solidFill>
                  <a:schemeClr val="tx1">
                    <a:lumMod val="65000"/>
                    <a:lumOff val="35000"/>
                  </a:schemeClr>
                </a:solidFill>
              </a:rPr>
              <a:t>risk responses</a:t>
            </a:r>
            <a:endParaRPr lang="en-CH" sz="2000" b="1" dirty="0">
              <a:solidFill>
                <a:schemeClr val="tx1">
                  <a:lumMod val="65000"/>
                  <a:lumOff val="35000"/>
                </a:schemeClr>
              </a:solidFill>
            </a:endParaRPr>
          </a:p>
        </p:txBody>
      </p:sp>
      <p:sp>
        <p:nvSpPr>
          <p:cNvPr id="12" name="TextBox 11">
            <a:extLst>
              <a:ext uri="{FF2B5EF4-FFF2-40B4-BE49-F238E27FC236}">
                <a16:creationId xmlns:a16="http://schemas.microsoft.com/office/drawing/2014/main" id="{2AF2476F-E283-4325-A2CC-BA289C9A61E4}"/>
              </a:ext>
            </a:extLst>
          </p:cNvPr>
          <p:cNvSpPr txBox="1"/>
          <p:nvPr/>
        </p:nvSpPr>
        <p:spPr>
          <a:xfrm>
            <a:off x="1219068" y="1672039"/>
            <a:ext cx="2694873" cy="400110"/>
          </a:xfrm>
          <a:prstGeom prst="rect">
            <a:avLst/>
          </a:prstGeom>
          <a:noFill/>
        </p:spPr>
        <p:txBody>
          <a:bodyPr wrap="square" rtlCol="0">
            <a:spAutoFit/>
          </a:bodyPr>
          <a:lstStyle/>
          <a:p>
            <a:r>
              <a:rPr lang="en-US" sz="2000" b="1" dirty="0">
                <a:solidFill>
                  <a:schemeClr val="tx1">
                    <a:lumMod val="65000"/>
                    <a:lumOff val="35000"/>
                  </a:schemeClr>
                </a:solidFill>
              </a:rPr>
              <a:t>“Pro P&amp;P” company</a:t>
            </a:r>
            <a:endParaRPr lang="en-CH" sz="2000" b="1" dirty="0">
              <a:solidFill>
                <a:schemeClr val="tx1">
                  <a:lumMod val="65000"/>
                  <a:lumOff val="35000"/>
                </a:schemeClr>
              </a:solidFill>
            </a:endParaRPr>
          </a:p>
        </p:txBody>
      </p:sp>
      <p:sp>
        <p:nvSpPr>
          <p:cNvPr id="8" name="Teardrop 7">
            <a:extLst>
              <a:ext uri="{FF2B5EF4-FFF2-40B4-BE49-F238E27FC236}">
                <a16:creationId xmlns:a16="http://schemas.microsoft.com/office/drawing/2014/main" id="{341BD388-CE4C-4277-8FA7-52A8992A752A}"/>
              </a:ext>
            </a:extLst>
          </p:cNvPr>
          <p:cNvSpPr/>
          <p:nvPr/>
        </p:nvSpPr>
        <p:spPr>
          <a:xfrm>
            <a:off x="7250272" y="301985"/>
            <a:ext cx="1893018" cy="17670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0C97F5A9-0E18-4BA6-A3F2-BF60736D967A}"/>
              </a:ext>
            </a:extLst>
          </p:cNvPr>
          <p:cNvSpPr txBox="1"/>
          <p:nvPr/>
        </p:nvSpPr>
        <p:spPr>
          <a:xfrm>
            <a:off x="7394068" y="517174"/>
            <a:ext cx="1767986" cy="1477328"/>
          </a:xfrm>
          <a:prstGeom prst="rect">
            <a:avLst/>
          </a:prstGeom>
          <a:noFill/>
        </p:spPr>
        <p:txBody>
          <a:bodyPr wrap="square" rtlCol="0">
            <a:spAutoFit/>
          </a:bodyPr>
          <a:lstStyle/>
          <a:p>
            <a:pPr algn="ctr"/>
            <a:r>
              <a:rPr lang="en-GB" sz="1500" dirty="0">
                <a:solidFill>
                  <a:schemeClr val="bg1"/>
                </a:solidFill>
              </a:rPr>
              <a:t>See instructions on </a:t>
            </a:r>
            <a:r>
              <a:rPr lang="en-GB" sz="1500" b="1" dirty="0">
                <a:solidFill>
                  <a:schemeClr val="bg1"/>
                </a:solidFill>
              </a:rPr>
              <a:t>p. 11 </a:t>
            </a:r>
            <a:r>
              <a:rPr lang="en-GB" sz="1500" dirty="0">
                <a:solidFill>
                  <a:schemeClr val="bg1"/>
                </a:solidFill>
              </a:rPr>
              <a:t>&amp; write down your answers on </a:t>
            </a:r>
            <a:r>
              <a:rPr lang="en-GB" sz="1500" b="1" dirty="0">
                <a:solidFill>
                  <a:schemeClr val="bg1"/>
                </a:solidFill>
              </a:rPr>
              <a:t>pp. 12-13 </a:t>
            </a:r>
            <a:r>
              <a:rPr lang="en-GB" sz="1500" dirty="0">
                <a:solidFill>
                  <a:schemeClr val="bg1"/>
                </a:solidFill>
              </a:rPr>
              <a:t>of your workbook</a:t>
            </a:r>
          </a:p>
        </p:txBody>
      </p:sp>
    </p:spTree>
    <p:extLst>
      <p:ext uri="{BB962C8B-B14F-4D97-AF65-F5344CB8AC3E}">
        <p14:creationId xmlns:p14="http://schemas.microsoft.com/office/powerpoint/2010/main" val="2450012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6BB8-D49C-4B45-A157-5188368ACD35}"/>
              </a:ext>
            </a:extLst>
          </p:cNvPr>
          <p:cNvSpPr>
            <a:spLocks noGrp="1"/>
          </p:cNvSpPr>
          <p:nvPr>
            <p:ph type="title"/>
          </p:nvPr>
        </p:nvSpPr>
        <p:spPr/>
        <p:txBody>
          <a:bodyPr/>
          <a:lstStyle/>
          <a:p>
            <a:r>
              <a:rPr lang="en-US"/>
              <a:t>Scenario</a:t>
            </a:r>
            <a:endParaRPr lang="en-CH"/>
          </a:p>
        </p:txBody>
      </p:sp>
      <p:sp>
        <p:nvSpPr>
          <p:cNvPr id="4" name="Slide Number Placeholder 3">
            <a:extLst>
              <a:ext uri="{FF2B5EF4-FFF2-40B4-BE49-F238E27FC236}">
                <a16:creationId xmlns:a16="http://schemas.microsoft.com/office/drawing/2014/main" id="{43C4E224-4A59-4E2C-8898-3EEDDF553164}"/>
              </a:ext>
            </a:extLst>
          </p:cNvPr>
          <p:cNvSpPr>
            <a:spLocks noGrp="1"/>
          </p:cNvSpPr>
          <p:nvPr>
            <p:ph type="sldNum" sz="quarter" idx="12"/>
          </p:nvPr>
        </p:nvSpPr>
        <p:spPr/>
        <p:txBody>
          <a:bodyPr/>
          <a:lstStyle/>
          <a:p>
            <a:fld id="{971CEC84-1649-40CE-BFF6-7286506FEA08}" type="slidenum">
              <a:rPr lang="en-GB" smtClean="0"/>
              <a:pPr/>
              <a:t>29</a:t>
            </a:fld>
            <a:endParaRPr lang="en-GB"/>
          </a:p>
        </p:txBody>
      </p:sp>
      <p:sp>
        <p:nvSpPr>
          <p:cNvPr id="5" name="Rectangle 4">
            <a:extLst>
              <a:ext uri="{FF2B5EF4-FFF2-40B4-BE49-F238E27FC236}">
                <a16:creationId xmlns:a16="http://schemas.microsoft.com/office/drawing/2014/main" id="{32DDF336-2F3A-499D-94F5-762A75E55C28}"/>
              </a:ext>
            </a:extLst>
          </p:cNvPr>
          <p:cNvSpPr>
            <a:spLocks noChangeArrowheads="1"/>
          </p:cNvSpPr>
          <p:nvPr/>
        </p:nvSpPr>
        <p:spPr bwMode="auto">
          <a:xfrm>
            <a:off x="5988150" y="1868283"/>
            <a:ext cx="6096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50938" algn="l"/>
              </a:tabLst>
              <a:defRPr>
                <a:solidFill>
                  <a:schemeClr val="tx1"/>
                </a:solidFill>
                <a:latin typeface="Arial" panose="020B0604020202020204" pitchFamily="34" charset="0"/>
              </a:defRPr>
            </a:lvl1pPr>
            <a:lvl2pPr eaLnBrk="0" fontAlgn="base" hangingPunct="0">
              <a:spcBef>
                <a:spcPct val="0"/>
              </a:spcBef>
              <a:spcAft>
                <a:spcPct val="0"/>
              </a:spcAft>
              <a:tabLst>
                <a:tab pos="1150938" algn="l"/>
              </a:tabLst>
              <a:defRPr>
                <a:solidFill>
                  <a:schemeClr val="tx1"/>
                </a:solidFill>
                <a:latin typeface="Arial" panose="020B0604020202020204" pitchFamily="34" charset="0"/>
              </a:defRPr>
            </a:lvl2pPr>
            <a:lvl3pPr eaLnBrk="0" fontAlgn="base" hangingPunct="0">
              <a:spcBef>
                <a:spcPct val="0"/>
              </a:spcBef>
              <a:spcAft>
                <a:spcPct val="0"/>
              </a:spcAft>
              <a:tabLst>
                <a:tab pos="1150938" algn="l"/>
              </a:tabLst>
              <a:defRPr>
                <a:solidFill>
                  <a:schemeClr val="tx1"/>
                </a:solidFill>
                <a:latin typeface="Arial" panose="020B0604020202020204" pitchFamily="34" charset="0"/>
              </a:defRPr>
            </a:lvl3pPr>
            <a:lvl4pPr eaLnBrk="0" fontAlgn="base" hangingPunct="0">
              <a:spcBef>
                <a:spcPct val="0"/>
              </a:spcBef>
              <a:spcAft>
                <a:spcPct val="0"/>
              </a:spcAft>
              <a:tabLst>
                <a:tab pos="1150938" algn="l"/>
              </a:tabLst>
              <a:defRPr>
                <a:solidFill>
                  <a:schemeClr val="tx1"/>
                </a:solidFill>
                <a:latin typeface="Arial" panose="020B0604020202020204" pitchFamily="34" charset="0"/>
              </a:defRPr>
            </a:lvl4pPr>
            <a:lvl5pPr eaLnBrk="0" fontAlgn="base" hangingPunct="0">
              <a:spcBef>
                <a:spcPct val="0"/>
              </a:spcBef>
              <a:spcAft>
                <a:spcPct val="0"/>
              </a:spcAft>
              <a:tabLst>
                <a:tab pos="1150938" algn="l"/>
              </a:tabLst>
              <a:defRPr>
                <a:solidFill>
                  <a:schemeClr val="tx1"/>
                </a:solidFill>
                <a:latin typeface="Arial" panose="020B0604020202020204" pitchFamily="34" charset="0"/>
              </a:defRPr>
            </a:lvl5pPr>
            <a:lvl6pPr eaLnBrk="0" fontAlgn="base" hangingPunct="0">
              <a:spcBef>
                <a:spcPct val="0"/>
              </a:spcBef>
              <a:spcAft>
                <a:spcPct val="0"/>
              </a:spcAft>
              <a:tabLst>
                <a:tab pos="1150938" algn="l"/>
              </a:tabLst>
              <a:defRPr>
                <a:solidFill>
                  <a:schemeClr val="tx1"/>
                </a:solidFill>
                <a:latin typeface="Arial" panose="020B0604020202020204" pitchFamily="34" charset="0"/>
              </a:defRPr>
            </a:lvl6pPr>
            <a:lvl7pPr eaLnBrk="0" fontAlgn="base" hangingPunct="0">
              <a:spcBef>
                <a:spcPct val="0"/>
              </a:spcBef>
              <a:spcAft>
                <a:spcPct val="0"/>
              </a:spcAft>
              <a:tabLst>
                <a:tab pos="1150938" algn="l"/>
              </a:tabLst>
              <a:defRPr>
                <a:solidFill>
                  <a:schemeClr val="tx1"/>
                </a:solidFill>
                <a:latin typeface="Arial" panose="020B0604020202020204" pitchFamily="34" charset="0"/>
              </a:defRPr>
            </a:lvl7pPr>
            <a:lvl8pPr eaLnBrk="0" fontAlgn="base" hangingPunct="0">
              <a:spcBef>
                <a:spcPct val="0"/>
              </a:spcBef>
              <a:spcAft>
                <a:spcPct val="0"/>
              </a:spcAft>
              <a:tabLst>
                <a:tab pos="1150938" algn="l"/>
              </a:tabLst>
              <a:defRPr>
                <a:solidFill>
                  <a:schemeClr val="tx1"/>
                </a:solidFill>
                <a:latin typeface="Arial" panose="020B0604020202020204" pitchFamily="34" charset="0"/>
              </a:defRPr>
            </a:lvl8pPr>
            <a:lvl9pPr eaLnBrk="0" fontAlgn="base" hangingPunct="0">
              <a:spcBef>
                <a:spcPct val="0"/>
              </a:spcBef>
              <a:spcAft>
                <a:spcPct val="0"/>
              </a:spcAft>
              <a:tabLst>
                <a:tab pos="1150938" algn="l"/>
              </a:tabLs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ct val="0"/>
              </a:spcAft>
              <a:buClrTx/>
              <a:buSzTx/>
              <a:buFontTx/>
              <a:buNone/>
              <a:tabLst>
                <a:tab pos="1150938" algn="l"/>
              </a:tabLst>
            </a:pPr>
            <a:r>
              <a:rPr kumimoji="0" lang="en-GB" altLang="en-CH" b="1" i="0" u="none" strike="noStrike" cap="none" normalizeH="0" baseline="0" dirty="0">
                <a:ln>
                  <a:noFill/>
                </a:ln>
                <a:solidFill>
                  <a:srgbClr val="BBD151"/>
                </a:solidFill>
                <a:effectLst/>
                <a:latin typeface="Arial" panose="020B0604020202020204" pitchFamily="34" charset="0"/>
                <a:ea typeface="Times New Roman" panose="02020603050405020304" pitchFamily="18" charset="0"/>
                <a:cs typeface="Arial" panose="020B0604020202020204" pitchFamily="34" charset="0"/>
              </a:rPr>
              <a:t>Context</a:t>
            </a:r>
            <a:r>
              <a:rPr kumimoji="0" lang="en-GB" altLang="en-CH" b="1" i="0" u="none" strike="noStrike" cap="none" normalizeH="0" baseline="0" dirty="0">
                <a:ln>
                  <a:noFill/>
                </a:ln>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n-GB" altLang="en-CH"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 I</a:t>
            </a:r>
            <a:r>
              <a:rPr kumimoji="0" lang="en-GB" altLang="en-CH" b="0" i="0" u="none" strike="noStrike" cap="none" normalizeH="0" baseline="0" dirty="0">
                <a:ln>
                  <a:noFill/>
                </a:ln>
                <a:solidFill>
                  <a:schemeClr val="tx1">
                    <a:lumMod val="65000"/>
                    <a:lumOff val="35000"/>
                  </a:schemeClr>
                </a:solidFill>
                <a:effectLst/>
                <a:ea typeface="Times New Roman" panose="02020603050405020304" pitchFamily="18" charset="0"/>
                <a:cs typeface="Arial" panose="020B0604020202020204" pitchFamily="34" charset="0"/>
              </a:rPr>
              <a:t>ssues of climate change and deforestation have increasingly been in the spotlight; one of your competitors has even been impacted by floods in one of its operational plants in Brazil.</a:t>
            </a:r>
          </a:p>
          <a:p>
            <a:pPr marL="0" marR="0" lvl="0" indent="0" algn="l" defTabSz="914400" rtl="0" eaLnBrk="0" fontAlgn="base" latinLnBrk="0" hangingPunct="0">
              <a:spcBef>
                <a:spcPct val="0"/>
              </a:spcBef>
              <a:spcAft>
                <a:spcPct val="0"/>
              </a:spcAft>
              <a:buClrTx/>
              <a:buSzTx/>
              <a:buFontTx/>
              <a:buNone/>
              <a:tabLst>
                <a:tab pos="1150938" algn="l"/>
              </a:tabLst>
            </a:pPr>
            <a:endParaRPr kumimoji="0" lang="en-GB" altLang="en-CH" b="1" i="0" u="none" strike="noStrike" cap="none" normalizeH="0" baseline="0" dirty="0">
              <a:ln>
                <a:noFill/>
              </a:ln>
              <a:solidFill>
                <a:srgbClr val="BBD15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tab pos="1150938" algn="l"/>
              </a:tabLst>
            </a:pPr>
            <a:endParaRPr kumimoji="0" lang="en-GB" altLang="en-CH" b="1" i="0" u="none" strike="noStrike" cap="none" normalizeH="0" baseline="0" dirty="0">
              <a:ln>
                <a:noFill/>
              </a:ln>
              <a:solidFill>
                <a:srgbClr val="BBD15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tab pos="1150938" algn="l"/>
              </a:tabLst>
            </a:pPr>
            <a:r>
              <a:rPr kumimoji="0" lang="en-GB" altLang="en-CH" b="1" i="0" u="none" strike="noStrike" cap="none" normalizeH="0" baseline="0" dirty="0">
                <a:ln>
                  <a:noFill/>
                </a:ln>
                <a:solidFill>
                  <a:srgbClr val="BBD151"/>
                </a:solidFill>
                <a:effectLst/>
                <a:latin typeface="Arial" panose="020B0604020202020204" pitchFamily="34" charset="0"/>
                <a:ea typeface="Times New Roman" panose="02020603050405020304" pitchFamily="18" charset="0"/>
                <a:cs typeface="Arial" panose="020B0604020202020204" pitchFamily="34" charset="0"/>
              </a:rPr>
              <a:t>Objective</a:t>
            </a:r>
            <a:r>
              <a:rPr kumimoji="0" lang="en-GB" altLang="en-CH" b="1" i="0" u="none" strike="noStrike" cap="none" normalizeH="0" baseline="0" dirty="0">
                <a:ln>
                  <a:noFill/>
                </a:ln>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en-CH" b="0" i="0" u="none" strike="noStrike" cap="none" normalizeH="0" baseline="0" dirty="0">
                <a:ln>
                  <a:noFill/>
                </a:ln>
                <a:solidFill>
                  <a:schemeClr val="tx1">
                    <a:lumMod val="65000"/>
                    <a:lumOff val="35000"/>
                  </a:schemeClr>
                </a:solidFill>
                <a:effectLst/>
                <a:ea typeface="Times New Roman" panose="02020603050405020304" pitchFamily="18" charset="0"/>
                <a:cs typeface="Arial" panose="020B0604020202020204" pitchFamily="34" charset="0"/>
              </a:rPr>
              <a:t> Your CEO has asked you to re-assess the company’s environmental risks and put into place appropriate risk mitigation measures. </a:t>
            </a:r>
            <a:endParaRPr kumimoji="0" lang="en-GB" altLang="en-CH" b="0" i="0" u="none" strike="noStrike" cap="none" normalizeH="0" baseline="0" dirty="0">
              <a:ln>
                <a:noFill/>
              </a:ln>
              <a:solidFill>
                <a:schemeClr val="tx1">
                  <a:lumMod val="65000"/>
                  <a:lumOff val="35000"/>
                </a:schemeClr>
              </a:solidFill>
              <a:effectLst/>
              <a:latin typeface="Arial" panose="020B0604020202020204" pitchFamily="34" charset="0"/>
            </a:endParaRPr>
          </a:p>
        </p:txBody>
      </p:sp>
      <p:sp>
        <p:nvSpPr>
          <p:cNvPr id="9" name="Rectangle 6">
            <a:extLst>
              <a:ext uri="{FF2B5EF4-FFF2-40B4-BE49-F238E27FC236}">
                <a16:creationId xmlns:a16="http://schemas.microsoft.com/office/drawing/2014/main" id="{B5BECD9C-37E5-4DB6-BE3E-E05FAA3CEF30}"/>
              </a:ext>
            </a:extLst>
          </p:cNvPr>
          <p:cNvSpPr>
            <a:spLocks noChangeArrowheads="1"/>
          </p:cNvSpPr>
          <p:nvPr/>
        </p:nvSpPr>
        <p:spPr bwMode="auto">
          <a:xfrm>
            <a:off x="278860" y="5081812"/>
            <a:ext cx="115671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altLang="en-CH" b="1" dirty="0">
                <a:solidFill>
                  <a:srgbClr val="23BAED"/>
                </a:solidFill>
                <a:ea typeface="Times New Roman" panose="02020603050405020304" pitchFamily="18" charset="0"/>
                <a:cs typeface="Arial" panose="020B0604020202020204" pitchFamily="34" charset="0"/>
              </a:rPr>
              <a:t>Pro P&amp;P’s overall objective: be a recognized brand in the industry that takes into account increasing demand for responsible brands and products.</a:t>
            </a:r>
            <a:endParaRPr lang="en-GB" altLang="en-CH" dirty="0">
              <a:solidFill>
                <a:schemeClr val="tx1">
                  <a:lumMod val="65000"/>
                  <a:lumOff val="35000"/>
                </a:schemeClr>
              </a:solidFill>
            </a:endParaRPr>
          </a:p>
        </p:txBody>
      </p:sp>
      <p:pic>
        <p:nvPicPr>
          <p:cNvPr id="7" name="Picture 2" descr="RÃ©sultat de recherche d'images pour &quot;game dice&quot;">
            <a:extLst>
              <a:ext uri="{FF2B5EF4-FFF2-40B4-BE49-F238E27FC236}">
                <a16:creationId xmlns:a16="http://schemas.microsoft.com/office/drawing/2014/main" id="{5B81192F-FDD5-4EA4-BAA3-B96CA09AE9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7910">
            <a:off x="10659921" y="-40153"/>
            <a:ext cx="1209160" cy="12091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erial photography of road">
            <a:extLst>
              <a:ext uri="{FF2B5EF4-FFF2-40B4-BE49-F238E27FC236}">
                <a16:creationId xmlns:a16="http://schemas.microsoft.com/office/drawing/2014/main" id="{FAC575FA-9090-49EF-B658-70DA4CC4C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94" y="1493022"/>
            <a:ext cx="5514714" cy="30992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E73798-77A2-4F94-8603-20CAC1895A46}"/>
              </a:ext>
            </a:extLst>
          </p:cNvPr>
          <p:cNvSpPr txBox="1"/>
          <p:nvPr/>
        </p:nvSpPr>
        <p:spPr>
          <a:xfrm>
            <a:off x="197428" y="4644784"/>
            <a:ext cx="2992582" cy="261610"/>
          </a:xfrm>
          <a:prstGeom prst="rect">
            <a:avLst/>
          </a:prstGeom>
          <a:noFill/>
        </p:spPr>
        <p:txBody>
          <a:bodyPr wrap="square" rtlCol="0">
            <a:spAutoFit/>
          </a:bodyPr>
          <a:lstStyle/>
          <a:p>
            <a:r>
              <a:rPr lang="en-US" sz="1100" dirty="0"/>
              <a:t>Image source: Phoenix Han on </a:t>
            </a:r>
            <a:r>
              <a:rPr lang="en-US" sz="1100" dirty="0" err="1"/>
              <a:t>Unsplash</a:t>
            </a:r>
            <a:endParaRPr lang="en-CH" sz="1100" dirty="0"/>
          </a:p>
        </p:txBody>
      </p:sp>
    </p:spTree>
    <p:extLst>
      <p:ext uri="{BB962C8B-B14F-4D97-AF65-F5344CB8AC3E}">
        <p14:creationId xmlns:p14="http://schemas.microsoft.com/office/powerpoint/2010/main" val="2891666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203025"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a:t>
            </a:r>
          </a:p>
        </p:txBody>
      </p:sp>
      <p:sp>
        <p:nvSpPr>
          <p:cNvPr id="7" name="Rectangle 6">
            <a:extLst>
              <a:ext uri="{FF2B5EF4-FFF2-40B4-BE49-F238E27FC236}">
                <a16:creationId xmlns:a16="http://schemas.microsoft.com/office/drawing/2014/main" id="{0EEC0ED0-5232-4CD6-9C4D-3160D24722AA}"/>
              </a:ext>
            </a:extLst>
          </p:cNvPr>
          <p:cNvSpPr/>
          <p:nvPr/>
        </p:nvSpPr>
        <p:spPr>
          <a:xfrm>
            <a:off x="314194" y="2134288"/>
            <a:ext cx="9526773" cy="3655616"/>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Demonstrate an </a:t>
            </a:r>
            <a:r>
              <a:rPr lang="en-GB" sz="2400" b="1">
                <a:solidFill>
                  <a:srgbClr val="23BAED"/>
                </a:solidFill>
              </a:rPr>
              <a:t>understanding of natural capital</a:t>
            </a:r>
            <a:r>
              <a:rPr lang="en-GB" sz="2400"/>
              <a:t> </a:t>
            </a:r>
            <a:r>
              <a:rPr lang="en-GB" sz="2400">
                <a:solidFill>
                  <a:schemeClr val="tx1">
                    <a:lumMod val="65000"/>
                    <a:lumOff val="35000"/>
                  </a:schemeClr>
                </a:solidFill>
              </a:rPr>
              <a:t>and its </a:t>
            </a:r>
            <a:r>
              <a:rPr lang="en-GB" sz="2400" b="1">
                <a:solidFill>
                  <a:srgbClr val="23BAED"/>
                </a:solidFill>
              </a:rPr>
              <a:t>linkages with business </a:t>
            </a:r>
            <a:r>
              <a:rPr lang="en-GB" sz="2400">
                <a:solidFill>
                  <a:schemeClr val="tx1">
                    <a:lumMod val="65000"/>
                    <a:lumOff val="35000"/>
                  </a:schemeClr>
                </a:solidFill>
              </a:rPr>
              <a:t>decision-making and risk management,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Identify natural capital </a:t>
            </a:r>
            <a:r>
              <a:rPr lang="en-GB" sz="2400" b="1">
                <a:solidFill>
                  <a:srgbClr val="23BAED"/>
                </a:solidFill>
              </a:rPr>
              <a:t>impacts &amp; dependencies</a:t>
            </a:r>
            <a:r>
              <a:rPr lang="en-GB" b="1">
                <a:solidFill>
                  <a:srgbClr val="23BAED"/>
                </a:solidFill>
              </a:rPr>
              <a:t> </a:t>
            </a:r>
            <a:r>
              <a:rPr lang="en-GB" sz="2400">
                <a:solidFill>
                  <a:schemeClr val="tx1">
                    <a:lumMod val="65000"/>
                    <a:lumOff val="35000"/>
                  </a:schemeClr>
                </a:solidFill>
              </a:rPr>
              <a:t>as well as </a:t>
            </a:r>
            <a:r>
              <a:rPr lang="en-GB" sz="2400" b="1">
                <a:solidFill>
                  <a:srgbClr val="23BAED"/>
                </a:solidFill>
              </a:rPr>
              <a:t>risks &amp; opportunities </a:t>
            </a:r>
            <a:r>
              <a:rPr lang="en-GB" sz="2400">
                <a:solidFill>
                  <a:schemeClr val="tx1">
                    <a:lumMod val="65000"/>
                    <a:lumOff val="35000"/>
                  </a:schemeClr>
                </a:solidFill>
              </a:rPr>
              <a:t>and relate these to your own business context,</a:t>
            </a:r>
          </a:p>
          <a:p>
            <a:pPr marL="342900" indent="-342900">
              <a:lnSpc>
                <a:spcPct val="150000"/>
              </a:lnSpc>
              <a:spcAft>
                <a:spcPts val="600"/>
              </a:spcAft>
              <a:buClr>
                <a:srgbClr val="23BAED"/>
              </a:buClr>
              <a:buFont typeface="Wingdings" panose="05000000000000000000" pitchFamily="2" charset="2"/>
              <a:buChar char="v"/>
            </a:pPr>
            <a:r>
              <a:rPr lang="en-GB" sz="2400">
                <a:solidFill>
                  <a:schemeClr val="tx1">
                    <a:lumMod val="65000"/>
                    <a:lumOff val="35000"/>
                  </a:schemeClr>
                </a:solidFill>
              </a:rPr>
              <a:t>Be familiar with a few </a:t>
            </a:r>
            <a:r>
              <a:rPr lang="en-GB" sz="2400" b="1">
                <a:solidFill>
                  <a:srgbClr val="23BAED"/>
                </a:solidFill>
              </a:rPr>
              <a:t>key approaches and tools </a:t>
            </a:r>
            <a:r>
              <a:rPr lang="en-GB" sz="2400">
                <a:solidFill>
                  <a:schemeClr val="tx1">
                    <a:lumMod val="65000"/>
                    <a:lumOff val="35000"/>
                  </a:schemeClr>
                </a:solidFill>
              </a:rPr>
              <a:t>to integrating natural capital into business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mtClean="0"/>
              <a:pPr/>
              <a:t>3</a:t>
            </a:fld>
            <a:endParaRPr lang="en-GB"/>
          </a:p>
        </p:txBody>
      </p:sp>
      <p:pic>
        <p:nvPicPr>
          <p:cNvPr id="9" name="Picture 4" descr="photography of pathway">
            <a:extLst>
              <a:ext uri="{FF2B5EF4-FFF2-40B4-BE49-F238E27FC236}">
                <a16:creationId xmlns:a16="http://schemas.microsoft.com/office/drawing/2014/main" id="{377E4AC9-7001-4E44-9A31-61DE3B4B73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9395705" y="134943"/>
            <a:ext cx="2577942" cy="2510248"/>
          </a:xfrm>
          <a:prstGeom prst="ellipse">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B13766-5409-4892-8EB7-41AC80862881}"/>
              </a:ext>
            </a:extLst>
          </p:cNvPr>
          <p:cNvSpPr txBox="1"/>
          <p:nvPr/>
        </p:nvSpPr>
        <p:spPr>
          <a:xfrm>
            <a:off x="9395705" y="5666342"/>
            <a:ext cx="2930237" cy="276999"/>
          </a:xfrm>
          <a:prstGeom prst="rect">
            <a:avLst/>
          </a:prstGeom>
          <a:noFill/>
        </p:spPr>
        <p:txBody>
          <a:bodyPr wrap="square" rtlCol="0">
            <a:spAutoFit/>
          </a:bodyPr>
          <a:lstStyle/>
          <a:p>
            <a:r>
              <a:rPr lang="en-GB" sz="1200" dirty="0"/>
              <a:t>Image source: Simon Rae on </a:t>
            </a:r>
            <a:r>
              <a:rPr lang="en-GB" sz="1200" dirty="0" err="1"/>
              <a:t>Unsplash</a:t>
            </a:r>
            <a:r>
              <a:rPr lang="en-GB" sz="1200" dirty="0"/>
              <a:t> </a:t>
            </a:r>
          </a:p>
        </p:txBody>
      </p:sp>
    </p:spTree>
    <p:extLst>
      <p:ext uri="{BB962C8B-B14F-4D97-AF65-F5344CB8AC3E}">
        <p14:creationId xmlns:p14="http://schemas.microsoft.com/office/powerpoint/2010/main" val="401199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E62DEC-2A4F-4969-97FC-698F08320E30}"/>
              </a:ext>
            </a:extLst>
          </p:cNvPr>
          <p:cNvSpPr>
            <a:spLocks noGrp="1"/>
          </p:cNvSpPr>
          <p:nvPr>
            <p:ph type="sldNum" sz="quarter" idx="12"/>
          </p:nvPr>
        </p:nvSpPr>
        <p:spPr>
          <a:xfrm>
            <a:off x="655438" y="6405321"/>
            <a:ext cx="2743200" cy="365125"/>
          </a:xfrm>
        </p:spPr>
        <p:txBody>
          <a:bodyPr/>
          <a:lstStyle/>
          <a:p>
            <a:fld id="{971CEC84-1649-40CE-BFF6-7286506FEA08}" type="slidenum">
              <a:rPr lang="en-GB" smtClean="0"/>
              <a:pPr/>
              <a:t>30</a:t>
            </a:fld>
            <a:endParaRPr lang="en-GB"/>
          </a:p>
        </p:txBody>
      </p:sp>
      <p:grpSp>
        <p:nvGrpSpPr>
          <p:cNvPr id="26" name="Group 25">
            <a:extLst>
              <a:ext uri="{FF2B5EF4-FFF2-40B4-BE49-F238E27FC236}">
                <a16:creationId xmlns:a16="http://schemas.microsoft.com/office/drawing/2014/main" id="{8F3EC9DE-CED5-4339-A7A5-F33D5E900075}"/>
              </a:ext>
            </a:extLst>
          </p:cNvPr>
          <p:cNvGrpSpPr/>
          <p:nvPr/>
        </p:nvGrpSpPr>
        <p:grpSpPr>
          <a:xfrm>
            <a:off x="3288145" y="776513"/>
            <a:ext cx="5306546" cy="5304973"/>
            <a:chOff x="3443788" y="782297"/>
            <a:chExt cx="5306546" cy="5304973"/>
          </a:xfrm>
        </p:grpSpPr>
        <p:grpSp>
          <p:nvGrpSpPr>
            <p:cNvPr id="13" name="Group 12">
              <a:extLst>
                <a:ext uri="{FF2B5EF4-FFF2-40B4-BE49-F238E27FC236}">
                  <a16:creationId xmlns:a16="http://schemas.microsoft.com/office/drawing/2014/main" id="{31FEC6EF-D1B1-4FB1-911C-12B7FCC6C268}"/>
                </a:ext>
              </a:extLst>
            </p:cNvPr>
            <p:cNvGrpSpPr/>
            <p:nvPr/>
          </p:nvGrpSpPr>
          <p:grpSpPr>
            <a:xfrm>
              <a:off x="5485384" y="2822532"/>
              <a:ext cx="1219749" cy="1219749"/>
              <a:chOff x="5485384" y="2530702"/>
              <a:chExt cx="1219749" cy="1219749"/>
            </a:xfrm>
          </p:grpSpPr>
          <p:sp>
            <p:nvSpPr>
              <p:cNvPr id="11" name="Oval 10">
                <a:extLst>
                  <a:ext uri="{FF2B5EF4-FFF2-40B4-BE49-F238E27FC236}">
                    <a16:creationId xmlns:a16="http://schemas.microsoft.com/office/drawing/2014/main" id="{E07EDAB0-9462-4162-902E-5F5DF3AB6F99}"/>
                  </a:ext>
                </a:extLst>
              </p:cNvPr>
              <p:cNvSpPr/>
              <p:nvPr/>
            </p:nvSpPr>
            <p:spPr>
              <a:xfrm>
                <a:off x="5485384" y="2530702"/>
                <a:ext cx="1219749" cy="12197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E9B6C31D-4C79-434F-BDEF-CE679ABF0411}"/>
                  </a:ext>
                </a:extLst>
              </p:cNvPr>
              <p:cNvSpPr txBox="1"/>
              <p:nvPr/>
            </p:nvSpPr>
            <p:spPr>
              <a:xfrm>
                <a:off x="5728037" y="2957877"/>
                <a:ext cx="844402" cy="369332"/>
              </a:xfrm>
              <a:prstGeom prst="rect">
                <a:avLst/>
              </a:prstGeom>
              <a:noFill/>
            </p:spPr>
            <p:txBody>
              <a:bodyPr wrap="square" rtlCol="0">
                <a:spAutoFit/>
              </a:bodyPr>
              <a:lstStyle/>
              <a:p>
                <a:r>
                  <a:rPr lang="en-US" dirty="0"/>
                  <a:t>SPIN!</a:t>
                </a:r>
                <a:endParaRPr lang="en-CH" dirty="0"/>
              </a:p>
            </p:txBody>
          </p:sp>
        </p:grpSp>
        <p:grpSp>
          <p:nvGrpSpPr>
            <p:cNvPr id="25" name="Group 24">
              <a:extLst>
                <a:ext uri="{FF2B5EF4-FFF2-40B4-BE49-F238E27FC236}">
                  <a16:creationId xmlns:a16="http://schemas.microsoft.com/office/drawing/2014/main" id="{3BCAB932-2F4D-45F4-A70A-4DCB83E9AFB2}"/>
                </a:ext>
              </a:extLst>
            </p:cNvPr>
            <p:cNvGrpSpPr/>
            <p:nvPr/>
          </p:nvGrpSpPr>
          <p:grpSpPr>
            <a:xfrm>
              <a:off x="3443788" y="782297"/>
              <a:ext cx="5306546" cy="5304973"/>
              <a:chOff x="3443788" y="782297"/>
              <a:chExt cx="5306546" cy="5304973"/>
            </a:xfrm>
          </p:grpSpPr>
          <p:grpSp>
            <p:nvGrpSpPr>
              <p:cNvPr id="15" name="Group 14">
                <a:extLst>
                  <a:ext uri="{FF2B5EF4-FFF2-40B4-BE49-F238E27FC236}">
                    <a16:creationId xmlns:a16="http://schemas.microsoft.com/office/drawing/2014/main" id="{5F89AC85-918A-403F-A797-E771A61A77F1}"/>
                  </a:ext>
                </a:extLst>
              </p:cNvPr>
              <p:cNvGrpSpPr/>
              <p:nvPr/>
            </p:nvGrpSpPr>
            <p:grpSpPr>
              <a:xfrm rot="483112">
                <a:off x="3443788" y="782297"/>
                <a:ext cx="5306546" cy="5304973"/>
                <a:chOff x="3443788" y="782297"/>
                <a:chExt cx="5306546" cy="5304973"/>
              </a:xfrm>
            </p:grpSpPr>
            <p:sp>
              <p:nvSpPr>
                <p:cNvPr id="3" name="Freeform: Shape 2">
                  <a:extLst>
                    <a:ext uri="{FF2B5EF4-FFF2-40B4-BE49-F238E27FC236}">
                      <a16:creationId xmlns:a16="http://schemas.microsoft.com/office/drawing/2014/main" id="{649C2D5C-7145-4467-9BDF-0ADFD220CF17}"/>
                    </a:ext>
                  </a:extLst>
                </p:cNvPr>
                <p:cNvSpPr/>
                <p:nvPr/>
              </p:nvSpPr>
              <p:spPr>
                <a:xfrm>
                  <a:off x="6528179" y="159291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Freeform: Shape 3">
                  <a:extLst>
                    <a:ext uri="{FF2B5EF4-FFF2-40B4-BE49-F238E27FC236}">
                      <a16:creationId xmlns:a16="http://schemas.microsoft.com/office/drawing/2014/main" id="{50B75172-B2C7-431A-827F-01CD6CC08C06}"/>
                    </a:ext>
                  </a:extLst>
                </p:cNvPr>
                <p:cNvSpPr/>
                <p:nvPr/>
              </p:nvSpPr>
              <p:spPr>
                <a:xfrm rot="2723609">
                  <a:off x="6732740" y="2943626"/>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Freeform: Shape 4">
                  <a:extLst>
                    <a:ext uri="{FF2B5EF4-FFF2-40B4-BE49-F238E27FC236}">
                      <a16:creationId xmlns:a16="http://schemas.microsoft.com/office/drawing/2014/main" id="{D339D756-8632-4EF4-AB91-C401D6DE78A6}"/>
                    </a:ext>
                  </a:extLst>
                </p:cNvPr>
                <p:cNvSpPr/>
                <p:nvPr/>
              </p:nvSpPr>
              <p:spPr>
                <a:xfrm rot="8107724">
                  <a:off x="4580653" y="4235724"/>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EDED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Freeform: Shape 5">
                  <a:extLst>
                    <a:ext uri="{FF2B5EF4-FFF2-40B4-BE49-F238E27FC236}">
                      <a16:creationId xmlns:a16="http://schemas.microsoft.com/office/drawing/2014/main" id="{BE5C4000-DD5A-4FF1-8121-497BF70C7A8E}"/>
                    </a:ext>
                  </a:extLst>
                </p:cNvPr>
                <p:cNvSpPr/>
                <p:nvPr/>
              </p:nvSpPr>
              <p:spPr>
                <a:xfrm rot="10800000">
                  <a:off x="3500135" y="3435230"/>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Freeform: Shape 6">
                  <a:extLst>
                    <a:ext uri="{FF2B5EF4-FFF2-40B4-BE49-F238E27FC236}">
                      <a16:creationId xmlns:a16="http://schemas.microsoft.com/office/drawing/2014/main" id="{A2B1A405-29C2-4313-9029-5E6FAD12016A}"/>
                    </a:ext>
                  </a:extLst>
                </p:cNvPr>
                <p:cNvSpPr/>
                <p:nvPr/>
              </p:nvSpPr>
              <p:spPr>
                <a:xfrm rot="13503574">
                  <a:off x="3277740" y="2081243"/>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33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Freeform: Shape 7">
                  <a:extLst>
                    <a:ext uri="{FF2B5EF4-FFF2-40B4-BE49-F238E27FC236}">
                      <a16:creationId xmlns:a16="http://schemas.microsoft.com/office/drawing/2014/main" id="{942BDCED-7942-4751-BDB4-F039CC71262E}"/>
                    </a:ext>
                  </a:extLst>
                </p:cNvPr>
                <p:cNvSpPr/>
                <p:nvPr/>
              </p:nvSpPr>
              <p:spPr>
                <a:xfrm rot="16200000">
                  <a:off x="4087727" y="98786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Freeform: Shape 8">
                  <a:extLst>
                    <a:ext uri="{FF2B5EF4-FFF2-40B4-BE49-F238E27FC236}">
                      <a16:creationId xmlns:a16="http://schemas.microsoft.com/office/drawing/2014/main" id="{CE501551-56BA-4C24-9E5C-A4F09717CE4B}"/>
                    </a:ext>
                  </a:extLst>
                </p:cNvPr>
                <p:cNvSpPr/>
                <p:nvPr/>
              </p:nvSpPr>
              <p:spPr>
                <a:xfrm rot="18932318">
                  <a:off x="5435210" y="78229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Freeform: Shape 9">
                  <a:extLst>
                    <a:ext uri="{FF2B5EF4-FFF2-40B4-BE49-F238E27FC236}">
                      <a16:creationId xmlns:a16="http://schemas.microsoft.com/office/drawing/2014/main" id="{728D4E47-EEC2-49E4-BA2E-41C41BE2ADAF}"/>
                    </a:ext>
                  </a:extLst>
                </p:cNvPr>
                <p:cNvSpPr/>
                <p:nvPr/>
              </p:nvSpPr>
              <p:spPr>
                <a:xfrm rot="5400000">
                  <a:off x="5928716" y="4035522"/>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6" name="TextBox 15">
                <a:extLst>
                  <a:ext uri="{FF2B5EF4-FFF2-40B4-BE49-F238E27FC236}">
                    <a16:creationId xmlns:a16="http://schemas.microsoft.com/office/drawing/2014/main" id="{8B4316FC-6362-40EE-8D92-0EE163048C38}"/>
                  </a:ext>
                </a:extLst>
              </p:cNvPr>
              <p:cNvSpPr txBox="1"/>
              <p:nvPr/>
            </p:nvSpPr>
            <p:spPr>
              <a:xfrm rot="20679266">
                <a:off x="4901393" y="1047654"/>
                <a:ext cx="1479345" cy="1077218"/>
              </a:xfrm>
              <a:prstGeom prst="rect">
                <a:avLst/>
              </a:prstGeom>
              <a:noFill/>
            </p:spPr>
            <p:txBody>
              <a:bodyPr wrap="square" rtlCol="0">
                <a:spAutoFit/>
              </a:bodyPr>
              <a:lstStyle/>
              <a:p>
                <a:pPr algn="ctr"/>
                <a:r>
                  <a:rPr lang="en-US" sz="1600">
                    <a:solidFill>
                      <a:schemeClr val="bg1"/>
                    </a:solidFill>
                  </a:rPr>
                  <a:t>An NGO is campaigning against Pro P&amp;P</a:t>
                </a:r>
                <a:endParaRPr lang="en-CH" sz="1600">
                  <a:solidFill>
                    <a:schemeClr val="bg1"/>
                  </a:solidFill>
                </a:endParaRPr>
              </a:p>
            </p:txBody>
          </p:sp>
          <p:sp>
            <p:nvSpPr>
              <p:cNvPr id="17" name="TextBox 16">
                <a:extLst>
                  <a:ext uri="{FF2B5EF4-FFF2-40B4-BE49-F238E27FC236}">
                    <a16:creationId xmlns:a16="http://schemas.microsoft.com/office/drawing/2014/main" id="{60DF0FF6-D0D1-4E54-A4D1-770CC3AF998A}"/>
                  </a:ext>
                </a:extLst>
              </p:cNvPr>
              <p:cNvSpPr txBox="1"/>
              <p:nvPr/>
            </p:nvSpPr>
            <p:spPr>
              <a:xfrm rot="15295842">
                <a:off x="3666347" y="3230898"/>
                <a:ext cx="1512210" cy="1323439"/>
              </a:xfrm>
              <a:prstGeom prst="rect">
                <a:avLst/>
              </a:prstGeom>
              <a:noFill/>
            </p:spPr>
            <p:txBody>
              <a:bodyPr wrap="square" rtlCol="0">
                <a:spAutoFit/>
              </a:bodyPr>
              <a:lstStyle/>
              <a:p>
                <a:pPr algn="ctr"/>
                <a:r>
                  <a:rPr lang="en-US" sz="1600">
                    <a:solidFill>
                      <a:schemeClr val="bg1"/>
                    </a:solidFill>
                  </a:rPr>
                  <a:t>A revised global climate deal increases raw material prices</a:t>
                </a:r>
                <a:endParaRPr lang="en-CH" sz="1600">
                  <a:solidFill>
                    <a:schemeClr val="bg1"/>
                  </a:solidFill>
                </a:endParaRPr>
              </a:p>
            </p:txBody>
          </p:sp>
          <p:sp>
            <p:nvSpPr>
              <p:cNvPr id="18" name="TextBox 17">
                <a:extLst>
                  <a:ext uri="{FF2B5EF4-FFF2-40B4-BE49-F238E27FC236}">
                    <a16:creationId xmlns:a16="http://schemas.microsoft.com/office/drawing/2014/main" id="{E1659602-8F81-42B1-9208-E3A48C6D6B4A}"/>
                  </a:ext>
                </a:extLst>
              </p:cNvPr>
              <p:cNvSpPr txBox="1"/>
              <p:nvPr/>
            </p:nvSpPr>
            <p:spPr>
              <a:xfrm rot="18049124">
                <a:off x="3870045" y="1847545"/>
                <a:ext cx="1334459" cy="1323439"/>
              </a:xfrm>
              <a:prstGeom prst="rect">
                <a:avLst/>
              </a:prstGeom>
              <a:noFill/>
            </p:spPr>
            <p:txBody>
              <a:bodyPr wrap="square" rtlCol="0">
                <a:spAutoFit/>
              </a:bodyPr>
              <a:lstStyle/>
              <a:p>
                <a:pPr algn="ctr"/>
                <a:r>
                  <a:rPr lang="en-US" sz="1600">
                    <a:solidFill>
                      <a:schemeClr val="bg1"/>
                    </a:solidFill>
                  </a:rPr>
                  <a:t>Droughts impact one of Pro P&amp;P's major suppliers </a:t>
                </a:r>
                <a:endParaRPr lang="en-CH" sz="1600">
                  <a:solidFill>
                    <a:schemeClr val="bg1"/>
                  </a:solidFill>
                </a:endParaRPr>
              </a:p>
            </p:txBody>
          </p:sp>
          <p:sp>
            <p:nvSpPr>
              <p:cNvPr id="19" name="TextBox 18">
                <a:extLst>
                  <a:ext uri="{FF2B5EF4-FFF2-40B4-BE49-F238E27FC236}">
                    <a16:creationId xmlns:a16="http://schemas.microsoft.com/office/drawing/2014/main" id="{F9F15EB2-4D44-49E5-8431-DB5F544C1BDE}"/>
                  </a:ext>
                </a:extLst>
              </p:cNvPr>
              <p:cNvSpPr txBox="1"/>
              <p:nvPr/>
            </p:nvSpPr>
            <p:spPr>
              <a:xfrm rot="4481222">
                <a:off x="7184445" y="2454524"/>
                <a:ext cx="1496291" cy="1077218"/>
              </a:xfrm>
              <a:prstGeom prst="rect">
                <a:avLst/>
              </a:prstGeom>
              <a:noFill/>
            </p:spPr>
            <p:txBody>
              <a:bodyPr wrap="square" rtlCol="0">
                <a:spAutoFit/>
              </a:bodyPr>
              <a:lstStyle/>
              <a:p>
                <a:pPr algn="ctr"/>
                <a:r>
                  <a:rPr lang="en-US" sz="1600">
                    <a:solidFill>
                      <a:schemeClr val="bg1"/>
                    </a:solidFill>
                  </a:rPr>
                  <a:t>A ban on single use plastics is announced</a:t>
                </a:r>
                <a:endParaRPr lang="en-CH" sz="1600">
                  <a:solidFill>
                    <a:schemeClr val="bg1"/>
                  </a:solidFill>
                </a:endParaRPr>
              </a:p>
            </p:txBody>
          </p:sp>
          <p:sp>
            <p:nvSpPr>
              <p:cNvPr id="20" name="TextBox 19">
                <a:extLst>
                  <a:ext uri="{FF2B5EF4-FFF2-40B4-BE49-F238E27FC236}">
                    <a16:creationId xmlns:a16="http://schemas.microsoft.com/office/drawing/2014/main" id="{ADBDC9C4-6BD2-45BC-AE2D-10EBE7D0296A}"/>
                  </a:ext>
                </a:extLst>
              </p:cNvPr>
              <p:cNvSpPr txBox="1"/>
              <p:nvPr/>
            </p:nvSpPr>
            <p:spPr>
              <a:xfrm rot="2048003">
                <a:off x="6265351" y="1172076"/>
                <a:ext cx="1603552" cy="1323439"/>
              </a:xfrm>
              <a:prstGeom prst="rect">
                <a:avLst/>
              </a:prstGeom>
              <a:noFill/>
            </p:spPr>
            <p:txBody>
              <a:bodyPr wrap="square" rtlCol="0">
                <a:spAutoFit/>
              </a:bodyPr>
              <a:lstStyle/>
              <a:p>
                <a:pPr algn="ctr"/>
                <a:r>
                  <a:rPr lang="en-US" sz="1600">
                    <a:solidFill>
                      <a:schemeClr val="bg1"/>
                    </a:solidFill>
                  </a:rPr>
                  <a:t>More online shopping increases demand for packaging</a:t>
                </a:r>
                <a:endParaRPr lang="en-CH" sz="1600">
                  <a:solidFill>
                    <a:schemeClr val="bg1"/>
                  </a:solidFill>
                </a:endParaRPr>
              </a:p>
            </p:txBody>
          </p:sp>
          <p:sp>
            <p:nvSpPr>
              <p:cNvPr id="21" name="TextBox 20">
                <a:extLst>
                  <a:ext uri="{FF2B5EF4-FFF2-40B4-BE49-F238E27FC236}">
                    <a16:creationId xmlns:a16="http://schemas.microsoft.com/office/drawing/2014/main" id="{4F7AD6BA-B183-4662-9C82-B7B0380606EC}"/>
                  </a:ext>
                </a:extLst>
              </p:cNvPr>
              <p:cNvSpPr txBox="1"/>
              <p:nvPr/>
            </p:nvSpPr>
            <p:spPr>
              <a:xfrm rot="7330170">
                <a:off x="7089387" y="3612284"/>
                <a:ext cx="1198047" cy="1569660"/>
              </a:xfrm>
              <a:prstGeom prst="rect">
                <a:avLst/>
              </a:prstGeom>
              <a:noFill/>
            </p:spPr>
            <p:txBody>
              <a:bodyPr wrap="square" rtlCol="0">
                <a:spAutoFit/>
              </a:bodyPr>
              <a:lstStyle/>
              <a:p>
                <a:pPr algn="ctr"/>
                <a:r>
                  <a:rPr lang="en-US" sz="1600">
                    <a:solidFill>
                      <a:schemeClr val="bg1"/>
                    </a:solidFill>
                  </a:rPr>
                  <a:t>The CEO commits to 100% recyclable/reusable packaging</a:t>
                </a:r>
                <a:endParaRPr lang="en-CH" sz="1600">
                  <a:solidFill>
                    <a:schemeClr val="bg1"/>
                  </a:solidFill>
                </a:endParaRPr>
              </a:p>
            </p:txBody>
          </p:sp>
          <p:sp>
            <p:nvSpPr>
              <p:cNvPr id="22" name="TextBox 21">
                <a:extLst>
                  <a:ext uri="{FF2B5EF4-FFF2-40B4-BE49-F238E27FC236}">
                    <a16:creationId xmlns:a16="http://schemas.microsoft.com/office/drawing/2014/main" id="{6E3D1131-0928-4047-8FC8-8E3D34169461}"/>
                  </a:ext>
                </a:extLst>
              </p:cNvPr>
              <p:cNvSpPr txBox="1"/>
              <p:nvPr/>
            </p:nvSpPr>
            <p:spPr>
              <a:xfrm rot="9771385">
                <a:off x="5832180" y="4357100"/>
                <a:ext cx="1413164" cy="1569660"/>
              </a:xfrm>
              <a:prstGeom prst="rect">
                <a:avLst/>
              </a:prstGeom>
              <a:noFill/>
            </p:spPr>
            <p:txBody>
              <a:bodyPr wrap="square" rtlCol="0">
                <a:spAutoFit/>
              </a:bodyPr>
              <a:lstStyle/>
              <a:p>
                <a:pPr algn="ctr"/>
                <a:r>
                  <a:rPr lang="en-US" sz="1600">
                    <a:solidFill>
                      <a:schemeClr val="bg1"/>
                    </a:solidFill>
                  </a:rPr>
                  <a:t>Increased customer demand for alternatives to plastic bottles</a:t>
                </a:r>
                <a:endParaRPr lang="en-CH" sz="1600">
                  <a:solidFill>
                    <a:schemeClr val="bg1"/>
                  </a:solidFill>
                </a:endParaRPr>
              </a:p>
            </p:txBody>
          </p:sp>
          <p:sp>
            <p:nvSpPr>
              <p:cNvPr id="23" name="TextBox 22">
                <a:extLst>
                  <a:ext uri="{FF2B5EF4-FFF2-40B4-BE49-F238E27FC236}">
                    <a16:creationId xmlns:a16="http://schemas.microsoft.com/office/drawing/2014/main" id="{C2FEDD6D-A2C8-4A3C-8B96-4651B4E45D99}"/>
                  </a:ext>
                </a:extLst>
              </p:cNvPr>
              <p:cNvSpPr txBox="1"/>
              <p:nvPr/>
            </p:nvSpPr>
            <p:spPr>
              <a:xfrm rot="12896403">
                <a:off x="4280511" y="4335504"/>
                <a:ext cx="1797627" cy="1323439"/>
              </a:xfrm>
              <a:prstGeom prst="rect">
                <a:avLst/>
              </a:prstGeom>
              <a:noFill/>
            </p:spPr>
            <p:txBody>
              <a:bodyPr wrap="square" rtlCol="0">
                <a:spAutoFit/>
              </a:bodyPr>
              <a:lstStyle/>
              <a:p>
                <a:pPr algn="ctr"/>
                <a:r>
                  <a:rPr lang="en-US" sz="1600">
                    <a:solidFill>
                      <a:schemeClr val="bg1">
                        <a:lumMod val="50000"/>
                      </a:schemeClr>
                    </a:solidFill>
                  </a:rPr>
                  <a:t>Shareholder resolution requesting an ESG impact specialist </a:t>
                </a:r>
                <a:endParaRPr lang="en-CH" sz="1600">
                  <a:solidFill>
                    <a:schemeClr val="bg1">
                      <a:lumMod val="50000"/>
                    </a:schemeClr>
                  </a:solidFill>
                </a:endParaRPr>
              </a:p>
            </p:txBody>
          </p:sp>
        </p:grpSp>
      </p:grpSp>
      <p:sp>
        <p:nvSpPr>
          <p:cNvPr id="14" name="Marker">
            <a:extLst>
              <a:ext uri="{FF2B5EF4-FFF2-40B4-BE49-F238E27FC236}">
                <a16:creationId xmlns:a16="http://schemas.microsoft.com/office/drawing/2014/main" id="{E362FB89-AEE9-4E8F-ABFD-065166198ED8}"/>
              </a:ext>
            </a:extLst>
          </p:cNvPr>
          <p:cNvSpPr/>
          <p:nvPr/>
        </p:nvSpPr>
        <p:spPr>
          <a:xfrm rot="10800000">
            <a:off x="5756105" y="483819"/>
            <a:ext cx="462427" cy="461759"/>
          </a:xfrm>
          <a:prstGeom prst="triangle">
            <a:avLst/>
          </a:prstGeom>
          <a:solidFill>
            <a:schemeClr val="bg1">
              <a:lumMod val="6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GB" sz="1351">
              <a:solidFill>
                <a:srgbClr val="FFFFFF"/>
              </a:solidFill>
              <a:latin typeface="Calibri" panose="020F0502020204030204"/>
            </a:endParaRPr>
          </a:p>
        </p:txBody>
      </p:sp>
    </p:spTree>
    <p:extLst>
      <p:ext uri="{BB962C8B-B14F-4D97-AF65-F5344CB8AC3E}">
        <p14:creationId xmlns:p14="http://schemas.microsoft.com/office/powerpoint/2010/main" val="33610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5200000">
                                      <p:cBhvr>
                                        <p:cTn id="6" dur="2000" fill="hold"/>
                                        <p:tgtEl>
                                          <p:spTgt spid="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34800000">
                                      <p:cBhvr>
                                        <p:cTn id="10" dur="2000" fill="hold"/>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35400000">
                                      <p:cBhvr>
                                        <p:cTn id="14" dur="2000" fill="hold"/>
                                        <p:tgtEl>
                                          <p:spTgt spid="2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33000000">
                                      <p:cBhvr>
                                        <p:cTn id="18" dur="2000" fill="hold"/>
                                        <p:tgtEl>
                                          <p:spTgt spid="2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8200000">
                                      <p:cBhvr>
                                        <p:cTn id="22" dur="2000" fill="hold"/>
                                        <p:tgtEl>
                                          <p:spTgt spid="2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31200000">
                                      <p:cBhvr>
                                        <p:cTn id="26" dur="2000" fill="hold"/>
                                        <p:tgtEl>
                                          <p:spTgt spid="2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30000000">
                                      <p:cBhvr>
                                        <p:cTn id="30" dur="2000" fill="hold"/>
                                        <p:tgtEl>
                                          <p:spTgt spid="2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32400000">
                                      <p:cBhvr>
                                        <p:cTn id="34"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BEC8-7222-45EC-BEA1-9F980D75040E}"/>
              </a:ext>
            </a:extLst>
          </p:cNvPr>
          <p:cNvSpPr>
            <a:spLocks noGrp="1"/>
          </p:cNvSpPr>
          <p:nvPr>
            <p:ph type="title"/>
          </p:nvPr>
        </p:nvSpPr>
        <p:spPr/>
        <p:txBody>
          <a:bodyPr/>
          <a:lstStyle/>
          <a:p>
            <a:r>
              <a:rPr lang="en-US"/>
              <a:t>Debrief discussion</a:t>
            </a:r>
            <a:endParaRPr lang="en-CH"/>
          </a:p>
        </p:txBody>
      </p:sp>
      <p:sp>
        <p:nvSpPr>
          <p:cNvPr id="3" name="Content Placeholder 2">
            <a:extLst>
              <a:ext uri="{FF2B5EF4-FFF2-40B4-BE49-F238E27FC236}">
                <a16:creationId xmlns:a16="http://schemas.microsoft.com/office/drawing/2014/main" id="{FCAD99E2-C337-48C1-B752-F94A852DC70F}"/>
              </a:ext>
            </a:extLst>
          </p:cNvPr>
          <p:cNvSpPr>
            <a:spLocks noGrp="1"/>
          </p:cNvSpPr>
          <p:nvPr>
            <p:ph idx="1"/>
          </p:nvPr>
        </p:nvSpPr>
        <p:spPr>
          <a:xfrm>
            <a:off x="809883" y="1692579"/>
            <a:ext cx="10572233" cy="3472841"/>
          </a:xfrm>
        </p:spPr>
        <p:txBody>
          <a:bodyPr>
            <a:normAutofit/>
          </a:bodyPr>
          <a:lstStyle/>
          <a:p>
            <a:pPr marL="0" indent="0">
              <a:lnSpc>
                <a:spcPct val="120000"/>
              </a:lnSpc>
              <a:buNone/>
            </a:pPr>
            <a:endParaRPr lang="en-US" sz="100" dirty="0"/>
          </a:p>
          <a:p>
            <a:pPr marL="285750" indent="-285750">
              <a:lnSpc>
                <a:spcPct val="120000"/>
              </a:lnSpc>
              <a:buFont typeface="Arial" panose="020B0604020202020204" pitchFamily="34" charset="0"/>
              <a:buChar char="•"/>
            </a:pPr>
            <a:r>
              <a:rPr lang="en-US" dirty="0"/>
              <a:t>What did your team do well? What were some challenges? </a:t>
            </a:r>
          </a:p>
          <a:p>
            <a:pPr marL="285750" indent="-285750">
              <a:lnSpc>
                <a:spcPct val="120000"/>
              </a:lnSpc>
              <a:buFont typeface="Arial" panose="020B0604020202020204" pitchFamily="34" charset="0"/>
              <a:buChar char="•"/>
            </a:pPr>
            <a:r>
              <a:rPr lang="en-US" dirty="0"/>
              <a:t>What did you learn from this activity about natural capital risk and how it can be managed more effectively? </a:t>
            </a:r>
          </a:p>
          <a:p>
            <a:pPr marL="285750" indent="-285750">
              <a:lnSpc>
                <a:spcPct val="120000"/>
              </a:lnSpc>
              <a:buFont typeface="Arial" panose="020B0604020202020204" pitchFamily="34" charset="0"/>
              <a:buChar char="•"/>
            </a:pPr>
            <a:r>
              <a:rPr lang="en-US" dirty="0"/>
              <a:t>What are your key takeaways from the activity?</a:t>
            </a:r>
          </a:p>
          <a:p>
            <a:pPr marL="285750" indent="-285750">
              <a:lnSpc>
                <a:spcPct val="120000"/>
              </a:lnSpc>
              <a:buFont typeface="Arial" panose="020B0604020202020204" pitchFamily="34" charset="0"/>
              <a:buChar char="•"/>
            </a:pPr>
            <a:r>
              <a:rPr lang="en-US" dirty="0"/>
              <a:t>How does your company manage its environmental risks?</a:t>
            </a:r>
          </a:p>
          <a:p>
            <a:pPr marL="0" indent="0">
              <a:buNone/>
            </a:pPr>
            <a:endParaRPr lang="en-CH" dirty="0"/>
          </a:p>
        </p:txBody>
      </p:sp>
      <p:sp>
        <p:nvSpPr>
          <p:cNvPr id="4" name="Slide Number Placeholder 3">
            <a:extLst>
              <a:ext uri="{FF2B5EF4-FFF2-40B4-BE49-F238E27FC236}">
                <a16:creationId xmlns:a16="http://schemas.microsoft.com/office/drawing/2014/main" id="{873844F5-9689-472F-B800-20347107D02D}"/>
              </a:ext>
            </a:extLst>
          </p:cNvPr>
          <p:cNvSpPr>
            <a:spLocks noGrp="1"/>
          </p:cNvSpPr>
          <p:nvPr>
            <p:ph type="sldNum" sz="quarter" idx="12"/>
          </p:nvPr>
        </p:nvSpPr>
        <p:spPr/>
        <p:txBody>
          <a:bodyPr/>
          <a:lstStyle/>
          <a:p>
            <a:fld id="{971CEC84-1649-40CE-BFF6-7286506FEA08}" type="slidenum">
              <a:rPr lang="en-GB" smtClean="0"/>
              <a:pPr/>
              <a:t>31</a:t>
            </a:fld>
            <a:endParaRPr lang="en-GB"/>
          </a:p>
        </p:txBody>
      </p:sp>
      <p:sp>
        <p:nvSpPr>
          <p:cNvPr id="5" name="Teardrop 4">
            <a:extLst>
              <a:ext uri="{FF2B5EF4-FFF2-40B4-BE49-F238E27FC236}">
                <a16:creationId xmlns:a16="http://schemas.microsoft.com/office/drawing/2014/main" id="{79ECDFA3-B105-4777-BE3F-399FA3678E8B}"/>
              </a:ext>
            </a:extLst>
          </p:cNvPr>
          <p:cNvSpPr/>
          <p:nvPr/>
        </p:nvSpPr>
        <p:spPr>
          <a:xfrm>
            <a:off x="10581135" y="125352"/>
            <a:ext cx="1444558" cy="144455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A2B5D66A-6957-43B4-B9F9-B5407D2532D5}"/>
              </a:ext>
            </a:extLst>
          </p:cNvPr>
          <p:cNvSpPr txBox="1"/>
          <p:nvPr/>
        </p:nvSpPr>
        <p:spPr>
          <a:xfrm>
            <a:off x="10544468" y="339799"/>
            <a:ext cx="1531481" cy="1015663"/>
          </a:xfrm>
          <a:prstGeom prst="rect">
            <a:avLst/>
          </a:prstGeom>
          <a:noFill/>
        </p:spPr>
        <p:txBody>
          <a:bodyPr wrap="square" rtlCol="0">
            <a:spAutoFit/>
          </a:bodyPr>
          <a:lstStyle/>
          <a:p>
            <a:pPr algn="ctr"/>
            <a:r>
              <a:rPr lang="en-GB" sz="1500" dirty="0">
                <a:solidFill>
                  <a:schemeClr val="bg1"/>
                </a:solidFill>
              </a:rPr>
              <a:t>Write down your answers on </a:t>
            </a:r>
            <a:r>
              <a:rPr lang="en-GB" sz="1500" b="1" dirty="0">
                <a:solidFill>
                  <a:schemeClr val="bg1"/>
                </a:solidFill>
              </a:rPr>
              <a:t>p. 15 </a:t>
            </a:r>
            <a:r>
              <a:rPr lang="en-GB" sz="1500" dirty="0">
                <a:solidFill>
                  <a:schemeClr val="bg1"/>
                </a:solidFill>
              </a:rPr>
              <a:t>of your workbook</a:t>
            </a:r>
          </a:p>
        </p:txBody>
      </p:sp>
    </p:spTree>
    <p:extLst>
      <p:ext uri="{BB962C8B-B14F-4D97-AF65-F5344CB8AC3E}">
        <p14:creationId xmlns:p14="http://schemas.microsoft.com/office/powerpoint/2010/main" val="3978770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Where are we in our learning objectives?</a:t>
            </a:r>
          </a:p>
        </p:txBody>
      </p:sp>
      <p:sp>
        <p:nvSpPr>
          <p:cNvPr id="7" name="Rectangle 6">
            <a:extLst>
              <a:ext uri="{FF2B5EF4-FFF2-40B4-BE49-F238E27FC236}">
                <a16:creationId xmlns:a16="http://schemas.microsoft.com/office/drawing/2014/main" id="{0EEC0ED0-5232-4CD6-9C4D-3160D24722AA}"/>
              </a:ext>
            </a:extLst>
          </p:cNvPr>
          <p:cNvSpPr/>
          <p:nvPr/>
        </p:nvSpPr>
        <p:spPr>
          <a:xfrm>
            <a:off x="1160318" y="2320159"/>
            <a:ext cx="9745807" cy="3655616"/>
          </a:xfrm>
          <a:prstGeom prst="rect">
            <a:avLst/>
          </a:prstGeom>
          <a:ln>
            <a:noFill/>
          </a:ln>
        </p:spPr>
        <p:txBody>
          <a:bodyPr wrap="square">
            <a:spAutoFit/>
          </a:bodyPr>
          <a:lstStyle/>
          <a:p>
            <a:pPr marR="0" lvl="0" algn="l" defTabSz="914400" rtl="0" eaLnBrk="1" fontAlgn="auto" latinLnBrk="0" hangingPunct="1">
              <a:lnSpc>
                <a:spcPct val="150000"/>
              </a:lnSpc>
              <a:spcBef>
                <a:spcPts val="0"/>
              </a:spcBef>
              <a:spcAft>
                <a:spcPts val="1200"/>
              </a:spcAft>
              <a:buClr>
                <a:srgbClr val="23BAED"/>
              </a:buClr>
              <a:buSzTx/>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Demonstrated an </a:t>
            </a:r>
            <a:r>
              <a:rPr kumimoji="0" lang="en-GB" sz="2400" b="1" i="0" u="none" strike="noStrike" kern="1200" cap="none" spc="0" normalizeH="0" baseline="0" noProof="0" dirty="0">
                <a:ln>
                  <a:noFill/>
                </a:ln>
                <a:solidFill>
                  <a:srgbClr val="23BAED"/>
                </a:solidFill>
                <a:effectLst/>
                <a:uLnTx/>
                <a:uFillTx/>
                <a:latin typeface="Arial"/>
                <a:ea typeface="+mn-ea"/>
                <a:cs typeface="+mn-cs"/>
              </a:rPr>
              <a:t>understanding of natural capital</a:t>
            </a:r>
            <a:r>
              <a:rPr kumimoji="0" lang="en-GB" sz="2400" b="0" i="0" u="none" strike="noStrike" kern="1200" cap="none" spc="0" normalizeH="0" baseline="0" noProof="0" dirty="0">
                <a:ln>
                  <a:noFill/>
                </a:ln>
                <a:solidFill>
                  <a:prstClr val="black"/>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dirty="0">
                <a:ln>
                  <a:noFill/>
                </a:ln>
                <a:solidFill>
                  <a:srgbClr val="23BAED"/>
                </a:solidFill>
                <a:effectLst/>
                <a:uLnTx/>
                <a:uFillTx/>
                <a:latin typeface="Arial"/>
                <a:ea typeface="+mn-ea"/>
                <a:cs typeface="+mn-cs"/>
              </a:rPr>
              <a:t>linkages with business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decision-making and risk management,</a:t>
            </a:r>
          </a:p>
          <a:p>
            <a:pPr marR="0" lvl="0" algn="l" defTabSz="914400" rtl="0" eaLnBrk="1" fontAlgn="auto" latinLnBrk="0" hangingPunct="1">
              <a:lnSpc>
                <a:spcPct val="150000"/>
              </a:lnSpc>
              <a:spcBef>
                <a:spcPts val="0"/>
              </a:spcBef>
              <a:spcAft>
                <a:spcPts val="1200"/>
              </a:spcAft>
              <a:buClr>
                <a:srgbClr val="23BAED"/>
              </a:buClr>
              <a:buSzTx/>
              <a:tabLst/>
              <a:defRPr/>
            </a:pPr>
            <a:r>
              <a:rPr lang="en-GB" sz="2400" dirty="0">
                <a:solidFill>
                  <a:prstClr val="black">
                    <a:lumMod val="65000"/>
                    <a:lumOff val="35000"/>
                  </a:prstClr>
                </a:solidFill>
                <a:latin typeface="Arial"/>
              </a:rPr>
              <a:t>Identified natural capital </a:t>
            </a:r>
            <a:r>
              <a:rPr lang="en-GB" sz="2400" b="1" dirty="0">
                <a:solidFill>
                  <a:srgbClr val="23BAED"/>
                </a:solidFill>
                <a:latin typeface="Arial"/>
              </a:rPr>
              <a:t>impacts &amp; dependencies </a:t>
            </a:r>
            <a:r>
              <a:rPr lang="en-GB" sz="2400" dirty="0">
                <a:solidFill>
                  <a:prstClr val="black">
                    <a:lumMod val="65000"/>
                    <a:lumOff val="35000"/>
                  </a:prstClr>
                </a:solidFill>
                <a:latin typeface="Arial"/>
              </a:rPr>
              <a:t>as well as </a:t>
            </a:r>
            <a:r>
              <a:rPr lang="en-GB" sz="2400" b="1" dirty="0">
                <a:solidFill>
                  <a:srgbClr val="23BAED"/>
                </a:solidFill>
                <a:latin typeface="Arial"/>
              </a:rPr>
              <a:t>risks &amp; opportunities</a:t>
            </a:r>
            <a:r>
              <a:rPr lang="en-GB" sz="2400" b="1" dirty="0">
                <a:solidFill>
                  <a:schemeClr val="accent1">
                    <a:lumMod val="60000"/>
                    <a:lumOff val="40000"/>
                  </a:schemeClr>
                </a:solidFill>
                <a:latin typeface="Arial"/>
              </a:rPr>
              <a:t> </a:t>
            </a:r>
            <a:r>
              <a:rPr lang="en-GB" sz="2400" dirty="0">
                <a:solidFill>
                  <a:prstClr val="black">
                    <a:lumMod val="65000"/>
                    <a:lumOff val="35000"/>
                  </a:prstClr>
                </a:solidFill>
                <a:latin typeface="Arial"/>
              </a:rPr>
              <a:t>and related these to your respective business context,</a:t>
            </a:r>
          </a:p>
          <a:p>
            <a:pPr marL="342900" marR="0" lvl="0" indent="-342900" algn="l" defTabSz="914400" rtl="0" eaLnBrk="1" fontAlgn="auto" latinLnBrk="0" hangingPunct="1">
              <a:lnSpc>
                <a:spcPct val="150000"/>
              </a:lnSpc>
              <a:spcBef>
                <a:spcPts val="0"/>
              </a:spcBef>
              <a:spcAft>
                <a:spcPts val="600"/>
              </a:spcAft>
              <a:buClr>
                <a:srgbClr val="23BAED"/>
              </a:buClr>
              <a:buSzTx/>
              <a:buFont typeface="Wingdings" panose="05000000000000000000" pitchFamily="2" charset="2"/>
              <a:buChar char="v"/>
              <a:tabLst/>
              <a:defRPr/>
            </a:pPr>
            <a:r>
              <a:rPr lang="en-GB" sz="2400" dirty="0">
                <a:solidFill>
                  <a:schemeClr val="bg2">
                    <a:lumMod val="75000"/>
                  </a:schemeClr>
                </a:solidFill>
                <a:latin typeface="Arial"/>
              </a:rPr>
              <a:t>Familiarized ourselves with a few </a:t>
            </a:r>
            <a:r>
              <a:rPr lang="en-GB" sz="2400" b="1" dirty="0">
                <a:solidFill>
                  <a:schemeClr val="accent1">
                    <a:lumMod val="60000"/>
                    <a:lumOff val="40000"/>
                  </a:schemeClr>
                </a:solidFill>
                <a:latin typeface="Arial"/>
              </a:rPr>
              <a:t>key approaches and tools </a:t>
            </a:r>
            <a:r>
              <a:rPr lang="en-GB" sz="2400" dirty="0">
                <a:solidFill>
                  <a:schemeClr val="bg2">
                    <a:lumMod val="75000"/>
                  </a:schemeClr>
                </a:solidFill>
                <a:latin typeface="Arial"/>
              </a:rPr>
              <a:t>to integrating natural capital into business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Checkmark">
            <a:extLst>
              <a:ext uri="{FF2B5EF4-FFF2-40B4-BE49-F238E27FC236}">
                <a16:creationId xmlns:a16="http://schemas.microsoft.com/office/drawing/2014/main" id="{B6547D97-4EC0-4031-AE85-19502E840A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4" y="2489353"/>
            <a:ext cx="537015" cy="537015"/>
          </a:xfrm>
          <a:prstGeom prst="rect">
            <a:avLst/>
          </a:prstGeom>
        </p:spPr>
      </p:pic>
      <p:pic>
        <p:nvPicPr>
          <p:cNvPr id="9" name="Graphic 8" descr="Checkmark">
            <a:extLst>
              <a:ext uri="{FF2B5EF4-FFF2-40B4-BE49-F238E27FC236}">
                <a16:creationId xmlns:a16="http://schemas.microsoft.com/office/drawing/2014/main" id="{194C829A-5F3B-48B7-B6C8-B3546268A2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4" y="3712017"/>
            <a:ext cx="537015" cy="537015"/>
          </a:xfrm>
          <a:prstGeom prst="rect">
            <a:avLst/>
          </a:prstGeom>
        </p:spPr>
      </p:pic>
      <p:sp>
        <p:nvSpPr>
          <p:cNvPr id="3" name="TextBox 2">
            <a:extLst>
              <a:ext uri="{FF2B5EF4-FFF2-40B4-BE49-F238E27FC236}">
                <a16:creationId xmlns:a16="http://schemas.microsoft.com/office/drawing/2014/main" id="{883EBDFD-7D21-4731-B5E5-83BF9226208B}"/>
              </a:ext>
            </a:extLst>
          </p:cNvPr>
          <p:cNvSpPr txBox="1"/>
          <p:nvPr/>
        </p:nvSpPr>
        <p:spPr>
          <a:xfrm>
            <a:off x="796636" y="1515669"/>
            <a:ext cx="4561840" cy="461665"/>
          </a:xfrm>
          <a:prstGeom prst="rect">
            <a:avLst/>
          </a:prstGeom>
          <a:noFill/>
        </p:spPr>
        <p:txBody>
          <a:bodyPr wrap="square" rtlCol="0">
            <a:spAutoFit/>
          </a:bodyPr>
          <a:lstStyle/>
          <a:p>
            <a:r>
              <a:rPr lang="en-US" sz="2400">
                <a:solidFill>
                  <a:prstClr val="black">
                    <a:lumMod val="65000"/>
                    <a:lumOff val="35000"/>
                  </a:prstClr>
                </a:solidFill>
                <a:latin typeface="Arial"/>
              </a:rPr>
              <a:t>So far, we have:</a:t>
            </a:r>
            <a:endParaRPr lang="en-CH" sz="2400">
              <a:solidFill>
                <a:prstClr val="black">
                  <a:lumMod val="65000"/>
                  <a:lumOff val="35000"/>
                </a:prstClr>
              </a:solidFill>
              <a:latin typeface="Arial"/>
            </a:endParaRPr>
          </a:p>
        </p:txBody>
      </p:sp>
      <p:pic>
        <p:nvPicPr>
          <p:cNvPr id="1028" name="Picture 4" descr="photography of pathway">
            <a:extLst>
              <a:ext uri="{FF2B5EF4-FFF2-40B4-BE49-F238E27FC236}">
                <a16:creationId xmlns:a16="http://schemas.microsoft.com/office/drawing/2014/main" id="{BDE30F9D-B8EA-4B68-8A1C-EC1B1C28289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83" r="17118"/>
          <a:stretch/>
        </p:blipFill>
        <p:spPr bwMode="auto">
          <a:xfrm>
            <a:off x="9452584" y="0"/>
            <a:ext cx="2577942" cy="2510248"/>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DE5BFF2-8F1A-47BD-958C-292965C60367}"/>
              </a:ext>
            </a:extLst>
          </p:cNvPr>
          <p:cNvSpPr txBox="1"/>
          <p:nvPr/>
        </p:nvSpPr>
        <p:spPr>
          <a:xfrm>
            <a:off x="9395705" y="5666342"/>
            <a:ext cx="2930237" cy="276999"/>
          </a:xfrm>
          <a:prstGeom prst="rect">
            <a:avLst/>
          </a:prstGeom>
          <a:noFill/>
        </p:spPr>
        <p:txBody>
          <a:bodyPr wrap="square" rtlCol="0">
            <a:spAutoFit/>
          </a:bodyPr>
          <a:lstStyle/>
          <a:p>
            <a:r>
              <a:rPr lang="en-GB" sz="1200" dirty="0"/>
              <a:t>Image source: Simon Rae on </a:t>
            </a:r>
            <a:r>
              <a:rPr lang="en-GB" sz="1200" dirty="0" err="1"/>
              <a:t>Unsplash</a:t>
            </a:r>
            <a:r>
              <a:rPr lang="en-GB" sz="1200" dirty="0"/>
              <a:t> </a:t>
            </a:r>
          </a:p>
        </p:txBody>
      </p:sp>
    </p:spTree>
    <p:extLst>
      <p:ext uri="{BB962C8B-B14F-4D97-AF65-F5344CB8AC3E}">
        <p14:creationId xmlns:p14="http://schemas.microsoft.com/office/powerpoint/2010/main" val="915294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Agenda</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FAFCA086-0344-4EDE-ABAE-C20148FE1715}"/>
              </a:ext>
            </a:extLst>
          </p:cNvPr>
          <p:cNvGraphicFramePr>
            <a:graphicFrameLocks noGrp="1"/>
          </p:cNvGraphicFramePr>
          <p:nvPr>
            <p:extLst>
              <p:ext uri="{D42A27DB-BD31-4B8C-83A1-F6EECF244321}">
                <p14:modId xmlns:p14="http://schemas.microsoft.com/office/powerpoint/2010/main" val="1455490910"/>
              </p:ext>
            </p:extLst>
          </p:nvPr>
        </p:nvGraphicFramePr>
        <p:xfrm>
          <a:off x="970326" y="1162809"/>
          <a:ext cx="10304031" cy="4572000"/>
        </p:xfrm>
        <a:graphic>
          <a:graphicData uri="http://schemas.openxmlformats.org/drawingml/2006/table">
            <a:tbl>
              <a:tblPr firstRow="1" bandRow="1">
                <a:tableStyleId>{68D230F3-CF80-4859-8CE7-A43EE81993B5}</a:tableStyleId>
              </a:tblPr>
              <a:tblGrid>
                <a:gridCol w="3614933">
                  <a:extLst>
                    <a:ext uri="{9D8B030D-6E8A-4147-A177-3AD203B41FA5}">
                      <a16:colId xmlns:a16="http://schemas.microsoft.com/office/drawing/2014/main" val="1023688113"/>
                    </a:ext>
                  </a:extLst>
                </a:gridCol>
                <a:gridCol w="6689098">
                  <a:extLst>
                    <a:ext uri="{9D8B030D-6E8A-4147-A177-3AD203B41FA5}">
                      <a16:colId xmlns:a16="http://schemas.microsoft.com/office/drawing/2014/main" val="1718241621"/>
                    </a:ext>
                  </a:extLst>
                </a:gridCol>
              </a:tblGrid>
              <a:tr h="362210">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Time</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62210">
                <a:tc>
                  <a:txBody>
                    <a:bodyPr/>
                    <a:lstStyle/>
                    <a:p>
                      <a:pPr marL="0" algn="l" defTabSz="914400" rtl="0" eaLnBrk="1" latinLnBrk="0" hangingPunct="1"/>
                      <a:r>
                        <a:rPr lang="en-US" sz="1900" b="0" kern="1200">
                          <a:solidFill>
                            <a:schemeClr val="tx1">
                              <a:lumMod val="65000"/>
                              <a:lumOff val="35000"/>
                            </a:schemeClr>
                          </a:solidFill>
                          <a:latin typeface="+mn-lt"/>
                          <a:ea typeface="+mn-ea"/>
                          <a:cs typeface="+mn-cs"/>
                        </a:rPr>
                        <a:t>09:15 – 09:45</a:t>
                      </a:r>
                      <a:endParaRPr lang="en-CH" sz="1900" b="0" kern="1200">
                        <a:solidFill>
                          <a:schemeClr val="tx1">
                            <a:lumMod val="65000"/>
                            <a:lumOff val="35000"/>
                          </a:schemeClr>
                        </a:solidFill>
                        <a:latin typeface="+mn-lt"/>
                        <a:ea typeface="+mn-ea"/>
                        <a:cs typeface="+mn-cs"/>
                      </a:endParaRPr>
                    </a:p>
                  </a:txBody>
                  <a:tcPr/>
                </a:tc>
                <a:tc>
                  <a:txBody>
                    <a:bodyPr/>
                    <a:lstStyle/>
                    <a:p>
                      <a:r>
                        <a:rPr lang="en-US" sz="1900" b="0" kern="1200">
                          <a:solidFill>
                            <a:schemeClr val="tx1">
                              <a:lumMod val="65000"/>
                              <a:lumOff val="35000"/>
                            </a:schemeClr>
                          </a:solidFill>
                          <a:latin typeface="+mn-lt"/>
                          <a:ea typeface="+mn-ea"/>
                          <a:cs typeface="+mn-cs"/>
                        </a:rPr>
                        <a:t>Get to know your peers</a:t>
                      </a:r>
                      <a:endParaRPr lang="en-CH" sz="1900" b="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617627756"/>
                  </a:ext>
                </a:extLst>
              </a:tr>
              <a:tr h="362210">
                <a:tc>
                  <a:txBody>
                    <a:bodyPr/>
                    <a:lstStyle/>
                    <a:p>
                      <a:r>
                        <a:rPr lang="en-GB" sz="1900" kern="1200">
                          <a:solidFill>
                            <a:schemeClr val="tx1">
                              <a:lumMod val="65000"/>
                              <a:lumOff val="35000"/>
                            </a:schemeClr>
                          </a:solidFill>
                          <a:latin typeface="+mn-lt"/>
                          <a:ea typeface="+mn-ea"/>
                          <a:cs typeface="+mn-cs"/>
                        </a:rPr>
                        <a:t>09:45 – 10:30</a:t>
                      </a:r>
                      <a:endParaRPr lang="en-CH" sz="1900" kern="1200">
                        <a:solidFill>
                          <a:schemeClr val="tx1">
                            <a:lumMod val="65000"/>
                            <a:lumOff val="35000"/>
                          </a:schemeClr>
                        </a:solidFill>
                        <a:latin typeface="+mn-lt"/>
                        <a:ea typeface="+mn-ea"/>
                        <a:cs typeface="+mn-cs"/>
                      </a:endParaRPr>
                    </a:p>
                  </a:txBody>
                  <a:tcPr/>
                </a:tc>
                <a:tc>
                  <a:txBody>
                    <a:bodyPr/>
                    <a:lstStyle/>
                    <a:p>
                      <a:r>
                        <a:rPr lang="en-US" sz="1900" kern="1200">
                          <a:solidFill>
                            <a:schemeClr val="tx1">
                              <a:lumMod val="65000"/>
                              <a:lumOff val="35000"/>
                            </a:schemeClr>
                          </a:solidFill>
                          <a:latin typeface="+mn-lt"/>
                          <a:ea typeface="+mn-ea"/>
                          <a:cs typeface="+mn-cs"/>
                        </a:rPr>
                        <a:t>Introduction to natural capital</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3778939251"/>
                  </a:ext>
                </a:extLst>
              </a:tr>
              <a:tr h="362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kern="1200">
                          <a:solidFill>
                            <a:schemeClr val="tx1">
                              <a:lumMod val="65000"/>
                              <a:lumOff val="35000"/>
                            </a:schemeClr>
                          </a:solidFill>
                          <a:latin typeface="+mn-lt"/>
                          <a:ea typeface="+mn-ea"/>
                          <a:cs typeface="+mn-cs"/>
                        </a:rPr>
                        <a:t>10:30 – 10:45</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i="1" kern="1200">
                          <a:solidFill>
                            <a:schemeClr val="tx1">
                              <a:lumMod val="65000"/>
                              <a:lumOff val="35000"/>
                            </a:schemeClr>
                          </a:solidFill>
                          <a:latin typeface="+mn-lt"/>
                          <a:ea typeface="+mn-ea"/>
                          <a:cs typeface="+mn-cs"/>
                        </a:rPr>
                        <a:t>Networking break</a:t>
                      </a:r>
                      <a:endParaRPr lang="en-CH" sz="1900" i="1" kern="120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604512575"/>
                  </a:ext>
                </a:extLst>
              </a:tr>
              <a:tr h="362210">
                <a:tc>
                  <a:txBody>
                    <a:bodyPr/>
                    <a:lstStyle/>
                    <a:p>
                      <a:r>
                        <a:rPr lang="en-GB" sz="1900" kern="1200">
                          <a:solidFill>
                            <a:schemeClr val="tx1">
                              <a:lumMod val="65000"/>
                              <a:lumOff val="35000"/>
                            </a:schemeClr>
                          </a:solidFill>
                          <a:latin typeface="+mn-lt"/>
                          <a:ea typeface="+mn-ea"/>
                          <a:cs typeface="+mn-cs"/>
                        </a:rPr>
                        <a:t>10:45 – 11:30</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a:solidFill>
                            <a:schemeClr val="tx1">
                              <a:lumMod val="65000"/>
                              <a:lumOff val="35000"/>
                            </a:schemeClr>
                          </a:solidFill>
                          <a:latin typeface="+mn-lt"/>
                          <a:ea typeface="+mn-ea"/>
                          <a:cs typeface="+mn-cs"/>
                        </a:rPr>
                        <a:t>Game</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362210">
                <a:tc>
                  <a:txBody>
                    <a:bodyPr/>
                    <a:lstStyle/>
                    <a:p>
                      <a:r>
                        <a:rPr lang="en-US" sz="1900" b="1" kern="1200">
                          <a:solidFill>
                            <a:schemeClr val="tx1">
                              <a:lumMod val="65000"/>
                              <a:lumOff val="35000"/>
                            </a:schemeClr>
                          </a:solidFill>
                          <a:latin typeface="+mn-lt"/>
                          <a:ea typeface="+mn-ea"/>
                          <a:cs typeface="+mn-cs"/>
                        </a:rPr>
                        <a:t>11:30 – 12:30</a:t>
                      </a:r>
                      <a:endParaRPr lang="en-CH" sz="1900" b="1"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b="1" kern="1200">
                          <a:solidFill>
                            <a:schemeClr val="tx1">
                              <a:lumMod val="65000"/>
                              <a:lumOff val="35000"/>
                            </a:schemeClr>
                          </a:solidFill>
                          <a:latin typeface="+mn-lt"/>
                          <a:ea typeface="+mn-ea"/>
                          <a:cs typeface="+mn-cs"/>
                        </a:rPr>
                        <a:t>Exploring practical approaches</a:t>
                      </a:r>
                      <a:endParaRPr lang="en-CH" sz="1900" b="1"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676740707"/>
                  </a:ext>
                </a:extLst>
              </a:tr>
              <a:tr h="362210">
                <a:tc>
                  <a:txBody>
                    <a:bodyPr/>
                    <a:lstStyle/>
                    <a:p>
                      <a:r>
                        <a:rPr lang="en-US" sz="1900" kern="1200">
                          <a:solidFill>
                            <a:schemeClr val="tx1">
                              <a:lumMod val="65000"/>
                              <a:lumOff val="35000"/>
                            </a:schemeClr>
                          </a:solidFill>
                          <a:latin typeface="+mn-lt"/>
                          <a:ea typeface="+mn-ea"/>
                          <a:cs typeface="+mn-cs"/>
                        </a:rPr>
                        <a:t>12:30 – 13:30</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r>
                        <a:rPr lang="en-US" sz="1900" i="1" kern="1200">
                          <a:solidFill>
                            <a:schemeClr val="tx1">
                              <a:lumMod val="65000"/>
                              <a:lumOff val="35000"/>
                            </a:schemeClr>
                          </a:solidFill>
                          <a:latin typeface="+mn-lt"/>
                          <a:ea typeface="+mn-ea"/>
                          <a:cs typeface="+mn-cs"/>
                        </a:rPr>
                        <a:t>Lunch</a:t>
                      </a:r>
                      <a:endParaRPr lang="en-CH" sz="1900" i="1" kern="120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3708011095"/>
                  </a:ext>
                </a:extLst>
              </a:tr>
              <a:tr h="362210">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13:30 – 15:00</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Presentation of case studies</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2425546082"/>
                  </a:ext>
                </a:extLst>
              </a:tr>
              <a:tr h="362210">
                <a:tc>
                  <a:txBody>
                    <a:bodyPr/>
                    <a:lstStyle/>
                    <a:p>
                      <a:r>
                        <a:rPr lang="en-US" sz="1900" kern="1200">
                          <a:solidFill>
                            <a:schemeClr val="tx1">
                              <a:lumMod val="65000"/>
                              <a:lumOff val="35000"/>
                            </a:schemeClr>
                          </a:solidFill>
                          <a:latin typeface="+mn-lt"/>
                          <a:ea typeface="+mn-ea"/>
                          <a:cs typeface="+mn-cs"/>
                        </a:rPr>
                        <a:t>15:00 – 15:15</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pPr marL="0" algn="l" defTabSz="914400" rtl="0" eaLnBrk="1" latinLnBrk="0" hangingPunct="1"/>
                      <a:r>
                        <a:rPr lang="en-US" sz="1900" i="1" kern="1200">
                          <a:solidFill>
                            <a:schemeClr val="tx1">
                              <a:lumMod val="65000"/>
                              <a:lumOff val="35000"/>
                            </a:schemeClr>
                          </a:solidFill>
                          <a:latin typeface="+mn-lt"/>
                          <a:ea typeface="+mn-ea"/>
                          <a:cs typeface="+mn-cs"/>
                        </a:rPr>
                        <a:t>Networking break</a:t>
                      </a:r>
                      <a:endParaRPr lang="en-CH" sz="1900" i="1" kern="120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821828003"/>
                  </a:ext>
                </a:extLst>
              </a:tr>
              <a:tr h="372914">
                <a:tc>
                  <a:txBody>
                    <a:bodyPr/>
                    <a:lstStyle/>
                    <a:p>
                      <a:r>
                        <a:rPr lang="en-US" sz="1900" kern="1200">
                          <a:solidFill>
                            <a:schemeClr val="tx1">
                              <a:lumMod val="65000"/>
                              <a:lumOff val="35000"/>
                            </a:schemeClr>
                          </a:solidFill>
                          <a:latin typeface="+mn-lt"/>
                          <a:ea typeface="+mn-ea"/>
                          <a:cs typeface="+mn-cs"/>
                        </a:rPr>
                        <a:t>15:15 – 16:15</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kern="1200">
                          <a:solidFill>
                            <a:schemeClr val="tx1">
                              <a:lumMod val="65000"/>
                              <a:lumOff val="35000"/>
                            </a:schemeClr>
                          </a:solidFill>
                          <a:latin typeface="+mn-lt"/>
                          <a:ea typeface="+mn-ea"/>
                          <a:cs typeface="+mn-cs"/>
                        </a:rPr>
                        <a:t>Natural capital put into practice</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3170277127"/>
                  </a:ext>
                </a:extLst>
              </a:tr>
              <a:tr h="372914">
                <a:tc>
                  <a:txBody>
                    <a:bodyPr/>
                    <a:lstStyle/>
                    <a:p>
                      <a:r>
                        <a:rPr lang="en-US" sz="1900" kern="1200">
                          <a:solidFill>
                            <a:schemeClr val="tx1">
                              <a:lumMod val="65000"/>
                              <a:lumOff val="35000"/>
                            </a:schemeClr>
                          </a:solidFill>
                          <a:latin typeface="+mn-lt"/>
                          <a:ea typeface="+mn-ea"/>
                          <a:cs typeface="+mn-cs"/>
                        </a:rPr>
                        <a:t>16:15 – 17:00</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Lessons learned &amp; wrap up</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1756029505"/>
                  </a:ext>
                </a:extLst>
              </a:tr>
              <a:tr h="362210">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17:00</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End of training</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2799672547"/>
                  </a:ext>
                </a:extLst>
              </a:tr>
            </a:tbl>
          </a:graphicData>
        </a:graphic>
      </p:graphicFrame>
    </p:spTree>
    <p:extLst>
      <p:ext uri="{BB962C8B-B14F-4D97-AF65-F5344CB8AC3E}">
        <p14:creationId xmlns:p14="http://schemas.microsoft.com/office/powerpoint/2010/main" val="3660686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7D6D3-D3E0-4520-83DD-B8D72A3B6889}"/>
              </a:ext>
            </a:extLst>
          </p:cNvPr>
          <p:cNvPicPr>
            <a:picLocks noChangeAspect="1"/>
          </p:cNvPicPr>
          <p:nvPr/>
        </p:nvPicPr>
        <p:blipFill rotWithShape="1">
          <a:blip r:embed="rId3"/>
          <a:srcRect t="1" r="23762" b="8642"/>
          <a:stretch/>
        </p:blipFill>
        <p:spPr>
          <a:xfrm>
            <a:off x="4567193" y="821067"/>
            <a:ext cx="7624808" cy="603693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346889" y="2509008"/>
            <a:ext cx="4600892" cy="1603794"/>
          </a:xfrm>
        </p:spPr>
        <p:txBody>
          <a:bodyPr>
            <a:normAutofit/>
          </a:bodyPr>
          <a:lstStyle/>
          <a:p>
            <a:pPr algn="l"/>
            <a:r>
              <a:rPr lang="en-GB" sz="3600" b="1">
                <a:solidFill>
                  <a:srgbClr val="23BAED"/>
                </a:solidFill>
              </a:rPr>
              <a:t>An overview of tools &amp; approaches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6" name="Slide Number Placeholder 5">
            <a:extLst>
              <a:ext uri="{FF2B5EF4-FFF2-40B4-BE49-F238E27FC236}">
                <a16:creationId xmlns:a16="http://schemas.microsoft.com/office/drawing/2014/main" id="{CB5DFBD1-7C93-4E00-AE9E-A64710DA84EF}"/>
              </a:ext>
            </a:extLst>
          </p:cNvPr>
          <p:cNvSpPr>
            <a:spLocks noGrp="1"/>
          </p:cNvSpPr>
          <p:nvPr>
            <p:ph type="sldNum" sz="quarter" idx="4294967295"/>
          </p:nvPr>
        </p:nvSpPr>
        <p:spPr>
          <a:xfrm>
            <a:off x="829887" y="6353464"/>
            <a:ext cx="2743200" cy="365125"/>
          </a:xfrm>
          <a:prstGeom prst="rect">
            <a:avLst/>
          </a:prstGeom>
        </p:spPr>
        <p:txBody>
          <a:bodyPr/>
          <a:lstStyle/>
          <a:p>
            <a:fld id="{971CEC84-1649-40CE-BFF6-7286506FEA08}" type="slidenum">
              <a:rPr lang="en-GB" smtClean="0"/>
              <a:pPr/>
              <a:t>34</a:t>
            </a:fld>
            <a:endParaRPr lang="en-GB"/>
          </a:p>
        </p:txBody>
      </p:sp>
    </p:spTree>
    <p:extLst>
      <p:ext uri="{BB962C8B-B14F-4D97-AF65-F5344CB8AC3E}">
        <p14:creationId xmlns:p14="http://schemas.microsoft.com/office/powerpoint/2010/main" val="239912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a:extLst>
              <a:ext uri="{FF2B5EF4-FFF2-40B4-BE49-F238E27FC236}">
                <a16:creationId xmlns:a16="http://schemas.microsoft.com/office/drawing/2014/main" id="{CCE42609-3302-4EAB-AD3E-5BED4DE10C27}"/>
              </a:ext>
            </a:extLst>
          </p:cNvPr>
          <p:cNvSpPr/>
          <p:nvPr/>
        </p:nvSpPr>
        <p:spPr>
          <a:xfrm>
            <a:off x="10476968" y="135400"/>
            <a:ext cx="1595148" cy="159514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a:xfrm>
            <a:off x="314194" y="135400"/>
            <a:ext cx="11498123" cy="878150"/>
          </a:xfrm>
        </p:spPr>
        <p:txBody>
          <a:bodyPr>
            <a:normAutofit/>
          </a:bodyPr>
          <a:lstStyle/>
          <a:p>
            <a:r>
              <a:rPr lang="en-GB" sz="3000"/>
              <a:t>What is the Natural Capital Protocol &amp; how does it work?</a:t>
            </a:r>
          </a:p>
        </p:txBody>
      </p:sp>
      <p:sp>
        <p:nvSpPr>
          <p:cNvPr id="8" name="Content Placeholder 2">
            <a:extLst>
              <a:ext uri="{FF2B5EF4-FFF2-40B4-BE49-F238E27FC236}">
                <a16:creationId xmlns:a16="http://schemas.microsoft.com/office/drawing/2014/main" id="{7EE3E77E-3887-45A3-BE70-7E0537E6D433}"/>
              </a:ext>
            </a:extLst>
          </p:cNvPr>
          <p:cNvSpPr>
            <a:spLocks noGrp="1"/>
          </p:cNvSpPr>
          <p:nvPr>
            <p:ph idx="1"/>
          </p:nvPr>
        </p:nvSpPr>
        <p:spPr>
          <a:xfrm>
            <a:off x="4190565" y="1303381"/>
            <a:ext cx="5458316" cy="2554751"/>
          </a:xfrm>
        </p:spPr>
        <p:txBody>
          <a:bodyPr>
            <a:normAutofit fontScale="92500"/>
          </a:bodyPr>
          <a:lstStyle/>
          <a:p>
            <a:pPr marL="0" indent="0" algn="ctr">
              <a:lnSpc>
                <a:spcPct val="150000"/>
              </a:lnSpc>
              <a:spcBef>
                <a:spcPts val="1800"/>
              </a:spcBef>
              <a:spcAft>
                <a:spcPts val="600"/>
              </a:spcAft>
              <a:buNone/>
            </a:pPr>
            <a:r>
              <a:rPr lang="en-US">
                <a:solidFill>
                  <a:schemeClr val="tx1">
                    <a:lumMod val="50000"/>
                    <a:lumOff val="50000"/>
                  </a:schemeClr>
                </a:solidFill>
              </a:rPr>
              <a:t>The</a:t>
            </a:r>
            <a:r>
              <a:rPr lang="en-US" b="1">
                <a:solidFill>
                  <a:schemeClr val="tx1">
                    <a:lumMod val="50000"/>
                    <a:lumOff val="50000"/>
                  </a:schemeClr>
                </a:solidFill>
              </a:rPr>
              <a:t> Natural Capital Protocol </a:t>
            </a:r>
            <a:r>
              <a:rPr lang="en-US">
                <a:solidFill>
                  <a:schemeClr val="tx1">
                    <a:lumMod val="50000"/>
                    <a:lumOff val="50000"/>
                  </a:schemeClr>
                </a:solidFill>
              </a:rPr>
              <a:t>is a </a:t>
            </a:r>
            <a:br>
              <a:rPr lang="en-US">
                <a:solidFill>
                  <a:schemeClr val="tx1">
                    <a:lumMod val="50000"/>
                    <a:lumOff val="50000"/>
                  </a:schemeClr>
                </a:solidFill>
              </a:rPr>
            </a:br>
            <a:r>
              <a:rPr lang="en-US" b="1">
                <a:solidFill>
                  <a:schemeClr val="tx1">
                    <a:lumMod val="50000"/>
                    <a:lumOff val="50000"/>
                  </a:schemeClr>
                </a:solidFill>
              </a:rPr>
              <a:t>standardized framework </a:t>
            </a:r>
            <a:r>
              <a:rPr lang="en-US">
                <a:solidFill>
                  <a:schemeClr val="tx1">
                    <a:lumMod val="50000"/>
                    <a:lumOff val="50000"/>
                  </a:schemeClr>
                </a:solidFill>
              </a:rPr>
              <a:t>for</a:t>
            </a:r>
            <a:r>
              <a:rPr lang="en-US" b="1">
                <a:solidFill>
                  <a:schemeClr val="tx1">
                    <a:lumMod val="50000"/>
                    <a:lumOff val="50000"/>
                  </a:schemeClr>
                </a:solidFill>
              </a:rPr>
              <a:t> business </a:t>
            </a:r>
            <a:br>
              <a:rPr lang="en-US" b="1">
                <a:solidFill>
                  <a:schemeClr val="tx1">
                    <a:lumMod val="50000"/>
                    <a:lumOff val="50000"/>
                  </a:schemeClr>
                </a:solidFill>
              </a:rPr>
            </a:br>
            <a:r>
              <a:rPr lang="en-US">
                <a:solidFill>
                  <a:schemeClr val="tx1">
                    <a:lumMod val="50000"/>
                    <a:lumOff val="50000"/>
                  </a:schemeClr>
                </a:solidFill>
              </a:rPr>
              <a:t>to</a:t>
            </a:r>
            <a:r>
              <a:rPr lang="en-US" b="1">
                <a:solidFill>
                  <a:srgbClr val="23BAED"/>
                </a:solidFill>
              </a:rPr>
              <a:t> identify, measure and value </a:t>
            </a:r>
            <a:r>
              <a:rPr lang="en-US">
                <a:solidFill>
                  <a:schemeClr val="tx1">
                    <a:lumMod val="50000"/>
                    <a:lumOff val="50000"/>
                  </a:schemeClr>
                </a:solidFill>
              </a:rPr>
              <a:t>its direct and indirect </a:t>
            </a:r>
            <a:r>
              <a:rPr lang="en-US" b="1">
                <a:solidFill>
                  <a:srgbClr val="23BAED"/>
                </a:solidFill>
              </a:rPr>
              <a:t>impacts and dependencies </a:t>
            </a:r>
            <a:br>
              <a:rPr lang="en-US" b="1">
                <a:solidFill>
                  <a:schemeClr val="tx1">
                    <a:lumMod val="50000"/>
                    <a:lumOff val="50000"/>
                  </a:schemeClr>
                </a:solidFill>
              </a:rPr>
            </a:br>
            <a:r>
              <a:rPr lang="en-US">
                <a:solidFill>
                  <a:schemeClr val="tx1">
                    <a:lumMod val="50000"/>
                    <a:lumOff val="50000"/>
                  </a:schemeClr>
                </a:solidFill>
              </a:rPr>
              <a:t>on</a:t>
            </a:r>
            <a:r>
              <a:rPr lang="en-US" b="1">
                <a:solidFill>
                  <a:schemeClr val="tx1">
                    <a:lumMod val="50000"/>
                    <a:lumOff val="50000"/>
                  </a:schemeClr>
                </a:solidFill>
              </a:rPr>
              <a:t> natural capital</a:t>
            </a:r>
            <a:endParaRPr lang="en-US">
              <a:solidFill>
                <a:schemeClr val="tx1">
                  <a:lumMod val="50000"/>
                  <a:lumOff val="50000"/>
                </a:schemeClr>
              </a:solidFill>
            </a:endParaRPr>
          </a:p>
        </p:txBody>
      </p:sp>
      <p:pic>
        <p:nvPicPr>
          <p:cNvPr id="9" name="Picture 8">
            <a:extLst>
              <a:ext uri="{FF2B5EF4-FFF2-40B4-BE49-F238E27FC236}">
                <a16:creationId xmlns:a16="http://schemas.microsoft.com/office/drawing/2014/main" id="{4499F919-E280-4BB6-B589-EA12EF9056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1349" y="1396738"/>
            <a:ext cx="1608442" cy="2285023"/>
          </a:xfrm>
          <a:prstGeom prst="rect">
            <a:avLst/>
          </a:prstGeom>
          <a:ln w="9525" cap="flat">
            <a:solidFill>
              <a:srgbClr val="000000"/>
            </a:solidFill>
            <a:prstDash val="solid"/>
            <a:round/>
          </a:ln>
          <a:effectLst>
            <a:outerShdw blurRad="292100" dist="139700" dir="2700000" rotWithShape="0">
              <a:srgbClr val="333333">
                <a:alpha val="64999"/>
              </a:srgbClr>
            </a:outerShdw>
          </a:effectLst>
        </p:spPr>
      </p:pic>
      <p:pic>
        <p:nvPicPr>
          <p:cNvPr id="10" name="Picture 9">
            <a:extLst>
              <a:ext uri="{FF2B5EF4-FFF2-40B4-BE49-F238E27FC236}">
                <a16:creationId xmlns:a16="http://schemas.microsoft.com/office/drawing/2014/main" id="{6696B0F5-0348-4488-BB93-8E22E3D06C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917457" y="4034504"/>
            <a:ext cx="10357085" cy="1815348"/>
          </a:xfrm>
          <a:prstGeom prst="rect">
            <a:avLst/>
          </a:prstGeom>
        </p:spPr>
      </p:pic>
      <p:sp>
        <p:nvSpPr>
          <p:cNvPr id="21" name="TextBox 20">
            <a:extLst>
              <a:ext uri="{FF2B5EF4-FFF2-40B4-BE49-F238E27FC236}">
                <a16:creationId xmlns:a16="http://schemas.microsoft.com/office/drawing/2014/main" id="{C8FC0E7E-7AFA-49C8-AF42-2C0CF1FB6F11}"/>
              </a:ext>
            </a:extLst>
          </p:cNvPr>
          <p:cNvSpPr txBox="1"/>
          <p:nvPr/>
        </p:nvSpPr>
        <p:spPr>
          <a:xfrm>
            <a:off x="10568457" y="284939"/>
            <a:ext cx="1503661" cy="1178349"/>
          </a:xfrm>
          <a:prstGeom prst="rect">
            <a:avLst/>
          </a:prstGeom>
          <a:noFill/>
        </p:spPr>
        <p:txBody>
          <a:bodyPr wrap="square" rtlCol="0">
            <a:spAutoFit/>
          </a:bodyPr>
          <a:lstStyle/>
          <a:p>
            <a:pPr algn="ctr"/>
            <a:r>
              <a:rPr lang="en-GB" b="1" dirty="0">
                <a:solidFill>
                  <a:schemeClr val="bg1"/>
                </a:solidFill>
              </a:rPr>
              <a:t>p. 2 &amp; 6 </a:t>
            </a:r>
            <a:r>
              <a:rPr lang="en-GB" dirty="0">
                <a:solidFill>
                  <a:schemeClr val="bg1"/>
                </a:solidFill>
              </a:rPr>
              <a:t>in the NCP, </a:t>
            </a:r>
            <a:r>
              <a:rPr lang="en-GB" b="1" dirty="0">
                <a:solidFill>
                  <a:schemeClr val="bg1"/>
                </a:solidFill>
              </a:rPr>
              <a:t>p.16 </a:t>
            </a:r>
            <a:r>
              <a:rPr lang="en-GB" dirty="0">
                <a:solidFill>
                  <a:schemeClr val="bg1"/>
                </a:solidFill>
              </a:rPr>
              <a:t>in the workbook</a:t>
            </a:r>
          </a:p>
        </p:txBody>
      </p:sp>
      <p:sp>
        <p:nvSpPr>
          <p:cNvPr id="11" name="Rectangle 10">
            <a:extLst>
              <a:ext uri="{FF2B5EF4-FFF2-40B4-BE49-F238E27FC236}">
                <a16:creationId xmlns:a16="http://schemas.microsoft.com/office/drawing/2014/main" id="{B6918CF0-DA8D-4DD8-A0EA-3E5290F19F46}"/>
              </a:ext>
            </a:extLst>
          </p:cNvPr>
          <p:cNvSpPr/>
          <p:nvPr/>
        </p:nvSpPr>
        <p:spPr>
          <a:xfrm>
            <a:off x="1007705" y="3956180"/>
            <a:ext cx="4935895" cy="1981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673E84D2-4E18-4F19-A315-2BDC44CF55E7}"/>
              </a:ext>
            </a:extLst>
          </p:cNvPr>
          <p:cNvSpPr>
            <a:spLocks noGrp="1"/>
          </p:cNvSpPr>
          <p:nvPr>
            <p:ph type="sldNum" sz="quarter" idx="12"/>
          </p:nvPr>
        </p:nvSpPr>
        <p:spPr/>
        <p:txBody>
          <a:bodyPr/>
          <a:lstStyle/>
          <a:p>
            <a:fld id="{971CEC84-1649-40CE-BFF6-7286506FEA08}" type="slidenum">
              <a:rPr lang="en-GB" smtClean="0"/>
              <a:pPr/>
              <a:t>35</a:t>
            </a:fld>
            <a:endParaRPr lang="en-GB"/>
          </a:p>
        </p:txBody>
      </p:sp>
    </p:spTree>
    <p:extLst>
      <p:ext uri="{BB962C8B-B14F-4D97-AF65-F5344CB8AC3E}">
        <p14:creationId xmlns:p14="http://schemas.microsoft.com/office/powerpoint/2010/main" val="1802847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a:xfrm>
            <a:off x="314194" y="125352"/>
            <a:ext cx="11498123" cy="878150"/>
          </a:xfrm>
        </p:spPr>
        <p:txBody>
          <a:bodyPr>
            <a:normAutofit/>
          </a:bodyPr>
          <a:lstStyle/>
          <a:p>
            <a:r>
              <a:rPr lang="en-GB" sz="3000"/>
              <a:t>Linkages with social &amp; human capital</a:t>
            </a:r>
          </a:p>
        </p:txBody>
      </p:sp>
      <p:sp>
        <p:nvSpPr>
          <p:cNvPr id="4" name="Slide Number Placeholder 3">
            <a:extLst>
              <a:ext uri="{FF2B5EF4-FFF2-40B4-BE49-F238E27FC236}">
                <a16:creationId xmlns:a16="http://schemas.microsoft.com/office/drawing/2014/main" id="{673E84D2-4E18-4F19-A315-2BDC44CF55E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2E0E1F1F-62B4-4B59-BAB3-7CEF25B2E7FA}"/>
              </a:ext>
            </a:extLst>
          </p:cNvPr>
          <p:cNvSpPr txBox="1"/>
          <p:nvPr/>
        </p:nvSpPr>
        <p:spPr>
          <a:xfrm>
            <a:off x="4183666" y="5577567"/>
            <a:ext cx="24652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t>Business </a:t>
            </a: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impacts</a:t>
            </a:r>
            <a:r>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t> on</a:t>
            </a:r>
          </a:p>
        </p:txBody>
      </p:sp>
      <p:sp>
        <p:nvSpPr>
          <p:cNvPr id="18" name="Right Brace 17">
            <a:extLst>
              <a:ext uri="{FF2B5EF4-FFF2-40B4-BE49-F238E27FC236}">
                <a16:creationId xmlns:a16="http://schemas.microsoft.com/office/drawing/2014/main" id="{1FAFA7C2-6D01-4BE4-873F-A9357728F275}"/>
              </a:ext>
            </a:extLst>
          </p:cNvPr>
          <p:cNvSpPr/>
          <p:nvPr/>
        </p:nvSpPr>
        <p:spPr>
          <a:xfrm rot="16200000">
            <a:off x="5227393" y="1418365"/>
            <a:ext cx="377792" cy="8148534"/>
          </a:xfrm>
          <a:prstGeom prst="rightBrace">
            <a:avLst>
              <a:gd name="adj1" fmla="val 261008"/>
              <a:gd name="adj2" fmla="val 49912"/>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Arial"/>
              <a:ea typeface="+mn-ea"/>
              <a:cs typeface="+mn-cs"/>
            </a:endParaRPr>
          </a:p>
        </p:txBody>
      </p:sp>
      <p:sp>
        <p:nvSpPr>
          <p:cNvPr id="19" name="TextBox 18">
            <a:extLst>
              <a:ext uri="{FF2B5EF4-FFF2-40B4-BE49-F238E27FC236}">
                <a16:creationId xmlns:a16="http://schemas.microsoft.com/office/drawing/2014/main" id="{2FDD61FD-C7C0-4C10-A410-5B8CF0B0EFDE}"/>
              </a:ext>
            </a:extLst>
          </p:cNvPr>
          <p:cNvSpPr txBox="1"/>
          <p:nvPr/>
        </p:nvSpPr>
        <p:spPr>
          <a:xfrm>
            <a:off x="4227581" y="1199835"/>
            <a:ext cx="30016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t>Business </a:t>
            </a: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depends</a:t>
            </a:r>
            <a:r>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t> on</a:t>
            </a:r>
          </a:p>
        </p:txBody>
      </p:sp>
      <p:sp>
        <p:nvSpPr>
          <p:cNvPr id="20" name="Right Brace 19">
            <a:extLst>
              <a:ext uri="{FF2B5EF4-FFF2-40B4-BE49-F238E27FC236}">
                <a16:creationId xmlns:a16="http://schemas.microsoft.com/office/drawing/2014/main" id="{B4965C4C-1A01-4631-9F93-C4B34867155A}"/>
              </a:ext>
            </a:extLst>
          </p:cNvPr>
          <p:cNvSpPr/>
          <p:nvPr/>
        </p:nvSpPr>
        <p:spPr>
          <a:xfrm rot="16200000">
            <a:off x="5231623" y="-2268231"/>
            <a:ext cx="369332" cy="8148536"/>
          </a:xfrm>
          <a:prstGeom prst="rightBrace">
            <a:avLst>
              <a:gd name="adj1" fmla="val 261008"/>
              <a:gd name="adj2" fmla="val 49912"/>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24" name="Table 23">
            <a:extLst>
              <a:ext uri="{FF2B5EF4-FFF2-40B4-BE49-F238E27FC236}">
                <a16:creationId xmlns:a16="http://schemas.microsoft.com/office/drawing/2014/main" id="{9482CA4A-C1BD-47D7-91E2-9476DEDAB76E}"/>
              </a:ext>
            </a:extLst>
          </p:cNvPr>
          <p:cNvGraphicFramePr>
            <a:graphicFrameLocks noGrp="1"/>
          </p:cNvGraphicFramePr>
          <p:nvPr/>
        </p:nvGraphicFramePr>
        <p:xfrm>
          <a:off x="1342022" y="1990703"/>
          <a:ext cx="8148534" cy="3132551"/>
        </p:xfrm>
        <a:graphic>
          <a:graphicData uri="http://schemas.openxmlformats.org/drawingml/2006/table">
            <a:tbl>
              <a:tblPr firstRow="1" bandRow="1">
                <a:tableStyleId>{93296810-A885-4BE3-A3E7-6D5BEEA58F35}</a:tableStyleId>
              </a:tblPr>
              <a:tblGrid>
                <a:gridCol w="2716178">
                  <a:extLst>
                    <a:ext uri="{9D8B030D-6E8A-4147-A177-3AD203B41FA5}">
                      <a16:colId xmlns:a16="http://schemas.microsoft.com/office/drawing/2014/main" val="305062565"/>
                    </a:ext>
                  </a:extLst>
                </a:gridCol>
                <a:gridCol w="2716178">
                  <a:extLst>
                    <a:ext uri="{9D8B030D-6E8A-4147-A177-3AD203B41FA5}">
                      <a16:colId xmlns:a16="http://schemas.microsoft.com/office/drawing/2014/main" val="1949226462"/>
                    </a:ext>
                  </a:extLst>
                </a:gridCol>
                <a:gridCol w="2716178">
                  <a:extLst>
                    <a:ext uri="{9D8B030D-6E8A-4147-A177-3AD203B41FA5}">
                      <a16:colId xmlns:a16="http://schemas.microsoft.com/office/drawing/2014/main" val="2431142534"/>
                    </a:ext>
                  </a:extLst>
                </a:gridCol>
              </a:tblGrid>
              <a:tr h="969599">
                <a:tc>
                  <a:txBody>
                    <a:bodyPr/>
                    <a:lstStyle/>
                    <a:p>
                      <a:pPr algn="ctr"/>
                      <a:r>
                        <a:rPr lang="en-GB" sz="1800">
                          <a:latin typeface="Arial" panose="020B0604020202020204" pitchFamily="34" charset="0"/>
                          <a:cs typeface="Arial" panose="020B0604020202020204" pitchFamily="34" charset="0"/>
                        </a:rPr>
                        <a:t>Natural capital</a:t>
                      </a:r>
                    </a:p>
                    <a:p>
                      <a:pPr algn="ctr"/>
                      <a:endParaRPr lang="en-GB" sz="1800">
                        <a:latin typeface="Arial" panose="020B0604020202020204" pitchFamily="34" charset="0"/>
                        <a:cs typeface="Arial" panose="020B0604020202020204" pitchFamily="34" charset="0"/>
                      </a:endParaRPr>
                    </a:p>
                    <a:p>
                      <a:pPr algn="ctr"/>
                      <a:endParaRPr lang="en-GB" sz="1800">
                        <a:latin typeface="Arial" panose="020B0604020202020204" pitchFamily="34" charset="0"/>
                        <a:cs typeface="Arial" panose="020B0604020202020204" pitchFamily="34" charset="0"/>
                      </a:endParaRPr>
                    </a:p>
                  </a:txBody>
                  <a:tcPr marL="68580" marR="68580" marT="34290" marB="34290">
                    <a:solidFill>
                      <a:srgbClr val="FCAF17"/>
                    </a:solidFill>
                  </a:tcPr>
                </a:tc>
                <a:tc>
                  <a:txBody>
                    <a:bodyPr/>
                    <a:lstStyle/>
                    <a:p>
                      <a:pPr algn="ctr"/>
                      <a:r>
                        <a:rPr lang="en-GB" sz="1800">
                          <a:latin typeface="Arial" panose="020B0604020202020204" pitchFamily="34" charset="0"/>
                          <a:cs typeface="Arial" panose="020B0604020202020204" pitchFamily="34" charset="0"/>
                        </a:rPr>
                        <a:t>Social capital</a:t>
                      </a:r>
                    </a:p>
                  </a:txBody>
                  <a:tcPr marL="68580" marR="68580" marT="34290" marB="34290">
                    <a:solidFill>
                      <a:srgbClr val="007C78"/>
                    </a:solidFill>
                  </a:tcPr>
                </a:tc>
                <a:tc>
                  <a:txBody>
                    <a:bodyPr/>
                    <a:lstStyle/>
                    <a:p>
                      <a:pPr algn="ctr"/>
                      <a:r>
                        <a:rPr lang="en-GB" sz="1800">
                          <a:latin typeface="Arial" panose="020B0604020202020204" pitchFamily="34" charset="0"/>
                          <a:cs typeface="Arial" panose="020B0604020202020204" pitchFamily="34" charset="0"/>
                        </a:rPr>
                        <a:t>Human capital</a:t>
                      </a:r>
                    </a:p>
                  </a:txBody>
                  <a:tcPr marL="68580" marR="68580" marT="34290" marB="34290">
                    <a:solidFill>
                      <a:srgbClr val="006392"/>
                    </a:solidFill>
                  </a:tcPr>
                </a:tc>
                <a:extLst>
                  <a:ext uri="{0D108BD9-81ED-4DB2-BD59-A6C34878D82A}">
                    <a16:rowId xmlns:a16="http://schemas.microsoft.com/office/drawing/2014/main" val="3448479432"/>
                  </a:ext>
                </a:extLst>
              </a:tr>
              <a:tr h="2162952">
                <a:tc>
                  <a:txBody>
                    <a:bodyPr/>
                    <a:lstStyle/>
                    <a:p>
                      <a:pPr algn="ctr"/>
                      <a:endParaRPr lang="en-GB" sz="1400" kern="1200">
                        <a:latin typeface="Arial" panose="020B0604020202020204" pitchFamily="34" charset="0"/>
                        <a:cs typeface="Arial" panose="020B0604020202020204" pitchFamily="34" charset="0"/>
                      </a:endParaRPr>
                    </a:p>
                    <a:p>
                      <a:pPr algn="ctr"/>
                      <a:r>
                        <a:rPr lang="en-GB" sz="1400" kern="1200">
                          <a:latin typeface="Arial" panose="020B0604020202020204" pitchFamily="34" charset="0"/>
                          <a:cs typeface="Arial" panose="020B0604020202020204" pitchFamily="34" charset="0"/>
                        </a:rPr>
                        <a:t>Stock of renewable and non-renewable </a:t>
                      </a:r>
                      <a:r>
                        <a:rPr lang="en-GB" sz="1400" b="1" kern="1200">
                          <a:latin typeface="Arial" panose="020B0604020202020204" pitchFamily="34" charset="0"/>
                          <a:cs typeface="Arial" panose="020B0604020202020204" pitchFamily="34" charset="0"/>
                        </a:rPr>
                        <a:t>natural resources</a:t>
                      </a:r>
                      <a:r>
                        <a:rPr lang="en-GB" sz="1400" kern="1200">
                          <a:latin typeface="Arial" panose="020B0604020202020204" pitchFamily="34" charset="0"/>
                          <a:cs typeface="Arial" panose="020B0604020202020204" pitchFamily="34" charset="0"/>
                        </a:rPr>
                        <a:t>, (e.g. plants, animals, air water, soils, minerals) that combine to yield a flow of </a:t>
                      </a:r>
                      <a:r>
                        <a:rPr lang="en-GB" sz="1400" b="1" kern="1200">
                          <a:latin typeface="Arial" panose="020B0604020202020204" pitchFamily="34" charset="0"/>
                          <a:cs typeface="Arial" panose="020B0604020202020204" pitchFamily="34" charset="0"/>
                        </a:rPr>
                        <a:t>benefits</a:t>
                      </a:r>
                      <a:r>
                        <a:rPr lang="en-GB" sz="1400" kern="1200">
                          <a:latin typeface="Arial" panose="020B0604020202020204" pitchFamily="34" charset="0"/>
                          <a:cs typeface="Arial" panose="020B0604020202020204" pitchFamily="34" charset="0"/>
                        </a:rPr>
                        <a:t> to people</a:t>
                      </a:r>
                    </a:p>
                    <a:p>
                      <a:pPr algn="ctr"/>
                      <a:endParaRPr lang="en-GB" sz="1400" kern="1200">
                        <a:solidFill>
                          <a:schemeClr val="tx1"/>
                        </a:solidFill>
                        <a:latin typeface="Arial" panose="020B0604020202020204" pitchFamily="34" charset="0"/>
                        <a:ea typeface="+mn-ea"/>
                        <a:cs typeface="Arial" panose="020B0604020202020204" pitchFamily="34" charset="0"/>
                      </a:endParaRPr>
                    </a:p>
                  </a:txBody>
                  <a:tcPr marL="68580" marR="68580" marT="34290" marB="34290">
                    <a:solidFill>
                      <a:srgbClr val="FFF79A"/>
                    </a:solidFill>
                  </a:tcPr>
                </a:tc>
                <a:tc>
                  <a:txBody>
                    <a:bodyPr/>
                    <a:lstStyle/>
                    <a:p>
                      <a:pPr algn="ctr"/>
                      <a:endParaRPr lang="en-GB" sz="1400" kern="1200">
                        <a:solidFill>
                          <a:schemeClr val="dk1"/>
                        </a:solidFill>
                        <a:latin typeface="Arial" panose="020B0604020202020204" pitchFamily="34" charset="0"/>
                        <a:ea typeface="+mn-ea"/>
                        <a:cs typeface="Arial" panose="020B0604020202020204" pitchFamily="34" charset="0"/>
                      </a:endParaRPr>
                    </a:p>
                    <a:p>
                      <a:pPr algn="ctr"/>
                      <a:r>
                        <a:rPr lang="en-GB" sz="1400" b="1" kern="1200">
                          <a:solidFill>
                            <a:schemeClr val="dk1"/>
                          </a:solidFill>
                          <a:latin typeface="Arial" panose="020B0604020202020204" pitchFamily="34" charset="0"/>
                          <a:ea typeface="+mn-ea"/>
                          <a:cs typeface="Arial" panose="020B0604020202020204" pitchFamily="34" charset="0"/>
                        </a:rPr>
                        <a:t>Networks</a:t>
                      </a:r>
                      <a:r>
                        <a:rPr lang="en-GB" sz="1400" kern="1200">
                          <a:solidFill>
                            <a:schemeClr val="dk1"/>
                          </a:solidFill>
                          <a:latin typeface="Arial" panose="020B0604020202020204" pitchFamily="34" charset="0"/>
                          <a:ea typeface="+mn-ea"/>
                          <a:cs typeface="Arial" panose="020B0604020202020204" pitchFamily="34" charset="0"/>
                        </a:rPr>
                        <a:t> together with </a:t>
                      </a:r>
                      <a:r>
                        <a:rPr lang="en-GB" sz="1400" b="1" kern="1200">
                          <a:solidFill>
                            <a:schemeClr val="dk1"/>
                          </a:solidFill>
                          <a:latin typeface="Arial" panose="020B0604020202020204" pitchFamily="34" charset="0"/>
                          <a:ea typeface="+mn-ea"/>
                          <a:cs typeface="Arial" panose="020B0604020202020204" pitchFamily="34" charset="0"/>
                        </a:rPr>
                        <a:t>shared norms, values </a:t>
                      </a:r>
                      <a:r>
                        <a:rPr lang="en-GB" sz="1400" kern="1200">
                          <a:solidFill>
                            <a:schemeClr val="dk1"/>
                          </a:solidFill>
                          <a:latin typeface="Arial" panose="020B0604020202020204" pitchFamily="34" charset="0"/>
                          <a:ea typeface="+mn-ea"/>
                          <a:cs typeface="Arial" panose="020B0604020202020204" pitchFamily="34" charset="0"/>
                        </a:rPr>
                        <a:t>and </a:t>
                      </a:r>
                      <a:r>
                        <a:rPr lang="en-GB" sz="1400" b="1" kern="1200">
                          <a:solidFill>
                            <a:schemeClr val="dk1"/>
                          </a:solidFill>
                          <a:latin typeface="Arial" panose="020B0604020202020204" pitchFamily="34" charset="0"/>
                          <a:ea typeface="+mn-ea"/>
                          <a:cs typeface="Arial" panose="020B0604020202020204" pitchFamily="34" charset="0"/>
                        </a:rPr>
                        <a:t>understanding</a:t>
                      </a:r>
                      <a:r>
                        <a:rPr lang="en-GB" sz="1400" kern="1200">
                          <a:solidFill>
                            <a:schemeClr val="dk1"/>
                          </a:solidFill>
                          <a:latin typeface="Arial" panose="020B0604020202020204" pitchFamily="34" charset="0"/>
                          <a:ea typeface="+mn-ea"/>
                          <a:cs typeface="Arial" panose="020B0604020202020204" pitchFamily="34" charset="0"/>
                        </a:rPr>
                        <a:t> that facilitate cooperation within and among groups.</a:t>
                      </a:r>
                    </a:p>
                  </a:txBody>
                  <a:tcPr marL="68580" marR="68580" marT="34290" marB="34290">
                    <a:solidFill>
                      <a:srgbClr val="7BCCC6"/>
                    </a:solidFill>
                  </a:tcPr>
                </a:tc>
                <a:tc>
                  <a:txBody>
                    <a:bodyPr/>
                    <a:lstStyle/>
                    <a:p>
                      <a:pPr algn="ctr"/>
                      <a:endParaRPr lang="en-GB" sz="1400" kern="1200">
                        <a:solidFill>
                          <a:schemeClr val="dk1"/>
                        </a:solidFill>
                        <a:latin typeface="Arial" panose="020B0604020202020204" pitchFamily="34" charset="0"/>
                        <a:ea typeface="+mn-ea"/>
                        <a:cs typeface="Arial" panose="020B0604020202020204" pitchFamily="34" charset="0"/>
                      </a:endParaRPr>
                    </a:p>
                    <a:p>
                      <a:pPr algn="ctr"/>
                      <a:r>
                        <a:rPr lang="en-GB" sz="1400" kern="1200">
                          <a:solidFill>
                            <a:schemeClr val="dk1"/>
                          </a:solidFill>
                          <a:latin typeface="Arial" panose="020B0604020202020204" pitchFamily="34" charset="0"/>
                          <a:ea typeface="+mn-ea"/>
                          <a:cs typeface="Arial" panose="020B0604020202020204" pitchFamily="34" charset="0"/>
                        </a:rPr>
                        <a:t>The </a:t>
                      </a:r>
                      <a:r>
                        <a:rPr lang="en-GB" sz="1400" b="1" kern="1200">
                          <a:solidFill>
                            <a:schemeClr val="dk1"/>
                          </a:solidFill>
                          <a:latin typeface="Arial" panose="020B0604020202020204" pitchFamily="34" charset="0"/>
                          <a:ea typeface="+mn-ea"/>
                          <a:cs typeface="Arial" panose="020B0604020202020204" pitchFamily="34" charset="0"/>
                        </a:rPr>
                        <a:t>knowledge, skills, competencies </a:t>
                      </a:r>
                      <a:r>
                        <a:rPr lang="en-GB" sz="1400" kern="1200">
                          <a:solidFill>
                            <a:schemeClr val="dk1"/>
                          </a:solidFill>
                          <a:latin typeface="Arial" panose="020B0604020202020204" pitchFamily="34" charset="0"/>
                          <a:ea typeface="+mn-ea"/>
                          <a:cs typeface="Arial" panose="020B0604020202020204" pitchFamily="34" charset="0"/>
                        </a:rPr>
                        <a:t>and attributes embodied in individuals that facilitate the creation of personal, social and economic </a:t>
                      </a:r>
                      <a:r>
                        <a:rPr lang="en-GB" sz="1400" b="1" kern="1200">
                          <a:solidFill>
                            <a:schemeClr val="dk1"/>
                          </a:solidFill>
                          <a:latin typeface="Arial" panose="020B0604020202020204" pitchFamily="34" charset="0"/>
                          <a:ea typeface="+mn-ea"/>
                          <a:cs typeface="Arial" panose="020B0604020202020204" pitchFamily="34" charset="0"/>
                        </a:rPr>
                        <a:t>well-being</a:t>
                      </a:r>
                      <a:r>
                        <a:rPr lang="en-GB" sz="1400" kern="1200">
                          <a:solidFill>
                            <a:schemeClr val="dk1"/>
                          </a:solidFill>
                          <a:latin typeface="Arial" panose="020B0604020202020204" pitchFamily="34" charset="0"/>
                          <a:ea typeface="+mn-ea"/>
                          <a:cs typeface="Arial" panose="020B0604020202020204" pitchFamily="34" charset="0"/>
                        </a:rPr>
                        <a:t>.</a:t>
                      </a:r>
                    </a:p>
                  </a:txBody>
                  <a:tcPr marL="68580" marR="68580" marT="34290" marB="34290">
                    <a:solidFill>
                      <a:srgbClr val="4585BC"/>
                    </a:solidFill>
                  </a:tcPr>
                </a:tc>
                <a:extLst>
                  <a:ext uri="{0D108BD9-81ED-4DB2-BD59-A6C34878D82A}">
                    <a16:rowId xmlns:a16="http://schemas.microsoft.com/office/drawing/2014/main" val="3044000482"/>
                  </a:ext>
                </a:extLst>
              </a:tr>
            </a:tbl>
          </a:graphicData>
        </a:graphic>
      </p:graphicFrame>
      <p:pic>
        <p:nvPicPr>
          <p:cNvPr id="25" name="Graphic 24" descr="Deciduous tree">
            <a:extLst>
              <a:ext uri="{FF2B5EF4-FFF2-40B4-BE49-F238E27FC236}">
                <a16:creationId xmlns:a16="http://schemas.microsoft.com/office/drawing/2014/main" id="{9F5447EE-0622-46C6-B0FB-F92EF7F998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9111" y="2280451"/>
            <a:ext cx="545587" cy="545587"/>
          </a:xfrm>
          <a:prstGeom prst="rect">
            <a:avLst/>
          </a:prstGeom>
        </p:spPr>
      </p:pic>
      <p:pic>
        <p:nvPicPr>
          <p:cNvPr id="26" name="Graphic 25" descr="Schoolhouse">
            <a:extLst>
              <a:ext uri="{FF2B5EF4-FFF2-40B4-BE49-F238E27FC236}">
                <a16:creationId xmlns:a16="http://schemas.microsoft.com/office/drawing/2014/main" id="{92D2BBA3-A556-4297-8F87-0970D992A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2558" y="2180321"/>
            <a:ext cx="745845" cy="745845"/>
          </a:xfrm>
          <a:prstGeom prst="rect">
            <a:avLst/>
          </a:prstGeom>
        </p:spPr>
      </p:pic>
      <p:pic>
        <p:nvPicPr>
          <p:cNvPr id="27" name="Graphic 26" descr="Head with Gears">
            <a:extLst>
              <a:ext uri="{FF2B5EF4-FFF2-40B4-BE49-F238E27FC236}">
                <a16:creationId xmlns:a16="http://schemas.microsoft.com/office/drawing/2014/main" id="{668E40A7-BA77-4354-841A-421F1FC5AC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00005" y="2280451"/>
            <a:ext cx="591174" cy="591174"/>
          </a:xfrm>
          <a:prstGeom prst="rect">
            <a:avLst/>
          </a:prstGeom>
        </p:spPr>
      </p:pic>
      <p:pic>
        <p:nvPicPr>
          <p:cNvPr id="13" name="Picture 2" descr="Résultat de recherche d'images pour &quot;natural capital coalition&quot;">
            <a:extLst>
              <a:ext uri="{FF2B5EF4-FFF2-40B4-BE49-F238E27FC236}">
                <a16:creationId xmlns:a16="http://schemas.microsoft.com/office/drawing/2014/main" id="{7ECFC045-5EE0-42AF-9D72-8A8DB67A4BF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923687" y="4595723"/>
            <a:ext cx="1136759" cy="4672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15CDF90-C9FC-4126-9D9A-76677695701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75770" y="4541128"/>
            <a:ext cx="1359421" cy="472493"/>
          </a:xfrm>
          <a:prstGeom prst="rect">
            <a:avLst/>
          </a:prstGeom>
          <a:noFill/>
          <a:ln>
            <a:noFill/>
          </a:ln>
        </p:spPr>
      </p:pic>
      <p:pic>
        <p:nvPicPr>
          <p:cNvPr id="30" name="Picture 29">
            <a:extLst>
              <a:ext uri="{FF2B5EF4-FFF2-40B4-BE49-F238E27FC236}">
                <a16:creationId xmlns:a16="http://schemas.microsoft.com/office/drawing/2014/main" id="{A5D16B3D-A030-4E03-A6EB-5A762089F82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9418" y="4560306"/>
            <a:ext cx="1359421" cy="472493"/>
          </a:xfrm>
          <a:prstGeom prst="rect">
            <a:avLst/>
          </a:prstGeom>
          <a:noFill/>
          <a:ln>
            <a:noFill/>
          </a:ln>
        </p:spPr>
      </p:pic>
      <p:sp>
        <p:nvSpPr>
          <p:cNvPr id="6" name="Right Brace 5">
            <a:extLst>
              <a:ext uri="{FF2B5EF4-FFF2-40B4-BE49-F238E27FC236}">
                <a16:creationId xmlns:a16="http://schemas.microsoft.com/office/drawing/2014/main" id="{5EEC6DA2-46BD-4B38-8475-19CE5AA12DD9}"/>
              </a:ext>
            </a:extLst>
          </p:cNvPr>
          <p:cNvSpPr/>
          <p:nvPr/>
        </p:nvSpPr>
        <p:spPr>
          <a:xfrm>
            <a:off x="9490556" y="4541128"/>
            <a:ext cx="313100" cy="547814"/>
          </a:xfrm>
          <a:prstGeom prst="rightBrace">
            <a:avLst>
              <a:gd name="adj1" fmla="val 2847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7308479C-0A41-4A7B-8D63-A074E2FC5647}"/>
              </a:ext>
            </a:extLst>
          </p:cNvPr>
          <p:cNvPicPr>
            <a:picLocks noChangeAspect="1"/>
          </p:cNvPicPr>
          <p:nvPr/>
        </p:nvPicPr>
        <p:blipFill>
          <a:blip r:embed="rId11"/>
          <a:stretch>
            <a:fillRect/>
          </a:stretch>
        </p:blipFill>
        <p:spPr>
          <a:xfrm>
            <a:off x="10132273" y="4244335"/>
            <a:ext cx="1836900" cy="1059400"/>
          </a:xfrm>
          <a:prstGeom prst="rect">
            <a:avLst/>
          </a:prstGeom>
        </p:spPr>
      </p:pic>
      <p:sp>
        <p:nvSpPr>
          <p:cNvPr id="21" name="Teardrop 20">
            <a:extLst>
              <a:ext uri="{FF2B5EF4-FFF2-40B4-BE49-F238E27FC236}">
                <a16:creationId xmlns:a16="http://schemas.microsoft.com/office/drawing/2014/main" id="{710471EF-3CE7-4C5D-948A-F7520E1BDDCC}"/>
              </a:ext>
            </a:extLst>
          </p:cNvPr>
          <p:cNvSpPr/>
          <p:nvPr/>
        </p:nvSpPr>
        <p:spPr>
          <a:xfrm>
            <a:off x="10640014" y="140254"/>
            <a:ext cx="1428913" cy="142891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AAF82D90-B3D9-4162-9E08-CB12493C6AEF}"/>
              </a:ext>
            </a:extLst>
          </p:cNvPr>
          <p:cNvSpPr txBox="1"/>
          <p:nvPr/>
        </p:nvSpPr>
        <p:spPr>
          <a:xfrm>
            <a:off x="10588616" y="470239"/>
            <a:ext cx="1531708" cy="646331"/>
          </a:xfrm>
          <a:prstGeom prst="rect">
            <a:avLst/>
          </a:prstGeom>
          <a:noFill/>
        </p:spPr>
        <p:txBody>
          <a:bodyPr wrap="square" rtlCol="0">
            <a:spAutoFit/>
          </a:bodyPr>
          <a:lstStyle/>
          <a:p>
            <a:pPr algn="ctr"/>
            <a:r>
              <a:rPr lang="en-GB" b="1" dirty="0">
                <a:solidFill>
                  <a:schemeClr val="bg1"/>
                </a:solidFill>
              </a:rPr>
              <a:t>p.17 </a:t>
            </a:r>
            <a:r>
              <a:rPr lang="en-GB" dirty="0">
                <a:solidFill>
                  <a:schemeClr val="bg1"/>
                </a:solidFill>
              </a:rPr>
              <a:t>in the workbook</a:t>
            </a:r>
          </a:p>
        </p:txBody>
      </p:sp>
    </p:spTree>
    <p:extLst>
      <p:ext uri="{BB962C8B-B14F-4D97-AF65-F5344CB8AC3E}">
        <p14:creationId xmlns:p14="http://schemas.microsoft.com/office/powerpoint/2010/main" val="2910181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p:txBody>
          <a:bodyPr/>
          <a:lstStyle/>
          <a:p>
            <a:r>
              <a:rPr lang="en-US"/>
              <a:t>Business application</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4" name="Slide Number Placeholder 3">
            <a:extLst>
              <a:ext uri="{FF2B5EF4-FFF2-40B4-BE49-F238E27FC236}">
                <a16:creationId xmlns:a16="http://schemas.microsoft.com/office/drawing/2014/main" id="{38992653-94E4-4FDF-B960-D24889E5AD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FFD9A5A0-1312-450D-B07B-DA9EAD9A27F1}"/>
              </a:ext>
            </a:extLst>
          </p:cNvPr>
          <p:cNvGrpSpPr/>
          <p:nvPr/>
        </p:nvGrpSpPr>
        <p:grpSpPr>
          <a:xfrm>
            <a:off x="3617661" y="2478897"/>
            <a:ext cx="4956677" cy="3303347"/>
            <a:chOff x="6286325" y="2078017"/>
            <a:chExt cx="4956677" cy="3303347"/>
          </a:xfrm>
        </p:grpSpPr>
        <p:grpSp>
          <p:nvGrpSpPr>
            <p:cNvPr id="19" name="Group 18">
              <a:extLst>
                <a:ext uri="{FF2B5EF4-FFF2-40B4-BE49-F238E27FC236}">
                  <a16:creationId xmlns:a16="http://schemas.microsoft.com/office/drawing/2014/main" id="{FFC66CA3-F401-4C53-A4FA-132963006D44}"/>
                </a:ext>
              </a:extLst>
            </p:cNvPr>
            <p:cNvGrpSpPr/>
            <p:nvPr/>
          </p:nvGrpSpPr>
          <p:grpSpPr>
            <a:xfrm>
              <a:off x="6286326" y="2508905"/>
              <a:ext cx="4956676" cy="2872459"/>
              <a:chOff x="904862" y="2704643"/>
              <a:chExt cx="4910321" cy="2154435"/>
            </a:xfrm>
          </p:grpSpPr>
          <p:sp>
            <p:nvSpPr>
              <p:cNvPr id="21" name="TextBox 20">
                <a:extLst>
                  <a:ext uri="{FF2B5EF4-FFF2-40B4-BE49-F238E27FC236}">
                    <a16:creationId xmlns:a16="http://schemas.microsoft.com/office/drawing/2014/main" id="{70AE8016-5A06-48F7-9CDB-2DB5975EBCAA}"/>
                  </a:ext>
                </a:extLst>
              </p:cNvPr>
              <p:cNvSpPr txBox="1"/>
              <p:nvPr/>
            </p:nvSpPr>
            <p:spPr>
              <a:xfrm>
                <a:off x="904862" y="2704643"/>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risks and opportunities </a:t>
                </a:r>
                <a:endParaRPr lang="en-CH" sz="2200">
                  <a:solidFill>
                    <a:schemeClr val="tx1">
                      <a:lumMod val="65000"/>
                      <a:lumOff val="35000"/>
                    </a:schemeClr>
                  </a:solidFill>
                </a:endParaRPr>
              </a:p>
            </p:txBody>
          </p:sp>
          <p:sp>
            <p:nvSpPr>
              <p:cNvPr id="22" name="TextBox 21">
                <a:extLst>
                  <a:ext uri="{FF2B5EF4-FFF2-40B4-BE49-F238E27FC236}">
                    <a16:creationId xmlns:a16="http://schemas.microsoft.com/office/drawing/2014/main" id="{E6AB2175-8D57-4D00-8FD7-52E49B086038}"/>
                  </a:ext>
                </a:extLst>
              </p:cNvPr>
              <p:cNvSpPr txBox="1"/>
              <p:nvPr/>
            </p:nvSpPr>
            <p:spPr>
              <a:xfrm>
                <a:off x="904863" y="3135530"/>
                <a:ext cx="4910318"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23" name="TextBox 22">
                <a:extLst>
                  <a:ext uri="{FF2B5EF4-FFF2-40B4-BE49-F238E27FC236}">
                    <a16:creationId xmlns:a16="http://schemas.microsoft.com/office/drawing/2014/main" id="{C501F864-A76F-48AD-B2DF-AA424169DD46}"/>
                  </a:ext>
                </a:extLst>
              </p:cNvPr>
              <p:cNvSpPr txBox="1"/>
              <p:nvPr/>
            </p:nvSpPr>
            <p:spPr>
              <a:xfrm>
                <a:off x="904864" y="3566417"/>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impacts on stakeholders</a:t>
                </a:r>
                <a:endParaRPr lang="en-CH" sz="2200">
                  <a:solidFill>
                    <a:schemeClr val="tx1">
                      <a:lumMod val="65000"/>
                      <a:lumOff val="35000"/>
                    </a:schemeClr>
                  </a:solidFill>
                </a:endParaRPr>
              </a:p>
            </p:txBody>
          </p:sp>
          <p:sp>
            <p:nvSpPr>
              <p:cNvPr id="24" name="TextBox 23">
                <a:extLst>
                  <a:ext uri="{FF2B5EF4-FFF2-40B4-BE49-F238E27FC236}">
                    <a16:creationId xmlns:a16="http://schemas.microsoft.com/office/drawing/2014/main" id="{879C6F50-FECC-408C-A9FD-E4C92BF01CA4}"/>
                  </a:ext>
                </a:extLst>
              </p:cNvPr>
              <p:cNvSpPr txBox="1"/>
              <p:nvPr/>
            </p:nvSpPr>
            <p:spPr>
              <a:xfrm>
                <a:off x="904864" y="3997304"/>
                <a:ext cx="4910319" cy="430887"/>
              </a:xfrm>
              <a:prstGeom prst="rect">
                <a:avLst/>
              </a:prstGeom>
              <a:solidFill>
                <a:srgbClr val="BBD151">
                  <a:alpha val="38000"/>
                </a:srgbClr>
              </a:solidFill>
            </p:spPr>
            <p:txBody>
              <a:bodyPr wrap="none" rtlCol="0">
                <a:spAutoFit/>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p:txBody>
          </p:sp>
          <p:sp>
            <p:nvSpPr>
              <p:cNvPr id="25" name="TextBox 24">
                <a:extLst>
                  <a:ext uri="{FF2B5EF4-FFF2-40B4-BE49-F238E27FC236}">
                    <a16:creationId xmlns:a16="http://schemas.microsoft.com/office/drawing/2014/main" id="{DC30F7C5-2555-4F6F-A9CA-3D15ED7C51A9}"/>
                  </a:ext>
                </a:extLst>
              </p:cNvPr>
              <p:cNvSpPr txBox="1"/>
              <p:nvPr/>
            </p:nvSpPr>
            <p:spPr>
              <a:xfrm>
                <a:off x="904864" y="4428191"/>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grpSp>
        <p:sp>
          <p:nvSpPr>
            <p:cNvPr id="20" name="TextBox 19">
              <a:extLst>
                <a:ext uri="{FF2B5EF4-FFF2-40B4-BE49-F238E27FC236}">
                  <a16:creationId xmlns:a16="http://schemas.microsoft.com/office/drawing/2014/main" id="{2D0654B0-1736-480E-A267-B2ACC6DD6C74}"/>
                </a:ext>
              </a:extLst>
            </p:cNvPr>
            <p:cNvSpPr txBox="1"/>
            <p:nvPr/>
          </p:nvSpPr>
          <p:spPr>
            <a:xfrm>
              <a:off x="6286325" y="2078017"/>
              <a:ext cx="4956673" cy="430887"/>
            </a:xfrm>
            <a:prstGeom prst="rect">
              <a:avLst/>
            </a:prstGeom>
            <a:solidFill>
              <a:srgbClr val="BBD151">
                <a:alpha val="38000"/>
              </a:srgbClr>
            </a:solidFill>
          </p:spPr>
          <p:txBody>
            <a:bodyPr wrap="square" rtlCol="0">
              <a:spAutoFit/>
            </a:bodyPr>
            <a:lstStyle/>
            <a:p>
              <a:pPr algn="ctr"/>
              <a:r>
                <a:rPr lang="en-US" sz="2200" b="1">
                  <a:solidFill>
                    <a:schemeClr val="tx1">
                      <a:lumMod val="65000"/>
                      <a:lumOff val="35000"/>
                    </a:schemeClr>
                  </a:solidFill>
                </a:rPr>
                <a:t>Potential Business Applications </a:t>
              </a:r>
              <a:endParaRPr lang="en-CH" sz="2200" b="1">
                <a:solidFill>
                  <a:schemeClr val="tx1">
                    <a:lumMod val="65000"/>
                    <a:lumOff val="35000"/>
                  </a:schemeClr>
                </a:solidFill>
              </a:endParaRPr>
            </a:p>
          </p:txBody>
        </p:sp>
      </p:grpSp>
      <p:sp>
        <p:nvSpPr>
          <p:cNvPr id="5" name="Teardrop 4">
            <a:extLst>
              <a:ext uri="{FF2B5EF4-FFF2-40B4-BE49-F238E27FC236}">
                <a16:creationId xmlns:a16="http://schemas.microsoft.com/office/drawing/2014/main" id="{415CAFAA-061C-4183-8654-90E8A639D379}"/>
              </a:ext>
            </a:extLst>
          </p:cNvPr>
          <p:cNvSpPr/>
          <p:nvPr/>
        </p:nvSpPr>
        <p:spPr>
          <a:xfrm>
            <a:off x="10351755" y="148681"/>
            <a:ext cx="1648682" cy="164868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4DCB8AA-1F76-4B1D-AD5F-9CA188680067}"/>
              </a:ext>
            </a:extLst>
          </p:cNvPr>
          <p:cNvSpPr txBox="1"/>
          <p:nvPr/>
        </p:nvSpPr>
        <p:spPr>
          <a:xfrm>
            <a:off x="10361915" y="393177"/>
            <a:ext cx="1660593"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i="0" u="none" strike="noStrike" kern="1200" cap="none" spc="0" normalizeH="0" baseline="0" noProof="0" dirty="0">
                <a:ln>
                  <a:noFill/>
                </a:ln>
                <a:solidFill>
                  <a:prstClr val="white"/>
                </a:solidFill>
                <a:effectLst/>
                <a:uLnTx/>
                <a:uFillTx/>
                <a:latin typeface="Arial"/>
                <a:ea typeface="+mn-ea"/>
                <a:cs typeface="+mn-cs"/>
              </a:rPr>
              <a:t>See</a:t>
            </a:r>
            <a:r>
              <a:rPr kumimoji="0" lang="en-GB" sz="1700" b="1" i="0" u="none" strike="noStrike" kern="1200" cap="none" spc="0" normalizeH="0" baseline="0" noProof="0" dirty="0">
                <a:ln>
                  <a:noFill/>
                </a:ln>
                <a:solidFill>
                  <a:prstClr val="white"/>
                </a:solidFill>
                <a:effectLst/>
                <a:uLnTx/>
                <a:uFillTx/>
                <a:latin typeface="Arial"/>
                <a:ea typeface="+mn-ea"/>
                <a:cs typeface="+mn-cs"/>
              </a:rPr>
              <a:t> p. 20 </a:t>
            </a:r>
            <a:r>
              <a:rPr lang="en-GB" sz="1700" dirty="0">
                <a:solidFill>
                  <a:prstClr val="white"/>
                </a:solidFill>
                <a:latin typeface="Arial"/>
              </a:rPr>
              <a:t>in the NCP, </a:t>
            </a:r>
            <a:endParaRPr kumimoji="0" lang="en-GB" sz="17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white"/>
                </a:solidFill>
                <a:effectLst/>
                <a:uLnTx/>
                <a:uFillTx/>
                <a:latin typeface="Arial"/>
                <a:ea typeface="+mn-ea"/>
                <a:cs typeface="+mn-cs"/>
              </a:rPr>
              <a:t>pp. 17-18 </a:t>
            </a:r>
            <a:r>
              <a:rPr kumimoji="0" lang="en-GB" sz="1700" i="0" u="none" strike="noStrike" kern="1200" cap="none" spc="0" normalizeH="0" baseline="0" noProof="0" dirty="0">
                <a:ln>
                  <a:noFill/>
                </a:ln>
                <a:solidFill>
                  <a:prstClr val="white"/>
                </a:solidFill>
                <a:effectLst/>
                <a:uLnTx/>
                <a:uFillTx/>
                <a:latin typeface="Arial"/>
                <a:ea typeface="+mn-ea"/>
                <a:cs typeface="+mn-cs"/>
              </a:rPr>
              <a:t>in the workbook</a:t>
            </a:r>
          </a:p>
        </p:txBody>
      </p:sp>
    </p:spTree>
    <p:extLst>
      <p:ext uri="{BB962C8B-B14F-4D97-AF65-F5344CB8AC3E}">
        <p14:creationId xmlns:p14="http://schemas.microsoft.com/office/powerpoint/2010/main" val="3456274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5389-7AB6-4061-AEB9-1996BCC3D2DB}"/>
              </a:ext>
            </a:extLst>
          </p:cNvPr>
          <p:cNvSpPr>
            <a:spLocks noGrp="1"/>
          </p:cNvSpPr>
          <p:nvPr>
            <p:ph type="title"/>
          </p:nvPr>
        </p:nvSpPr>
        <p:spPr/>
        <p:txBody>
          <a:bodyPr/>
          <a:lstStyle/>
          <a:p>
            <a:r>
              <a:rPr lang="en-US"/>
              <a:t>Business Example – </a:t>
            </a:r>
            <a:endParaRPr lang="en-CH"/>
          </a:p>
        </p:txBody>
      </p:sp>
      <p:sp>
        <p:nvSpPr>
          <p:cNvPr id="3" name="Content Placeholder 2">
            <a:extLst>
              <a:ext uri="{FF2B5EF4-FFF2-40B4-BE49-F238E27FC236}">
                <a16:creationId xmlns:a16="http://schemas.microsoft.com/office/drawing/2014/main" id="{244B81C5-C4FF-47A8-AA26-EF913DA27445}"/>
              </a:ext>
            </a:extLst>
          </p:cNvPr>
          <p:cNvSpPr>
            <a:spLocks noGrp="1"/>
          </p:cNvSpPr>
          <p:nvPr>
            <p:ph idx="1"/>
          </p:nvPr>
        </p:nvSpPr>
        <p:spPr>
          <a:xfrm>
            <a:off x="314194" y="1490271"/>
            <a:ext cx="6721873" cy="4021786"/>
          </a:xfrm>
        </p:spPr>
        <p:txBody>
          <a:bodyPr>
            <a:normAutofit/>
          </a:bodyPr>
          <a:lstStyle/>
          <a:p>
            <a:pPr marL="0" indent="0">
              <a:buNone/>
            </a:pPr>
            <a:r>
              <a:rPr lang="en-US" sz="1900" b="1" dirty="0">
                <a:solidFill>
                  <a:srgbClr val="23BAED"/>
                </a:solidFill>
              </a:rPr>
              <a:t>What was assessed</a:t>
            </a:r>
            <a:r>
              <a:rPr lang="en-US" sz="1900" dirty="0"/>
              <a:t>: cost and value of water to the company, to the community and to other local users. </a:t>
            </a:r>
          </a:p>
          <a:p>
            <a:pPr marL="0" indent="0">
              <a:buNone/>
            </a:pPr>
            <a:endParaRPr lang="en-US" sz="1900" dirty="0"/>
          </a:p>
          <a:p>
            <a:pPr marL="0" indent="0">
              <a:buNone/>
            </a:pPr>
            <a:r>
              <a:rPr lang="en-US" sz="1900" b="1" dirty="0">
                <a:solidFill>
                  <a:srgbClr val="23BAED"/>
                </a:solidFill>
              </a:rPr>
              <a:t>How this was used</a:t>
            </a:r>
            <a:r>
              <a:rPr lang="en-US" sz="1900" dirty="0"/>
              <a:t>: To help </a:t>
            </a:r>
            <a:r>
              <a:rPr lang="en-US" sz="1900" b="1" dirty="0"/>
              <a:t>shape the approach to water risk management</a:t>
            </a:r>
            <a:r>
              <a:rPr lang="en-US" sz="1900" dirty="0"/>
              <a:t> and stewardship efforts.</a:t>
            </a:r>
          </a:p>
          <a:p>
            <a:pPr marL="0" indent="0">
              <a:buNone/>
            </a:pPr>
            <a:endParaRPr lang="en-US" sz="1900" dirty="0"/>
          </a:p>
          <a:p>
            <a:pPr marL="0" indent="0">
              <a:buNone/>
            </a:pPr>
            <a:r>
              <a:rPr lang="en-US" sz="1900" b="1" dirty="0">
                <a:solidFill>
                  <a:srgbClr val="23BAED"/>
                </a:solidFill>
              </a:rPr>
              <a:t>Going forward</a:t>
            </a:r>
            <a:r>
              <a:rPr lang="en-US" sz="1900" dirty="0"/>
              <a:t>: IP will design a plan for </a:t>
            </a:r>
            <a:r>
              <a:rPr lang="en-US" sz="1900" b="1" dirty="0"/>
              <a:t>integrating water value</a:t>
            </a:r>
            <a:r>
              <a:rPr lang="en-US" sz="1900" dirty="0"/>
              <a:t> into their operational models to internalize key externalities related to water intake and discharge. This might involve </a:t>
            </a:r>
          </a:p>
          <a:p>
            <a:pPr lvl="1"/>
            <a:r>
              <a:rPr lang="en-US" sz="1900" dirty="0"/>
              <a:t>a new governance structure</a:t>
            </a:r>
          </a:p>
          <a:p>
            <a:pPr lvl="1"/>
            <a:r>
              <a:rPr lang="en-US" sz="1900" dirty="0"/>
              <a:t>a new strategic framework </a:t>
            </a:r>
          </a:p>
        </p:txBody>
      </p:sp>
      <p:sp>
        <p:nvSpPr>
          <p:cNvPr id="4" name="Slide Number Placeholder 3">
            <a:extLst>
              <a:ext uri="{FF2B5EF4-FFF2-40B4-BE49-F238E27FC236}">
                <a16:creationId xmlns:a16="http://schemas.microsoft.com/office/drawing/2014/main" id="{BEC57EE0-A81A-486D-BEB3-625950B6605D}"/>
              </a:ext>
            </a:extLst>
          </p:cNvPr>
          <p:cNvSpPr>
            <a:spLocks noGrp="1"/>
          </p:cNvSpPr>
          <p:nvPr>
            <p:ph type="sldNum" sz="quarter" idx="12"/>
          </p:nvPr>
        </p:nvSpPr>
        <p:spPr/>
        <p:txBody>
          <a:bodyPr/>
          <a:lstStyle/>
          <a:p>
            <a:fld id="{971CEC84-1649-40CE-BFF6-7286506FEA08}" type="slidenum">
              <a:rPr lang="en-GB" smtClean="0"/>
              <a:pPr/>
              <a:t>38</a:t>
            </a:fld>
            <a:endParaRPr lang="en-GB"/>
          </a:p>
        </p:txBody>
      </p:sp>
      <p:sp>
        <p:nvSpPr>
          <p:cNvPr id="5" name="TextBox 4">
            <a:extLst>
              <a:ext uri="{FF2B5EF4-FFF2-40B4-BE49-F238E27FC236}">
                <a16:creationId xmlns:a16="http://schemas.microsoft.com/office/drawing/2014/main" id="{7659A77E-D4A6-4EE3-8D1D-75F57C85A109}"/>
              </a:ext>
            </a:extLst>
          </p:cNvPr>
          <p:cNvSpPr txBox="1"/>
          <p:nvPr/>
        </p:nvSpPr>
        <p:spPr>
          <a:xfrm>
            <a:off x="7064178" y="5175364"/>
            <a:ext cx="4956673" cy="574492"/>
          </a:xfrm>
          <a:prstGeom prst="rect">
            <a:avLst/>
          </a:prstGeom>
          <a:solidFill>
            <a:srgbClr val="23BAED">
              <a:alpha val="38000"/>
            </a:srgbClr>
          </a:solidFill>
        </p:spPr>
        <p:txBody>
          <a:bodyPr wrap="square" rtlCol="0">
            <a:spAutoFit/>
          </a:bodyPr>
          <a:lstStyle/>
          <a:p>
            <a:r>
              <a:rPr lang="en-US" sz="2200" dirty="0">
                <a:solidFill>
                  <a:schemeClr val="tx1">
                    <a:lumMod val="65000"/>
                    <a:lumOff val="35000"/>
                  </a:schemeClr>
                </a:solidFill>
              </a:rPr>
              <a:t>Assess risks and opportunities </a:t>
            </a:r>
            <a:endParaRPr lang="en-CH" sz="2200" dirty="0">
              <a:solidFill>
                <a:schemeClr val="tx1">
                  <a:lumMod val="65000"/>
                  <a:lumOff val="35000"/>
                </a:schemeClr>
              </a:solidFill>
            </a:endParaRPr>
          </a:p>
        </p:txBody>
      </p:sp>
      <p:pic>
        <p:nvPicPr>
          <p:cNvPr id="6" name="Picture 5">
            <a:extLst>
              <a:ext uri="{FF2B5EF4-FFF2-40B4-BE49-F238E27FC236}">
                <a16:creationId xmlns:a16="http://schemas.microsoft.com/office/drawing/2014/main" id="{C66D3440-E9C6-4EF2-A320-863B5C74BB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83765">
            <a:off x="10606732" y="42312"/>
            <a:ext cx="1329454" cy="1329454"/>
          </a:xfrm>
          <a:prstGeom prst="rect">
            <a:avLst/>
          </a:prstGeom>
        </p:spPr>
      </p:pic>
      <p:pic>
        <p:nvPicPr>
          <p:cNvPr id="1026" name="Picture 2">
            <a:extLst>
              <a:ext uri="{FF2B5EF4-FFF2-40B4-BE49-F238E27FC236}">
                <a16:creationId xmlns:a16="http://schemas.microsoft.com/office/drawing/2014/main" id="{4DDAD7C8-EA28-4803-9DC0-C884D669B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4178" y="1655810"/>
            <a:ext cx="4956673" cy="330444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6275A9D-5247-459B-AFDE-D8FE0749E2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059" t="1828" r="31272" b="91624"/>
          <a:stretch/>
        </p:blipFill>
        <p:spPr bwMode="auto">
          <a:xfrm>
            <a:off x="4437453" y="197540"/>
            <a:ext cx="2575555" cy="678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06A9909-2DFB-4AB4-B20A-72940C6439B0}"/>
              </a:ext>
            </a:extLst>
          </p:cNvPr>
          <p:cNvSpPr txBox="1"/>
          <p:nvPr/>
        </p:nvSpPr>
        <p:spPr>
          <a:xfrm>
            <a:off x="8810472" y="4929312"/>
            <a:ext cx="3356042" cy="276999"/>
          </a:xfrm>
          <a:prstGeom prst="rect">
            <a:avLst/>
          </a:prstGeom>
          <a:noFill/>
        </p:spPr>
        <p:txBody>
          <a:bodyPr wrap="square" rtlCol="0">
            <a:spAutoFit/>
          </a:bodyPr>
          <a:lstStyle/>
          <a:p>
            <a:r>
              <a:rPr lang="en-US" sz="1200" dirty="0">
                <a:solidFill>
                  <a:srgbClr val="23BAED"/>
                </a:solidFill>
                <a:hlinkClick r:id="rId7">
                  <a:extLst>
                    <a:ext uri="{A12FA001-AC4F-418D-AE19-62706E023703}">
                      <ahyp:hlinkClr xmlns:ahyp="http://schemas.microsoft.com/office/drawing/2018/hyperlinkcolor" val="tx"/>
                    </a:ext>
                  </a:extLst>
                </a:hlinkClick>
              </a:rPr>
              <a:t>Source: Natural Capital Coalition case studies</a:t>
            </a:r>
            <a:endParaRPr lang="en-CH" sz="1200" dirty="0">
              <a:solidFill>
                <a:srgbClr val="23BAED"/>
              </a:solidFill>
            </a:endParaRPr>
          </a:p>
        </p:txBody>
      </p:sp>
    </p:spTree>
    <p:extLst>
      <p:ext uri="{BB962C8B-B14F-4D97-AF65-F5344CB8AC3E}">
        <p14:creationId xmlns:p14="http://schemas.microsoft.com/office/powerpoint/2010/main" val="1712074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50FC-72FC-448F-A051-78094DF14A72}"/>
              </a:ext>
            </a:extLst>
          </p:cNvPr>
          <p:cNvSpPr>
            <a:spLocks noGrp="1"/>
          </p:cNvSpPr>
          <p:nvPr>
            <p:ph type="title"/>
          </p:nvPr>
        </p:nvSpPr>
        <p:spPr/>
        <p:txBody>
          <a:bodyPr/>
          <a:lstStyle/>
          <a:p>
            <a:r>
              <a:rPr lang="en-US"/>
              <a:t>Business example –	</a:t>
            </a:r>
            <a:endParaRPr lang="en-CH"/>
          </a:p>
        </p:txBody>
      </p:sp>
      <p:sp>
        <p:nvSpPr>
          <p:cNvPr id="3" name="Content Placeholder 2">
            <a:extLst>
              <a:ext uri="{FF2B5EF4-FFF2-40B4-BE49-F238E27FC236}">
                <a16:creationId xmlns:a16="http://schemas.microsoft.com/office/drawing/2014/main" id="{B74C21B1-56C2-4431-8765-3314AE110C37}"/>
              </a:ext>
            </a:extLst>
          </p:cNvPr>
          <p:cNvSpPr>
            <a:spLocks noGrp="1"/>
          </p:cNvSpPr>
          <p:nvPr>
            <p:ph idx="1"/>
          </p:nvPr>
        </p:nvSpPr>
        <p:spPr>
          <a:xfrm>
            <a:off x="180283" y="1543345"/>
            <a:ext cx="6866576" cy="4351338"/>
          </a:xfrm>
        </p:spPr>
        <p:txBody>
          <a:bodyPr>
            <a:normAutofit/>
          </a:bodyPr>
          <a:lstStyle/>
          <a:p>
            <a:pPr marL="0" indent="0">
              <a:buNone/>
            </a:pPr>
            <a:r>
              <a:rPr lang="en-US" sz="1900" b="1" dirty="0">
                <a:solidFill>
                  <a:srgbClr val="23BAED"/>
                </a:solidFill>
              </a:rPr>
              <a:t>What was assessed</a:t>
            </a:r>
            <a:r>
              <a:rPr lang="en-US" sz="1900" dirty="0"/>
              <a:t>: a </a:t>
            </a:r>
            <a:r>
              <a:rPr lang="en-US" sz="1900" b="1" dirty="0"/>
              <a:t>comparison</a:t>
            </a:r>
            <a:r>
              <a:rPr lang="en-US" sz="1900" b="1" dirty="0">
                <a:solidFill>
                  <a:srgbClr val="23BAED"/>
                </a:solidFill>
              </a:rPr>
              <a:t> </a:t>
            </a:r>
            <a:r>
              <a:rPr lang="en-US" sz="1900" dirty="0"/>
              <a:t>of the effects of sustainable forest management vs pristine conservation and palm oil production. </a:t>
            </a:r>
          </a:p>
          <a:p>
            <a:pPr marL="0" indent="0">
              <a:buNone/>
            </a:pPr>
            <a:endParaRPr lang="en-US" sz="1900" dirty="0"/>
          </a:p>
          <a:p>
            <a:pPr marL="0" indent="0">
              <a:buNone/>
            </a:pPr>
            <a:r>
              <a:rPr lang="en-US" sz="1900" b="1" dirty="0">
                <a:solidFill>
                  <a:srgbClr val="23BAED"/>
                </a:solidFill>
              </a:rPr>
              <a:t>How this was used</a:t>
            </a:r>
            <a:r>
              <a:rPr lang="en-US" sz="1900" dirty="0"/>
              <a:t>: Results were communicated with </a:t>
            </a:r>
            <a:r>
              <a:rPr lang="en-US" sz="1900" b="1" dirty="0"/>
              <a:t>internal and external stakeholders </a:t>
            </a:r>
          </a:p>
          <a:p>
            <a:pPr lvl="1"/>
            <a:r>
              <a:rPr lang="en-US" sz="1900" dirty="0"/>
              <a:t>Sustainable forest management by IHC allowed the preservation of integrity of forest and associated values (provision of </a:t>
            </a:r>
            <a:r>
              <a:rPr lang="en-US" sz="1900" b="1" dirty="0"/>
              <a:t>economic and social benefits</a:t>
            </a:r>
            <a:r>
              <a:rPr lang="en-US" sz="1900" dirty="0"/>
              <a:t>)</a:t>
            </a:r>
          </a:p>
          <a:p>
            <a:pPr marL="457200" lvl="1" indent="0">
              <a:buNone/>
            </a:pPr>
            <a:endParaRPr lang="en-US" sz="1900" dirty="0"/>
          </a:p>
          <a:p>
            <a:pPr marL="457200" lvl="1" indent="0">
              <a:buNone/>
            </a:pPr>
            <a:endParaRPr lang="en-US" sz="1900" dirty="0"/>
          </a:p>
          <a:p>
            <a:pPr marL="457200" lvl="1" indent="0">
              <a:buNone/>
            </a:pPr>
            <a:endParaRPr lang="en-US" sz="1900" dirty="0"/>
          </a:p>
        </p:txBody>
      </p:sp>
      <p:sp>
        <p:nvSpPr>
          <p:cNvPr id="4" name="Slide Number Placeholder 3">
            <a:extLst>
              <a:ext uri="{FF2B5EF4-FFF2-40B4-BE49-F238E27FC236}">
                <a16:creationId xmlns:a16="http://schemas.microsoft.com/office/drawing/2014/main" id="{153F4A4F-6447-4994-9650-28763397FCE2}"/>
              </a:ext>
            </a:extLst>
          </p:cNvPr>
          <p:cNvSpPr>
            <a:spLocks noGrp="1"/>
          </p:cNvSpPr>
          <p:nvPr>
            <p:ph type="sldNum" sz="quarter" idx="12"/>
          </p:nvPr>
        </p:nvSpPr>
        <p:spPr/>
        <p:txBody>
          <a:bodyPr/>
          <a:lstStyle/>
          <a:p>
            <a:fld id="{971CEC84-1649-40CE-BFF6-7286506FEA08}" type="slidenum">
              <a:rPr lang="en-GB" smtClean="0"/>
              <a:pPr/>
              <a:t>39</a:t>
            </a:fld>
            <a:endParaRPr lang="en-GB"/>
          </a:p>
        </p:txBody>
      </p:sp>
      <p:sp>
        <p:nvSpPr>
          <p:cNvPr id="5" name="TextBox 4">
            <a:extLst>
              <a:ext uri="{FF2B5EF4-FFF2-40B4-BE49-F238E27FC236}">
                <a16:creationId xmlns:a16="http://schemas.microsoft.com/office/drawing/2014/main" id="{5EBF294D-87F3-49FD-805B-A84B7EE3BF8E}"/>
              </a:ext>
            </a:extLst>
          </p:cNvPr>
          <p:cNvSpPr txBox="1"/>
          <p:nvPr/>
        </p:nvSpPr>
        <p:spPr>
          <a:xfrm>
            <a:off x="7002832" y="4915339"/>
            <a:ext cx="5048244" cy="430887"/>
          </a:xfrm>
          <a:prstGeom prst="rect">
            <a:avLst/>
          </a:prstGeom>
          <a:solidFill>
            <a:srgbClr val="BBD151">
              <a:alpha val="38000"/>
            </a:srgbClr>
          </a:solidFill>
        </p:spPr>
        <p:txBody>
          <a:bodyPr wrap="square" rtlCol="0">
            <a:spAutoFit/>
          </a:bodyPr>
          <a:lstStyle/>
          <a:p>
            <a:r>
              <a:rPr lang="en-US" sz="2200" dirty="0">
                <a:solidFill>
                  <a:schemeClr val="tx1">
                    <a:lumMod val="65000"/>
                    <a:lumOff val="35000"/>
                  </a:schemeClr>
                </a:solidFill>
              </a:rPr>
              <a:t>Compare options</a:t>
            </a:r>
            <a:endParaRPr lang="en-CH" sz="2200" dirty="0">
              <a:solidFill>
                <a:schemeClr val="tx1">
                  <a:lumMod val="65000"/>
                  <a:lumOff val="35000"/>
                </a:schemeClr>
              </a:solidFill>
            </a:endParaRPr>
          </a:p>
        </p:txBody>
      </p:sp>
      <p:pic>
        <p:nvPicPr>
          <p:cNvPr id="7" name="Picture 6">
            <a:extLst>
              <a:ext uri="{FF2B5EF4-FFF2-40B4-BE49-F238E27FC236}">
                <a16:creationId xmlns:a16="http://schemas.microsoft.com/office/drawing/2014/main" id="{A55715CC-F99E-488F-9592-19461A6784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83765">
            <a:off x="10606732" y="42312"/>
            <a:ext cx="1329454" cy="1329454"/>
          </a:xfrm>
          <a:prstGeom prst="rect">
            <a:avLst/>
          </a:prstGeom>
        </p:spPr>
      </p:pic>
      <p:sp>
        <p:nvSpPr>
          <p:cNvPr id="8" name="TextBox 7">
            <a:extLst>
              <a:ext uri="{FF2B5EF4-FFF2-40B4-BE49-F238E27FC236}">
                <a16:creationId xmlns:a16="http://schemas.microsoft.com/office/drawing/2014/main" id="{76285A9E-A6A9-421E-97CD-F54A818082F3}"/>
              </a:ext>
            </a:extLst>
          </p:cNvPr>
          <p:cNvSpPr txBox="1"/>
          <p:nvPr/>
        </p:nvSpPr>
        <p:spPr>
          <a:xfrm>
            <a:off x="7002832" y="5347529"/>
            <a:ext cx="5048244" cy="430887"/>
          </a:xfrm>
          <a:prstGeom prst="rect">
            <a:avLst/>
          </a:prstGeom>
          <a:solidFill>
            <a:srgbClr val="23BAED">
              <a:alpha val="38000"/>
            </a:srgbClr>
          </a:solidFill>
        </p:spPr>
        <p:txBody>
          <a:bodyPr wrap="square" rtlCol="0">
            <a:spAutoFit/>
          </a:bodyPr>
          <a:lstStyle/>
          <a:p>
            <a:r>
              <a:rPr lang="en-US" sz="2200" dirty="0">
                <a:solidFill>
                  <a:schemeClr val="tx1">
                    <a:lumMod val="65000"/>
                    <a:lumOff val="35000"/>
                  </a:schemeClr>
                </a:solidFill>
              </a:rPr>
              <a:t>Communicate internally or externally </a:t>
            </a:r>
            <a:endParaRPr lang="en-CH" sz="2200" dirty="0">
              <a:solidFill>
                <a:schemeClr val="tx1">
                  <a:lumMod val="65000"/>
                  <a:lumOff val="35000"/>
                </a:schemeClr>
              </a:solidFill>
            </a:endParaRPr>
          </a:p>
        </p:txBody>
      </p:sp>
      <p:pic>
        <p:nvPicPr>
          <p:cNvPr id="3074" name="Picture 2">
            <a:extLst>
              <a:ext uri="{FF2B5EF4-FFF2-40B4-BE49-F238E27FC236}">
                <a16:creationId xmlns:a16="http://schemas.microsoft.com/office/drawing/2014/main" id="{5E3FF19D-D25D-41E3-9C50-7C91AF337F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7146" y="1511774"/>
            <a:ext cx="5013930" cy="32165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11CD6DC-4D9A-4CA1-BDE1-75DC0005E7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168" r="42172" b="90553"/>
          <a:stretch/>
        </p:blipFill>
        <p:spPr bwMode="auto">
          <a:xfrm>
            <a:off x="4329112" y="93149"/>
            <a:ext cx="1072232" cy="942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645D5E-1A01-4A4E-9736-A9A297F4FC08}"/>
              </a:ext>
            </a:extLst>
          </p:cNvPr>
          <p:cNvSpPr txBox="1"/>
          <p:nvPr/>
        </p:nvSpPr>
        <p:spPr>
          <a:xfrm>
            <a:off x="140924" y="4668156"/>
            <a:ext cx="6731513" cy="954107"/>
          </a:xfrm>
          <a:prstGeom prst="rect">
            <a:avLst/>
          </a:prstGeom>
          <a:noFill/>
        </p:spPr>
        <p:txBody>
          <a:bodyPr wrap="square" rtlCol="0">
            <a:spAutoFit/>
          </a:bodyPr>
          <a:lstStyle/>
          <a:p>
            <a:r>
              <a:rPr lang="en-US" sz="1900" b="1" dirty="0">
                <a:solidFill>
                  <a:srgbClr val="23BAED"/>
                </a:solidFill>
              </a:rPr>
              <a:t>Going forward</a:t>
            </a:r>
            <a:r>
              <a:rPr lang="en-US" sz="1900" dirty="0">
                <a:solidFill>
                  <a:schemeClr val="tx1">
                    <a:lumMod val="65000"/>
                    <a:lumOff val="35000"/>
                  </a:schemeClr>
                </a:solidFill>
              </a:rPr>
              <a:t>: The assessment will guide future monitoring indicators to be integrated into business decision-making. </a:t>
            </a:r>
          </a:p>
          <a:p>
            <a:endParaRPr lang="en-CH" dirty="0"/>
          </a:p>
        </p:txBody>
      </p:sp>
      <p:sp>
        <p:nvSpPr>
          <p:cNvPr id="11" name="TextBox 10">
            <a:extLst>
              <a:ext uri="{FF2B5EF4-FFF2-40B4-BE49-F238E27FC236}">
                <a16:creationId xmlns:a16="http://schemas.microsoft.com/office/drawing/2014/main" id="{EB95E485-BD4E-4366-B08B-EECD4FBC12B7}"/>
              </a:ext>
            </a:extLst>
          </p:cNvPr>
          <p:cNvSpPr txBox="1"/>
          <p:nvPr/>
        </p:nvSpPr>
        <p:spPr>
          <a:xfrm>
            <a:off x="8859743" y="4683327"/>
            <a:ext cx="3356042" cy="276999"/>
          </a:xfrm>
          <a:prstGeom prst="rect">
            <a:avLst/>
          </a:prstGeom>
          <a:noFill/>
        </p:spPr>
        <p:txBody>
          <a:bodyPr wrap="square" rtlCol="0">
            <a:spAutoFit/>
          </a:bodyPr>
          <a:lstStyle/>
          <a:p>
            <a:r>
              <a:rPr lang="en-US" sz="1200" dirty="0">
                <a:solidFill>
                  <a:srgbClr val="23BAED"/>
                </a:solidFill>
                <a:hlinkClick r:id="rId7">
                  <a:extLst>
                    <a:ext uri="{A12FA001-AC4F-418D-AE19-62706E023703}">
                      <ahyp:hlinkClr xmlns:ahyp="http://schemas.microsoft.com/office/drawing/2018/hyperlinkcolor" val="tx"/>
                    </a:ext>
                  </a:extLst>
                </a:hlinkClick>
              </a:rPr>
              <a:t>Source: Natural Capital Coalition case studies</a:t>
            </a:r>
            <a:endParaRPr lang="en-CH" sz="1200" dirty="0">
              <a:solidFill>
                <a:srgbClr val="23BAED"/>
              </a:solidFill>
            </a:endParaRPr>
          </a:p>
        </p:txBody>
      </p:sp>
    </p:spTree>
    <p:extLst>
      <p:ext uri="{BB962C8B-B14F-4D97-AF65-F5344CB8AC3E}">
        <p14:creationId xmlns:p14="http://schemas.microsoft.com/office/powerpoint/2010/main" val="3817276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Agenda</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r>
              <a:rPr lang="en-US"/>
              <a:t>	</a:t>
            </a:r>
          </a:p>
          <a:p>
            <a:endParaRPr lang="en-CH"/>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fld id="{971CEC84-1649-40CE-BFF6-7286506FEA08}" type="slidenum">
              <a:rPr lang="en-GB" smtClean="0"/>
              <a:pPr/>
              <a:t>4</a:t>
            </a:fld>
            <a:endParaRPr lang="en-GB"/>
          </a:p>
        </p:txBody>
      </p:sp>
      <p:graphicFrame>
        <p:nvGraphicFramePr>
          <p:cNvPr id="3" name="Table 2">
            <a:extLst>
              <a:ext uri="{FF2B5EF4-FFF2-40B4-BE49-F238E27FC236}">
                <a16:creationId xmlns:a16="http://schemas.microsoft.com/office/drawing/2014/main" id="{FAFCA086-0344-4EDE-ABAE-C20148FE1715}"/>
              </a:ext>
            </a:extLst>
          </p:cNvPr>
          <p:cNvGraphicFramePr>
            <a:graphicFrameLocks noGrp="1"/>
          </p:cNvGraphicFramePr>
          <p:nvPr>
            <p:extLst>
              <p:ext uri="{D42A27DB-BD31-4B8C-83A1-F6EECF244321}">
                <p14:modId xmlns:p14="http://schemas.microsoft.com/office/powerpoint/2010/main" val="2267487783"/>
              </p:ext>
            </p:extLst>
          </p:nvPr>
        </p:nvGraphicFramePr>
        <p:xfrm>
          <a:off x="1106905" y="1311965"/>
          <a:ext cx="9999579" cy="4572000"/>
        </p:xfrm>
        <a:graphic>
          <a:graphicData uri="http://schemas.openxmlformats.org/drawingml/2006/table">
            <a:tbl>
              <a:tblPr firstRow="1" bandRow="1">
                <a:tableStyleId>{68D230F3-CF80-4859-8CE7-A43EE81993B5}</a:tableStyleId>
              </a:tblPr>
              <a:tblGrid>
                <a:gridCol w="3508123">
                  <a:extLst>
                    <a:ext uri="{9D8B030D-6E8A-4147-A177-3AD203B41FA5}">
                      <a16:colId xmlns:a16="http://schemas.microsoft.com/office/drawing/2014/main" val="1023688113"/>
                    </a:ext>
                  </a:extLst>
                </a:gridCol>
                <a:gridCol w="649145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Time</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900" b="1" kern="1200" dirty="0">
                          <a:solidFill>
                            <a:schemeClr val="tx1">
                              <a:lumMod val="65000"/>
                              <a:lumOff val="35000"/>
                            </a:schemeClr>
                          </a:solidFill>
                          <a:latin typeface="+mn-lt"/>
                          <a:ea typeface="+mn-ea"/>
                          <a:cs typeface="+mn-cs"/>
                        </a:rPr>
                        <a:t>09:15 – 09:45</a:t>
                      </a:r>
                      <a:endParaRPr lang="en-CH" sz="1900" b="1" kern="1200" dirty="0">
                        <a:solidFill>
                          <a:schemeClr val="tx1">
                            <a:lumMod val="65000"/>
                            <a:lumOff val="35000"/>
                          </a:schemeClr>
                        </a:solidFill>
                        <a:latin typeface="+mn-lt"/>
                        <a:ea typeface="+mn-ea"/>
                        <a:cs typeface="+mn-cs"/>
                      </a:endParaRPr>
                    </a:p>
                  </a:txBody>
                  <a:tcPr/>
                </a:tc>
                <a:tc>
                  <a:txBody>
                    <a:bodyPr/>
                    <a:lstStyle/>
                    <a:p>
                      <a:r>
                        <a:rPr lang="en-US" sz="1900" b="1" kern="1200" dirty="0">
                          <a:solidFill>
                            <a:schemeClr val="tx1">
                              <a:lumMod val="65000"/>
                              <a:lumOff val="35000"/>
                            </a:schemeClr>
                          </a:solidFill>
                          <a:latin typeface="+mn-lt"/>
                          <a:ea typeface="+mn-ea"/>
                          <a:cs typeface="+mn-cs"/>
                        </a:rPr>
                        <a:t>Get to know your peers</a:t>
                      </a:r>
                      <a:endParaRPr lang="en-CH" sz="1900" b="1" kern="1200" dirty="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617627756"/>
                  </a:ext>
                </a:extLst>
              </a:tr>
              <a:tr h="353086">
                <a:tc>
                  <a:txBody>
                    <a:bodyPr/>
                    <a:lstStyle/>
                    <a:p>
                      <a:r>
                        <a:rPr lang="en-GB" sz="1900" kern="1200">
                          <a:solidFill>
                            <a:schemeClr val="tx1">
                              <a:lumMod val="65000"/>
                              <a:lumOff val="35000"/>
                            </a:schemeClr>
                          </a:solidFill>
                          <a:latin typeface="+mn-lt"/>
                          <a:ea typeface="+mn-ea"/>
                          <a:cs typeface="+mn-cs"/>
                        </a:rPr>
                        <a:t>09:45 – 10:30</a:t>
                      </a:r>
                      <a:endParaRPr lang="en-CH" sz="1900" kern="1200">
                        <a:solidFill>
                          <a:schemeClr val="tx1">
                            <a:lumMod val="65000"/>
                            <a:lumOff val="35000"/>
                          </a:schemeClr>
                        </a:solidFill>
                        <a:latin typeface="+mn-lt"/>
                        <a:ea typeface="+mn-ea"/>
                        <a:cs typeface="+mn-cs"/>
                      </a:endParaRPr>
                    </a:p>
                  </a:txBody>
                  <a:tcPr/>
                </a:tc>
                <a:tc>
                  <a:txBody>
                    <a:bodyPr/>
                    <a:lstStyle/>
                    <a:p>
                      <a:r>
                        <a:rPr lang="en-US" sz="1900" kern="1200">
                          <a:solidFill>
                            <a:schemeClr val="tx1">
                              <a:lumMod val="65000"/>
                              <a:lumOff val="35000"/>
                            </a:schemeClr>
                          </a:solidFill>
                          <a:latin typeface="+mn-lt"/>
                          <a:ea typeface="+mn-ea"/>
                          <a:cs typeface="+mn-cs"/>
                        </a:rPr>
                        <a:t>Introduction to natural capital</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3778939251"/>
                  </a:ext>
                </a:extLst>
              </a:tr>
              <a:tr h="353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kern="1200">
                          <a:solidFill>
                            <a:schemeClr val="tx1">
                              <a:lumMod val="65000"/>
                              <a:lumOff val="35000"/>
                            </a:schemeClr>
                          </a:solidFill>
                          <a:latin typeface="+mn-lt"/>
                          <a:ea typeface="+mn-ea"/>
                          <a:cs typeface="+mn-cs"/>
                        </a:rPr>
                        <a:t>10:30 – 10:45</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i="1" kern="1200" dirty="0">
                          <a:solidFill>
                            <a:schemeClr val="tx1">
                              <a:lumMod val="65000"/>
                              <a:lumOff val="35000"/>
                            </a:schemeClr>
                          </a:solidFill>
                          <a:latin typeface="+mn-lt"/>
                          <a:ea typeface="+mn-ea"/>
                          <a:cs typeface="+mn-cs"/>
                        </a:rPr>
                        <a:t>Networking break</a:t>
                      </a:r>
                      <a:endParaRPr lang="en-CH" sz="1900" i="1" kern="1200" dirty="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604512575"/>
                  </a:ext>
                </a:extLst>
              </a:tr>
              <a:tr h="353086">
                <a:tc>
                  <a:txBody>
                    <a:bodyPr/>
                    <a:lstStyle/>
                    <a:p>
                      <a:r>
                        <a:rPr lang="en-GB" sz="1900" kern="1200">
                          <a:solidFill>
                            <a:schemeClr val="tx1">
                              <a:lumMod val="65000"/>
                              <a:lumOff val="35000"/>
                            </a:schemeClr>
                          </a:solidFill>
                          <a:latin typeface="+mn-lt"/>
                          <a:ea typeface="+mn-ea"/>
                          <a:cs typeface="+mn-cs"/>
                        </a:rPr>
                        <a:t>10:45 – 11:30</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a:solidFill>
                            <a:schemeClr val="tx1">
                              <a:lumMod val="65000"/>
                              <a:lumOff val="35000"/>
                            </a:schemeClr>
                          </a:solidFill>
                          <a:latin typeface="+mn-lt"/>
                          <a:ea typeface="+mn-ea"/>
                          <a:cs typeface="+mn-cs"/>
                        </a:rPr>
                        <a:t>Game</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353086">
                <a:tc>
                  <a:txBody>
                    <a:bodyPr/>
                    <a:lstStyle/>
                    <a:p>
                      <a:r>
                        <a:rPr lang="en-US" sz="1900" kern="1200">
                          <a:solidFill>
                            <a:schemeClr val="tx1">
                              <a:lumMod val="65000"/>
                              <a:lumOff val="35000"/>
                            </a:schemeClr>
                          </a:solidFill>
                          <a:latin typeface="+mn-lt"/>
                          <a:ea typeface="+mn-ea"/>
                          <a:cs typeface="+mn-cs"/>
                        </a:rPr>
                        <a:t>11:30 – 12:30</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kern="1200">
                          <a:solidFill>
                            <a:schemeClr val="tx1">
                              <a:lumMod val="65000"/>
                              <a:lumOff val="35000"/>
                            </a:schemeClr>
                          </a:solidFill>
                          <a:latin typeface="+mn-lt"/>
                          <a:ea typeface="+mn-ea"/>
                          <a:cs typeface="+mn-cs"/>
                        </a:rPr>
                        <a:t>Exploring practical approaches</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676740707"/>
                  </a:ext>
                </a:extLst>
              </a:tr>
              <a:tr h="353086">
                <a:tc>
                  <a:txBody>
                    <a:bodyPr/>
                    <a:lstStyle/>
                    <a:p>
                      <a:r>
                        <a:rPr lang="en-US" sz="1900" kern="1200">
                          <a:solidFill>
                            <a:schemeClr val="tx1">
                              <a:lumMod val="65000"/>
                              <a:lumOff val="35000"/>
                            </a:schemeClr>
                          </a:solidFill>
                          <a:latin typeface="+mn-lt"/>
                          <a:ea typeface="+mn-ea"/>
                          <a:cs typeface="+mn-cs"/>
                        </a:rPr>
                        <a:t>12:30 – 13:30</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r>
                        <a:rPr lang="en-US" sz="1900" i="1" kern="1200" dirty="0">
                          <a:solidFill>
                            <a:schemeClr val="tx1">
                              <a:lumMod val="65000"/>
                              <a:lumOff val="35000"/>
                            </a:schemeClr>
                          </a:solidFill>
                          <a:latin typeface="+mn-lt"/>
                          <a:ea typeface="+mn-ea"/>
                          <a:cs typeface="+mn-cs"/>
                        </a:rPr>
                        <a:t>Lunch</a:t>
                      </a:r>
                      <a:endParaRPr lang="en-CH" sz="1900" i="1" kern="1200" dirty="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13:30 – 15:00</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Presentation of case studies</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2425546082"/>
                  </a:ext>
                </a:extLst>
              </a:tr>
              <a:tr h="353086">
                <a:tc>
                  <a:txBody>
                    <a:bodyPr/>
                    <a:lstStyle/>
                    <a:p>
                      <a:r>
                        <a:rPr lang="en-US" sz="1900" kern="1200">
                          <a:solidFill>
                            <a:schemeClr val="tx1">
                              <a:lumMod val="65000"/>
                              <a:lumOff val="35000"/>
                            </a:schemeClr>
                          </a:solidFill>
                          <a:latin typeface="+mn-lt"/>
                          <a:ea typeface="+mn-ea"/>
                          <a:cs typeface="+mn-cs"/>
                        </a:rPr>
                        <a:t>15:00 – 15:15</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pPr marL="0" algn="l" defTabSz="914400" rtl="0" eaLnBrk="1" latinLnBrk="0" hangingPunct="1"/>
                      <a:r>
                        <a:rPr lang="en-US" sz="1900" i="1" kern="1200" dirty="0">
                          <a:solidFill>
                            <a:schemeClr val="tx1">
                              <a:lumMod val="65000"/>
                              <a:lumOff val="35000"/>
                            </a:schemeClr>
                          </a:solidFill>
                          <a:latin typeface="+mn-lt"/>
                          <a:ea typeface="+mn-ea"/>
                          <a:cs typeface="+mn-cs"/>
                        </a:rPr>
                        <a:t>Networking break</a:t>
                      </a:r>
                      <a:endParaRPr lang="en-CH" sz="1900" i="1" kern="1200" dirty="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821828003"/>
                  </a:ext>
                </a:extLst>
              </a:tr>
              <a:tr h="353086">
                <a:tc>
                  <a:txBody>
                    <a:bodyPr/>
                    <a:lstStyle/>
                    <a:p>
                      <a:r>
                        <a:rPr lang="en-US" sz="1900" kern="1200">
                          <a:solidFill>
                            <a:schemeClr val="tx1">
                              <a:lumMod val="65000"/>
                              <a:lumOff val="35000"/>
                            </a:schemeClr>
                          </a:solidFill>
                          <a:latin typeface="+mn-lt"/>
                          <a:ea typeface="+mn-ea"/>
                          <a:cs typeface="+mn-cs"/>
                        </a:rPr>
                        <a:t>15:15 – 16:15</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kern="1200">
                          <a:solidFill>
                            <a:schemeClr val="tx1">
                              <a:lumMod val="65000"/>
                              <a:lumOff val="35000"/>
                            </a:schemeClr>
                          </a:solidFill>
                          <a:latin typeface="+mn-lt"/>
                          <a:ea typeface="+mn-ea"/>
                          <a:cs typeface="+mn-cs"/>
                        </a:rPr>
                        <a:t>Natural capital put into practice</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3170277127"/>
                  </a:ext>
                </a:extLst>
              </a:tr>
              <a:tr h="353086">
                <a:tc>
                  <a:txBody>
                    <a:bodyPr/>
                    <a:lstStyle/>
                    <a:p>
                      <a:r>
                        <a:rPr lang="en-US" sz="1900" kern="1200">
                          <a:solidFill>
                            <a:schemeClr val="tx1">
                              <a:lumMod val="65000"/>
                              <a:lumOff val="35000"/>
                            </a:schemeClr>
                          </a:solidFill>
                          <a:latin typeface="+mn-lt"/>
                          <a:ea typeface="+mn-ea"/>
                          <a:cs typeface="+mn-cs"/>
                        </a:rPr>
                        <a:t>16:15 – 17:00</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Lessons learned &amp; wrap up</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1756029505"/>
                  </a:ext>
                </a:extLst>
              </a:tr>
              <a:tr h="353086">
                <a:tc>
                  <a:txBody>
                    <a:bodyPr/>
                    <a:lstStyle/>
                    <a:p>
                      <a:pPr marL="0" algn="l" defTabSz="914400" rtl="0" eaLnBrk="1" latinLnBrk="0" hangingPunct="1"/>
                      <a:r>
                        <a:rPr lang="en-US" sz="1900" b="0" kern="1200" dirty="0">
                          <a:solidFill>
                            <a:schemeClr val="tx1">
                              <a:lumMod val="65000"/>
                              <a:lumOff val="35000"/>
                            </a:schemeClr>
                          </a:solidFill>
                          <a:latin typeface="+mn-lt"/>
                          <a:ea typeface="+mn-ea"/>
                          <a:cs typeface="+mn-cs"/>
                        </a:rPr>
                        <a:t>17:00</a:t>
                      </a:r>
                      <a:endParaRPr lang="en-CH" sz="1900" b="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End of training</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2799672547"/>
                  </a:ext>
                </a:extLst>
              </a:tr>
            </a:tbl>
          </a:graphicData>
        </a:graphic>
      </p:graphicFrame>
    </p:spTree>
    <p:extLst>
      <p:ext uri="{BB962C8B-B14F-4D97-AF65-F5344CB8AC3E}">
        <p14:creationId xmlns:p14="http://schemas.microsoft.com/office/powerpoint/2010/main" val="2807194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52EF03-7FFE-4C4B-9F85-F766A474E062}"/>
              </a:ext>
            </a:extLst>
          </p:cNvPr>
          <p:cNvGrpSpPr/>
          <p:nvPr/>
        </p:nvGrpSpPr>
        <p:grpSpPr>
          <a:xfrm>
            <a:off x="272473" y="203200"/>
            <a:ext cx="11647054" cy="5911271"/>
            <a:chOff x="133402" y="-28706"/>
            <a:chExt cx="9105182" cy="4683715"/>
          </a:xfrm>
        </p:grpSpPr>
        <p:pic>
          <p:nvPicPr>
            <p:cNvPr id="8" name="Picture 7">
              <a:extLst>
                <a:ext uri="{FF2B5EF4-FFF2-40B4-BE49-F238E27FC236}">
                  <a16:creationId xmlns:a16="http://schemas.microsoft.com/office/drawing/2014/main" id="{55D15115-C01F-4858-B2CA-498ED43426F1}"/>
                </a:ext>
              </a:extLst>
            </p:cNvPr>
            <p:cNvPicPr>
              <a:picLocks noChangeAspect="1"/>
            </p:cNvPicPr>
            <p:nvPr/>
          </p:nvPicPr>
          <p:blipFill rotWithShape="1">
            <a:blip r:embed="rId3"/>
            <a:srcRect b="5980"/>
            <a:stretch/>
          </p:blipFill>
          <p:spPr>
            <a:xfrm>
              <a:off x="2391286" y="-28706"/>
              <a:ext cx="6847298" cy="4683715"/>
            </a:xfrm>
            <a:prstGeom prst="rect">
              <a:avLst/>
            </a:prstGeom>
          </p:spPr>
        </p:pic>
        <p:pic>
          <p:nvPicPr>
            <p:cNvPr id="9" name="Picture 8">
              <a:extLst>
                <a:ext uri="{FF2B5EF4-FFF2-40B4-BE49-F238E27FC236}">
                  <a16:creationId xmlns:a16="http://schemas.microsoft.com/office/drawing/2014/main" id="{52F99444-08AB-4832-B930-B433F0A880C1}"/>
                </a:ext>
              </a:extLst>
            </p:cNvPr>
            <p:cNvPicPr>
              <a:picLocks noChangeAspect="1"/>
            </p:cNvPicPr>
            <p:nvPr/>
          </p:nvPicPr>
          <p:blipFill>
            <a:blip r:embed="rId4"/>
            <a:stretch>
              <a:fillRect/>
            </a:stretch>
          </p:blipFill>
          <p:spPr>
            <a:xfrm>
              <a:off x="133402" y="220673"/>
              <a:ext cx="2710260" cy="155504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B705AD7-C47A-40E3-94A7-D16DEEAA117B}"/>
                </a:ext>
              </a:extLst>
            </p:cNvPr>
            <p:cNvPicPr>
              <a:picLocks noChangeAspect="1"/>
            </p:cNvPicPr>
            <p:nvPr/>
          </p:nvPicPr>
          <p:blipFill>
            <a:blip r:embed="rId5"/>
            <a:stretch>
              <a:fillRect/>
            </a:stretch>
          </p:blipFill>
          <p:spPr>
            <a:xfrm rot="214970">
              <a:off x="954245" y="929487"/>
              <a:ext cx="3030259" cy="219646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B8D3244-B583-4863-964B-209534E096ED}"/>
                </a:ext>
              </a:extLst>
            </p:cNvPr>
            <p:cNvPicPr>
              <a:picLocks noChangeAspect="1"/>
            </p:cNvPicPr>
            <p:nvPr/>
          </p:nvPicPr>
          <p:blipFill>
            <a:blip r:embed="rId6"/>
            <a:stretch>
              <a:fillRect/>
            </a:stretch>
          </p:blipFill>
          <p:spPr>
            <a:xfrm rot="21175197">
              <a:off x="209886" y="1645931"/>
              <a:ext cx="2849483" cy="141735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37B146D-D34C-4F65-8D07-6B39131A530C}"/>
                </a:ext>
              </a:extLst>
            </p:cNvPr>
            <p:cNvPicPr>
              <a:picLocks noChangeAspect="1"/>
            </p:cNvPicPr>
            <p:nvPr/>
          </p:nvPicPr>
          <p:blipFill>
            <a:blip r:embed="rId7"/>
            <a:stretch>
              <a:fillRect/>
            </a:stretch>
          </p:blipFill>
          <p:spPr>
            <a:xfrm>
              <a:off x="267570" y="3194255"/>
              <a:ext cx="2441924" cy="146075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70A7F48-980B-4C23-8A7A-5E2543E663E6}"/>
                </a:ext>
              </a:extLst>
            </p:cNvPr>
            <p:cNvPicPr>
              <a:picLocks noChangeAspect="1"/>
            </p:cNvPicPr>
            <p:nvPr/>
          </p:nvPicPr>
          <p:blipFill>
            <a:blip r:embed="rId8"/>
            <a:stretch>
              <a:fillRect/>
            </a:stretch>
          </p:blipFill>
          <p:spPr>
            <a:xfrm rot="709914">
              <a:off x="1985361" y="2796792"/>
              <a:ext cx="2569327" cy="1593755"/>
            </a:xfrm>
            <a:prstGeom prst="rect">
              <a:avLst/>
            </a:prstGeom>
            <a:ln>
              <a:noFill/>
            </a:ln>
            <a:effectLst>
              <a:outerShdw blurRad="292100" dist="139700" dir="2700000" algn="tl" rotWithShape="0">
                <a:srgbClr val="333333">
                  <a:alpha val="65000"/>
                </a:srgbClr>
              </a:outerShdw>
            </a:effectLst>
          </p:spPr>
        </p:pic>
      </p:grpSp>
      <p:sp>
        <p:nvSpPr>
          <p:cNvPr id="3" name="Slide Number Placeholder 2">
            <a:extLst>
              <a:ext uri="{FF2B5EF4-FFF2-40B4-BE49-F238E27FC236}">
                <a16:creationId xmlns:a16="http://schemas.microsoft.com/office/drawing/2014/main" id="{65CC7A37-9AC9-42F9-AEE4-A94E08D15F3B}"/>
              </a:ext>
            </a:extLst>
          </p:cNvPr>
          <p:cNvSpPr>
            <a:spLocks noGrp="1"/>
          </p:cNvSpPr>
          <p:nvPr>
            <p:ph type="sldNum" sz="quarter" idx="12"/>
          </p:nvPr>
        </p:nvSpPr>
        <p:spPr/>
        <p:txBody>
          <a:bodyPr/>
          <a:lstStyle/>
          <a:p>
            <a:fld id="{971CEC84-1649-40CE-BFF6-7286506FEA08}" type="slidenum">
              <a:rPr lang="en-GB" smtClean="0"/>
              <a:pPr/>
              <a:t>40</a:t>
            </a:fld>
            <a:endParaRPr lang="en-GB"/>
          </a:p>
        </p:txBody>
      </p:sp>
    </p:spTree>
    <p:extLst>
      <p:ext uri="{BB962C8B-B14F-4D97-AF65-F5344CB8AC3E}">
        <p14:creationId xmlns:p14="http://schemas.microsoft.com/office/powerpoint/2010/main" val="2463237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0D50-EBBB-4C8A-BAAD-A572F9E9E759}"/>
              </a:ext>
            </a:extLst>
          </p:cNvPr>
          <p:cNvSpPr>
            <a:spLocks noGrp="1"/>
          </p:cNvSpPr>
          <p:nvPr>
            <p:ph type="title"/>
          </p:nvPr>
        </p:nvSpPr>
        <p:spPr/>
        <p:txBody>
          <a:bodyPr/>
          <a:lstStyle/>
          <a:p>
            <a:r>
              <a:rPr lang="en-GB"/>
              <a:t>Group exercise: exploring tools and resources</a:t>
            </a:r>
          </a:p>
        </p:txBody>
      </p:sp>
      <p:sp>
        <p:nvSpPr>
          <p:cNvPr id="5" name="Slide Number Placeholder 4">
            <a:extLst>
              <a:ext uri="{FF2B5EF4-FFF2-40B4-BE49-F238E27FC236}">
                <a16:creationId xmlns:a16="http://schemas.microsoft.com/office/drawing/2014/main" id="{12E1DACF-41B9-4D85-A84C-AE962A17F988}"/>
              </a:ext>
            </a:extLst>
          </p:cNvPr>
          <p:cNvSpPr>
            <a:spLocks noGrp="1"/>
          </p:cNvSpPr>
          <p:nvPr>
            <p:ph type="sldNum" sz="quarter" idx="12"/>
          </p:nvPr>
        </p:nvSpPr>
        <p:spPr/>
        <p:txBody>
          <a:bodyPr/>
          <a:lstStyle/>
          <a:p>
            <a:fld id="{971CEC84-1649-40CE-BFF6-7286506FEA08}" type="slidenum">
              <a:rPr lang="en-GB" smtClean="0"/>
              <a:pPr/>
              <a:t>41</a:t>
            </a:fld>
            <a:endParaRPr lang="en-GB"/>
          </a:p>
        </p:txBody>
      </p:sp>
      <p:sp>
        <p:nvSpPr>
          <p:cNvPr id="6" name="Content Placeholder 2">
            <a:extLst>
              <a:ext uri="{FF2B5EF4-FFF2-40B4-BE49-F238E27FC236}">
                <a16:creationId xmlns:a16="http://schemas.microsoft.com/office/drawing/2014/main" id="{AEF1BF2B-55AF-47BA-8634-17CE347A900E}"/>
              </a:ext>
            </a:extLst>
          </p:cNvPr>
          <p:cNvSpPr>
            <a:spLocks noGrp="1"/>
          </p:cNvSpPr>
          <p:nvPr>
            <p:ph idx="1"/>
          </p:nvPr>
        </p:nvSpPr>
        <p:spPr>
          <a:xfrm>
            <a:off x="503397" y="1530418"/>
            <a:ext cx="5864807" cy="4284540"/>
          </a:xfrm>
        </p:spPr>
        <p:txBody>
          <a:bodyPr>
            <a:normAutofit fontScale="92500"/>
          </a:bodyPr>
          <a:lstStyle/>
          <a:p>
            <a:pPr marL="0" indent="0">
              <a:lnSpc>
                <a:spcPct val="120000"/>
              </a:lnSpc>
              <a:buNone/>
            </a:pPr>
            <a:r>
              <a:rPr lang="en-US" b="1"/>
              <a:t>In pairs:</a:t>
            </a:r>
          </a:p>
          <a:p>
            <a:pPr marL="457200" indent="-457200">
              <a:lnSpc>
                <a:spcPct val="120000"/>
              </a:lnSpc>
              <a:buAutoNum type="arabicPeriod"/>
            </a:pPr>
            <a:r>
              <a:rPr lang="en-US"/>
              <a:t>Go to The Natural Capital Toolkit on the SHIFT platform: </a:t>
            </a:r>
            <a:r>
              <a:rPr lang="en-US" b="1">
                <a:solidFill>
                  <a:srgbClr val="23BAED"/>
                </a:solidFill>
                <a:hlinkClick r:id="rId3">
                  <a:extLst>
                    <a:ext uri="{A12FA001-AC4F-418D-AE19-62706E023703}">
                      <ahyp:hlinkClr xmlns:ahyp="http://schemas.microsoft.com/office/drawing/2018/hyperlinkcolor" val="tx"/>
                    </a:ext>
                  </a:extLst>
                </a:hlinkClick>
              </a:rPr>
              <a:t>https://shift.tools/nct</a:t>
            </a:r>
            <a:endParaRPr lang="en-US" b="1">
              <a:solidFill>
                <a:srgbClr val="23BAED"/>
              </a:solidFill>
            </a:endParaRPr>
          </a:p>
          <a:p>
            <a:pPr marL="457200" indent="-457200">
              <a:lnSpc>
                <a:spcPct val="120000"/>
              </a:lnSpc>
              <a:buAutoNum type="arabicPeriod"/>
            </a:pPr>
            <a:endParaRPr lang="en-US" b="1">
              <a:solidFill>
                <a:srgbClr val="23BAED"/>
              </a:solidFill>
            </a:endParaRPr>
          </a:p>
          <a:p>
            <a:pPr marL="457200" indent="-457200">
              <a:lnSpc>
                <a:spcPct val="120000"/>
              </a:lnSpc>
              <a:buAutoNum type="arabicPeriod"/>
            </a:pPr>
            <a:r>
              <a:rPr lang="en-US"/>
              <a:t>Imagine that you work for a mining company. Your senior management team has asked you to explore ways to conduct a company-wide assessment on its use of water. </a:t>
            </a:r>
            <a:endParaRPr lang="en-US" sz="100"/>
          </a:p>
        </p:txBody>
      </p:sp>
      <p:pic>
        <p:nvPicPr>
          <p:cNvPr id="9" name="Picture Placeholder 5" descr="SHIFT">
            <a:extLst>
              <a:ext uri="{FF2B5EF4-FFF2-40B4-BE49-F238E27FC236}">
                <a16:creationId xmlns:a16="http://schemas.microsoft.com/office/drawing/2014/main" id="{17BB3D5F-6ED6-4B70-B048-064B2798C3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14100" y="2393955"/>
            <a:ext cx="2158085" cy="652647"/>
          </a:xfrm>
          <a:prstGeom prst="rect">
            <a:avLst/>
          </a:prstGeom>
        </p:spPr>
      </p:pic>
      <p:sp>
        <p:nvSpPr>
          <p:cNvPr id="4" name="Rectangle 3">
            <a:extLst>
              <a:ext uri="{FF2B5EF4-FFF2-40B4-BE49-F238E27FC236}">
                <a16:creationId xmlns:a16="http://schemas.microsoft.com/office/drawing/2014/main" id="{7EF1565A-CEE8-4E6D-9116-269C037D8E4B}"/>
              </a:ext>
            </a:extLst>
          </p:cNvPr>
          <p:cNvSpPr/>
          <p:nvPr/>
        </p:nvSpPr>
        <p:spPr>
          <a:xfrm>
            <a:off x="6975524" y="3429000"/>
            <a:ext cx="5007719" cy="1200329"/>
          </a:xfrm>
          <a:prstGeom prst="rect">
            <a:avLst/>
          </a:prstGeom>
        </p:spPr>
        <p:txBody>
          <a:bodyPr wrap="square">
            <a:spAutoFit/>
          </a:bodyPr>
          <a:lstStyle/>
          <a:p>
            <a:r>
              <a:rPr lang="en-US" sz="2400" dirty="0">
                <a:solidFill>
                  <a:srgbClr val="23BAED"/>
                </a:solidFill>
              </a:rPr>
              <a:t>3. </a:t>
            </a:r>
            <a:r>
              <a:rPr lang="en-US" sz="2400" dirty="0">
                <a:solidFill>
                  <a:schemeClr val="tx1">
                    <a:lumMod val="65000"/>
                    <a:lumOff val="35000"/>
                  </a:schemeClr>
                </a:solidFill>
              </a:rPr>
              <a:t>Using the toolkit, determine which tool(s) could help you conduct such an assessment. </a:t>
            </a:r>
            <a:endParaRPr lang="en-CH" sz="2400" dirty="0">
              <a:solidFill>
                <a:schemeClr val="tx1">
                  <a:lumMod val="65000"/>
                  <a:lumOff val="35000"/>
                </a:schemeClr>
              </a:solidFill>
            </a:endParaRPr>
          </a:p>
        </p:txBody>
      </p:sp>
      <p:pic>
        <p:nvPicPr>
          <p:cNvPr id="7" name="Picture Placeholder 6" descr="Natural Capital Toolkit">
            <a:extLst>
              <a:ext uri="{FF2B5EF4-FFF2-40B4-BE49-F238E27FC236}">
                <a16:creationId xmlns:a16="http://schemas.microsoft.com/office/drawing/2014/main" id="{A183F66D-6503-4F91-ABF9-2DEEBB645F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382106" y="1744687"/>
            <a:ext cx="3383573" cy="350550"/>
          </a:xfrm>
          <a:prstGeom prst="rect">
            <a:avLst/>
          </a:prstGeom>
        </p:spPr>
      </p:pic>
    </p:spTree>
    <p:extLst>
      <p:ext uri="{BB962C8B-B14F-4D97-AF65-F5344CB8AC3E}">
        <p14:creationId xmlns:p14="http://schemas.microsoft.com/office/powerpoint/2010/main" val="847155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4B2E29-8E3D-4C8C-87E2-98C802D5687D}"/>
              </a:ext>
            </a:extLst>
          </p:cNvPr>
          <p:cNvSpPr>
            <a:spLocks noGrp="1"/>
          </p:cNvSpPr>
          <p:nvPr>
            <p:ph type="sldNum" sz="quarter" idx="12"/>
          </p:nvPr>
        </p:nvSpPr>
        <p:spPr/>
        <p:txBody>
          <a:bodyPr/>
          <a:lstStyle/>
          <a:p>
            <a:fld id="{971CEC84-1649-40CE-BFF6-7286506FEA08}" type="slidenum">
              <a:rPr lang="en-GB" smtClean="0"/>
              <a:pPr/>
              <a:t>42</a:t>
            </a:fld>
            <a:endParaRPr lang="en-GB"/>
          </a:p>
        </p:txBody>
      </p:sp>
      <p:sp>
        <p:nvSpPr>
          <p:cNvPr id="3" name="Title 1">
            <a:extLst>
              <a:ext uri="{FF2B5EF4-FFF2-40B4-BE49-F238E27FC236}">
                <a16:creationId xmlns:a16="http://schemas.microsoft.com/office/drawing/2014/main" id="{F617A2A6-7E3F-47BF-8B40-AE67F7BA58CE}"/>
              </a:ext>
            </a:extLst>
          </p:cNvPr>
          <p:cNvSpPr txBox="1">
            <a:spLocks/>
          </p:cNvSpPr>
          <p:nvPr/>
        </p:nvSpPr>
        <p:spPr>
          <a:xfrm>
            <a:off x="346938" y="257998"/>
            <a:ext cx="11498123" cy="464957"/>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Debrief discussion</a:t>
            </a:r>
            <a:endParaRPr lang="en-CH"/>
          </a:p>
        </p:txBody>
      </p:sp>
      <p:sp>
        <p:nvSpPr>
          <p:cNvPr id="6" name="Content Placeholder 2">
            <a:extLst>
              <a:ext uri="{FF2B5EF4-FFF2-40B4-BE49-F238E27FC236}">
                <a16:creationId xmlns:a16="http://schemas.microsoft.com/office/drawing/2014/main" id="{1BA60359-F092-4492-8719-1C6331DCC7E6}"/>
              </a:ext>
            </a:extLst>
          </p:cNvPr>
          <p:cNvSpPr txBox="1">
            <a:spLocks/>
          </p:cNvSpPr>
          <p:nvPr/>
        </p:nvSpPr>
        <p:spPr>
          <a:xfrm>
            <a:off x="680258" y="1868707"/>
            <a:ext cx="10572233" cy="31205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en-US"/>
              <a:t>What tool(s) have you chosen? </a:t>
            </a:r>
          </a:p>
          <a:p>
            <a:pPr marL="285750" indent="-285750">
              <a:lnSpc>
                <a:spcPct val="120000"/>
              </a:lnSpc>
              <a:buFont typeface="Arial" panose="020B0604020202020204" pitchFamily="34" charset="0"/>
              <a:buChar char="•"/>
            </a:pPr>
            <a:r>
              <a:rPr lang="en-US"/>
              <a:t>What are the advantages and disadvantages of the chosen tool?</a:t>
            </a:r>
          </a:p>
          <a:p>
            <a:pPr marL="285750" indent="-285750">
              <a:lnSpc>
                <a:spcPct val="120000"/>
              </a:lnSpc>
              <a:buFont typeface="Arial" panose="020B0604020202020204" pitchFamily="34" charset="0"/>
              <a:buChar char="•"/>
            </a:pPr>
            <a:r>
              <a:rPr lang="en-US"/>
              <a:t>What kind of information did you look for when navigating on the Natural Capital Toolkit?</a:t>
            </a:r>
          </a:p>
          <a:p>
            <a:pPr marL="285750" indent="-285750">
              <a:lnSpc>
                <a:spcPct val="120000"/>
              </a:lnSpc>
              <a:buFont typeface="Arial" panose="020B0604020202020204" pitchFamily="34" charset="0"/>
              <a:buChar char="•"/>
            </a:pPr>
            <a:r>
              <a:rPr lang="en-US"/>
              <a:t>What factors did you consider to help make the choice of the tool?</a:t>
            </a:r>
          </a:p>
          <a:p>
            <a:pPr marL="285750" indent="-285750">
              <a:lnSpc>
                <a:spcPct val="120000"/>
              </a:lnSpc>
              <a:buFont typeface="Arial" panose="020B0604020202020204" pitchFamily="34" charset="0"/>
              <a:buChar char="•"/>
            </a:pPr>
            <a:r>
              <a:rPr lang="en-US"/>
              <a:t>In what way(s) could the Natural Capital Toolkit and SHIFT be helpful to you?</a:t>
            </a:r>
          </a:p>
          <a:p>
            <a:pPr marL="285750" indent="-285750">
              <a:lnSpc>
                <a:spcPct val="120000"/>
              </a:lnSpc>
              <a:buFont typeface="Arial" panose="020B0604020202020204" pitchFamily="34" charset="0"/>
              <a:buChar char="•"/>
            </a:pPr>
            <a:r>
              <a:rPr lang="en-US"/>
              <a:t>What did you learn from this activity? </a:t>
            </a:r>
          </a:p>
        </p:txBody>
      </p:sp>
      <p:sp>
        <p:nvSpPr>
          <p:cNvPr id="5" name="Teardrop 4">
            <a:extLst>
              <a:ext uri="{FF2B5EF4-FFF2-40B4-BE49-F238E27FC236}">
                <a16:creationId xmlns:a16="http://schemas.microsoft.com/office/drawing/2014/main" id="{BED64461-5544-4C2B-943E-D0E82A513B66}"/>
              </a:ext>
            </a:extLst>
          </p:cNvPr>
          <p:cNvSpPr/>
          <p:nvPr/>
        </p:nvSpPr>
        <p:spPr>
          <a:xfrm>
            <a:off x="10311715" y="155493"/>
            <a:ext cx="1664322" cy="16643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a:t>
            </a:r>
            <a:r>
              <a:rPr lang="en-US" b="1" dirty="0"/>
              <a:t> p.19 </a:t>
            </a:r>
            <a:r>
              <a:rPr lang="en-US" dirty="0"/>
              <a:t>in the workbook</a:t>
            </a:r>
            <a:endParaRPr lang="en-CH" dirty="0"/>
          </a:p>
        </p:txBody>
      </p:sp>
    </p:spTree>
    <p:extLst>
      <p:ext uri="{BB962C8B-B14F-4D97-AF65-F5344CB8AC3E}">
        <p14:creationId xmlns:p14="http://schemas.microsoft.com/office/powerpoint/2010/main" val="684050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145976-B0FD-45E1-85D2-A13A16213D57}"/>
              </a:ext>
            </a:extLst>
          </p:cNvPr>
          <p:cNvSpPr>
            <a:spLocks noGrp="1"/>
          </p:cNvSpPr>
          <p:nvPr>
            <p:ph type="sldNum" sz="quarter" idx="12"/>
          </p:nvPr>
        </p:nvSpPr>
        <p:spPr/>
        <p:txBody>
          <a:bodyPr/>
          <a:lstStyle/>
          <a:p>
            <a:fld id="{49E25147-DE81-FF4F-8B41-9AFE3F3B3D97}" type="slidenum">
              <a:rPr lang="en-GB" smtClean="0"/>
              <a:t>43</a:t>
            </a:fld>
            <a:endParaRPr lang="en-GB"/>
          </a:p>
        </p:txBody>
      </p:sp>
      <p:sp>
        <p:nvSpPr>
          <p:cNvPr id="4" name="Oval 3">
            <a:extLst>
              <a:ext uri="{FF2B5EF4-FFF2-40B4-BE49-F238E27FC236}">
                <a16:creationId xmlns:a16="http://schemas.microsoft.com/office/drawing/2014/main" id="{7DDEE818-C64B-4F5F-BC02-01BF070AAAC3}"/>
              </a:ext>
            </a:extLst>
          </p:cNvPr>
          <p:cNvSpPr/>
          <p:nvPr/>
        </p:nvSpPr>
        <p:spPr>
          <a:xfrm>
            <a:off x="1658472" y="1360462"/>
            <a:ext cx="3956728" cy="3675529"/>
          </a:xfrm>
          <a:prstGeom prst="ellipse">
            <a:avLst/>
          </a:prstGeom>
          <a:solidFill>
            <a:srgbClr val="FFCC66">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79DA5554-395C-4AAD-8A9F-AE2AA6892C1C}"/>
              </a:ext>
            </a:extLst>
          </p:cNvPr>
          <p:cNvSpPr txBox="1"/>
          <p:nvPr/>
        </p:nvSpPr>
        <p:spPr>
          <a:xfrm>
            <a:off x="2152092" y="2474951"/>
            <a:ext cx="2969488" cy="1446550"/>
          </a:xfrm>
          <a:prstGeom prst="rect">
            <a:avLst/>
          </a:prstGeom>
          <a:noFill/>
        </p:spPr>
        <p:txBody>
          <a:bodyPr wrap="square" rtlCol="0">
            <a:spAutoFit/>
          </a:bodyPr>
          <a:lstStyle/>
          <a:p>
            <a:pPr algn="ctr"/>
            <a:r>
              <a:rPr lang="en-US" sz="4400">
                <a:solidFill>
                  <a:schemeClr val="tx1">
                    <a:lumMod val="65000"/>
                    <a:lumOff val="35000"/>
                  </a:schemeClr>
                </a:solidFill>
              </a:rPr>
              <a:t>1 hour lunch break</a:t>
            </a:r>
            <a:endParaRPr lang="en-CH" sz="4400">
              <a:solidFill>
                <a:schemeClr val="tx1">
                  <a:lumMod val="65000"/>
                  <a:lumOff val="35000"/>
                </a:schemeClr>
              </a:solidFill>
            </a:endParaRPr>
          </a:p>
        </p:txBody>
      </p:sp>
      <p:pic>
        <p:nvPicPr>
          <p:cNvPr id="7" name="Picture 6" descr="A picture containing food, table, plate, sitting&#10;&#10;Description automatically generated">
            <a:extLst>
              <a:ext uri="{FF2B5EF4-FFF2-40B4-BE49-F238E27FC236}">
                <a16:creationId xmlns:a16="http://schemas.microsoft.com/office/drawing/2014/main" id="{68D900EF-B3C2-437F-BA76-E2A95FA8E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20" y="-55880"/>
            <a:ext cx="4602480" cy="6903720"/>
          </a:xfrm>
          <a:prstGeom prst="rect">
            <a:avLst/>
          </a:prstGeom>
        </p:spPr>
      </p:pic>
    </p:spTree>
    <p:extLst>
      <p:ext uri="{BB962C8B-B14F-4D97-AF65-F5344CB8AC3E}">
        <p14:creationId xmlns:p14="http://schemas.microsoft.com/office/powerpoint/2010/main" val="310448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Agenda</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FAFCA086-0344-4EDE-ABAE-C20148FE1715}"/>
              </a:ext>
            </a:extLst>
          </p:cNvPr>
          <p:cNvGraphicFramePr>
            <a:graphicFrameLocks noGrp="1"/>
          </p:cNvGraphicFramePr>
          <p:nvPr>
            <p:extLst>
              <p:ext uri="{D42A27DB-BD31-4B8C-83A1-F6EECF244321}">
                <p14:modId xmlns:p14="http://schemas.microsoft.com/office/powerpoint/2010/main" val="3572528939"/>
              </p:ext>
            </p:extLst>
          </p:nvPr>
        </p:nvGraphicFramePr>
        <p:xfrm>
          <a:off x="943984" y="1284107"/>
          <a:ext cx="10304031" cy="4572000"/>
        </p:xfrm>
        <a:graphic>
          <a:graphicData uri="http://schemas.openxmlformats.org/drawingml/2006/table">
            <a:tbl>
              <a:tblPr firstRow="1" bandRow="1">
                <a:tableStyleId>{68D230F3-CF80-4859-8CE7-A43EE81993B5}</a:tableStyleId>
              </a:tblPr>
              <a:tblGrid>
                <a:gridCol w="3614933">
                  <a:extLst>
                    <a:ext uri="{9D8B030D-6E8A-4147-A177-3AD203B41FA5}">
                      <a16:colId xmlns:a16="http://schemas.microsoft.com/office/drawing/2014/main" val="1023688113"/>
                    </a:ext>
                  </a:extLst>
                </a:gridCol>
                <a:gridCol w="6689098">
                  <a:extLst>
                    <a:ext uri="{9D8B030D-6E8A-4147-A177-3AD203B41FA5}">
                      <a16:colId xmlns:a16="http://schemas.microsoft.com/office/drawing/2014/main" val="1718241621"/>
                    </a:ext>
                  </a:extLst>
                </a:gridCol>
              </a:tblGrid>
              <a:tr h="362210">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Time</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62210">
                <a:tc>
                  <a:txBody>
                    <a:bodyPr/>
                    <a:lstStyle/>
                    <a:p>
                      <a:pPr marL="0" algn="l" defTabSz="914400" rtl="0" eaLnBrk="1" latinLnBrk="0" hangingPunct="1"/>
                      <a:r>
                        <a:rPr lang="en-US" sz="1900" b="0" kern="1200">
                          <a:solidFill>
                            <a:schemeClr val="tx1">
                              <a:lumMod val="65000"/>
                              <a:lumOff val="35000"/>
                            </a:schemeClr>
                          </a:solidFill>
                          <a:latin typeface="+mn-lt"/>
                          <a:ea typeface="+mn-ea"/>
                          <a:cs typeface="+mn-cs"/>
                        </a:rPr>
                        <a:t>09:15 – 09:45</a:t>
                      </a:r>
                      <a:endParaRPr lang="en-CH" sz="1900" b="0" kern="1200">
                        <a:solidFill>
                          <a:schemeClr val="tx1">
                            <a:lumMod val="65000"/>
                            <a:lumOff val="35000"/>
                          </a:schemeClr>
                        </a:solidFill>
                        <a:latin typeface="+mn-lt"/>
                        <a:ea typeface="+mn-ea"/>
                        <a:cs typeface="+mn-cs"/>
                      </a:endParaRPr>
                    </a:p>
                  </a:txBody>
                  <a:tcPr/>
                </a:tc>
                <a:tc>
                  <a:txBody>
                    <a:bodyPr/>
                    <a:lstStyle/>
                    <a:p>
                      <a:r>
                        <a:rPr lang="en-US" sz="1900" b="0" kern="1200">
                          <a:solidFill>
                            <a:schemeClr val="tx1">
                              <a:lumMod val="65000"/>
                              <a:lumOff val="35000"/>
                            </a:schemeClr>
                          </a:solidFill>
                          <a:latin typeface="+mn-lt"/>
                          <a:ea typeface="+mn-ea"/>
                          <a:cs typeface="+mn-cs"/>
                        </a:rPr>
                        <a:t>Get to know your peers</a:t>
                      </a:r>
                      <a:endParaRPr lang="en-CH" sz="1900" b="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617627756"/>
                  </a:ext>
                </a:extLst>
              </a:tr>
              <a:tr h="362210">
                <a:tc>
                  <a:txBody>
                    <a:bodyPr/>
                    <a:lstStyle/>
                    <a:p>
                      <a:r>
                        <a:rPr lang="en-GB" sz="1900" kern="1200">
                          <a:solidFill>
                            <a:schemeClr val="tx1">
                              <a:lumMod val="65000"/>
                              <a:lumOff val="35000"/>
                            </a:schemeClr>
                          </a:solidFill>
                          <a:latin typeface="+mn-lt"/>
                          <a:ea typeface="+mn-ea"/>
                          <a:cs typeface="+mn-cs"/>
                        </a:rPr>
                        <a:t>09:45 – 10:30</a:t>
                      </a:r>
                      <a:endParaRPr lang="en-CH" sz="1900" kern="1200">
                        <a:solidFill>
                          <a:schemeClr val="tx1">
                            <a:lumMod val="65000"/>
                            <a:lumOff val="35000"/>
                          </a:schemeClr>
                        </a:solidFill>
                        <a:latin typeface="+mn-lt"/>
                        <a:ea typeface="+mn-ea"/>
                        <a:cs typeface="+mn-cs"/>
                      </a:endParaRPr>
                    </a:p>
                  </a:txBody>
                  <a:tcPr/>
                </a:tc>
                <a:tc>
                  <a:txBody>
                    <a:bodyPr/>
                    <a:lstStyle/>
                    <a:p>
                      <a:r>
                        <a:rPr lang="en-US" sz="1900" kern="1200">
                          <a:solidFill>
                            <a:schemeClr val="tx1">
                              <a:lumMod val="65000"/>
                              <a:lumOff val="35000"/>
                            </a:schemeClr>
                          </a:solidFill>
                          <a:latin typeface="+mn-lt"/>
                          <a:ea typeface="+mn-ea"/>
                          <a:cs typeface="+mn-cs"/>
                        </a:rPr>
                        <a:t>Introduction to natural capital</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3778939251"/>
                  </a:ext>
                </a:extLst>
              </a:tr>
              <a:tr h="362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kern="1200">
                          <a:solidFill>
                            <a:schemeClr val="tx1">
                              <a:lumMod val="65000"/>
                              <a:lumOff val="35000"/>
                            </a:schemeClr>
                          </a:solidFill>
                          <a:latin typeface="+mn-lt"/>
                          <a:ea typeface="+mn-ea"/>
                          <a:cs typeface="+mn-cs"/>
                        </a:rPr>
                        <a:t>10:30 – 10:45</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i="1" kern="1200">
                          <a:solidFill>
                            <a:schemeClr val="tx1">
                              <a:lumMod val="65000"/>
                              <a:lumOff val="35000"/>
                            </a:schemeClr>
                          </a:solidFill>
                          <a:latin typeface="+mn-lt"/>
                          <a:ea typeface="+mn-ea"/>
                          <a:cs typeface="+mn-cs"/>
                        </a:rPr>
                        <a:t>Networking break</a:t>
                      </a:r>
                      <a:endParaRPr lang="en-CH" sz="1900" i="1" kern="120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604512575"/>
                  </a:ext>
                </a:extLst>
              </a:tr>
              <a:tr h="362210">
                <a:tc>
                  <a:txBody>
                    <a:bodyPr/>
                    <a:lstStyle/>
                    <a:p>
                      <a:r>
                        <a:rPr lang="en-GB" sz="1900" kern="1200">
                          <a:solidFill>
                            <a:schemeClr val="tx1">
                              <a:lumMod val="65000"/>
                              <a:lumOff val="35000"/>
                            </a:schemeClr>
                          </a:solidFill>
                          <a:latin typeface="+mn-lt"/>
                          <a:ea typeface="+mn-ea"/>
                          <a:cs typeface="+mn-cs"/>
                        </a:rPr>
                        <a:t>10:45 – 11:30</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a:solidFill>
                            <a:schemeClr val="tx1">
                              <a:lumMod val="65000"/>
                              <a:lumOff val="35000"/>
                            </a:schemeClr>
                          </a:solidFill>
                          <a:latin typeface="+mn-lt"/>
                          <a:ea typeface="+mn-ea"/>
                          <a:cs typeface="+mn-cs"/>
                        </a:rPr>
                        <a:t>Game</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362210">
                <a:tc>
                  <a:txBody>
                    <a:bodyPr/>
                    <a:lstStyle/>
                    <a:p>
                      <a:r>
                        <a:rPr lang="en-US" sz="1900" b="0" kern="1200">
                          <a:solidFill>
                            <a:schemeClr val="tx1">
                              <a:lumMod val="65000"/>
                              <a:lumOff val="35000"/>
                            </a:schemeClr>
                          </a:solidFill>
                          <a:latin typeface="+mn-lt"/>
                          <a:ea typeface="+mn-ea"/>
                          <a:cs typeface="+mn-cs"/>
                        </a:rPr>
                        <a:t>11:30 – 12:30</a:t>
                      </a:r>
                      <a:endParaRPr lang="en-CH" sz="1900" b="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b="0" kern="1200">
                          <a:solidFill>
                            <a:schemeClr val="tx1">
                              <a:lumMod val="65000"/>
                              <a:lumOff val="35000"/>
                            </a:schemeClr>
                          </a:solidFill>
                          <a:latin typeface="+mn-lt"/>
                          <a:ea typeface="+mn-ea"/>
                          <a:cs typeface="+mn-cs"/>
                        </a:rPr>
                        <a:t>Exploring practical approachesfh</a:t>
                      </a:r>
                      <a:endParaRPr lang="en-CH" sz="1900" b="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676740707"/>
                  </a:ext>
                </a:extLst>
              </a:tr>
              <a:tr h="362210">
                <a:tc>
                  <a:txBody>
                    <a:bodyPr/>
                    <a:lstStyle/>
                    <a:p>
                      <a:r>
                        <a:rPr lang="en-US" sz="1900" kern="1200">
                          <a:solidFill>
                            <a:schemeClr val="tx1">
                              <a:lumMod val="65000"/>
                              <a:lumOff val="35000"/>
                            </a:schemeClr>
                          </a:solidFill>
                          <a:latin typeface="+mn-lt"/>
                          <a:ea typeface="+mn-ea"/>
                          <a:cs typeface="+mn-cs"/>
                        </a:rPr>
                        <a:t>12:30 – 13:30</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r>
                        <a:rPr lang="en-US" sz="1900" i="1" kern="1200">
                          <a:solidFill>
                            <a:schemeClr val="tx1">
                              <a:lumMod val="65000"/>
                              <a:lumOff val="35000"/>
                            </a:schemeClr>
                          </a:solidFill>
                          <a:latin typeface="+mn-lt"/>
                          <a:ea typeface="+mn-ea"/>
                          <a:cs typeface="+mn-cs"/>
                        </a:rPr>
                        <a:t>Lunch</a:t>
                      </a:r>
                      <a:endParaRPr lang="en-CH" sz="1900" i="1" kern="120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3708011095"/>
                  </a:ext>
                </a:extLst>
              </a:tr>
              <a:tr h="362210">
                <a:tc>
                  <a:txBody>
                    <a:bodyPr/>
                    <a:lstStyle/>
                    <a:p>
                      <a:pPr marL="0" algn="l" defTabSz="914400" rtl="0" eaLnBrk="1" latinLnBrk="0" hangingPunct="1"/>
                      <a:r>
                        <a:rPr lang="en-US" sz="1900" b="1" kern="1200">
                          <a:solidFill>
                            <a:schemeClr val="tx1">
                              <a:lumMod val="65000"/>
                              <a:lumOff val="35000"/>
                            </a:schemeClr>
                          </a:solidFill>
                          <a:latin typeface="+mn-lt"/>
                          <a:ea typeface="+mn-ea"/>
                          <a:cs typeface="+mn-cs"/>
                        </a:rPr>
                        <a:t>13:30 – 15:00</a:t>
                      </a:r>
                      <a:endParaRPr lang="en-CH" sz="1900" b="1"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b="1" kern="1200">
                          <a:solidFill>
                            <a:schemeClr val="tx1">
                              <a:lumMod val="65000"/>
                              <a:lumOff val="35000"/>
                            </a:schemeClr>
                          </a:solidFill>
                          <a:latin typeface="+mn-lt"/>
                          <a:ea typeface="+mn-ea"/>
                          <a:cs typeface="+mn-cs"/>
                        </a:rPr>
                        <a:t>Presentation of case studies</a:t>
                      </a:r>
                      <a:endParaRPr lang="en-CH" sz="1900" b="1"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2425546082"/>
                  </a:ext>
                </a:extLst>
              </a:tr>
              <a:tr h="362210">
                <a:tc>
                  <a:txBody>
                    <a:bodyPr/>
                    <a:lstStyle/>
                    <a:p>
                      <a:r>
                        <a:rPr lang="en-US" sz="1900" kern="1200">
                          <a:solidFill>
                            <a:schemeClr val="tx1">
                              <a:lumMod val="65000"/>
                              <a:lumOff val="35000"/>
                            </a:schemeClr>
                          </a:solidFill>
                          <a:latin typeface="+mn-lt"/>
                          <a:ea typeface="+mn-ea"/>
                          <a:cs typeface="+mn-cs"/>
                        </a:rPr>
                        <a:t>15:00 – 15:15</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pPr marL="0" algn="l" defTabSz="914400" rtl="0" eaLnBrk="1" latinLnBrk="0" hangingPunct="1"/>
                      <a:r>
                        <a:rPr lang="en-US" sz="1900" i="1" kern="1200">
                          <a:solidFill>
                            <a:schemeClr val="tx1">
                              <a:lumMod val="65000"/>
                              <a:lumOff val="35000"/>
                            </a:schemeClr>
                          </a:solidFill>
                          <a:latin typeface="+mn-lt"/>
                          <a:ea typeface="+mn-ea"/>
                          <a:cs typeface="+mn-cs"/>
                        </a:rPr>
                        <a:t>Networking break</a:t>
                      </a:r>
                      <a:endParaRPr lang="en-CH" sz="1900" i="1" kern="120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821828003"/>
                  </a:ext>
                </a:extLst>
              </a:tr>
              <a:tr h="372914">
                <a:tc>
                  <a:txBody>
                    <a:bodyPr/>
                    <a:lstStyle/>
                    <a:p>
                      <a:r>
                        <a:rPr lang="en-US" sz="1900" kern="1200">
                          <a:solidFill>
                            <a:schemeClr val="tx1">
                              <a:lumMod val="65000"/>
                              <a:lumOff val="35000"/>
                            </a:schemeClr>
                          </a:solidFill>
                          <a:latin typeface="+mn-lt"/>
                          <a:ea typeface="+mn-ea"/>
                          <a:cs typeface="+mn-cs"/>
                        </a:rPr>
                        <a:t>15:15 – 16:15</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kern="1200">
                          <a:solidFill>
                            <a:schemeClr val="tx1">
                              <a:lumMod val="65000"/>
                              <a:lumOff val="35000"/>
                            </a:schemeClr>
                          </a:solidFill>
                          <a:latin typeface="+mn-lt"/>
                          <a:ea typeface="+mn-ea"/>
                          <a:cs typeface="+mn-cs"/>
                        </a:rPr>
                        <a:t>Natural capital put into practice</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3170277127"/>
                  </a:ext>
                </a:extLst>
              </a:tr>
              <a:tr h="372914">
                <a:tc>
                  <a:txBody>
                    <a:bodyPr/>
                    <a:lstStyle/>
                    <a:p>
                      <a:r>
                        <a:rPr lang="en-US" sz="1900" kern="1200">
                          <a:solidFill>
                            <a:schemeClr val="tx1">
                              <a:lumMod val="65000"/>
                              <a:lumOff val="35000"/>
                            </a:schemeClr>
                          </a:solidFill>
                          <a:latin typeface="+mn-lt"/>
                          <a:ea typeface="+mn-ea"/>
                          <a:cs typeface="+mn-cs"/>
                        </a:rPr>
                        <a:t>16:15 – 17:00</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Lessons learned &amp; wrap up</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1756029505"/>
                  </a:ext>
                </a:extLst>
              </a:tr>
              <a:tr h="362210">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17:00</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End of training</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2799672547"/>
                  </a:ext>
                </a:extLst>
              </a:tr>
            </a:tbl>
          </a:graphicData>
        </a:graphic>
      </p:graphicFrame>
    </p:spTree>
    <p:extLst>
      <p:ext uri="{BB962C8B-B14F-4D97-AF65-F5344CB8AC3E}">
        <p14:creationId xmlns:p14="http://schemas.microsoft.com/office/powerpoint/2010/main" val="1037158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627BB-8396-4794-A3A4-E75EC44DFD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65418" y="614707"/>
            <a:ext cx="8326582" cy="624329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dirty="0">
                <a:solidFill>
                  <a:srgbClr val="23BAED"/>
                </a:solidFill>
              </a:rPr>
              <a:t>Presentation of case studies</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1182539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3E24-A599-41BF-BD3A-40914C2E7D8E}"/>
              </a:ext>
            </a:extLst>
          </p:cNvPr>
          <p:cNvSpPr>
            <a:spLocks noGrp="1"/>
          </p:cNvSpPr>
          <p:nvPr>
            <p:ph type="title"/>
          </p:nvPr>
        </p:nvSpPr>
        <p:spPr/>
        <p:txBody>
          <a:bodyPr/>
          <a:lstStyle/>
          <a:p>
            <a:r>
              <a:rPr lang="en-US"/>
              <a:t>Case studies</a:t>
            </a:r>
            <a:endParaRPr lang="en-CH"/>
          </a:p>
        </p:txBody>
      </p:sp>
      <p:sp>
        <p:nvSpPr>
          <p:cNvPr id="3" name="Content Placeholder 2">
            <a:extLst>
              <a:ext uri="{FF2B5EF4-FFF2-40B4-BE49-F238E27FC236}">
                <a16:creationId xmlns:a16="http://schemas.microsoft.com/office/drawing/2014/main" id="{ECA55238-0B80-4E5F-81F0-F758FF93940F}"/>
              </a:ext>
            </a:extLst>
          </p:cNvPr>
          <p:cNvSpPr>
            <a:spLocks noGrp="1"/>
          </p:cNvSpPr>
          <p:nvPr>
            <p:ph idx="1"/>
          </p:nvPr>
        </p:nvSpPr>
        <p:spPr>
          <a:xfrm>
            <a:off x="446358" y="1221747"/>
            <a:ext cx="10450242" cy="4764805"/>
          </a:xfrm>
        </p:spPr>
        <p:txBody>
          <a:bodyPr>
            <a:normAutofit/>
          </a:bodyPr>
          <a:lstStyle/>
          <a:p>
            <a:pPr marL="0" indent="0">
              <a:lnSpc>
                <a:spcPct val="120000"/>
              </a:lnSpc>
              <a:buNone/>
            </a:pPr>
            <a:r>
              <a:rPr lang="en-US"/>
              <a:t>Pay particular attention to the following while listening to the presentations:</a:t>
            </a:r>
          </a:p>
          <a:p>
            <a:pPr>
              <a:lnSpc>
                <a:spcPct val="120000"/>
              </a:lnSpc>
            </a:pPr>
            <a:r>
              <a:rPr lang="en-US"/>
              <a:t>The situation, the challenge</a:t>
            </a:r>
          </a:p>
          <a:p>
            <a:pPr>
              <a:lnSpc>
                <a:spcPct val="120000"/>
              </a:lnSpc>
            </a:pPr>
            <a:r>
              <a:rPr lang="en-US"/>
              <a:t>Approach / tool(s) used</a:t>
            </a:r>
          </a:p>
          <a:p>
            <a:pPr>
              <a:lnSpc>
                <a:spcPct val="120000"/>
              </a:lnSpc>
            </a:pPr>
            <a:r>
              <a:rPr lang="en-US"/>
              <a:t>Barriers / challenges + how these were overcome</a:t>
            </a:r>
          </a:p>
          <a:p>
            <a:pPr>
              <a:lnSpc>
                <a:spcPct val="120000"/>
              </a:lnSpc>
            </a:pPr>
            <a:r>
              <a:rPr lang="en-US"/>
              <a:t>How natural capital supported decision-making</a:t>
            </a:r>
          </a:p>
          <a:p>
            <a:pPr>
              <a:lnSpc>
                <a:spcPct val="120000"/>
              </a:lnSpc>
            </a:pPr>
            <a:r>
              <a:rPr lang="en-US"/>
              <a:t>Key stakeholders / enablers involved</a:t>
            </a:r>
          </a:p>
          <a:p>
            <a:pPr>
              <a:lnSpc>
                <a:spcPct val="120000"/>
              </a:lnSpc>
            </a:pPr>
            <a:r>
              <a:rPr lang="en-US"/>
              <a:t>Commonalities between the three case studies /</a:t>
            </a:r>
          </a:p>
          <a:p>
            <a:pPr>
              <a:lnSpc>
                <a:spcPct val="120000"/>
              </a:lnSpc>
            </a:pPr>
            <a:r>
              <a:rPr lang="en-US"/>
              <a:t>Any other reflections or questions for the speakers</a:t>
            </a:r>
          </a:p>
        </p:txBody>
      </p:sp>
      <p:sp>
        <p:nvSpPr>
          <p:cNvPr id="5" name="Slide Number Placeholder 4">
            <a:extLst>
              <a:ext uri="{FF2B5EF4-FFF2-40B4-BE49-F238E27FC236}">
                <a16:creationId xmlns:a16="http://schemas.microsoft.com/office/drawing/2014/main" id="{CC58F98D-3B71-490E-9D1F-DB8890688F51}"/>
              </a:ext>
            </a:extLst>
          </p:cNvPr>
          <p:cNvSpPr>
            <a:spLocks noGrp="1"/>
          </p:cNvSpPr>
          <p:nvPr>
            <p:ph type="sldNum" sz="quarter" idx="12"/>
          </p:nvPr>
        </p:nvSpPr>
        <p:spPr/>
        <p:txBody>
          <a:bodyPr/>
          <a:lstStyle/>
          <a:p>
            <a:fld id="{971CEC84-1649-40CE-BFF6-7286506FEA08}" type="slidenum">
              <a:rPr lang="en-GB" smtClean="0"/>
              <a:pPr/>
              <a:t>46</a:t>
            </a:fld>
            <a:endParaRPr lang="en-GB"/>
          </a:p>
        </p:txBody>
      </p:sp>
      <p:sp>
        <p:nvSpPr>
          <p:cNvPr id="4" name="Teardrop 3">
            <a:extLst>
              <a:ext uri="{FF2B5EF4-FFF2-40B4-BE49-F238E27FC236}">
                <a16:creationId xmlns:a16="http://schemas.microsoft.com/office/drawing/2014/main" id="{DBDF9C15-DDB6-406A-8956-84159A72D21E}"/>
              </a:ext>
            </a:extLst>
          </p:cNvPr>
          <p:cNvSpPr/>
          <p:nvPr/>
        </p:nvSpPr>
        <p:spPr>
          <a:xfrm>
            <a:off x="10578183" y="150375"/>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794D7001-7455-4446-88D2-B7DE58FD75A0}"/>
              </a:ext>
            </a:extLst>
          </p:cNvPr>
          <p:cNvSpPr txBox="1"/>
          <p:nvPr/>
        </p:nvSpPr>
        <p:spPr>
          <a:xfrm>
            <a:off x="10622033" y="463162"/>
            <a:ext cx="1354443" cy="830997"/>
          </a:xfrm>
          <a:prstGeom prst="rect">
            <a:avLst/>
          </a:prstGeom>
          <a:noFill/>
        </p:spPr>
        <p:txBody>
          <a:bodyPr wrap="square" rtlCol="0">
            <a:spAutoFit/>
          </a:bodyPr>
          <a:lstStyle/>
          <a:p>
            <a:pPr algn="ctr"/>
            <a:r>
              <a:rPr lang="en-US" sz="1600" dirty="0">
                <a:solidFill>
                  <a:schemeClr val="bg1"/>
                </a:solidFill>
              </a:rPr>
              <a:t>Use </a:t>
            </a:r>
            <a:r>
              <a:rPr lang="en-US" sz="1600" b="1" dirty="0">
                <a:solidFill>
                  <a:schemeClr val="bg1"/>
                </a:solidFill>
              </a:rPr>
              <a:t>pp. 21-26 </a:t>
            </a:r>
            <a:r>
              <a:rPr lang="en-US" sz="1600" dirty="0">
                <a:solidFill>
                  <a:schemeClr val="bg1"/>
                </a:solidFill>
              </a:rPr>
              <a:t>in your workbook</a:t>
            </a:r>
            <a:endParaRPr lang="en-CH" sz="1600" dirty="0">
              <a:solidFill>
                <a:schemeClr val="bg1"/>
              </a:solidFill>
            </a:endParaRPr>
          </a:p>
        </p:txBody>
      </p:sp>
    </p:spTree>
    <p:extLst>
      <p:ext uri="{BB962C8B-B14F-4D97-AF65-F5344CB8AC3E}">
        <p14:creationId xmlns:p14="http://schemas.microsoft.com/office/powerpoint/2010/main" val="12224231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39" y="1435396"/>
            <a:ext cx="1648047" cy="1584251"/>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200"/>
              <a:ext cx="1343926" cy="1015663"/>
            </a:xfrm>
            <a:prstGeom prst="rect">
              <a:avLst/>
            </a:prstGeom>
            <a:noFill/>
          </p:spPr>
          <p:txBody>
            <a:bodyPr wrap="square" rtlCol="0">
              <a:spAutoFit/>
            </a:bodyPr>
            <a:lstStyle/>
            <a:p>
              <a:r>
                <a:rPr lang="en-GB" sz="6000" b="1">
                  <a:solidFill>
                    <a:schemeClr val="bg1"/>
                  </a:solidFill>
                </a:rPr>
                <a:t>15’</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6799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Agenda</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3" name="Table 2">
            <a:extLst>
              <a:ext uri="{FF2B5EF4-FFF2-40B4-BE49-F238E27FC236}">
                <a16:creationId xmlns:a16="http://schemas.microsoft.com/office/drawing/2014/main" id="{FAFCA086-0344-4EDE-ABAE-C20148FE1715}"/>
              </a:ext>
            </a:extLst>
          </p:cNvPr>
          <p:cNvGraphicFramePr>
            <a:graphicFrameLocks noGrp="1"/>
          </p:cNvGraphicFramePr>
          <p:nvPr>
            <p:extLst>
              <p:ext uri="{D42A27DB-BD31-4B8C-83A1-F6EECF244321}">
                <p14:modId xmlns:p14="http://schemas.microsoft.com/office/powerpoint/2010/main" val="1167479004"/>
              </p:ext>
            </p:extLst>
          </p:nvPr>
        </p:nvGraphicFramePr>
        <p:xfrm>
          <a:off x="970326" y="1284729"/>
          <a:ext cx="10304031" cy="4572000"/>
        </p:xfrm>
        <a:graphic>
          <a:graphicData uri="http://schemas.openxmlformats.org/drawingml/2006/table">
            <a:tbl>
              <a:tblPr firstRow="1" bandRow="1">
                <a:tableStyleId>{68D230F3-CF80-4859-8CE7-A43EE81993B5}</a:tableStyleId>
              </a:tblPr>
              <a:tblGrid>
                <a:gridCol w="3614933">
                  <a:extLst>
                    <a:ext uri="{9D8B030D-6E8A-4147-A177-3AD203B41FA5}">
                      <a16:colId xmlns:a16="http://schemas.microsoft.com/office/drawing/2014/main" val="1023688113"/>
                    </a:ext>
                  </a:extLst>
                </a:gridCol>
                <a:gridCol w="6689098">
                  <a:extLst>
                    <a:ext uri="{9D8B030D-6E8A-4147-A177-3AD203B41FA5}">
                      <a16:colId xmlns:a16="http://schemas.microsoft.com/office/drawing/2014/main" val="1718241621"/>
                    </a:ext>
                  </a:extLst>
                </a:gridCol>
              </a:tblGrid>
              <a:tr h="362210">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Time</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62210">
                <a:tc>
                  <a:txBody>
                    <a:bodyPr/>
                    <a:lstStyle/>
                    <a:p>
                      <a:pPr marL="0" algn="l" defTabSz="914400" rtl="0" eaLnBrk="1" latinLnBrk="0" hangingPunct="1"/>
                      <a:r>
                        <a:rPr lang="en-US" sz="1900" b="0" kern="1200">
                          <a:solidFill>
                            <a:schemeClr val="tx1">
                              <a:lumMod val="65000"/>
                              <a:lumOff val="35000"/>
                            </a:schemeClr>
                          </a:solidFill>
                          <a:latin typeface="+mn-lt"/>
                          <a:ea typeface="+mn-ea"/>
                          <a:cs typeface="+mn-cs"/>
                        </a:rPr>
                        <a:t>09:15 – 09:45</a:t>
                      </a:r>
                      <a:endParaRPr lang="en-CH" sz="1900" b="0" kern="1200">
                        <a:solidFill>
                          <a:schemeClr val="tx1">
                            <a:lumMod val="65000"/>
                            <a:lumOff val="35000"/>
                          </a:schemeClr>
                        </a:solidFill>
                        <a:latin typeface="+mn-lt"/>
                        <a:ea typeface="+mn-ea"/>
                        <a:cs typeface="+mn-cs"/>
                      </a:endParaRPr>
                    </a:p>
                  </a:txBody>
                  <a:tcPr/>
                </a:tc>
                <a:tc>
                  <a:txBody>
                    <a:bodyPr/>
                    <a:lstStyle/>
                    <a:p>
                      <a:r>
                        <a:rPr lang="en-US" sz="1900" b="0" kern="1200">
                          <a:solidFill>
                            <a:schemeClr val="tx1">
                              <a:lumMod val="65000"/>
                              <a:lumOff val="35000"/>
                            </a:schemeClr>
                          </a:solidFill>
                          <a:latin typeface="+mn-lt"/>
                          <a:ea typeface="+mn-ea"/>
                          <a:cs typeface="+mn-cs"/>
                        </a:rPr>
                        <a:t>Get to know your peers</a:t>
                      </a:r>
                      <a:endParaRPr lang="en-CH" sz="1900" b="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617627756"/>
                  </a:ext>
                </a:extLst>
              </a:tr>
              <a:tr h="362210">
                <a:tc>
                  <a:txBody>
                    <a:bodyPr/>
                    <a:lstStyle/>
                    <a:p>
                      <a:r>
                        <a:rPr lang="en-GB" sz="1900" kern="1200">
                          <a:solidFill>
                            <a:schemeClr val="tx1">
                              <a:lumMod val="65000"/>
                              <a:lumOff val="35000"/>
                            </a:schemeClr>
                          </a:solidFill>
                          <a:latin typeface="+mn-lt"/>
                          <a:ea typeface="+mn-ea"/>
                          <a:cs typeface="+mn-cs"/>
                        </a:rPr>
                        <a:t>09:45 – 10:30</a:t>
                      </a:r>
                      <a:endParaRPr lang="en-CH" sz="1900" kern="1200">
                        <a:solidFill>
                          <a:schemeClr val="tx1">
                            <a:lumMod val="65000"/>
                            <a:lumOff val="35000"/>
                          </a:schemeClr>
                        </a:solidFill>
                        <a:latin typeface="+mn-lt"/>
                        <a:ea typeface="+mn-ea"/>
                        <a:cs typeface="+mn-cs"/>
                      </a:endParaRPr>
                    </a:p>
                  </a:txBody>
                  <a:tcPr/>
                </a:tc>
                <a:tc>
                  <a:txBody>
                    <a:bodyPr/>
                    <a:lstStyle/>
                    <a:p>
                      <a:r>
                        <a:rPr lang="en-US" sz="1900" kern="1200" dirty="0">
                          <a:solidFill>
                            <a:schemeClr val="tx1">
                              <a:lumMod val="65000"/>
                              <a:lumOff val="35000"/>
                            </a:schemeClr>
                          </a:solidFill>
                          <a:latin typeface="+mn-lt"/>
                          <a:ea typeface="+mn-ea"/>
                          <a:cs typeface="+mn-cs"/>
                        </a:rPr>
                        <a:t>Introduction to natural capital</a:t>
                      </a:r>
                      <a:endParaRPr lang="en-CH" sz="1900" kern="1200" dirty="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3778939251"/>
                  </a:ext>
                </a:extLst>
              </a:tr>
              <a:tr h="362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kern="1200">
                          <a:solidFill>
                            <a:schemeClr val="tx1">
                              <a:lumMod val="65000"/>
                              <a:lumOff val="35000"/>
                            </a:schemeClr>
                          </a:solidFill>
                          <a:latin typeface="+mn-lt"/>
                          <a:ea typeface="+mn-ea"/>
                          <a:cs typeface="+mn-cs"/>
                        </a:rPr>
                        <a:t>10:30 – 10:45</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i="1" kern="1200">
                          <a:solidFill>
                            <a:schemeClr val="tx1">
                              <a:lumMod val="65000"/>
                              <a:lumOff val="35000"/>
                            </a:schemeClr>
                          </a:solidFill>
                          <a:latin typeface="+mn-lt"/>
                          <a:ea typeface="+mn-ea"/>
                          <a:cs typeface="+mn-cs"/>
                        </a:rPr>
                        <a:t>Networking break</a:t>
                      </a:r>
                      <a:endParaRPr lang="en-CH" sz="1900" i="1" kern="120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604512575"/>
                  </a:ext>
                </a:extLst>
              </a:tr>
              <a:tr h="362210">
                <a:tc>
                  <a:txBody>
                    <a:bodyPr/>
                    <a:lstStyle/>
                    <a:p>
                      <a:r>
                        <a:rPr lang="en-GB" sz="1900" kern="1200">
                          <a:solidFill>
                            <a:schemeClr val="tx1">
                              <a:lumMod val="65000"/>
                              <a:lumOff val="35000"/>
                            </a:schemeClr>
                          </a:solidFill>
                          <a:latin typeface="+mn-lt"/>
                          <a:ea typeface="+mn-ea"/>
                          <a:cs typeface="+mn-cs"/>
                        </a:rPr>
                        <a:t>10:45 – 11:30</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a:solidFill>
                            <a:schemeClr val="tx1">
                              <a:lumMod val="65000"/>
                              <a:lumOff val="35000"/>
                            </a:schemeClr>
                          </a:solidFill>
                          <a:latin typeface="+mn-lt"/>
                          <a:ea typeface="+mn-ea"/>
                          <a:cs typeface="+mn-cs"/>
                        </a:rPr>
                        <a:t>Game</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362210">
                <a:tc>
                  <a:txBody>
                    <a:bodyPr/>
                    <a:lstStyle/>
                    <a:p>
                      <a:r>
                        <a:rPr lang="en-US" sz="1900" b="0" kern="1200">
                          <a:solidFill>
                            <a:schemeClr val="tx1">
                              <a:lumMod val="65000"/>
                              <a:lumOff val="35000"/>
                            </a:schemeClr>
                          </a:solidFill>
                          <a:latin typeface="+mn-lt"/>
                          <a:ea typeface="+mn-ea"/>
                          <a:cs typeface="+mn-cs"/>
                        </a:rPr>
                        <a:t>11:30 – 12:30</a:t>
                      </a:r>
                      <a:endParaRPr lang="en-CH" sz="1900" b="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b="0" kern="1200">
                          <a:solidFill>
                            <a:schemeClr val="tx1">
                              <a:lumMod val="65000"/>
                              <a:lumOff val="35000"/>
                            </a:schemeClr>
                          </a:solidFill>
                          <a:latin typeface="+mn-lt"/>
                          <a:ea typeface="+mn-ea"/>
                          <a:cs typeface="+mn-cs"/>
                        </a:rPr>
                        <a:t>Exploring practical approaches</a:t>
                      </a:r>
                      <a:endParaRPr lang="en-CH" sz="1900" b="0"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676740707"/>
                  </a:ext>
                </a:extLst>
              </a:tr>
              <a:tr h="362210">
                <a:tc>
                  <a:txBody>
                    <a:bodyPr/>
                    <a:lstStyle/>
                    <a:p>
                      <a:r>
                        <a:rPr lang="en-US" sz="1900" kern="1200">
                          <a:solidFill>
                            <a:schemeClr val="tx1">
                              <a:lumMod val="65000"/>
                              <a:lumOff val="35000"/>
                            </a:schemeClr>
                          </a:solidFill>
                          <a:latin typeface="+mn-lt"/>
                          <a:ea typeface="+mn-ea"/>
                          <a:cs typeface="+mn-cs"/>
                        </a:rPr>
                        <a:t>12:30 – 13:30</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r>
                        <a:rPr lang="en-US" sz="1900" i="1" kern="1200">
                          <a:solidFill>
                            <a:schemeClr val="tx1">
                              <a:lumMod val="65000"/>
                              <a:lumOff val="35000"/>
                            </a:schemeClr>
                          </a:solidFill>
                          <a:latin typeface="+mn-lt"/>
                          <a:ea typeface="+mn-ea"/>
                          <a:cs typeface="+mn-cs"/>
                        </a:rPr>
                        <a:t>Lunch</a:t>
                      </a:r>
                      <a:endParaRPr lang="en-CH" sz="1900" i="1" kern="120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3708011095"/>
                  </a:ext>
                </a:extLst>
              </a:tr>
              <a:tr h="362210">
                <a:tc>
                  <a:txBody>
                    <a:bodyPr/>
                    <a:lstStyle/>
                    <a:p>
                      <a:pPr marL="0" algn="l" defTabSz="914400" rtl="0" eaLnBrk="1" latinLnBrk="0" hangingPunct="1"/>
                      <a:r>
                        <a:rPr lang="en-US" sz="1900" b="0" kern="1200">
                          <a:solidFill>
                            <a:schemeClr val="tx1">
                              <a:lumMod val="65000"/>
                              <a:lumOff val="35000"/>
                            </a:schemeClr>
                          </a:solidFill>
                          <a:latin typeface="+mn-lt"/>
                          <a:ea typeface="+mn-ea"/>
                          <a:cs typeface="+mn-cs"/>
                        </a:rPr>
                        <a:t>13:30 – 15:00</a:t>
                      </a:r>
                      <a:endParaRPr lang="en-CH" sz="1900" b="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b="0" kern="1200">
                          <a:solidFill>
                            <a:schemeClr val="tx1">
                              <a:lumMod val="65000"/>
                              <a:lumOff val="35000"/>
                            </a:schemeClr>
                          </a:solidFill>
                          <a:latin typeface="+mn-lt"/>
                          <a:ea typeface="+mn-ea"/>
                          <a:cs typeface="+mn-cs"/>
                        </a:rPr>
                        <a:t>Presentation of case studies</a:t>
                      </a:r>
                      <a:endParaRPr lang="en-CH" sz="1900" b="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2425546082"/>
                  </a:ext>
                </a:extLst>
              </a:tr>
              <a:tr h="362210">
                <a:tc>
                  <a:txBody>
                    <a:bodyPr/>
                    <a:lstStyle/>
                    <a:p>
                      <a:r>
                        <a:rPr lang="en-US" sz="1900" kern="1200">
                          <a:solidFill>
                            <a:schemeClr val="tx1">
                              <a:lumMod val="65000"/>
                              <a:lumOff val="35000"/>
                            </a:schemeClr>
                          </a:solidFill>
                          <a:latin typeface="+mn-lt"/>
                          <a:ea typeface="+mn-ea"/>
                          <a:cs typeface="+mn-cs"/>
                        </a:rPr>
                        <a:t>15:00 – 15:15</a:t>
                      </a:r>
                      <a:endParaRPr lang="en-CH" sz="1900" kern="120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pPr marL="0" algn="l" defTabSz="914400" rtl="0" eaLnBrk="1" latinLnBrk="0" hangingPunct="1"/>
                      <a:r>
                        <a:rPr lang="en-US" sz="1900" i="1" kern="1200">
                          <a:solidFill>
                            <a:schemeClr val="tx1">
                              <a:lumMod val="65000"/>
                              <a:lumOff val="35000"/>
                            </a:schemeClr>
                          </a:solidFill>
                          <a:latin typeface="+mn-lt"/>
                          <a:ea typeface="+mn-ea"/>
                          <a:cs typeface="+mn-cs"/>
                        </a:rPr>
                        <a:t>Networking break</a:t>
                      </a:r>
                      <a:endParaRPr lang="en-CH" sz="1900" i="1" kern="120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821828003"/>
                  </a:ext>
                </a:extLst>
              </a:tr>
              <a:tr h="372914">
                <a:tc>
                  <a:txBody>
                    <a:bodyPr/>
                    <a:lstStyle/>
                    <a:p>
                      <a:r>
                        <a:rPr lang="en-US" sz="1900" b="1" kern="1200">
                          <a:solidFill>
                            <a:schemeClr val="tx1">
                              <a:lumMod val="65000"/>
                              <a:lumOff val="35000"/>
                            </a:schemeClr>
                          </a:solidFill>
                          <a:latin typeface="+mn-lt"/>
                          <a:ea typeface="+mn-ea"/>
                          <a:cs typeface="+mn-cs"/>
                        </a:rPr>
                        <a:t>15:15 – 16:15</a:t>
                      </a:r>
                      <a:endParaRPr lang="en-CH" sz="1900" b="1"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b="1" kern="1200">
                          <a:solidFill>
                            <a:schemeClr val="tx1">
                              <a:lumMod val="65000"/>
                              <a:lumOff val="35000"/>
                            </a:schemeClr>
                          </a:solidFill>
                          <a:latin typeface="+mn-lt"/>
                          <a:ea typeface="+mn-ea"/>
                          <a:cs typeface="+mn-cs"/>
                        </a:rPr>
                        <a:t>Natural capital put into practice</a:t>
                      </a:r>
                      <a:endParaRPr lang="en-CH" sz="1900" b="1" kern="120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3170277127"/>
                  </a:ext>
                </a:extLst>
              </a:tr>
              <a:tr h="372914">
                <a:tc>
                  <a:txBody>
                    <a:bodyPr/>
                    <a:lstStyle/>
                    <a:p>
                      <a:r>
                        <a:rPr lang="en-US" sz="1900" kern="1200">
                          <a:solidFill>
                            <a:schemeClr val="tx1">
                              <a:lumMod val="65000"/>
                              <a:lumOff val="35000"/>
                            </a:schemeClr>
                          </a:solidFill>
                          <a:latin typeface="+mn-lt"/>
                          <a:ea typeface="+mn-ea"/>
                          <a:cs typeface="+mn-cs"/>
                        </a:rPr>
                        <a:t>16:15 – 17:00</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Lessons learned &amp; wrap up</a:t>
                      </a:r>
                      <a:endParaRPr lang="en-CH" sz="1900" kern="120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1756029505"/>
                  </a:ext>
                </a:extLst>
              </a:tr>
              <a:tr h="362210">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17:00</a:t>
                      </a:r>
                      <a:endParaRPr lang="en-CH" sz="1900" kern="120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End of training</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2799672547"/>
                  </a:ext>
                </a:extLst>
              </a:tr>
            </a:tbl>
          </a:graphicData>
        </a:graphic>
      </p:graphicFrame>
    </p:spTree>
    <p:extLst>
      <p:ext uri="{BB962C8B-B14F-4D97-AF65-F5344CB8AC3E}">
        <p14:creationId xmlns:p14="http://schemas.microsoft.com/office/powerpoint/2010/main" val="2154933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2BDA0E-53AE-44D5-A718-05AE6360F27F}"/>
              </a:ext>
            </a:extLst>
          </p:cNvPr>
          <p:cNvPicPr>
            <a:picLocks noChangeAspect="1"/>
          </p:cNvPicPr>
          <p:nvPr/>
        </p:nvPicPr>
        <p:blipFill rotWithShape="1">
          <a:blip r:embed="rId3"/>
          <a:srcRect r="4288"/>
          <a:stretch/>
        </p:blipFill>
        <p:spPr>
          <a:xfrm>
            <a:off x="2619612" y="0"/>
            <a:ext cx="9572387"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288366"/>
            <a:ext cx="5547292" cy="5580025"/>
          </a:xfrm>
          <a:prstGeom prst="rect">
            <a:avLst/>
          </a:prstGeom>
        </p:spPr>
      </p:pic>
      <p:sp>
        <p:nvSpPr>
          <p:cNvPr id="2" name="Title 1"/>
          <p:cNvSpPr>
            <a:spLocks noGrp="1"/>
          </p:cNvSpPr>
          <p:nvPr>
            <p:ph type="ctrTitle"/>
          </p:nvPr>
        </p:nvSpPr>
        <p:spPr>
          <a:xfrm>
            <a:off x="428863" y="3012722"/>
            <a:ext cx="4411541" cy="1603794"/>
          </a:xfrm>
        </p:spPr>
        <p:txBody>
          <a:bodyPr>
            <a:normAutofit/>
          </a:bodyPr>
          <a:lstStyle/>
          <a:p>
            <a:pPr algn="l"/>
            <a:r>
              <a:rPr lang="en-GB" sz="3600" b="1">
                <a:solidFill>
                  <a:srgbClr val="23BAED"/>
                </a:solidFill>
              </a:rPr>
              <a:t>Natural capital put into practice</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3127"/>
            <a:ext cx="12192000" cy="1371493"/>
          </a:xfrm>
          <a:prstGeom prst="rect">
            <a:avLst/>
          </a:prstGeom>
        </p:spPr>
      </p:pic>
    </p:spTree>
    <p:extLst>
      <p:ext uri="{BB962C8B-B14F-4D97-AF65-F5344CB8AC3E}">
        <p14:creationId xmlns:p14="http://schemas.microsoft.com/office/powerpoint/2010/main" val="225521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p:nvPr>
        </p:nvSpPr>
        <p:spPr/>
        <p:txBody>
          <a:bodyPr/>
          <a:lstStyle/>
          <a:p>
            <a:r>
              <a:rPr lang="en-US" dirty="0"/>
              <a:t>Training material</a:t>
            </a:r>
            <a:endParaRPr lang="en-CH" dirty="0"/>
          </a:p>
        </p:txBody>
      </p:sp>
      <p:sp>
        <p:nvSpPr>
          <p:cNvPr id="4" name="Slide Number Placeholder 3">
            <a:extLst>
              <a:ext uri="{FF2B5EF4-FFF2-40B4-BE49-F238E27FC236}">
                <a16:creationId xmlns:a16="http://schemas.microsoft.com/office/drawing/2014/main" id="{C7316359-1437-48A0-BBE7-D2F485268932}"/>
              </a:ext>
            </a:extLst>
          </p:cNvPr>
          <p:cNvSpPr>
            <a:spLocks noGrp="1"/>
          </p:cNvSpPr>
          <p:nvPr>
            <p:ph type="sldNum" sz="quarter" idx="12"/>
          </p:nvPr>
        </p:nvSpPr>
        <p:spPr/>
        <p:txBody>
          <a:bodyPr/>
          <a:lstStyle/>
          <a:p>
            <a:fld id="{971CEC84-1649-40CE-BFF6-7286506FEA08}" type="slidenum">
              <a:rPr lang="en-GB" smtClean="0"/>
              <a:pPr/>
              <a:t>5</a:t>
            </a:fld>
            <a:endParaRPr lang="en-GB"/>
          </a:p>
        </p:txBody>
      </p:sp>
      <p:pic>
        <p:nvPicPr>
          <p:cNvPr id="7" name="Picture Placeholder 5" descr="OPERAs Report Template - Adobe Acrobat Reader DC">
            <a:extLst>
              <a:ext uri="{FF2B5EF4-FFF2-40B4-BE49-F238E27FC236}">
                <a16:creationId xmlns:a16="http://schemas.microsoft.com/office/drawing/2014/main" id="{56B95351-C3E4-4D93-8B59-F517EB17E1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101675" y="1384989"/>
            <a:ext cx="3145435" cy="4420190"/>
          </a:xfrm>
          <a:prstGeom prst="rect">
            <a:avLst/>
          </a:prstGeom>
          <a:effectLst>
            <a:outerShdw blurRad="76200" dir="13500000" sy="23000" kx="1200000" algn="br" rotWithShape="0">
              <a:prstClr val="black">
                <a:alpha val="20000"/>
              </a:prstClr>
            </a:outerShdw>
          </a:effectLst>
        </p:spPr>
      </p:pic>
      <p:pic>
        <p:nvPicPr>
          <p:cNvPr id="8" name="Picture Placeholder 5">
            <a:extLst>
              <a:ext uri="{FF2B5EF4-FFF2-40B4-BE49-F238E27FC236}">
                <a16:creationId xmlns:a16="http://schemas.microsoft.com/office/drawing/2014/main" id="{6B29704E-A988-4FAD-A7A3-02212D64F2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40768" y="1384989"/>
            <a:ext cx="3145435" cy="444396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05075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436647" y="1828160"/>
            <a:ext cx="11111187" cy="4351338"/>
          </a:xfrm>
        </p:spPr>
        <p:txBody>
          <a:bodyPr>
            <a:normAutofit/>
          </a:bodyPr>
          <a:lstStyle/>
          <a:p>
            <a:pPr marL="367608" indent="-367608" defTabSz="914377">
              <a:lnSpc>
                <a:spcPct val="115000"/>
              </a:lnSpc>
              <a:buFont typeface="Arial" panose="020B0604020202020204" pitchFamily="34" charset="0"/>
              <a:buChar char="•"/>
            </a:pPr>
            <a:r>
              <a:rPr lang="en-GB" b="1"/>
              <a:t>To measure: </a:t>
            </a:r>
            <a:r>
              <a:rPr lang="en-GB"/>
              <a:t>determine the </a:t>
            </a:r>
            <a:r>
              <a:rPr lang="en-GB" b="1"/>
              <a:t>amounts, extent and condition</a:t>
            </a:r>
            <a:r>
              <a:rPr lang="en-GB"/>
              <a:t> in physical terms, e.g. m3, tons, number of injuries, number of jobs</a:t>
            </a:r>
          </a:p>
          <a:p>
            <a:pPr marL="367608" indent="-367608" defTabSz="914377">
              <a:lnSpc>
                <a:spcPct val="115000"/>
              </a:lnSpc>
              <a:buFont typeface="Arial" panose="020B0604020202020204" pitchFamily="34" charset="0"/>
              <a:buChar char="•"/>
            </a:pPr>
            <a:r>
              <a:rPr lang="en-GB" b="1"/>
              <a:t>To value: </a:t>
            </a:r>
            <a:r>
              <a:rPr lang="en-GB"/>
              <a:t>estimate the </a:t>
            </a:r>
            <a:r>
              <a:rPr lang="en-GB" b="1"/>
              <a:t>relative importance, worth, or usefulness </a:t>
            </a:r>
            <a:r>
              <a:rPr lang="en-GB"/>
              <a:t>of natural / social / human capital to people (or to a business), in a particular context. </a:t>
            </a:r>
          </a:p>
          <a:p>
            <a:pPr marL="0" indent="0" defTabSz="914377">
              <a:lnSpc>
                <a:spcPct val="115000"/>
              </a:lnSpc>
              <a:buNone/>
            </a:pPr>
            <a:endParaRPr lang="en-GB"/>
          </a:p>
          <a:p>
            <a:pPr marL="0" indent="0" defTabSz="914377">
              <a:lnSpc>
                <a:spcPct val="115000"/>
              </a:lnSpc>
              <a:buNone/>
            </a:pPr>
            <a:r>
              <a:rPr lang="en-GB"/>
              <a:t>Can be </a:t>
            </a:r>
            <a:r>
              <a:rPr lang="en-GB" b="1"/>
              <a:t>qualitative, quantitative and monetary</a:t>
            </a:r>
          </a:p>
          <a:p>
            <a:pPr marL="0" indent="0" defTabSz="914377">
              <a:lnSpc>
                <a:spcPct val="115000"/>
              </a:lnSpc>
              <a:buNone/>
            </a:pPr>
            <a:endParaRPr lang="en-GB"/>
          </a:p>
          <a:p>
            <a:pPr marL="0" indent="0" algn="ctr" defTabSz="914377">
              <a:lnSpc>
                <a:spcPct val="115000"/>
              </a:lnSpc>
              <a:buNone/>
            </a:pPr>
            <a:r>
              <a:rPr lang="en-GB" b="1"/>
              <a:t>Costs and benefits to the business, and to society</a:t>
            </a:r>
            <a:endParaRPr lang="en-US" b="1"/>
          </a:p>
          <a:p>
            <a:pPr marL="0" indent="0">
              <a:lnSpc>
                <a:spcPct val="150000"/>
              </a:lnSpc>
              <a:buNone/>
            </a:pPr>
            <a:endParaRPr lang="en-GB"/>
          </a:p>
        </p:txBody>
      </p:sp>
      <p:sp>
        <p:nvSpPr>
          <p:cNvPr id="6" name="Arrow: Right 5">
            <a:extLst>
              <a:ext uri="{FF2B5EF4-FFF2-40B4-BE49-F238E27FC236}">
                <a16:creationId xmlns:a16="http://schemas.microsoft.com/office/drawing/2014/main" id="{33A9681D-9196-4C88-A5B2-4AD73545DE6F}"/>
              </a:ext>
            </a:extLst>
          </p:cNvPr>
          <p:cNvSpPr/>
          <p:nvPr/>
        </p:nvSpPr>
        <p:spPr>
          <a:xfrm>
            <a:off x="1612121" y="5403006"/>
            <a:ext cx="659131" cy="560681"/>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7" name="TextBox 6">
            <a:extLst>
              <a:ext uri="{FF2B5EF4-FFF2-40B4-BE49-F238E27FC236}">
                <a16:creationId xmlns:a16="http://schemas.microsoft.com/office/drawing/2014/main" id="{F586AD84-4084-4E44-9D22-9C72495BCFB9}"/>
              </a:ext>
            </a:extLst>
          </p:cNvPr>
          <p:cNvSpPr txBox="1"/>
          <p:nvPr/>
        </p:nvSpPr>
        <p:spPr>
          <a:xfrm>
            <a:off x="3914716" y="1304940"/>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sp>
        <p:nvSpPr>
          <p:cNvPr id="5" name="Slide Number Placeholder 4">
            <a:extLst>
              <a:ext uri="{FF2B5EF4-FFF2-40B4-BE49-F238E27FC236}">
                <a16:creationId xmlns:a16="http://schemas.microsoft.com/office/drawing/2014/main" id="{60511B1B-23C9-436C-8FBF-D515D653C26B}"/>
              </a:ext>
            </a:extLst>
          </p:cNvPr>
          <p:cNvSpPr>
            <a:spLocks noGrp="1"/>
          </p:cNvSpPr>
          <p:nvPr>
            <p:ph type="sldNum" sz="quarter" idx="12"/>
          </p:nvPr>
        </p:nvSpPr>
        <p:spPr/>
        <p:txBody>
          <a:bodyPr/>
          <a:lstStyle/>
          <a:p>
            <a:fld id="{971CEC84-1649-40CE-BFF6-7286506FEA08}" type="slidenum">
              <a:rPr lang="en-GB" smtClean="0"/>
              <a:pPr/>
              <a:t>50</a:t>
            </a:fld>
            <a:endParaRPr lang="en-GB"/>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7285666" y="4086224"/>
            <a:ext cx="1323272" cy="657225"/>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8914219" y="4086223"/>
            <a:ext cx="1323272" cy="657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5" descr="Window">
            <a:extLst>
              <a:ext uri="{FF2B5EF4-FFF2-40B4-BE49-F238E27FC236}">
                <a16:creationId xmlns:a16="http://schemas.microsoft.com/office/drawing/2014/main" id="{51CEBDAC-0772-4BB3-86D3-568DC7B824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537013" y="3876010"/>
            <a:ext cx="759637" cy="981017"/>
          </a:xfrm>
          <a:prstGeom prst="rect">
            <a:avLst/>
          </a:prstGeom>
        </p:spPr>
      </p:pic>
      <p:sp>
        <p:nvSpPr>
          <p:cNvPr id="11" name="Teardrop 10">
            <a:extLst>
              <a:ext uri="{FF2B5EF4-FFF2-40B4-BE49-F238E27FC236}">
                <a16:creationId xmlns:a16="http://schemas.microsoft.com/office/drawing/2014/main" id="{FE0920C0-171B-4D81-A907-F28F62BA954A}"/>
              </a:ext>
            </a:extLst>
          </p:cNvPr>
          <p:cNvSpPr/>
          <p:nvPr/>
        </p:nvSpPr>
        <p:spPr>
          <a:xfrm>
            <a:off x="10357851" y="125352"/>
            <a:ext cx="1616821" cy="161682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See </a:t>
            </a:r>
            <a:r>
              <a:rPr lang="en-US" sz="1700" b="1" dirty="0"/>
              <a:t>p. 27 </a:t>
            </a:r>
            <a:r>
              <a:rPr lang="en-US" sz="1700" dirty="0"/>
              <a:t>in the workbook</a:t>
            </a:r>
            <a:endParaRPr lang="en-CH" sz="1700" dirty="0"/>
          </a:p>
        </p:txBody>
      </p:sp>
    </p:spTree>
    <p:extLst>
      <p:ext uri="{BB962C8B-B14F-4D97-AF65-F5344CB8AC3E}">
        <p14:creationId xmlns:p14="http://schemas.microsoft.com/office/powerpoint/2010/main" val="404407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Companies are </a:t>
            </a:r>
            <a:r>
              <a:rPr lang="en-GB" b="1"/>
              <a:t>Experimenting &amp; Sharing</a:t>
            </a:r>
            <a:endParaRPr lang="en-GB"/>
          </a:p>
        </p:txBody>
      </p:sp>
      <p:grpSp>
        <p:nvGrpSpPr>
          <p:cNvPr id="8" name="Group 7">
            <a:extLst>
              <a:ext uri="{FF2B5EF4-FFF2-40B4-BE49-F238E27FC236}">
                <a16:creationId xmlns:a16="http://schemas.microsoft.com/office/drawing/2014/main" id="{004BEB1A-5443-43B1-B2FF-3723A8DFEEE2}"/>
              </a:ext>
            </a:extLst>
          </p:cNvPr>
          <p:cNvGrpSpPr>
            <a:grpSpLocks noChangeAspect="1"/>
          </p:cNvGrpSpPr>
          <p:nvPr/>
        </p:nvGrpSpPr>
        <p:grpSpPr>
          <a:xfrm>
            <a:off x="318308" y="1189409"/>
            <a:ext cx="9523161" cy="4794029"/>
            <a:chOff x="0" y="2732"/>
            <a:chExt cx="9236652" cy="4649798"/>
          </a:xfrm>
        </p:grpSpPr>
        <p:pic>
          <p:nvPicPr>
            <p:cNvPr id="9" name="Picture 8">
              <a:extLst>
                <a:ext uri="{FF2B5EF4-FFF2-40B4-BE49-F238E27FC236}">
                  <a16:creationId xmlns:a16="http://schemas.microsoft.com/office/drawing/2014/main" id="{D5786E60-EFB7-4816-9A2D-A8CB78D306CD}"/>
                </a:ext>
              </a:extLst>
            </p:cNvPr>
            <p:cNvPicPr>
              <a:picLocks noChangeAspect="1"/>
            </p:cNvPicPr>
            <p:nvPr/>
          </p:nvPicPr>
          <p:blipFill>
            <a:blip r:embed="rId3"/>
            <a:stretch>
              <a:fillRect/>
            </a:stretch>
          </p:blipFill>
          <p:spPr>
            <a:xfrm>
              <a:off x="234802" y="635521"/>
              <a:ext cx="2209049" cy="152908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758819B-AEF4-4760-99D1-A5567E953149}"/>
                </a:ext>
              </a:extLst>
            </p:cNvPr>
            <p:cNvPicPr>
              <a:picLocks noChangeAspect="1"/>
            </p:cNvPicPr>
            <p:nvPr/>
          </p:nvPicPr>
          <p:blipFill>
            <a:blip r:embed="rId4"/>
            <a:stretch>
              <a:fillRect/>
            </a:stretch>
          </p:blipFill>
          <p:spPr>
            <a:xfrm>
              <a:off x="103036" y="143681"/>
              <a:ext cx="964247" cy="444625"/>
            </a:xfrm>
            <a:prstGeom prst="rect">
              <a:avLst/>
            </a:prstGeom>
          </p:spPr>
        </p:pic>
        <p:pic>
          <p:nvPicPr>
            <p:cNvPr id="11" name="Picture 10">
              <a:extLst>
                <a:ext uri="{FF2B5EF4-FFF2-40B4-BE49-F238E27FC236}">
                  <a16:creationId xmlns:a16="http://schemas.microsoft.com/office/drawing/2014/main" id="{014F030D-E670-41D7-9BDD-AEA2DE8D86B5}"/>
                </a:ext>
              </a:extLst>
            </p:cNvPr>
            <p:cNvPicPr>
              <a:picLocks noChangeAspect="1"/>
            </p:cNvPicPr>
            <p:nvPr/>
          </p:nvPicPr>
          <p:blipFill>
            <a:blip r:embed="rId5"/>
            <a:stretch>
              <a:fillRect/>
            </a:stretch>
          </p:blipFill>
          <p:spPr>
            <a:xfrm>
              <a:off x="3119722" y="165139"/>
              <a:ext cx="2904556" cy="150712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9361776-BA09-4E40-A276-B77485490331}"/>
                </a:ext>
              </a:extLst>
            </p:cNvPr>
            <p:cNvPicPr>
              <a:picLocks noChangeAspect="1"/>
            </p:cNvPicPr>
            <p:nvPr/>
          </p:nvPicPr>
          <p:blipFill>
            <a:blip r:embed="rId6"/>
            <a:stretch>
              <a:fillRect/>
            </a:stretch>
          </p:blipFill>
          <p:spPr>
            <a:xfrm>
              <a:off x="2441027" y="209261"/>
              <a:ext cx="658004" cy="401432"/>
            </a:xfrm>
            <a:prstGeom prst="rect">
              <a:avLst/>
            </a:prstGeom>
          </p:spPr>
        </p:pic>
        <p:pic>
          <p:nvPicPr>
            <p:cNvPr id="13" name="Picture 12">
              <a:extLst>
                <a:ext uri="{FF2B5EF4-FFF2-40B4-BE49-F238E27FC236}">
                  <a16:creationId xmlns:a16="http://schemas.microsoft.com/office/drawing/2014/main" id="{478CB3F9-609D-465D-B9F5-F33B95D67E09}"/>
                </a:ext>
              </a:extLst>
            </p:cNvPr>
            <p:cNvPicPr>
              <a:picLocks noChangeAspect="1"/>
            </p:cNvPicPr>
            <p:nvPr/>
          </p:nvPicPr>
          <p:blipFill>
            <a:blip r:embed="rId7"/>
            <a:stretch>
              <a:fillRect/>
            </a:stretch>
          </p:blipFill>
          <p:spPr>
            <a:xfrm>
              <a:off x="0" y="2978896"/>
              <a:ext cx="2285905" cy="1242711"/>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4A52C3A0-4F74-40BF-9894-8B72E0C8298D}"/>
                </a:ext>
              </a:extLst>
            </p:cNvPr>
            <p:cNvGrpSpPr>
              <a:grpSpLocks noChangeAspect="1"/>
            </p:cNvGrpSpPr>
            <p:nvPr/>
          </p:nvGrpSpPr>
          <p:grpSpPr>
            <a:xfrm>
              <a:off x="3758474" y="1783559"/>
              <a:ext cx="2541671" cy="1464663"/>
              <a:chOff x="5148497" y="1435658"/>
              <a:chExt cx="3913130" cy="2254980"/>
            </a:xfrm>
          </p:grpSpPr>
          <p:pic>
            <p:nvPicPr>
              <p:cNvPr id="28" name="Picture Placeholder 5" descr="BASF’s Value-to-Society: Results 2013-2017 at Group level">
                <a:extLst>
                  <a:ext uri="{FF2B5EF4-FFF2-40B4-BE49-F238E27FC236}">
                    <a16:creationId xmlns:a16="http://schemas.microsoft.com/office/drawing/2014/main" id="{473C362A-A39C-4307-BADB-F2F7EED9715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148497" y="1653094"/>
                <a:ext cx="3913130" cy="2037544"/>
              </a:xfrm>
              <a:prstGeom prst="rect">
                <a:avLst/>
              </a:prstGeom>
              <a:ln>
                <a:noFill/>
              </a:ln>
              <a:effectLst>
                <a:outerShdw blurRad="292100" dist="139700" dir="2700000" algn="tl" rotWithShape="0">
                  <a:srgbClr val="333333">
                    <a:alpha val="65000"/>
                  </a:srgbClr>
                </a:outerShdw>
              </a:effectLst>
            </p:spPr>
          </p:pic>
          <p:pic>
            <p:nvPicPr>
              <p:cNvPr id="29" name="Picture Placeholder 5" descr="BASF’s Value-to-Society: Results 2013-2017 at Group level">
                <a:extLst>
                  <a:ext uri="{FF2B5EF4-FFF2-40B4-BE49-F238E27FC236}">
                    <a16:creationId xmlns:a16="http://schemas.microsoft.com/office/drawing/2014/main" id="{85BB9AC6-B9DD-4C20-B6F3-EF64080212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1514" r="13518" b="12406"/>
              <a:stretch/>
            </p:blipFill>
            <p:spPr>
              <a:xfrm>
                <a:off x="5148497" y="1435658"/>
                <a:ext cx="3913130" cy="167378"/>
              </a:xfrm>
              <a:prstGeom prst="rect">
                <a:avLst/>
              </a:prstGeom>
              <a:ln>
                <a:noFill/>
              </a:ln>
              <a:effectLst>
                <a:outerShdw blurRad="292100" dist="139700" dir="2700000" algn="tl" rotWithShape="0">
                  <a:srgbClr val="333333">
                    <a:alpha val="65000"/>
                  </a:srgbClr>
                </a:outerShdw>
              </a:effectLst>
            </p:spPr>
          </p:pic>
        </p:grpSp>
        <p:pic>
          <p:nvPicPr>
            <p:cNvPr id="15" name="Picture 2" descr="Image result for kering">
              <a:extLst>
                <a:ext uri="{FF2B5EF4-FFF2-40B4-BE49-F238E27FC236}">
                  <a16:creationId xmlns:a16="http://schemas.microsoft.com/office/drawing/2014/main" id="{F4CC7222-D0A2-4B61-BE94-91F726C4C4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8432" y="2902444"/>
              <a:ext cx="1203379" cy="755564"/>
            </a:xfrm>
            <a:prstGeom prst="rect">
              <a:avLst/>
            </a:prstGeom>
            <a:extLst>
              <a:ext uri="{909E8E84-426E-40DD-AFC4-6F175D3DCCD1}">
                <a14:hiddenFill xmlns:a14="http://schemas.microsoft.com/office/drawing/2010/main">
                  <a:solidFill>
                    <a:srgbClr val="FFFFFF"/>
                  </a:solidFill>
                </a14:hiddenFill>
              </a:ext>
            </a:extLst>
          </p:spPr>
        </p:pic>
        <p:pic>
          <p:nvPicPr>
            <p:cNvPr id="16" name="Picture 6" descr="Image result for philips">
              <a:extLst>
                <a:ext uri="{FF2B5EF4-FFF2-40B4-BE49-F238E27FC236}">
                  <a16:creationId xmlns:a16="http://schemas.microsoft.com/office/drawing/2014/main" id="{B5C0A015-D4BA-40AC-95EA-A952EF8660F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3459" y="2808432"/>
              <a:ext cx="719635" cy="8306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BASF">
              <a:extLst>
                <a:ext uri="{FF2B5EF4-FFF2-40B4-BE49-F238E27FC236}">
                  <a16:creationId xmlns:a16="http://schemas.microsoft.com/office/drawing/2014/main" id="{724288CF-059B-4307-8194-2B245AB272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72104" y="1918494"/>
              <a:ext cx="880433" cy="441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Related image">
              <a:extLst>
                <a:ext uri="{FF2B5EF4-FFF2-40B4-BE49-F238E27FC236}">
                  <a16:creationId xmlns:a16="http://schemas.microsoft.com/office/drawing/2014/main" id="{478B5B93-BA7D-40DB-8BE9-74D132AE5F7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04" y="2675210"/>
              <a:ext cx="818067" cy="266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Image result for eftec">
              <a:extLst>
                <a:ext uri="{FF2B5EF4-FFF2-40B4-BE49-F238E27FC236}">
                  <a16:creationId xmlns:a16="http://schemas.microsoft.com/office/drawing/2014/main" id="{C19AADCB-697C-4FA5-A63D-A4FA4821FFC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640" y="2611279"/>
              <a:ext cx="924258" cy="4621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Placeholder 5" descr="Window">
              <a:extLst>
                <a:ext uri="{FF2B5EF4-FFF2-40B4-BE49-F238E27FC236}">
                  <a16:creationId xmlns:a16="http://schemas.microsoft.com/office/drawing/2014/main" id="{0D46241E-F474-425D-9600-C342389641FA}"/>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a:off x="2934724" y="3270350"/>
              <a:ext cx="2195829" cy="1354402"/>
            </a:xfrm>
            <a:prstGeom prst="rect">
              <a:avLst/>
            </a:prstGeom>
            <a:ln>
              <a:noFill/>
            </a:ln>
            <a:effectLst>
              <a:outerShdw blurRad="292100" dist="139700" dir="2700000" algn="tl" rotWithShape="0">
                <a:srgbClr val="333333">
                  <a:alpha val="65000"/>
                </a:srgbClr>
              </a:outerShdw>
            </a:effectLst>
          </p:spPr>
        </p:pic>
        <p:grpSp>
          <p:nvGrpSpPr>
            <p:cNvPr id="21" name="Groupe 4">
              <a:extLst>
                <a:ext uri="{FF2B5EF4-FFF2-40B4-BE49-F238E27FC236}">
                  <a16:creationId xmlns:a16="http://schemas.microsoft.com/office/drawing/2014/main" id="{650015D5-A920-42BB-92B4-F33BA14A7E2B}"/>
                </a:ext>
              </a:extLst>
            </p:cNvPr>
            <p:cNvGrpSpPr/>
            <p:nvPr/>
          </p:nvGrpSpPr>
          <p:grpSpPr>
            <a:xfrm>
              <a:off x="6158543" y="3533577"/>
              <a:ext cx="3050633" cy="1118953"/>
              <a:chOff x="899592" y="963130"/>
              <a:chExt cx="8003251" cy="3663883"/>
            </a:xfrm>
          </p:grpSpPr>
          <p:pic>
            <p:nvPicPr>
              <p:cNvPr id="25" name="Image 2" descr="image002">
                <a:extLst>
                  <a:ext uri="{FF2B5EF4-FFF2-40B4-BE49-F238E27FC236}">
                    <a16:creationId xmlns:a16="http://schemas.microsoft.com/office/drawing/2014/main" id="{68083E1E-013B-4717-B7B5-911C08D3CE20}"/>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899592" y="963130"/>
                <a:ext cx="7402182" cy="3663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3" descr="image003">
                <a:extLst>
                  <a:ext uri="{FF2B5EF4-FFF2-40B4-BE49-F238E27FC236}">
                    <a16:creationId xmlns:a16="http://schemas.microsoft.com/office/drawing/2014/main" id="{6D20F965-2FFE-477D-ACFF-97D7335AF381}"/>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3779912" y="1635646"/>
                <a:ext cx="5122931" cy="1742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1">
                <a:extLst>
                  <a:ext uri="{FF2B5EF4-FFF2-40B4-BE49-F238E27FC236}">
                    <a16:creationId xmlns:a16="http://schemas.microsoft.com/office/drawing/2014/main" id="{8294B349-D8E9-4299-98CA-71988339981B}"/>
                  </a:ext>
                </a:extLst>
              </p:cNvPr>
              <p:cNvSpPr txBox="1"/>
              <p:nvPr/>
            </p:nvSpPr>
            <p:spPr>
              <a:xfrm>
                <a:off x="5724128" y="1059584"/>
                <a:ext cx="2016225" cy="1172951"/>
              </a:xfrm>
              <a:prstGeom prst="rect">
                <a:avLst/>
              </a:prstGeom>
              <a:solidFill>
                <a:schemeClr val="bg1"/>
              </a:solidFill>
            </p:spPr>
            <p:txBody>
              <a:bodyPr wrap="square" rtlCol="0">
                <a:spAutoFit/>
              </a:bodyPr>
              <a:lstStyle/>
              <a:p>
                <a:pPr defTabSz="914377"/>
                <a:endParaRPr lang="en-GB">
                  <a:solidFill>
                    <a:prstClr val="black"/>
                  </a:solidFill>
                  <a:latin typeface="Calibri" panose="020F0502020204030204"/>
                </a:endParaRPr>
              </a:p>
            </p:txBody>
          </p:sp>
        </p:grpSp>
        <p:pic>
          <p:nvPicPr>
            <p:cNvPr id="22" name="Picture 4" descr="Image result for kering ep&amp;l">
              <a:extLst>
                <a:ext uri="{FF2B5EF4-FFF2-40B4-BE49-F238E27FC236}">
                  <a16:creationId xmlns:a16="http://schemas.microsoft.com/office/drawing/2014/main" id="{21B9EB10-493C-4378-BFA5-E97B15FEBF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69303" y="2671125"/>
              <a:ext cx="1667349" cy="10468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9FE6873-39A0-48CD-9599-018137CB3B83}"/>
                </a:ext>
              </a:extLst>
            </p:cNvPr>
            <p:cNvPicPr>
              <a:picLocks noChangeAspect="1"/>
            </p:cNvPicPr>
            <p:nvPr/>
          </p:nvPicPr>
          <p:blipFill>
            <a:blip r:embed="rId19"/>
            <a:stretch>
              <a:fillRect/>
            </a:stretch>
          </p:blipFill>
          <p:spPr>
            <a:xfrm>
              <a:off x="6373971" y="362655"/>
              <a:ext cx="2821522" cy="1544231"/>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C15157CB-6B1D-49AB-9F81-47D2EFB7844C}"/>
                </a:ext>
              </a:extLst>
            </p:cNvPr>
            <p:cNvPicPr>
              <a:picLocks noChangeAspect="1"/>
            </p:cNvPicPr>
            <p:nvPr/>
          </p:nvPicPr>
          <p:blipFill>
            <a:blip r:embed="rId20"/>
            <a:stretch>
              <a:fillRect/>
            </a:stretch>
          </p:blipFill>
          <p:spPr>
            <a:xfrm>
              <a:off x="6069752" y="2732"/>
              <a:ext cx="936797" cy="723889"/>
            </a:xfrm>
            <a:prstGeom prst="rect">
              <a:avLst/>
            </a:prstGeom>
          </p:spPr>
        </p:pic>
      </p:grpSp>
      <p:sp>
        <p:nvSpPr>
          <p:cNvPr id="4" name="Slide Number Placeholder 3">
            <a:extLst>
              <a:ext uri="{FF2B5EF4-FFF2-40B4-BE49-F238E27FC236}">
                <a16:creationId xmlns:a16="http://schemas.microsoft.com/office/drawing/2014/main" id="{0A83903C-9952-4387-A771-375D8435E2EB}"/>
              </a:ext>
            </a:extLst>
          </p:cNvPr>
          <p:cNvSpPr>
            <a:spLocks noGrp="1"/>
          </p:cNvSpPr>
          <p:nvPr>
            <p:ph type="sldNum" sz="quarter" idx="12"/>
          </p:nvPr>
        </p:nvSpPr>
        <p:spPr/>
        <p:txBody>
          <a:bodyPr/>
          <a:lstStyle/>
          <a:p>
            <a:fld id="{971CEC84-1649-40CE-BFF6-7286506FEA08}" type="slidenum">
              <a:rPr lang="en-GB" smtClean="0"/>
              <a:pPr/>
              <a:t>51</a:t>
            </a:fld>
            <a:endParaRPr lang="en-GB"/>
          </a:p>
        </p:txBody>
      </p:sp>
      <p:pic>
        <p:nvPicPr>
          <p:cNvPr id="30" name="Picture Placeholder 5" descr="a147346a-339e-a49b-7d3f-fb53be8e46c9">
            <a:extLst>
              <a:ext uri="{FF2B5EF4-FFF2-40B4-BE49-F238E27FC236}">
                <a16:creationId xmlns:a16="http://schemas.microsoft.com/office/drawing/2014/main" id="{2A27C955-57E1-48BF-B461-D9F5C080209F}"/>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a:xfrm>
            <a:off x="9857849" y="2610545"/>
            <a:ext cx="2288234" cy="2091916"/>
          </a:xfrm>
          <a:prstGeom prst="rect">
            <a:avLst/>
          </a:prstGeom>
          <a:effectLst>
            <a:outerShdw blurRad="50800" dist="38100" dir="2700000" algn="tl" rotWithShape="0">
              <a:prstClr val="black">
                <a:alpha val="40000"/>
              </a:prstClr>
            </a:outerShdw>
          </a:effectLst>
        </p:spPr>
      </p:pic>
      <p:pic>
        <p:nvPicPr>
          <p:cNvPr id="2050" name="Picture 2" descr="Image result for cemex logo">
            <a:extLst>
              <a:ext uri="{FF2B5EF4-FFF2-40B4-BE49-F238E27FC236}">
                <a16:creationId xmlns:a16="http://schemas.microsoft.com/office/drawing/2014/main" id="{417B6B9C-0A27-4CC8-886C-6FC480D5845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727132" y="2215299"/>
            <a:ext cx="1141861" cy="33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618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err="1"/>
              <a:t>Kering</a:t>
            </a:r>
            <a:endParaRPr lang="en-GB"/>
          </a:p>
        </p:txBody>
      </p:sp>
      <p:pic>
        <p:nvPicPr>
          <p:cNvPr id="7" name="Picture Placeholder 5" descr="kering_EN_developpementdurable_publishes_2017_group_epl_results-pdf.pdf">
            <a:extLst>
              <a:ext uri="{FF2B5EF4-FFF2-40B4-BE49-F238E27FC236}">
                <a16:creationId xmlns:a16="http://schemas.microsoft.com/office/drawing/2014/main" id="{2DA9AD47-23A5-4AFC-A6DE-21D16240FC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23215" y="200533"/>
            <a:ext cx="6668785" cy="6532115"/>
          </a:xfrm>
          <a:prstGeom prst="rect">
            <a:avLst/>
          </a:prstGeom>
        </p:spPr>
      </p:pic>
      <p:sp>
        <p:nvSpPr>
          <p:cNvPr id="47" name="Content Placeholder 2">
            <a:extLst>
              <a:ext uri="{FF2B5EF4-FFF2-40B4-BE49-F238E27FC236}">
                <a16:creationId xmlns:a16="http://schemas.microsoft.com/office/drawing/2014/main" id="{5A437372-E3C8-45AC-932D-425BE7EC1966}"/>
              </a:ext>
            </a:extLst>
          </p:cNvPr>
          <p:cNvSpPr>
            <a:spLocks noGrp="1"/>
          </p:cNvSpPr>
          <p:nvPr>
            <p:ph idx="1"/>
          </p:nvPr>
        </p:nvSpPr>
        <p:spPr>
          <a:xfrm>
            <a:off x="314196" y="1461524"/>
            <a:ext cx="5376486" cy="4351338"/>
          </a:xfrm>
        </p:spPr>
        <p:txBody>
          <a:bodyPr/>
          <a:lstStyle/>
          <a:p>
            <a:r>
              <a:rPr lang="en-US"/>
              <a:t>Environmental profit &amp; loss statement covering the </a:t>
            </a:r>
            <a:r>
              <a:rPr lang="en-US" b="1">
                <a:solidFill>
                  <a:srgbClr val="23BAED"/>
                </a:solidFill>
              </a:rPr>
              <a:t>entire value chain </a:t>
            </a:r>
          </a:p>
          <a:p>
            <a:r>
              <a:rPr lang="en-US"/>
              <a:t>Quantification of use of natural resources </a:t>
            </a:r>
          </a:p>
          <a:p>
            <a:r>
              <a:rPr lang="en-US"/>
              <a:t>Supporting decision-making </a:t>
            </a:r>
          </a:p>
          <a:p>
            <a:pPr lvl="1"/>
            <a:r>
              <a:rPr lang="en-US"/>
              <a:t>Sustainability strategy</a:t>
            </a:r>
          </a:p>
          <a:p>
            <a:pPr lvl="1"/>
            <a:r>
              <a:rPr lang="en-US"/>
              <a:t>Improving processes and sourcing</a:t>
            </a:r>
          </a:p>
          <a:p>
            <a:endParaRPr lang="en-CH"/>
          </a:p>
        </p:txBody>
      </p:sp>
      <p:sp>
        <p:nvSpPr>
          <p:cNvPr id="48" name="TextBox 47">
            <a:extLst>
              <a:ext uri="{FF2B5EF4-FFF2-40B4-BE49-F238E27FC236}">
                <a16:creationId xmlns:a16="http://schemas.microsoft.com/office/drawing/2014/main" id="{CEC699A1-31C3-49FA-BCDB-9EABC583EE79}"/>
              </a:ext>
            </a:extLst>
          </p:cNvPr>
          <p:cNvSpPr txBox="1"/>
          <p:nvPr/>
        </p:nvSpPr>
        <p:spPr>
          <a:xfrm>
            <a:off x="446281" y="5109230"/>
            <a:ext cx="4956674" cy="574492"/>
          </a:xfrm>
          <a:prstGeom prst="rect">
            <a:avLst/>
          </a:prstGeom>
          <a:solidFill>
            <a:srgbClr val="BBD151">
              <a:alpha val="38000"/>
            </a:srgbClr>
          </a:solidFill>
        </p:spPr>
        <p:txBody>
          <a:bodyPr wrap="none" rtlCol="0">
            <a:spAutoFit/>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p:txBody>
      </p:sp>
      <p:sp>
        <p:nvSpPr>
          <p:cNvPr id="8" name="Oval 7">
            <a:extLst>
              <a:ext uri="{FF2B5EF4-FFF2-40B4-BE49-F238E27FC236}">
                <a16:creationId xmlns:a16="http://schemas.microsoft.com/office/drawing/2014/main" id="{20347CDD-9194-4083-800F-19B06B6C4CCA}"/>
              </a:ext>
            </a:extLst>
          </p:cNvPr>
          <p:cNvSpPr/>
          <p:nvPr/>
        </p:nvSpPr>
        <p:spPr>
          <a:xfrm>
            <a:off x="6769203" y="980688"/>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F7009BE-FC07-49D7-A9F4-4FB3CD45421A}"/>
              </a:ext>
            </a:extLst>
          </p:cNvPr>
          <p:cNvSpPr/>
          <p:nvPr/>
        </p:nvSpPr>
        <p:spPr>
          <a:xfrm>
            <a:off x="7599887" y="955100"/>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18AB8AA9-4892-49D3-B118-369440949A3F}"/>
              </a:ext>
            </a:extLst>
          </p:cNvPr>
          <p:cNvSpPr/>
          <p:nvPr/>
        </p:nvSpPr>
        <p:spPr>
          <a:xfrm>
            <a:off x="8631535" y="980688"/>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D6A92B1-78E7-48CB-A846-21DB65F0D741}"/>
              </a:ext>
            </a:extLst>
          </p:cNvPr>
          <p:cNvSpPr/>
          <p:nvPr/>
        </p:nvSpPr>
        <p:spPr>
          <a:xfrm>
            <a:off x="9622412" y="924776"/>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D646AAD-3F4D-44FE-A2FF-26363CE50962}"/>
              </a:ext>
            </a:extLst>
          </p:cNvPr>
          <p:cNvSpPr/>
          <p:nvPr/>
        </p:nvSpPr>
        <p:spPr>
          <a:xfrm>
            <a:off x="10493866" y="955100"/>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18C0CAF-34B6-4BF7-B185-67782444966E}"/>
              </a:ext>
            </a:extLst>
          </p:cNvPr>
          <p:cNvSpPr/>
          <p:nvPr/>
        </p:nvSpPr>
        <p:spPr>
          <a:xfrm>
            <a:off x="11427008" y="980688"/>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AAA17CF-7934-4EC0-91F0-CF98AF0640A3}"/>
              </a:ext>
            </a:extLst>
          </p:cNvPr>
          <p:cNvSpPr/>
          <p:nvPr/>
        </p:nvSpPr>
        <p:spPr>
          <a:xfrm>
            <a:off x="6769203" y="1914508"/>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52AB4DD7-CDDD-41E0-85DC-712A60991BAA}"/>
              </a:ext>
            </a:extLst>
          </p:cNvPr>
          <p:cNvSpPr/>
          <p:nvPr/>
        </p:nvSpPr>
        <p:spPr>
          <a:xfrm>
            <a:off x="7657938" y="1971637"/>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3325CF2-AF1A-4204-A5DE-E27B5518C1CB}"/>
              </a:ext>
            </a:extLst>
          </p:cNvPr>
          <p:cNvSpPr/>
          <p:nvPr/>
        </p:nvSpPr>
        <p:spPr>
          <a:xfrm>
            <a:off x="8699359" y="1914507"/>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80CB42E5-496C-41EC-BCC0-2FA145D4209E}"/>
              </a:ext>
            </a:extLst>
          </p:cNvPr>
          <p:cNvSpPr/>
          <p:nvPr/>
        </p:nvSpPr>
        <p:spPr>
          <a:xfrm>
            <a:off x="9605045" y="1915711"/>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D1C385A-AE67-457F-812B-88672B0CBA41}"/>
              </a:ext>
            </a:extLst>
          </p:cNvPr>
          <p:cNvSpPr/>
          <p:nvPr/>
        </p:nvSpPr>
        <p:spPr>
          <a:xfrm>
            <a:off x="10397492" y="1763302"/>
            <a:ext cx="645182" cy="7322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26C291A-90DF-466E-B97C-B1929F531C8D}"/>
              </a:ext>
            </a:extLst>
          </p:cNvPr>
          <p:cNvSpPr/>
          <p:nvPr/>
        </p:nvSpPr>
        <p:spPr>
          <a:xfrm>
            <a:off x="10265417" y="2675672"/>
            <a:ext cx="894067" cy="8061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136F21D2-4B3C-48E1-8643-611BA6FA98E5}"/>
              </a:ext>
            </a:extLst>
          </p:cNvPr>
          <p:cNvSpPr/>
          <p:nvPr/>
        </p:nvSpPr>
        <p:spPr>
          <a:xfrm>
            <a:off x="7703724" y="2829503"/>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62D0C42-9517-46D0-B977-9E3063A023B9}"/>
              </a:ext>
            </a:extLst>
          </p:cNvPr>
          <p:cNvSpPr/>
          <p:nvPr/>
        </p:nvSpPr>
        <p:spPr>
          <a:xfrm>
            <a:off x="8699359" y="2848326"/>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9E9891B-29E5-4A0D-8701-AC09B94B20C1}"/>
              </a:ext>
            </a:extLst>
          </p:cNvPr>
          <p:cNvSpPr/>
          <p:nvPr/>
        </p:nvSpPr>
        <p:spPr>
          <a:xfrm>
            <a:off x="9519047" y="2809302"/>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8872779-BD72-4CA4-BCFD-8050082412A4}"/>
              </a:ext>
            </a:extLst>
          </p:cNvPr>
          <p:cNvSpPr/>
          <p:nvPr/>
        </p:nvSpPr>
        <p:spPr>
          <a:xfrm>
            <a:off x="6773217" y="2869425"/>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863601EA-C576-40B5-8B67-3B5954CD4F75}"/>
              </a:ext>
            </a:extLst>
          </p:cNvPr>
          <p:cNvSpPr/>
          <p:nvPr/>
        </p:nvSpPr>
        <p:spPr>
          <a:xfrm>
            <a:off x="6792210" y="3820452"/>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C9048311-27A0-46A2-9F87-1ECB666046AC}"/>
              </a:ext>
            </a:extLst>
          </p:cNvPr>
          <p:cNvSpPr/>
          <p:nvPr/>
        </p:nvSpPr>
        <p:spPr>
          <a:xfrm>
            <a:off x="7657938" y="3815717"/>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8164C0F4-5EA4-41DD-94C2-30699EE45C27}"/>
              </a:ext>
            </a:extLst>
          </p:cNvPr>
          <p:cNvSpPr/>
          <p:nvPr/>
        </p:nvSpPr>
        <p:spPr>
          <a:xfrm>
            <a:off x="8658040" y="3746997"/>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3AB8B933-F1D1-48A6-B97F-DD51B7268A8C}"/>
              </a:ext>
            </a:extLst>
          </p:cNvPr>
          <p:cNvSpPr/>
          <p:nvPr/>
        </p:nvSpPr>
        <p:spPr>
          <a:xfrm>
            <a:off x="9492104" y="3877383"/>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70960251-EC99-4808-BDE5-DDD30D9FF21A}"/>
              </a:ext>
            </a:extLst>
          </p:cNvPr>
          <p:cNvSpPr/>
          <p:nvPr/>
        </p:nvSpPr>
        <p:spPr>
          <a:xfrm>
            <a:off x="10450196" y="3796376"/>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07B2357-9F94-4A09-93D9-20B3D677C68D}"/>
              </a:ext>
            </a:extLst>
          </p:cNvPr>
          <p:cNvSpPr/>
          <p:nvPr/>
        </p:nvSpPr>
        <p:spPr>
          <a:xfrm>
            <a:off x="11427008" y="3769477"/>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1E4B7451-9A2A-4961-A157-62034708D63B}"/>
              </a:ext>
            </a:extLst>
          </p:cNvPr>
          <p:cNvSpPr/>
          <p:nvPr/>
        </p:nvSpPr>
        <p:spPr>
          <a:xfrm>
            <a:off x="11470203" y="2848326"/>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1AE081BE-3785-4740-AC8C-9377A9C35961}"/>
              </a:ext>
            </a:extLst>
          </p:cNvPr>
          <p:cNvSpPr/>
          <p:nvPr/>
        </p:nvSpPr>
        <p:spPr>
          <a:xfrm>
            <a:off x="11404292" y="1994437"/>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E7BA44BC-DB63-4BCD-8579-9ACE747C383E}"/>
              </a:ext>
            </a:extLst>
          </p:cNvPr>
          <p:cNvSpPr/>
          <p:nvPr/>
        </p:nvSpPr>
        <p:spPr>
          <a:xfrm>
            <a:off x="10493866" y="4708746"/>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047B4BD1-7F11-480F-87E4-BF34DE1545BB}"/>
              </a:ext>
            </a:extLst>
          </p:cNvPr>
          <p:cNvSpPr/>
          <p:nvPr/>
        </p:nvSpPr>
        <p:spPr>
          <a:xfrm>
            <a:off x="9531921" y="4601627"/>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FBEC3D9-B123-466A-97CE-767F1126E1FD}"/>
              </a:ext>
            </a:extLst>
          </p:cNvPr>
          <p:cNvSpPr/>
          <p:nvPr/>
        </p:nvSpPr>
        <p:spPr>
          <a:xfrm>
            <a:off x="8569976" y="4647616"/>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A140F7B-EFEF-464F-8553-835C07037D63}"/>
              </a:ext>
            </a:extLst>
          </p:cNvPr>
          <p:cNvSpPr/>
          <p:nvPr/>
        </p:nvSpPr>
        <p:spPr>
          <a:xfrm>
            <a:off x="7657938" y="4716230"/>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3E63B12-AD39-4876-B35D-2585FFED1E2F}"/>
              </a:ext>
            </a:extLst>
          </p:cNvPr>
          <p:cNvSpPr/>
          <p:nvPr/>
        </p:nvSpPr>
        <p:spPr>
          <a:xfrm>
            <a:off x="6701469" y="4636474"/>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E3F1C12A-5199-4B88-B4F3-6F7EB0B76DEE}"/>
              </a:ext>
            </a:extLst>
          </p:cNvPr>
          <p:cNvSpPr/>
          <p:nvPr/>
        </p:nvSpPr>
        <p:spPr>
          <a:xfrm>
            <a:off x="11400428" y="4755691"/>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6606938-D16C-4617-B7A3-42FE8B21056E}"/>
              </a:ext>
            </a:extLst>
          </p:cNvPr>
          <p:cNvSpPr/>
          <p:nvPr/>
        </p:nvSpPr>
        <p:spPr>
          <a:xfrm>
            <a:off x="11426674" y="5544516"/>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E37435E-3DBA-477D-98AE-F478D689B344}"/>
              </a:ext>
            </a:extLst>
          </p:cNvPr>
          <p:cNvSpPr/>
          <p:nvPr/>
        </p:nvSpPr>
        <p:spPr>
          <a:xfrm>
            <a:off x="10450196" y="5621116"/>
            <a:ext cx="49581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891D5938-4BF9-4C6A-8719-F758F6004314}"/>
              </a:ext>
            </a:extLst>
          </p:cNvPr>
          <p:cNvSpPr/>
          <p:nvPr/>
        </p:nvSpPr>
        <p:spPr>
          <a:xfrm>
            <a:off x="9531921" y="5626653"/>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8F12DB5B-EF62-47FD-8FA8-BF6CE943EF59}"/>
              </a:ext>
            </a:extLst>
          </p:cNvPr>
          <p:cNvSpPr/>
          <p:nvPr/>
        </p:nvSpPr>
        <p:spPr>
          <a:xfrm>
            <a:off x="8631535" y="5605982"/>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207AD96C-FEB7-40D5-BAF2-F1F16013D885}"/>
              </a:ext>
            </a:extLst>
          </p:cNvPr>
          <p:cNvSpPr/>
          <p:nvPr/>
        </p:nvSpPr>
        <p:spPr>
          <a:xfrm>
            <a:off x="7759051" y="5632758"/>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7FB46037-99A9-4958-B4AC-7A56D587C547}"/>
              </a:ext>
            </a:extLst>
          </p:cNvPr>
          <p:cNvSpPr/>
          <p:nvPr/>
        </p:nvSpPr>
        <p:spPr>
          <a:xfrm>
            <a:off x="6775511" y="5678599"/>
            <a:ext cx="452144" cy="523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EA70D82E-1641-4520-9002-0D19E9520F79}"/>
              </a:ext>
            </a:extLst>
          </p:cNvPr>
          <p:cNvSpPr/>
          <p:nvPr/>
        </p:nvSpPr>
        <p:spPr>
          <a:xfrm>
            <a:off x="6760579" y="6362254"/>
            <a:ext cx="452144" cy="3956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6669649B-8432-4947-8CC0-578557F679CA}"/>
              </a:ext>
            </a:extLst>
          </p:cNvPr>
          <p:cNvSpPr/>
          <p:nvPr/>
        </p:nvSpPr>
        <p:spPr>
          <a:xfrm>
            <a:off x="7703724" y="6361462"/>
            <a:ext cx="452144" cy="3756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29F32AB9-CC60-4C71-9612-3A8F39FDD194}"/>
              </a:ext>
            </a:extLst>
          </p:cNvPr>
          <p:cNvSpPr/>
          <p:nvPr/>
        </p:nvSpPr>
        <p:spPr>
          <a:xfrm>
            <a:off x="8631535" y="6382379"/>
            <a:ext cx="452144" cy="3756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CD4437AF-2466-4464-B175-5A13017D10F8}"/>
              </a:ext>
            </a:extLst>
          </p:cNvPr>
          <p:cNvSpPr/>
          <p:nvPr/>
        </p:nvSpPr>
        <p:spPr>
          <a:xfrm>
            <a:off x="9559271" y="6361462"/>
            <a:ext cx="452144" cy="3756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A73056A9-7ECB-4336-9955-D68D4658D16C}"/>
              </a:ext>
            </a:extLst>
          </p:cNvPr>
          <p:cNvSpPr/>
          <p:nvPr/>
        </p:nvSpPr>
        <p:spPr>
          <a:xfrm>
            <a:off x="10509655" y="6359231"/>
            <a:ext cx="452144" cy="3756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A8920400-69A0-41BF-8428-23028505FFED}"/>
              </a:ext>
            </a:extLst>
          </p:cNvPr>
          <p:cNvSpPr/>
          <p:nvPr/>
        </p:nvSpPr>
        <p:spPr>
          <a:xfrm>
            <a:off x="11426674" y="6357001"/>
            <a:ext cx="452144" cy="3756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13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54"/>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50" grpId="0" animBg="1"/>
      <p:bldP spid="51" grpId="0" animBg="1"/>
      <p:bldP spid="52" grpId="0" animBg="1"/>
      <p:bldP spid="53" grpId="0" animBg="1"/>
      <p:bldP spid="54" grpId="0" animBg="1"/>
      <p:bldP spid="5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Guidance on applying ERM to ESG-related risks</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mtClean="0"/>
              <a:pPr/>
              <a:t>53</a:t>
            </a:fld>
            <a:endParaRPr lang="en-GB"/>
          </a:p>
        </p:txBody>
      </p:sp>
      <p:grpSp>
        <p:nvGrpSpPr>
          <p:cNvPr id="11" name="Group 10">
            <a:extLst>
              <a:ext uri="{FF2B5EF4-FFF2-40B4-BE49-F238E27FC236}">
                <a16:creationId xmlns:a16="http://schemas.microsoft.com/office/drawing/2014/main" id="{38099E0A-F47C-4E0E-9BA3-F2E88904AC07}"/>
              </a:ext>
            </a:extLst>
          </p:cNvPr>
          <p:cNvGrpSpPr/>
          <p:nvPr/>
        </p:nvGrpSpPr>
        <p:grpSpPr>
          <a:xfrm>
            <a:off x="3640970" y="1314035"/>
            <a:ext cx="3858739" cy="571952"/>
            <a:chOff x="2100761" y="925129"/>
            <a:chExt cx="3858739" cy="571952"/>
          </a:xfrm>
        </p:grpSpPr>
        <p:pic>
          <p:nvPicPr>
            <p:cNvPr id="12" name="Picture 11">
              <a:extLst>
                <a:ext uri="{FF2B5EF4-FFF2-40B4-BE49-F238E27FC236}">
                  <a16:creationId xmlns:a16="http://schemas.microsoft.com/office/drawing/2014/main" id="{B2CE4687-C365-484E-BA69-9AAE8D67E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792" y="1017021"/>
              <a:ext cx="1444708" cy="480060"/>
            </a:xfrm>
            <a:prstGeom prst="rect">
              <a:avLst/>
            </a:prstGeom>
          </p:spPr>
        </p:pic>
        <p:pic>
          <p:nvPicPr>
            <p:cNvPr id="13" name="Picture 12">
              <a:extLst>
                <a:ext uri="{FF2B5EF4-FFF2-40B4-BE49-F238E27FC236}">
                  <a16:creationId xmlns:a16="http://schemas.microsoft.com/office/drawing/2014/main" id="{7CF715AD-29D8-4C1B-B44F-C2D4C6599A46}"/>
                </a:ext>
              </a:extLst>
            </p:cNvPr>
            <p:cNvPicPr>
              <a:picLocks noChangeAspect="1"/>
            </p:cNvPicPr>
            <p:nvPr/>
          </p:nvPicPr>
          <p:blipFill>
            <a:blip r:embed="rId4"/>
            <a:stretch>
              <a:fillRect/>
            </a:stretch>
          </p:blipFill>
          <p:spPr>
            <a:xfrm>
              <a:off x="2100761" y="925129"/>
              <a:ext cx="1486319" cy="542534"/>
            </a:xfrm>
            <a:prstGeom prst="rect">
              <a:avLst/>
            </a:prstGeom>
          </p:spPr>
        </p:pic>
      </p:grpSp>
      <p:pic>
        <p:nvPicPr>
          <p:cNvPr id="19" name="Picture 18">
            <a:extLst>
              <a:ext uri="{FF2B5EF4-FFF2-40B4-BE49-F238E27FC236}">
                <a16:creationId xmlns:a16="http://schemas.microsoft.com/office/drawing/2014/main" id="{FDDB828B-DDCF-430F-B513-21DBF1A3D5C5}"/>
              </a:ext>
            </a:extLst>
          </p:cNvPr>
          <p:cNvPicPr>
            <a:picLocks noChangeAspect="1"/>
          </p:cNvPicPr>
          <p:nvPr/>
        </p:nvPicPr>
        <p:blipFill>
          <a:blip r:embed="rId5"/>
          <a:stretch>
            <a:fillRect/>
          </a:stretch>
        </p:blipFill>
        <p:spPr>
          <a:xfrm>
            <a:off x="1932263" y="2317895"/>
            <a:ext cx="2451866" cy="3458672"/>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61BAA68D-28F8-4AA4-8A54-A8DC67A549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7179" y="2139187"/>
            <a:ext cx="4834648" cy="3816088"/>
          </a:xfrm>
          <a:prstGeom prst="rect">
            <a:avLst/>
          </a:prstGeom>
        </p:spPr>
      </p:pic>
    </p:spTree>
    <p:extLst>
      <p:ext uri="{BB962C8B-B14F-4D97-AF65-F5344CB8AC3E}">
        <p14:creationId xmlns:p14="http://schemas.microsoft.com/office/powerpoint/2010/main" val="3010668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11BB-67C9-4E62-9579-9905F2D23CB9}"/>
              </a:ext>
            </a:extLst>
          </p:cNvPr>
          <p:cNvSpPr>
            <a:spLocks noGrp="1"/>
          </p:cNvSpPr>
          <p:nvPr>
            <p:ph type="title"/>
          </p:nvPr>
        </p:nvSpPr>
        <p:spPr/>
        <p:txBody>
          <a:bodyPr/>
          <a:lstStyle/>
          <a:p>
            <a:r>
              <a:rPr lang="en-US"/>
              <a:t>Activity: Valuing Nature </a:t>
            </a:r>
            <a:endParaRPr lang="en-CH"/>
          </a:p>
        </p:txBody>
      </p:sp>
      <p:sp>
        <p:nvSpPr>
          <p:cNvPr id="3" name="Content Placeholder 2">
            <a:extLst>
              <a:ext uri="{FF2B5EF4-FFF2-40B4-BE49-F238E27FC236}">
                <a16:creationId xmlns:a16="http://schemas.microsoft.com/office/drawing/2014/main" id="{55882173-C2F6-429D-999D-332DE4659FFB}"/>
              </a:ext>
            </a:extLst>
          </p:cNvPr>
          <p:cNvSpPr>
            <a:spLocks noGrp="1"/>
          </p:cNvSpPr>
          <p:nvPr>
            <p:ph idx="1"/>
          </p:nvPr>
        </p:nvSpPr>
        <p:spPr>
          <a:xfrm>
            <a:off x="314194" y="1461523"/>
            <a:ext cx="7075165" cy="4351338"/>
          </a:xfrm>
        </p:spPr>
        <p:txBody>
          <a:bodyPr/>
          <a:lstStyle/>
          <a:p>
            <a:pPr marL="0" indent="0">
              <a:lnSpc>
                <a:spcPct val="150000"/>
              </a:lnSpc>
              <a:buNone/>
            </a:pPr>
            <a:r>
              <a:rPr lang="en-GB" sz="2200" dirty="0"/>
              <a:t>Having an understanding of </a:t>
            </a:r>
            <a:r>
              <a:rPr lang="en-GB" sz="2200" b="1" dirty="0"/>
              <a:t>how valuable natural capital is</a:t>
            </a:r>
            <a:r>
              <a:rPr lang="en-GB" sz="2200" dirty="0"/>
              <a:t> to a business and its operations, helps identify its relative significance in terms of impacts, dependencies, risks and opportunities.</a:t>
            </a:r>
          </a:p>
          <a:p>
            <a:pPr marL="0" indent="0">
              <a:lnSpc>
                <a:spcPct val="150000"/>
              </a:lnSpc>
              <a:buNone/>
            </a:pPr>
            <a:endParaRPr lang="en-GB" sz="1200" dirty="0"/>
          </a:p>
          <a:p>
            <a:pPr marL="0" indent="0">
              <a:lnSpc>
                <a:spcPct val="150000"/>
              </a:lnSpc>
              <a:buNone/>
            </a:pPr>
            <a:r>
              <a:rPr lang="en-US" sz="2200" b="1" dirty="0" err="1"/>
              <a:t>Kering’s</a:t>
            </a:r>
            <a:r>
              <a:rPr lang="en-US" sz="2200" b="1" dirty="0"/>
              <a:t> environmental profit &amp; loss statement </a:t>
            </a:r>
            <a:r>
              <a:rPr lang="en-US" sz="2200" dirty="0"/>
              <a:t>identifies their costs related to water as </a:t>
            </a:r>
            <a:r>
              <a:rPr lang="en-US" sz="2200" b="1" dirty="0">
                <a:solidFill>
                  <a:srgbClr val="23BAED"/>
                </a:solidFill>
              </a:rPr>
              <a:t>€</a:t>
            </a:r>
            <a:r>
              <a:rPr lang="en-CH" sz="2200" b="1" dirty="0">
                <a:solidFill>
                  <a:srgbClr val="23BAED"/>
                </a:solidFill>
              </a:rPr>
              <a:t>38</a:t>
            </a:r>
            <a:r>
              <a:rPr lang="en-US" sz="2200" b="1" dirty="0">
                <a:solidFill>
                  <a:srgbClr val="23BAED"/>
                </a:solidFill>
              </a:rPr>
              <a:t>million.</a:t>
            </a:r>
            <a:endParaRPr lang="en-CH" sz="2200" dirty="0"/>
          </a:p>
          <a:p>
            <a:pPr marL="0" indent="0">
              <a:lnSpc>
                <a:spcPct val="150000"/>
              </a:lnSpc>
              <a:buNone/>
            </a:pPr>
            <a:endParaRPr lang="en-GB" dirty="0">
              <a:highlight>
                <a:srgbClr val="FFFF00"/>
              </a:highlight>
            </a:endParaRPr>
          </a:p>
          <a:p>
            <a:pPr marL="0" indent="0">
              <a:buNone/>
            </a:pPr>
            <a:endParaRPr lang="en-CH" dirty="0"/>
          </a:p>
        </p:txBody>
      </p:sp>
      <p:sp>
        <p:nvSpPr>
          <p:cNvPr id="4" name="Slide Number Placeholder 3">
            <a:extLst>
              <a:ext uri="{FF2B5EF4-FFF2-40B4-BE49-F238E27FC236}">
                <a16:creationId xmlns:a16="http://schemas.microsoft.com/office/drawing/2014/main" id="{6F6D1D74-1562-48C2-8583-A990C52BC414}"/>
              </a:ext>
            </a:extLst>
          </p:cNvPr>
          <p:cNvSpPr>
            <a:spLocks noGrp="1"/>
          </p:cNvSpPr>
          <p:nvPr>
            <p:ph type="sldNum" sz="quarter" idx="12"/>
          </p:nvPr>
        </p:nvSpPr>
        <p:spPr/>
        <p:txBody>
          <a:bodyPr/>
          <a:lstStyle/>
          <a:p>
            <a:fld id="{971CEC84-1649-40CE-BFF6-7286506FEA08}" type="slidenum">
              <a:rPr lang="en-GB" smtClean="0"/>
              <a:pPr/>
              <a:t>54</a:t>
            </a:fld>
            <a:endParaRPr lang="en-GB"/>
          </a:p>
        </p:txBody>
      </p:sp>
      <p:sp>
        <p:nvSpPr>
          <p:cNvPr id="6" name="Right Brace 5">
            <a:extLst>
              <a:ext uri="{FF2B5EF4-FFF2-40B4-BE49-F238E27FC236}">
                <a16:creationId xmlns:a16="http://schemas.microsoft.com/office/drawing/2014/main" id="{E4B88497-B62C-44D3-B5A0-80859A534B6D}"/>
              </a:ext>
            </a:extLst>
          </p:cNvPr>
          <p:cNvSpPr/>
          <p:nvPr/>
        </p:nvSpPr>
        <p:spPr>
          <a:xfrm>
            <a:off x="11777013" y="1551754"/>
            <a:ext cx="374063" cy="4170874"/>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7" name="Right Brace 6">
            <a:extLst>
              <a:ext uri="{FF2B5EF4-FFF2-40B4-BE49-F238E27FC236}">
                <a16:creationId xmlns:a16="http://schemas.microsoft.com/office/drawing/2014/main" id="{6DAD75F8-BA78-4ACF-A997-F6C47C019374}"/>
              </a:ext>
            </a:extLst>
          </p:cNvPr>
          <p:cNvSpPr/>
          <p:nvPr/>
        </p:nvSpPr>
        <p:spPr>
          <a:xfrm rot="10800000">
            <a:off x="7020842" y="1551754"/>
            <a:ext cx="374062"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9" name="TextBox 8">
            <a:extLst>
              <a:ext uri="{FF2B5EF4-FFF2-40B4-BE49-F238E27FC236}">
                <a16:creationId xmlns:a16="http://schemas.microsoft.com/office/drawing/2014/main" id="{5FBDAAF0-FB2B-49F4-B254-6A55A658D3FC}"/>
              </a:ext>
            </a:extLst>
          </p:cNvPr>
          <p:cNvSpPr txBox="1"/>
          <p:nvPr/>
        </p:nvSpPr>
        <p:spPr>
          <a:xfrm>
            <a:off x="7389359" y="1426189"/>
            <a:ext cx="4384792" cy="3266985"/>
          </a:xfrm>
          <a:prstGeom prst="rect">
            <a:avLst/>
          </a:prstGeom>
          <a:noFill/>
        </p:spPr>
        <p:txBody>
          <a:bodyPr wrap="square" rtlCol="0">
            <a:spAutoFit/>
          </a:bodyPr>
          <a:lstStyle/>
          <a:p>
            <a:pPr marL="285750" indent="-285750">
              <a:lnSpc>
                <a:spcPct val="150000"/>
              </a:lnSpc>
              <a:buClr>
                <a:srgbClr val="23BAED"/>
              </a:buClr>
              <a:buFont typeface="Arial" panose="020B0604020202020204" pitchFamily="34" charset="0"/>
              <a:buChar char="•"/>
            </a:pPr>
            <a:r>
              <a:rPr lang="en-US" sz="2000">
                <a:solidFill>
                  <a:schemeClr val="tx1">
                    <a:lumMod val="65000"/>
                    <a:lumOff val="35000"/>
                  </a:schemeClr>
                </a:solidFill>
              </a:rPr>
              <a:t>How do you think they arrived at this number? </a:t>
            </a:r>
          </a:p>
          <a:p>
            <a:pPr marL="285750" indent="-285750">
              <a:lnSpc>
                <a:spcPct val="150000"/>
              </a:lnSpc>
              <a:buClr>
                <a:srgbClr val="23BAED"/>
              </a:buClr>
              <a:buFont typeface="Arial" panose="020B0604020202020204" pitchFamily="34" charset="0"/>
              <a:buChar char="•"/>
            </a:pPr>
            <a:r>
              <a:rPr lang="en-US" sz="2000">
                <a:solidFill>
                  <a:schemeClr val="tx1">
                    <a:lumMod val="65000"/>
                    <a:lumOff val="35000"/>
                  </a:schemeClr>
                </a:solidFill>
              </a:rPr>
              <a:t>What do you think they took into account or considered when valuing water? </a:t>
            </a:r>
          </a:p>
          <a:p>
            <a:pPr marL="285750" indent="-285750">
              <a:lnSpc>
                <a:spcPct val="150000"/>
              </a:lnSpc>
              <a:buClr>
                <a:srgbClr val="23BAED"/>
              </a:buClr>
              <a:buFont typeface="Arial" panose="020B0604020202020204" pitchFamily="34" charset="0"/>
              <a:buChar char="•"/>
            </a:pPr>
            <a:r>
              <a:rPr lang="en-US" sz="2000">
                <a:solidFill>
                  <a:schemeClr val="tx1">
                    <a:lumMod val="65000"/>
                    <a:lumOff val="35000"/>
                  </a:schemeClr>
                </a:solidFill>
              </a:rPr>
              <a:t>How else could you value water if you didn’t use money?</a:t>
            </a:r>
            <a:endParaRPr lang="en-CH" sz="2000">
              <a:solidFill>
                <a:schemeClr val="tx1">
                  <a:lumMod val="65000"/>
                  <a:lumOff val="35000"/>
                </a:schemeClr>
              </a:solidFill>
            </a:endParaRPr>
          </a:p>
        </p:txBody>
      </p:sp>
      <p:pic>
        <p:nvPicPr>
          <p:cNvPr id="10" name="Picture 4" descr="Image result for kering logo">
            <a:extLst>
              <a:ext uri="{FF2B5EF4-FFF2-40B4-BE49-F238E27FC236}">
                <a16:creationId xmlns:a16="http://schemas.microsoft.com/office/drawing/2014/main" id="{8DEBDB40-2DEF-4A61-AEB9-9D6B0DD1FB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8688" y="5085107"/>
            <a:ext cx="2054540" cy="69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21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165F-0754-43E2-9645-BB37DD9DBD12}"/>
              </a:ext>
            </a:extLst>
          </p:cNvPr>
          <p:cNvSpPr>
            <a:spLocks noGrp="1"/>
          </p:cNvSpPr>
          <p:nvPr>
            <p:ph type="title"/>
          </p:nvPr>
        </p:nvSpPr>
        <p:spPr/>
        <p:txBody>
          <a:bodyPr/>
          <a:lstStyle/>
          <a:p>
            <a:r>
              <a:rPr lang="en-US"/>
              <a:t>Debrief discussion</a:t>
            </a:r>
            <a:endParaRPr lang="en-CH"/>
          </a:p>
        </p:txBody>
      </p:sp>
      <p:sp>
        <p:nvSpPr>
          <p:cNvPr id="4" name="Slide Number Placeholder 3">
            <a:extLst>
              <a:ext uri="{FF2B5EF4-FFF2-40B4-BE49-F238E27FC236}">
                <a16:creationId xmlns:a16="http://schemas.microsoft.com/office/drawing/2014/main" id="{9B6D0046-F5DA-4C99-B2AF-D4541B40628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826696AC-9930-4285-96D1-5418056E9DFE}"/>
              </a:ext>
            </a:extLst>
          </p:cNvPr>
          <p:cNvSpPr>
            <a:spLocks noGrp="1"/>
          </p:cNvSpPr>
          <p:nvPr>
            <p:ph idx="1"/>
          </p:nvPr>
        </p:nvSpPr>
        <p:spPr>
          <a:xfrm>
            <a:off x="437068" y="1724572"/>
            <a:ext cx="10146963" cy="2672554"/>
          </a:xfrm>
        </p:spPr>
        <p:txBody>
          <a:bodyPr>
            <a:normAutofit/>
          </a:bodyPr>
          <a:lstStyle/>
          <a:p>
            <a:pPr>
              <a:lnSpc>
                <a:spcPct val="120000"/>
              </a:lnSpc>
              <a:buFont typeface="Arial" panose="020B0604020202020204" pitchFamily="34" charset="0"/>
              <a:buChar char="•"/>
            </a:pPr>
            <a:r>
              <a:rPr lang="en-US" dirty="0"/>
              <a:t>What were your assumptions (incl. sources of data, methods used)?</a:t>
            </a:r>
          </a:p>
          <a:p>
            <a:pPr>
              <a:lnSpc>
                <a:spcPct val="120000"/>
              </a:lnSpc>
              <a:buFont typeface="Arial" panose="020B0604020202020204" pitchFamily="34" charset="0"/>
              <a:buChar char="•"/>
            </a:pPr>
            <a:r>
              <a:rPr lang="en-US" dirty="0"/>
              <a:t>What are the limitations to putting a monetary value on water?</a:t>
            </a:r>
          </a:p>
          <a:p>
            <a:pPr>
              <a:lnSpc>
                <a:spcPct val="120000"/>
              </a:lnSpc>
              <a:buFont typeface="Arial" panose="020B0604020202020204" pitchFamily="34" charset="0"/>
              <a:buChar char="•"/>
            </a:pPr>
            <a:r>
              <a:rPr lang="en-US" dirty="0"/>
              <a:t>What are the benefits of having a monetary value?</a:t>
            </a:r>
          </a:p>
          <a:p>
            <a:pPr>
              <a:lnSpc>
                <a:spcPct val="120000"/>
              </a:lnSpc>
              <a:buFont typeface="Arial" panose="020B0604020202020204" pitchFamily="34" charset="0"/>
              <a:buChar char="•"/>
            </a:pPr>
            <a:r>
              <a:rPr lang="en-US" dirty="0"/>
              <a:t>How else could water be valued?</a:t>
            </a:r>
          </a:p>
        </p:txBody>
      </p:sp>
      <p:sp>
        <p:nvSpPr>
          <p:cNvPr id="5" name="Teardrop 4">
            <a:extLst>
              <a:ext uri="{FF2B5EF4-FFF2-40B4-BE49-F238E27FC236}">
                <a16:creationId xmlns:a16="http://schemas.microsoft.com/office/drawing/2014/main" id="{DF100FCD-7EFF-4BCB-BD93-56BAF3A84850}"/>
              </a:ext>
            </a:extLst>
          </p:cNvPr>
          <p:cNvSpPr/>
          <p:nvPr/>
        </p:nvSpPr>
        <p:spPr>
          <a:xfrm>
            <a:off x="10540181" y="282429"/>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05D41215-AA5C-4B71-9580-DA4A24B0FA31}"/>
              </a:ext>
            </a:extLst>
          </p:cNvPr>
          <p:cNvSpPr txBox="1"/>
          <p:nvPr/>
        </p:nvSpPr>
        <p:spPr>
          <a:xfrm>
            <a:off x="10584031" y="588002"/>
            <a:ext cx="1354443" cy="830997"/>
          </a:xfrm>
          <a:prstGeom prst="rect">
            <a:avLst/>
          </a:prstGeom>
          <a:noFill/>
        </p:spPr>
        <p:txBody>
          <a:bodyPr wrap="square" rtlCol="0">
            <a:spAutoFit/>
          </a:bodyPr>
          <a:lstStyle/>
          <a:p>
            <a:pPr algn="ctr"/>
            <a:r>
              <a:rPr lang="en-US" sz="1600" dirty="0">
                <a:solidFill>
                  <a:schemeClr val="bg1"/>
                </a:solidFill>
              </a:rPr>
              <a:t>Use </a:t>
            </a:r>
            <a:r>
              <a:rPr lang="en-US" sz="1600" b="1">
                <a:solidFill>
                  <a:schemeClr val="bg1"/>
                </a:solidFill>
              </a:rPr>
              <a:t>pp.27-28 </a:t>
            </a:r>
            <a:r>
              <a:rPr lang="en-US" sz="1600" dirty="0">
                <a:solidFill>
                  <a:schemeClr val="bg1"/>
                </a:solidFill>
              </a:rPr>
              <a:t>in your workbook</a:t>
            </a:r>
            <a:endParaRPr lang="en-CH" sz="1600" dirty="0">
              <a:solidFill>
                <a:schemeClr val="bg1"/>
              </a:solidFill>
            </a:endParaRPr>
          </a:p>
        </p:txBody>
      </p:sp>
    </p:spTree>
    <p:extLst>
      <p:ext uri="{BB962C8B-B14F-4D97-AF65-F5344CB8AC3E}">
        <p14:creationId xmlns:p14="http://schemas.microsoft.com/office/powerpoint/2010/main" val="1710751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AA8C-31AD-4905-84CB-76449F3BF72A}"/>
              </a:ext>
            </a:extLst>
          </p:cNvPr>
          <p:cNvSpPr>
            <a:spLocks noGrp="1"/>
          </p:cNvSpPr>
          <p:nvPr>
            <p:ph type="title"/>
          </p:nvPr>
        </p:nvSpPr>
        <p:spPr/>
        <p:txBody>
          <a:bodyPr/>
          <a:lstStyle/>
          <a:p>
            <a:r>
              <a:rPr lang="en-US"/>
              <a:t>Valuing natural capital</a:t>
            </a:r>
            <a:endParaRPr lang="en-CH"/>
          </a:p>
        </p:txBody>
      </p:sp>
      <p:sp>
        <p:nvSpPr>
          <p:cNvPr id="3" name="Content Placeholder 2">
            <a:extLst>
              <a:ext uri="{FF2B5EF4-FFF2-40B4-BE49-F238E27FC236}">
                <a16:creationId xmlns:a16="http://schemas.microsoft.com/office/drawing/2014/main" id="{BC2AC0D9-7C7F-4037-8761-B1F9FE937010}"/>
              </a:ext>
            </a:extLst>
          </p:cNvPr>
          <p:cNvSpPr>
            <a:spLocks noGrp="1"/>
          </p:cNvSpPr>
          <p:nvPr>
            <p:ph idx="1"/>
          </p:nvPr>
        </p:nvSpPr>
        <p:spPr>
          <a:xfrm>
            <a:off x="314194" y="1336494"/>
            <a:ext cx="4783100" cy="4351338"/>
          </a:xfrm>
        </p:spPr>
        <p:txBody>
          <a:bodyPr>
            <a:normAutofit/>
          </a:bodyPr>
          <a:lstStyle/>
          <a:p>
            <a:r>
              <a:rPr lang="en-US"/>
              <a:t>In the warm-up exercise, you were already undertaking a </a:t>
            </a:r>
            <a:r>
              <a:rPr lang="en-US" b="1">
                <a:solidFill>
                  <a:srgbClr val="23BAED"/>
                </a:solidFill>
              </a:rPr>
              <a:t>qualitative assessment </a:t>
            </a:r>
            <a:r>
              <a:rPr lang="en-US"/>
              <a:t>of the value of these elements of natural capital</a:t>
            </a:r>
          </a:p>
        </p:txBody>
      </p:sp>
      <p:sp>
        <p:nvSpPr>
          <p:cNvPr id="4" name="Slide Number Placeholder 3">
            <a:extLst>
              <a:ext uri="{FF2B5EF4-FFF2-40B4-BE49-F238E27FC236}">
                <a16:creationId xmlns:a16="http://schemas.microsoft.com/office/drawing/2014/main" id="{72E31F9C-C36B-4210-847E-9CC4DBB88E1B}"/>
              </a:ext>
            </a:extLst>
          </p:cNvPr>
          <p:cNvSpPr>
            <a:spLocks noGrp="1"/>
          </p:cNvSpPr>
          <p:nvPr>
            <p:ph type="sldNum" sz="quarter" idx="12"/>
          </p:nvPr>
        </p:nvSpPr>
        <p:spPr>
          <a:xfrm>
            <a:off x="796636" y="6356349"/>
            <a:ext cx="2743200" cy="365125"/>
          </a:xfrm>
        </p:spPr>
        <p:txBody>
          <a:bodyPr/>
          <a:lstStyle/>
          <a:p>
            <a:fld id="{971CEC84-1649-40CE-BFF6-7286506FEA08}" type="slidenum">
              <a:rPr lang="en-GB" smtClean="0"/>
              <a:pPr/>
              <a:t>56</a:t>
            </a:fld>
            <a:endParaRPr lang="en-GB"/>
          </a:p>
        </p:txBody>
      </p:sp>
      <p:sp>
        <p:nvSpPr>
          <p:cNvPr id="6" name="Oval 5">
            <a:extLst>
              <a:ext uri="{FF2B5EF4-FFF2-40B4-BE49-F238E27FC236}">
                <a16:creationId xmlns:a16="http://schemas.microsoft.com/office/drawing/2014/main" id="{00536FC1-993E-4B19-BF9E-AE55B6B8EF6D}"/>
              </a:ext>
            </a:extLst>
          </p:cNvPr>
          <p:cNvSpPr/>
          <p:nvPr/>
        </p:nvSpPr>
        <p:spPr>
          <a:xfrm>
            <a:off x="10186935" y="8307"/>
            <a:ext cx="1866603" cy="1866603"/>
          </a:xfrm>
          <a:prstGeom prst="ellipse">
            <a:avLst/>
          </a:prstGeom>
          <a:solidFill>
            <a:srgbClr val="BBD1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But monetary valuation is not the only option!</a:t>
            </a:r>
            <a:endParaRPr lang="en-CH" b="1"/>
          </a:p>
        </p:txBody>
      </p:sp>
      <p:sp>
        <p:nvSpPr>
          <p:cNvPr id="8" name="Content Placeholder 2">
            <a:extLst>
              <a:ext uri="{FF2B5EF4-FFF2-40B4-BE49-F238E27FC236}">
                <a16:creationId xmlns:a16="http://schemas.microsoft.com/office/drawing/2014/main" id="{0E363153-E92F-4B41-8BF6-E7D7D3FBA89D}"/>
              </a:ext>
            </a:extLst>
          </p:cNvPr>
          <p:cNvSpPr txBox="1">
            <a:spLocks/>
          </p:cNvSpPr>
          <p:nvPr/>
        </p:nvSpPr>
        <p:spPr>
          <a:xfrm>
            <a:off x="796636" y="5157380"/>
            <a:ext cx="4783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H"/>
          </a:p>
        </p:txBody>
      </p:sp>
      <p:sp>
        <p:nvSpPr>
          <p:cNvPr id="10" name="Content Placeholder 2">
            <a:extLst>
              <a:ext uri="{FF2B5EF4-FFF2-40B4-BE49-F238E27FC236}">
                <a16:creationId xmlns:a16="http://schemas.microsoft.com/office/drawing/2014/main" id="{0C524C96-24A3-43F6-B2B6-ED56234C7ED0}"/>
              </a:ext>
            </a:extLst>
          </p:cNvPr>
          <p:cNvSpPr txBox="1">
            <a:spLocks/>
          </p:cNvSpPr>
          <p:nvPr/>
        </p:nvSpPr>
        <p:spPr>
          <a:xfrm>
            <a:off x="5351413" y="1839958"/>
            <a:ext cx="625928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How </a:t>
            </a:r>
            <a:r>
              <a:rPr lang="en-US" b="1" dirty="0" err="1"/>
              <a:t>Kering</a:t>
            </a:r>
            <a:r>
              <a:rPr lang="en-US" b="1" dirty="0"/>
              <a:t> determines monetary value: </a:t>
            </a:r>
          </a:p>
          <a:p>
            <a:r>
              <a:rPr lang="en-US" dirty="0"/>
              <a:t>Identify changes in the environment and the </a:t>
            </a:r>
            <a:r>
              <a:rPr lang="en-US" b="1" dirty="0">
                <a:solidFill>
                  <a:srgbClr val="23BAED"/>
                </a:solidFill>
              </a:rPr>
              <a:t>costs incurred</a:t>
            </a:r>
            <a:r>
              <a:rPr lang="en-US" dirty="0"/>
              <a:t> by the public due to their impact </a:t>
            </a:r>
          </a:p>
          <a:p>
            <a:r>
              <a:rPr lang="en-US" dirty="0"/>
              <a:t>Calculate coefficients to convert the data into </a:t>
            </a:r>
            <a:r>
              <a:rPr lang="en-US" b="1" dirty="0">
                <a:solidFill>
                  <a:srgbClr val="23BAED"/>
                </a:solidFill>
              </a:rPr>
              <a:t>impacts on human wellbeing</a:t>
            </a:r>
            <a:r>
              <a:rPr lang="en-US" dirty="0"/>
              <a:t>. This will consider if impact differs between urban and rural populations, dry and wet countries, </a:t>
            </a:r>
            <a:r>
              <a:rPr lang="en-US" dirty="0" err="1"/>
              <a:t>etc</a:t>
            </a:r>
            <a:r>
              <a:rPr lang="en-US" dirty="0"/>
              <a:t>… </a:t>
            </a:r>
          </a:p>
          <a:p>
            <a:r>
              <a:rPr lang="en-US" dirty="0"/>
              <a:t>Assess the environmental impact and its </a:t>
            </a:r>
            <a:r>
              <a:rPr lang="en-US" b="1" dirty="0">
                <a:solidFill>
                  <a:srgbClr val="23BAED"/>
                </a:solidFill>
              </a:rPr>
              <a:t>consequences</a:t>
            </a:r>
            <a:r>
              <a:rPr lang="en-US" dirty="0"/>
              <a:t> for human wellbeing </a:t>
            </a:r>
          </a:p>
          <a:p>
            <a:r>
              <a:rPr lang="en-US" dirty="0"/>
              <a:t>Analyze the environmental costs and benefits </a:t>
            </a:r>
          </a:p>
          <a:p>
            <a:pPr marL="0" indent="0">
              <a:buNone/>
            </a:pPr>
            <a:r>
              <a:rPr lang="en-US" b="1" dirty="0"/>
              <a:t>What </a:t>
            </a:r>
            <a:r>
              <a:rPr lang="en-US" b="1" dirty="0" err="1"/>
              <a:t>Kering</a:t>
            </a:r>
            <a:r>
              <a:rPr lang="en-US" b="1" dirty="0"/>
              <a:t> learned: </a:t>
            </a:r>
          </a:p>
          <a:p>
            <a:r>
              <a:rPr lang="en-US" dirty="0"/>
              <a:t>Calculating the monetary value of the impact helps to </a:t>
            </a:r>
            <a:r>
              <a:rPr lang="en-US" b="1" dirty="0">
                <a:solidFill>
                  <a:srgbClr val="23BAED"/>
                </a:solidFill>
              </a:rPr>
              <a:t>broaden the discussion </a:t>
            </a:r>
            <a:r>
              <a:rPr lang="en-US" dirty="0"/>
              <a:t>within </a:t>
            </a:r>
            <a:r>
              <a:rPr lang="en-US" dirty="0" err="1"/>
              <a:t>Kering</a:t>
            </a:r>
            <a:endParaRPr lang="en-US" dirty="0"/>
          </a:p>
        </p:txBody>
      </p:sp>
      <p:pic>
        <p:nvPicPr>
          <p:cNvPr id="1028" name="Picture 4" descr="Image result for kering logo">
            <a:extLst>
              <a:ext uri="{FF2B5EF4-FFF2-40B4-BE49-F238E27FC236}">
                <a16:creationId xmlns:a16="http://schemas.microsoft.com/office/drawing/2014/main" id="{0CA49196-5D5B-42DA-9B32-82BBA52246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307" y="4015627"/>
            <a:ext cx="3705558" cy="125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40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Eager to get started?</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57</a:t>
            </a:fld>
            <a:endParaRPr lang="en-GB" sz="1600">
              <a:solidFill>
                <a:prstClr val="black">
                  <a:lumMod val="65000"/>
                  <a:lumOff val="35000"/>
                </a:prstClr>
              </a:solidFill>
              <a:latin typeface="Arial"/>
            </a:endParaRP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1597" y="1467482"/>
            <a:ext cx="6684362" cy="4458286"/>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0" y="136525"/>
            <a:ext cx="1945887" cy="1782642"/>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099"/>
            </a:xfrm>
            <a:prstGeom prst="rect">
              <a:avLst/>
            </a:prstGeom>
            <a:noFill/>
          </p:spPr>
          <p:txBody>
            <a:bodyPr wrap="square" rtlCol="0">
              <a:spAutoFit/>
            </a:bodyPr>
            <a:lstStyle/>
            <a:p>
              <a:pPr algn="ctr"/>
              <a:r>
                <a:rPr lang="en-GB">
                  <a:solidFill>
                    <a:schemeClr val="bg1"/>
                  </a:solidFill>
                </a:rPr>
                <a:t>Check out NCC’s interactive </a:t>
              </a:r>
              <a:r>
                <a:rPr lang="en-GB">
                  <a:solidFill>
                    <a:schemeClr val="bg1"/>
                  </a:solidFill>
                  <a:hlinkClick r:id="rId4"/>
                </a:rPr>
                <a:t>training videos</a:t>
              </a:r>
              <a:endParaRPr lang="en-GB">
                <a:solidFill>
                  <a:schemeClr val="bg1"/>
                </a:solidFill>
              </a:endParaRPr>
            </a:p>
          </p:txBody>
        </p:sp>
      </p:grpSp>
      <p:pic>
        <p:nvPicPr>
          <p:cNvPr id="22" name="Picture Placeholder 5" descr="Natural Capital Coalition Training | Just another WordPress site">
            <a:extLst>
              <a:ext uri="{FF2B5EF4-FFF2-40B4-BE49-F238E27FC236}">
                <a16:creationId xmlns:a16="http://schemas.microsoft.com/office/drawing/2014/main" id="{DE9C4245-44EE-4121-8790-F1CD27E159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036419" y="2246247"/>
            <a:ext cx="3722485" cy="2074362"/>
          </a:xfrm>
          <a:prstGeom prst="rect">
            <a:avLst/>
          </a:prstGeom>
        </p:spPr>
      </p:pic>
      <p:pic>
        <p:nvPicPr>
          <p:cNvPr id="23" name="Picture Placeholder 5" descr="Scope Your Assessment | Natural Capital Coalition Training">
            <a:extLst>
              <a:ext uri="{FF2B5EF4-FFF2-40B4-BE49-F238E27FC236}">
                <a16:creationId xmlns:a16="http://schemas.microsoft.com/office/drawing/2014/main" id="{FE4F4BDE-ABB2-4470-AAA3-31EDB08920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17097" y="4529024"/>
            <a:ext cx="3722485" cy="1396744"/>
          </a:xfrm>
          <a:prstGeom prst="rect">
            <a:avLst/>
          </a:prstGeom>
        </p:spPr>
      </p:pic>
    </p:spTree>
    <p:extLst>
      <p:ext uri="{BB962C8B-B14F-4D97-AF65-F5344CB8AC3E}">
        <p14:creationId xmlns:p14="http://schemas.microsoft.com/office/powerpoint/2010/main" val="3045167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Where are we in our learning objectives?</a:t>
            </a:r>
          </a:p>
        </p:txBody>
      </p:sp>
      <p:sp>
        <p:nvSpPr>
          <p:cNvPr id="7" name="Rectangle 6">
            <a:extLst>
              <a:ext uri="{FF2B5EF4-FFF2-40B4-BE49-F238E27FC236}">
                <a16:creationId xmlns:a16="http://schemas.microsoft.com/office/drawing/2014/main" id="{0EEC0ED0-5232-4CD6-9C4D-3160D24722AA}"/>
              </a:ext>
            </a:extLst>
          </p:cNvPr>
          <p:cNvSpPr/>
          <p:nvPr/>
        </p:nvSpPr>
        <p:spPr>
          <a:xfrm>
            <a:off x="1115017" y="2151716"/>
            <a:ext cx="9745807" cy="3655616"/>
          </a:xfrm>
          <a:prstGeom prst="rect">
            <a:avLst/>
          </a:prstGeom>
          <a:ln>
            <a:noFill/>
          </a:ln>
        </p:spPr>
        <p:txBody>
          <a:bodyPr wrap="square">
            <a:spAutoFit/>
          </a:bodyPr>
          <a:lstStyle/>
          <a:p>
            <a:pPr marL="0" marR="0" lvl="0" indent="0" algn="l" defTabSz="914400" rtl="0" eaLnBrk="1" fontAlgn="auto" latinLnBrk="0" hangingPunct="1">
              <a:lnSpc>
                <a:spcPct val="150000"/>
              </a:lnSpc>
              <a:spcBef>
                <a:spcPts val="0"/>
              </a:spcBef>
              <a:spcAft>
                <a:spcPts val="1200"/>
              </a:spcAft>
              <a:buClr>
                <a:srgbClr val="23BAED"/>
              </a:buClr>
              <a:buSzTx/>
              <a:buFontTx/>
              <a:buNone/>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Demonstrated an </a:t>
            </a:r>
            <a:r>
              <a:rPr kumimoji="0" lang="en-GB" sz="2400" b="1" i="0" u="none" strike="noStrike" kern="1200" cap="none" spc="0" normalizeH="0" baseline="0" noProof="0">
                <a:ln>
                  <a:noFill/>
                </a:ln>
                <a:solidFill>
                  <a:srgbClr val="23BAED"/>
                </a:solidFill>
                <a:effectLst/>
                <a:uLnTx/>
                <a:uFillTx/>
                <a:latin typeface="Arial"/>
                <a:ea typeface="+mn-ea"/>
                <a:cs typeface="+mn-cs"/>
              </a:rPr>
              <a:t>understanding of natural capital</a:t>
            </a:r>
            <a:r>
              <a:rPr kumimoji="0" lang="en-GB" sz="2400" b="0" i="0" u="none" strike="noStrike" kern="1200" cap="none" spc="0" normalizeH="0" baseline="0" noProof="0">
                <a:ln>
                  <a:noFill/>
                </a:ln>
                <a:solidFill>
                  <a:prstClr val="black"/>
                </a:solidFill>
                <a:effectLst/>
                <a:uLnTx/>
                <a:uFillTx/>
                <a:latin typeface="Arial"/>
                <a:ea typeface="+mn-ea"/>
                <a:cs typeface="+mn-cs"/>
              </a:rPr>
              <a:t>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a:ln>
                  <a:noFill/>
                </a:ln>
                <a:solidFill>
                  <a:srgbClr val="23BAED"/>
                </a:solidFill>
                <a:effectLst/>
                <a:uLnTx/>
                <a:uFillTx/>
                <a:latin typeface="Arial"/>
                <a:ea typeface="+mn-ea"/>
                <a:cs typeface="+mn-cs"/>
              </a:rPr>
              <a:t>linkages with business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decision-making and risk management,</a:t>
            </a:r>
          </a:p>
          <a:p>
            <a:pPr marL="0" marR="0" lvl="0" indent="0" algn="l" defTabSz="914400" rtl="0" eaLnBrk="1" fontAlgn="auto" latinLnBrk="0" hangingPunct="1">
              <a:lnSpc>
                <a:spcPct val="150000"/>
              </a:lnSpc>
              <a:spcBef>
                <a:spcPts val="0"/>
              </a:spcBef>
              <a:spcAft>
                <a:spcPts val="1200"/>
              </a:spcAft>
              <a:buClr>
                <a:srgbClr val="23BAED"/>
              </a:buClr>
              <a:buSzTx/>
              <a:buFontTx/>
              <a:buNone/>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Identified natural capital </a:t>
            </a:r>
            <a:r>
              <a:rPr kumimoji="0" lang="en-GB" sz="2400" b="1" i="0" u="none" strike="noStrike" kern="1200" cap="none" spc="0" normalizeH="0" baseline="0" noProof="0">
                <a:ln>
                  <a:noFill/>
                </a:ln>
                <a:solidFill>
                  <a:srgbClr val="23BAED"/>
                </a:solidFill>
                <a:effectLst/>
                <a:uLnTx/>
                <a:uFillTx/>
                <a:latin typeface="Arial"/>
                <a:ea typeface="+mn-ea"/>
                <a:cs typeface="+mn-cs"/>
              </a:rPr>
              <a:t>impacts &amp; dependencies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as well as </a:t>
            </a:r>
            <a:r>
              <a:rPr kumimoji="0" lang="en-GB" sz="2400" b="1" i="0" u="none" strike="noStrike" kern="1200" cap="none" spc="0" normalizeH="0" baseline="0" noProof="0">
                <a:ln>
                  <a:noFill/>
                </a:ln>
                <a:solidFill>
                  <a:srgbClr val="23BAED"/>
                </a:solidFill>
                <a:effectLst/>
                <a:uLnTx/>
                <a:uFillTx/>
                <a:latin typeface="Arial"/>
                <a:ea typeface="+mn-ea"/>
                <a:cs typeface="+mn-cs"/>
              </a:rPr>
              <a:t>risks &amp; opportunities</a:t>
            </a:r>
            <a:r>
              <a:rPr kumimoji="0" lang="en-GB" sz="2400" b="1" i="0" u="none" strike="noStrike" kern="1200" cap="none" spc="0" normalizeH="0" baseline="0" noProof="0">
                <a:ln>
                  <a:noFill/>
                </a:ln>
                <a:solidFill>
                  <a:srgbClr val="5B9BD5">
                    <a:lumMod val="60000"/>
                    <a:lumOff val="40000"/>
                  </a:srgbClr>
                </a:solidFill>
                <a:effectLst/>
                <a:uLnTx/>
                <a:uFillTx/>
                <a:latin typeface="Arial"/>
                <a:ea typeface="+mn-ea"/>
                <a:cs typeface="+mn-cs"/>
              </a:rPr>
              <a:t>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and related these to our respective business context,</a:t>
            </a:r>
          </a:p>
          <a:p>
            <a:pPr marR="0" lvl="0" algn="l" defTabSz="914400" rtl="0" eaLnBrk="1" fontAlgn="auto" latinLnBrk="0" hangingPunct="1">
              <a:lnSpc>
                <a:spcPct val="150000"/>
              </a:lnSpc>
              <a:spcBef>
                <a:spcPts val="0"/>
              </a:spcBef>
              <a:spcAft>
                <a:spcPts val="600"/>
              </a:spcAft>
              <a:buClr>
                <a:srgbClr val="23BAED"/>
              </a:buClr>
              <a:buSzTx/>
              <a:tabLst/>
              <a:defRPr/>
            </a:pPr>
            <a:r>
              <a:rPr lang="en-GB" sz="2400">
                <a:solidFill>
                  <a:prstClr val="black">
                    <a:lumMod val="65000"/>
                    <a:lumOff val="35000"/>
                  </a:prstClr>
                </a:solidFill>
                <a:latin typeface="Arial"/>
              </a:rPr>
              <a:t>Familiarized ourselves with a few </a:t>
            </a:r>
            <a:r>
              <a:rPr lang="en-GB" sz="2400" b="1">
                <a:solidFill>
                  <a:srgbClr val="23BAED"/>
                </a:solidFill>
                <a:latin typeface="Arial"/>
              </a:rPr>
              <a:t>key approaches and tools </a:t>
            </a:r>
            <a:r>
              <a:rPr lang="en-GB" sz="2400">
                <a:solidFill>
                  <a:prstClr val="black">
                    <a:lumMod val="65000"/>
                    <a:lumOff val="35000"/>
                  </a:prstClr>
                </a:solidFill>
                <a:latin typeface="Arial"/>
              </a:rPr>
              <a:t>to integrating natural capital into business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Checkmark">
            <a:extLst>
              <a:ext uri="{FF2B5EF4-FFF2-40B4-BE49-F238E27FC236}">
                <a16:creationId xmlns:a16="http://schemas.microsoft.com/office/drawing/2014/main" id="{B6547D97-4EC0-4031-AE85-19502E840A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793" y="2320910"/>
            <a:ext cx="537015" cy="537015"/>
          </a:xfrm>
          <a:prstGeom prst="rect">
            <a:avLst/>
          </a:prstGeom>
        </p:spPr>
      </p:pic>
      <p:pic>
        <p:nvPicPr>
          <p:cNvPr id="9" name="Graphic 8" descr="Checkmark">
            <a:extLst>
              <a:ext uri="{FF2B5EF4-FFF2-40B4-BE49-F238E27FC236}">
                <a16:creationId xmlns:a16="http://schemas.microsoft.com/office/drawing/2014/main" id="{194C829A-5F3B-48B7-B6C8-B3546268A2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793" y="3543574"/>
            <a:ext cx="537015" cy="537015"/>
          </a:xfrm>
          <a:prstGeom prst="rect">
            <a:avLst/>
          </a:prstGeom>
        </p:spPr>
      </p:pic>
      <p:sp>
        <p:nvSpPr>
          <p:cNvPr id="3" name="TextBox 2">
            <a:extLst>
              <a:ext uri="{FF2B5EF4-FFF2-40B4-BE49-F238E27FC236}">
                <a16:creationId xmlns:a16="http://schemas.microsoft.com/office/drawing/2014/main" id="{883EBDFD-7D21-4731-B5E5-83BF9226208B}"/>
              </a:ext>
            </a:extLst>
          </p:cNvPr>
          <p:cNvSpPr txBox="1"/>
          <p:nvPr/>
        </p:nvSpPr>
        <p:spPr>
          <a:xfrm>
            <a:off x="796636" y="1515669"/>
            <a:ext cx="4561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So far, we have:</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0" name="Graphic 9" descr="Checkmark">
            <a:extLst>
              <a:ext uri="{FF2B5EF4-FFF2-40B4-BE49-F238E27FC236}">
                <a16:creationId xmlns:a16="http://schemas.microsoft.com/office/drawing/2014/main" id="{FCA36EF8-B2BE-446D-BC12-2F0F9E13C9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792" y="4665982"/>
            <a:ext cx="537015" cy="537015"/>
          </a:xfrm>
          <a:prstGeom prst="rect">
            <a:avLst/>
          </a:prstGeom>
        </p:spPr>
      </p:pic>
      <p:pic>
        <p:nvPicPr>
          <p:cNvPr id="11" name="Picture 4" descr="photography of pathway">
            <a:extLst>
              <a:ext uri="{FF2B5EF4-FFF2-40B4-BE49-F238E27FC236}">
                <a16:creationId xmlns:a16="http://schemas.microsoft.com/office/drawing/2014/main" id="{A0D5F1BB-844D-45A6-906B-10A61999C57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83" r="17118"/>
          <a:stretch/>
        </p:blipFill>
        <p:spPr bwMode="auto">
          <a:xfrm>
            <a:off x="9606967" y="0"/>
            <a:ext cx="2507714" cy="2441864"/>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BA0F8F-2A2C-440B-BAFE-A3DA1F0DC5DB}"/>
              </a:ext>
            </a:extLst>
          </p:cNvPr>
          <p:cNvSpPr txBox="1"/>
          <p:nvPr/>
        </p:nvSpPr>
        <p:spPr>
          <a:xfrm>
            <a:off x="9395705" y="5666342"/>
            <a:ext cx="2930237" cy="276999"/>
          </a:xfrm>
          <a:prstGeom prst="rect">
            <a:avLst/>
          </a:prstGeom>
          <a:noFill/>
        </p:spPr>
        <p:txBody>
          <a:bodyPr wrap="square" rtlCol="0">
            <a:spAutoFit/>
          </a:bodyPr>
          <a:lstStyle/>
          <a:p>
            <a:r>
              <a:rPr lang="en-GB" sz="1200" dirty="0"/>
              <a:t>Image source: Simon Rae on </a:t>
            </a:r>
            <a:r>
              <a:rPr lang="en-GB" sz="1200" dirty="0" err="1"/>
              <a:t>Unsplash</a:t>
            </a:r>
            <a:r>
              <a:rPr lang="en-GB" sz="1200" dirty="0"/>
              <a:t> </a:t>
            </a:r>
          </a:p>
        </p:txBody>
      </p:sp>
    </p:spTree>
    <p:extLst>
      <p:ext uri="{BB962C8B-B14F-4D97-AF65-F5344CB8AC3E}">
        <p14:creationId xmlns:p14="http://schemas.microsoft.com/office/powerpoint/2010/main" val="3917702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Wrap-up</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314194" y="1490133"/>
            <a:ext cx="6402695" cy="4402667"/>
          </a:xfrm>
        </p:spPr>
        <p:txBody>
          <a:bodyPr>
            <a:normAutofit/>
          </a:bodyPr>
          <a:lstStyle/>
          <a:p>
            <a:pPr marL="0" indent="0">
              <a:lnSpc>
                <a:spcPct val="100000"/>
              </a:lnSpc>
              <a:buNone/>
            </a:pPr>
            <a:r>
              <a:rPr lang="en-US"/>
              <a:t>On </a:t>
            </a:r>
            <a:r>
              <a:rPr lang="en-US" b="1"/>
              <a:t>post-its</a:t>
            </a:r>
            <a:r>
              <a:rPr lang="en-US"/>
              <a:t>, take note of:</a:t>
            </a:r>
          </a:p>
          <a:p>
            <a:pPr marL="0" indent="0">
              <a:lnSpc>
                <a:spcPct val="100000"/>
              </a:lnSpc>
              <a:buNone/>
            </a:pPr>
            <a:endParaRPr lang="en-GB" sz="400"/>
          </a:p>
          <a:p>
            <a:pPr>
              <a:lnSpc>
                <a:spcPct val="100000"/>
              </a:lnSpc>
            </a:pPr>
            <a:r>
              <a:rPr lang="en-US"/>
              <a:t>Two </a:t>
            </a:r>
            <a:r>
              <a:rPr lang="en-US" b="1"/>
              <a:t>key learnings </a:t>
            </a:r>
            <a:r>
              <a:rPr lang="en-US"/>
              <a:t>that were most useful to you today,</a:t>
            </a:r>
          </a:p>
          <a:p>
            <a:pPr marL="0" indent="0">
              <a:lnSpc>
                <a:spcPct val="100000"/>
              </a:lnSpc>
              <a:buNone/>
            </a:pPr>
            <a:endParaRPr lang="en-US" sz="800"/>
          </a:p>
          <a:p>
            <a:pPr>
              <a:lnSpc>
                <a:spcPct val="100000"/>
              </a:lnSpc>
            </a:pPr>
            <a:r>
              <a:rPr lang="en-GB"/>
              <a:t>One </a:t>
            </a:r>
            <a:r>
              <a:rPr lang="en-GB" b="1"/>
              <a:t>concrete next step / activity </a:t>
            </a:r>
            <a:r>
              <a:rPr lang="en-GB"/>
              <a:t>you could take to move your company forward in its natural capital journey? </a:t>
            </a:r>
            <a:endParaRPr lang="en-US"/>
          </a:p>
        </p:txBody>
      </p:sp>
      <p:pic>
        <p:nvPicPr>
          <p:cNvPr id="4" name="Picture 3">
            <a:extLst>
              <a:ext uri="{FF2B5EF4-FFF2-40B4-BE49-F238E27FC236}">
                <a16:creationId xmlns:a16="http://schemas.microsoft.com/office/drawing/2014/main" id="{3F748637-A3FB-4C8F-9CF4-02220FCE4BAD}"/>
              </a:ext>
            </a:extLst>
          </p:cNvPr>
          <p:cNvPicPr>
            <a:picLocks noChangeAspect="1"/>
          </p:cNvPicPr>
          <p:nvPr/>
        </p:nvPicPr>
        <p:blipFill>
          <a:blip r:embed="rId3"/>
          <a:stretch>
            <a:fillRect/>
          </a:stretch>
        </p:blipFill>
        <p:spPr>
          <a:xfrm>
            <a:off x="6840486" y="1756500"/>
            <a:ext cx="5351514" cy="3567676"/>
          </a:xfrm>
          <a:prstGeom prst="rect">
            <a:avLst/>
          </a:prstGeom>
        </p:spPr>
      </p:pic>
      <p:sp>
        <p:nvSpPr>
          <p:cNvPr id="6" name="Slide Number Placeholder 5">
            <a:extLst>
              <a:ext uri="{FF2B5EF4-FFF2-40B4-BE49-F238E27FC236}">
                <a16:creationId xmlns:a16="http://schemas.microsoft.com/office/drawing/2014/main" id="{2132DE5E-81D4-43E9-AF89-F38C77CFA2C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Teardrop 6">
            <a:extLst>
              <a:ext uri="{FF2B5EF4-FFF2-40B4-BE49-F238E27FC236}">
                <a16:creationId xmlns:a16="http://schemas.microsoft.com/office/drawing/2014/main" id="{06AAF32E-DA9F-407E-BA3E-0E45AD261864}"/>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213D64DE-B35D-4786-9887-AFA53BBA317B}"/>
              </a:ext>
            </a:extLst>
          </p:cNvPr>
          <p:cNvSpPr txBox="1"/>
          <p:nvPr/>
        </p:nvSpPr>
        <p:spPr>
          <a:xfrm>
            <a:off x="10617757" y="415503"/>
            <a:ext cx="1354443" cy="830997"/>
          </a:xfrm>
          <a:prstGeom prst="rect">
            <a:avLst/>
          </a:prstGeom>
          <a:noFill/>
        </p:spPr>
        <p:txBody>
          <a:bodyPr wrap="square" rtlCol="0">
            <a:spAutoFit/>
          </a:bodyPr>
          <a:lstStyle/>
          <a:p>
            <a:pPr algn="ctr"/>
            <a:r>
              <a:rPr lang="en-US" sz="1600" dirty="0">
                <a:solidFill>
                  <a:schemeClr val="bg1"/>
                </a:solidFill>
              </a:rPr>
              <a:t>Use </a:t>
            </a:r>
            <a:r>
              <a:rPr lang="en-US" sz="1600" b="1" dirty="0">
                <a:solidFill>
                  <a:schemeClr val="bg1"/>
                </a:solidFill>
              </a:rPr>
              <a:t>p.30 </a:t>
            </a:r>
            <a:r>
              <a:rPr lang="en-US" sz="1600" dirty="0">
                <a:solidFill>
                  <a:schemeClr val="bg1"/>
                </a:solidFill>
              </a:rPr>
              <a:t>in your workbook</a:t>
            </a:r>
            <a:endParaRPr lang="en-CH" sz="1600" dirty="0">
              <a:solidFill>
                <a:schemeClr val="bg1"/>
              </a:solidFill>
            </a:endParaRPr>
          </a:p>
        </p:txBody>
      </p:sp>
      <p:sp>
        <p:nvSpPr>
          <p:cNvPr id="5" name="TextBox 4">
            <a:extLst>
              <a:ext uri="{FF2B5EF4-FFF2-40B4-BE49-F238E27FC236}">
                <a16:creationId xmlns:a16="http://schemas.microsoft.com/office/drawing/2014/main" id="{2415A537-613E-4DD2-9C5E-2AD7C3F051A1}"/>
              </a:ext>
            </a:extLst>
          </p:cNvPr>
          <p:cNvSpPr txBox="1"/>
          <p:nvPr/>
        </p:nvSpPr>
        <p:spPr>
          <a:xfrm>
            <a:off x="9087890" y="5374679"/>
            <a:ext cx="3983879" cy="276999"/>
          </a:xfrm>
          <a:prstGeom prst="rect">
            <a:avLst/>
          </a:prstGeom>
          <a:noFill/>
        </p:spPr>
        <p:txBody>
          <a:bodyPr wrap="square" rtlCol="0">
            <a:spAutoFit/>
          </a:bodyPr>
          <a:lstStyle/>
          <a:p>
            <a:r>
              <a:rPr lang="en-US" sz="1200" dirty="0"/>
              <a:t>Image source: Cathryn </a:t>
            </a:r>
            <a:r>
              <a:rPr lang="en-US" sz="1200" dirty="0" err="1"/>
              <a:t>Lavery</a:t>
            </a:r>
            <a:r>
              <a:rPr lang="en-US" sz="1200" dirty="0"/>
              <a:t> on </a:t>
            </a:r>
            <a:r>
              <a:rPr lang="en-US" sz="1200" dirty="0" err="1"/>
              <a:t>Unsplash</a:t>
            </a:r>
            <a:r>
              <a:rPr lang="en-US" sz="1200" dirty="0"/>
              <a:t> </a:t>
            </a:r>
          </a:p>
        </p:txBody>
      </p:sp>
    </p:spTree>
    <p:extLst>
      <p:ext uri="{BB962C8B-B14F-4D97-AF65-F5344CB8AC3E}">
        <p14:creationId xmlns:p14="http://schemas.microsoft.com/office/powerpoint/2010/main" val="2277705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 few house rules </a:t>
            </a:r>
          </a:p>
        </p:txBody>
      </p:sp>
      <p:sp>
        <p:nvSpPr>
          <p:cNvPr id="5" name="Slide Number Placeholder 4">
            <a:extLst>
              <a:ext uri="{FF2B5EF4-FFF2-40B4-BE49-F238E27FC236}">
                <a16:creationId xmlns:a16="http://schemas.microsoft.com/office/drawing/2014/main" id="{AC6CACA4-93C0-4454-9C9F-6FEDAD9DC83B}"/>
              </a:ext>
            </a:extLst>
          </p:cNvPr>
          <p:cNvSpPr>
            <a:spLocks noGrp="1"/>
          </p:cNvSpPr>
          <p:nvPr>
            <p:ph type="sldNum" sz="quarter" idx="12"/>
          </p:nvPr>
        </p:nvSpPr>
        <p:spPr/>
        <p:txBody>
          <a:bodyPr/>
          <a:lstStyle/>
          <a:p>
            <a:fld id="{971CEC84-1649-40CE-BFF6-7286506FEA08}" type="slidenum">
              <a:rPr lang="en-GB" smtClean="0"/>
              <a:pPr/>
              <a:t>6</a:t>
            </a:fld>
            <a:endParaRPr lang="en-GB"/>
          </a:p>
        </p:txBody>
      </p:sp>
      <p:graphicFrame>
        <p:nvGraphicFramePr>
          <p:cNvPr id="3" name="Table 3">
            <a:extLst>
              <a:ext uri="{FF2B5EF4-FFF2-40B4-BE49-F238E27FC236}">
                <a16:creationId xmlns:a16="http://schemas.microsoft.com/office/drawing/2014/main" id="{0F1F9868-CA69-4FF6-A520-5482716CEB30}"/>
              </a:ext>
            </a:extLst>
          </p:cNvPr>
          <p:cNvGraphicFramePr>
            <a:graphicFrameLocks noGrp="1"/>
          </p:cNvGraphicFramePr>
          <p:nvPr>
            <p:extLst>
              <p:ext uri="{D42A27DB-BD31-4B8C-83A1-F6EECF244321}">
                <p14:modId xmlns:p14="http://schemas.microsoft.com/office/powerpoint/2010/main" val="2922374897"/>
              </p:ext>
            </p:extLst>
          </p:nvPr>
        </p:nvGraphicFramePr>
        <p:xfrm>
          <a:off x="1704481" y="1541942"/>
          <a:ext cx="3670709" cy="3985980"/>
        </p:xfrm>
        <a:graphic>
          <a:graphicData uri="http://schemas.openxmlformats.org/drawingml/2006/table">
            <a:tbl>
              <a:tblPr firstRow="1" bandRow="1">
                <a:tableStyleId>{5C22544A-7EE6-4342-B048-85BDC9FD1C3A}</a:tableStyleId>
              </a:tblPr>
              <a:tblGrid>
                <a:gridCol w="671871">
                  <a:extLst>
                    <a:ext uri="{9D8B030D-6E8A-4147-A177-3AD203B41FA5}">
                      <a16:colId xmlns:a16="http://schemas.microsoft.com/office/drawing/2014/main" val="4157851987"/>
                    </a:ext>
                  </a:extLst>
                </a:gridCol>
                <a:gridCol w="2998838">
                  <a:extLst>
                    <a:ext uri="{9D8B030D-6E8A-4147-A177-3AD203B41FA5}">
                      <a16:colId xmlns:a16="http://schemas.microsoft.com/office/drawing/2014/main" val="747019873"/>
                    </a:ext>
                  </a:extLst>
                </a:gridCol>
              </a:tblGrid>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b="0">
                          <a:solidFill>
                            <a:schemeClr val="tx1">
                              <a:lumMod val="65000"/>
                              <a:lumOff val="35000"/>
                            </a:schemeClr>
                          </a:solidFill>
                        </a:rPr>
                        <a:t>Participate</a:t>
                      </a:r>
                      <a:endParaRPr lang="en-CH" sz="2400" b="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6103299"/>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Contribute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0258300"/>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Listen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2161107"/>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Take note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392894"/>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Respect</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4192402"/>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Have fun!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5843207"/>
                  </a:ext>
                </a:extLst>
              </a:tr>
            </a:tbl>
          </a:graphicData>
        </a:graphic>
      </p:graphicFrame>
      <p:grpSp>
        <p:nvGrpSpPr>
          <p:cNvPr id="13" name="Group 12">
            <a:extLst>
              <a:ext uri="{FF2B5EF4-FFF2-40B4-BE49-F238E27FC236}">
                <a16:creationId xmlns:a16="http://schemas.microsoft.com/office/drawing/2014/main" id="{F8E993C8-36D8-47DC-A311-554CD80F1B39}"/>
              </a:ext>
            </a:extLst>
          </p:cNvPr>
          <p:cNvGrpSpPr/>
          <p:nvPr/>
        </p:nvGrpSpPr>
        <p:grpSpPr>
          <a:xfrm>
            <a:off x="1787480" y="1541942"/>
            <a:ext cx="380756" cy="3699414"/>
            <a:chOff x="2377412" y="1541942"/>
            <a:chExt cx="380756" cy="3699414"/>
          </a:xfrm>
        </p:grpSpPr>
        <p:sp>
          <p:nvSpPr>
            <p:cNvPr id="7" name="Star: 5 Points 6">
              <a:extLst>
                <a:ext uri="{FF2B5EF4-FFF2-40B4-BE49-F238E27FC236}">
                  <a16:creationId xmlns:a16="http://schemas.microsoft.com/office/drawing/2014/main" id="{79DF9154-60A4-41C2-B6BE-6348289974D4}"/>
                </a:ext>
              </a:extLst>
            </p:cNvPr>
            <p:cNvSpPr/>
            <p:nvPr/>
          </p:nvSpPr>
          <p:spPr>
            <a:xfrm>
              <a:off x="2377413" y="154194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8" name="Star: 5 Points 7">
              <a:extLst>
                <a:ext uri="{FF2B5EF4-FFF2-40B4-BE49-F238E27FC236}">
                  <a16:creationId xmlns:a16="http://schemas.microsoft.com/office/drawing/2014/main" id="{B54F652D-752F-4563-8C69-FB74B619CDA9}"/>
                </a:ext>
              </a:extLst>
            </p:cNvPr>
            <p:cNvSpPr/>
            <p:nvPr/>
          </p:nvSpPr>
          <p:spPr>
            <a:xfrm>
              <a:off x="2377413" y="221627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9" name="Star: 5 Points 8">
              <a:extLst>
                <a:ext uri="{FF2B5EF4-FFF2-40B4-BE49-F238E27FC236}">
                  <a16:creationId xmlns:a16="http://schemas.microsoft.com/office/drawing/2014/main" id="{84A53B06-C1AB-4C55-A42E-C839D6D5AA3F}"/>
                </a:ext>
              </a:extLst>
            </p:cNvPr>
            <p:cNvSpPr/>
            <p:nvPr/>
          </p:nvSpPr>
          <p:spPr>
            <a:xfrm>
              <a:off x="2377413" y="2880177"/>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0" name="Star: 5 Points 9">
              <a:extLst>
                <a:ext uri="{FF2B5EF4-FFF2-40B4-BE49-F238E27FC236}">
                  <a16:creationId xmlns:a16="http://schemas.microsoft.com/office/drawing/2014/main" id="{70C87008-93B0-466D-B5D5-26675A91BC93}"/>
                </a:ext>
              </a:extLst>
            </p:cNvPr>
            <p:cNvSpPr/>
            <p:nvPr/>
          </p:nvSpPr>
          <p:spPr>
            <a:xfrm>
              <a:off x="2377413" y="3539454"/>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1" name="Star: 5 Points 10">
              <a:extLst>
                <a:ext uri="{FF2B5EF4-FFF2-40B4-BE49-F238E27FC236}">
                  <a16:creationId xmlns:a16="http://schemas.microsoft.com/office/drawing/2014/main" id="{C05F3418-63B8-4CD7-B8C9-037711BE20F6}"/>
                </a:ext>
              </a:extLst>
            </p:cNvPr>
            <p:cNvSpPr/>
            <p:nvPr/>
          </p:nvSpPr>
          <p:spPr>
            <a:xfrm>
              <a:off x="2377412" y="419873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2" name="Star: 5 Points 11">
              <a:extLst>
                <a:ext uri="{FF2B5EF4-FFF2-40B4-BE49-F238E27FC236}">
                  <a16:creationId xmlns:a16="http://schemas.microsoft.com/office/drawing/2014/main" id="{5815598D-698A-43E5-AE32-EE49B2DA6E12}"/>
                </a:ext>
              </a:extLst>
            </p:cNvPr>
            <p:cNvSpPr/>
            <p:nvPr/>
          </p:nvSpPr>
          <p:spPr>
            <a:xfrm>
              <a:off x="2377412" y="487306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3742599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a:xfrm>
            <a:off x="314194" y="116021"/>
            <a:ext cx="11498123" cy="878150"/>
          </a:xfrm>
        </p:spPr>
        <p:txBody>
          <a:bodyPr/>
          <a:lstStyle/>
          <a:p>
            <a:r>
              <a:rPr lang="en-GB"/>
              <a:t>Key </a:t>
            </a:r>
            <a:r>
              <a:rPr lang="en-US"/>
              <a:t>t</a:t>
            </a:r>
            <a:r>
              <a:rPr lang="en-GB" err="1"/>
              <a:t>akeaways</a:t>
            </a:r>
            <a:r>
              <a:rPr lang="en-GB"/>
              <a:t> / Closing word</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486913" y="1559630"/>
            <a:ext cx="8216819" cy="4002055"/>
          </a:xfrm>
        </p:spPr>
        <p:txBody>
          <a:bodyPr>
            <a:noAutofit/>
          </a:bodyPr>
          <a:lstStyle/>
          <a:p>
            <a:pPr marL="457200" indent="-457200">
              <a:lnSpc>
                <a:spcPct val="200000"/>
              </a:lnSpc>
              <a:buFont typeface="+mj-lt"/>
              <a:buAutoNum type="arabicPeriod"/>
            </a:pPr>
            <a:r>
              <a:rPr lang="en-US" sz="1750" b="1" dirty="0"/>
              <a:t>Business impacts and depends on nature </a:t>
            </a:r>
          </a:p>
          <a:p>
            <a:pPr marL="457200" indent="-457200">
              <a:lnSpc>
                <a:spcPct val="200000"/>
              </a:lnSpc>
              <a:buFont typeface="+mj-lt"/>
              <a:buAutoNum type="arabicPeriod"/>
            </a:pPr>
            <a:r>
              <a:rPr lang="en-US" sz="1750" b="1" dirty="0"/>
              <a:t>Make better and more informed decisions</a:t>
            </a:r>
            <a:endParaRPr lang="en-US" sz="1750" dirty="0"/>
          </a:p>
          <a:p>
            <a:pPr marL="457200" indent="-457200">
              <a:lnSpc>
                <a:spcPct val="200000"/>
              </a:lnSpc>
              <a:buFont typeface="+mj-lt"/>
              <a:buAutoNum type="arabicPeriod"/>
            </a:pPr>
            <a:r>
              <a:rPr lang="en-US" sz="1750" b="1" dirty="0"/>
              <a:t>There are many existing approaches</a:t>
            </a:r>
            <a:r>
              <a:rPr lang="en-US" sz="1750" dirty="0"/>
              <a:t> </a:t>
            </a:r>
          </a:p>
          <a:p>
            <a:pPr marL="457200" indent="-457200">
              <a:lnSpc>
                <a:spcPct val="200000"/>
              </a:lnSpc>
              <a:buFont typeface="+mj-lt"/>
              <a:buAutoNum type="arabicPeriod"/>
            </a:pPr>
            <a:r>
              <a:rPr lang="en-US" sz="1750" b="1" dirty="0"/>
              <a:t>Assessments are like snowflakes - no two are alike</a:t>
            </a:r>
            <a:r>
              <a:rPr lang="en-US" sz="1750" dirty="0"/>
              <a:t>. </a:t>
            </a:r>
          </a:p>
          <a:p>
            <a:pPr marL="457200" indent="-457200">
              <a:lnSpc>
                <a:spcPct val="200000"/>
              </a:lnSpc>
              <a:buFont typeface="+mj-lt"/>
              <a:buAutoNum type="arabicPeriod"/>
            </a:pPr>
            <a:r>
              <a:rPr lang="en-US" sz="1750" b="1" dirty="0"/>
              <a:t>Companies can start to conduct an assessment themselves</a:t>
            </a:r>
            <a:endParaRPr lang="en-US" sz="1750" dirty="0"/>
          </a:p>
          <a:p>
            <a:pPr marL="457200" indent="-457200">
              <a:lnSpc>
                <a:spcPct val="200000"/>
              </a:lnSpc>
              <a:buFont typeface="+mj-lt"/>
              <a:buAutoNum type="arabicPeriod"/>
            </a:pPr>
            <a:r>
              <a:rPr lang="en-US" sz="1750" b="1" dirty="0"/>
              <a:t>Buy-in must extend beyond the sustainability team</a:t>
            </a:r>
          </a:p>
        </p:txBody>
      </p:sp>
      <p:pic>
        <p:nvPicPr>
          <p:cNvPr id="10242" name="Picture 2" descr="photo of bulb artwork">
            <a:extLst>
              <a:ext uri="{FF2B5EF4-FFF2-40B4-BE49-F238E27FC236}">
                <a16:creationId xmlns:a16="http://schemas.microsoft.com/office/drawing/2014/main" id="{7E9F8738-4769-4610-98FF-86CDC2CA93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40845"/>
          <a:stretch/>
        </p:blipFill>
        <p:spPr bwMode="auto">
          <a:xfrm>
            <a:off x="8280944" y="1226203"/>
            <a:ext cx="3911056" cy="46615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9698FDE-0908-4553-9F4A-9C623189F5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6" name="Teardrop 5">
            <a:extLst>
              <a:ext uri="{FF2B5EF4-FFF2-40B4-BE49-F238E27FC236}">
                <a16:creationId xmlns:a16="http://schemas.microsoft.com/office/drawing/2014/main" id="{503B8406-D1AA-4C48-A2E8-8C90D849A973}"/>
              </a:ext>
            </a:extLst>
          </p:cNvPr>
          <p:cNvSpPr/>
          <p:nvPr/>
        </p:nvSpPr>
        <p:spPr>
          <a:xfrm>
            <a:off x="10370172" y="116021"/>
            <a:ext cx="1442145" cy="130527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6314CA5-EBAC-4399-8BB6-8E517D81CC2C}"/>
              </a:ext>
            </a:extLst>
          </p:cNvPr>
          <p:cNvSpPr txBox="1"/>
          <p:nvPr/>
        </p:nvSpPr>
        <p:spPr>
          <a:xfrm>
            <a:off x="10414022" y="322969"/>
            <a:ext cx="1354443" cy="830997"/>
          </a:xfrm>
          <a:prstGeom prst="rect">
            <a:avLst/>
          </a:prstGeom>
          <a:noFill/>
        </p:spPr>
        <p:txBody>
          <a:bodyPr wrap="square" rtlCol="0">
            <a:spAutoFit/>
          </a:bodyPr>
          <a:lstStyle/>
          <a:p>
            <a:pPr algn="ctr"/>
            <a:r>
              <a:rPr lang="en-US" sz="1600" dirty="0">
                <a:solidFill>
                  <a:schemeClr val="bg1"/>
                </a:solidFill>
              </a:rPr>
              <a:t>See </a:t>
            </a:r>
            <a:r>
              <a:rPr lang="en-US" sz="1600" b="1" dirty="0">
                <a:solidFill>
                  <a:schemeClr val="bg1"/>
                </a:solidFill>
              </a:rPr>
              <a:t>p.31 </a:t>
            </a:r>
            <a:r>
              <a:rPr lang="en-US" sz="1600" dirty="0">
                <a:solidFill>
                  <a:schemeClr val="bg1"/>
                </a:solidFill>
              </a:rPr>
              <a:t>in your workbook</a:t>
            </a:r>
            <a:endParaRPr lang="en-CH" sz="1600" dirty="0">
              <a:solidFill>
                <a:schemeClr val="bg1"/>
              </a:solidFill>
            </a:endParaRPr>
          </a:p>
        </p:txBody>
      </p:sp>
      <p:sp>
        <p:nvSpPr>
          <p:cNvPr id="4" name="TextBox 3">
            <a:extLst>
              <a:ext uri="{FF2B5EF4-FFF2-40B4-BE49-F238E27FC236}">
                <a16:creationId xmlns:a16="http://schemas.microsoft.com/office/drawing/2014/main" id="{14D94852-778D-4EE7-925A-C6DFF963B4A0}"/>
              </a:ext>
            </a:extLst>
          </p:cNvPr>
          <p:cNvSpPr txBox="1"/>
          <p:nvPr/>
        </p:nvSpPr>
        <p:spPr>
          <a:xfrm>
            <a:off x="9237519" y="5610748"/>
            <a:ext cx="3138054" cy="276999"/>
          </a:xfrm>
          <a:prstGeom prst="rect">
            <a:avLst/>
          </a:prstGeom>
          <a:noFill/>
        </p:spPr>
        <p:txBody>
          <a:bodyPr wrap="square" rtlCol="0">
            <a:spAutoFit/>
          </a:bodyPr>
          <a:lstStyle/>
          <a:p>
            <a:r>
              <a:rPr lang="en-US" sz="1200" dirty="0">
                <a:solidFill>
                  <a:schemeClr val="bg1"/>
                </a:solidFill>
              </a:rPr>
              <a:t>Image source: </a:t>
            </a:r>
            <a:r>
              <a:rPr lang="en-US" sz="1200" dirty="0" err="1">
                <a:solidFill>
                  <a:schemeClr val="bg1"/>
                </a:solidFill>
              </a:rPr>
              <a:t>AbsolutVision</a:t>
            </a:r>
            <a:r>
              <a:rPr lang="en-US" sz="1200" dirty="0">
                <a:solidFill>
                  <a:schemeClr val="bg1"/>
                </a:solidFill>
              </a:rPr>
              <a:t> on </a:t>
            </a:r>
            <a:r>
              <a:rPr lang="en-US" sz="1200" dirty="0" err="1">
                <a:solidFill>
                  <a:schemeClr val="bg1"/>
                </a:solidFill>
              </a:rPr>
              <a:t>Unsplash</a:t>
            </a:r>
            <a:r>
              <a:rPr lang="en-US" sz="1200" dirty="0">
                <a:solidFill>
                  <a:schemeClr val="bg1"/>
                </a:solidFill>
              </a:rPr>
              <a:t> </a:t>
            </a:r>
          </a:p>
        </p:txBody>
      </p:sp>
    </p:spTree>
    <p:extLst>
      <p:ext uri="{BB962C8B-B14F-4D97-AF65-F5344CB8AC3E}">
        <p14:creationId xmlns:p14="http://schemas.microsoft.com/office/powerpoint/2010/main" val="122943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dirty="0"/>
              <a:t>Other We Value Nature Opportunities </a:t>
            </a:r>
            <a:endParaRPr lang="en-CH" dirty="0"/>
          </a:p>
        </p:txBody>
      </p:sp>
      <p:sp>
        <p:nvSpPr>
          <p:cNvPr id="3" name="Content Placeholder 2">
            <a:extLst>
              <a:ext uri="{FF2B5EF4-FFF2-40B4-BE49-F238E27FC236}">
                <a16:creationId xmlns:a16="http://schemas.microsoft.com/office/drawing/2014/main" id="{C6E64186-F4D9-4C1E-BE51-14DB0D793C4F}"/>
              </a:ext>
            </a:extLst>
          </p:cNvPr>
          <p:cNvSpPr>
            <a:spLocks noGrp="1"/>
          </p:cNvSpPr>
          <p:nvPr>
            <p:ph idx="1"/>
          </p:nvPr>
        </p:nvSpPr>
        <p:spPr>
          <a:xfrm>
            <a:off x="418103" y="1844673"/>
            <a:ext cx="5963077" cy="4351338"/>
          </a:xfrm>
        </p:spPr>
        <p:txBody>
          <a:bodyPr/>
          <a:lstStyle/>
          <a:p>
            <a:pPr lvl="1"/>
            <a:r>
              <a:rPr lang="en-US" dirty="0"/>
              <a:t>Online training</a:t>
            </a:r>
          </a:p>
          <a:p>
            <a:pPr lvl="1"/>
            <a:r>
              <a:rPr lang="en-US" dirty="0"/>
              <a:t>Helpdesk calls</a:t>
            </a:r>
          </a:p>
          <a:p>
            <a:pPr lvl="1"/>
            <a:r>
              <a:rPr lang="en-US" dirty="0">
                <a:solidFill>
                  <a:srgbClr val="23BAED"/>
                </a:solidFill>
                <a:hlinkClick r:id="rId2">
                  <a:extLst>
                    <a:ext uri="{A12FA001-AC4F-418D-AE19-62706E023703}">
                      <ahyp:hlinkClr xmlns:ahyp="http://schemas.microsoft.com/office/drawing/2018/hyperlinkcolor" val="tx"/>
                    </a:ext>
                  </a:extLst>
                </a:hlinkClick>
              </a:rPr>
              <a:t>Sign up for our mailing list </a:t>
            </a:r>
            <a:r>
              <a:rPr lang="en-US" dirty="0"/>
              <a:t>to hear about future training opportunities </a:t>
            </a:r>
          </a:p>
        </p:txBody>
      </p:sp>
      <p:sp>
        <p:nvSpPr>
          <p:cNvPr id="4" name="Slide Number Placeholder 3">
            <a:extLst>
              <a:ext uri="{FF2B5EF4-FFF2-40B4-BE49-F238E27FC236}">
                <a16:creationId xmlns:a16="http://schemas.microsoft.com/office/drawing/2014/main" id="{7EEBCB53-1678-4AB2-BEC3-B33AA01AE43C}"/>
              </a:ext>
            </a:extLst>
          </p:cNvPr>
          <p:cNvSpPr>
            <a:spLocks noGrp="1"/>
          </p:cNvSpPr>
          <p:nvPr>
            <p:ph type="sldNum" sz="quarter" idx="12"/>
          </p:nvPr>
        </p:nvSpPr>
        <p:spPr/>
        <p:txBody>
          <a:bodyPr/>
          <a:lstStyle/>
          <a:p>
            <a:fld id="{971CEC84-1649-40CE-BFF6-7286506FEA08}" type="slidenum">
              <a:rPr lang="en-GB" smtClean="0"/>
              <a:pPr/>
              <a:t>61</a:t>
            </a:fld>
            <a:endParaRPr lang="en-GB"/>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1572" y="3109805"/>
            <a:ext cx="1134043" cy="113404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8541" y="3077119"/>
            <a:ext cx="1134043" cy="113404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35510" y="3077118"/>
            <a:ext cx="1134043" cy="1134043"/>
          </a:xfrm>
          <a:prstGeom prst="rect">
            <a:avLst/>
          </a:prstGeom>
        </p:spPr>
      </p:pic>
    </p:spTree>
    <p:extLst>
      <p:ext uri="{BB962C8B-B14F-4D97-AF65-F5344CB8AC3E}">
        <p14:creationId xmlns:p14="http://schemas.microsoft.com/office/powerpoint/2010/main" val="1585599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2"/>
          <a:stretch>
            <a:fillRect/>
          </a:stretch>
        </p:blipFill>
        <p:spPr>
          <a:xfrm>
            <a:off x="-1432" y="0"/>
            <a:ext cx="12194864" cy="6858000"/>
          </a:xfrm>
          <a:prstGeom prst="rect">
            <a:avLst/>
          </a:prstGeom>
        </p:spPr>
      </p:pic>
      <p:sp>
        <p:nvSpPr>
          <p:cNvPr id="3" name="Slide Number Placeholder 2">
            <a:extLst>
              <a:ext uri="{FF2B5EF4-FFF2-40B4-BE49-F238E27FC236}">
                <a16:creationId xmlns:a16="http://schemas.microsoft.com/office/drawing/2014/main" id="{D8F5B7EA-2053-457B-8A0A-30F8F9699120}"/>
              </a:ext>
            </a:extLst>
          </p:cNvPr>
          <p:cNvSpPr>
            <a:spLocks noGrp="1"/>
          </p:cNvSpPr>
          <p:nvPr>
            <p:ph type="sldNum" sz="quarter" idx="12"/>
          </p:nvPr>
        </p:nvSpPr>
        <p:spPr/>
        <p:txBody>
          <a:bodyPr/>
          <a:lstStyle/>
          <a:p>
            <a:fld id="{971CEC84-1649-40CE-BFF6-7286506FEA08}" type="slidenum">
              <a:rPr lang="en-GB" smtClean="0"/>
              <a:pPr/>
              <a:t>62</a:t>
            </a:fld>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 </a:t>
            </a:r>
            <a:r>
              <a:rPr lang="en-US" sz="2800" b="1" kern="0" dirty="0">
                <a:solidFill>
                  <a:srgbClr val="BBD151"/>
                </a:solidFill>
                <a:highlight>
                  <a:srgbClr val="FFFF00"/>
                </a:highlight>
                <a:latin typeface="Arial"/>
                <a:ea typeface="Verdana" panose="020B0604030504040204" pitchFamily="34" charset="0"/>
              </a:rPr>
              <a:t>27 31 </a:t>
            </a:r>
            <a:r>
              <a:rPr kumimoji="0" lang="en-US" sz="2800" b="1" i="0" u="none" strike="noStrike" kern="0" cap="none" spc="0" normalizeH="0" baseline="0" noProof="0" dirty="0">
                <a:ln>
                  <a:noFill/>
                </a:ln>
                <a:solidFill>
                  <a:srgbClr val="BBD151"/>
                </a:solidFill>
                <a:effectLst/>
                <a:highlight>
                  <a:srgbClr val="FFFF00"/>
                </a:highlight>
                <a:uLnTx/>
                <a:uFillTx/>
                <a:latin typeface="Arial"/>
                <a:ea typeface="Verdana" panose="020B0604030504040204" pitchFamily="34" charset="0"/>
                <a:cs typeface="+mn-cs"/>
              </a:rPr>
              <a:t>52</a:t>
            </a:r>
            <a:endParaRPr lang="en-US" sz="2800" b="1" kern="0" dirty="0">
              <a:solidFill>
                <a:srgbClr val="BBD151"/>
              </a:solidFill>
              <a:highlight>
                <a:srgbClr val="FFFF00"/>
              </a:highlight>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fld id="{971CEC84-1649-40CE-BFF6-7286506FEA08}" type="slidenum">
              <a:rPr lang="en-GB" smtClean="0"/>
              <a:pPr/>
              <a:t>7</a:t>
            </a:fld>
            <a:endParaRPr lang="en-GB"/>
          </a:p>
        </p:txBody>
      </p:sp>
    </p:spTree>
    <p:extLst>
      <p:ext uri="{BB962C8B-B14F-4D97-AF65-F5344CB8AC3E}">
        <p14:creationId xmlns:p14="http://schemas.microsoft.com/office/powerpoint/2010/main" val="3631662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055765-E3AC-4A31-8D75-224F9D43B3DF}"/>
              </a:ext>
            </a:extLst>
          </p:cNvPr>
          <p:cNvSpPr>
            <a:spLocks noGrp="1"/>
          </p:cNvSpPr>
          <p:nvPr>
            <p:ph type="sldNum" sz="quarter" idx="12"/>
          </p:nvPr>
        </p:nvSpPr>
        <p:spPr/>
        <p:txBody>
          <a:bodyPr/>
          <a:lstStyle/>
          <a:p>
            <a:fld id="{971CEC84-1649-40CE-BFF6-7286506FEA08}" type="slidenum">
              <a:rPr lang="en-GB" smtClean="0"/>
              <a:pPr/>
              <a:t>8</a:t>
            </a:fld>
            <a:endParaRPr lang="en-GB"/>
          </a:p>
        </p:txBody>
      </p:sp>
      <p:pic>
        <p:nvPicPr>
          <p:cNvPr id="5" name="Picture Placeholder 5" descr="WVN LISBON training - Mentimeter">
            <a:extLst>
              <a:ext uri="{FF2B5EF4-FFF2-40B4-BE49-F238E27FC236}">
                <a16:creationId xmlns:a16="http://schemas.microsoft.com/office/drawing/2014/main" id="{6E55B4D4-9637-47F8-BBAA-B7B824DF87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10633" y="1408113"/>
            <a:ext cx="11229890" cy="4354922"/>
          </a:xfrm>
          <a:prstGeom prst="rect">
            <a:avLst/>
          </a:prstGeom>
        </p:spPr>
      </p:pic>
    </p:spTree>
    <p:extLst>
      <p:ext uri="{BB962C8B-B14F-4D97-AF65-F5344CB8AC3E}">
        <p14:creationId xmlns:p14="http://schemas.microsoft.com/office/powerpoint/2010/main" val="4152763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1" y="685746"/>
            <a:ext cx="10287000"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8"/>
          </a:xfrm>
          <a:prstGeom prst="rect">
            <a:avLst/>
          </a:prstGeom>
        </p:spPr>
      </p:pic>
      <p:sp>
        <p:nvSpPr>
          <p:cNvPr id="2" name="Title 1"/>
          <p:cNvSpPr>
            <a:spLocks noGrp="1"/>
          </p:cNvSpPr>
          <p:nvPr>
            <p:ph type="ctrTitle"/>
          </p:nvPr>
        </p:nvSpPr>
        <p:spPr>
          <a:xfrm>
            <a:off x="346889" y="2627103"/>
            <a:ext cx="4411541" cy="1603794"/>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2096450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3C7C89-6941-4A25-BDD1-15BCCB406BCC}">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E296C5389E654895E202BCE214B6D7" ma:contentTypeVersion="15" ma:contentTypeDescription="Create a new document." ma:contentTypeScope="" ma:versionID="1e85e17c14b594d00908934ebeccd9da">
  <xsd:schema xmlns:xsd="http://www.w3.org/2001/XMLSchema" xmlns:xs="http://www.w3.org/2001/XMLSchema" xmlns:p="http://schemas.microsoft.com/office/2006/metadata/properties" xmlns:ns2="db185941-f237-4bef-8eef-8164a58502c7" xmlns:ns3="ee1e98a6-b89d-4cff-948a-8b85dd671d8e" xmlns:ns4="d1afe113-7c30-4daf-aec9-be8375744a6f" targetNamespace="http://schemas.microsoft.com/office/2006/metadata/properties" ma:root="true" ma:fieldsID="1cdca7b8fd548e7f48d1f00f839130e5" ns2:_="" ns3:_="" ns4:_="">
    <xsd:import namespace="db185941-f237-4bef-8eef-8164a58502c7"/>
    <xsd:import namespace="ee1e98a6-b89d-4cff-948a-8b85dd671d8e"/>
    <xsd:import namespace="d1afe113-7c30-4daf-aec9-be8375744a6f"/>
    <xsd:element name="properties">
      <xsd:complexType>
        <xsd:sequence>
          <xsd:element name="documentManagement">
            <xsd:complexType>
              <xsd:all>
                <xsd:element ref="ns2:SharedWithUsers" minOccurs="0"/>
                <xsd:element ref="ns3:SharingHintHash" minOccurs="0"/>
                <xsd:element ref="ns2:SharedWithDetails"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185941-f237-4bef-8eef-8164a58502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1e98a6-b89d-4cff-948a-8b85dd671d8e"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afe113-7c30-4daf-aec9-be8375744a6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88494A-E5AE-4A28-B7D5-E117D33D1BF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FDE64B4-1D8A-41A9-96DC-D33647BE9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185941-f237-4bef-8eef-8164a58502c7"/>
    <ds:schemaRef ds:uri="ee1e98a6-b89d-4cff-948a-8b85dd671d8e"/>
    <ds:schemaRef ds:uri="d1afe113-7c30-4daf-aec9-be8375744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B6ACDA-4AE5-4B64-AEA3-4B1969DE24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11247</Words>
  <Application>Microsoft Office PowerPoint</Application>
  <PresentationFormat>Widescreen</PresentationFormat>
  <Paragraphs>988</Paragraphs>
  <Slides>62</Slides>
  <Notes>56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62</vt:i4>
      </vt:variant>
    </vt:vector>
  </HeadingPairs>
  <TitlesOfParts>
    <vt:vector size="72" baseType="lpstr">
      <vt:lpstr>Arial</vt:lpstr>
      <vt:lpstr>Calibri</vt:lpstr>
      <vt:lpstr>Calibri Light</vt:lpstr>
      <vt:lpstr>Helvetica Neue Light</vt:lpstr>
      <vt:lpstr>Source Serif Pro</vt:lpstr>
      <vt:lpstr>Verdana</vt:lpstr>
      <vt:lpstr>Wingdings</vt:lpstr>
      <vt:lpstr>Office Theme</vt:lpstr>
      <vt:lpstr>Office Theme</vt:lpstr>
      <vt:lpstr>1_Office Theme</vt:lpstr>
      <vt:lpstr>Business Training on the value of nature</vt:lpstr>
      <vt:lpstr>We Value Nature – Who are we?</vt:lpstr>
      <vt:lpstr>Objectives</vt:lpstr>
      <vt:lpstr>Agenda</vt:lpstr>
      <vt:lpstr>Training material</vt:lpstr>
      <vt:lpstr>A few house rules </vt:lpstr>
      <vt:lpstr>How to use Mentimeter</vt:lpstr>
      <vt:lpstr>PowerPoint Presentation</vt:lpstr>
      <vt:lpstr>Introductions</vt:lpstr>
      <vt:lpstr>Introductions</vt:lpstr>
      <vt:lpstr>Introduction to natural capital</vt:lpstr>
      <vt:lpstr>PowerPoint Presentation</vt:lpstr>
      <vt:lpstr>Hypothetical example</vt:lpstr>
      <vt:lpstr>Natural Capital Definition</vt:lpstr>
      <vt:lpstr>Why should business care about natural capital?</vt:lpstr>
      <vt:lpstr>Why should business care about natural capital?</vt:lpstr>
      <vt:lpstr>The global risk landscape continues to shift</vt:lpstr>
      <vt:lpstr>PowerPoint Presentation</vt:lpstr>
      <vt:lpstr>Business depends on &amp; impacts natural capital</vt:lpstr>
      <vt:lpstr>PowerPoint Presentation</vt:lpstr>
      <vt:lpstr>What are the risks &amp; opportunities for your business?</vt:lpstr>
      <vt:lpstr>PowerPoint Presentation</vt:lpstr>
      <vt:lpstr>PowerPoint Presentation</vt:lpstr>
      <vt:lpstr>Why assess your impacts &amp; dependencies? The business case…</vt:lpstr>
      <vt:lpstr>PowerPoint Presentation</vt:lpstr>
      <vt:lpstr>PowerPoint Presentation</vt:lpstr>
      <vt:lpstr>PowerPoint Presentation</vt:lpstr>
      <vt:lpstr>Game time!</vt:lpstr>
      <vt:lpstr>Scenario</vt:lpstr>
      <vt:lpstr>PowerPoint Presentation</vt:lpstr>
      <vt:lpstr>Debrief discussion</vt:lpstr>
      <vt:lpstr>Where are we in our learning objectives?</vt:lpstr>
      <vt:lpstr>Agenda</vt:lpstr>
      <vt:lpstr>An overview of tools &amp; approaches</vt:lpstr>
      <vt:lpstr>What is the Natural Capital Protocol &amp; how does it work?</vt:lpstr>
      <vt:lpstr>Linkages with social &amp; human capital</vt:lpstr>
      <vt:lpstr>Business application</vt:lpstr>
      <vt:lpstr>Business Example – </vt:lpstr>
      <vt:lpstr>Business example – </vt:lpstr>
      <vt:lpstr>PowerPoint Presentation</vt:lpstr>
      <vt:lpstr>Group exercise: exploring tools and resources</vt:lpstr>
      <vt:lpstr>PowerPoint Presentation</vt:lpstr>
      <vt:lpstr>PowerPoint Presentation</vt:lpstr>
      <vt:lpstr>Agenda</vt:lpstr>
      <vt:lpstr>Presentation of case studies</vt:lpstr>
      <vt:lpstr>Case studies</vt:lpstr>
      <vt:lpstr>PowerPoint Presentation</vt:lpstr>
      <vt:lpstr>Agenda</vt:lpstr>
      <vt:lpstr>Natural capital put into practice</vt:lpstr>
      <vt:lpstr>Assessments: Measure &amp; Value</vt:lpstr>
      <vt:lpstr>Companies are Experimenting &amp; Sharing</vt:lpstr>
      <vt:lpstr>Kering</vt:lpstr>
      <vt:lpstr>PowerPoint Presentation</vt:lpstr>
      <vt:lpstr>Activity: Valuing Nature </vt:lpstr>
      <vt:lpstr>Debrief discussion</vt:lpstr>
      <vt:lpstr>Valuing natural capital</vt:lpstr>
      <vt:lpstr>PowerPoint Presentation</vt:lpstr>
      <vt:lpstr>Where are we in our learning objectives?</vt:lpstr>
      <vt:lpstr>Wrap-up</vt:lpstr>
      <vt:lpstr>Key takeaways / Closing word</vt:lpstr>
      <vt:lpstr>Other We Value Nature Opportunities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Training on the value of nature</dc:title>
  <dc:creator>Katia Bonga</dc:creator>
  <cp:lastModifiedBy>James Atkinson</cp:lastModifiedBy>
  <cp:revision>3</cp:revision>
  <dcterms:created xsi:type="dcterms:W3CDTF">2019-08-06T12:21:00Z</dcterms:created>
  <dcterms:modified xsi:type="dcterms:W3CDTF">2020-02-26T12:19:52Z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0x01010051E296C5389E654895E202BCE214B6D7</vt:lpwstr>
  </property>
</Properties>
</file>