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2"/>
  </p:notesMasterIdLst>
  <p:handoutMasterIdLst>
    <p:handoutMasterId r:id="rId43"/>
  </p:handoutMasterIdLst>
  <p:sldIdLst>
    <p:sldId id="259" r:id="rId7"/>
    <p:sldId id="4506" r:id="rId8"/>
    <p:sldId id="1884" r:id="rId9"/>
    <p:sldId id="265" r:id="rId10"/>
    <p:sldId id="2134804521" r:id="rId11"/>
    <p:sldId id="4403" r:id="rId12"/>
    <p:sldId id="1887" r:id="rId13"/>
    <p:sldId id="2134804522" r:id="rId14"/>
    <p:sldId id="4483" r:id="rId15"/>
    <p:sldId id="4464" r:id="rId16"/>
    <p:sldId id="273" r:id="rId17"/>
    <p:sldId id="4475" r:id="rId18"/>
    <p:sldId id="4485" r:id="rId19"/>
    <p:sldId id="4467" r:id="rId20"/>
    <p:sldId id="4492" r:id="rId21"/>
    <p:sldId id="4507" r:id="rId22"/>
    <p:sldId id="4508" r:id="rId23"/>
    <p:sldId id="4516" r:id="rId24"/>
    <p:sldId id="4509" r:id="rId25"/>
    <p:sldId id="4491" r:id="rId26"/>
    <p:sldId id="2134804529" r:id="rId27"/>
    <p:sldId id="2134804518" r:id="rId28"/>
    <p:sldId id="4504" r:id="rId29"/>
    <p:sldId id="4500" r:id="rId30"/>
    <p:sldId id="2134804489" r:id="rId31"/>
    <p:sldId id="4493" r:id="rId32"/>
    <p:sldId id="4515" r:id="rId33"/>
    <p:sldId id="4494" r:id="rId34"/>
    <p:sldId id="4501" r:id="rId35"/>
    <p:sldId id="4449" r:id="rId36"/>
    <p:sldId id="4511" r:id="rId37"/>
    <p:sldId id="4481" r:id="rId38"/>
    <p:sldId id="2134804524" r:id="rId39"/>
    <p:sldId id="4498" r:id="rId40"/>
    <p:sldId id="21348045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Jaworska" initials="FJ" lastIdx="24" clrIdx="0">
    <p:extLst>
      <p:ext uri="{19B8F6BF-5375-455C-9EA6-DF929625EA0E}">
        <p15:presenceInfo xmlns:p15="http://schemas.microsoft.com/office/powerpoint/2012/main" userId="S::Jaworska@wbcsd.org::9ea13185-f500-4e8b-879d-7f5c007fa537" providerId="AD"/>
      </p:ext>
    </p:extLst>
  </p:cmAuthor>
  <p:cmAuthor id="2" name="Katia Bonga" initials="KB" lastIdx="85" clrIdx="1">
    <p:extLst>
      <p:ext uri="{19B8F6BF-5375-455C-9EA6-DF929625EA0E}">
        <p15:presenceInfo xmlns:p15="http://schemas.microsoft.com/office/powerpoint/2012/main" userId="S::Bonga@wbcsd.org::5e24d649-f790-44c8-b336-b53f1207ff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F18"/>
    <a:srgbClr val="FFF799"/>
    <a:srgbClr val="B8CF4A"/>
    <a:srgbClr val="23BAED"/>
    <a:srgbClr val="94D4C9"/>
    <a:srgbClr val="E9F8FD"/>
    <a:srgbClr val="63CFC2"/>
    <a:srgbClr val="F0FAF9"/>
    <a:srgbClr val="F8F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4" autoAdjust="0"/>
    <p:restoredTop sz="60705" autoAdjust="0"/>
  </p:normalViewPr>
  <p:slideViewPr>
    <p:cSldViewPr snapToGrid="0">
      <p:cViewPr>
        <p:scale>
          <a:sx n="69" d="100"/>
          <a:sy n="69" d="100"/>
        </p:scale>
        <p:origin x="2288" y="3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8FF8F-9852-FB4A-9D28-433601648E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953772-6B53-DF42-AF81-1462CC0249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B93B7F-7821-3647-9000-CB94133E71A2}" type="datetimeFigureOut">
              <a:rPr lang="en-US" smtClean="0"/>
              <a:t>11/15/21</a:t>
            </a:fld>
            <a:endParaRPr lang="en-US"/>
          </a:p>
        </p:txBody>
      </p:sp>
      <p:sp>
        <p:nvSpPr>
          <p:cNvPr id="4" name="Footer Placeholder 3">
            <a:extLst>
              <a:ext uri="{FF2B5EF4-FFF2-40B4-BE49-F238E27FC236}">
                <a16:creationId xmlns:a16="http://schemas.microsoft.com/office/drawing/2014/main" id="{B8821091-A862-954D-8FA0-402CD1FA41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656129-9747-2D48-A677-D7CE50DB50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787DF-74CE-9E43-9B43-6CE9EE2BEEC4}" type="slidenum">
              <a:rPr lang="en-US" smtClean="0"/>
              <a:t>‹#›</a:t>
            </a:fld>
            <a:endParaRPr lang="en-US"/>
          </a:p>
        </p:txBody>
      </p:sp>
    </p:spTree>
    <p:extLst>
      <p:ext uri="{BB962C8B-B14F-4D97-AF65-F5344CB8AC3E}">
        <p14:creationId xmlns:p14="http://schemas.microsoft.com/office/powerpoint/2010/main" val="1273734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9B8E-6AC2-4860-9695-3D275AB6D973}" type="datetimeFigureOut">
              <a:rPr lang="en-CH" smtClean="0"/>
              <a:t>11/15/21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01F5-20D8-456B-8F82-D08BC0ADD896}" type="slidenum">
              <a:rPr lang="en-CH" smtClean="0"/>
              <a:t>‹#›</a:t>
            </a:fld>
            <a:endParaRPr lang="en-CH"/>
          </a:p>
        </p:txBody>
      </p:sp>
    </p:spTree>
    <p:extLst>
      <p:ext uri="{BB962C8B-B14F-4D97-AF65-F5344CB8AC3E}">
        <p14:creationId xmlns:p14="http://schemas.microsoft.com/office/powerpoint/2010/main" val="20534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dvances.sciencemag.org/content/advances/5/4/eaaw2869.full.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kcop26.org/glasgow-leaders-declaration-on-forests-and-land-us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portfolio.earth/campaigns/bankrolling-extinc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nep.org/resources/state-finance-natur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wbcsd.org/Programs/Food-and-Nature/Nature/Nature-Action/Resources/Accelerating-business-solutions-for-climate-and-nature-Report-I-Mapping-nature-based-solutions-and-natural-climate-soluti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ortfolio.earth/campaigns/bankrolling-extinc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usiness-and-biodiversity.de/fileadmin/user_upload/documents/Aktivit%C3%A4ten/Infomodule_Einstiegswissen/Infomodul_1_eng.pdf" TargetMode="External"/><Relationship Id="rId7" Type="http://schemas.openxmlformats.org/officeDocument/2006/relationships/hyperlink" Target="https://www.business-and-biodiversity.de/fileadmin/user_upload/documents/Aktivit%C3%A4ten/Infomodule_Einstiegswissen/Infomodul_5_eng.pdf"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business-and-biodiversity.de/fileadmin/user_upload/documents/Aktivit%C3%A4ten/Infomodule_Einstiegswissen/Infomodul_4_eng.pdf" TargetMode="External"/><Relationship Id="rId5" Type="http://schemas.openxmlformats.org/officeDocument/2006/relationships/hyperlink" Target="https://www.business-and-biodiversity.de/fileadmin/user_upload/documents/Aktivit%C3%A4ten/Infomodule_Einstiegswissen/Infomodul_3_eng.pdf" TargetMode="External"/><Relationship Id="rId4" Type="http://schemas.openxmlformats.org/officeDocument/2006/relationships/hyperlink" Target="https://www.business-and-biodiversity.de/fileadmin/user_upload/documents/Aktivit%C3%A4ten/Infomodule_Einstiegswissen/Infomodul_2_eng.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roup.bnpparibas/en/news/we-engage-sustainable-finance-internal-training-social-environmental-challeng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group.bnpparibas/en/hottopics/climate-biodiversity-initiativ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presenter should know the names and job titles of the attendees, the number of attendees will determine the number of breakout groups (typically 3-5 people per group). The material has been used in sessions where as few as 6 in total and as many as 25 participants have been involved.  The session is presented as if it is being presented to a single organisation, and will require minor adjustment if the session is more broad ranging.</a:t>
            </a:r>
          </a:p>
          <a:p>
            <a:endParaRPr lang="en-GB" b="1" dirty="0"/>
          </a:p>
          <a:p>
            <a:r>
              <a:rPr lang="en-GB" b="1" dirty="0"/>
              <a:t>Preparatory activities should also ensure that the videos can be accessed, issues have been encountered in linking directly from the presentation so it is recommended that the link to the videos is sent separately  (</a:t>
            </a:r>
            <a:r>
              <a:rPr lang="en-GB" b="1" dirty="0" err="1"/>
              <a:t>eg</a:t>
            </a:r>
            <a:r>
              <a:rPr lang="en-GB" b="1" dirty="0"/>
              <a:t> via chat) and participants asked to view the videos via browsers and then return to the presentation. Check whether organisation allows access to YouTube</a:t>
            </a:r>
          </a:p>
          <a:p>
            <a:r>
              <a:rPr lang="en-GB" b="1" dirty="0"/>
              <a:t>It should also be clarified at an early stage whether someone from the organisation is willing to talk through their existing activity, and indeed whether they want to include this element. The presenter can pick up the relevant slide if needed (its shown as an optional slide in the deck).</a:t>
            </a:r>
          </a:p>
          <a:p>
            <a:endParaRPr lang="en-GB" b="1" dirty="0"/>
          </a:p>
          <a:p>
            <a:r>
              <a:rPr lang="en-GB" b="1" dirty="0"/>
              <a:t>The breakout sessions have been successfully run when the participants have been asked to identify the next steps/priorities for the organisation.  The aims and challenge could however be different and reflect a more focused aim </a:t>
            </a:r>
            <a:r>
              <a:rPr lang="en-GB" b="1" dirty="0" err="1"/>
              <a:t>eg</a:t>
            </a:r>
            <a:r>
              <a:rPr lang="en-GB" b="1" dirty="0"/>
              <a:t> supporting conversations with clients or looking at specific policies.  This needs to be agreed at an early stage.</a:t>
            </a:r>
          </a:p>
          <a:p>
            <a:endParaRPr lang="en-GB" b="1" dirty="0"/>
          </a:p>
          <a:p>
            <a:r>
              <a:rPr lang="en-GB" b="1" dirty="0"/>
              <a:t>The majority of participants have been found to be at early stages of understanding of natural capital and biodiversity, probably reflective of the overall position in the finance sector.  The appreciation and understanding of climate related risks was, on average, higher and stakeholders were generally of the view that approaches that align with and support existing climate related activity were most desirable. More specifically this informed the risk management approach in the presentation, linked to current or future regulatory requirements was (along with the opportunities afforded by support for natural capital informed finance). The presentation also focuses on impacts and dependencies associated with client activities where the great majority of nature-related impacts and dependencies are likely to be found. Nevertheless actions in relation to own properties and employee engagement/community should not be overlooked. The development of nature-related financial disclosures (TNFD) is likely to be significant, building on the momentum generated in climate-related disclosures (TCFD).  In order to understand (and reduce as required) the exposure of the organisation they will need at some stage to engage directly with clients as well as developing approaches involving exclusions/restricting in lending/insuring/investing. A typical first step for a financial institution when facing a new issue is to undertake a prioritisation/ materiality assessment of client portfolio, and using that in subsequent client engagement to drive future action.</a:t>
            </a:r>
          </a:p>
          <a:p>
            <a:endParaRPr lang="en-GB" b="1" dirty="0"/>
          </a:p>
          <a:p>
            <a:r>
              <a:rPr lang="en-GB" b="1" dirty="0"/>
              <a:t>The material aims to provide both a risk and an opportunity perspective for financial institutions</a:t>
            </a:r>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Tim </a:t>
            </a:r>
            <a:r>
              <a:rPr lang="en-US" dirty="0" err="1"/>
              <a:t>Swaan</a:t>
            </a:r>
            <a:r>
              <a:rPr lang="en-US" dirty="0"/>
              <a:t>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10</a:t>
            </a:fld>
            <a:endParaRPr lang="en-CH"/>
          </a:p>
        </p:txBody>
      </p:sp>
    </p:spTree>
    <p:extLst>
      <p:ext uri="{BB962C8B-B14F-4D97-AF65-F5344CB8AC3E}">
        <p14:creationId xmlns:p14="http://schemas.microsoft.com/office/powerpoint/2010/main" val="253458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to introduce the  Natural Capital Protocol and its development Connecting Finance and Natural Capital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Natural Capital Protocol has been produced by the Natural Capital Coalition (a network of more than 300 </a:t>
            </a:r>
            <a:r>
              <a:rPr lang="en-US" dirty="0" err="1"/>
              <a:t>organisations</a:t>
            </a:r>
            <a:r>
              <a:rPr lang="en-US" dirty="0"/>
              <a:t> across research, science, academia, accountancy, reporting and many others…) in order to </a:t>
            </a:r>
            <a:r>
              <a:rPr lang="en-US" sz="1200" b="0" i="0" u="none" strike="noStrike" kern="1200" baseline="0" dirty="0">
                <a:solidFill>
                  <a:schemeClr val="tx1"/>
                </a:solidFill>
                <a:latin typeface="+mn-lt"/>
                <a:ea typeface="+mn-ea"/>
                <a:cs typeface="+mn-cs"/>
              </a:rPr>
              <a:t>harmonize approaches to natural capital and</a:t>
            </a:r>
            <a:r>
              <a:rPr lang="en-US" dirty="0"/>
              <a:t> help businesses get to grips with a crowded and confusing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NCP builds upon many approaches and seeks to present a standardized, harmonized, global approach to applying natural capital and ultimately, supporting better and more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sz="1200" b="0" i="0" u="none" strike="noStrike" kern="1200" baseline="0" dirty="0">
                <a:solidFill>
                  <a:schemeClr val="tx1"/>
                </a:solidFill>
                <a:latin typeface="+mn-lt"/>
                <a:ea typeface="+mn-ea"/>
                <a:cs typeface="+mn-cs"/>
              </a:rPr>
              <a:t>STRUCTURE of the Protocol:</a:t>
            </a:r>
          </a:p>
          <a:p>
            <a:r>
              <a:rPr lang="en-GB" sz="1200" b="0" i="0" u="none" strike="noStrike" kern="1200" baseline="0" dirty="0">
                <a:solidFill>
                  <a:schemeClr val="tx1"/>
                </a:solidFill>
                <a:latin typeface="+mn-lt"/>
                <a:ea typeface="+mn-ea"/>
                <a:cs typeface="+mn-cs"/>
              </a:rPr>
              <a:t>There are four overarching stages of frame (why), scope (what), measure and value (how) and apply (so what) and 09 logical steps. It should be easy to follow and should be suitable for any business across any sector or geography. The stages and steps are iterative so expect that you may need to revisit a previous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NCP is a framework – it lays out the steps, helps to structure your thinking and your research. However, in order to actually assess natural capital in your business, you will need to make use of specific methodologies or tools. The Protocol does not recommend any specific tools, because this is highly dependent on your particular business context and what you want to get out of your assessment. What the protocol does do is help you </a:t>
            </a:r>
            <a:r>
              <a:rPr lang="en-US" dirty="0" err="1"/>
              <a:t>realise</a:t>
            </a:r>
            <a:r>
              <a:rPr lang="en-US" dirty="0"/>
              <a:t> your business context, to frame your assessment and prepare you to select the right tools for your assessment. NCC also provides a toolkit, which we will share the link for after this presentation, which collates a few of these useful resources and tools in one place. </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11</a:t>
            </a:fld>
            <a:endParaRPr lang="en-CH"/>
          </a:p>
        </p:txBody>
      </p:sp>
    </p:spTree>
    <p:extLst>
      <p:ext uri="{BB962C8B-B14F-4D97-AF65-F5344CB8AC3E}">
        <p14:creationId xmlns:p14="http://schemas.microsoft.com/office/powerpoint/2010/main" val="1730456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discuss the business case for a natural capital assessment: showing how all businesses impact and depend upon natural capital and biodiversity.</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For a finance sector audience it should be made clear that financial activity sits behind  operations (investees, borrowers and insureds)  with major impacts and dependencies and hence represents both a risk and an opportunity for the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Natural capital thinking provides financial institutions with more in-depth understanding of the interconnections and trade-offs between all environmental issues. The concept of natural capital broadens the conversation to include dependencies, as well as impacts, and considers value, in addition to measurement alone. Understanding the value of both natural capital impacts and dependencies helps financial decision makers to understand the significance of these issues to their institution, and therefore make more informed decisions. This leads to greater insight on the reliability and resilience of financial returns, and the associated natural capital risks and opportunities for the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Entities serviced by the finance sector impact and depend on natural capital. These impacts and dependencies deliver both costs and benefits to the entities (e.g., via operational production inputs, regulated emissions, licence to operate) and to society (e.g., via recreational utility of landscapes, positive or negative health impacts, loss or preservation of species). In turn, these costs and benefits create risks and potential opportunities, which are transferred to the financial sector through banking, insurance products, and investments such as corporate bonds, stocks, and financial derivatives.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 bank may lend money to an agricultural business. The agri-business may take actions to reduce soil erosion on its land (positive impact), leading to increased yield (benefit), thus enhancing the ability of the business to service its debt. This, in turn, improves the credit quality of the bank’s portfolio (lower risk). A further example relating to soft commodities and natural capital risk can be found in box 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the conceptual model shows, the finance sector also interacts with and depends on society, which includes government and people. Society provides the foundational enabling conditions necessary for the finance sector to exist, the social license to operate, to which finance responds by providing support and services (such as retail banking)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society. Government plays an important role in framing the enabling conditions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stable economy by setting regulations and directing finance through the creation of market incentives which can stimulate the integration of natural and social capital into market decisions. Government also has the potential to influence market distortions which can affect financial decision making, These societal and policy-making factors are very important, but they are outside of the scope of this Supplement, which focuses on financial services provided to entities.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assessing an individual entity or portfolio, decide whether to include impacts, dependencies, or both, and a preliminary list of impacts and dependencies to include (later you will decide which are material for the analysis). This decision will be informed by assessment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Impacts: You may wish to identify, measure, and value the natural capital impacts of the entity/portfolio(s) because they can create direct and indirect risks and/or opportunities for you. The impacts can have consequences both on the entity/portfolio(s) and on society. Examples of impact with consequences for the entity/portfolio might include changes in your investee companies’ costs, income, or asset values due to changes in regulations, with implications for company valuations, insurance premiums, dividends, or financing costs. Examples of impacts with consequences for society might include people displaced due to hydro dam construction or the positive recreational value for local communities following a mine site rehabilitation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Dependencies: You may wish to identify, measure, and value the natural capital dependencies of the entity/portfolio(s) to evaluate how dependencies can affect financial viability. For example, you might assess portfolio exposure to water scarcity in a particular region, or reliance on food supply chains which could be affected by large loss of pollinator populations. Costs (or benefits) associated with changes in regulation and/or fiscal measures (e.g., taxes, subsidies), such as higher input prices resulting from subsidy removal, are also factors to consider in a natural capital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decide whether you will be focusing on impacts or dependencies or both, it is helpful to understand the underlying concepts of impact drivers, impact pathways, and dependency pathways. These concepts, new to many institutions, are integral to understanding the additional benefits of a natural capital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impact driver is a measurable quantity of a natural resource that is used as an input, or generated as an output, by an entity that you are financially supporting. Impact drivers are generally expressed in quantitative units (e.g., kilograms, m3, hectares) and are the standard metrics for most ESG analysis. An impact driver is not the same as an impact. An impact is a change in the quantity or quality of natural capital that occurs as a consequence of an impact driver. A single impact driver may therefore be associated with multiple impacts. These concepts are illustrated in box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Impact pathways describe how impact drivers result in changes in natural capital and ultimately affect different stakeholders. This approach is an extension of standard ESG analysis. The impact pathway is a concept adopted by several initiatives and organizations when identifying science-based natural capital boundaries or targets and is also used to define sustainable scenarios (such as low-carbon transition scenarios). Dependency pathways serve the same purpose for dependencies; again, the dependency pathway concept is an extension of standard ESG analysis and allows the user to understand and track the consequences of their natural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value of </a:t>
            </a:r>
            <a:r>
              <a:rPr lang="en-GB" dirty="0" err="1"/>
              <a:t>natcap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Impact and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natural capital approach importantly includes a consideration of dependencies (e.g., </a:t>
            </a:r>
            <a:r>
              <a:rPr lang="en-GB" dirty="0" err="1"/>
              <a:t>fiber</a:t>
            </a:r>
            <a:r>
              <a:rPr lang="en-GB" dirty="0"/>
              <a:t>, minerals, seafood, pollination, climate regulation, water regulation, wind), to provide a holistic view of risks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Focus on 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natural capital approach provides an understanding of what these inputs and outputs mean in terms of value to society and value to businesses and financial institutions in relation to associated impacts and dependencies. This progression from measurement to valuation is critical in understanding the extent of risk, exposure, and opportunity to better inform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Broader range of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Able to consider a much wider range of natural capital impact drivers and dependencies, including those which might vary depending on context. Provides increased coverage of regulating services and cultural values. From this broader range, users are then equipped with better information to identify which are the most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nterrelated</a:t>
            </a:r>
            <a:r>
              <a:rPr lang="en-GB" dirty="0"/>
              <a: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Able to treat natural capital as a set of interrelated issues, considering trade-offs and net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12</a:t>
            </a:fld>
            <a:endParaRPr lang="en-CH"/>
          </a:p>
        </p:txBody>
      </p:sp>
    </p:spTree>
    <p:extLst>
      <p:ext uri="{BB962C8B-B14F-4D97-AF65-F5344CB8AC3E}">
        <p14:creationId xmlns:p14="http://schemas.microsoft.com/office/powerpoint/2010/main" val="232643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Presenter to emphasis that natural capital is not the same as biodiversity, although that term is sometimes used as a catch-all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are usually divided into four categories. </a:t>
            </a:r>
            <a:r>
              <a:rPr lang="en-GB" sz="1200" i="1" kern="1200" dirty="0">
                <a:solidFill>
                  <a:schemeClr val="tx1"/>
                </a:solidFill>
                <a:effectLst/>
                <a:latin typeface="+mn-lt"/>
                <a:ea typeface="+mn-ea"/>
                <a:cs typeface="+mn-cs"/>
              </a:rPr>
              <a:t>Provisioning </a:t>
            </a:r>
            <a:r>
              <a:rPr lang="en-GB" sz="1200" kern="1200" dirty="0">
                <a:solidFill>
                  <a:schemeClr val="tx1"/>
                </a:solidFill>
                <a:effectLst/>
                <a:latin typeface="+mn-lt"/>
                <a:ea typeface="+mn-ea"/>
                <a:cs typeface="+mn-cs"/>
              </a:rPr>
              <a:t>services are tangible products of ecosystems, such as food, timber and cotton. </a:t>
            </a:r>
            <a:r>
              <a:rPr lang="en-GB" sz="1200" i="1" kern="1200" dirty="0">
                <a:solidFill>
                  <a:schemeClr val="tx1"/>
                </a:solidFill>
                <a:effectLst/>
                <a:latin typeface="+mn-lt"/>
                <a:ea typeface="+mn-ea"/>
                <a:cs typeface="+mn-cs"/>
              </a:rPr>
              <a:t>Regulating </a:t>
            </a:r>
            <a:r>
              <a:rPr lang="en-GB" sz="1200" kern="1200" dirty="0">
                <a:solidFill>
                  <a:schemeClr val="tx1"/>
                </a:solidFill>
                <a:effectLst/>
                <a:latin typeface="+mn-lt"/>
                <a:ea typeface="+mn-ea"/>
                <a:cs typeface="+mn-cs"/>
              </a:rPr>
              <a:t>services are the benefits of the regulating processes, such as animal pollination, air and water treatment, and soil fertility. </a:t>
            </a:r>
            <a:r>
              <a:rPr lang="en-GB" sz="1200" i="1" kern="1200" dirty="0">
                <a:solidFill>
                  <a:schemeClr val="tx1"/>
                </a:solidFill>
                <a:effectLst/>
                <a:latin typeface="+mn-lt"/>
                <a:ea typeface="+mn-ea"/>
                <a:cs typeface="+mn-cs"/>
              </a:rPr>
              <a:t>Cultural </a:t>
            </a:r>
            <a:r>
              <a:rPr lang="en-GB" sz="1200" kern="1200" dirty="0">
                <a:solidFill>
                  <a:schemeClr val="tx1"/>
                </a:solidFill>
                <a:effectLst/>
                <a:latin typeface="+mn-lt"/>
                <a:ea typeface="+mn-ea"/>
                <a:cs typeface="+mn-cs"/>
              </a:rPr>
              <a:t>services are the non-material benefits of ecosystems, such as their contributions to education, recreation and tourism. Finally, nature provides </a:t>
            </a:r>
            <a:r>
              <a:rPr lang="en-GB" sz="1200" i="1" kern="1200" dirty="0">
                <a:solidFill>
                  <a:schemeClr val="tx1"/>
                </a:solidFill>
                <a:effectLst/>
                <a:latin typeface="+mn-lt"/>
                <a:ea typeface="+mn-ea"/>
                <a:cs typeface="+mn-cs"/>
              </a:rPr>
              <a:t>supporting </a:t>
            </a:r>
            <a:r>
              <a:rPr lang="en-GB" sz="1200" kern="1200" dirty="0">
                <a:solidFill>
                  <a:schemeClr val="tx1"/>
                </a:solidFill>
                <a:effectLst/>
                <a:latin typeface="+mn-lt"/>
                <a:ea typeface="+mn-ea"/>
                <a:cs typeface="+mn-cs"/>
              </a:rPr>
              <a:t>services, such as the nutrient cycle, soil conservation and habitat creation, which actually support the other three categories of ecosystem services.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Framing nature as ‘natural capital’ is a way of looking at the environment from an economic perspective, with living and non-living elements of the environment seen as a ‘stock’ or an ‘asset’ from which numerous benefits flow in the form of ecosystem services. Recognising these benefits allows values, sometimes financial, to be associated with them. Whilst a wholly anthropocentric way of looking at the environment, this approach can be useful for influencing decisions driven largely by economic thinking (as most decisions in business and government are) as it allows some of the values of nature to be represented in equivalent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Natural Capital Protocol sets out guidelines for businesses to help better understand, measure, and value their inter-dependencies with natural capital and use the results for better management. However, one of the key challenges the Protocol highlights is how to incorporate ‘biodiversity’.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Biodiversity, the diversity of all living things, is a fundamental component of natural capital that underpins or influences almost every product or service we value, as well as having value in and of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importance is often missed by organisations looking to understand and mitigate their impacts on the natural environment. Instead, biodiversity is frequently listed as just one of many concerns, alongside (and increasingly behind) greenhouse gas emissions or water consumption and other benefits that flow from natural capital.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Biodiversity values tend to be missed or hidden in natural capital assessments, particularly when the focus is on current flows of benefits for the following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While the values we attribute to our appreciation of nature are of fundamental importance to many, the economic techniques to quantify and monetise these values are inadequate to develop robust estimates. As a result these values tend to be missing.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Biodiversity plays a fundamental role in ecosystem functioning and therefore underpins the delivery of all ecosystem benefits. Its role is hidden within a natural capital account, but not explicit, and therefore these values of biodiversity are not adequately visible.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Biodiversity provides nature’s insurance, helping adapt to shocks and stresses, such as climatic change and disease. An assessment that only considers the flow of benefits provided today will overlook the likelihood of benefits being supported into the future, and therefore these values are also missing.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�Information and data on biodiversity and its interdependencies with business also needs further investment and is often not easily available, which can also lead to values being missed.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of the problems of these hidden and missing values of biodiversity can be avoided by focussing on the stock of biodiversity as the asset which generates the benefits, rather than the flow of benefits themselves. This also provides a less complex and more credible approach to thinking about biodiversity in the context of both natural capital accounting and consequent decision-making around the natural capital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i="0" u="none" strike="noStrike" kern="1200" dirty="0">
                <a:solidFill>
                  <a:schemeClr val="tx1"/>
                </a:solidFill>
                <a:effectLst/>
                <a:latin typeface="+mn-lt"/>
                <a:ea typeface="+mn-ea"/>
                <a:cs typeface="+mn-cs"/>
              </a:rPr>
              <a:t>Why is biodiversity important?</a:t>
            </a:r>
          </a:p>
          <a:p>
            <a:r>
              <a:rPr lang="en-GB" sz="1200" b="0" i="0" u="none" strike="noStrike" kern="1200" dirty="0">
                <a:solidFill>
                  <a:schemeClr val="tx1"/>
                </a:solidFill>
                <a:effectLst/>
                <a:latin typeface="+mn-lt"/>
                <a:ea typeface="+mn-ea"/>
                <a:cs typeface="+mn-cs"/>
              </a:rPr>
              <a:t>Once considered a separate issue to climate change, biodiversity loss is now regarded as an equally urgent crisis, and its connection to climate adaptation and mitigation are increasingly understood.  Biodiversity builds resilience against climate change, supports communities and livelihoods, and fundamentally underpins our broader society and global economy. Business are beginning to recognise this and are looking for ways to understand the value of their impacts and dependencies on biodiversity.</a:t>
            </a:r>
          </a:p>
          <a:p>
            <a:r>
              <a:rPr lang="en-GB" sz="1200" b="1" i="0" u="none" strike="noStrike" kern="1200" dirty="0">
                <a:solidFill>
                  <a:schemeClr val="tx1"/>
                </a:solidFill>
                <a:effectLst/>
                <a:latin typeface="+mn-lt"/>
                <a:ea typeface="+mn-ea"/>
                <a:cs typeface="+mn-cs"/>
              </a:rPr>
              <a:t>What is biodiversity and how does it relate to natural capital?</a:t>
            </a:r>
          </a:p>
          <a:p>
            <a:r>
              <a:rPr lang="en-GB" sz="1200" b="0" i="0" u="none" strike="noStrike" kern="1200" dirty="0">
                <a:solidFill>
                  <a:schemeClr val="tx1"/>
                </a:solidFill>
                <a:effectLst/>
                <a:latin typeface="+mn-lt"/>
                <a:ea typeface="+mn-ea"/>
                <a:cs typeface="+mn-cs"/>
              </a:rPr>
              <a:t>Biodiversity describes the variety of life and is the living component of what can be thought of as natural capital stocks. It plays an important role in the provision of the services we receive from nature. The presence of, and interactions between, natural capital stocks generate a flow of goods and services; these goods and services create value through the benefits they provide to business and society.</a:t>
            </a:r>
          </a:p>
          <a:p>
            <a:r>
              <a:rPr lang="en-GB" sz="1200" b="0" i="0" u="none" strike="noStrike" kern="1200" dirty="0">
                <a:solidFill>
                  <a:schemeClr val="tx1"/>
                </a:solidFill>
                <a:effectLst/>
                <a:latin typeface="+mn-lt"/>
                <a:ea typeface="+mn-ea"/>
                <a:cs typeface="+mn-cs"/>
              </a:rPr>
              <a:t>Viewing biodiversity through a natural capital lens can help businesses to recognise previously unseen values that underpin all goods and services, providing a clear business case for protection of and investment in the health of biodiversity. It also allows an integrated approach to environmental issues management that recognises the links and synergies between issues such as climate, water, sustainable development, equity and biodiversity.</a:t>
            </a:r>
          </a:p>
          <a:p>
            <a:r>
              <a:rPr lang="en-GB" sz="1200" b="1" i="0" u="none" strike="noStrike" kern="1200" dirty="0">
                <a:solidFill>
                  <a:schemeClr val="tx1"/>
                </a:solidFill>
                <a:effectLst/>
                <a:latin typeface="+mn-lt"/>
                <a:ea typeface="+mn-ea"/>
                <a:cs typeface="+mn-cs"/>
              </a:rPr>
              <a:t>The Guidance</a:t>
            </a:r>
          </a:p>
          <a:p>
            <a:r>
              <a:rPr lang="en-GB" sz="1200" b="0" i="0" u="none" strike="noStrike" kern="1200" dirty="0">
                <a:solidFill>
                  <a:schemeClr val="tx1"/>
                </a:solidFill>
                <a:effectLst/>
                <a:latin typeface="+mn-lt"/>
                <a:ea typeface="+mn-ea"/>
                <a:cs typeface="+mn-cs"/>
              </a:rPr>
              <a:t>The Biodiversity Guidance was developed as a stepwise approach to incorporate biodiversity into natural capital assessments. It guides companies through the process of including the value of biodiversity in their natural capital assessments and how to operationalize this information in internal decision making.</a:t>
            </a:r>
          </a:p>
          <a:p>
            <a:pPr>
              <a:spcAft>
                <a:spcPts val="0"/>
              </a:spcAft>
            </a:pPr>
            <a:r>
              <a:rPr lang="en-GB" sz="1200" b="1" dirty="0">
                <a:latin typeface="Calibri" panose="020F0502020204030204" pitchFamily="34" charset="0"/>
                <a:ea typeface="Calibri" panose="020F0502020204030204" pitchFamily="34" charset="0"/>
                <a:cs typeface="Times New Roman" panose="02020603050405020304" pitchFamily="18" charset="0"/>
              </a:rPr>
              <a:t>Ecosystem services: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“the benefits people obtain from ecosystems” often further categorised  into four categories: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 Provisioning: Material outputs from nature (e.g., seafood, water, fibre, genetic material).</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Regulating: Indirect benefits from nature generated through regulation of ecosystem processes (e.g., mitigation of climate change through carbon sequestration, water filtration by wetlands, erosion control and protection from storm surges by vegetation, crop pollination by insects).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Cultural: Non-material benefits from nature (e.g., spiritual, aesthetic, recreational, and others).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Supporting: Fundamental ecological processes that support the delivery of other ecosystem services (e.g., nutrient cycling, primary production, soil formation).</a:t>
            </a:r>
          </a:p>
          <a:p>
            <a:endParaRPr lang="en-GB" sz="1200" b="0" i="0" u="none" strike="noStrike" kern="1200" dirty="0">
              <a:solidFill>
                <a:schemeClr val="tx1"/>
              </a:solidFill>
              <a:effectLst/>
              <a:latin typeface="+mn-lt"/>
              <a:ea typeface="+mn-ea"/>
              <a:cs typeface="+mn-cs"/>
            </a:endParaRP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Verdana" panose="020B0604030504040204" pitchFamily="34" charset="0"/>
                <a:ea typeface="Verdana" panose="020B060403050404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80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14</a:t>
            </a:fld>
            <a:endParaRPr lang="en-CH"/>
          </a:p>
        </p:txBody>
      </p:sp>
    </p:spTree>
    <p:extLst>
      <p:ext uri="{BB962C8B-B14F-4D97-AF65-F5344CB8AC3E}">
        <p14:creationId xmlns:p14="http://schemas.microsoft.com/office/powerpoint/2010/main" val="245738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Presenter introduces IPBES as authoritative information reference review and how drivers (both direct and indirect) lead to declines in nature.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Intergovernmental Science-Policy Platform on Biodiversity and Ecosystem Services (IPBES) is an independent intergovernmental body established to strengthen the science-policy interface for biodiversity and ecosystem services for the conservation and sustainable use of biodiversity, long-term human well-being and sustainable development. It was established in 2012 by 94 Governments and is an authoritative source of natural capital and biodiversity  information.</a:t>
            </a:r>
          </a:p>
          <a:p>
            <a:r>
              <a:rPr lang="en-ZA" sz="1200" b="0" i="0" u="none" strike="noStrike" kern="1200" dirty="0">
                <a:solidFill>
                  <a:schemeClr val="tx1"/>
                </a:solidFill>
                <a:effectLst/>
                <a:latin typeface="+mn-lt"/>
                <a:ea typeface="+mn-ea"/>
                <a:cs typeface="+mn-cs"/>
              </a:rPr>
              <a:t>The IPBES assessment of 2019 highlighted that t</a:t>
            </a:r>
            <a:r>
              <a:rPr lang="en-GB" b="0" dirty="0"/>
              <a:t>he drivers of environmental loss have been accelerating over the last 50 years – and there is no indication that these will slow without dedicated societal effort. Drivers include:</a:t>
            </a:r>
          </a:p>
          <a:p>
            <a:pPr marL="628650" lvl="1" indent="-171450">
              <a:buFont typeface="Arial" panose="020B0604020202020204" pitchFamily="34" charset="0"/>
              <a:buChar char="•"/>
            </a:pPr>
            <a:r>
              <a:rPr lang="en-GB" b="0" dirty="0"/>
              <a:t>Land use change – particularly for agriculture</a:t>
            </a:r>
          </a:p>
          <a:p>
            <a:pPr marL="628650" lvl="1" indent="-171450">
              <a:buFont typeface="Arial" panose="020B0604020202020204" pitchFamily="34" charset="0"/>
              <a:buChar char="•"/>
            </a:pPr>
            <a:r>
              <a:rPr lang="en-GB" b="0" dirty="0"/>
              <a:t>Declining freshwater resources – nitrogen and phosphorous cycles due to agricultural run-off contributing to ocean acidification; pollution and over utilization of freshwater resources</a:t>
            </a:r>
          </a:p>
          <a:p>
            <a:pPr marL="628650" lvl="1" indent="-171450">
              <a:buFont typeface="Arial" panose="020B0604020202020204" pitchFamily="34" charset="0"/>
              <a:buChar char="•"/>
            </a:pPr>
            <a:r>
              <a:rPr lang="en-GB" b="0" dirty="0"/>
              <a:t>Species and biodiversity loss due to habitat loss and rampant deforestation</a:t>
            </a:r>
          </a:p>
          <a:p>
            <a:pPr marL="628650" lvl="1" indent="-171450">
              <a:buFont typeface="Arial" panose="020B0604020202020204" pitchFamily="34" charset="0"/>
              <a:buChar char="•"/>
            </a:pPr>
            <a:r>
              <a:rPr lang="en-GB" b="0" dirty="0"/>
              <a:t>All contributing to the degradation of ecosystems (almost half of all global ecosystems are impacted) – and the subsequent reduction and loss in ecosystem goods and services – which underpin our economic activities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direct drivers of change in nature with the largest global impact have been (starting with those with most impact): changes in land and sea use; direct exploitation of organisms; climate change; pollution; and invasion of alien species. Those five direct drivers result from an array of underlying causes – the indirect drivers of change – which are in turn underpinned by societal values and behaviours that include production and consumption patterns, human population dynamics and trends, trade, technological innovations and local through global governance. The rate of change in the direct and indirect drivers differs among regions and countries. </a:t>
            </a:r>
            <a:endParaRPr lang="en-GB" dirty="0"/>
          </a:p>
          <a:p>
            <a:r>
              <a:rPr lang="en-GB" sz="1200" kern="1200" dirty="0">
                <a:solidFill>
                  <a:schemeClr val="tx1"/>
                </a:solidFill>
                <a:effectLst/>
                <a:latin typeface="+mn-lt"/>
                <a:ea typeface="+mn-ea"/>
                <a:cs typeface="+mn-cs"/>
              </a:rPr>
              <a:t>Currently, land degradation has reduced productivity in 23 per cent of the global terrestrial area, and between $235 billion and $577 billion in annual global crop output is at risk as a result of pollinator loss. Moreover, loss of coastal habitats and coral reefs reduces coastal protection, which increases the risk from floods and hurricanes to life and property for the 100 million to 300 million people living within coastal 100-year flood zones.  Seventy-five per cent of the land surface is significantly altered, 66 per cent of the ocean area is experiencing increasing cumulative impacts, and over 85 per cent of wetlands (area) has been lost. While the rate of forest loss has slowed globally since 2000, this is distributed unequally. Across much of the highly biodiverse tropics, 32 million hectares of primary or recovering forest were lost between 2010 and 2015. The extent of tropical and subtropical forests is increasing within some countries, and the global extent of temperate and boreal forests is increasing. Approximately half the live coral cover on coral reefs has been lost since the 1870s, with accelerating losses in recent decades due to climate change exacerbating other drivers. The average abundance of native species in most major terrestrial biomes has fallen by at least 20 per cent, potentially affecting ecosystem processes and hence nature’s contributions to people; this decline has mostly taken place since 1900 and may be accelerating. In areas of high endemism, native biodiversity has often been severely impacted by invasive alien species.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Quote source is OECD (2019), Biodiversity: Finance and the Economic and Business Case for Action, report prepared for the G7 Environment Ministers’ Meeting, 5-6 May 2019.</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1"/>
            <a:endParaRPr lang="en-GB" sz="1200"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60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tx1">
                    <a:lumMod val="50000"/>
                    <a:lumOff val="50000"/>
                  </a:schemeClr>
                </a:solidFill>
              </a:rPr>
              <a:t>Presenter to highlight connections between </a:t>
            </a:r>
            <a:r>
              <a:rPr lang="en-GB" sz="1200" b="1" i="0" dirty="0" err="1">
                <a:solidFill>
                  <a:schemeClr val="tx1">
                    <a:lumMod val="50000"/>
                    <a:lumOff val="50000"/>
                  </a:schemeClr>
                </a:solidFill>
              </a:rPr>
              <a:t>Covid</a:t>
            </a:r>
            <a:r>
              <a:rPr lang="en-GB" sz="1200" b="1" i="0" dirty="0">
                <a:solidFill>
                  <a:schemeClr val="tx1">
                    <a:lumMod val="50000"/>
                    <a:lumOff val="50000"/>
                  </a:schemeClr>
                </a:solidFill>
              </a:rPr>
              <a:t> and nature including closer contact between humans and animals (linked to habitat loss) </a:t>
            </a:r>
          </a:p>
          <a:p>
            <a:r>
              <a:rPr lang="en-GB" dirty="0">
                <a:solidFill>
                  <a:srgbClr val="23BAED"/>
                </a:solidFill>
                <a:ea typeface="Calibri" panose="020F0502020204030204" pitchFamily="34" charset="0"/>
                <a:cs typeface="Times New Roman" panose="02020603050405020304" pitchFamily="18" charset="0"/>
              </a:rPr>
              <a:t> </a:t>
            </a:r>
            <a:endParaRPr lang="en-GB" sz="1200" i="1" dirty="0">
              <a:solidFill>
                <a:schemeClr val="tx1">
                  <a:lumMod val="50000"/>
                  <a:lumOff val="50000"/>
                </a:schemeClr>
              </a:solidFill>
              <a:cs typeface="Times New Roman" panose="02020603050405020304" pitchFamily="18" charset="0"/>
            </a:endParaRPr>
          </a:p>
          <a:p>
            <a:r>
              <a:rPr lang="en-US" sz="1200" i="0" dirty="0">
                <a:solidFill>
                  <a:schemeClr val="tx1">
                    <a:lumMod val="50000"/>
                    <a:lumOff val="50000"/>
                  </a:schemeClr>
                </a:solidFill>
              </a:rPr>
              <a:t>Sources:</a:t>
            </a:r>
          </a:p>
          <a:p>
            <a:r>
              <a:rPr lang="en-US" sz="1200" i="0" dirty="0">
                <a:solidFill>
                  <a:schemeClr val="tx1">
                    <a:lumMod val="50000"/>
                    <a:lumOff val="50000"/>
                  </a:schemeClr>
                </a:solidFill>
              </a:rPr>
              <a:t>OECD Coronavirus Policy Response (2020)</a:t>
            </a:r>
          </a:p>
          <a:p>
            <a:r>
              <a:rPr lang="en-US" sz="1200" i="0" dirty="0">
                <a:solidFill>
                  <a:schemeClr val="tx1">
                    <a:lumMod val="50000"/>
                    <a:lumOff val="50000"/>
                  </a:schemeClr>
                </a:solidFill>
              </a:rPr>
              <a:t>NGFS Network for Greening the Financial System  (NGFS) Guide for Supervisors Integrating climate-related and environmental risks into prudential supervision May 2020</a:t>
            </a:r>
          </a:p>
          <a:p>
            <a:r>
              <a:rPr lang="en-US" sz="1200" i="0" dirty="0">
                <a:solidFill>
                  <a:schemeClr val="tx1">
                    <a:lumMod val="50000"/>
                    <a:lumOff val="50000"/>
                  </a:schemeClr>
                </a:solidFill>
              </a:rPr>
              <a:t>McKinsey Reduced Dividends on Natural Capital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chemeClr val="tx1">
                    <a:lumMod val="50000"/>
                    <a:lumOff val="50000"/>
                  </a:schemeClr>
                </a:solidFill>
              </a:rPr>
              <a:t>Fortunately, the pandemic has had little impact on the momentum for safeguarding biodiversity that’s been generated over the past year or so. Rather, the pandemic has reminded the world of the health consequences of our destruction of nature and therefore, it has brought new interest and support for halting biodiversity loss’.</a:t>
            </a:r>
            <a:br>
              <a:rPr lang="en-GB" sz="1200" i="0" dirty="0">
                <a:solidFill>
                  <a:schemeClr val="tx1">
                    <a:lumMod val="50000"/>
                    <a:lumOff val="50000"/>
                  </a:schemeClr>
                </a:solidFill>
              </a:rPr>
            </a:br>
            <a:r>
              <a:rPr lang="en-GB" sz="1200" i="0" dirty="0">
                <a:solidFill>
                  <a:schemeClr val="tx1">
                    <a:lumMod val="50000"/>
                    <a:lumOff val="50000"/>
                  </a:schemeClr>
                </a:solidFill>
              </a:rPr>
              <a:t>Elizabeth </a:t>
            </a:r>
            <a:r>
              <a:rPr lang="en-GB" sz="1200" i="0" dirty="0" err="1">
                <a:solidFill>
                  <a:schemeClr val="tx1">
                    <a:lumMod val="50000"/>
                    <a:lumOff val="50000"/>
                  </a:schemeClr>
                </a:solidFill>
              </a:rPr>
              <a:t>Maruma</a:t>
            </a:r>
            <a:r>
              <a:rPr lang="en-GB" sz="1200" i="0" dirty="0">
                <a:solidFill>
                  <a:schemeClr val="tx1">
                    <a:lumMod val="50000"/>
                    <a:lumOff val="50000"/>
                  </a:schemeClr>
                </a:solidFill>
              </a:rPr>
              <a:t> </a:t>
            </a:r>
            <a:r>
              <a:rPr lang="en-GB" sz="1200" i="0" dirty="0" err="1">
                <a:solidFill>
                  <a:schemeClr val="tx1">
                    <a:lumMod val="50000"/>
                    <a:lumOff val="50000"/>
                  </a:schemeClr>
                </a:solidFill>
              </a:rPr>
              <a:t>Mrema</a:t>
            </a:r>
            <a:r>
              <a:rPr lang="en-GB" sz="1200" i="0" dirty="0">
                <a:solidFill>
                  <a:schemeClr val="tx1">
                    <a:lumMod val="50000"/>
                    <a:lumOff val="50000"/>
                  </a:schemeClr>
                </a:solidFill>
              </a:rPr>
              <a:t>, Executive Secretary, UN Convention on Biological Diversity</a:t>
            </a:r>
          </a:p>
          <a:p>
            <a:r>
              <a:rPr lang="en-US" sz="1200" i="0" dirty="0">
                <a:solidFill>
                  <a:schemeClr val="tx1">
                    <a:lumMod val="50000"/>
                    <a:lumOff val="50000"/>
                  </a:schemeClr>
                </a:solidFill>
              </a:rPr>
              <a:t>June 2021 interview with Elizabeth </a:t>
            </a:r>
            <a:r>
              <a:rPr lang="en-US" sz="1200" i="0" dirty="0" err="1">
                <a:solidFill>
                  <a:schemeClr val="tx1">
                    <a:lumMod val="50000"/>
                    <a:lumOff val="50000"/>
                  </a:schemeClr>
                </a:solidFill>
              </a:rPr>
              <a:t>Maruma</a:t>
            </a:r>
            <a:r>
              <a:rPr lang="en-US" sz="1200" i="0" dirty="0">
                <a:solidFill>
                  <a:schemeClr val="tx1">
                    <a:lumMod val="50000"/>
                    <a:lumOff val="50000"/>
                  </a:schemeClr>
                </a:solidFill>
              </a:rPr>
              <a:t> </a:t>
            </a:r>
            <a:r>
              <a:rPr lang="en-US" sz="1200" i="0" dirty="0" err="1">
                <a:solidFill>
                  <a:schemeClr val="tx1">
                    <a:lumMod val="50000"/>
                    <a:lumOff val="50000"/>
                  </a:schemeClr>
                </a:solidFill>
              </a:rPr>
              <a:t>Mrema</a:t>
            </a:r>
            <a:r>
              <a:rPr lang="en-US" sz="1200" i="0" dirty="0">
                <a:solidFill>
                  <a:schemeClr val="tx1">
                    <a:lumMod val="50000"/>
                    <a:lumOff val="50000"/>
                  </a:schemeClr>
                </a:solidFill>
              </a:rPr>
              <a:t>,</a:t>
            </a:r>
            <a:r>
              <a:rPr lang="en-GB" sz="1200" kern="1200" dirty="0">
                <a:solidFill>
                  <a:schemeClr val="tx1"/>
                </a:solidFill>
                <a:effectLst/>
                <a:latin typeface="+mn-lt"/>
                <a:ea typeface="+mn-ea"/>
                <a:cs typeface="+mn-cs"/>
              </a:rPr>
              <a:t> Executive Secretary of the UN Convention on Biological Diversity</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www.thegef.org</a:t>
            </a:r>
            <a:r>
              <a:rPr lang="en-GB" sz="1200" kern="1200" dirty="0">
                <a:solidFill>
                  <a:schemeClr val="tx1"/>
                </a:solidFill>
                <a:effectLst/>
                <a:latin typeface="+mn-lt"/>
                <a:ea typeface="+mn-ea"/>
                <a:cs typeface="+mn-cs"/>
              </a:rPr>
              <a:t>/news/</a:t>
            </a:r>
            <a:r>
              <a:rPr lang="en-GB" sz="1200" kern="1200" dirty="0" err="1">
                <a:solidFill>
                  <a:schemeClr val="tx1"/>
                </a:solidFill>
                <a:effectLst/>
                <a:latin typeface="+mn-lt"/>
                <a:ea typeface="+mn-ea"/>
                <a:cs typeface="+mn-cs"/>
              </a:rPr>
              <a:t>we-need-do-better-and-certainly-we-can?utm_source</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Master+List&amp;utm_campaign</a:t>
            </a:r>
            <a:r>
              <a:rPr lang="en-GB" sz="1200" kern="1200" dirty="0">
                <a:solidFill>
                  <a:schemeClr val="tx1"/>
                </a:solidFill>
                <a:effectLst/>
                <a:latin typeface="+mn-lt"/>
                <a:ea typeface="+mn-ea"/>
                <a:cs typeface="+mn-cs"/>
              </a:rPr>
              <a:t>=1024d3df7b-July+August+2021+Newsletter&amp;utm_medium=</a:t>
            </a:r>
            <a:r>
              <a:rPr lang="en-GB" sz="1200" kern="1200" dirty="0" err="1">
                <a:solidFill>
                  <a:schemeClr val="tx1"/>
                </a:solidFill>
                <a:effectLst/>
                <a:latin typeface="+mn-lt"/>
                <a:ea typeface="+mn-ea"/>
                <a:cs typeface="+mn-cs"/>
              </a:rPr>
              <a:t>email&amp;utm_term</a:t>
            </a:r>
            <a:r>
              <a:rPr lang="en-GB" sz="1200" kern="1200" dirty="0">
                <a:solidFill>
                  <a:schemeClr val="tx1"/>
                </a:solidFill>
                <a:effectLst/>
                <a:latin typeface="+mn-lt"/>
                <a:ea typeface="+mn-ea"/>
                <a:cs typeface="+mn-cs"/>
              </a:rPr>
              <a:t>=0_388f7ef156-1024d3df7b-222474558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50000"/>
                  <a:lumOff val="50000"/>
                </a:schemeClr>
              </a:solidFill>
            </a:endParaRPr>
          </a:p>
          <a:p>
            <a:endParaRPr lang="en-US" sz="1200" i="0" dirty="0">
              <a:solidFill>
                <a:schemeClr val="tx1">
                  <a:lumMod val="50000"/>
                  <a:lumOff val="50000"/>
                </a:schemeClr>
              </a:solidFill>
            </a:endParaRPr>
          </a:p>
          <a:p>
            <a:r>
              <a:rPr lang="en-US" sz="1200" i="0" dirty="0">
                <a:solidFill>
                  <a:schemeClr val="tx1">
                    <a:lumMod val="50000"/>
                    <a:lumOff val="50000"/>
                  </a:schemeClr>
                </a:solidFill>
              </a:rPr>
              <a:t>WEF The COVID-19 recovery must focus on nature, April 2020</a:t>
            </a:r>
          </a:p>
          <a:p>
            <a:r>
              <a:rPr lang="en-US" sz="1200" i="0" dirty="0">
                <a:solidFill>
                  <a:schemeClr val="tx1">
                    <a:lumMod val="50000"/>
                    <a:lumOff val="50000"/>
                  </a:schemeClr>
                </a:solidFill>
              </a:rPr>
              <a:t>https://</a:t>
            </a:r>
            <a:r>
              <a:rPr lang="en-US" sz="1200" i="0" dirty="0" err="1">
                <a:solidFill>
                  <a:schemeClr val="tx1">
                    <a:lumMod val="50000"/>
                    <a:lumOff val="50000"/>
                  </a:schemeClr>
                </a:solidFill>
              </a:rPr>
              <a:t>www.weforum.org</a:t>
            </a:r>
            <a:r>
              <a:rPr lang="en-US" sz="1200" i="0" dirty="0">
                <a:solidFill>
                  <a:schemeClr val="tx1">
                    <a:lumMod val="50000"/>
                    <a:lumOff val="50000"/>
                  </a:schemeClr>
                </a:solidFill>
              </a:rPr>
              <a:t>/agenda/2020/04/covid-19-nature-deforestation-recovery/</a:t>
            </a:r>
          </a:p>
          <a:p>
            <a:r>
              <a:rPr lang="en-US" sz="1200" i="0" dirty="0">
                <a:solidFill>
                  <a:schemeClr val="tx1">
                    <a:lumMod val="50000"/>
                    <a:lumOff val="50000"/>
                  </a:schemeClr>
                </a:solidFill>
              </a:rPr>
              <a:t>This pandemic is also a stark reminder of our dysfunctional relationship with nature. The current economic system has put great pressure on the natural environment, and the unfolding pandemic has shone a light on the domino effect that is triggered when one element in this interconnected system is </a:t>
            </a:r>
            <a:r>
              <a:rPr lang="en-US" sz="1200" i="0" dirty="0" err="1">
                <a:solidFill>
                  <a:schemeClr val="tx1">
                    <a:lumMod val="50000"/>
                    <a:lumOff val="50000"/>
                  </a:schemeClr>
                </a:solidFill>
              </a:rPr>
              <a:t>destabilised</a:t>
            </a:r>
            <a:r>
              <a:rPr lang="en-US" sz="1200" i="0" dirty="0">
                <a:solidFill>
                  <a:schemeClr val="tx1">
                    <a:lumMod val="50000"/>
                    <a:lumOff val="50000"/>
                  </a:schemeClr>
                </a:solidFill>
              </a:rPr>
              <a:t>. </a:t>
            </a:r>
          </a:p>
          <a:p>
            <a:r>
              <a:rPr lang="en-US" sz="1200" i="0" dirty="0">
                <a:solidFill>
                  <a:schemeClr val="tx1">
                    <a:lumMod val="50000"/>
                    <a:lumOff val="50000"/>
                  </a:schemeClr>
                </a:solidFill>
              </a:rPr>
              <a:t>Intact nature provides a buffer between humans and disease, and emerging diseases are often the results of encroachment into natural ecosystems and changes in human activity. In the Amazon, for example, deforestation increases the rates of malaria, since deforested land is the ideal habitat for mosquitoes. Deforested land has also been linked to outbreaks of Ebola and Lyme disease, as humans come into contact with previously untouched wildlife.</a:t>
            </a:r>
          </a:p>
          <a:p>
            <a:r>
              <a:rPr lang="en-US" sz="1200" i="0" dirty="0">
                <a:solidFill>
                  <a:schemeClr val="tx1">
                    <a:lumMod val="50000"/>
                    <a:lumOff val="50000"/>
                  </a:schemeClr>
                </a:solidFill>
              </a:rPr>
              <a:t>While the origin of the COVID-19 virus is yet to be established, 60% of infectious diseases originate from animals, and 70% of emerging infectious diseases originate from wildlife. AIDS, for example, came from chimpanzees, and SARS is thought to have been transmitted from an animal still unknown to this day. We have lost 60% of all wildlife in the last 50 years, while the number of new infectious diseases has quadrupled in the last 60 years. It is no coincidence that the destruction of ecosystems has coincided with a sharp increase in such diseases.</a:t>
            </a:r>
          </a:p>
          <a:p>
            <a:endParaRPr lang="en-US" sz="1200" i="0" dirty="0">
              <a:solidFill>
                <a:schemeClr val="tx1">
                  <a:lumMod val="50000"/>
                  <a:lumOff val="50000"/>
                </a:schemeClr>
              </a:solidFill>
            </a:endParaRPr>
          </a:p>
          <a:p>
            <a:endParaRPr lang="en-US" sz="1200" i="0" dirty="0">
              <a:solidFill>
                <a:schemeClr val="tx1">
                  <a:lumMod val="50000"/>
                  <a:lumOff val="50000"/>
                </a:schemeClr>
              </a:solidFill>
            </a:endParaRPr>
          </a:p>
          <a:p>
            <a:r>
              <a:rPr lang="en-GB" dirty="0"/>
              <a:t>J R </a:t>
            </a:r>
            <a:r>
              <a:rPr lang="en-GB" dirty="0" err="1"/>
              <a:t>Soc</a:t>
            </a:r>
            <a:r>
              <a:rPr lang="en-GB" dirty="0"/>
              <a:t> Interface. 2014 Dec 6; 11(101): 20140950. </a:t>
            </a:r>
            <a:r>
              <a:rPr lang="en-GB" dirty="0" err="1"/>
              <a:t>doi</a:t>
            </a:r>
            <a:r>
              <a:rPr lang="en-GB" dirty="0"/>
              <a:t>: 10.1098/rsif.2014.0950</a:t>
            </a:r>
          </a:p>
          <a:p>
            <a:r>
              <a:rPr lang="en-GB" dirty="0"/>
              <a:t>Global rise in human infectious disease outbreaks</a:t>
            </a:r>
          </a:p>
          <a:p>
            <a:r>
              <a:rPr lang="en-GB" dirty="0"/>
              <a:t>Katherine F. </a:t>
            </a:r>
            <a:r>
              <a:rPr lang="en-GB" dirty="0" err="1"/>
              <a:t>Smith,Michael</a:t>
            </a:r>
            <a:r>
              <a:rPr lang="en-GB" dirty="0"/>
              <a:t> Goldberg, Samantha Rosenthal, Lynn Carlson, Jane Chen, </a:t>
            </a:r>
            <a:r>
              <a:rPr lang="en-GB" dirty="0" err="1"/>
              <a:t>Cici</a:t>
            </a:r>
            <a:r>
              <a:rPr lang="en-GB" dirty="0"/>
              <a:t> </a:t>
            </a:r>
            <a:r>
              <a:rPr lang="en-GB" dirty="0" err="1"/>
              <a:t>Chen,and</a:t>
            </a:r>
            <a:r>
              <a:rPr lang="en-GB" dirty="0"/>
              <a:t> </a:t>
            </a:r>
            <a:r>
              <a:rPr lang="en-GB" dirty="0" err="1"/>
              <a:t>Sohini</a:t>
            </a:r>
            <a:r>
              <a:rPr lang="en-GB" dirty="0"/>
              <a:t> Ramachandran</a:t>
            </a:r>
          </a:p>
          <a:p>
            <a:endParaRPr lang="en-GB" dirty="0"/>
          </a:p>
          <a:p>
            <a:r>
              <a:rPr lang="en-GB" dirty="0"/>
              <a:t>Photo: </a:t>
            </a:r>
            <a:r>
              <a:rPr lang="en-GB" dirty="0" err="1"/>
              <a:t>Unsplash.com</a:t>
            </a:r>
            <a:endParaRPr lang="en-GB" dirty="0"/>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051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Presenter to highlight two way connections between nature and climate change – climate change acting to increasing stress on nature and ecosystems capability of providing solutions to climate issues. Note that climate oriented approach of TCFD is being extended to address nature-related risk as TNFD.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NGFS Guide for Supervisors Integrating climate-related and environmental risks into prudential supervision May 2020</a:t>
            </a:r>
          </a:p>
          <a:p>
            <a:r>
              <a:rPr lang="en-GB" sz="1200" i="0" dirty="0">
                <a:solidFill>
                  <a:schemeClr val="tx1">
                    <a:lumMod val="50000"/>
                    <a:lumOff val="50000"/>
                  </a:schemeClr>
                </a:solidFill>
                <a:ea typeface="Calibri" panose="020F0502020204030204" pitchFamily="34" charset="0"/>
                <a:cs typeface="Times New Roman" panose="02020603050405020304" pitchFamily="18" charset="0"/>
              </a:rPr>
              <a:t>For supervisors and financial institutions it is also important to be aware of potential greater impacts due to the combined effects of climate-related and environmental risks, as these may reinforce each other through a negative feedback loop.’</a:t>
            </a:r>
          </a:p>
          <a:p>
            <a:r>
              <a:rPr lang="en-GB" sz="1200" i="0" dirty="0">
                <a:solidFill>
                  <a:srgbClr val="23BAED"/>
                </a:solidFill>
              </a:rPr>
              <a:t>Coral reefs are particularly vulnerable </a:t>
            </a:r>
            <a:r>
              <a:rPr lang="en-GB" sz="1200" dirty="0">
                <a:solidFill>
                  <a:schemeClr val="tx1">
                    <a:lumMod val="50000"/>
                    <a:lumOff val="50000"/>
                  </a:schemeClr>
                </a:solidFill>
              </a:rPr>
              <a:t>to climate change and are projected to decline to 10 to 30 per cent of former cover at 1.5°C warming and to less than 1 per cent of former cover at 2°C warming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Global Deal For Nature: Guiding principles, milestones, and targets E. </a:t>
            </a:r>
            <a:r>
              <a:rPr lang="en-GB" sz="1200" kern="1200" dirty="0" err="1">
                <a:solidFill>
                  <a:schemeClr val="tx1"/>
                </a:solidFill>
                <a:effectLst/>
                <a:latin typeface="+mn-lt"/>
                <a:ea typeface="+mn-ea"/>
                <a:cs typeface="+mn-cs"/>
              </a:rPr>
              <a:t>Dinerstein</a:t>
            </a:r>
            <a:r>
              <a:rPr lang="en-GB" sz="1200" kern="1200" dirty="0">
                <a:solidFill>
                  <a:schemeClr val="tx1"/>
                </a:solidFill>
                <a:effectLst/>
                <a:latin typeface="+mn-lt"/>
                <a:ea typeface="+mn-ea"/>
                <a:cs typeface="+mn-cs"/>
              </a:rPr>
              <a:t> et al, Science Advances  19 Apr 2019: Vol. 5, no. 4, eaaw2869</a:t>
            </a:r>
          </a:p>
          <a:p>
            <a:r>
              <a:rPr lang="en-GB" sz="1200" u="sng" kern="1200" dirty="0">
                <a:solidFill>
                  <a:schemeClr val="tx1"/>
                </a:solidFill>
                <a:effectLst/>
                <a:latin typeface="+mn-lt"/>
                <a:ea typeface="+mn-ea"/>
                <a:cs typeface="+mn-cs"/>
                <a:hlinkClick r:id="rId3"/>
              </a:rPr>
              <a:t>https://advances.sciencemag.org/content/advances/5/4/eaaw2869.full.pdf</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WEF New Nature Economy Report, The Future Of Nature And Business 2020</a:t>
            </a:r>
          </a:p>
          <a:p>
            <a:endParaRPr lang="en-GB" sz="1200" kern="1200" dirty="0">
              <a:solidFill>
                <a:schemeClr val="tx1"/>
              </a:solidFill>
              <a:effectLst/>
              <a:latin typeface="+mn-lt"/>
              <a:ea typeface="+mn-ea"/>
              <a:cs typeface="+mn-cs"/>
            </a:endParaRPr>
          </a:p>
          <a:p>
            <a:r>
              <a:rPr lang="en-US" sz="1200" i="0" dirty="0">
                <a:solidFill>
                  <a:schemeClr val="tx1">
                    <a:lumMod val="50000"/>
                    <a:lumOff val="50000"/>
                  </a:schemeClr>
                </a:solidFill>
              </a:rPr>
              <a:t>McKinsey Reduced Dividends on Natural Capital, 2020.</a:t>
            </a:r>
            <a:endParaRPr lang="en-GB" sz="1200" i="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Dasgupta Review February 2021</a:t>
            </a:r>
          </a:p>
          <a:p>
            <a:r>
              <a:rPr lang="en-GB" sz="1200" b="0" i="0" u="none" strike="noStrike" kern="1200" dirty="0">
                <a:solidFill>
                  <a:schemeClr val="tx1"/>
                </a:solidFill>
                <a:effectLst/>
                <a:latin typeface="+mn-lt"/>
                <a:ea typeface="+mn-ea"/>
                <a:cs typeface="+mn-cs"/>
              </a:rPr>
              <a:t>https://</a:t>
            </a:r>
            <a:r>
              <a:rPr lang="en-GB" sz="1200" b="0" i="0" u="none" strike="noStrike" kern="1200" dirty="0" err="1">
                <a:solidFill>
                  <a:schemeClr val="tx1"/>
                </a:solidFill>
                <a:effectLst/>
                <a:latin typeface="+mn-lt"/>
                <a:ea typeface="+mn-ea"/>
                <a:cs typeface="+mn-cs"/>
              </a:rPr>
              <a:t>www.gov.uk</a:t>
            </a:r>
            <a:r>
              <a:rPr lang="en-GB" sz="1200" b="0" i="0" u="none" strike="noStrike" kern="1200" dirty="0">
                <a:solidFill>
                  <a:schemeClr val="tx1"/>
                </a:solidFill>
                <a:effectLst/>
                <a:latin typeface="+mn-lt"/>
                <a:ea typeface="+mn-ea"/>
                <a:cs typeface="+mn-cs"/>
              </a:rPr>
              <a:t>/government/publications/final-report-the-economics-of-biodiversity-the-</a:t>
            </a:r>
            <a:r>
              <a:rPr lang="en-GB" sz="1200" b="0" i="0" u="none" strike="noStrike" kern="1200" dirty="0" err="1">
                <a:solidFill>
                  <a:schemeClr val="tx1"/>
                </a:solidFill>
                <a:effectLst/>
                <a:latin typeface="+mn-lt"/>
                <a:ea typeface="+mn-ea"/>
                <a:cs typeface="+mn-cs"/>
              </a:rPr>
              <a:t>dasgupta</a:t>
            </a:r>
            <a:r>
              <a:rPr lang="en-GB" sz="1200" b="0" i="0" u="none" strike="noStrike" kern="1200" dirty="0">
                <a:solidFill>
                  <a:schemeClr val="tx1"/>
                </a:solidFill>
                <a:effectLst/>
                <a:latin typeface="+mn-lt"/>
                <a:ea typeface="+mn-ea"/>
                <a:cs typeface="+mn-cs"/>
              </a:rPr>
              <a:t>-review</a:t>
            </a:r>
          </a:p>
          <a:p>
            <a:r>
              <a:rPr lang="en-GB" sz="1200" b="0" i="0" u="none" strike="noStrike" kern="1200" dirty="0">
                <a:solidFill>
                  <a:schemeClr val="tx1"/>
                </a:solidFill>
                <a:effectLst/>
                <a:latin typeface="+mn-lt"/>
                <a:ea typeface="+mn-ea"/>
                <a:cs typeface="+mn-cs"/>
              </a:rPr>
              <a:t>Annex 4.1 Biodiversity Loss and Climate Change</a:t>
            </a:r>
          </a:p>
          <a:p>
            <a:r>
              <a:rPr lang="en-GB" sz="1200" b="0" i="0" u="none" strike="noStrike" kern="1200" dirty="0">
                <a:solidFill>
                  <a:schemeClr val="tx1"/>
                </a:solidFill>
                <a:effectLst/>
                <a:latin typeface="+mn-lt"/>
                <a:ea typeface="+mn-ea"/>
                <a:cs typeface="+mn-cs"/>
              </a:rPr>
              <a:t>Climate change and biodiversity loss are intimately related. It is predicted that climate change could overtake land-use change as the leading cause of biodiversity loss by 2070 (Newbold, 2018). Biodiversity loss will in turn have huge implications for climate change: enormous amounts of carbon are locked within animal life and vegetation. The Amazon contains an amount of carbon equivalent to a decade of global human emissions (Lovejoy and Hannah, 2019). Therefore, mitigating against the worst effects of climate change will have significant benefits for biodiversity, and avoiding biodiversity loss will have a positive effect on climate change. As the climate changes, people will need to adapt to new conditions, and employ strategies that deliver for humanity, biodiversity, and the climate simultaneously.</a:t>
            </a:r>
          </a:p>
          <a:p>
            <a:endParaRPr lang="en-GB"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Taskforce for Nature-related Financial Disclosures (TNFD) is expected to be launched in 2022, which should support companies disclosing their dependencies and impacts on nature (nature-related risks)  by 2023 and beyond.</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tnfd.global</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82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alibri" panose="020F0502020204030204" pitchFamily="34" charset="0"/>
                <a:ea typeface="Calibri" panose="020F0502020204030204" pitchFamily="34" charset="0"/>
                <a:cs typeface="Times New Roman" panose="02020603050405020304" pitchFamily="18" charset="0"/>
              </a:rPr>
              <a:t>Presenter to highlight recent developments around the COPs in late 2021.  COP15 will involve the adoption of the global post 2020 framework for biodiversity and ecosystems.  COP 26 focused on climate including a declaration by finance sectors to eliminate deforestation in their activities.</a:t>
            </a:r>
            <a:br>
              <a:rPr lang="en-GB" sz="1200" dirty="0">
                <a:latin typeface="Calibri" panose="020F0502020204030204" pitchFamily="34" charset="0"/>
                <a:ea typeface="Calibri" panose="020F0502020204030204" pitchFamily="34" charset="0"/>
                <a:cs typeface="Times New Roman" panose="02020603050405020304" pitchFamily="18" charset="0"/>
              </a:rPr>
            </a:b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https://ukcop26.org/glasgow-leaders-declaration-on-forests-and-land-use/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02.11.2021</a:t>
            </a:r>
          </a:p>
          <a:p>
            <a:r>
              <a:rPr lang="en-GB" sz="1200" kern="1200" dirty="0">
                <a:solidFill>
                  <a:schemeClr val="tx1"/>
                </a:solidFill>
                <a:effectLst/>
                <a:latin typeface="+mn-lt"/>
                <a:ea typeface="+mn-ea"/>
                <a:cs typeface="+mn-cs"/>
              </a:rPr>
              <a:t>GLASGOW LEADERS’ DECLARATION ON FORESTS AND LAND USE</a:t>
            </a:r>
          </a:p>
          <a:p>
            <a:r>
              <a:rPr lang="en-GB" sz="1200" kern="1200" dirty="0">
                <a:solidFill>
                  <a:schemeClr val="tx1"/>
                </a:solidFill>
                <a:effectLst/>
                <a:latin typeface="+mn-lt"/>
                <a:ea typeface="+mn-ea"/>
                <a:cs typeface="+mn-cs"/>
              </a:rPr>
              <a:t>Through the COP26 World Leaders Summit ‘Action on Forests and Land Use’  over 130 leaders, accounting for more than 90% of the world’s forests, committed to work together to halt and reverse forest loss and land degradation by 2030 in the Glasgow Leaders’ Declaration on Forests and Land Use.</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We therefore commit to working collectively to halt and reverse forest loss and land degradation by 2030 while delivering sustainable development and promoting an inclusive rural transformation’.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CEOs from more than 30 financial institutions with over $8.7 trillion of global assets have committed to eliminate investment in activities linked to agricultural commodity driven deforestation, alongside the billions of private finance mobilised to support the forest economy through three flagship initiatives.</a:t>
            </a:r>
          </a:p>
          <a:p>
            <a:r>
              <a:rPr lang="en-GB" sz="1200" kern="1200" dirty="0">
                <a:solidFill>
                  <a:schemeClr val="tx1"/>
                </a:solidFill>
                <a:effectLst/>
                <a:latin typeface="+mn-lt"/>
                <a:ea typeface="+mn-ea"/>
                <a:cs typeface="+mn-cs"/>
              </a:rPr>
              <a:t> The associated  Roadmap recommends the key steps needed for financial institutions to eliminate commodity-driven deforestation, conversion, and associated human rights abuses from their portfolio by 2025.</a:t>
            </a:r>
          </a:p>
          <a:p>
            <a:r>
              <a:rPr lang="en-GB" sz="1200" kern="1200" dirty="0">
                <a:solidFill>
                  <a:schemeClr val="tx1"/>
                </a:solidFill>
                <a:effectLst/>
                <a:latin typeface="+mn-lt"/>
                <a:ea typeface="+mn-ea"/>
                <a:cs typeface="+mn-cs"/>
              </a:rPr>
              <a:t>Roadmap with tools for mapping risk</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guidance.globalcanopy.org</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wp</a:t>
            </a:r>
            <a:r>
              <a:rPr lang="en-GB" sz="1200" kern="1200" dirty="0">
                <a:solidFill>
                  <a:schemeClr val="tx1"/>
                </a:solidFill>
                <a:effectLst/>
                <a:latin typeface="+mn-lt"/>
                <a:ea typeface="+mn-ea"/>
                <a:cs typeface="+mn-cs"/>
              </a:rPr>
              <a:t>-content/uploads/2021/11/</a:t>
            </a:r>
            <a:r>
              <a:rPr lang="en-GB" sz="1200" kern="1200" dirty="0" err="1">
                <a:solidFill>
                  <a:schemeClr val="tx1"/>
                </a:solidFill>
                <a:effectLst/>
                <a:latin typeface="+mn-lt"/>
                <a:ea typeface="+mn-ea"/>
                <a:cs typeface="+mn-cs"/>
              </a:rPr>
              <a:t>DFF_Roadmap-Report_Final.pdf</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The UN Biodiversity Conference (Fifteenth meeting of the Conference of the Parties (COP-15) to the Convention on Biological Diversity (CBD)), in Kunming, China is </a:t>
            </a:r>
            <a:r>
              <a:rPr lang="en-GB" sz="1200" b="0" kern="1200" dirty="0">
                <a:solidFill>
                  <a:schemeClr val="tx1"/>
                </a:solidFill>
                <a:effectLst/>
                <a:latin typeface="+mn-lt"/>
                <a:ea typeface="+mn-ea"/>
                <a:cs typeface="+mn-cs"/>
              </a:rPr>
              <a:t>being held in two parts. Part one took place virtually and in-person, from 11 to 15 October and included a High-Level Segment from 12 to 13 October. Part two will be an in-person meeting in Kunming, from 25 April to 8 May 2022.</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conference will see the adoption of the post-2020 global biodiversity framework. The framework provides a strategic vision and a global roadmap for the conservation, protection, restoration and sustainable management of biodiversity and ecosystems for the next decade.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The main objective of the Conference is to adopt the post-2020 global biodiversity framework that would put biodiversity on a path to recovery by 2030 at the latest, towards the full realization of the 2050 Vision of “Living in Harmony with Nature.” . Draft One of the framework, released in July 2021, builds on lessons learned from the Strategic Plan for Biodiversity 2011-2020 and its Aichi Biodiversity Targets. It recognizes that urgent policy action globally, regionally and nationally is required to transform economic, social and financial models so the trends that have exacerbated biodiversity loss will stabilize by 2030 and allow for the recovery of natural ecosystems, with net improvements by 2050.</a:t>
            </a:r>
          </a:p>
          <a:p>
            <a:r>
              <a:rPr lang="en-GB" sz="1200" kern="1200" dirty="0">
                <a:solidFill>
                  <a:schemeClr val="tx1"/>
                </a:solidFill>
                <a:effectLst/>
                <a:latin typeface="+mn-lt"/>
                <a:ea typeface="+mn-ea"/>
                <a:cs typeface="+mn-cs"/>
              </a:rPr>
              <a:t>Key elements needed for a successful post-2020 framework include: the mainstreaming of biodiversity across all decision-making; phasing out and redirection of harmful subsidies; strengthen the rule of law; recognizing the full and effective participation of indigenous peoples and local communities and ensuring an effective mechanism to monitor and review progress; among others.</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GB" sz="1200" dirty="0">
                <a:latin typeface="Times New Roman,Bold" pitchFamily="2" charset="0"/>
                <a:ea typeface="Times New Roman" panose="02020603050405020304" pitchFamily="18" charset="0"/>
              </a:rPr>
              <a:t>FIRST DRAFT OF THE POST-2020 GLOBAL BIODIVERSITY FRAMEWORK </a:t>
            </a:r>
          </a:p>
          <a:p>
            <a:r>
              <a:rPr lang="en-GB" sz="1200" spc="30" dirty="0">
                <a:solidFill>
                  <a:srgbClr val="00483A"/>
                </a:solidFill>
                <a:latin typeface="Arial" panose="020B0604020202020204" pitchFamily="34" charset="0"/>
                <a:ea typeface="Times New Roman" panose="02020603050405020304" pitchFamily="18" charset="0"/>
              </a:rPr>
              <a:t>The Framework comprises 21 targets and 10 ‘milestones’ proposed for 2030, </a:t>
            </a:r>
            <a:r>
              <a:rPr lang="en-GB" sz="1200" spc="30" dirty="0" err="1">
                <a:solidFill>
                  <a:srgbClr val="00483A"/>
                </a:solidFill>
                <a:latin typeface="Arial" panose="020B0604020202020204" pitchFamily="34" charset="0"/>
                <a:ea typeface="Times New Roman" panose="02020603050405020304" pitchFamily="18" charset="0"/>
              </a:rPr>
              <a:t>en</a:t>
            </a:r>
            <a:r>
              <a:rPr lang="en-GB" sz="1200" spc="30" dirty="0">
                <a:solidFill>
                  <a:srgbClr val="00483A"/>
                </a:solidFill>
                <a:latin typeface="Arial" panose="020B0604020202020204" pitchFamily="34" charset="0"/>
                <a:ea typeface="Times New Roman" panose="02020603050405020304" pitchFamily="18" charset="0"/>
              </a:rPr>
              <a:t> route to ‘living in harmony with nature’ by 2050.</a:t>
            </a:r>
            <a:r>
              <a:rPr lang="en-GB" sz="1200" dirty="0"/>
              <a:t> </a:t>
            </a:r>
            <a:endParaRPr lang="en-US" sz="1200" dirty="0"/>
          </a:p>
          <a:p>
            <a:r>
              <a:rPr lang="en-GB" sz="1200" dirty="0">
                <a:latin typeface="Times New Roman" panose="02020603050405020304" pitchFamily="18" charset="0"/>
                <a:ea typeface="Times New Roman" panose="02020603050405020304" pitchFamily="18" charset="0"/>
              </a:rPr>
              <a:t>Target 15 (by 2030) . All businesses (public and private, large, medium and small) assess and report on their dependencies and impacts on biodiversity, from local to global, and progressively reduce negative impacts, by at least half and increase positive impacts, reducing biodiversity-related risks to businesses l. </a:t>
            </a:r>
          </a:p>
          <a:p>
            <a:pPr>
              <a:spcAft>
                <a:spcPts val="0"/>
              </a:spcAft>
            </a:pPr>
            <a:r>
              <a:rPr lang="en-GB"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endParaRPr>
          </a:p>
          <a:p>
            <a:endParaRPr lang="en-GB"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endParaRPr>
          </a:p>
          <a:p>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44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Presenter to highlight that this slide is intended to show that a forward look of likely requirements coming to the finance sector can be obtained by looking at emerging guidance aimed at sector regulators. WWF has also published related research focused on the role of central banks</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WWF Nature’s next stewards Why central bankers need to take action on biodiversity risk, July 2021</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report sets out the case for central banks to consider  biodiversity risks and impacts noting  ‘Critically, they need to assume that environmental degradation (including biodiversity loss) poses financial risk unless it can be shown not to be the case. However, unlike the important advances in the integration of climate-related risks in financial regulation), the understanding and integration of nature-related risks into the policies and practices of central banks and financial supervisors remains embryonic at best. These deteriorating ecosystems can have negative economic impacts. A few sectors are directly dependent on ecosystem services: agriculture and forestry, clothing, brewers, electric utilities and other power producers and, to a lesser extent, tourism and consumer goods.</a:t>
            </a:r>
          </a:p>
          <a:p>
            <a:endParaRPr lang="en-US" sz="1200" dirty="0">
              <a:solidFill>
                <a:srgbClr val="23BAED"/>
              </a:solidFill>
            </a:endParaRPr>
          </a:p>
          <a:p>
            <a:r>
              <a:rPr lang="en-US" sz="1200" dirty="0">
                <a:solidFill>
                  <a:srgbClr val="23BAED"/>
                </a:solidFill>
              </a:rPr>
              <a:t>NGFS Occasional Paper  Biodiversity and financial stability: exploring the case for action June 2021</a:t>
            </a:r>
          </a:p>
          <a:p>
            <a:r>
              <a:rPr lang="en-US" sz="1200" dirty="0">
                <a:solidFill>
                  <a:srgbClr val="23BAED"/>
                </a:solidFill>
              </a:rPr>
              <a:t>https://</a:t>
            </a:r>
            <a:r>
              <a:rPr lang="en-US" sz="1200" dirty="0" err="1">
                <a:solidFill>
                  <a:srgbClr val="23BAED"/>
                </a:solidFill>
              </a:rPr>
              <a:t>www.ngfs.net</a:t>
            </a:r>
            <a:r>
              <a:rPr lang="en-US" sz="1200" dirty="0">
                <a:solidFill>
                  <a:srgbClr val="23BAED"/>
                </a:solidFill>
              </a:rPr>
              <a:t>/</a:t>
            </a:r>
            <a:r>
              <a:rPr lang="en-US" sz="1200" dirty="0" err="1">
                <a:solidFill>
                  <a:srgbClr val="23BAED"/>
                </a:solidFill>
              </a:rPr>
              <a:t>en</a:t>
            </a:r>
            <a:r>
              <a:rPr lang="en-US" sz="1200" dirty="0">
                <a:solidFill>
                  <a:srgbClr val="23BAED"/>
                </a:solidFill>
              </a:rPr>
              <a:t>/biodiversity-and-financial-stability-exploring-case-action</a:t>
            </a:r>
          </a:p>
          <a:p>
            <a:r>
              <a:rPr lang="en-US" sz="1200" dirty="0">
                <a:solidFill>
                  <a:srgbClr val="23BAED"/>
                </a:solidFill>
              </a:rPr>
              <a:t>NGFS and INSPIRE  established a joint Study Group on Biodiversity and Financial Stability, with the aim of understanding the potential implications of biodiversity loss for financial stability.</a:t>
            </a:r>
          </a:p>
          <a:p>
            <a:r>
              <a:rPr lang="en-US" sz="1200" dirty="0">
                <a:solidFill>
                  <a:srgbClr val="23BAED"/>
                </a:solidFill>
              </a:rPr>
              <a:t>In addition to increasing awareness of the impacts of economic activities on biodiversity, some central banks and financial supervisors are starting to </a:t>
            </a:r>
            <a:r>
              <a:rPr lang="en-US" sz="1200" dirty="0" err="1">
                <a:solidFill>
                  <a:srgbClr val="23BAED"/>
                </a:solidFill>
              </a:rPr>
              <a:t>recognise</a:t>
            </a:r>
            <a:r>
              <a:rPr lang="en-US" sz="1200" dirty="0">
                <a:solidFill>
                  <a:srgbClr val="23BAED"/>
                </a:solidFill>
              </a:rPr>
              <a:t> the potential of biodiversity loss as a threat to their core mandates for financial and monetary stability.</a:t>
            </a:r>
          </a:p>
          <a:p>
            <a:endParaRPr lang="en-US" sz="1200" dirty="0">
              <a:solidFill>
                <a:srgbClr val="23BAED"/>
              </a:solidFill>
            </a:endParaRPr>
          </a:p>
          <a:p>
            <a:r>
              <a:rPr lang="en-US" sz="1200" dirty="0">
                <a:solidFill>
                  <a:srgbClr val="23BAED"/>
                </a:solidFill>
              </a:rPr>
              <a:t>Biodiversity loss could pose risks to the financial system through complex feedback loops, externalities and tipping points, including transition risks (e.g. incompatibility between financial institutions’ exposures and government measures) and physical risks (e.g. declining performance of assets or economic activities that depend upon biodiversity).</a:t>
            </a:r>
          </a:p>
          <a:p>
            <a:br>
              <a:rPr lang="en-US" sz="1200" dirty="0">
                <a:solidFill>
                  <a:srgbClr val="23BAED"/>
                </a:solidFill>
              </a:rPr>
            </a:br>
            <a:r>
              <a:rPr lang="en-US" sz="1200" dirty="0">
                <a:solidFill>
                  <a:srgbClr val="23BAED"/>
                </a:solidFill>
              </a:rPr>
              <a:t>The study group will explore whether and how central banks and supervisors can play a role in addressing the challenge of biodiversity loss itself and the knowledge gaps around it, from assessment and monitoring of the relationship between biodiversity loss and financial stability to considering if central bank portfolios should include conservation goals.</a:t>
            </a:r>
          </a:p>
          <a:p>
            <a:endParaRPr lang="en-US" sz="1200" dirty="0">
              <a:solidFill>
                <a:srgbClr val="23BAED"/>
              </a:solidFill>
            </a:endParaRPr>
          </a:p>
          <a:p>
            <a:r>
              <a:rPr lang="en-US" sz="1200" dirty="0">
                <a:solidFill>
                  <a:srgbClr val="23BAED"/>
                </a:solidFill>
              </a:rPr>
              <a:t>Applying a ‘double materiality’ approach to biodiversity loss could be particularly insightful. Nature- related hazards can affect companies and financial institutions, but companies and financial institutions can also affect biodiversity and the climate. This suggests that a comprehensive approach to risk management should account for how financial institutions are exposed to biodiversity-related financial risks, but also how they contribute to such risks.</a:t>
            </a:r>
          </a:p>
          <a:p>
            <a:endParaRPr lang="en-US" sz="1200" dirty="0">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3BAED"/>
                </a:solidFill>
              </a:rPr>
              <a:t>The EU Sustainable Finance Disclosure Regulation (SFDR) came into force in 2021 aims to </a:t>
            </a:r>
            <a:r>
              <a:rPr lang="en-GB" sz="1200" kern="1200" dirty="0">
                <a:solidFill>
                  <a:schemeClr val="tx1"/>
                </a:solidFill>
                <a:effectLst/>
                <a:latin typeface="+mn-lt"/>
                <a:ea typeface="+mn-ea"/>
                <a:cs typeface="+mn-cs"/>
              </a:rPr>
              <a:t>avoid greenwashing of financial products and financial advice in the EU  by </a:t>
            </a:r>
            <a:r>
              <a:rPr lang="en-GB" sz="1200" kern="1200" dirty="0" err="1">
                <a:solidFill>
                  <a:schemeClr val="tx1"/>
                </a:solidFill>
                <a:effectLst/>
                <a:latin typeface="+mn-lt"/>
                <a:ea typeface="+mn-ea"/>
                <a:cs typeface="+mn-cs"/>
              </a:rPr>
              <a:t>i</a:t>
            </a:r>
            <a:r>
              <a:rPr lang="en-US" sz="1200" dirty="0" err="1">
                <a:solidFill>
                  <a:srgbClr val="23BAED"/>
                </a:solidFill>
              </a:rPr>
              <a:t>ncreasing</a:t>
            </a:r>
            <a:r>
              <a:rPr lang="en-US" sz="1200" dirty="0">
                <a:solidFill>
                  <a:srgbClr val="23BAED"/>
                </a:solidFill>
              </a:rPr>
              <a:t> transparency to investors. It applies to asset managers and other financial market participants (including those providing advice)  includes guidelines for reporting at both the entity level  and the product level  It relies on the disclosure of Principle Adverse Impacts (PAI) of investment decisions on sustainability  including  ‘negatively affecting biodiversity-sensitive areas’. </a:t>
            </a: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US" sz="1200" dirty="0">
              <a:solidFill>
                <a:srgbClr val="23BAED"/>
              </a:solidFill>
            </a:endParaRPr>
          </a:p>
          <a:p>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94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highlights that </a:t>
            </a:r>
            <a:r>
              <a:rPr lang="en-US" sz="1200" b="1" kern="1200" dirty="0">
                <a:solidFill>
                  <a:schemeClr val="tx1"/>
                </a:solidFill>
                <a:effectLst/>
                <a:latin typeface="+mn-lt"/>
                <a:ea typeface="+mn-ea"/>
                <a:cs typeface="+mn-cs"/>
              </a:rPr>
              <a:t>this training is particularly targeted at finance sector businesses in the early stages of their natural capital journey wanting to understand where to get started / </a:t>
            </a:r>
            <a:r>
              <a:rPr lang="en-US" sz="1200" b="1" kern="1200" dirty="0" err="1">
                <a:solidFill>
                  <a:schemeClr val="tx1"/>
                </a:solidFill>
                <a:effectLst/>
                <a:latin typeface="+mn-lt"/>
                <a:ea typeface="+mn-ea"/>
                <a:cs typeface="+mn-cs"/>
              </a:rPr>
              <a:t>organisations</a:t>
            </a:r>
            <a:r>
              <a:rPr lang="en-US" sz="1200" b="1" kern="1200" dirty="0">
                <a:solidFill>
                  <a:schemeClr val="tx1"/>
                </a:solidFill>
                <a:effectLst/>
                <a:latin typeface="+mn-lt"/>
                <a:ea typeface="+mn-ea"/>
                <a:cs typeface="+mn-cs"/>
              </a:rPr>
              <a:t> that want to help businesses get started.</a:t>
            </a:r>
            <a:endParaRPr lang="en-CH" sz="1200" b="1"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20701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lumMod val="65000"/>
                    <a:lumOff val="35000"/>
                  </a:schemeClr>
                </a:solidFill>
              </a:rPr>
              <a:t>Presenter to highlights investment opportunities around need for increasing finance and, addressing concerns about the quality, impacts and scalability of nature </a:t>
            </a:r>
            <a:r>
              <a:rPr lang="en-GB" sz="1200" b="1" dirty="0" err="1">
                <a:solidFill>
                  <a:schemeClr val="tx1">
                    <a:lumMod val="65000"/>
                    <a:lumOff val="35000"/>
                  </a:schemeClr>
                </a:solidFill>
              </a:rPr>
              <a:t>lreated</a:t>
            </a:r>
            <a:r>
              <a:rPr lang="en-GB" sz="1200" b="1" dirty="0">
                <a:solidFill>
                  <a:schemeClr val="tx1">
                    <a:lumMod val="65000"/>
                    <a:lumOff val="35000"/>
                  </a:schemeClr>
                </a:solidFill>
              </a:rPr>
              <a:t> projects, the new IUCN standard is a significant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IUCN Global Standard for Nature-based Solution July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Implementers of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use the Global Standard, its user guide and self-assessment tool to consistently design effective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projects.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The standard consists of eight criteria and their associated indicators, which address the pillars of sustainable development (biodiversity, economy and society) and resilient project management. </a:t>
            </a:r>
          </a:p>
          <a:p>
            <a:r>
              <a:rPr lang="en-GB" sz="1200" kern="1200" dirty="0" err="1">
                <a:solidFill>
                  <a:schemeClr val="tx1"/>
                </a:solidFill>
                <a:effectLst/>
                <a:latin typeface="+mn-lt"/>
                <a:ea typeface="+mn-ea"/>
                <a:cs typeface="+mn-cs"/>
              </a:rPr>
              <a:t>NbS</a:t>
            </a:r>
            <a:r>
              <a:rPr lang="en-GB" sz="1200" kern="1200" dirty="0">
                <a:solidFill>
                  <a:schemeClr val="tx1"/>
                </a:solidFill>
                <a:effectLst/>
                <a:latin typeface="+mn-lt"/>
                <a:ea typeface="+mn-ea"/>
                <a:cs typeface="+mn-cs"/>
              </a:rPr>
              <a:t> are defined as “actions to protect, sustainably manage and restore natural or modified ecosystems that address societal challenges effectively and adaptively, simultaneously providing human well-being and biodiversity benefits.” These can include:</a:t>
            </a:r>
          </a:p>
          <a:p>
            <a:pPr lvl="0"/>
            <a:r>
              <a:rPr lang="en-GB" sz="1200" kern="1200" dirty="0">
                <a:solidFill>
                  <a:schemeClr val="tx1"/>
                </a:solidFill>
                <a:effectLst/>
                <a:latin typeface="+mn-lt"/>
                <a:ea typeface="+mn-ea"/>
                <a:cs typeface="+mn-cs"/>
              </a:rPr>
              <a:t>Protecting, managing, and restoring forests</a:t>
            </a:r>
          </a:p>
          <a:p>
            <a:pPr lvl="0"/>
            <a:r>
              <a:rPr lang="en-GB" sz="1200" kern="1200" dirty="0">
                <a:solidFill>
                  <a:schemeClr val="tx1"/>
                </a:solidFill>
                <a:effectLst/>
                <a:latin typeface="+mn-lt"/>
                <a:ea typeface="+mn-ea"/>
                <a:cs typeface="+mn-cs"/>
              </a:rPr>
              <a:t>Adopting regenerative approaches to agriculture</a:t>
            </a:r>
          </a:p>
          <a:p>
            <a:pPr lvl="0"/>
            <a:r>
              <a:rPr lang="en-GB" sz="1200" kern="1200" dirty="0">
                <a:solidFill>
                  <a:schemeClr val="tx1"/>
                </a:solidFill>
                <a:effectLst/>
                <a:latin typeface="+mn-lt"/>
                <a:ea typeface="+mn-ea"/>
                <a:cs typeface="+mn-cs"/>
              </a:rPr>
              <a:t>Building artificial wetlands within cities to reduce flooding</a:t>
            </a:r>
          </a:p>
          <a:p>
            <a:pPr lvl="0"/>
            <a:r>
              <a:rPr lang="en-GB" sz="1200" kern="1200" dirty="0">
                <a:solidFill>
                  <a:schemeClr val="tx1"/>
                </a:solidFill>
                <a:effectLst/>
                <a:latin typeface="+mn-lt"/>
                <a:ea typeface="+mn-ea"/>
                <a:cs typeface="+mn-cs"/>
              </a:rPr>
              <a:t>Managing watersheds to provide clean water</a:t>
            </a:r>
          </a:p>
          <a:p>
            <a:pPr lvl="0"/>
            <a:r>
              <a:rPr lang="en-GB" sz="1200" kern="1200" dirty="0">
                <a:solidFill>
                  <a:schemeClr val="tx1"/>
                </a:solidFill>
                <a:effectLst/>
                <a:latin typeface="+mn-lt"/>
                <a:ea typeface="+mn-ea"/>
                <a:cs typeface="+mn-cs"/>
              </a:rPr>
              <a:t>Restoring mangroves to mitigate storm damage</a:t>
            </a:r>
          </a:p>
          <a:p>
            <a:pPr>
              <a:spcAft>
                <a:spcPts val="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If delivered appropriately,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significantly contribute to addressing multiple societal challenges. For example,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have the potential to supply up to 37% of our climate change mitigation needs. They can also reduce the negative effects of the climate crisis on people and nature by decreasing the impact of disasters and providing resilience to communities. Mangroves alone, if healthy and sustainably managed, could reduce annual flooding for more than 18 million people globally, averting flood damage totalling up to US$ 57 billion in China, India, Mexico, US and Vietnam each year.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NbS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can also help address biodiversity loss, for example through forest landscape restoration.</a:t>
            </a:r>
          </a:p>
          <a:p>
            <a:pPr>
              <a:spcAft>
                <a:spcPts val="0"/>
              </a:spcAft>
            </a:pP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UNEP State of Finance of Nature </a:t>
            </a:r>
            <a:r>
              <a:rPr lang="en-GB" sz="1200" u="sng" kern="1200" dirty="0">
                <a:solidFill>
                  <a:schemeClr val="tx1"/>
                </a:solidFill>
                <a:effectLst/>
                <a:latin typeface="+mn-lt"/>
                <a:ea typeface="+mn-ea"/>
                <a:cs typeface="+mn-cs"/>
                <a:hlinkClick r:id="rId3"/>
              </a:rPr>
              <a:t>https://www.unep.org/resources/state-finance-nature</a:t>
            </a:r>
            <a:r>
              <a:rPr lang="en-GB" sz="1200" kern="1200" dirty="0">
                <a:solidFill>
                  <a:schemeClr val="tx1"/>
                </a:solidFill>
                <a:effectLst/>
                <a:latin typeface="+mn-lt"/>
                <a:ea typeface="+mn-ea"/>
                <a:cs typeface="+mn-cs"/>
              </a:rPr>
              <a:t>   May 2021</a:t>
            </a:r>
          </a:p>
          <a:p>
            <a:r>
              <a:rPr lang="en-GB" sz="1200" kern="1200" dirty="0">
                <a:solidFill>
                  <a:schemeClr val="tx1"/>
                </a:solidFill>
                <a:effectLst/>
                <a:latin typeface="+mn-lt"/>
                <a:ea typeface="+mn-ea"/>
                <a:cs typeface="+mn-cs"/>
              </a:rPr>
              <a:t>The  report tracks global trends in public and private investment in nature-based solutions, aiming to improve data quality and identify opportunities for governments, businesses and financiers. The 2021report calls for investments in nature-based solutions to triple by 2030 and to increase four-fold by 2050 from the current level. While an increase in public funding would help plug some of the gap, it identifies that there needs to be a significant increase in private sector investment in Nature-based solutions. If the world is to meet the climate change, biodiversity, and land degradation targets, it needs to close a USD 4.1 trillion financing gap in nature by 2050. The current investments in Nature-based solutions amount to USD 133 billion – most of which comes from public sources.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OECD (2019), Biodiversity: Finance and the Economic and Business Case for Action, report prepared for the G7 Environment Ministers’ Meeting, 5-6 May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Tobin-de la Puente, J. and Mitchell, A.W. (eds.), 2021. The Little Book of Investing in Nature, Global Canopy: Oxford.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rPr>
              <a:t>Investing in Nature. Survey by Nature Conservancy 2019</a:t>
            </a:r>
            <a:r>
              <a:rPr lang="en-US" dirty="0"/>
              <a:t>.</a:t>
            </a:r>
          </a:p>
          <a:p>
            <a:r>
              <a:rPr lang="en-GB" sz="1200" kern="1200" dirty="0">
                <a:solidFill>
                  <a:schemeClr val="tx1"/>
                </a:solidFill>
                <a:effectLst/>
                <a:latin typeface="+mn-lt"/>
                <a:ea typeface="+mn-ea"/>
                <a:cs typeface="+mn-cs"/>
              </a:rPr>
              <a:t>The report is based on a global survey of asset owners, asset managers and financial intermediaries (including banks, investment advisors, consultancies and NGOs).</a:t>
            </a:r>
          </a:p>
          <a:p>
            <a:r>
              <a:rPr lang="en-GB" sz="1200" kern="1200" dirty="0">
                <a:solidFill>
                  <a:schemeClr val="tx1"/>
                </a:solidFill>
                <a:effectLst/>
                <a:latin typeface="+mn-lt"/>
                <a:ea typeface="+mn-ea"/>
                <a:cs typeface="+mn-cs"/>
              </a:rPr>
              <a:t>The survey confirmed that a growing number of private sector investors are factoring environmental concerns into their investment decisions, in response to stakeholder pressure, government guidance and regulatory changes. To date, the focus has largely been on greenhouse gas (GHG) emissions but, increasingly, attention is turning to natural assets from which humans derive a wide range of goods and services. Resilience against climate change' was the most commonly cited driver of current and future investments in natural capital. This is in line with studies showing that nature-based approaches to climate change adaptation can effectively bring down the total costs of resilience investments. Among the largest investors, however, 'reputation' was considered even more important. To date, forestry has received the most attention among nature-based solutions to climate change, as deforestation is estimated to be responsible for about 20% of global GHG emissions. Increasingly, however, investors are turning their attention to other nature-based investments, such as sustainable agriculture, peatland and the </a:t>
            </a:r>
            <a:r>
              <a:rPr lang="en-GB" sz="1200" kern="1200" dirty="0" err="1">
                <a:solidFill>
                  <a:schemeClr val="tx1"/>
                </a:solidFill>
                <a:effectLst/>
                <a:latin typeface="+mn-lt"/>
                <a:ea typeface="+mn-ea"/>
                <a:cs typeface="+mn-cs"/>
              </a:rPr>
              <a:t>oceans.According</a:t>
            </a:r>
            <a:r>
              <a:rPr lang="en-GB" sz="1200" kern="1200" dirty="0">
                <a:solidFill>
                  <a:schemeClr val="tx1"/>
                </a:solidFill>
                <a:effectLst/>
                <a:latin typeface="+mn-lt"/>
                <a:ea typeface="+mn-ea"/>
                <a:cs typeface="+mn-cs"/>
              </a:rPr>
              <a:t> to the survey respondents, nature-based projects to improve the quality and supply of water are expected to see the greatest increase in investment over the next five years, albeit from a relatively low level. The survey revealed a wide range of approaches to investing in natural capital, including purchases of real assets such as forests or agricultural land, private and listed equity, mitigation offsets for water, biodiversity and GHGs and various green debt instruments.</a:t>
            </a:r>
          </a:p>
          <a:p>
            <a:r>
              <a:rPr lang="en-GB" sz="1200" kern="1200" dirty="0">
                <a:solidFill>
                  <a:schemeClr val="tx1"/>
                </a:solidFill>
                <a:effectLst/>
                <a:latin typeface="+mn-lt"/>
                <a:ea typeface="+mn-ea"/>
                <a:cs typeface="+mn-cs"/>
              </a:rPr>
              <a:t>Green bonds are rapidly becoming popular for making sustainable investments, but few of them help finance the conservation of natural capital. However, this market is proving increasingly attractive to large mainstream investors and new standards are being developed to give the market clearer visibility about which of these bonds support nature-based projects.</a:t>
            </a:r>
          </a:p>
          <a:p>
            <a:r>
              <a:rPr lang="en-GB" sz="1200" kern="1200" dirty="0">
                <a:solidFill>
                  <a:schemeClr val="tx1"/>
                </a:solidFill>
                <a:effectLst/>
                <a:latin typeface="+mn-lt"/>
                <a:ea typeface="+mn-ea"/>
                <a:cs typeface="+mn-cs"/>
              </a:rPr>
              <a:t>Other innovative debt instruments used to channel private finance to natural capital projects include sustainability-linked loans, in which the interest paid depends on the environmental performance of the borrower.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GB" sz="1200" kern="1200" dirty="0">
                <a:solidFill>
                  <a:schemeClr val="tx1"/>
                </a:solidFill>
                <a:effectLst/>
                <a:latin typeface="+mn-lt"/>
                <a:ea typeface="+mn-ea"/>
                <a:cs typeface="+mn-cs"/>
              </a:rPr>
              <a:t>WBCSD  Dec 2020 Accelerating business solutions for Climate and Nature</a:t>
            </a:r>
          </a:p>
          <a:p>
            <a:r>
              <a:rPr lang="en-GB" sz="1200" kern="1200" dirty="0">
                <a:solidFill>
                  <a:schemeClr val="tx1"/>
                </a:solidFill>
                <a:effectLst/>
                <a:latin typeface="+mn-lt"/>
                <a:ea typeface="+mn-ea"/>
                <a:cs typeface="+mn-cs"/>
              </a:rPr>
              <a:t>Report I: Mapping nature-based solutions and natural climate solutions</a:t>
            </a:r>
          </a:p>
          <a:p>
            <a:r>
              <a:rPr lang="en-GB" sz="1200" u="sng" kern="1200" dirty="0">
                <a:solidFill>
                  <a:schemeClr val="tx1"/>
                </a:solidFill>
                <a:effectLst/>
                <a:latin typeface="+mn-lt"/>
                <a:ea typeface="+mn-ea"/>
                <a:cs typeface="+mn-cs"/>
                <a:hlinkClick r:id="rId4"/>
              </a:rPr>
              <a:t>https://www.wbcsd.org/Programs/Food-and-Nature/Nature/Nature-Action/Resources/Accelerating-business-solutions-for-climate-and-nature-Report-I-Mapping-nature-based-solutions-and-natural-climate-solutions</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77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GB" sz="1200" b="1" i="1" dirty="0">
              <a:latin typeface="Calibri" panose="020F0502020204030204" pitchFamily="34" charset="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r>
              <a:rPr lang="en-GB" sz="1200" b="1" i="0" kern="1200" dirty="0">
                <a:solidFill>
                  <a:schemeClr val="tx1"/>
                </a:solidFill>
                <a:effectLst/>
                <a:latin typeface="+mn-lt"/>
                <a:ea typeface="+mn-ea"/>
                <a:cs typeface="+mn-cs"/>
              </a:rPr>
              <a:t>Optional slide to be populated with information specific to the organisation hosting the training. This may be delivered by the presenter or by the host organisation.</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GB" sz="1200" b="0" i="0" kern="1200" dirty="0">
                <a:solidFill>
                  <a:schemeClr val="tx1"/>
                </a:solidFill>
                <a:effectLst/>
                <a:latin typeface="+mn-lt"/>
                <a:ea typeface="+mn-ea"/>
                <a:cs typeface="+mn-cs"/>
              </a:rPr>
              <a:t>It can be helpful to explain to participants what is already happening around nature-related issues in the organisation, so the breakout sessions can focus on what they think are next steps and priority areas.</a:t>
            </a:r>
          </a:p>
          <a:p>
            <a:pPr marL="0" indent="0" defTabSz="966612">
              <a:buFont typeface="Arial" panose="020B0604020202020204" pitchFamily="34" charset="0"/>
              <a:buNone/>
              <a:defRPr/>
            </a:pPr>
            <a:r>
              <a:rPr lang="en-GB" sz="1200" b="0" i="0" kern="1200" dirty="0">
                <a:solidFill>
                  <a:schemeClr val="tx1"/>
                </a:solidFill>
                <a:effectLst/>
                <a:latin typeface="+mn-lt"/>
                <a:ea typeface="+mn-ea"/>
                <a:cs typeface="+mn-cs"/>
              </a:rPr>
              <a:t>This aspect could be covered by someone from the host organisation or by the presenter.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638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explain that this session will involve the types of action that financial </a:t>
            </a:r>
            <a:r>
              <a:rPr lang="en-US" b="1" dirty="0" err="1"/>
              <a:t>organisations</a:t>
            </a:r>
            <a:r>
              <a:rPr lang="en-US" b="1" dirty="0"/>
              <a:t> can take and tools to support their </a:t>
            </a:r>
            <a:r>
              <a:rPr lang="en-US" b="1" dirty="0" err="1"/>
              <a:t>programmes</a:t>
            </a:r>
            <a:r>
              <a:rPr lang="en-US" b="0" dirty="0"/>
              <a:t>.</a:t>
            </a:r>
          </a:p>
        </p:txBody>
      </p:sp>
      <p:sp>
        <p:nvSpPr>
          <p:cNvPr id="4" name="Slide Number Placeholder 3"/>
          <p:cNvSpPr>
            <a:spLocks noGrp="1"/>
          </p:cNvSpPr>
          <p:nvPr>
            <p:ph type="sldNum" sz="quarter" idx="5"/>
          </p:nvPr>
        </p:nvSpPr>
        <p:spPr/>
        <p:txBody>
          <a:bodyPr/>
          <a:lstStyle/>
          <a:p>
            <a:fld id="{3D8C6B78-E725-420E-9A4E-2F78CBAA16FC}" type="slidenum">
              <a:rPr lang="en-US" smtClean="0"/>
              <a:t>22</a:t>
            </a:fld>
            <a:endParaRPr lang="en-US"/>
          </a:p>
        </p:txBody>
      </p:sp>
    </p:spTree>
    <p:extLst>
      <p:ext uri="{BB962C8B-B14F-4D97-AF65-F5344CB8AC3E}">
        <p14:creationId xmlns:p14="http://schemas.microsoft.com/office/powerpoint/2010/main" val="358047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ea typeface="Calibri" panose="020F0502020204030204" pitchFamily="34" charset="0"/>
                <a:cs typeface="Times New Roman" panose="02020603050405020304" pitchFamily="18" charset="0"/>
              </a:rPr>
              <a:t>Presenter to highlight that the finance sector can have a positive impact and its not just about minimising negative aspects.  The Finance for Biodiversity pledge is an example of the range of actions that could be appropriate for organisations early in the natural capital journey.  The CISL Handbook describes an approach that aligns with climate risk management practice evolving through TCFD.  Given the portfolio nature of impacts an early action is likely to involve identifying hotspots/areas of concern in their financing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The Finance for Biodiversity Pledge, https://</a:t>
            </a:r>
            <a:r>
              <a:rPr lang="en-GB" sz="1200" dirty="0" err="1">
                <a:latin typeface="Calibri" panose="020F0502020204030204" pitchFamily="34" charset="0"/>
                <a:ea typeface="Calibri" panose="020F0502020204030204" pitchFamily="34" charset="0"/>
                <a:cs typeface="Times New Roman" panose="02020603050405020304" pitchFamily="18" charset="0"/>
              </a:rPr>
              <a:t>www.financeforbiodiversity.org</a:t>
            </a:r>
            <a:r>
              <a:rPr lang="en-GB" sz="1200" dirty="0">
                <a:latin typeface="Calibri" panose="020F0502020204030204" pitchFamily="34" charset="0"/>
                <a:ea typeface="Calibri" panose="020F0502020204030204" pitchFamily="34" charset="0"/>
                <a:cs typeface="Times New Roman" panose="02020603050405020304" pitchFamily="18" charset="0"/>
              </a:rPr>
              <a:t> launched in 2020 is a commitment  financial institutions to call on global leaders and to protect and restore biodiversity through their finance activities and investments with 75 signatories at November 2021. The Pledge involves five areas of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Collaborating and sharing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Engaging with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Assessing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Setting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Reporting publicly on the above before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CISL Handbook for Nature-related Financial Risks 2021</a:t>
            </a:r>
          </a:p>
          <a:p>
            <a:r>
              <a:rPr lang="en-GB" sz="1200" kern="1200" dirty="0">
                <a:solidFill>
                  <a:schemeClr val="tx1"/>
                </a:solidFill>
                <a:effectLst/>
                <a:latin typeface="+mn-lt"/>
                <a:ea typeface="+mn-ea"/>
                <a:cs typeface="+mn-cs"/>
              </a:rPr>
              <a:t>The main audience for this handbook are financial practitioners with limited prior knowledge of biodiversity loss, land degradation or how the decline of nature can put their institution at financial risk. </a:t>
            </a:r>
          </a:p>
          <a:p>
            <a:r>
              <a:rPr lang="en-GB" sz="1200" kern="1200" dirty="0">
                <a:solidFill>
                  <a:schemeClr val="tx1"/>
                </a:solidFill>
                <a:effectLst/>
                <a:latin typeface="+mn-lt"/>
                <a:ea typeface="+mn-ea"/>
                <a:cs typeface="+mn-cs"/>
              </a:rPr>
              <a:t>It follows a TCFD type approach which should already be familiar to may financial institutions indicating that nature loss becomes a financial risk when physical, transition and liability risk manifest, causing negative impacts upon: </a:t>
            </a:r>
          </a:p>
          <a:p>
            <a:pPr lvl="0"/>
            <a:r>
              <a:rPr lang="en-GB" sz="1200" kern="1200" dirty="0">
                <a:solidFill>
                  <a:schemeClr val="tx1"/>
                </a:solidFill>
                <a:effectLst/>
                <a:latin typeface="+mn-lt"/>
                <a:ea typeface="+mn-ea"/>
                <a:cs typeface="+mn-cs"/>
              </a:rPr>
              <a:t>Companies and governments, to which financial institutions  are exposed via loans, debt and/or equity holdings and/or revenues from financial services; </a:t>
            </a:r>
          </a:p>
          <a:p>
            <a:pPr lvl="0"/>
            <a:r>
              <a:rPr lang="en-GB" sz="1200" kern="1200" dirty="0">
                <a:solidFill>
                  <a:schemeClr val="tx1"/>
                </a:solidFill>
                <a:effectLst/>
                <a:latin typeface="+mn-lt"/>
                <a:ea typeface="+mn-ea"/>
                <a:cs typeface="+mn-cs"/>
              </a:rPr>
              <a:t>Financial markets, including commodity and money markets, to which finance companies have exposure through investments or financial services (e.g. derivatives). </a:t>
            </a:r>
          </a:p>
          <a:p>
            <a:pPr lvl="0"/>
            <a:r>
              <a:rPr lang="en-GB" sz="1200" kern="1200" dirty="0">
                <a:solidFill>
                  <a:schemeClr val="tx1"/>
                </a:solidFill>
                <a:effectLst/>
                <a:latin typeface="+mn-lt"/>
                <a:ea typeface="+mn-ea"/>
                <a:cs typeface="+mn-cs"/>
              </a:rPr>
              <a:t>The operations or property of financial institutions  e.g. a lack of green space in cities can lead to fast water runoff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UNEP FI Beyond 'Business as Usual': Biodiversity Targets and Finance. Managing biodiversity risks across business sectors  2020</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The report said that financial institutions should focus on target setting for the priority sub-industries below (in alphabetical order):</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1. Agricultural Products (priority from both impacts and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2. Apparel, Accessories &amp; Luxury Goods (priority from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3. Brewers (priority from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4. Distribution (priority from impacts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5. Electric Utilities (priority from dependencies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6. Independent Power Producers &amp; Energy Traders</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(priority from dependencies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7. Mining (priority from impacts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8. Oil &amp; Gas Exploration &amp; Production (priority from</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impacts perspective)</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9. Oil &amp; Gas Storage &amp; Transportation (priority from</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impacts perspective</a:t>
            </a:r>
            <a:r>
              <a:rPr lang="en-GB" dirty="0">
                <a:latin typeface="Calibri" panose="020F0502020204030204" pitchFamily="34" charset="0"/>
                <a:ea typeface="Calibri" panose="020F0502020204030204" pitchFamily="34" charset="0"/>
                <a:cs typeface="Times New Roman" panose="02020603050405020304" pitchFamily="18" charset="0"/>
              </a:rPr>
              <a:t>)</a:t>
            </a:r>
          </a:p>
          <a:p>
            <a:endParaRPr lang="en-GB" sz="120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59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Optional slide that gives an overview of ENCORE and its wider capabilities and the BFFI tool as an example of  biodiversity measurement (aimed specifically at the finance sector)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ENCORE (Exploring Natural Capital Opportunities, Risks and Exposure) is a tool to help users better understand and visualise the impact of environmental change on the economy. It guides users in understanding how businesses across all sectors of the economy potentially depend and impact on nature, and how these potential dependencies and impacts might represent a business </a:t>
            </a:r>
            <a:r>
              <a:rPr lang="en-GB" sz="1200" b="0" i="0" u="none" strike="noStrike" kern="1200" dirty="0" err="1">
                <a:solidFill>
                  <a:schemeClr val="tx1"/>
                </a:solidFill>
                <a:effectLst/>
                <a:latin typeface="+mn-lt"/>
                <a:ea typeface="+mn-ea"/>
                <a:cs typeface="+mn-cs"/>
              </a:rPr>
              <a:t>risk.</a:t>
            </a:r>
            <a:r>
              <a:rPr lang="en-GB" dirty="0" err="1"/>
              <a:t>The</a:t>
            </a:r>
            <a:r>
              <a:rPr lang="en-GB" dirty="0"/>
              <a:t> </a:t>
            </a:r>
            <a:r>
              <a:rPr lang="en-GB" sz="1200" kern="1200" dirty="0">
                <a:solidFill>
                  <a:schemeClr val="tx1"/>
                </a:solidFill>
                <a:effectLst/>
                <a:latin typeface="+mn-lt"/>
                <a:ea typeface="+mn-ea"/>
                <a:cs typeface="+mn-cs"/>
              </a:rPr>
              <a:t> ENCORE biodiversity capability uses IUCN’s ‘Species Threat Abatement and Restoration’ (STAR) metric. The metric assesses the potential abatement in extinction risk that would be gained from eliminating threats to species in a given area. STAR is broken down into the threat categories found within the IUCN Red List. They are also summed to produce the overall ‘Total’ STAR layer.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Biodiversity Footprint Financial Institutions (BFFI) July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https://</a:t>
            </a:r>
            <a:r>
              <a:rPr kumimoji="0" lang="en-GB" sz="1200" b="0" i="0" u="none" strike="noStrike" kern="1200" cap="none" spc="0" normalizeH="0" baseline="0" noProof="0" dirty="0" err="1">
                <a:ln>
                  <a:noFill/>
                </a:ln>
                <a:solidFill>
                  <a:prstClr val="black"/>
                </a:solidFill>
                <a:effectLst/>
                <a:uLnTx/>
                <a:uFillTx/>
                <a:latin typeface="+mn-lt"/>
                <a:ea typeface="+mn-ea"/>
                <a:cs typeface="+mn-cs"/>
              </a:rPr>
              <a:t>www.government.nl</a:t>
            </a:r>
            <a:r>
              <a:rPr kumimoji="0" lang="en-GB" sz="1200" b="0" i="0" u="none" strike="noStrike" kern="1200" cap="none" spc="0" normalizeH="0" baseline="0" noProof="0" dirty="0">
                <a:ln>
                  <a:noFill/>
                </a:ln>
                <a:solidFill>
                  <a:prstClr val="black"/>
                </a:solidFill>
                <a:effectLst/>
                <a:uLnTx/>
                <a:uFillTx/>
                <a:latin typeface="+mn-lt"/>
                <a:ea typeface="+mn-ea"/>
                <a:cs typeface="+mn-cs"/>
              </a:rPr>
              <a:t>/documents/reports/2021/07/29/biodiversity-footprint-for-financial-institutions</a:t>
            </a:r>
          </a:p>
          <a:p>
            <a:r>
              <a:rPr lang="en-GB" sz="1200" kern="1200" dirty="0">
                <a:solidFill>
                  <a:schemeClr val="tx1"/>
                </a:solidFill>
                <a:effectLst/>
                <a:latin typeface="+mn-lt"/>
                <a:ea typeface="+mn-ea"/>
                <a:cs typeface="+mn-cs"/>
              </a:rPr>
              <a:t>The approach provides a biodiversity footprint of  economic activities in which a financial institution  invests. It allows calculation of the environmental pressures and the biodiversity impact of investments within an investment portfolio, at the level of a portfolio, an asset class, a company, or a project.</a:t>
            </a:r>
          </a:p>
          <a:p>
            <a:r>
              <a:rPr lang="en-GB" sz="1200" kern="1200" dirty="0">
                <a:solidFill>
                  <a:schemeClr val="tx1"/>
                </a:solidFill>
                <a:effectLst/>
                <a:latin typeface="+mn-lt"/>
                <a:ea typeface="+mn-ea"/>
                <a:cs typeface="+mn-cs"/>
              </a:rPr>
              <a:t> The BFFI approach involves creating an overview of the economic activities in which the financed portfolio including types of activity and location. The </a:t>
            </a:r>
            <a:r>
              <a:rPr lang="en-GB" sz="1200" kern="1200" dirty="0" err="1">
                <a:solidFill>
                  <a:schemeClr val="tx1"/>
                </a:solidFill>
                <a:effectLst/>
                <a:latin typeface="+mn-lt"/>
                <a:ea typeface="+mn-ea"/>
                <a:cs typeface="+mn-cs"/>
              </a:rPr>
              <a:t>Exiobase</a:t>
            </a:r>
            <a:r>
              <a:rPr lang="en-GB" sz="1200" kern="1200" dirty="0">
                <a:solidFill>
                  <a:schemeClr val="tx1"/>
                </a:solidFill>
                <a:effectLst/>
                <a:latin typeface="+mn-lt"/>
                <a:ea typeface="+mn-ea"/>
                <a:cs typeface="+mn-cs"/>
              </a:rPr>
              <a:t> input-output database is then used to assess what land use, water use, emissions, etc. (pressures) are linked to the economic activities (unless more accurate data -like company data) is available. Then the </a:t>
            </a:r>
            <a:r>
              <a:rPr lang="en-GB" sz="1200" kern="1200" dirty="0" err="1">
                <a:solidFill>
                  <a:schemeClr val="tx1"/>
                </a:solidFill>
                <a:effectLst/>
                <a:latin typeface="+mn-lt"/>
                <a:ea typeface="+mn-ea"/>
                <a:cs typeface="+mn-cs"/>
              </a:rPr>
              <a:t>ReCiPe</a:t>
            </a:r>
            <a:r>
              <a:rPr lang="en-GB" sz="1200" kern="1200" dirty="0">
                <a:solidFill>
                  <a:schemeClr val="tx1"/>
                </a:solidFill>
                <a:effectLst/>
                <a:latin typeface="+mn-lt"/>
                <a:ea typeface="+mn-ea"/>
                <a:cs typeface="+mn-cs"/>
              </a:rPr>
              <a:t> model is used to calculate the environmental pressures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climate change resulting from CO2 emissions) and to calculate the resulting impact on ecosystem quality or biodiversity. This latter step is based on science based ‘pressure-response‘ relations(</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the effect of a 1 degree temperature rise on biodiversity). This results in an impact on terrestrial, fresh water and marine biodiversity. The unit used to express the impact on biodiversity is PDF /ha/</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the Potentially Disappeared Fraction of species per hectare (per cubic meter for aquatic biodiversity) per year. The result is then used to calculate the biodiversity footprint in m2 per Euro invested (for each investment category) and the total footprint in m2 for all investments.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Associated case studies showed that climate change and land-use are by far the most important drivers of biodiversity loss.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means that policies by financial institutions to reduce the carbon footprint of investments will also benefit the biodiversity footprint, unless such carbon policies lead to trade-offs between different drivers of biodiversity loss. For example, a shift from fossil based fuels to biofuels may result in a trade of between climate change and land-use. Both are key drivers of biodiversity loss.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04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Presenter to consider tools available to help with measurement: IBAT</a:t>
            </a:r>
          </a:p>
          <a:p>
            <a:endParaRPr lang="en-GB" b="1" i="0" dirty="0"/>
          </a:p>
          <a:p>
            <a:r>
              <a:rPr lang="en-GB" b="1" i="0" dirty="0"/>
              <a:t>Presenter to explain that IBAT could be a useful tool to identify priority sites (i.e. based on proximity to Key Biodiversity Areas and/or red listed species) for a natural capital assessment. This could be completed during the materiality/scoping part of the assessment to prioritise locations for consideration (e.g. those in closet proximity to Key Biodiversity Areas and/or with the most threatened/endangered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Integrated Biodiversity Assessment Tool (</a:t>
            </a:r>
            <a:r>
              <a:rPr lang="en-GB" sz="1200" b="0" i="0" kern="1200" dirty="0">
                <a:solidFill>
                  <a:schemeClr val="tx1"/>
                </a:solidFill>
                <a:effectLst/>
                <a:latin typeface="+mn-lt"/>
                <a:ea typeface="+mn-ea"/>
                <a:cs typeface="+mn-cs"/>
              </a:rPr>
              <a:t>IBAT) provides authoritative global</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biodiversity data. Users can import raw</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data on locations and create reports</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map files. IBAT host and maintain 3 global biodiversity datasets; IUCN Red List of Threatened Species, World Database on Protected Areas, World Database of Key Biodiversity Areas. Additionally, the STAR metric is now available in IBAT. </a:t>
            </a:r>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2965330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Science-based Targets For Nature (SBTN) - </a:t>
            </a:r>
            <a:r>
              <a:rPr lang="en-GB" b="1" dirty="0" err="1"/>
              <a:t>reflectin</a:t>
            </a:r>
            <a:r>
              <a:rPr lang="en-GB" b="1" dirty="0"/>
              <a:t> a developing understanding of how rigorous science based targets might be set by organisations, incorporating developments in the post-2020 global biodiversity management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SBTN.  Initial Guidance For Business: Executive Summary September 2020</a:t>
            </a:r>
          </a:p>
          <a:p>
            <a:r>
              <a:rPr lang="en-GB" sz="1200" kern="1200" dirty="0">
                <a:solidFill>
                  <a:schemeClr val="tx1"/>
                </a:solidFill>
                <a:effectLst/>
                <a:latin typeface="+mn-lt"/>
                <a:ea typeface="+mn-ea"/>
                <a:cs typeface="+mn-cs"/>
              </a:rPr>
              <a:t>  The SBTN initiative  builds on the momentum of the Science Based Targets initiative (</a:t>
            </a:r>
            <a:r>
              <a:rPr lang="en-GB" sz="1200" kern="1200" dirty="0" err="1">
                <a:solidFill>
                  <a:schemeClr val="tx1"/>
                </a:solidFill>
                <a:effectLst/>
                <a:latin typeface="+mn-lt"/>
                <a:ea typeface="+mn-ea"/>
                <a:cs typeface="+mn-cs"/>
              </a:rPr>
              <a:t>SBTi</a:t>
            </a:r>
            <a:r>
              <a:rPr lang="en-GB" sz="1200" kern="1200" dirty="0">
                <a:solidFill>
                  <a:schemeClr val="tx1"/>
                </a:solidFill>
                <a:effectLst/>
                <a:latin typeface="+mn-lt"/>
                <a:ea typeface="+mn-ea"/>
                <a:cs typeface="+mn-cs"/>
              </a:rPr>
              <a:t>),which has spurred t companies to commit to greenhouse gas emissions-reduction targets in line with climate science. SBTN extending this approach to SBTs beyond climate with an initial emphasis on nature. The current Post-2020 Global Biodiversity Framework draft is structured around high-level goals for the key features of species (extinction risk, abundance) and ecosystems (extent and condition, integrity), as well as nature’s contributions to people and the equitable sharing of these contributions. While the ambition of these goals is still under </a:t>
            </a:r>
            <a:r>
              <a:rPr lang="en-GB" sz="1200" kern="1200" dirty="0" err="1">
                <a:solidFill>
                  <a:schemeClr val="tx1"/>
                </a:solidFill>
                <a:effectLst/>
                <a:latin typeface="+mn-lt"/>
                <a:ea typeface="+mn-ea"/>
                <a:cs typeface="+mn-cs"/>
              </a:rPr>
              <a:t>discussionSBTN</a:t>
            </a:r>
            <a:r>
              <a:rPr lang="en-GB" sz="1200" kern="1200" dirty="0">
                <a:solidFill>
                  <a:schemeClr val="tx1"/>
                </a:solidFill>
                <a:effectLst/>
                <a:latin typeface="+mn-lt"/>
                <a:ea typeface="+mn-ea"/>
                <a:cs typeface="+mn-cs"/>
              </a:rPr>
              <a:t> has moved forward to suggest the following global goal for nature: “Nature-positive”  which requires no net loss of nature from 2020, a net- positive state of nature by 2030 , and full recovery by 2050. They draw heavily on the Natural Capital Protocol, existing practices in land conversion- free supply chains, and life cycle  assessment (LCA). A recommend early step is a  sector level materiality analysis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using ENCORE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r>
              <a:rPr lang="en-GB" dirty="0"/>
              <a:t>They indicate that companies can start setting targets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Climate change, through the Science Based Targets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Land use change, specifically deforestation and conversion, using the Accountability Framework Initiative, and IFC Performance Standard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Resource exploitation, specifically water withdrawal and consumption, using contextual targets for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Ecosystem integrity, specifically on working lands using regenerative agricultural practices in line with guidance from the European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u="sng"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a:spcAft>
                <a:spcPts val="0"/>
              </a:spcAft>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57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explain that while the most significant nature-related impacts associated with the finance sector are the activities in the client portfolios, operational aspects and employees should not be neglected.  Engaging employees can be important in developing and implement an effective corporate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would involve effective communication of  biodiversity policies and actions and how they link to other activities such as climate and community action, offering opportunities for personal development . It should also connect to actions around the </a:t>
            </a:r>
            <a:r>
              <a:rPr lang="en-GB" dirty="0" err="1"/>
              <a:t>organisations’s</a:t>
            </a:r>
            <a:r>
              <a:rPr lang="en-GB" dirty="0"/>
              <a:t> own properties and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Materials supporting employee engagement and communication might also be used in supporting conversations with clients to promote natural capital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0" i="0" u="none" strike="noStrike" kern="1200" dirty="0">
                <a:solidFill>
                  <a:schemeClr val="tx1"/>
                </a:solidFill>
                <a:effectLst/>
                <a:latin typeface="+mn-lt"/>
                <a:ea typeface="+mn-ea"/>
                <a:cs typeface="+mn-cs"/>
              </a:rPr>
              <a:t>Biodiversity on Good Company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a:t>
            </a:r>
            <a:r>
              <a:rPr lang="en-GB" b="0" dirty="0" err="1"/>
              <a:t>www.business</a:t>
            </a:r>
            <a:r>
              <a:rPr lang="en-GB" b="0" dirty="0"/>
              <a:t>-and-</a:t>
            </a:r>
            <a:r>
              <a:rPr lang="en-GB" b="0" dirty="0" err="1"/>
              <a:t>biodiversity.de</a:t>
            </a:r>
            <a:r>
              <a:rPr lang="en-GB" b="0" dirty="0"/>
              <a:t>/</a:t>
            </a:r>
            <a:r>
              <a:rPr lang="en-GB" b="0" dirty="0" err="1"/>
              <a:t>en</a:t>
            </a:r>
            <a:r>
              <a:rPr lang="en-GB" b="0" dirty="0"/>
              <a:t>/</a:t>
            </a:r>
            <a:r>
              <a:rPr lang="en-GB" b="0" dirty="0" err="1"/>
              <a:t>topicsactivities</a:t>
            </a:r>
            <a:r>
              <a:rPr lang="en-GB" b="0" dirty="0"/>
              <a:t>/information-modules-basic-knowledge/</a:t>
            </a:r>
          </a:p>
          <a:p>
            <a:r>
              <a:rPr lang="en-GB" sz="1200" b="0" i="0" u="none" strike="noStrike" kern="1200" dirty="0">
                <a:solidFill>
                  <a:schemeClr val="tx1"/>
                </a:solidFill>
                <a:effectLst/>
                <a:latin typeface="+mn-lt"/>
                <a:ea typeface="+mn-ea"/>
                <a:cs typeface="+mn-cs"/>
              </a:rPr>
              <a:t> This is a series of short, cross-industry information modules promoted by the German Federal Agency for Nature Conservation and the German Federal Ministry for the Environment. adapted for international use. </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lumMod val="50000"/>
                    <a:lumOff val="50000"/>
                  </a:schemeClr>
                </a:solidFill>
                <a:effectLst/>
                <a:latin typeface="+mn-lt"/>
                <a:ea typeface="+mn-ea"/>
                <a:cs typeface="+mn-cs"/>
              </a:rPr>
              <a:t>The modules offer guidance, suggestions and advice, helpful not only for large, but also smaller </a:t>
            </a:r>
            <a:r>
              <a:rPr lang="en-GB" sz="1200" b="0" i="0" u="none" strike="noStrike" kern="1200" dirty="0" err="1">
                <a:solidFill>
                  <a:schemeClr val="tx1">
                    <a:lumMod val="50000"/>
                    <a:lumOff val="50000"/>
                  </a:schemeClr>
                </a:solidFill>
                <a:effectLst/>
                <a:latin typeface="+mn-lt"/>
                <a:ea typeface="+mn-ea"/>
                <a:cs typeface="+mn-cs"/>
              </a:rPr>
              <a:t>busines</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3" tooltip="Initiates file download">
                  <a:extLst>
                    <a:ext uri="{A12FA001-AC4F-418D-AE19-62706E023703}">
                      <ahyp:hlinkClr xmlns:ahyp="http://schemas.microsoft.com/office/drawing/2018/hyperlinkcolor" val="tx"/>
                    </a:ext>
                  </a:extLst>
                </a:hlinkClick>
              </a:rPr>
              <a:t>Module 1 General Introduction: "Biodiversity and ecosystem services – this is the business of business"</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4" tooltip="Initiates file download">
                  <a:extLst>
                    <a:ext uri="{A12FA001-AC4F-418D-AE19-62706E023703}">
                      <ahyp:hlinkClr xmlns:ahyp="http://schemas.microsoft.com/office/drawing/2018/hyperlinkcolor" val="tx"/>
                    </a:ext>
                  </a:extLst>
                </a:hlinkClick>
              </a:rPr>
              <a:t>Module 2: "Greening company premises – Going into action on your own doorstep" </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5" tooltip="Initiates file download">
                  <a:extLst>
                    <a:ext uri="{A12FA001-AC4F-418D-AE19-62706E023703}">
                      <ahyp:hlinkClr xmlns:ahyp="http://schemas.microsoft.com/office/drawing/2018/hyperlinkcolor" val="tx"/>
                    </a:ext>
                  </a:extLst>
                </a:hlinkClick>
              </a:rPr>
              <a:t>Module 3: "Biodiversity in the value and supply chains – Overview of the challenges" </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6" tooltip="Leitet Herunterladen der Datei ein">
                  <a:extLst>
                    <a:ext uri="{A12FA001-AC4F-418D-AE19-62706E023703}">
                      <ahyp:hlinkClr xmlns:ahyp="http://schemas.microsoft.com/office/drawing/2018/hyperlinkcolor" val="tx"/>
                    </a:ext>
                  </a:extLst>
                </a:hlinkClick>
              </a:rPr>
              <a:t>Module 4: "Green, greener, greenest? Biodiversity as a topic for credible corporate communications"</a:t>
            </a:r>
            <a:endParaRPr lang="en-GB" sz="1200" b="0" i="0" u="none" strike="noStrike" kern="1200" dirty="0">
              <a:solidFill>
                <a:schemeClr val="tx1">
                  <a:lumMod val="50000"/>
                  <a:lumOff val="50000"/>
                </a:schemeClr>
              </a:solidFill>
              <a:effectLst/>
              <a:latin typeface="+mn-lt"/>
              <a:ea typeface="+mn-ea"/>
              <a:cs typeface="+mn-cs"/>
            </a:endParaRPr>
          </a:p>
          <a:p>
            <a:r>
              <a:rPr lang="en-GB" sz="1200" b="0" i="0" u="none" strike="noStrike" kern="1200" dirty="0">
                <a:solidFill>
                  <a:schemeClr val="tx1">
                    <a:lumMod val="50000"/>
                    <a:lumOff val="50000"/>
                  </a:schemeClr>
                </a:solidFill>
                <a:effectLst/>
                <a:latin typeface="+mn-lt"/>
                <a:ea typeface="+mn-ea"/>
                <a:cs typeface="+mn-cs"/>
                <a:hlinkClick r:id="rId7" tooltip="Leitet Herunterladen der Datei ein">
                  <a:extLst>
                    <a:ext uri="{A12FA001-AC4F-418D-AE19-62706E023703}">
                      <ahyp:hlinkClr xmlns:ahyp="http://schemas.microsoft.com/office/drawing/2018/hyperlinkcolor" val="tx"/>
                    </a:ext>
                  </a:extLst>
                </a:hlinkClick>
              </a:rPr>
              <a:t>Module 5: "In good shape for the natural environment: working with the workforce to protect biodiversity"</a:t>
            </a:r>
            <a:r>
              <a:rPr lang="en-GB" sz="1200" b="0" i="0" u="none" strike="noStrike" kern="1200" dirty="0">
                <a:solidFill>
                  <a:schemeClr val="tx1">
                    <a:lumMod val="50000"/>
                    <a:lumOff val="50000"/>
                  </a:schemeClr>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lumMod val="50000"/>
                  <a:lumOff val="50000"/>
                </a:schemeClr>
              </a:solidFill>
            </a:endParaRPr>
          </a:p>
          <a:p>
            <a:r>
              <a:rPr lang="en-GB" sz="1200" kern="1200" dirty="0">
                <a:solidFill>
                  <a:schemeClr val="tx1"/>
                </a:solidFill>
                <a:effectLst/>
                <a:latin typeface="+mn-lt"/>
                <a:ea typeface="+mn-ea"/>
                <a:cs typeface="+mn-cs"/>
              </a:rPr>
              <a:t>Sensibiliser et mobiliser les salaries </a:t>
            </a:r>
            <a:r>
              <a:rPr lang="en-GB" sz="1200" kern="1200" dirty="0" err="1">
                <a:solidFill>
                  <a:schemeClr val="tx1"/>
                </a:solidFill>
                <a:effectLst/>
                <a:latin typeface="+mn-lt"/>
                <a:ea typeface="+mn-ea"/>
                <a:cs typeface="+mn-cs"/>
              </a:rPr>
              <a:t>d’entreprises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faveur</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biodiversite</a:t>
            </a:r>
            <a:r>
              <a:rPr lang="en-GB" sz="1200" kern="1200" dirty="0">
                <a:solidFill>
                  <a:schemeClr val="tx1"/>
                </a:solidFill>
                <a:effectLst/>
                <a:latin typeface="+mn-lt"/>
                <a:ea typeface="+mn-ea"/>
                <a:cs typeface="+mn-cs"/>
              </a:rPr>
              <a:t>  2018</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uicn.fr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wp</a:t>
            </a:r>
            <a:r>
              <a:rPr lang="en-GB" sz="1200" kern="1200" dirty="0">
                <a:solidFill>
                  <a:schemeClr val="tx1"/>
                </a:solidFill>
                <a:effectLst/>
                <a:latin typeface="+mn-lt"/>
                <a:ea typeface="+mn-ea"/>
                <a:cs typeface="+mn-cs"/>
              </a:rPr>
              <a:t>-content/uploads/2018/06/uicn-france.mobilisation-des-entreprises-web.2018.pdf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IUCN France and its Business and Biodiversity working group, brought together 70 participants to produce case studies on engaging employees in biodiversity across a range of organisations (including success factors and challenges). Elements considered included the senior level commitments and their communication, implementation of workplace actions, organisation of events (conferences, biodiversity days etc) and training The study showed that the actions generated a variety of benefits. For the employee, integrating biodiversity into routine professional activities can be a source of  personal development and offer the opportunity to support  community engagement.</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192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1" dirty="0">
                <a:latin typeface="Calibri" panose="020F0502020204030204" pitchFamily="34" charset="0"/>
                <a:ea typeface="Calibri" panose="020F0502020204030204" pitchFamily="34" charset="0"/>
                <a:cs typeface="Times New Roman" panose="02020603050405020304" pitchFamily="18" charset="0"/>
              </a:rPr>
              <a:t>Presenter to explain that he Dutch National Bank  (DNB) have taken a leading role in exploring how the finance sector is linked to nature. It used a variety of approaches and tools in its 2020 Indebted to Nature report to consider how finance can consider current and forward looking risks.</a:t>
            </a: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DNB Indebted to Nature Exploring biodiversity risks for the Dutch financial sector June 2020</a:t>
            </a:r>
          </a:p>
          <a:p>
            <a:pPr>
              <a:spcAft>
                <a:spcPts val="0"/>
              </a:spcAft>
            </a:pPr>
            <a:endParaRPr lang="en-GB" sz="1200" dirty="0">
              <a:latin typeface="+mn-lt"/>
              <a:ea typeface="+mn-ea"/>
              <a:cs typeface="+mn-cs"/>
            </a:endParaRPr>
          </a:p>
          <a:p>
            <a:pPr>
              <a:spcAft>
                <a:spcPts val="0"/>
              </a:spcAft>
            </a:pPr>
            <a:r>
              <a:rPr lang="en-GB" sz="1200" dirty="0">
                <a:latin typeface="+mn-lt"/>
                <a:ea typeface="+mn-ea"/>
                <a:cs typeface="+mn-cs"/>
              </a:rPr>
              <a:t>The research showed </a:t>
            </a:r>
            <a:r>
              <a:rPr lang="en-GB" sz="1200" dirty="0">
                <a:latin typeface="Calibri" panose="020F0502020204030204" pitchFamily="34" charset="0"/>
                <a:ea typeface="Calibri" panose="020F0502020204030204" pitchFamily="34" charset="0"/>
                <a:cs typeface="Times New Roman" panose="02020603050405020304" pitchFamily="18" charset="0"/>
              </a:rPr>
              <a:t> Dutch financial institutions depends indirectly on ecosystem services. Using ENCORE the business processes are first linked to economic sectors. Next, the exposure of Dutch financial institutions to those sectors through shares and corporate bonds and loans was determined. Finally, the ecosystem services were identified on which these business processes are highly or very highly dependent. Of investments by Dutch financial institutions, a total of EUR 510 billion was highly or very highly dependent on one or more ecosystem services. This represents 36% of the portfolio </a:t>
            </a:r>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Financial institutions run a transition risk as well as a reputational risk through financing companies that operate in protected or valuable areas. A transition risk exists when governments decide to designate new areas as protected areas. In that case, business activities in those locations have to be adjusted or even moved, which involves additional costs for the companies involved. DNB explored how companies financed  institutions operate in protected or valuable areas using the </a:t>
            </a:r>
            <a:r>
              <a:rPr lang="en-GB" sz="1200" dirty="0" err="1">
                <a:latin typeface="Calibri" panose="020F0502020204030204" pitchFamily="34" charset="0"/>
                <a:ea typeface="Calibri" panose="020F0502020204030204" pitchFamily="34" charset="0"/>
                <a:cs typeface="Times New Roman" panose="02020603050405020304" pitchFamily="18" charset="0"/>
              </a:rPr>
              <a:t>FourTwentySeven</a:t>
            </a:r>
            <a:r>
              <a:rPr lang="en-GB" sz="1200" dirty="0">
                <a:latin typeface="Calibri" panose="020F0502020204030204" pitchFamily="34" charset="0"/>
                <a:ea typeface="Calibri" panose="020F0502020204030204" pitchFamily="34" charset="0"/>
                <a:cs typeface="Times New Roman" panose="02020603050405020304" pitchFamily="18" charset="0"/>
              </a:rPr>
              <a:t> database. Each business location was assigned to one of the following four areas: protected area; valuable area in the 24% scenario; valuable area in the 30% scenario; or non-protected and non-valuable area. The Dutch financial sector has EUR 15 billion in exposure to companies that are active in already protected areas. In the 30% scenario, this amount rose to EUR 28 billion Financial institutions run a reputational risk if they finance companies that engage in controversial activities</a:t>
            </a:r>
            <a:endParaRPr lang="en-GB" sz="1200" dirty="0"/>
          </a:p>
          <a:p>
            <a:pPr>
              <a:spcAft>
                <a:spcPts val="0"/>
              </a:spcAft>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endParaRPr lang="en-US" sz="1200" dirty="0"/>
          </a:p>
          <a:p>
            <a:endParaRPr lang="en-GB" sz="1200" dirty="0"/>
          </a:p>
          <a:p>
            <a:endParaRPr lang="en-GB" sz="1200" dirty="0"/>
          </a:p>
          <a:p>
            <a:endParaRPr lang="en-US" sz="1200" dirty="0"/>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87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1" i="0" dirty="0">
                <a:latin typeface="Calibri" panose="020F0502020204030204" pitchFamily="34" charset="0"/>
                <a:ea typeface="Calibri" panose="020F0502020204030204" pitchFamily="34" charset="0"/>
                <a:cs typeface="Times New Roman" panose="02020603050405020304" pitchFamily="18" charset="0"/>
              </a:rPr>
              <a:t>Presenter to discuss the range of actions being taken by BNP, including their overarching position on biodiversity and an extensive range of commitments.</a:t>
            </a: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200" i="1" dirty="0">
              <a:latin typeface="Calibri" panose="020F0502020204030204" pitchFamily="34" charset="0"/>
              <a:ea typeface="Calibri" panose="020F0502020204030204" pitchFamily="34" charset="0"/>
              <a:cs typeface="Times New Roman" panose="02020603050405020304" pitchFamily="18" charset="0"/>
            </a:endParaRPr>
          </a:p>
          <a:p>
            <a:r>
              <a:rPr lang="en-GB" sz="1200" b="1" kern="1200" dirty="0">
                <a:solidFill>
                  <a:schemeClr val="tx1"/>
                </a:solidFill>
                <a:effectLst/>
                <a:latin typeface="+mn-lt"/>
                <a:ea typeface="+mn-ea"/>
                <a:cs typeface="+mn-cs"/>
              </a:rPr>
              <a:t>Reducing client impacts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BNP Paribas has been working to gain a better understanding of and help reduce the negative impacts on biodiversity associated with the activities of its customers and the companies in which the Group invests. It does so through the inclusion, since 2012, of criteria relating to non-deforestation and biodiversity in the financing and investing policies that govern BNP Paribas' activities in sectors considered sensitive from a biodiversity point of view: agriculture (including cattle breeding and forestry), palm oil, paper pulp, agriculture and mining. </a:t>
            </a:r>
          </a:p>
          <a:p>
            <a:r>
              <a:rPr lang="en-GB" sz="1200" b="1" kern="1200" dirty="0">
                <a:solidFill>
                  <a:schemeClr val="tx1"/>
                </a:solidFill>
                <a:effectLst/>
                <a:latin typeface="+mn-lt"/>
                <a:ea typeface="+mn-ea"/>
                <a:cs typeface="+mn-cs"/>
              </a:rPr>
              <a:t>Supporting clients efforts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Beyond the  criteria described above, BNP Paribas seeks to support its clients and investees in their efforts to preserve biodiversity. The Group therefore discusses these subjects  with its clients and offers them a variety of products and services to facilitate and encourage their actions in this area including: financing tools with criteria related to biodiversity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green bonds and sustainability-linked loans etc) and voluntary carbon credits from projects implementing nature-based solutions (NBS). </a:t>
            </a:r>
          </a:p>
          <a:p>
            <a:r>
              <a:rPr lang="en-GB" sz="1200" b="1" kern="1200" dirty="0">
                <a:solidFill>
                  <a:schemeClr val="tx1"/>
                </a:solidFill>
                <a:effectLst/>
                <a:latin typeface="+mn-lt"/>
                <a:ea typeface="+mn-ea"/>
                <a:cs typeface="+mn-cs"/>
              </a:rPr>
              <a:t>Orienting investments towards preservation of  biodiversity:</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 an investor and asset manager, the Group ensures financial flows are progressively directed towards companies and activities that contribute to the achievement of the UN Sustainable Development Goals (SDGs), in particular to the preservation of aquatic (SDG 14) and terrestrial (SDG 15) biodiversity. This involves: directing savings towards funds that include investments in the protection of biodiversity, developing savings products for individuals which include investments in social enterprises fighting for the preservation of biodiversity; investing in funds directly linked to the preservation of biodiversity and developing equity funds targeting companies that have positive impacts on the preservation of the environment. </a:t>
            </a: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Develop  innovative financing tools, combining public and private financing to promote agroecology and agroforestry in emerging countries: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Rural areas in emerging countries are particularly affected by climate change, deforestation and biodiversity loss. BNP Paribas accordingly develops innovative financing systems to facilitate the implementation of projects that tackle these problems. In conjunction with public and private partners, the Group develops programmes based on both public and private funding (blended finance) to support projects reconciling the preservation of biodiversity, mitigation and adaptation to climate change and support for local communities in emerging countries. </a:t>
            </a:r>
          </a:p>
          <a:p>
            <a:r>
              <a:rPr lang="en-GB" sz="1200" b="1" kern="1200" dirty="0">
                <a:solidFill>
                  <a:schemeClr val="tx1"/>
                </a:solidFill>
                <a:effectLst/>
                <a:latin typeface="+mn-lt"/>
                <a:ea typeface="+mn-ea"/>
                <a:cs typeface="+mn-cs"/>
              </a:rPr>
              <a:t>Preserve biodiversity at the Group's sites:</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BNP Paribas' most significant impacts on biodiversity are those linked to its activities with its customers and with the companies in which the Group invests, however it also has direct impacts on biodiversity. Even though these direct impacts might be quantitatively less important than its indirect  (financing related) impacts, action is considered important  particularly as it  this reflects the growing expectations of current and future employees.</a:t>
            </a:r>
          </a:p>
          <a:p>
            <a:r>
              <a:rPr lang="en-GB" sz="1200" b="1" kern="1200" dirty="0">
                <a:solidFill>
                  <a:schemeClr val="tx1"/>
                </a:solidFill>
                <a:effectLst/>
                <a:latin typeface="+mn-lt"/>
                <a:ea typeface="+mn-ea"/>
                <a:cs typeface="+mn-cs"/>
              </a:rPr>
              <a:t>Staff training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BNP Paribas has launched an internal training programme for all of its 200,000 employees worldwide to help raise their awareness of the environmental, financial and social issues resulting from climate change Dubbed We Engage, there are  six episodes in the training programme each of which  includes a 10 min video and a  quiz. </a:t>
            </a:r>
          </a:p>
          <a:p>
            <a:r>
              <a:rPr lang="en-GB" sz="1200" u="sng" kern="1200" dirty="0">
                <a:solidFill>
                  <a:schemeClr val="tx1"/>
                </a:solidFill>
                <a:effectLst/>
                <a:latin typeface="+mn-lt"/>
                <a:ea typeface="+mn-ea"/>
                <a:cs typeface="+mn-cs"/>
                <a:hlinkClick r:id="rId3"/>
              </a:rPr>
              <a:t>https://group.bnpparibas/en/news/we-engage-sustainable-finance-internal-training-social-environmental-challenges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BNP Foundation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BNP Paribas Foundation is also a powerful source of support for the Group’s commitments, through research and raising awareness among the general public about the challenges of biodiversity. BNP Paribas Foundation has been funding research on climate change since 2010, through an international philanthropy program. </a:t>
            </a:r>
          </a:p>
          <a:p>
            <a:r>
              <a:rPr lang="en-GB" sz="1200" kern="1200" dirty="0">
                <a:solidFill>
                  <a:schemeClr val="tx1"/>
                </a:solidFill>
                <a:effectLst/>
                <a:latin typeface="+mn-lt"/>
                <a:ea typeface="+mn-ea"/>
                <a:cs typeface="+mn-cs"/>
              </a:rPr>
              <a:t>Climate change is also a major driver of biodiversity erosion, threatening the natural development of all our planet’s ecosystems, as 11 of the 18 projects funded by the Foundation attest. Armed with that knowledge, the program is now called “Climate &amp; Biodiversity Initiative”. In 2019 a new call for projects was launched. </a:t>
            </a:r>
            <a:r>
              <a:rPr lang="en-GB" sz="1200" u="sng" kern="1200" dirty="0">
                <a:solidFill>
                  <a:schemeClr val="tx1"/>
                </a:solidFill>
                <a:effectLst/>
                <a:latin typeface="+mn-lt"/>
                <a:ea typeface="+mn-ea"/>
                <a:cs typeface="+mn-cs"/>
                <a:hlinkClick r:id="rId4"/>
              </a:rPr>
              <a:t>https://group.bnpparibas/en/hottopics/climate-biodiversity-initiative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indent="0" defTabSz="966612">
              <a:buFont typeface="Arial" panose="020B0604020202020204" pitchFamily="34" charset="0"/>
              <a:buNone/>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53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Before kicking-off the training, presenter indicates that this training is being given as part of the We Value Nature Campaign and explain what it is, its purpose, objectives and partners involved.</a:t>
            </a:r>
          </a:p>
          <a:p>
            <a:endParaRPr lang="en-GB" dirty="0"/>
          </a:p>
          <a:p>
            <a:r>
              <a:rPr lang="en-GB" dirty="0"/>
              <a:t>The We Value Nature Campaign is a €2 million EU-funded campaign supporting </a:t>
            </a:r>
            <a:r>
              <a:rPr lang="en-US" dirty="0"/>
              <a:t>businesses and the natural capital community across Europe</a:t>
            </a:r>
            <a:r>
              <a:rPr lang="en-GB" dirty="0"/>
              <a:t> with the aim of </a:t>
            </a:r>
            <a:r>
              <a:rPr lang="en-GB" b="1" dirty="0"/>
              <a:t>making valuing nature the new normal </a:t>
            </a:r>
            <a:r>
              <a:rPr lang="en-GB" dirty="0"/>
              <a:t>for business. As we will have a chance to explore during today’s training, </a:t>
            </a:r>
            <a:r>
              <a:rPr lang="en-US" dirty="0"/>
              <a:t>by valuing nature, businesses can make smarter decisions that benefit themselves, society and the planet as a whole. </a:t>
            </a:r>
          </a:p>
          <a:p>
            <a:endParaRPr lang="en-US" dirty="0"/>
          </a:p>
          <a:p>
            <a:r>
              <a:rPr lang="en-US" dirty="0"/>
              <a:t>The campaign is coordinated by the Institute of Chartered Accountants in England and Wales (ICAEW), World Business Council for Sustainable Development (WBCSD), The International Union for Conservation of Nature (IUCN) and </a:t>
            </a:r>
            <a:r>
              <a:rPr lang="en-US" dirty="0" err="1"/>
              <a:t>Oppla</a:t>
            </a:r>
            <a:r>
              <a:rPr lang="en-US" dirty="0"/>
              <a:t>. And it is supporting the Natural Capital Coalition, which has recently merged with the Social &amp; Human Capital Coalition to become now the ‘Capitals Coalition’.</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campaign will aim to increase the uptake of the natural capital approach (</a:t>
            </a:r>
            <a:r>
              <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dirty="0"/>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finance sector training is a development of, and complementary to , a range of existing materials.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the session the presenter will have discussed the composition of the breakout groups, ideally getting a range of functions/levels in each. Typical numbers in a breakout group would be 3-6. Presenter to explain  that each group will be expected to report back on their discussion. Presenter and support staff can enter individual discussion groups sequentially to check/prompt and answer queries as required.</a:t>
            </a:r>
          </a:p>
        </p:txBody>
      </p:sp>
      <p:sp>
        <p:nvSpPr>
          <p:cNvPr id="4" name="Slide Number Placeholder 3"/>
          <p:cNvSpPr>
            <a:spLocks noGrp="1"/>
          </p:cNvSpPr>
          <p:nvPr>
            <p:ph type="sldNum" sz="quarter" idx="5"/>
          </p:nvPr>
        </p:nvSpPr>
        <p:spPr/>
        <p:txBody>
          <a:bodyPr/>
          <a:lstStyle/>
          <a:p>
            <a:fld id="{8BA301F5-20D8-456B-8F82-D08BC0ADD896}" type="slidenum">
              <a:rPr lang="en-CH" smtClean="0"/>
              <a:t>30</a:t>
            </a:fld>
            <a:endParaRPr lang="en-CH"/>
          </a:p>
        </p:txBody>
      </p:sp>
    </p:spTree>
    <p:extLst>
      <p:ext uri="{BB962C8B-B14F-4D97-AF65-F5344CB8AC3E}">
        <p14:creationId xmlns:p14="http://schemas.microsoft.com/office/powerpoint/2010/main" val="410482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Presenter(s) to visit each breakout group periodically to check on progress, giving prompts if necessary. Ensure each group has someone taking notes and delegates someone to feed back their findings verbally.</a:t>
            </a:r>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1182775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Breakout groups take turns to present their findings, ask other groups for observations  if necessary– do they align, did they think differently? Why?</a:t>
            </a:r>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32</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to point the delegates towards other resources that they can explore.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else would you need? What support would you need?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Sign-up for in-person day training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want support, need to fill out survey (Google form survey)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Refining training further, keen to know how have used this training and catch-up via call (if don’t want to, let us know)</a:t>
            </a:r>
            <a:endParaRPr lang="en-GB" sz="1200" kern="1200" dirty="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pPr marL="0" marR="0" lvl="0" indent="0" algn="r" defTabSz="1752723"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723" rtl="0" eaLnBrk="1" fontAlgn="auto" latinLnBrk="0" hangingPunct="1">
                <a:lnSpc>
                  <a:spcPct val="100000"/>
                </a:lnSpc>
                <a:spcBef>
                  <a:spcPts val="0"/>
                </a:spcBef>
                <a:spcAft>
                  <a:spcPts val="0"/>
                </a:spcAft>
                <a:buClrTx/>
                <a:buSzTx/>
                <a:buFontTx/>
                <a:buNone/>
                <a:tabLst/>
                <a:defRPr/>
              </a:pPr>
              <a:t>33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757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the NCP training videos,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Capitals Coalition has recently launched a set of training videos that will guide you in an interactive way through a light natural capital assessment to explore just how much can be achieved with limited resources. Interested to learn more? Check out these videos </a:t>
            </a:r>
            <a:r>
              <a:rPr lang="en-GB" sz="1200" b="0" i="0" u="sng" kern="1200" dirty="0">
                <a:solidFill>
                  <a:schemeClr val="tx1"/>
                </a:solidFill>
                <a:effectLst/>
                <a:latin typeface="+mn-lt"/>
                <a:ea typeface="+mn-ea"/>
                <a:cs typeface="+mn-cs"/>
              </a:rPr>
              <a:t>here: https://</a:t>
            </a:r>
            <a:r>
              <a:rPr lang="en-GB" sz="1200" b="0" i="0" u="sng" kern="1200" dirty="0" err="1">
                <a:solidFill>
                  <a:schemeClr val="tx1"/>
                </a:solidFill>
                <a:effectLst/>
                <a:latin typeface="+mn-lt"/>
                <a:ea typeface="+mn-ea"/>
                <a:cs typeface="+mn-cs"/>
              </a:rPr>
              <a:t>naturalcapitalcoalition.org</a:t>
            </a:r>
            <a:r>
              <a:rPr lang="en-GB" sz="1200" b="0" i="0" u="sng" kern="1200" dirty="0">
                <a:solidFill>
                  <a:schemeClr val="tx1"/>
                </a:solidFill>
                <a:effectLst/>
                <a:latin typeface="+mn-lt"/>
                <a:ea typeface="+mn-ea"/>
                <a:cs typeface="+mn-cs"/>
              </a:rPr>
              <a:t>/protocol-training/</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838955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conclude the presentation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Disclaimer: </a:t>
            </a:r>
            <a:r>
              <a:rPr lang="en-GB" sz="1200" b="0" i="1" kern="1200" dirty="0">
                <a:solidFill>
                  <a:schemeClr val="tx1"/>
                </a:solidFill>
                <a:effectLst/>
                <a:latin typeface="+mn-lt"/>
                <a:ea typeface="+mn-ea"/>
                <a:cs typeface="+mn-cs"/>
              </a:rPr>
              <a:t>The information contained in this report is based on a review of Natural Capital training material in May 2020.  The information contained herein is of a general nature and is not intended to address the circumstances of any particular individual or entity. Although we endeavour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The We Value Nature Network hereby expressly disclaim all warranties of originality, accuracy, completeness, merchantability or fitness for a particular purpose with respect to any of this information and in no event shall the parties have any liability for any damages of any kind. </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The citing of trade names, reports, websites does not constitute endorsement.  The We Value Nature Network and Little Blue Research Ltd. do not accept any liability for damage arising from the use of these speakers notes and make no representation regarding the advisability or suitability of  this to specific business or training needs.</a:t>
            </a:r>
            <a:r>
              <a:rPr lang="en-GB" sz="1200" b="0" i="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22568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read through the slide stating that the training is free to use under a creative commons licence</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139254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highlight house rules.</a:t>
            </a:r>
            <a:endParaRPr lang="en-CH"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4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Short session 1. 5 hours  Presenter runs through the </a:t>
            </a:r>
            <a:r>
              <a:rPr lang="en-US" sz="1200" b="1" kern="1200" dirty="0" err="1">
                <a:solidFill>
                  <a:schemeClr val="tx1"/>
                </a:solidFill>
                <a:effectLst/>
                <a:latin typeface="+mn-lt"/>
                <a:ea typeface="+mn-ea"/>
                <a:cs typeface="+mn-cs"/>
              </a:rPr>
              <a:t>programme</a:t>
            </a:r>
            <a:r>
              <a:rPr lang="en-US" sz="1200" b="1" kern="1200" dirty="0">
                <a:solidFill>
                  <a:schemeClr val="tx1"/>
                </a:solidFill>
                <a:effectLst/>
                <a:latin typeface="+mn-lt"/>
                <a:ea typeface="+mn-ea"/>
                <a:cs typeface="+mn-cs"/>
              </a:rPr>
              <a:t> for the session.</a:t>
            </a:r>
            <a:endParaRPr lang="en-CH" sz="1200" b="1"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249069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Support team to introduce themselves and then ask each attendee to introduce themselves, with larger numbers this should be kept simple  -name and function, with fewer attendees they can be asked whether they have anything specific they want to be included in the session.</a:t>
            </a:r>
          </a:p>
        </p:txBody>
      </p:sp>
      <p:sp>
        <p:nvSpPr>
          <p:cNvPr id="4" name="Slide Number Placeholder 3"/>
          <p:cNvSpPr>
            <a:spLocks noGrp="1"/>
          </p:cNvSpPr>
          <p:nvPr>
            <p:ph type="sldNum" sz="quarter" idx="5"/>
          </p:nvPr>
        </p:nvSpPr>
        <p:spPr/>
        <p:txBody>
          <a:bodyPr/>
          <a:lstStyle/>
          <a:p>
            <a:fld id="{7DBAF288-DB09-4B38-A774-AED1A4768F10}" type="slidenum">
              <a:rPr lang="en-GB" smtClean="0"/>
              <a:t>7</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Introductions for those who are presenting the session (virtual or in person)</a:t>
            </a:r>
            <a:r>
              <a:rPr lang="en-GB" sz="1200" b="0" i="0" kern="1200" dirty="0">
                <a:solidFill>
                  <a:schemeClr val="tx1"/>
                </a:solidFill>
                <a:effectLst/>
                <a:latin typeface="+mn-lt"/>
                <a:ea typeface="+mn-ea"/>
                <a:cs typeface="+mn-cs"/>
              </a:rPr>
              <a:t> </a:t>
            </a:r>
          </a:p>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2042860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Presenter to ask attendees to put teams on mute and then access the video directly from their computer.</a:t>
            </a:r>
          </a:p>
          <a:p>
            <a:r>
              <a:rPr lang="en-GB" sz="1200" kern="1200" dirty="0">
                <a:solidFill>
                  <a:schemeClr val="tx1"/>
                </a:solidFill>
                <a:effectLst/>
                <a:latin typeface="+mn-lt"/>
                <a:ea typeface="+mn-ea"/>
                <a:cs typeface="+mn-cs"/>
              </a:rPr>
              <a:t>A short (2.5 mins) </a:t>
            </a:r>
            <a:r>
              <a:rPr lang="en-GB" sz="1200" kern="1200" dirty="0" err="1">
                <a:solidFill>
                  <a:schemeClr val="tx1"/>
                </a:solidFill>
                <a:effectLst/>
                <a:latin typeface="+mn-lt"/>
                <a:ea typeface="+mn-ea"/>
                <a:cs typeface="+mn-cs"/>
              </a:rPr>
              <a:t>youtube</a:t>
            </a:r>
            <a:r>
              <a:rPr lang="en-GB" sz="1200" kern="1200" dirty="0">
                <a:solidFill>
                  <a:schemeClr val="tx1"/>
                </a:solidFill>
                <a:effectLst/>
                <a:latin typeface="+mn-lt"/>
                <a:ea typeface="+mn-ea"/>
                <a:cs typeface="+mn-cs"/>
              </a:rPr>
              <a:t> video produced  by WBCSD.</a:t>
            </a:r>
          </a:p>
          <a:p>
            <a:r>
              <a:rPr lang="en-GB" sz="1200" b="0" i="0" u="sng" strike="noStrike" kern="1200" dirty="0">
                <a:solidFill>
                  <a:schemeClr val="tx1"/>
                </a:solidFill>
                <a:effectLst/>
                <a:latin typeface="+mn-lt"/>
                <a:ea typeface="+mn-ea"/>
                <a:cs typeface="+mn-cs"/>
                <a:hlinkClick r:id="rId3"/>
              </a:rPr>
              <a:t>https://www.youtube.com/watch?v=IyL272Q1N0s</a:t>
            </a:r>
            <a:endParaRPr lang="en-GB" sz="1200" b="0" i="0" u="sng" strike="noStrike" kern="1200" dirty="0">
              <a:solidFill>
                <a:schemeClr val="tx1"/>
              </a:solidFill>
              <a:effectLst/>
              <a:latin typeface="+mn-lt"/>
              <a:ea typeface="+mn-ea"/>
              <a:cs typeface="+mn-cs"/>
            </a:endParaRPr>
          </a:p>
          <a:p>
            <a:endParaRPr lang="en-GB" sz="1200" b="0" i="0" u="sng"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video has received very positive feedback, particularly on how it highlights the need to look along the value chain for </a:t>
            </a:r>
            <a:r>
              <a:rPr lang="en-GB" sz="1200" b="0" i="0" u="none" strike="noStrike" kern="1200" dirty="0" err="1">
                <a:solidFill>
                  <a:schemeClr val="tx1"/>
                </a:solidFill>
                <a:effectLst/>
                <a:latin typeface="+mn-lt"/>
                <a:ea typeface="+mn-ea"/>
                <a:cs typeface="+mn-cs"/>
              </a:rPr>
              <a:t>mapcts</a:t>
            </a:r>
            <a:r>
              <a:rPr lang="en-GB" sz="1200" b="0" i="0" u="none" strike="noStrike" kern="1200" dirty="0">
                <a:solidFill>
                  <a:schemeClr val="tx1"/>
                </a:solidFill>
                <a:effectLst/>
                <a:latin typeface="+mn-lt"/>
                <a:ea typeface="+mn-ea"/>
                <a:cs typeface="+mn-cs"/>
              </a:rPr>
              <a:t> and dependencies</a:t>
            </a:r>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fld id="{8BA301F5-20D8-456B-8F82-D08BC0ADD896}" type="slidenum">
              <a:rPr lang="en-CH" smtClean="0"/>
              <a:t>9</a:t>
            </a:fld>
            <a:endParaRPr lang="en-CH"/>
          </a:p>
        </p:txBody>
      </p:sp>
    </p:spTree>
    <p:extLst>
      <p:ext uri="{BB962C8B-B14F-4D97-AF65-F5344CB8AC3E}">
        <p14:creationId xmlns:p14="http://schemas.microsoft.com/office/powerpoint/2010/main" val="104763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F504E8DA-39F8-5E43-9F53-9F040BCA5AC1}"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04E8DA-39F8-5E43-9F53-9F040BCA5AC1}"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F504E8DA-39F8-5E43-9F53-9F040BCA5AC1}" type="datetimeFigureOut">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F504E8DA-39F8-5E43-9F53-9F040BCA5AC1}" type="datetimeFigureOut">
              <a:rPr lang="en-GB" smtClean="0"/>
              <a:t>15/11/2021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F504E8DA-39F8-5E43-9F53-9F040BCA5AC1}" type="datetimeFigureOut">
              <a:rPr lang="en-GB" smtClean="0"/>
              <a:t>15/11/2021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4E8DA-39F8-5E43-9F53-9F040BCA5AC1}" type="datetimeFigureOut">
              <a:rPr lang="en-GB" smtClean="0"/>
              <a:t>15/11/2021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2 Rectángulo"/>
          <p:cNvSpPr/>
          <p:nvPr userDrawn="1"/>
        </p:nvSpPr>
        <p:spPr>
          <a:xfrm>
            <a:off x="-34060" y="0"/>
            <a:ext cx="1222606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en-GB" sz="1800"/>
          </a:p>
        </p:txBody>
      </p:sp>
      <p:pic>
        <p:nvPicPr>
          <p:cNvPr id="4" name="3 Image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84" y="1612769"/>
            <a:ext cx="2129257" cy="970022"/>
          </a:xfrm>
          <a:prstGeom prst="rect">
            <a:avLst/>
          </a:prstGeom>
        </p:spPr>
      </p:pic>
      <p:sp>
        <p:nvSpPr>
          <p:cNvPr id="5" name="4 Rectángulo"/>
          <p:cNvSpPr/>
          <p:nvPr userDrawn="1"/>
        </p:nvSpPr>
        <p:spPr>
          <a:xfrm rot="5400000">
            <a:off x="6059993" y="-2875417"/>
            <a:ext cx="72017" cy="10988433"/>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2 Marcador de texto"/>
          <p:cNvSpPr>
            <a:spLocks noGrp="1"/>
          </p:cNvSpPr>
          <p:nvPr>
            <p:ph type="body" sz="quarter" idx="10" hasCustomPrompt="1"/>
          </p:nvPr>
        </p:nvSpPr>
        <p:spPr>
          <a:xfrm>
            <a:off x="5652875" y="1772816"/>
            <a:ext cx="5923890" cy="432048"/>
          </a:xfrm>
          <a:prstGeom prst="rect">
            <a:avLst/>
          </a:prstGeom>
        </p:spPr>
        <p:txBody>
          <a:bodyPr lIns="0" bIns="46800" anchor="ctr" anchorCtr="0"/>
          <a:lstStyle>
            <a:lvl1pPr marL="0" indent="0">
              <a:buNone/>
              <a:defRPr sz="1800" b="1" baseline="0">
                <a:solidFill>
                  <a:srgbClr val="5C881A"/>
                </a:solidFill>
                <a:latin typeface="Arial" panose="020B0604020202020204" pitchFamily="34" charset="0"/>
                <a:cs typeface="Arial" panose="020B0604020202020204" pitchFamily="34" charset="0"/>
              </a:defRPr>
            </a:lvl1pPr>
          </a:lstStyle>
          <a:p>
            <a:pPr lvl="0"/>
            <a:r>
              <a:rPr lang="en-GB">
                <a:effectLst/>
              </a:rPr>
              <a:t>Business Management or Corporate</a:t>
            </a:r>
            <a:endParaRPr lang="en-GB"/>
          </a:p>
        </p:txBody>
      </p:sp>
      <p:sp>
        <p:nvSpPr>
          <p:cNvPr id="7" name="6 Título"/>
          <p:cNvSpPr>
            <a:spLocks noGrp="1"/>
          </p:cNvSpPr>
          <p:nvPr>
            <p:ph type="title" hasCustomPrompt="1"/>
          </p:nvPr>
        </p:nvSpPr>
        <p:spPr>
          <a:xfrm>
            <a:off x="5652478" y="2654809"/>
            <a:ext cx="5937737" cy="4158443"/>
          </a:xfrm>
          <a:prstGeom prst="rect">
            <a:avLst/>
          </a:prstGeom>
        </p:spPr>
        <p:txBody>
          <a:bodyPr lIns="0" tIns="108000" rIns="91419" bIns="45709"/>
          <a:lstStyle>
            <a:lvl1pPr algn="l">
              <a:defRPr sz="4400" b="1" baseline="0">
                <a:solidFill>
                  <a:srgbClr val="5C881A"/>
                </a:solidFill>
                <a:latin typeface="Arial" pitchFamily="34" charset="0"/>
                <a:cs typeface="Arial" pitchFamily="34" charset="0"/>
              </a:defRPr>
            </a:lvl1pPr>
          </a:lstStyle>
          <a:p>
            <a:r>
              <a:rPr lang="en-GB">
                <a:effectLst/>
              </a:rPr>
              <a:t>Title</a:t>
            </a:r>
            <a:endParaRPr lang="en-US"/>
          </a:p>
        </p:txBody>
      </p:sp>
      <p:sp>
        <p:nvSpPr>
          <p:cNvPr id="9" name="8 Marcador de texto"/>
          <p:cNvSpPr>
            <a:spLocks noGrp="1"/>
          </p:cNvSpPr>
          <p:nvPr>
            <p:ph type="body" sz="quarter" idx="12" hasCustomPrompt="1"/>
          </p:nvPr>
        </p:nvSpPr>
        <p:spPr>
          <a:xfrm>
            <a:off x="5652874" y="2204864"/>
            <a:ext cx="5937344" cy="377927"/>
          </a:xfrm>
          <a:prstGeom prst="rect">
            <a:avLst/>
          </a:prstGeom>
        </p:spPr>
        <p:txBody>
          <a:bodyPr lIns="0"/>
          <a:lstStyle>
            <a:lvl1pPr marL="342822" indent="-342822">
              <a:buNone/>
              <a:defRPr lang="en-GB" sz="18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s-ES"/>
              <a:t>Date</a:t>
            </a:r>
            <a:endParaRPr lang="en-GB"/>
          </a:p>
        </p:txBody>
      </p:sp>
    </p:spTree>
    <p:extLst>
      <p:ext uri="{BB962C8B-B14F-4D97-AF65-F5344CB8AC3E}">
        <p14:creationId xmlns:p14="http://schemas.microsoft.com/office/powerpoint/2010/main" val="92433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COVER">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1" y="116634"/>
            <a:ext cx="5229042" cy="576063"/>
          </a:xfrm>
          <a:prstGeom prst="rect">
            <a:avLst/>
          </a:prstGeom>
        </p:spPr>
        <p:txBody>
          <a:bodyPr lIns="0" anchor="ctr" anchorCtr="0"/>
          <a:lstStyle>
            <a:lvl1pPr marL="0" indent="0">
              <a:buNone/>
              <a:defRPr sz="1800" b="1">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4" name="6 Título"/>
          <p:cNvSpPr>
            <a:spLocks noGrp="1"/>
          </p:cNvSpPr>
          <p:nvPr>
            <p:ph type="title" hasCustomPrompt="1"/>
          </p:nvPr>
        </p:nvSpPr>
        <p:spPr>
          <a:xfrm>
            <a:off x="6361721" y="764709"/>
            <a:ext cx="5228494" cy="5617041"/>
          </a:xfrm>
          <a:prstGeom prst="rect">
            <a:avLst/>
          </a:prstGeom>
        </p:spPr>
        <p:txBody>
          <a:bodyPr lIns="0" tIns="108000" rIns="91419" bIns="45709"/>
          <a:lstStyle>
            <a:lvl1pPr algn="l">
              <a:defRPr sz="4400" b="1">
                <a:solidFill>
                  <a:srgbClr val="5C881A"/>
                </a:solidFill>
                <a:latin typeface="Arial" pitchFamily="34" charset="0"/>
                <a:cs typeface="Arial" pitchFamily="34" charset="0"/>
              </a:defRPr>
            </a:lvl1pPr>
          </a:lstStyle>
          <a:p>
            <a:r>
              <a:rPr lang="en-GB" noProof="0">
                <a:effectLst/>
              </a:rPr>
              <a:t>Title Chapter</a:t>
            </a:r>
            <a:endParaRPr lang="en-GB" noProof="0"/>
          </a:p>
        </p:txBody>
      </p:sp>
      <p:sp>
        <p:nvSpPr>
          <p:cNvPr id="5" name="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0568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TITLE ">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a:effectLst/>
              </a:rPr>
              <a:t>Title </a:t>
            </a:r>
            <a:endParaRPr lang="en-US"/>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4381776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TITLE WITH A COLUMN">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2 Marcador de texto"/>
          <p:cNvSpPr>
            <a:spLocks noGrp="1"/>
          </p:cNvSpPr>
          <p:nvPr>
            <p:ph type="body" sz="quarter" idx="10" hasCustomPrompt="1"/>
          </p:nvPr>
        </p:nvSpPr>
        <p:spPr>
          <a:xfrm>
            <a:off x="601785" y="836612"/>
            <a:ext cx="10988431"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effectLst/>
              </a:rPr>
              <a:t>Text </a:t>
            </a:r>
            <a:endParaRPr lang="en-GB" noProof="0"/>
          </a:p>
        </p:txBody>
      </p:sp>
      <p:sp>
        <p:nvSpPr>
          <p:cNvPr id="6"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baseline="0">
                <a:solidFill>
                  <a:srgbClr val="5C881A"/>
                </a:solidFill>
                <a:latin typeface="Arial" pitchFamily="34" charset="0"/>
                <a:cs typeface="Arial" pitchFamily="34" charset="0"/>
              </a:defRPr>
            </a:lvl1pPr>
          </a:lstStyle>
          <a:p>
            <a:r>
              <a:rPr lang="en-GB" noProof="0">
                <a:effectLst/>
              </a:rPr>
              <a:t>Title </a:t>
            </a:r>
            <a:endParaRPr lang="en-GB" noProof="0"/>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968257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 PHOTO LEFT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5"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2" name="8 Marcador de texto"/>
          <p:cNvSpPr>
            <a:spLocks noGrp="1"/>
          </p:cNvSpPr>
          <p:nvPr>
            <p:ph type="body" sz="quarter" idx="16" hasCustomPrompt="1"/>
          </p:nvPr>
        </p:nvSpPr>
        <p:spPr>
          <a:xfrm>
            <a:off x="6362273" y="594995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18 Marcador de texto"/>
          <p:cNvSpPr>
            <a:spLocks noGrp="1"/>
          </p:cNvSpPr>
          <p:nvPr>
            <p:ph type="body" sz="quarter" idx="11" hasCustomPrompt="1"/>
          </p:nvPr>
        </p:nvSpPr>
        <p:spPr>
          <a:xfrm>
            <a:off x="636581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11" name="4 Marcador de texto"/>
          <p:cNvSpPr>
            <a:spLocks noGrp="1"/>
          </p:cNvSpPr>
          <p:nvPr>
            <p:ph type="body" sz="quarter" idx="15" hasCustomPrompt="1"/>
          </p:nvPr>
        </p:nvSpPr>
        <p:spPr>
          <a:xfrm>
            <a:off x="601235" y="2133601"/>
            <a:ext cx="5228492" cy="3743325"/>
          </a:xfrm>
          <a:prstGeom prst="rect">
            <a:avLst/>
          </a:prstGeom>
        </p:spPr>
        <p:txBody>
          <a:bodyPr/>
          <a:lstStyle>
            <a:lvl1pPr marL="0"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00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t>Text</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02466016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 PHOTO ABOVE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2 Marcador de texto"/>
          <p:cNvSpPr>
            <a:spLocks noGrp="1"/>
          </p:cNvSpPr>
          <p:nvPr>
            <p:ph type="body" sz="quarter" idx="10" hasCustomPrompt="1"/>
          </p:nvPr>
        </p:nvSpPr>
        <p:spPr>
          <a:xfrm>
            <a:off x="601785" y="836614"/>
            <a:ext cx="10988431" cy="2448371"/>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3429000"/>
            <a:ext cx="10988431" cy="244827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6343865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HOTOS AND TWO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4" name="3 Marcador de posición de imagen"/>
          <p:cNvSpPr>
            <a:spLocks noGrp="1"/>
          </p:cNvSpPr>
          <p:nvPr>
            <p:ph type="pic" sz="quarter" idx="15"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366181"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8 Marcador de texto"/>
          <p:cNvSpPr>
            <a:spLocks noGrp="1"/>
          </p:cNvSpPr>
          <p:nvPr>
            <p:ph type="body" sz="quarter" idx="17" hasCustomPrompt="1"/>
          </p:nvPr>
        </p:nvSpPr>
        <p:spPr>
          <a:xfrm>
            <a:off x="601786"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147091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2"/>
            <a:ext cx="5228492" cy="1655439"/>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8" name="8 Marcador de texto"/>
          <p:cNvSpPr>
            <a:spLocks noGrp="1"/>
          </p:cNvSpPr>
          <p:nvPr>
            <p:ph type="body" sz="quarter" idx="18" hasCustomPrompt="1"/>
          </p:nvPr>
        </p:nvSpPr>
        <p:spPr>
          <a:xfrm>
            <a:off x="601786" y="3861048"/>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0" name="2 Marcador de posición de imagen"/>
          <p:cNvSpPr>
            <a:spLocks noGrp="1"/>
          </p:cNvSpPr>
          <p:nvPr>
            <p:ph type="pic" sz="quarter" idx="19" hasCustomPrompt="1"/>
          </p:nvPr>
        </p:nvSpPr>
        <p:spPr>
          <a:xfrm>
            <a:off x="601784" y="4293097"/>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1" name="8 Marcador de texto"/>
          <p:cNvSpPr>
            <a:spLocks noGrp="1"/>
          </p:cNvSpPr>
          <p:nvPr>
            <p:ph type="body" sz="quarter" idx="20" hasCustomPrompt="1"/>
          </p:nvPr>
        </p:nvSpPr>
        <p:spPr>
          <a:xfrm>
            <a:off x="601785"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2" name="2 Marcador de posición de imagen"/>
          <p:cNvSpPr>
            <a:spLocks noGrp="1"/>
          </p:cNvSpPr>
          <p:nvPr>
            <p:ph type="pic" sz="quarter" idx="21" hasCustomPrompt="1"/>
          </p:nvPr>
        </p:nvSpPr>
        <p:spPr>
          <a:xfrm>
            <a:off x="6361722" y="2132857"/>
            <a:ext cx="5228492"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3" name="8 Marcador de texto"/>
          <p:cNvSpPr>
            <a:spLocks noGrp="1"/>
          </p:cNvSpPr>
          <p:nvPr>
            <p:ph type="body" sz="quarter" idx="22" hasCustomPrompt="1"/>
          </p:nvPr>
        </p:nvSpPr>
        <p:spPr>
          <a:xfrm>
            <a:off x="6361723" y="3860304"/>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2 Marcador de posición de imagen"/>
          <p:cNvSpPr>
            <a:spLocks noGrp="1"/>
          </p:cNvSpPr>
          <p:nvPr>
            <p:ph type="pic" sz="quarter" idx="23" hasCustomPrompt="1"/>
          </p:nvPr>
        </p:nvSpPr>
        <p:spPr>
          <a:xfrm>
            <a:off x="6361721" y="4292352"/>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5" name="8 Marcador de texto"/>
          <p:cNvSpPr>
            <a:spLocks noGrp="1"/>
          </p:cNvSpPr>
          <p:nvPr>
            <p:ph type="body" sz="quarter" idx="24" hasCustomPrompt="1"/>
          </p:nvPr>
        </p:nvSpPr>
        <p:spPr>
          <a:xfrm>
            <a:off x="6361722" y="5948536"/>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04721812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3" name="2 Marcador de posición de imagen"/>
          <p:cNvSpPr>
            <a:spLocks noGrp="1"/>
          </p:cNvSpPr>
          <p:nvPr>
            <p:ph type="pic" sz="quarter" idx="14" hasCustomPrompt="1"/>
          </p:nvPr>
        </p:nvSpPr>
        <p:spPr>
          <a:xfrm>
            <a:off x="601784" y="213360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18" name="8 Marcador de texto"/>
          <p:cNvSpPr>
            <a:spLocks noGrp="1"/>
          </p:cNvSpPr>
          <p:nvPr>
            <p:ph type="body" sz="quarter" idx="18" hasCustomPrompt="1"/>
          </p:nvPr>
        </p:nvSpPr>
        <p:spPr>
          <a:xfrm>
            <a:off x="601786" y="386231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6" name="2 Marcador de posición de imagen"/>
          <p:cNvSpPr>
            <a:spLocks noGrp="1"/>
          </p:cNvSpPr>
          <p:nvPr>
            <p:ph type="pic" sz="quarter" idx="25" hasCustomPrompt="1"/>
          </p:nvPr>
        </p:nvSpPr>
        <p:spPr>
          <a:xfrm>
            <a:off x="3349319"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7" name="8 Marcador de texto"/>
          <p:cNvSpPr>
            <a:spLocks noGrp="1"/>
          </p:cNvSpPr>
          <p:nvPr>
            <p:ph type="body" sz="quarter" idx="26" hasCustomPrompt="1"/>
          </p:nvPr>
        </p:nvSpPr>
        <p:spPr>
          <a:xfrm>
            <a:off x="3349320"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6" name="2 Marcador de posición de imagen"/>
          <p:cNvSpPr>
            <a:spLocks noGrp="1"/>
          </p:cNvSpPr>
          <p:nvPr>
            <p:ph type="pic" sz="quarter" idx="27" hasCustomPrompt="1"/>
          </p:nvPr>
        </p:nvSpPr>
        <p:spPr>
          <a:xfrm>
            <a:off x="601786" y="422108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7" name="8 Marcador de texto"/>
          <p:cNvSpPr>
            <a:spLocks noGrp="1"/>
          </p:cNvSpPr>
          <p:nvPr>
            <p:ph type="body" sz="quarter" idx="28" hasCustomPrompt="1"/>
          </p:nvPr>
        </p:nvSpPr>
        <p:spPr>
          <a:xfrm>
            <a:off x="601787" y="594980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8" name="2 Marcador de posición de imagen"/>
          <p:cNvSpPr>
            <a:spLocks noGrp="1"/>
          </p:cNvSpPr>
          <p:nvPr>
            <p:ph type="pic" sz="quarter" idx="29" hasCustomPrompt="1"/>
          </p:nvPr>
        </p:nvSpPr>
        <p:spPr>
          <a:xfrm>
            <a:off x="3349320"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9" name="8 Marcador de texto"/>
          <p:cNvSpPr>
            <a:spLocks noGrp="1"/>
          </p:cNvSpPr>
          <p:nvPr>
            <p:ph type="body" sz="quarter" idx="30" hasCustomPrompt="1"/>
          </p:nvPr>
        </p:nvSpPr>
        <p:spPr>
          <a:xfrm>
            <a:off x="3349322"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0" name="2 Marcador de posición de imagen"/>
          <p:cNvSpPr>
            <a:spLocks noGrp="1"/>
          </p:cNvSpPr>
          <p:nvPr>
            <p:ph type="pic" sz="quarter" idx="31" hasCustomPrompt="1"/>
          </p:nvPr>
        </p:nvSpPr>
        <p:spPr>
          <a:xfrm>
            <a:off x="6361723"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1" name="8 Marcador de texto"/>
          <p:cNvSpPr>
            <a:spLocks noGrp="1"/>
          </p:cNvSpPr>
          <p:nvPr>
            <p:ph type="body" sz="quarter" idx="32" hasCustomPrompt="1"/>
          </p:nvPr>
        </p:nvSpPr>
        <p:spPr>
          <a:xfrm>
            <a:off x="6361724"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2" name="2 Marcador de posición de imagen"/>
          <p:cNvSpPr>
            <a:spLocks noGrp="1"/>
          </p:cNvSpPr>
          <p:nvPr>
            <p:ph type="pic" sz="quarter" idx="33" hasCustomPrompt="1"/>
          </p:nvPr>
        </p:nvSpPr>
        <p:spPr>
          <a:xfrm>
            <a:off x="9109258" y="213211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3" name="8 Marcador de texto"/>
          <p:cNvSpPr>
            <a:spLocks noGrp="1"/>
          </p:cNvSpPr>
          <p:nvPr>
            <p:ph type="body" sz="quarter" idx="34" hasCustomPrompt="1"/>
          </p:nvPr>
        </p:nvSpPr>
        <p:spPr>
          <a:xfrm>
            <a:off x="9109259" y="386082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4" name="2 Marcador de posición de imagen"/>
          <p:cNvSpPr>
            <a:spLocks noGrp="1"/>
          </p:cNvSpPr>
          <p:nvPr>
            <p:ph type="pic" sz="quarter" idx="35" hasCustomPrompt="1"/>
          </p:nvPr>
        </p:nvSpPr>
        <p:spPr>
          <a:xfrm>
            <a:off x="6361724"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5" name="8 Marcador de texto"/>
          <p:cNvSpPr>
            <a:spLocks noGrp="1"/>
          </p:cNvSpPr>
          <p:nvPr>
            <p:ph type="body" sz="quarter" idx="36" hasCustomPrompt="1"/>
          </p:nvPr>
        </p:nvSpPr>
        <p:spPr>
          <a:xfrm>
            <a:off x="6361725"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6" name="2 Marcador de posición de imagen"/>
          <p:cNvSpPr>
            <a:spLocks noGrp="1"/>
          </p:cNvSpPr>
          <p:nvPr>
            <p:ph type="pic" sz="quarter" idx="37" hasCustomPrompt="1"/>
          </p:nvPr>
        </p:nvSpPr>
        <p:spPr>
          <a:xfrm>
            <a:off x="9109259" y="421959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7" name="8 Marcador de texto"/>
          <p:cNvSpPr>
            <a:spLocks noGrp="1"/>
          </p:cNvSpPr>
          <p:nvPr>
            <p:ph type="body" sz="quarter" idx="38" hasCustomPrompt="1"/>
          </p:nvPr>
        </p:nvSpPr>
        <p:spPr>
          <a:xfrm>
            <a:off x="9109260" y="594831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2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78273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BIG PHOTO AND TEXT ABOV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7" name="2 Marcador de texto"/>
          <p:cNvSpPr>
            <a:spLocks noGrp="1"/>
          </p:cNvSpPr>
          <p:nvPr>
            <p:ph type="body" sz="quarter" idx="10" hasCustomPrompt="1"/>
          </p:nvPr>
        </p:nvSpPr>
        <p:spPr>
          <a:xfrm>
            <a:off x="601785" y="836614"/>
            <a:ext cx="10988431" cy="576163"/>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1484784"/>
            <a:ext cx="10988431" cy="439248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56911264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posición de imagen"/>
          <p:cNvSpPr>
            <a:spLocks noGrp="1"/>
          </p:cNvSpPr>
          <p:nvPr>
            <p:ph type="pic" sz="quarter" idx="13" hasCustomPrompt="1"/>
          </p:nvPr>
        </p:nvSpPr>
        <p:spPr>
          <a:xfrm>
            <a:off x="601785" y="764708"/>
            <a:ext cx="10988431" cy="561704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408089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BIG PHOTO">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692696"/>
            <a:ext cx="12192000" cy="5689054"/>
          </a:xfrm>
          <a:prstGeom prst="rect">
            <a:avLst/>
          </a:prstGeom>
          <a:ln w="28575">
            <a:noFill/>
          </a:ln>
        </p:spPr>
        <p:txBody>
          <a:bodyPr/>
          <a:lstStyle>
            <a:lvl1pPr>
              <a:defRPr>
                <a:latin typeface="Arial" panose="020B0604020202020204" pitchFamily="34" charset="0"/>
                <a:cs typeface="Arial" panose="020B0604020202020204" pitchFamily="34" charset="0"/>
              </a:defRPr>
            </a:lvl1pPr>
          </a:lstStyle>
          <a:p>
            <a:r>
              <a:rPr lang="en-GB" noProof="0"/>
              <a:t>Image</a:t>
            </a:r>
          </a:p>
        </p:txBody>
      </p:sp>
      <p:cxnSp>
        <p:nvCxnSpPr>
          <p:cNvPr id="7" name="6 Conector recto"/>
          <p:cNvCxnSpPr/>
          <p:nvPr userDrawn="1"/>
        </p:nvCxnSpPr>
        <p:spPr>
          <a:xfrm flipV="1">
            <a:off x="0" y="6381328"/>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userDrawn="1"/>
        </p:nvCxnSpPr>
        <p:spPr>
          <a:xfrm flipV="1">
            <a:off x="-26647" y="692696"/>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6096964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N TWO BLOCKS-1">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1916833"/>
            <a:ext cx="11078308" cy="4175993"/>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69509978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N TWO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3"/>
            <a:ext cx="10988431" cy="28084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37170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3789041"/>
            <a:ext cx="11078308" cy="230378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90532194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2"/>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32258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COLOR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036381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Fourth text</a:t>
            </a:r>
            <a:endParaRPr lang="en-GB" noProof="0"/>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307820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COLOR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1" kern="1200" baseline="0" dirty="0">
                <a:solidFill>
                  <a:srgbClr val="73A616"/>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342822" indent="-342822">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342822" indent="-342822">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7194634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N FOUR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115212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158031"/>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4941169"/>
            <a:ext cx="10988431" cy="1224136"/>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4869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userDrawn="1"/>
        </p:nvCxnSpPr>
        <p:spPr>
          <a:xfrm flipH="1">
            <a:off x="602335" y="623731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548910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N FOUR BLOCKS-3">
    <p:spTree>
      <p:nvGrpSpPr>
        <p:cNvPr id="1" name=""/>
        <p:cNvGrpSpPr/>
        <p:nvPr/>
      </p:nvGrpSpPr>
      <p:grpSpPr>
        <a:xfrm>
          <a:off x="0" y="0"/>
          <a:ext cx="0" cy="0"/>
          <a:chOff x="0" y="0"/>
          <a:chExt cx="0" cy="0"/>
        </a:xfrm>
      </p:grpSpPr>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2520281"/>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5085185"/>
            <a:ext cx="10988431" cy="1158031"/>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501317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14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8" name="17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1"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33928932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N TWO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3" hasCustomPrompt="1"/>
          </p:nvPr>
        </p:nvSpPr>
        <p:spPr>
          <a:xfrm>
            <a:off x="601785" y="2348880"/>
            <a:ext cx="10988981" cy="396044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5"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30681841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THREE BLOCKS-2">
    <p:spTree>
      <p:nvGrpSpPr>
        <p:cNvPr id="1" name=""/>
        <p:cNvGrpSpPr/>
        <p:nvPr/>
      </p:nvGrpSpPr>
      <p:grpSpPr>
        <a:xfrm>
          <a:off x="0" y="0"/>
          <a:ext cx="0" cy="0"/>
          <a:chOff x="0" y="0"/>
          <a:chExt cx="0" cy="0"/>
        </a:xfrm>
      </p:grpSpPr>
      <p:sp>
        <p:nvSpPr>
          <p:cNvPr id="3" name="2 Marcador de texto"/>
          <p:cNvSpPr>
            <a:spLocks noGrp="1"/>
          </p:cNvSpPr>
          <p:nvPr>
            <p:ph type="body" sz="quarter" idx="13" hasCustomPrompt="1"/>
          </p:nvPr>
        </p:nvSpPr>
        <p:spPr>
          <a:xfrm>
            <a:off x="601785" y="2348880"/>
            <a:ext cx="10988981" cy="93610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9" name="16 Marcador de texto"/>
          <p:cNvSpPr>
            <a:spLocks noGrp="1"/>
          </p:cNvSpPr>
          <p:nvPr>
            <p:ph type="body" sz="quarter" idx="14" hasCustomPrompt="1"/>
          </p:nvPr>
        </p:nvSpPr>
        <p:spPr>
          <a:xfrm>
            <a:off x="601787" y="3356992"/>
            <a:ext cx="5228491" cy="28083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18 Marcador de texto"/>
          <p:cNvSpPr>
            <a:spLocks noGrp="1"/>
          </p:cNvSpPr>
          <p:nvPr>
            <p:ph type="body" sz="quarter" idx="15" hasCustomPrompt="1"/>
          </p:nvPr>
        </p:nvSpPr>
        <p:spPr>
          <a:xfrm>
            <a:off x="6361724" y="3356992"/>
            <a:ext cx="5229042" cy="2808312"/>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8"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13"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6314772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EXT IN TWO BLOCKS">
    <p:spTree>
      <p:nvGrpSpPr>
        <p:cNvPr id="1" name=""/>
        <p:cNvGrpSpPr/>
        <p:nvPr/>
      </p:nvGrpSpPr>
      <p:grpSpPr>
        <a:xfrm>
          <a:off x="0" y="0"/>
          <a:ext cx="0" cy="0"/>
          <a:chOff x="0" y="0"/>
          <a:chExt cx="0" cy="0"/>
        </a:xfrm>
      </p:grpSpPr>
      <p:sp>
        <p:nvSpPr>
          <p:cNvPr id="7" name="6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0" name="9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0" hasCustomPrompt="1"/>
          </p:nvPr>
        </p:nvSpPr>
        <p:spPr>
          <a:xfrm>
            <a:off x="601784" y="836612"/>
            <a:ext cx="5228494" cy="5402690"/>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1 Marcador de texto"/>
          <p:cNvSpPr>
            <a:spLocks noGrp="1"/>
          </p:cNvSpPr>
          <p:nvPr>
            <p:ph type="body" sz="quarter" idx="11" hasCustomPrompt="1"/>
          </p:nvPr>
        </p:nvSpPr>
        <p:spPr>
          <a:xfrm>
            <a:off x="6361722" y="836612"/>
            <a:ext cx="5228494"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64674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EXT IN TWO BLOCKS-2">
    <p:spTree>
      <p:nvGrpSpPr>
        <p:cNvPr id="1" name=""/>
        <p:cNvGrpSpPr/>
        <p:nvPr/>
      </p:nvGrpSpPr>
      <p:grpSpPr>
        <a:xfrm>
          <a:off x="0" y="0"/>
          <a:ext cx="0" cy="0"/>
          <a:chOff x="0" y="0"/>
          <a:chExt cx="0" cy="0"/>
        </a:xfrm>
      </p:grpSpPr>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cxnSp>
        <p:nvCxnSpPr>
          <p:cNvPr id="9" name="8 Conector recto"/>
          <p:cNvCxnSpPr/>
          <p:nvPr userDrawn="1"/>
        </p:nvCxnSpPr>
        <p:spPr>
          <a:xfrm flipH="1">
            <a:off x="601784" y="1628800"/>
            <a:ext cx="5228494"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userDrawn="1"/>
        </p:nvCxnSpPr>
        <p:spPr>
          <a:xfrm flipH="1">
            <a:off x="6352322" y="1628800"/>
            <a:ext cx="522849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4" name="13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879693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EXT IN TWO BLOCKS WITH FRAM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6" y="836614"/>
            <a:ext cx="10988430"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11" name="16 Marcador de texto"/>
          <p:cNvSpPr>
            <a:spLocks noGrp="1"/>
          </p:cNvSpPr>
          <p:nvPr>
            <p:ph type="body" sz="quarter" idx="14" hasCustomPrompt="1"/>
          </p:nvPr>
        </p:nvSpPr>
        <p:spPr>
          <a:xfrm>
            <a:off x="601787" y="1700808"/>
            <a:ext cx="5228491"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243922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EXT IN TWO BLOCKS-2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1488417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IN A BLOCK WITH GRAPHIC">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Graphic</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5219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N A BLOCK WITH GRAPHIC-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1"/>
            <a:ext cx="5228492" cy="2952271"/>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Graphic</a:t>
            </a:r>
          </a:p>
          <a:p>
            <a:endParaRPr lang="en-GB" noProof="0"/>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880485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N A BLOCK WITH TABLE">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5" name="4 Marcador de tabla"/>
          <p:cNvSpPr>
            <a:spLocks noGrp="1"/>
          </p:cNvSpPr>
          <p:nvPr>
            <p:ph type="tbl" sz="quarter" idx="16" hasCustomPrompt="1"/>
          </p:nvPr>
        </p:nvSpPr>
        <p:spPr>
          <a:xfrm>
            <a:off x="6361723" y="2349500"/>
            <a:ext cx="5228492" cy="295170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40280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IN A BLOCK WITH GRAPHIC-3">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3"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01625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N A BLOCK WITH GRAPHIC-4">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4" y="2349500"/>
            <a:ext cx="5228494" cy="2952271"/>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982563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N A BLOCK WITH TABLE-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5" name="4 Marcador de tabla"/>
          <p:cNvSpPr>
            <a:spLocks noGrp="1"/>
          </p:cNvSpPr>
          <p:nvPr>
            <p:ph type="tbl" sz="quarter" idx="16" hasCustomPrompt="1"/>
          </p:nvPr>
        </p:nvSpPr>
        <p:spPr>
          <a:xfrm>
            <a:off x="601785" y="2348880"/>
            <a:ext cx="5228492" cy="295178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9"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20"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05766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IN A BLOCK WITH TWO GRAPHIC">
    <p:spTree>
      <p:nvGrpSpPr>
        <p:cNvPr id="1" name=""/>
        <p:cNvGrpSpPr/>
        <p:nvPr/>
      </p:nvGrpSpPr>
      <p:grpSpPr>
        <a:xfrm>
          <a:off x="0" y="0"/>
          <a:ext cx="0" cy="0"/>
          <a:chOff x="0" y="0"/>
          <a:chExt cx="0" cy="0"/>
        </a:xfrm>
      </p:grpSpPr>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84955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A BLOCK WITH TWO TABLES">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2 Marcador de tabla"/>
          <p:cNvSpPr>
            <a:spLocks noGrp="1"/>
          </p:cNvSpPr>
          <p:nvPr>
            <p:ph type="tbl" sz="quarter" idx="17" hasCustomPrompt="1"/>
          </p:nvPr>
        </p:nvSpPr>
        <p:spPr>
          <a:xfrm>
            <a:off x="6340214" y="234888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8"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50305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A BLOCK WITH A GRAPHIC AND A TABLE">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361723" y="2348880"/>
            <a:ext cx="5228492" cy="381697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7156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 A TABLE">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36812" y="19168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2060848"/>
            <a:ext cx="10988430" cy="410500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204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IN A BLOCK WITH A TABLE-2">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86419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01785"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1916832"/>
            <a:ext cx="10988430" cy="3384376"/>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8" name="7 Conector recto"/>
          <p:cNvCxnSpPr/>
          <p:nvPr userDrawn="1"/>
        </p:nvCxnSpPr>
        <p:spPr>
          <a:xfrm>
            <a:off x="601787" y="53732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Marcador de texto"/>
          <p:cNvSpPr>
            <a:spLocks noGrp="1"/>
          </p:cNvSpPr>
          <p:nvPr>
            <p:ph type="body" sz="quarter" idx="15" hasCustomPrompt="1"/>
          </p:nvPr>
        </p:nvSpPr>
        <p:spPr>
          <a:xfrm>
            <a:off x="601785" y="5445225"/>
            <a:ext cx="10988431" cy="863500"/>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3"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903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15/11/2021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3.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hyperlink" Target="https://www.iberdrola.com/"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4E8DA-39F8-5E43-9F53-9F040BCA5AC1}" type="datetimeFigureOut">
              <a:rPr lang="en-GB" smtClean="0"/>
              <a:t>15/11/2021</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Marcador de pie de página 4"/>
          <p:cNvSpPr txBox="1">
            <a:spLocks/>
          </p:cNvSpPr>
          <p:nvPr userDrawn="1"/>
        </p:nvSpPr>
        <p:spPr bwMode="auto">
          <a:xfrm>
            <a:off x="10261386" y="6536378"/>
            <a:ext cx="1329378"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u="sng">
                <a:solidFill>
                  <a:schemeClr val="tx1"/>
                </a:solidFill>
                <a:latin typeface="Arial" charset="0"/>
                <a:ea typeface="ＭＳ Ｐゴシック" pitchFamily="34" charset="-128"/>
              </a:defRPr>
            </a:lvl1pPr>
            <a:lvl2pPr marL="742950" indent="-285750" eaLnBrk="0" hangingPunct="0">
              <a:defRPr sz="2400" u="sng">
                <a:solidFill>
                  <a:schemeClr val="tx1"/>
                </a:solidFill>
                <a:latin typeface="Arial" charset="0"/>
                <a:ea typeface="ＭＳ Ｐゴシック" pitchFamily="34" charset="-128"/>
              </a:defRPr>
            </a:lvl2pPr>
            <a:lvl3pPr marL="1143000" indent="-228600" eaLnBrk="0" hangingPunct="0">
              <a:defRPr sz="2400" u="sng">
                <a:solidFill>
                  <a:schemeClr val="tx1"/>
                </a:solidFill>
                <a:latin typeface="Arial" charset="0"/>
                <a:ea typeface="ＭＳ Ｐゴシック" pitchFamily="34" charset="-128"/>
              </a:defRPr>
            </a:lvl3pPr>
            <a:lvl4pPr marL="1600200" indent="-228600" eaLnBrk="0" hangingPunct="0">
              <a:defRPr sz="2400" u="sng">
                <a:solidFill>
                  <a:schemeClr val="tx1"/>
                </a:solidFill>
                <a:latin typeface="Arial" charset="0"/>
                <a:ea typeface="ＭＳ Ｐゴシック" pitchFamily="34" charset="-128"/>
              </a:defRPr>
            </a:lvl4pPr>
            <a:lvl5pPr marL="2057400" indent="-228600" eaLnBrk="0" hangingPunct="0">
              <a:defRPr sz="2400" u="sng">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9pPr>
          </a:lstStyle>
          <a:p>
            <a:pPr algn="r" defTabSz="457097" eaLnBrk="1" hangingPunct="1">
              <a:defRPr/>
            </a:pPr>
            <a:fld id="{BCC43BAD-7094-4F33-911B-25DEEFED1FB5}" type="slidenum">
              <a:rPr lang="en-US" altLang="es-ES" sz="900" b="1" u="none" smtClean="0">
                <a:solidFill>
                  <a:srgbClr val="5C881A"/>
                </a:solidFill>
                <a:cs typeface="Arial" charset="0"/>
              </a:rPr>
              <a:pPr algn="r" defTabSz="457097" eaLnBrk="1" hangingPunct="1">
                <a:defRPr/>
              </a:pPr>
              <a:t>‹#›</a:t>
            </a:fld>
            <a:endParaRPr lang="en-US" altLang="es-ES" sz="900" b="1" u="none">
              <a:solidFill>
                <a:srgbClr val="5C881A"/>
              </a:solidFill>
              <a:cs typeface="Arial" charset="0"/>
            </a:endParaRPr>
          </a:p>
        </p:txBody>
      </p:sp>
      <p:cxnSp>
        <p:nvCxnSpPr>
          <p:cNvPr id="26" name="25 Conector recto"/>
          <p:cNvCxnSpPr/>
          <p:nvPr userDrawn="1"/>
        </p:nvCxnSpPr>
        <p:spPr>
          <a:xfrm>
            <a:off x="601785" y="6381328"/>
            <a:ext cx="10988981" cy="0"/>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11908" y="6399049"/>
            <a:ext cx="1626118" cy="401734"/>
          </a:xfrm>
          <a:prstGeom prst="rect">
            <a:avLst/>
          </a:prstGeom>
        </p:spPr>
      </p:pic>
      <p:sp>
        <p:nvSpPr>
          <p:cNvPr id="10" name="9 Rectángulo"/>
          <p:cNvSpPr/>
          <p:nvPr userDrawn="1"/>
        </p:nvSpPr>
        <p:spPr>
          <a:xfrm>
            <a:off x="3234511" y="6381328"/>
            <a:ext cx="1403146" cy="476673"/>
          </a:xfrm>
          <a:prstGeom prst="rect">
            <a:avLst/>
          </a:prstGeom>
        </p:spPr>
        <p:txBody>
          <a:bodyPr wrap="none" anchor="ctr" anchorCtr="0">
            <a:noAutofit/>
          </a:bodyPr>
          <a:lstStyle/>
          <a:p>
            <a:pPr marL="0" marR="0" indent="0" algn="l" defTabSz="914192" rtl="0" eaLnBrk="1" fontAlgn="base" latinLnBrk="0" hangingPunct="1">
              <a:lnSpc>
                <a:spcPct val="100000"/>
              </a:lnSpc>
              <a:spcBef>
                <a:spcPct val="0"/>
              </a:spcBef>
              <a:spcAft>
                <a:spcPct val="0"/>
              </a:spcAft>
              <a:buClrTx/>
              <a:buSzTx/>
              <a:buFontTx/>
              <a:buNone/>
              <a:tabLst/>
              <a:defRPr/>
            </a:pPr>
            <a:r>
              <a:rPr lang="es-ES" sz="900" b="1" u="none" kern="1200" baseline="0">
                <a:solidFill>
                  <a:srgbClr val="5C881A"/>
                </a:solidFill>
                <a:latin typeface="Arial" panose="020B0604020202020204" pitchFamily="34" charset="0"/>
                <a:ea typeface="ＭＳ Ｐゴシック" pitchFamily="34" charset="-128"/>
                <a:cs typeface="Arial" panose="020B0604020202020204" pitchFamily="34" charset="0"/>
              </a:rPr>
              <a:t>iberdrola.com</a:t>
            </a:r>
            <a:endParaRPr lang="es-ES" sz="900" b="1" u="none" kern="1200">
              <a:solidFill>
                <a:srgbClr val="5C881A"/>
              </a:solidFill>
              <a:latin typeface="Arial" panose="020B0604020202020204" pitchFamily="34" charset="0"/>
              <a:ea typeface="ＭＳ Ｐゴシック" pitchFamily="34" charset="-128"/>
              <a:cs typeface="Arial" panose="020B0604020202020204" pitchFamily="34" charset="0"/>
            </a:endParaRPr>
          </a:p>
        </p:txBody>
      </p:sp>
      <p:pic>
        <p:nvPicPr>
          <p:cNvPr id="11" name="8 Imagen">
            <a:hlinkClick r:id="rId40"/>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a:stretch/>
        </p:blipFill>
        <p:spPr>
          <a:xfrm>
            <a:off x="2728242" y="6434239"/>
            <a:ext cx="444398" cy="366544"/>
          </a:xfrm>
          <a:prstGeom prst="rect">
            <a:avLst/>
          </a:prstGeom>
        </p:spPr>
      </p:pic>
    </p:spTree>
    <p:extLst>
      <p:ext uri="{BB962C8B-B14F-4D97-AF65-F5344CB8AC3E}">
        <p14:creationId xmlns:p14="http://schemas.microsoft.com/office/powerpoint/2010/main" val="1193182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hdr="0" ftr="0" dt="0"/>
  <p:txStyles>
    <p:titleStyle>
      <a:lvl1pPr algn="ctr" defTabSz="45709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57097"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914192"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71289"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828384"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42822" indent="-342822" algn="l" defTabSz="45709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781" indent="-285684" algn="l" defTabSz="45709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40" indent="-228548" algn="l" defTabSz="45709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99834"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32"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28"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2" algn="l" defTabSz="457097" rtl="0" eaLnBrk="1" latinLnBrk="0" hangingPunct="1">
        <a:defRPr sz="1800" kern="1200">
          <a:solidFill>
            <a:schemeClr val="tx1"/>
          </a:solidFill>
          <a:latin typeface="+mn-lt"/>
          <a:ea typeface="+mn-ea"/>
          <a:cs typeface="+mn-cs"/>
        </a:defRPr>
      </a:lvl3pPr>
      <a:lvl4pPr marL="1371289" algn="l" defTabSz="457097" rtl="0" eaLnBrk="1" latinLnBrk="0" hangingPunct="1">
        <a:defRPr sz="1800" kern="1200">
          <a:solidFill>
            <a:schemeClr val="tx1"/>
          </a:solidFill>
          <a:latin typeface="+mn-lt"/>
          <a:ea typeface="+mn-ea"/>
          <a:cs typeface="+mn-cs"/>
        </a:defRPr>
      </a:lvl4pPr>
      <a:lvl5pPr marL="1828384" algn="l" defTabSz="457097" rtl="0" eaLnBrk="1" latinLnBrk="0" hangingPunct="1">
        <a:defRPr sz="1800" kern="1200">
          <a:solidFill>
            <a:schemeClr val="tx1"/>
          </a:solidFill>
          <a:latin typeface="+mn-lt"/>
          <a:ea typeface="+mn-ea"/>
          <a:cs typeface="+mn-cs"/>
        </a:defRPr>
      </a:lvl5pPr>
      <a:lvl6pPr marL="2285480" algn="l" defTabSz="457097" rtl="0" eaLnBrk="1" latinLnBrk="0" hangingPunct="1">
        <a:defRPr sz="1800" kern="1200">
          <a:solidFill>
            <a:schemeClr val="tx1"/>
          </a:solidFill>
          <a:latin typeface="+mn-lt"/>
          <a:ea typeface="+mn-ea"/>
          <a:cs typeface="+mn-cs"/>
        </a:defRPr>
      </a:lvl6pPr>
      <a:lvl7pPr marL="2742576" algn="l" defTabSz="457097" rtl="0" eaLnBrk="1" latinLnBrk="0" hangingPunct="1">
        <a:defRPr sz="1800" kern="1200">
          <a:solidFill>
            <a:schemeClr val="tx1"/>
          </a:solidFill>
          <a:latin typeface="+mn-lt"/>
          <a:ea typeface="+mn-ea"/>
          <a:cs typeface="+mn-cs"/>
        </a:defRPr>
      </a:lvl7pPr>
      <a:lvl8pPr marL="3199672"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file:////var/folders/r_/vybxbsts511_4m2x9hy0_k7c0000gn/T/com.microsoft.Word/WebArchiveCopyPasteTempFiles/A0FwGGEyXezdAAAAAElFTkSuQmC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tiff"/><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ibat-alliance.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2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2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4.sv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svg"/><Relationship Id="rId9" Type="http://schemas.openxmlformats.org/officeDocument/2006/relationships/hyperlink" Target="https://wevaluenature.e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jpeg"/><Relationship Id="rId2" Type="http://schemas.openxmlformats.org/officeDocument/2006/relationships/notesSlide" Target="../notesSlides/notesSlide5.xml"/><Relationship Id="rId16"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91F5C0-4B9C-4BA7-8A87-687C9800FC8D}"/>
              </a:ext>
            </a:extLst>
          </p:cNvPr>
          <p:cNvPicPr>
            <a:picLocks noChangeAspect="1"/>
          </p:cNvPicPr>
          <p:nvPr/>
        </p:nvPicPr>
        <p:blipFill rotWithShape="1">
          <a:blip r:embed="rId3"/>
          <a:srcRect r="17736"/>
          <a:stretch/>
        </p:blipFill>
        <p:spPr>
          <a:xfrm>
            <a:off x="3592437" y="641871"/>
            <a:ext cx="8462403" cy="6858000"/>
          </a:xfrm>
          <a:prstGeom prst="rect">
            <a:avLst/>
          </a:prstGeom>
        </p:spPr>
      </p:pic>
      <p:sp>
        <p:nvSpPr>
          <p:cNvPr id="2" name="Title 1"/>
          <p:cNvSpPr>
            <a:spLocks noGrp="1"/>
          </p:cNvSpPr>
          <p:nvPr>
            <p:ph type="ctrTitle"/>
          </p:nvPr>
        </p:nvSpPr>
        <p:spPr>
          <a:xfrm>
            <a:off x="0" y="2162831"/>
            <a:ext cx="5641453" cy="1908040"/>
          </a:xfrm>
        </p:spPr>
        <p:txBody>
          <a:bodyPr>
            <a:normAutofit/>
          </a:bodyPr>
          <a:lstStyle/>
          <a:p>
            <a:r>
              <a:rPr lang="en-GB" sz="4000" dirty="0"/>
              <a:t>Finance Roundtable Discussion</a:t>
            </a:r>
            <a:endParaRPr lang="en-GB" sz="4000" dirty="0">
              <a:solidFill>
                <a:schemeClr val="tx1">
                  <a:lumMod val="65000"/>
                  <a:lumOff val="35000"/>
                </a:schemeClr>
              </a:solidFill>
            </a:endParaRPr>
          </a:p>
        </p:txBody>
      </p:sp>
      <p:sp>
        <p:nvSpPr>
          <p:cNvPr id="3" name="Subtitle 2"/>
          <p:cNvSpPr>
            <a:spLocks noGrp="1"/>
          </p:cNvSpPr>
          <p:nvPr>
            <p:ph type="subTitle" idx="1"/>
          </p:nvPr>
        </p:nvSpPr>
        <p:spPr>
          <a:xfrm>
            <a:off x="577667" y="5478188"/>
            <a:ext cx="3977687" cy="944243"/>
          </a:xfrm>
        </p:spPr>
        <p:txBody>
          <a:bodyPr>
            <a:normAutofit/>
          </a:bodyPr>
          <a:lstStyle/>
          <a:p>
            <a:pPr algn="l"/>
            <a:r>
              <a:rPr lang="en-GB" b="1" dirty="0"/>
              <a:t>4</a:t>
            </a:r>
            <a:r>
              <a:rPr lang="en-GB" b="1" baseline="30000" dirty="0"/>
              <a:t>th</a:t>
            </a:r>
            <a:r>
              <a:rPr lang="en-GB" b="1" dirty="0"/>
              <a:t> February 2021</a:t>
            </a:r>
          </a:p>
        </p:txBody>
      </p:sp>
      <p:pic>
        <p:nvPicPr>
          <p:cNvPr id="4" name="Picture 3" descr="FrontHead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65"/>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333718" y="4390228"/>
            <a:ext cx="4974016" cy="5782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dirty="0">
                <a:solidFill>
                  <a:srgbClr val="23BAED"/>
                </a:solidFill>
              </a:rPr>
              <a:t>We Value Nature Campaign</a:t>
            </a:r>
          </a:p>
        </p:txBody>
      </p:sp>
      <p:pic>
        <p:nvPicPr>
          <p:cNvPr id="6" name="Picture 5">
            <a:extLst>
              <a:ext uri="{FF2B5EF4-FFF2-40B4-BE49-F238E27FC236}">
                <a16:creationId xmlns:a16="http://schemas.microsoft.com/office/drawing/2014/main" id="{B91D6B03-E9A2-9C4C-BD5A-C46225927EFB}"/>
              </a:ext>
            </a:extLst>
          </p:cNvPr>
          <p:cNvPicPr>
            <a:picLocks noChangeAspect="1"/>
          </p:cNvPicPr>
          <p:nvPr/>
        </p:nvPicPr>
        <p:blipFill>
          <a:blip r:embed="rId5"/>
          <a:stretch>
            <a:fillRect/>
          </a:stretch>
        </p:blipFill>
        <p:spPr>
          <a:xfrm>
            <a:off x="3229219" y="1362527"/>
            <a:ext cx="8986242" cy="6137343"/>
          </a:xfrm>
          <a:prstGeom prst="rect">
            <a:avLst/>
          </a:prstGeom>
        </p:spPr>
      </p:pic>
      <p:pic>
        <p:nvPicPr>
          <p:cNvPr id="10" name="Picture 9" descr="SwooshMask.png">
            <a:extLst>
              <a:ext uri="{FF2B5EF4-FFF2-40B4-BE49-F238E27FC236}">
                <a16:creationId xmlns:a16="http://schemas.microsoft.com/office/drawing/2014/main" id="{BFA91369-74DA-B549-A5AC-A01AFC3E6A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61" y="1362528"/>
            <a:ext cx="6397097" cy="6137343"/>
          </a:xfrm>
          <a:prstGeom prst="rect">
            <a:avLst/>
          </a:prstGeom>
        </p:spPr>
      </p:pic>
      <p:sp>
        <p:nvSpPr>
          <p:cNvPr id="11" name="Title 1">
            <a:extLst>
              <a:ext uri="{FF2B5EF4-FFF2-40B4-BE49-F238E27FC236}">
                <a16:creationId xmlns:a16="http://schemas.microsoft.com/office/drawing/2014/main" id="{C561E36D-B641-1747-8CB8-BDD80532B919}"/>
              </a:ext>
            </a:extLst>
          </p:cNvPr>
          <p:cNvSpPr txBox="1">
            <a:spLocks/>
          </p:cNvSpPr>
          <p:nvPr/>
        </p:nvSpPr>
        <p:spPr>
          <a:xfrm>
            <a:off x="-52357" y="2039894"/>
            <a:ext cx="5641453" cy="19080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r>
              <a:rPr lang="en-GB" sz="3200" dirty="0"/>
              <a:t>Next Steps for Finance [Company Name] on Nature-related Issues</a:t>
            </a:r>
          </a:p>
        </p:txBody>
      </p:sp>
      <p:sp>
        <p:nvSpPr>
          <p:cNvPr id="12" name="Subtitle 2">
            <a:extLst>
              <a:ext uri="{FF2B5EF4-FFF2-40B4-BE49-F238E27FC236}">
                <a16:creationId xmlns:a16="http://schemas.microsoft.com/office/drawing/2014/main" id="{B9D4858C-6C99-8C4A-A20D-8190EA801F6A}"/>
              </a:ext>
            </a:extLst>
          </p:cNvPr>
          <p:cNvSpPr txBox="1">
            <a:spLocks/>
          </p:cNvSpPr>
          <p:nvPr/>
        </p:nvSpPr>
        <p:spPr>
          <a:xfrm>
            <a:off x="486118" y="4542628"/>
            <a:ext cx="4974016" cy="5782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dirty="0">
                <a:solidFill>
                  <a:srgbClr val="23BAED"/>
                </a:solidFill>
              </a:rPr>
              <a:t>We Value Nature Campaign</a:t>
            </a:r>
          </a:p>
        </p:txBody>
      </p:sp>
      <p:sp>
        <p:nvSpPr>
          <p:cNvPr id="13" name="Subtitle 2">
            <a:extLst>
              <a:ext uri="{FF2B5EF4-FFF2-40B4-BE49-F238E27FC236}">
                <a16:creationId xmlns:a16="http://schemas.microsoft.com/office/drawing/2014/main" id="{B22E7931-D0F0-A940-8180-24F0010DA837}"/>
              </a:ext>
            </a:extLst>
          </p:cNvPr>
          <p:cNvSpPr txBox="1">
            <a:spLocks/>
          </p:cNvSpPr>
          <p:nvPr/>
        </p:nvSpPr>
        <p:spPr>
          <a:xfrm>
            <a:off x="1055509" y="5639103"/>
            <a:ext cx="3977687" cy="9442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t>X December 2021</a:t>
            </a:r>
          </a:p>
        </p:txBody>
      </p:sp>
    </p:spTree>
    <p:extLst>
      <p:ext uri="{BB962C8B-B14F-4D97-AF65-F5344CB8AC3E}">
        <p14:creationId xmlns:p14="http://schemas.microsoft.com/office/powerpoint/2010/main" val="53955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A9E495-7C8D-4903-95DF-72CC4011DE05}"/>
              </a:ext>
            </a:extLst>
          </p:cNvPr>
          <p:cNvPicPr>
            <a:picLocks noChangeAspect="1"/>
          </p:cNvPicPr>
          <p:nvPr/>
        </p:nvPicPr>
        <p:blipFill>
          <a:blip r:embed="rId3"/>
          <a:stretch>
            <a:fillRect/>
          </a:stretch>
        </p:blipFill>
        <p:spPr>
          <a:xfrm>
            <a:off x="-1" y="762000"/>
            <a:ext cx="12192000" cy="6096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4000" b="1">
                <a:solidFill>
                  <a:srgbClr val="23BAED"/>
                </a:solidFill>
              </a:rPr>
              <a:t>Introduction</a:t>
            </a:r>
            <a:r>
              <a:rPr lang="en-GB" sz="3600" b="1">
                <a:solidFill>
                  <a:srgbClr val="23BAED"/>
                </a:solidFill>
              </a:rPr>
              <a:t> </a:t>
            </a:r>
            <a:r>
              <a:rPr lang="en-GB" sz="4000"/>
              <a:t>to natural capital</a:t>
            </a: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102123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p:nvPr>
        </p:nvSpPr>
        <p:spPr/>
        <p:txBody>
          <a:bodyPr/>
          <a:lstStyle/>
          <a:p>
            <a:r>
              <a:rPr lang="en-US" dirty="0"/>
              <a:t>The Natural Capital Protocol</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1"/>
          </p:nvPr>
        </p:nvSpPr>
        <p:spPr>
          <a:xfrm>
            <a:off x="4146751" y="1402749"/>
            <a:ext cx="6342244" cy="2520322"/>
          </a:xfrm>
        </p:spPr>
        <p:txBody>
          <a:bodyPr>
            <a:normAutofit fontScale="85000" lnSpcReduction="20000"/>
          </a:bodyPr>
          <a:lstStyle/>
          <a:p>
            <a:pPr marL="0" indent="0">
              <a:lnSpc>
                <a:spcPct val="150000"/>
              </a:lnSpc>
              <a:buNone/>
            </a:pPr>
            <a:r>
              <a:rPr lang="en-US" sz="2800" dirty="0"/>
              <a:t>The Natural Capital Protocol is a </a:t>
            </a:r>
            <a:r>
              <a:rPr lang="en-US" sz="2800" b="1" dirty="0" err="1">
                <a:solidFill>
                  <a:srgbClr val="BBD151"/>
                </a:solidFill>
              </a:rPr>
              <a:t>standardised</a:t>
            </a:r>
            <a:r>
              <a:rPr lang="en-US" sz="2800" b="1" dirty="0">
                <a:solidFill>
                  <a:srgbClr val="BBD151"/>
                </a:solidFill>
              </a:rPr>
              <a:t> framework</a:t>
            </a:r>
            <a:r>
              <a:rPr lang="en-US" sz="2800" dirty="0"/>
              <a:t> for businesses to </a:t>
            </a:r>
            <a:r>
              <a:rPr lang="en-US" sz="2800" b="1" dirty="0">
                <a:solidFill>
                  <a:srgbClr val="BBD151"/>
                </a:solidFill>
              </a:rPr>
              <a:t>identify, measure and value</a:t>
            </a:r>
            <a:r>
              <a:rPr lang="en-US" sz="2800" dirty="0">
                <a:solidFill>
                  <a:srgbClr val="BBD151"/>
                </a:solidFill>
              </a:rPr>
              <a:t> </a:t>
            </a:r>
            <a:r>
              <a:rPr lang="en-US" sz="2800" dirty="0"/>
              <a:t>their direct and indirect </a:t>
            </a:r>
            <a:r>
              <a:rPr lang="en-US" sz="2800" b="1" dirty="0">
                <a:solidFill>
                  <a:srgbClr val="BBD151"/>
                </a:solidFill>
              </a:rPr>
              <a:t>impacts and dependencies</a:t>
            </a:r>
            <a:r>
              <a:rPr lang="en-US" sz="2800" dirty="0"/>
              <a:t> on natural capital. </a:t>
            </a:r>
            <a:endParaRPr lang="en-CH" sz="2800" dirty="0"/>
          </a:p>
        </p:txBody>
      </p:sp>
      <p:pic>
        <p:nvPicPr>
          <p:cNvPr id="5" name="Picture 4">
            <a:extLst>
              <a:ext uri="{FF2B5EF4-FFF2-40B4-BE49-F238E27FC236}">
                <a16:creationId xmlns:a16="http://schemas.microsoft.com/office/drawing/2014/main" id="{C0256854-2582-4264-97D3-D3B5EE7D3E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11</a:t>
            </a:fld>
            <a:endParaRPr lang="en-GB" sz="1600">
              <a:solidFill>
                <a:prstClr val="black">
                  <a:lumMod val="65000"/>
                  <a:lumOff val="35000"/>
                </a:prstClr>
              </a:solidFill>
              <a:latin typeface="Arial"/>
            </a:endParaRPr>
          </a:p>
        </p:txBody>
      </p:sp>
      <p:pic>
        <p:nvPicPr>
          <p:cNvPr id="7" name="Picture 6">
            <a:extLst>
              <a:ext uri="{FF2B5EF4-FFF2-40B4-BE49-F238E27FC236}">
                <a16:creationId xmlns:a16="http://schemas.microsoft.com/office/drawing/2014/main" id="{7C8844C7-A442-437B-80D7-0A64774FB179}"/>
              </a:ext>
            </a:extLst>
          </p:cNvPr>
          <p:cNvPicPr>
            <a:picLocks noChangeAspect="1"/>
          </p:cNvPicPr>
          <p:nvPr/>
        </p:nvPicPr>
        <p:blipFill>
          <a:blip r:embed="rId4"/>
          <a:stretch>
            <a:fillRect/>
          </a:stretch>
        </p:blipFill>
        <p:spPr>
          <a:xfrm>
            <a:off x="9671538" y="0"/>
            <a:ext cx="2346945" cy="1087006"/>
          </a:xfrm>
          <a:prstGeom prst="rect">
            <a:avLst/>
          </a:prstGeom>
        </p:spPr>
      </p:pic>
      <p:sp>
        <p:nvSpPr>
          <p:cNvPr id="8" name="TextBox 7">
            <a:extLst>
              <a:ext uri="{FF2B5EF4-FFF2-40B4-BE49-F238E27FC236}">
                <a16:creationId xmlns:a16="http://schemas.microsoft.com/office/drawing/2014/main" id="{D976764B-A6CB-A949-BDDD-D1C205B69B05}"/>
              </a:ext>
            </a:extLst>
          </p:cNvPr>
          <p:cNvSpPr txBox="1"/>
          <p:nvPr/>
        </p:nvSpPr>
        <p:spPr>
          <a:xfrm>
            <a:off x="0" y="1162897"/>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pic>
        <p:nvPicPr>
          <p:cNvPr id="9" name="Picture 8">
            <a:extLst>
              <a:ext uri="{FF2B5EF4-FFF2-40B4-BE49-F238E27FC236}">
                <a16:creationId xmlns:a16="http://schemas.microsoft.com/office/drawing/2014/main" id="{5A44C93E-12EB-BD48-8C6E-47E36E44D473}"/>
              </a:ext>
            </a:extLst>
          </p:cNvPr>
          <p:cNvPicPr>
            <a:picLocks noChangeAspect="1"/>
          </p:cNvPicPr>
          <p:nvPr/>
        </p:nvPicPr>
        <p:blipFill>
          <a:blip r:embed="rId5"/>
          <a:stretch>
            <a:fillRect/>
          </a:stretch>
        </p:blipFill>
        <p:spPr>
          <a:xfrm>
            <a:off x="1910959" y="1615819"/>
            <a:ext cx="1577792" cy="233518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4A4D568-E0E0-5B4E-88F2-63D7E39C44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531" y="1520398"/>
            <a:ext cx="1725243" cy="2450956"/>
          </a:xfrm>
          <a:prstGeom prst="rect">
            <a:avLst/>
          </a:prstGeom>
          <a:ln w="9525" cap="flat">
            <a:solidFill>
              <a:srgbClr val="000000"/>
            </a:solidFill>
            <a:prstDash val="solid"/>
            <a:round/>
          </a:ln>
          <a:effectLst/>
        </p:spPr>
      </p:pic>
    </p:spTree>
    <p:extLst>
      <p:ext uri="{BB962C8B-B14F-4D97-AF65-F5344CB8AC3E}">
        <p14:creationId xmlns:p14="http://schemas.microsoft.com/office/powerpoint/2010/main" val="409737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9B1C-FF01-4A49-AF4E-1C12424C6DC0}"/>
              </a:ext>
            </a:extLst>
          </p:cNvPr>
          <p:cNvSpPr>
            <a:spLocks noGrp="1"/>
          </p:cNvSpPr>
          <p:nvPr>
            <p:ph type="title"/>
          </p:nvPr>
        </p:nvSpPr>
        <p:spPr/>
        <p:txBody>
          <a:bodyPr>
            <a:normAutofit/>
          </a:bodyPr>
          <a:lstStyle/>
          <a:p>
            <a:r>
              <a:rPr lang="en-NL"/>
              <a:t>NCP </a:t>
            </a:r>
            <a:r>
              <a:rPr lang="en-GB" dirty="0"/>
              <a:t>Connecting Finance and Natural Capital</a:t>
            </a:r>
            <a:endParaRPr lang="en-NL" dirty="0"/>
          </a:p>
        </p:txBody>
      </p:sp>
      <p:sp>
        <p:nvSpPr>
          <p:cNvPr id="8" name="Slide Number Placeholder 5">
            <a:extLst>
              <a:ext uri="{FF2B5EF4-FFF2-40B4-BE49-F238E27FC236}">
                <a16:creationId xmlns:a16="http://schemas.microsoft.com/office/drawing/2014/main" id="{8878245B-3513-5746-99BB-E3A252BCFB1A}"/>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12</a:t>
            </a:fld>
            <a:endParaRPr lang="en-GB" sz="1600">
              <a:solidFill>
                <a:prstClr val="black">
                  <a:lumMod val="65000"/>
                  <a:lumOff val="35000"/>
                </a:prstClr>
              </a:solidFill>
              <a:latin typeface="Arial"/>
            </a:endParaRPr>
          </a:p>
        </p:txBody>
      </p:sp>
      <p:pic>
        <p:nvPicPr>
          <p:cNvPr id="3" name="Picture 2">
            <a:extLst>
              <a:ext uri="{FF2B5EF4-FFF2-40B4-BE49-F238E27FC236}">
                <a16:creationId xmlns:a16="http://schemas.microsoft.com/office/drawing/2014/main" id="{6565915E-5D35-E34D-9477-5282C1E9208E}"/>
              </a:ext>
            </a:extLst>
          </p:cNvPr>
          <p:cNvPicPr>
            <a:picLocks noChangeAspect="1"/>
          </p:cNvPicPr>
          <p:nvPr/>
        </p:nvPicPr>
        <p:blipFill>
          <a:blip r:embed="rId3"/>
          <a:stretch>
            <a:fillRect/>
          </a:stretch>
        </p:blipFill>
        <p:spPr>
          <a:xfrm>
            <a:off x="314194" y="1756586"/>
            <a:ext cx="1906492" cy="2693299"/>
          </a:xfrm>
          <a:prstGeom prst="rect">
            <a:avLst/>
          </a:prstGeom>
        </p:spPr>
      </p:pic>
      <p:sp>
        <p:nvSpPr>
          <p:cNvPr id="10" name="Rectangle 9">
            <a:extLst>
              <a:ext uri="{FF2B5EF4-FFF2-40B4-BE49-F238E27FC236}">
                <a16:creationId xmlns:a16="http://schemas.microsoft.com/office/drawing/2014/main" id="{61FB33A7-D6AF-AA48-B8B3-0828D57379D3}"/>
              </a:ext>
            </a:extLst>
          </p:cNvPr>
          <p:cNvSpPr/>
          <p:nvPr/>
        </p:nvSpPr>
        <p:spPr>
          <a:xfrm>
            <a:off x="-1909969" y="4069802"/>
            <a:ext cx="6096000" cy="369332"/>
          </a:xfrm>
          <a:prstGeom prst="rect">
            <a:avLst/>
          </a:prstGeom>
        </p:spPr>
        <p:txBody>
          <a:bodyPr>
            <a:spAutoFit/>
          </a:bodyPr>
          <a:lstStyle/>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2" name="Rectangle 11">
            <a:extLst>
              <a:ext uri="{FF2B5EF4-FFF2-40B4-BE49-F238E27FC236}">
                <a16:creationId xmlns:a16="http://schemas.microsoft.com/office/drawing/2014/main" id="{5A533CBE-8F9E-864F-A190-59A183C03A05}"/>
              </a:ext>
            </a:extLst>
          </p:cNvPr>
          <p:cNvSpPr/>
          <p:nvPr/>
        </p:nvSpPr>
        <p:spPr>
          <a:xfrm>
            <a:off x="7602361" y="1607938"/>
            <a:ext cx="4415230" cy="4190250"/>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Considers both </a:t>
            </a:r>
            <a:r>
              <a:rPr lang="en-GB" sz="2000" dirty="0">
                <a:solidFill>
                  <a:srgbClr val="23BAED"/>
                </a:solidFill>
              </a:rPr>
              <a:t>impacts and dependencies</a:t>
            </a:r>
            <a:r>
              <a:rPr lang="en-GB" sz="2000" dirty="0">
                <a:solidFill>
                  <a:schemeClr val="tx1">
                    <a:lumMod val="65000"/>
                    <a:lumOff val="35000"/>
                  </a:schemeClr>
                </a:solidFill>
              </a:rPr>
              <a:t> – a broader  </a:t>
            </a:r>
            <a:br>
              <a:rPr lang="en-GB" sz="2000" dirty="0">
                <a:solidFill>
                  <a:schemeClr val="tx1">
                    <a:lumMod val="65000"/>
                    <a:lumOff val="35000"/>
                  </a:schemeClr>
                </a:solidFill>
              </a:rPr>
            </a:br>
            <a:r>
              <a:rPr lang="en-GB" sz="2000" dirty="0">
                <a:solidFill>
                  <a:schemeClr val="tx1">
                    <a:lumMod val="65000"/>
                    <a:lumOff val="35000"/>
                  </a:schemeClr>
                </a:solidFill>
              </a:rPr>
              <a:t>view of risk</a:t>
            </a:r>
          </a:p>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Moves the discussion from </a:t>
            </a:r>
            <a:r>
              <a:rPr lang="en-GB" sz="2000" dirty="0">
                <a:solidFill>
                  <a:srgbClr val="23BAED"/>
                </a:solidFill>
              </a:rPr>
              <a:t>measurement </a:t>
            </a:r>
            <a:r>
              <a:rPr lang="en-GB" sz="2000" dirty="0">
                <a:solidFill>
                  <a:schemeClr val="tx1">
                    <a:lumMod val="50000"/>
                    <a:lumOff val="50000"/>
                  </a:schemeClr>
                </a:solidFill>
              </a:rPr>
              <a:t>to</a:t>
            </a:r>
            <a:r>
              <a:rPr lang="en-GB" sz="2000" dirty="0">
                <a:solidFill>
                  <a:srgbClr val="23BAED"/>
                </a:solidFill>
              </a:rPr>
              <a:t> valuation</a:t>
            </a:r>
          </a:p>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Recognises </a:t>
            </a:r>
            <a:r>
              <a:rPr lang="en-GB" sz="2000" dirty="0">
                <a:solidFill>
                  <a:srgbClr val="23BAED"/>
                </a:solidFill>
              </a:rPr>
              <a:t>interrelated</a:t>
            </a:r>
            <a:r>
              <a:rPr lang="en-GB" sz="2000" dirty="0">
                <a:solidFill>
                  <a:schemeClr val="tx1">
                    <a:lumMod val="65000"/>
                    <a:lumOff val="35000"/>
                  </a:schemeClr>
                </a:solidFill>
              </a:rPr>
              <a:t> issues.</a:t>
            </a:r>
          </a:p>
          <a:p>
            <a:pPr marL="342900" indent="-342900">
              <a:lnSpc>
                <a:spcPct val="150000"/>
              </a:lnSpc>
              <a:spcAft>
                <a:spcPts val="1200"/>
              </a:spcAft>
              <a:buClr>
                <a:srgbClr val="23BAED"/>
              </a:buClr>
              <a:buFont typeface="Wingdings" panose="05000000000000000000" pitchFamily="2" charset="2"/>
              <a:buChar char="v"/>
            </a:pPr>
            <a:r>
              <a:rPr lang="en-GB" sz="2000" dirty="0">
                <a:solidFill>
                  <a:schemeClr val="tx1">
                    <a:lumMod val="65000"/>
                    <a:lumOff val="35000"/>
                  </a:schemeClr>
                </a:solidFill>
              </a:rPr>
              <a:t>Supports broader and better </a:t>
            </a:r>
            <a:br>
              <a:rPr lang="en-GB" sz="2000" dirty="0">
                <a:solidFill>
                  <a:schemeClr val="tx1">
                    <a:lumMod val="65000"/>
                    <a:lumOff val="35000"/>
                  </a:schemeClr>
                </a:solidFill>
              </a:rPr>
            </a:br>
            <a:r>
              <a:rPr lang="en-GB" sz="2000" dirty="0">
                <a:solidFill>
                  <a:srgbClr val="23BAED"/>
                </a:solidFill>
              </a:rPr>
              <a:t>non-financial disclosure</a:t>
            </a:r>
          </a:p>
        </p:txBody>
      </p:sp>
      <p:pic>
        <p:nvPicPr>
          <p:cNvPr id="9" name="Picture 8">
            <a:extLst>
              <a:ext uri="{FF2B5EF4-FFF2-40B4-BE49-F238E27FC236}">
                <a16:creationId xmlns:a16="http://schemas.microsoft.com/office/drawing/2014/main" id="{2D20E4DC-8F1B-9E42-881F-75D0DD659239}"/>
              </a:ext>
            </a:extLst>
          </p:cNvPr>
          <p:cNvPicPr>
            <a:picLocks noChangeAspect="1"/>
          </p:cNvPicPr>
          <p:nvPr/>
        </p:nvPicPr>
        <p:blipFill rotWithShape="1">
          <a:blip r:embed="rId4"/>
          <a:srcRect t="3913" r="1557"/>
          <a:stretch/>
        </p:blipFill>
        <p:spPr>
          <a:xfrm>
            <a:off x="2703225" y="1147494"/>
            <a:ext cx="4682139" cy="4799342"/>
          </a:xfrm>
          <a:prstGeom prst="rect">
            <a:avLst/>
          </a:prstGeom>
        </p:spPr>
      </p:pic>
      <p:sp>
        <p:nvSpPr>
          <p:cNvPr id="4" name="Rectangle 3">
            <a:extLst>
              <a:ext uri="{FF2B5EF4-FFF2-40B4-BE49-F238E27FC236}">
                <a16:creationId xmlns:a16="http://schemas.microsoft.com/office/drawing/2014/main" id="{7B5F8076-17A8-2B4A-B83C-B13FCEBFAE96}"/>
              </a:ext>
            </a:extLst>
          </p:cNvPr>
          <p:cNvSpPr/>
          <p:nvPr/>
        </p:nvSpPr>
        <p:spPr>
          <a:xfrm>
            <a:off x="1138030" y="6090828"/>
            <a:ext cx="7878387" cy="702308"/>
          </a:xfrm>
          <a:prstGeom prst="rect">
            <a:avLst/>
          </a:prstGeom>
        </p:spPr>
        <p:txBody>
          <a:bodyPr wrap="square">
            <a:spAutoFit/>
          </a:bodyPr>
          <a:lstStyle/>
          <a:p>
            <a:pPr algn="ctr">
              <a:lnSpc>
                <a:spcPct val="115000"/>
              </a:lnSpc>
              <a:spcBef>
                <a:spcPts val="600"/>
              </a:spcBef>
              <a:spcAft>
                <a:spcPts val="600"/>
              </a:spcAft>
            </a:pPr>
            <a:r>
              <a:rPr lang="en-GB" b="1" dirty="0">
                <a:solidFill>
                  <a:srgbClr val="4D4D4F"/>
                </a:solidFill>
                <a:ea typeface="Verdana" panose="020B0604030504040204" pitchFamily="34" charset="0"/>
              </a:rPr>
              <a:t>Integrating natural capital &amp; biodiversity </a:t>
            </a:r>
            <a:r>
              <a:rPr lang="en-GB" dirty="0">
                <a:solidFill>
                  <a:srgbClr val="4D4D4F"/>
                </a:solidFill>
                <a:ea typeface="Verdana" panose="020B0604030504040204" pitchFamily="34" charset="0"/>
              </a:rPr>
              <a:t>allows  identification of  risk and opportunities that might otherwise be hidden or missed. </a:t>
            </a:r>
          </a:p>
        </p:txBody>
      </p:sp>
    </p:spTree>
    <p:extLst>
      <p:ext uri="{BB962C8B-B14F-4D97-AF65-F5344CB8AC3E}">
        <p14:creationId xmlns:p14="http://schemas.microsoft.com/office/powerpoint/2010/main" val="281166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 Key terms</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04E174-E579-407B-8B31-EE139207FFDD}"/>
              </a:ext>
            </a:extLst>
          </p:cNvPr>
          <p:cNvSpPr txBox="1"/>
          <p:nvPr/>
        </p:nvSpPr>
        <p:spPr>
          <a:xfrm>
            <a:off x="10091043" y="5756047"/>
            <a:ext cx="21009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pic>
        <p:nvPicPr>
          <p:cNvPr id="6" name="Picture 5">
            <a:extLst>
              <a:ext uri="{FF2B5EF4-FFF2-40B4-BE49-F238E27FC236}">
                <a16:creationId xmlns:a16="http://schemas.microsoft.com/office/drawing/2014/main" id="{85CF5188-5E81-9D45-BD7C-4E0918D723D0}"/>
              </a:ext>
            </a:extLst>
          </p:cNvPr>
          <p:cNvPicPr>
            <a:picLocks noChangeAspect="1"/>
          </p:cNvPicPr>
          <p:nvPr/>
        </p:nvPicPr>
        <p:blipFill>
          <a:blip r:embed="rId3"/>
          <a:stretch>
            <a:fillRect/>
          </a:stretch>
        </p:blipFill>
        <p:spPr>
          <a:xfrm>
            <a:off x="1378753" y="2569607"/>
            <a:ext cx="1638260" cy="2314368"/>
          </a:xfrm>
          <a:prstGeom prst="rect">
            <a:avLst/>
          </a:prstGeom>
          <a:ln>
            <a:solidFill>
              <a:schemeClr val="bg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B6F4D853-38AE-C84C-AF16-849F303DBA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194" y="1222635"/>
            <a:ext cx="1608442" cy="2285023"/>
          </a:xfrm>
          <a:prstGeom prst="rect">
            <a:avLst/>
          </a:prstGeom>
          <a:ln w="9525" cap="flat">
            <a:solidFill>
              <a:srgbClr val="000000"/>
            </a:solidFill>
            <a:prstDash val="solid"/>
            <a:round/>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52459563-DA79-BA40-817E-35ADDE19EE97}"/>
              </a:ext>
            </a:extLst>
          </p:cNvPr>
          <p:cNvSpPr/>
          <p:nvPr/>
        </p:nvSpPr>
        <p:spPr>
          <a:xfrm>
            <a:off x="3156124" y="1222635"/>
            <a:ext cx="8886586" cy="6555641"/>
          </a:xfrm>
          <a:prstGeom prst="rect">
            <a:avLst/>
          </a:prstGeom>
          <a:ln>
            <a:noFill/>
          </a:ln>
        </p:spPr>
        <p:txBody>
          <a:bodyPr wrap="square">
            <a:spAutoFit/>
          </a:bodyPr>
          <a:lstStyle/>
          <a:p>
            <a:pPr>
              <a:spcAft>
                <a:spcPts val="0"/>
              </a:spcAft>
            </a:pPr>
            <a:r>
              <a:rPr lang="en-GB" sz="2000" b="1" dirty="0">
                <a:solidFill>
                  <a:srgbClr val="23BAED"/>
                </a:solidFill>
                <a:ea typeface="Calibri" panose="020F0502020204030204" pitchFamily="34" charset="0"/>
                <a:cs typeface="Times New Roman" panose="02020603050405020304" pitchFamily="18" charset="0"/>
              </a:rPr>
              <a:t>Natural capital</a:t>
            </a:r>
            <a:endParaRPr lang="en-GB" sz="2000" b="1" dirty="0">
              <a:ea typeface="Calibri" panose="020F0502020204030204" pitchFamily="34" charset="0"/>
              <a:cs typeface="Times New Roman" panose="02020603050405020304" pitchFamily="18" charset="0"/>
            </a:endParaRPr>
          </a:p>
          <a:p>
            <a:pPr>
              <a:spcAft>
                <a:spcPts val="0"/>
              </a:spcAft>
            </a:pPr>
            <a:r>
              <a:rPr lang="en-GB" sz="2000" dirty="0">
                <a:solidFill>
                  <a:srgbClr val="595959"/>
                </a:solidFill>
              </a:rPr>
              <a:t>is the stock of </a:t>
            </a:r>
            <a:r>
              <a:rPr lang="en-GB" sz="2000" b="1" dirty="0">
                <a:solidFill>
                  <a:srgbClr val="23BAED"/>
                </a:solidFill>
              </a:rPr>
              <a:t>renewable and non-renewable natural resources</a:t>
            </a:r>
            <a:r>
              <a:rPr lang="en-GB" sz="2000" dirty="0"/>
              <a:t>, </a:t>
            </a:r>
            <a:r>
              <a:rPr lang="en-GB" sz="2000" dirty="0">
                <a:solidFill>
                  <a:srgbClr val="595959"/>
                </a:solidFill>
              </a:rPr>
              <a:t>(e.g. plants, animals, air water, soils, minerals) that combine to yield a </a:t>
            </a:r>
            <a:r>
              <a:rPr lang="en-GB" sz="2000" b="1" dirty="0">
                <a:solidFill>
                  <a:srgbClr val="23BAED"/>
                </a:solidFill>
              </a:rPr>
              <a:t>flow of “services” </a:t>
            </a:r>
            <a:r>
              <a:rPr lang="en-GB" sz="2000" dirty="0">
                <a:solidFill>
                  <a:srgbClr val="595959"/>
                </a:solidFill>
              </a:rPr>
              <a:t>to people. These flows provide </a:t>
            </a:r>
            <a:r>
              <a:rPr lang="en-GB" sz="2000" b="1" dirty="0">
                <a:solidFill>
                  <a:srgbClr val="00B0F0"/>
                </a:solidFill>
              </a:rPr>
              <a:t>value</a:t>
            </a:r>
            <a:r>
              <a:rPr lang="en-GB" sz="2000" dirty="0">
                <a:solidFill>
                  <a:srgbClr val="595959"/>
                </a:solidFill>
              </a:rPr>
              <a:t> to business and society</a:t>
            </a:r>
            <a:endParaRPr lang="en-GB" sz="2000" dirty="0">
              <a:solidFill>
                <a:schemeClr val="tx1">
                  <a:lumMod val="50000"/>
                  <a:lumOff val="50000"/>
                </a:schemeClr>
              </a:solidFill>
              <a:ea typeface="Calibri" panose="020F0502020204030204" pitchFamily="34" charset="0"/>
              <a:cs typeface="Times New Roman" panose="02020603050405020304" pitchFamily="18" charset="0"/>
            </a:endParaRPr>
          </a:p>
          <a:p>
            <a:pPr>
              <a:spcAft>
                <a:spcPts val="0"/>
              </a:spcAft>
            </a:pPr>
            <a:endParaRPr lang="en-GB" sz="2000" dirty="0">
              <a:solidFill>
                <a:schemeClr val="tx1">
                  <a:lumMod val="50000"/>
                  <a:lumOff val="50000"/>
                </a:schemeClr>
              </a:solidFill>
              <a:ea typeface="Calibri" panose="020F0502020204030204" pitchFamily="34" charset="0"/>
              <a:cs typeface="Times New Roman" panose="02020603050405020304" pitchFamily="18" charset="0"/>
            </a:endParaRPr>
          </a:p>
          <a:p>
            <a:pPr>
              <a:spcAft>
                <a:spcPts val="0"/>
              </a:spcAft>
            </a:pPr>
            <a:r>
              <a:rPr lang="en-GB" sz="2000" b="1" dirty="0">
                <a:solidFill>
                  <a:srgbClr val="23BAED"/>
                </a:solidFill>
                <a:ea typeface="Calibri" panose="020F0502020204030204" pitchFamily="34" charset="0"/>
                <a:cs typeface="Times New Roman" panose="02020603050405020304" pitchFamily="18" charset="0"/>
              </a:rPr>
              <a:t>Ecosystem services</a:t>
            </a:r>
          </a:p>
          <a:p>
            <a:pPr>
              <a:spcAft>
                <a:spcPts val="0"/>
              </a:spcAft>
            </a:pPr>
            <a:r>
              <a:rPr lang="en-GB" sz="2000" dirty="0">
                <a:solidFill>
                  <a:schemeClr val="tx1">
                    <a:lumMod val="50000"/>
                    <a:lumOff val="50000"/>
                  </a:schemeClr>
                </a:solidFill>
                <a:ea typeface="Calibri" panose="020F0502020204030204" pitchFamily="34" charset="0"/>
                <a:cs typeface="Times New Roman" panose="02020603050405020304" pitchFamily="18" charset="0"/>
              </a:rPr>
              <a:t> “the benefits people obtain from ecosystems” often divided into four categories: Provisioning, Regulating, Cultural, Supporting </a:t>
            </a:r>
          </a:p>
          <a:p>
            <a:pPr>
              <a:spcAft>
                <a:spcPts val="0"/>
              </a:spcAft>
            </a:pPr>
            <a:r>
              <a:rPr lang="en-GB" sz="2000" dirty="0">
                <a:solidFill>
                  <a:srgbClr val="23BAED"/>
                </a:solidFill>
                <a:ea typeface="Calibri" panose="020F0502020204030204" pitchFamily="34" charset="0"/>
                <a:cs typeface="Times New Roman" panose="02020603050405020304" pitchFamily="18" charset="0"/>
              </a:rPr>
              <a:t> </a:t>
            </a:r>
          </a:p>
          <a:p>
            <a:pPr>
              <a:spcAft>
                <a:spcPts val="0"/>
              </a:spcAft>
            </a:pPr>
            <a:r>
              <a:rPr lang="en-GB" sz="2000" b="1" dirty="0">
                <a:solidFill>
                  <a:srgbClr val="23BAED"/>
                </a:solidFill>
                <a:ea typeface="Calibri" panose="020F0502020204030204" pitchFamily="34" charset="0"/>
                <a:cs typeface="Times New Roman" panose="02020603050405020304" pitchFamily="18" charset="0"/>
              </a:rPr>
              <a:t>Biodiversity</a:t>
            </a:r>
          </a:p>
          <a:p>
            <a:pPr>
              <a:spcAft>
                <a:spcPts val="0"/>
              </a:spcAft>
            </a:pPr>
            <a:r>
              <a:rPr lang="en-GB" sz="2000" dirty="0">
                <a:solidFill>
                  <a:schemeClr val="tx1">
                    <a:lumMod val="50000"/>
                    <a:lumOff val="50000"/>
                  </a:schemeClr>
                </a:solidFill>
                <a:ea typeface="Calibri" panose="020F0502020204030204" pitchFamily="34" charset="0"/>
                <a:cs typeface="Times New Roman" panose="02020603050405020304" pitchFamily="18" charset="0"/>
              </a:rPr>
              <a:t>The variability among living organisms  including terrestrial, marine, and other aquatic ecosystems and the ecological complexes of which they are part; this includes diversity within species, between species, and of ecosystems. </a:t>
            </a:r>
            <a:r>
              <a:rPr lang="en-GB" sz="2000" dirty="0">
                <a:solidFill>
                  <a:schemeClr val="tx1">
                    <a:lumMod val="50000"/>
                    <a:lumOff val="50000"/>
                  </a:schemeClr>
                </a:solidFill>
              </a:rPr>
              <a:t>Higher levels of biodiversity  </a:t>
            </a:r>
            <a:r>
              <a:rPr lang="en-GB" sz="2000" b="1" dirty="0">
                <a:solidFill>
                  <a:srgbClr val="23BAED"/>
                </a:solidFill>
              </a:rPr>
              <a:t>generate a greater quantity and quality of goods and services</a:t>
            </a:r>
            <a:r>
              <a:rPr lang="en-GB" sz="2000" dirty="0">
                <a:solidFill>
                  <a:srgbClr val="595959"/>
                </a:solidFill>
              </a:rPr>
              <a:t>, </a:t>
            </a:r>
            <a:r>
              <a:rPr lang="en-GB" sz="2000" dirty="0">
                <a:solidFill>
                  <a:schemeClr val="tx1">
                    <a:lumMod val="50000"/>
                    <a:lumOff val="50000"/>
                  </a:schemeClr>
                </a:solidFill>
              </a:rPr>
              <a:t>and more </a:t>
            </a:r>
            <a:r>
              <a:rPr lang="en-GB" sz="2000" b="1" dirty="0">
                <a:solidFill>
                  <a:srgbClr val="23BAED"/>
                </a:solidFill>
              </a:rPr>
              <a:t>resilience</a:t>
            </a:r>
            <a:r>
              <a:rPr lang="en-GB" sz="2000" dirty="0">
                <a:solidFill>
                  <a:srgbClr val="595959"/>
                </a:solidFill>
              </a:rPr>
              <a:t> </a:t>
            </a:r>
            <a:r>
              <a:rPr lang="en-GB" sz="2000" dirty="0">
                <a:solidFill>
                  <a:schemeClr val="tx1">
                    <a:lumMod val="65000"/>
                    <a:lumOff val="35000"/>
                  </a:schemeClr>
                </a:solidFill>
              </a:rPr>
              <a:t>to change</a:t>
            </a:r>
            <a:endParaRPr lang="en-GB" sz="2000" dirty="0">
              <a:solidFill>
                <a:schemeClr val="tx1">
                  <a:lumMod val="65000"/>
                  <a:lumOff val="35000"/>
                </a:schemeClr>
              </a:solidFill>
              <a:ea typeface="Calibri" panose="020F0502020204030204" pitchFamily="34" charset="0"/>
              <a:cs typeface="Times New Roman" panose="02020603050405020304" pitchFamily="18" charset="0"/>
            </a:endParaRPr>
          </a:p>
          <a:p>
            <a:pPr>
              <a:spcAft>
                <a:spcPts val="0"/>
              </a:spcAft>
            </a:pPr>
            <a:endParaRPr lang="en-GB" sz="2400" dirty="0">
              <a:solidFill>
                <a:schemeClr val="tx1">
                  <a:lumMod val="50000"/>
                  <a:lumOff val="50000"/>
                </a:schemeClr>
              </a:solidFill>
              <a:ea typeface="Calibri" panose="020F0502020204030204" pitchFamily="34" charset="0"/>
              <a:cs typeface="Times New Roman" panose="02020603050405020304" pitchFamily="18" charset="0"/>
            </a:endParaRPr>
          </a:p>
          <a:p>
            <a:pPr>
              <a:spcAft>
                <a:spcPts val="0"/>
              </a:spcAft>
            </a:pPr>
            <a:r>
              <a:rPr lang="en-GB" sz="2400" dirty="0">
                <a:solidFill>
                  <a:schemeClr val="tx1">
                    <a:lumMod val="50000"/>
                    <a:lumOff val="50000"/>
                  </a:schemeClr>
                </a:solidFill>
                <a:ea typeface="Calibri" panose="020F0502020204030204" pitchFamily="34" charset="0"/>
                <a:cs typeface="Times New Roman" panose="02020603050405020304" pitchFamily="18" charset="0"/>
              </a:rPr>
              <a:t> </a:t>
            </a:r>
          </a:p>
          <a:p>
            <a:pPr>
              <a:spcAft>
                <a:spcPts val="0"/>
              </a:spcAft>
            </a:pPr>
            <a:endParaRPr lang="en-GB" sz="2400" dirty="0">
              <a:solidFill>
                <a:schemeClr val="tx1">
                  <a:lumMod val="50000"/>
                  <a:lumOff val="50000"/>
                </a:schemeClr>
              </a:solidFill>
              <a:ea typeface="Calibri" panose="020F0502020204030204" pitchFamily="34" charset="0"/>
              <a:cs typeface="Times New Roman" panose="02020603050405020304" pitchFamily="18" charset="0"/>
            </a:endParaRPr>
          </a:p>
          <a:p>
            <a:pPr>
              <a:spcAft>
                <a:spcPts val="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7C58D1F-5B53-7E49-954B-EF614C1ED299}"/>
              </a:ext>
            </a:extLst>
          </p:cNvPr>
          <p:cNvSpPr/>
          <p:nvPr/>
        </p:nvSpPr>
        <p:spPr>
          <a:xfrm>
            <a:off x="-4205331" y="5806565"/>
            <a:ext cx="6096000" cy="414922"/>
          </a:xfrm>
          <a:prstGeom prst="rect">
            <a:avLst/>
          </a:prstGeom>
        </p:spPr>
        <p:txBody>
          <a:bodyPr>
            <a:spAutoFit/>
          </a:bodyPr>
          <a:lstStyle/>
          <a:p>
            <a:pPr defTabSz="914354">
              <a:lnSpc>
                <a:spcPct val="130000"/>
              </a:lnSpc>
              <a:defRPr/>
            </a:pPr>
            <a:r>
              <a:rPr lang="en-GB" dirty="0">
                <a:solidFill>
                  <a:srgbClr val="595959"/>
                </a:solidFill>
              </a:rPr>
              <a:t>.</a:t>
            </a:r>
          </a:p>
        </p:txBody>
      </p:sp>
    </p:spTree>
    <p:extLst>
      <p:ext uri="{BB962C8B-B14F-4D97-AF65-F5344CB8AC3E}">
        <p14:creationId xmlns:p14="http://schemas.microsoft.com/office/powerpoint/2010/main" val="322157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a:solidFill>
                  <a:srgbClr val="23BAED"/>
                </a:solidFill>
              </a:rPr>
              <a:t>Why</a:t>
            </a:r>
            <a:r>
              <a:rPr lang="en-GB" sz="400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59629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The decline in nature and its drivers</a:t>
            </a:r>
          </a:p>
        </p:txBody>
      </p:sp>
      <p:sp>
        <p:nvSpPr>
          <p:cNvPr id="13" name="TextBox 12">
            <a:extLst>
              <a:ext uri="{FF2B5EF4-FFF2-40B4-BE49-F238E27FC236}">
                <a16:creationId xmlns:a16="http://schemas.microsoft.com/office/drawing/2014/main" id="{463A4ECE-5AE8-47D2-B697-B71A0D5C7707}"/>
              </a:ext>
            </a:extLst>
          </p:cNvPr>
          <p:cNvSpPr txBox="1"/>
          <p:nvPr/>
        </p:nvSpPr>
        <p:spPr>
          <a:xfrm>
            <a:off x="513818" y="5412228"/>
            <a:ext cx="49974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lang="en-GB" sz="1400" dirty="0">
                <a:solidFill>
                  <a:prstClr val="black">
                    <a:lumMod val="65000"/>
                    <a:lumOff val="35000"/>
                  </a:prstClr>
                </a:solidFill>
                <a:latin typeface="Arial"/>
              </a:rPr>
              <a:t> IPBES Global Assessment Report 2019</a:t>
            </a: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7C509E8F-C764-4643-A72E-EFF43F1B5B66}"/>
              </a:ext>
            </a:extLst>
          </p:cNvPr>
          <p:cNvSpPr txBox="1"/>
          <p:nvPr/>
        </p:nvSpPr>
        <p:spPr>
          <a:xfrm>
            <a:off x="6569612" y="675249"/>
            <a:ext cx="248786" cy="369332"/>
          </a:xfrm>
          <a:prstGeom prst="rect">
            <a:avLst/>
          </a:prstGeom>
          <a:noFill/>
        </p:spPr>
        <p:txBody>
          <a:bodyPr wrap="none" rtlCol="0">
            <a:spAutoFit/>
          </a:bodyPr>
          <a:lstStyle/>
          <a:p>
            <a:r>
              <a:rPr lang="en-US" dirty="0"/>
              <a:t> </a:t>
            </a:r>
          </a:p>
        </p:txBody>
      </p:sp>
      <p:pic>
        <p:nvPicPr>
          <p:cNvPr id="8" name="Picture 7" descr="A screenshot of a cell phone&#10;&#10;Description automatically generated">
            <a:extLst>
              <a:ext uri="{FF2B5EF4-FFF2-40B4-BE49-F238E27FC236}">
                <a16:creationId xmlns:a16="http://schemas.microsoft.com/office/drawing/2014/main" id="{CEAF4180-CDED-BA45-A56A-F1E4778FA6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194" y="1272957"/>
            <a:ext cx="6974166" cy="3985849"/>
          </a:xfrm>
          <a:prstGeom prst="rect">
            <a:avLst/>
          </a:prstGeom>
        </p:spPr>
      </p:pic>
      <p:sp>
        <p:nvSpPr>
          <p:cNvPr id="6" name="TextBox 5">
            <a:extLst>
              <a:ext uri="{FF2B5EF4-FFF2-40B4-BE49-F238E27FC236}">
                <a16:creationId xmlns:a16="http://schemas.microsoft.com/office/drawing/2014/main" id="{9298F7AC-2F24-6A45-8757-A1E77AF9823B}"/>
              </a:ext>
            </a:extLst>
          </p:cNvPr>
          <p:cNvSpPr txBox="1"/>
          <p:nvPr/>
        </p:nvSpPr>
        <p:spPr>
          <a:xfrm>
            <a:off x="1502229" y="6291545"/>
            <a:ext cx="8808309" cy="338554"/>
          </a:xfrm>
          <a:prstGeom prst="rect">
            <a:avLst/>
          </a:prstGeom>
          <a:noFill/>
        </p:spPr>
        <p:txBody>
          <a:bodyPr wrap="none" rtlCol="0">
            <a:spAutoFit/>
          </a:bodyPr>
          <a:lstStyle/>
          <a:p>
            <a:r>
              <a:rPr lang="en-US" sz="1600" dirty="0">
                <a:solidFill>
                  <a:schemeClr val="tx1">
                    <a:lumMod val="50000"/>
                    <a:lumOff val="50000"/>
                  </a:schemeClr>
                </a:solidFill>
              </a:rPr>
              <a:t>Dasgupta Review and UN Biodiversity Conference (CBD COP 15) are key 2021 developments </a:t>
            </a:r>
          </a:p>
        </p:txBody>
      </p:sp>
      <p:sp>
        <p:nvSpPr>
          <p:cNvPr id="4" name="Rectangle 3">
            <a:extLst>
              <a:ext uri="{FF2B5EF4-FFF2-40B4-BE49-F238E27FC236}">
                <a16:creationId xmlns:a16="http://schemas.microsoft.com/office/drawing/2014/main" id="{8F70BF0D-57E4-6041-A100-DD73D5D96F83}"/>
              </a:ext>
            </a:extLst>
          </p:cNvPr>
          <p:cNvSpPr/>
          <p:nvPr/>
        </p:nvSpPr>
        <p:spPr>
          <a:xfrm>
            <a:off x="7628708" y="3855803"/>
            <a:ext cx="4251557" cy="1169551"/>
          </a:xfrm>
          <a:prstGeom prst="rect">
            <a:avLst/>
          </a:prstGeom>
          <a:ln>
            <a:solidFill>
              <a:schemeClr val="tx1">
                <a:lumMod val="50000"/>
                <a:lumOff val="50000"/>
              </a:schemeClr>
            </a:solidFill>
          </a:ln>
        </p:spPr>
        <p:txBody>
          <a:bodyPr wrap="square">
            <a:spAutoFit/>
          </a:bodyPr>
          <a:lstStyle/>
          <a:p>
            <a:r>
              <a:rPr lang="en-GB" sz="1400" i="1" dirty="0">
                <a:solidFill>
                  <a:schemeClr val="tx1">
                    <a:lumMod val="50000"/>
                    <a:lumOff val="50000"/>
                  </a:schemeClr>
                </a:solidFill>
              </a:rPr>
              <a:t>‘Humans have transformed the majority of the world’s ecosystems, destroying, degrading and fragmenting terrestrial, marine and other aquatic habitats, and undermining the services they provide’. </a:t>
            </a:r>
            <a:r>
              <a:rPr lang="en-GB" sz="1400" dirty="0">
                <a:solidFill>
                  <a:schemeClr val="tx1">
                    <a:lumMod val="50000"/>
                    <a:lumOff val="50000"/>
                  </a:schemeClr>
                </a:solidFill>
              </a:rPr>
              <a:t>OECD 2019</a:t>
            </a:r>
            <a:endPar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27DC969-AC4D-0848-91E6-5DC6B99B717F}"/>
              </a:ext>
            </a:extLst>
          </p:cNvPr>
          <p:cNvSpPr/>
          <p:nvPr/>
        </p:nvSpPr>
        <p:spPr>
          <a:xfrm>
            <a:off x="7697966" y="1406904"/>
            <a:ext cx="4431803" cy="1569660"/>
          </a:xfrm>
          <a:prstGeom prst="rect">
            <a:avLst/>
          </a:prstGeom>
          <a:ln>
            <a:solidFill>
              <a:schemeClr val="accent1"/>
            </a:solidFill>
          </a:ln>
        </p:spPr>
        <p:txBody>
          <a:bodyPr wrap="square">
            <a:spAutoFit/>
          </a:bodyPr>
          <a:lstStyle/>
          <a:p>
            <a:r>
              <a:rPr lang="en-GB" sz="1600" dirty="0">
                <a:solidFill>
                  <a:schemeClr val="tx1">
                    <a:lumMod val="50000"/>
                    <a:lumOff val="50000"/>
                  </a:schemeClr>
                </a:solidFill>
                <a:ea typeface="Calibri" panose="020F0502020204030204" pitchFamily="34" charset="0"/>
                <a:cs typeface="Times New Roman" panose="02020603050405020304" pitchFamily="18" charset="0"/>
              </a:rPr>
              <a:t>High impact direct drivers of change in nature</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changes in land and sea use</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direct exploitation of organisms</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climate change</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pollution</a:t>
            </a:r>
          </a:p>
          <a:p>
            <a:pPr marL="285750" indent="-285750">
              <a:buFont typeface="Wingdings" pitchFamily="2" charset="2"/>
              <a:buChar char="v"/>
            </a:pPr>
            <a:r>
              <a:rPr lang="en-GB" sz="1600" dirty="0">
                <a:solidFill>
                  <a:srgbClr val="23BAED"/>
                </a:solidFill>
                <a:ea typeface="Calibri" panose="020F0502020204030204" pitchFamily="34" charset="0"/>
                <a:cs typeface="Times New Roman" panose="02020603050405020304" pitchFamily="18" charset="0"/>
              </a:rPr>
              <a:t> invasion of alien species</a:t>
            </a:r>
            <a:r>
              <a:rPr lang="en-GB" sz="1600" dirty="0">
                <a:solidFill>
                  <a:srgbClr val="23BAED"/>
                </a:solidFill>
              </a:rPr>
              <a:t> </a:t>
            </a:r>
          </a:p>
        </p:txBody>
      </p:sp>
    </p:spTree>
    <p:extLst>
      <p:ext uri="{BB962C8B-B14F-4D97-AF65-F5344CB8AC3E}">
        <p14:creationId xmlns:p14="http://schemas.microsoft.com/office/powerpoint/2010/main" val="284644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COVID-19 and nature</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33855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660066"/>
              </a:buClr>
              <a:buSzTx/>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p:txBody>
      </p:sp>
      <p:pic>
        <p:nvPicPr>
          <p:cNvPr id="5" name="Picture 4">
            <a:extLst>
              <a:ext uri="{FF2B5EF4-FFF2-40B4-BE49-F238E27FC236}">
                <a16:creationId xmlns:a16="http://schemas.microsoft.com/office/drawing/2014/main" id="{44838FE8-20D1-0A4B-A48C-EA03B92B3D2E}"/>
              </a:ext>
            </a:extLst>
          </p:cNvPr>
          <p:cNvPicPr>
            <a:picLocks noChangeAspect="1"/>
          </p:cNvPicPr>
          <p:nvPr/>
        </p:nvPicPr>
        <p:blipFill>
          <a:blip r:embed="rId3"/>
          <a:stretch>
            <a:fillRect/>
          </a:stretch>
        </p:blipFill>
        <p:spPr>
          <a:xfrm>
            <a:off x="8631042" y="2623156"/>
            <a:ext cx="3560958" cy="2068606"/>
          </a:xfrm>
          <a:prstGeom prst="rect">
            <a:avLst/>
          </a:prstGeom>
        </p:spPr>
      </p:pic>
      <p:sp>
        <p:nvSpPr>
          <p:cNvPr id="9" name="Rectangle 8">
            <a:extLst>
              <a:ext uri="{FF2B5EF4-FFF2-40B4-BE49-F238E27FC236}">
                <a16:creationId xmlns:a16="http://schemas.microsoft.com/office/drawing/2014/main" id="{61EE38F8-8CCD-E842-A8C1-1BC0E2DB71BE}"/>
              </a:ext>
            </a:extLst>
          </p:cNvPr>
          <p:cNvSpPr/>
          <p:nvPr/>
        </p:nvSpPr>
        <p:spPr>
          <a:xfrm>
            <a:off x="434663" y="1294169"/>
            <a:ext cx="9230037" cy="5563831"/>
          </a:xfrm>
          <a:prstGeom prst="rect">
            <a:avLst/>
          </a:prstGeom>
          <a:ln>
            <a:noFill/>
          </a:ln>
        </p:spPr>
        <p:txBody>
          <a:bodyPr wrap="square">
            <a:spAutoFit/>
          </a:bodyPr>
          <a:lstStyle/>
          <a:p>
            <a:endParaRPr lang="en-GB" dirty="0"/>
          </a:p>
          <a:p>
            <a:pPr marL="285750" indent="-285750">
              <a:buFont typeface="Wingdings" pitchFamily="2" charset="2"/>
              <a:buChar char="v"/>
            </a:pPr>
            <a:r>
              <a:rPr lang="en-GB" sz="1600" dirty="0">
                <a:solidFill>
                  <a:schemeClr val="tx1">
                    <a:lumMod val="50000"/>
                    <a:lumOff val="50000"/>
                  </a:schemeClr>
                </a:solidFill>
              </a:rPr>
              <a:t>The number of </a:t>
            </a:r>
            <a:r>
              <a:rPr lang="en-GB" sz="1600" dirty="0">
                <a:solidFill>
                  <a:srgbClr val="23BAED"/>
                </a:solidFill>
              </a:rPr>
              <a:t>new infectious diseases has quadrupled </a:t>
            </a:r>
            <a:r>
              <a:rPr lang="en-GB" sz="1600" dirty="0">
                <a:solidFill>
                  <a:schemeClr val="tx1">
                    <a:lumMod val="50000"/>
                    <a:lumOff val="50000"/>
                  </a:schemeClr>
                </a:solidFill>
              </a:rPr>
              <a:t>in the last 60 years </a:t>
            </a:r>
            <a:br>
              <a:rPr lang="en-GB" sz="1600" dirty="0">
                <a:solidFill>
                  <a:schemeClr val="tx1">
                    <a:lumMod val="50000"/>
                    <a:lumOff val="50000"/>
                  </a:schemeClr>
                </a:solidFill>
              </a:rPr>
            </a:br>
            <a:r>
              <a:rPr lang="en-GB" sz="1600" dirty="0">
                <a:solidFill>
                  <a:schemeClr val="tx1">
                    <a:lumMod val="50000"/>
                    <a:lumOff val="50000"/>
                  </a:schemeClr>
                </a:solidFill>
              </a:rPr>
              <a:t>(WEF, 2020)</a:t>
            </a:r>
          </a:p>
          <a:p>
            <a:r>
              <a:rPr lang="en-GB" sz="1600" dirty="0">
                <a:solidFill>
                  <a:schemeClr val="tx1">
                    <a:lumMod val="50000"/>
                    <a:lumOff val="50000"/>
                  </a:schemeClr>
                </a:solidFill>
              </a:rPr>
              <a:t> </a:t>
            </a:r>
          </a:p>
          <a:p>
            <a:pPr marL="285750" indent="-285750">
              <a:buFont typeface="Wingdings" pitchFamily="2" charset="2"/>
              <a:buChar char="v"/>
            </a:pPr>
            <a:r>
              <a:rPr lang="en-GB" sz="1600" dirty="0">
                <a:solidFill>
                  <a:schemeClr val="tx1">
                    <a:lumMod val="50000"/>
                    <a:lumOff val="50000"/>
                  </a:schemeClr>
                </a:solidFill>
              </a:rPr>
              <a:t>Natural habitats are being diminished, causing wild animals to live in closer quarters to one another and to humans. While the origin of the COVID-19 virus is yet to be established, </a:t>
            </a:r>
            <a:r>
              <a:rPr lang="en-GB" sz="1600" dirty="0">
                <a:solidFill>
                  <a:srgbClr val="23BAED"/>
                </a:solidFill>
              </a:rPr>
              <a:t>70% of emerging infectious diseases originate from wildlife</a:t>
            </a:r>
            <a:r>
              <a:rPr lang="en-GB" sz="1600" dirty="0">
                <a:solidFill>
                  <a:schemeClr val="tx1">
                    <a:lumMod val="50000"/>
                    <a:lumOff val="50000"/>
                  </a:schemeClr>
                </a:solidFill>
              </a:rPr>
              <a:t>  (WEF, 2020)</a:t>
            </a:r>
          </a:p>
          <a:p>
            <a:r>
              <a:rPr lang="en-GB" sz="1600" dirty="0"/>
              <a:t> </a:t>
            </a:r>
            <a:endParaRPr lang="en-GB" sz="1600" dirty="0">
              <a:solidFill>
                <a:schemeClr val="tx1">
                  <a:lumMod val="50000"/>
                  <a:lumOff val="50000"/>
                </a:schemeClr>
              </a:solidFill>
            </a:endParaRPr>
          </a:p>
          <a:p>
            <a:pPr marL="342900" indent="-342900">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Supporting biodiversity is vital for avoiding the next pandemic </a:t>
            </a:r>
            <a:r>
              <a:rPr lang="en-GB" sz="1600" dirty="0">
                <a:solidFill>
                  <a:srgbClr val="23BAED"/>
                </a:solidFill>
              </a:rPr>
              <a:t>- land use change </a:t>
            </a:r>
            <a:r>
              <a:rPr lang="en-GB" sz="1600" dirty="0">
                <a:solidFill>
                  <a:schemeClr val="tx1">
                    <a:lumMod val="50000"/>
                    <a:lumOff val="50000"/>
                  </a:schemeClr>
                </a:solidFill>
              </a:rPr>
              <a:t>and </a:t>
            </a:r>
            <a:r>
              <a:rPr lang="en-GB" sz="1600" dirty="0">
                <a:solidFill>
                  <a:srgbClr val="23BAED"/>
                </a:solidFill>
              </a:rPr>
              <a:t>wildlife exploitation</a:t>
            </a:r>
            <a:r>
              <a:rPr lang="en-GB" sz="1600" dirty="0">
                <a:solidFill>
                  <a:schemeClr val="tx1">
                    <a:lumMod val="50000"/>
                    <a:lumOff val="50000"/>
                  </a:schemeClr>
                </a:solidFill>
              </a:rPr>
              <a:t> are important drivers of infectious disease emergence (OECD, 2020).</a:t>
            </a:r>
          </a:p>
          <a:p>
            <a:pPr marL="342900" indent="-342900">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The pandemic has seen continuing increasing interest in sustainability in the finance sector, primarily around climate change but with nature-related issues also becoming more prominent.</a:t>
            </a:r>
          </a:p>
          <a:p>
            <a:pPr marL="342900" indent="-342900">
              <a:spcAft>
                <a:spcPts val="1200"/>
              </a:spcAft>
              <a:buClr>
                <a:srgbClr val="23BAED"/>
              </a:buClr>
              <a:buFont typeface="Wingdings" panose="05000000000000000000" pitchFamily="2" charset="2"/>
              <a:buChar char="v"/>
            </a:pPr>
            <a:endParaRPr lang="en-GB" sz="1600" dirty="0">
              <a:solidFill>
                <a:schemeClr val="tx1">
                  <a:lumMod val="50000"/>
                  <a:lumOff val="50000"/>
                </a:schemeClr>
              </a:solidFill>
            </a:endParaRPr>
          </a:p>
          <a:p>
            <a:pPr>
              <a:spcAft>
                <a:spcPts val="1200"/>
              </a:spcAft>
              <a:buClr>
                <a:srgbClr val="23BAED"/>
              </a:buClr>
            </a:pPr>
            <a:r>
              <a:rPr lang="en-GB" sz="1600" dirty="0"/>
              <a:t>‘</a:t>
            </a:r>
            <a:r>
              <a:rPr lang="en-GB" sz="1600" i="1" dirty="0">
                <a:solidFill>
                  <a:schemeClr val="tx1">
                    <a:lumMod val="50000"/>
                    <a:lumOff val="50000"/>
                  </a:schemeClr>
                </a:solidFill>
              </a:rPr>
              <a:t>The COVID-19 pandemic has shone a light on the domino effect that is triggered when one element in interconnected systems is destabilized. Altering nature without fully understanding the consequences can have devastating implications for humans’. </a:t>
            </a:r>
            <a:r>
              <a:rPr lang="en-GB" sz="1600" dirty="0">
                <a:solidFill>
                  <a:schemeClr val="tx1">
                    <a:lumMod val="50000"/>
                    <a:lumOff val="50000"/>
                  </a:schemeClr>
                </a:solidFill>
              </a:rPr>
              <a:t>(WEF, 2020)</a:t>
            </a:r>
          </a:p>
          <a:p>
            <a:pPr>
              <a:spcAft>
                <a:spcPts val="1200"/>
              </a:spcAft>
              <a:buClr>
                <a:srgbClr val="23BAED"/>
              </a:buClr>
            </a:pPr>
            <a:r>
              <a:rPr lang="en-GB" sz="1600" dirty="0">
                <a:solidFill>
                  <a:schemeClr val="bg2">
                    <a:lumMod val="75000"/>
                  </a:schemeClr>
                </a:solidFill>
              </a:rPr>
              <a:t>‘</a:t>
            </a:r>
            <a:endParaRPr lang="en-GB" sz="2400" dirty="0">
              <a:solidFill>
                <a:schemeClr val="tx1">
                  <a:lumMod val="50000"/>
                  <a:lumOff val="50000"/>
                </a:schemeClr>
              </a:solidFill>
            </a:endParaRPr>
          </a:p>
          <a:p>
            <a:pPr>
              <a:lnSpc>
                <a:spcPct val="150000"/>
              </a:lnSpc>
              <a:spcAft>
                <a:spcPts val="1200"/>
              </a:spcAft>
              <a:buClr>
                <a:srgbClr val="23BAED"/>
              </a:buClr>
            </a:pPr>
            <a:endParaRPr lang="en-GB" sz="2400" dirty="0">
              <a:solidFill>
                <a:schemeClr val="tx1">
                  <a:lumMod val="65000"/>
                  <a:lumOff val="35000"/>
                </a:schemeClr>
              </a:solidFill>
            </a:endParaRPr>
          </a:p>
        </p:txBody>
      </p:sp>
    </p:spTree>
    <p:extLst>
      <p:ext uri="{BB962C8B-B14F-4D97-AF65-F5344CB8AC3E}">
        <p14:creationId xmlns:p14="http://schemas.microsoft.com/office/powerpoint/2010/main" val="208902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Nature and climate change connections</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33855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660066"/>
              </a:buClr>
              <a:buSzTx/>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p:txBody>
      </p:sp>
      <p:sp>
        <p:nvSpPr>
          <p:cNvPr id="14" name="Rectangle 13">
            <a:extLst>
              <a:ext uri="{FF2B5EF4-FFF2-40B4-BE49-F238E27FC236}">
                <a16:creationId xmlns:a16="http://schemas.microsoft.com/office/drawing/2014/main" id="{EA02D6BD-D6B5-AB43-9A2B-C57F6CDC1318}"/>
              </a:ext>
            </a:extLst>
          </p:cNvPr>
          <p:cNvSpPr/>
          <p:nvPr/>
        </p:nvSpPr>
        <p:spPr>
          <a:xfrm>
            <a:off x="314194" y="1236429"/>
            <a:ext cx="11755886" cy="4172617"/>
          </a:xfrm>
          <a:prstGeom prst="rect">
            <a:avLst/>
          </a:prstGeom>
          <a:ln>
            <a:noFill/>
          </a:ln>
        </p:spPr>
        <p:txBody>
          <a:bodyPr wrap="square">
            <a:spAutoFit/>
          </a:bodyPr>
          <a:lstStyle/>
          <a:p>
            <a:pPr marL="171450" indent="-171450">
              <a:buFont typeface="Wingdings" pitchFamily="2" charset="2"/>
              <a:buChar char="v"/>
            </a:pPr>
            <a:r>
              <a:rPr lang="en-GB" sz="1400" dirty="0">
                <a:solidFill>
                  <a:srgbClr val="23BAED"/>
                </a:solidFill>
              </a:rPr>
              <a:t>Climate change is currently responsible for between 11% and 16% of biodiversity loss</a:t>
            </a:r>
            <a:r>
              <a:rPr lang="en-GB" sz="1400" dirty="0">
                <a:solidFill>
                  <a:schemeClr val="tx1">
                    <a:lumMod val="50000"/>
                    <a:lumOff val="50000"/>
                  </a:schemeClr>
                </a:solidFill>
              </a:rPr>
              <a:t>. This share is expected to increase, and it has the potential to trigger irreversible biome-scale ecosystem disruptions, making the decarbonisation of the economy essential to limiting longer-term nature loss  (WEF, 2020) </a:t>
            </a:r>
          </a:p>
          <a:p>
            <a:pPr marL="171450" indent="-171450">
              <a:buFont typeface="Wingdings" pitchFamily="2" charset="2"/>
              <a:buChar char="v"/>
            </a:pP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Climate models </a:t>
            </a:r>
            <a:r>
              <a:rPr lang="en-GB" sz="1400" dirty="0">
                <a:solidFill>
                  <a:schemeClr val="tx1">
                    <a:lumMod val="50000"/>
                    <a:lumOff val="50000"/>
                  </a:schemeClr>
                </a:solidFill>
              </a:rPr>
              <a:t>show that </a:t>
            </a:r>
            <a:r>
              <a:rPr lang="en-GB" sz="1400" dirty="0">
                <a:solidFill>
                  <a:srgbClr val="23BAED"/>
                </a:solidFill>
              </a:rPr>
              <a:t>we are approaching a tipping point: </a:t>
            </a:r>
            <a:r>
              <a:rPr lang="en-GB" sz="1400" dirty="0">
                <a:solidFill>
                  <a:schemeClr val="tx1">
                    <a:lumMod val="50000"/>
                    <a:lumOff val="50000"/>
                  </a:schemeClr>
                </a:solidFill>
              </a:rPr>
              <a:t>If current trends in habitat conversion and emissions do not peak by 2030, then it will become impossible to remain below 1.5°C It has become clear that </a:t>
            </a:r>
            <a:r>
              <a:rPr lang="en-GB" sz="1400" dirty="0">
                <a:solidFill>
                  <a:srgbClr val="23BAED"/>
                </a:solidFill>
              </a:rPr>
              <a:t>beyond 1.5°C, the biology of the planet becomes gravely threatened </a:t>
            </a:r>
            <a:r>
              <a:rPr lang="en-GB" sz="1400" dirty="0">
                <a:solidFill>
                  <a:schemeClr val="tx1">
                    <a:lumMod val="50000"/>
                    <a:lumOff val="50000"/>
                  </a:schemeClr>
                </a:solidFill>
              </a:rPr>
              <a:t>because ecosystems literally begin to  unravel</a:t>
            </a:r>
            <a:br>
              <a:rPr lang="en-GB" sz="1400" dirty="0">
                <a:solidFill>
                  <a:schemeClr val="tx1">
                    <a:lumMod val="50000"/>
                    <a:lumOff val="50000"/>
                  </a:schemeClr>
                </a:solidFill>
              </a:rPr>
            </a:b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Tropical deforestation </a:t>
            </a:r>
            <a:r>
              <a:rPr lang="en-GB" sz="1400" dirty="0">
                <a:solidFill>
                  <a:schemeClr val="tx1">
                    <a:lumMod val="50000"/>
                    <a:lumOff val="50000"/>
                  </a:schemeClr>
                </a:solidFill>
              </a:rPr>
              <a:t>is turning  forests from carbon sinks to carbon emitters, accounting for around 10% of our global greenhouse gas emissions, the second-largest source of CO2 emissions behind fossil fuel combustion. </a:t>
            </a:r>
            <a:r>
              <a:rPr lang="en-GB" sz="1400" dirty="0">
                <a:solidFill>
                  <a:srgbClr val="23BAED"/>
                </a:solidFill>
              </a:rPr>
              <a:t>Commercial agriculture</a:t>
            </a:r>
            <a:r>
              <a:rPr lang="en-GB" sz="1400" dirty="0">
                <a:solidFill>
                  <a:schemeClr val="tx1">
                    <a:lumMod val="50000"/>
                    <a:lumOff val="50000"/>
                  </a:schemeClr>
                </a:solidFill>
              </a:rPr>
              <a:t> is </a:t>
            </a:r>
            <a:r>
              <a:rPr lang="en-GB" sz="1400" dirty="0">
                <a:solidFill>
                  <a:srgbClr val="23BAED"/>
                </a:solidFill>
              </a:rPr>
              <a:t>responsible for over 70% of deforestation </a:t>
            </a:r>
            <a:r>
              <a:rPr lang="en-GB" sz="1400" dirty="0">
                <a:solidFill>
                  <a:schemeClr val="tx1">
                    <a:lumMod val="50000"/>
                    <a:lumOff val="50000"/>
                  </a:schemeClr>
                </a:solidFill>
              </a:rPr>
              <a:t>due to demand for palm oil soy, timber and cattle </a:t>
            </a:r>
            <a:br>
              <a:rPr lang="en-GB" sz="1400" dirty="0">
                <a:solidFill>
                  <a:schemeClr val="tx1">
                    <a:lumMod val="50000"/>
                    <a:lumOff val="50000"/>
                  </a:schemeClr>
                </a:solidFill>
              </a:rPr>
            </a:b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Healthy ecosystems contribute to resilience </a:t>
            </a:r>
            <a:r>
              <a:rPr lang="en-GB" sz="1400" dirty="0">
                <a:solidFill>
                  <a:schemeClr val="tx1">
                    <a:lumMod val="50000"/>
                    <a:lumOff val="50000"/>
                  </a:schemeClr>
                </a:solidFill>
              </a:rPr>
              <a:t>by enabling the adaptation to conditions caused by climate change that are already taking place, such as higher temperatures, rising seas, fiercer storms, more unpredictable rainfall and more acidic oceans </a:t>
            </a:r>
          </a:p>
          <a:p>
            <a:pPr marL="171450" indent="-171450">
              <a:buFont typeface="Wingdings" pitchFamily="2" charset="2"/>
              <a:buChar char="v"/>
            </a:pPr>
            <a:endParaRPr lang="en-GB" sz="1400" dirty="0">
              <a:solidFill>
                <a:schemeClr val="tx1">
                  <a:lumMod val="50000"/>
                  <a:lumOff val="50000"/>
                </a:schemeClr>
              </a:solidFill>
            </a:endParaRPr>
          </a:p>
          <a:p>
            <a:pPr marL="171450" indent="-171450">
              <a:buFont typeface="Wingdings" pitchFamily="2" charset="2"/>
              <a:buChar char="v"/>
            </a:pPr>
            <a:r>
              <a:rPr lang="en-GB" sz="1400" dirty="0">
                <a:solidFill>
                  <a:srgbClr val="23BAED"/>
                </a:solidFill>
              </a:rPr>
              <a:t>TCFD </a:t>
            </a:r>
            <a:r>
              <a:rPr lang="en-GB" sz="1400" dirty="0">
                <a:solidFill>
                  <a:schemeClr val="tx1">
                    <a:lumMod val="50000"/>
                    <a:lumOff val="50000"/>
                  </a:schemeClr>
                </a:solidFill>
              </a:rPr>
              <a:t> offers a blueprint for considering natural capital risks and opportunities -</a:t>
            </a:r>
            <a:r>
              <a:rPr lang="en-GB" sz="1400" dirty="0">
                <a:solidFill>
                  <a:srgbClr val="23BAED"/>
                </a:solidFill>
              </a:rPr>
              <a:t>Taskforce for Nature-related Financial Disclosures </a:t>
            </a:r>
            <a:r>
              <a:rPr lang="en-GB" sz="1400" dirty="0">
                <a:solidFill>
                  <a:schemeClr val="tx1">
                    <a:lumMod val="50000"/>
                    <a:lumOff val="50000"/>
                  </a:schemeClr>
                </a:solidFill>
              </a:rPr>
              <a:t>(TNFD) launched in June 2021, framework planned for 2023.</a:t>
            </a:r>
          </a:p>
          <a:p>
            <a:pPr marL="171450" indent="-171450">
              <a:buFont typeface="Wingdings" pitchFamily="2" charset="2"/>
              <a:buChar char="v"/>
            </a:pPr>
            <a:endParaRPr lang="en-GB" sz="1400" dirty="0">
              <a:solidFill>
                <a:schemeClr val="tx1">
                  <a:lumMod val="50000"/>
                  <a:lumOff val="50000"/>
                </a:schemeClr>
              </a:solidFill>
            </a:endParaRPr>
          </a:p>
          <a:p>
            <a:pPr>
              <a:lnSpc>
                <a:spcPct val="150000"/>
              </a:lnSpc>
              <a:spcAft>
                <a:spcPts val="1200"/>
              </a:spcAft>
              <a:buClr>
                <a:srgbClr val="23BAED"/>
              </a:buClr>
            </a:pPr>
            <a:endParaRPr lang="en-GB"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D1709485-2476-5649-B9FC-517AD328F676}"/>
              </a:ext>
            </a:extLst>
          </p:cNvPr>
          <p:cNvSpPr txBox="1"/>
          <p:nvPr/>
        </p:nvSpPr>
        <p:spPr>
          <a:xfrm>
            <a:off x="157800" y="6153322"/>
            <a:ext cx="10092892" cy="523220"/>
          </a:xfrm>
          <a:prstGeom prst="rect">
            <a:avLst/>
          </a:prstGeom>
          <a:noFill/>
        </p:spPr>
        <p:txBody>
          <a:bodyPr wrap="square" rtlCol="0">
            <a:spAutoFit/>
          </a:bodyPr>
          <a:lstStyle/>
          <a:p>
            <a:r>
              <a:rPr lang="en-US" sz="1400" i="1" dirty="0">
                <a:solidFill>
                  <a:schemeClr val="tx1">
                    <a:lumMod val="50000"/>
                    <a:lumOff val="50000"/>
                  </a:schemeClr>
                </a:solidFill>
              </a:rPr>
              <a:t>‘…mitigating against the worst effects of climate change will have significant benefits for biodiversity, and avoiding biodiversity loss will have a positive effect on climate change.’  </a:t>
            </a:r>
            <a:r>
              <a:rPr lang="en-US" sz="1400" dirty="0">
                <a:solidFill>
                  <a:schemeClr val="tx1">
                    <a:lumMod val="50000"/>
                    <a:lumOff val="50000"/>
                  </a:schemeClr>
                </a:solidFill>
              </a:rPr>
              <a:t>Dasgupta Review 2021</a:t>
            </a:r>
          </a:p>
        </p:txBody>
      </p:sp>
      <p:pic>
        <p:nvPicPr>
          <p:cNvPr id="7" name="Picture 6">
            <a:extLst>
              <a:ext uri="{FF2B5EF4-FFF2-40B4-BE49-F238E27FC236}">
                <a16:creationId xmlns:a16="http://schemas.microsoft.com/office/drawing/2014/main" id="{55EEB452-8E58-544F-9A38-559F40022A8B}"/>
              </a:ext>
            </a:extLst>
          </p:cNvPr>
          <p:cNvPicPr/>
          <p:nvPr/>
        </p:nvPicPr>
        <p:blipFill>
          <a:blip r:embed="rId3"/>
          <a:stretch>
            <a:fillRect/>
          </a:stretch>
        </p:blipFill>
        <p:spPr>
          <a:xfrm>
            <a:off x="9217270" y="4906298"/>
            <a:ext cx="1689101" cy="1005495"/>
          </a:xfrm>
          <a:prstGeom prst="rect">
            <a:avLst/>
          </a:prstGeom>
        </p:spPr>
      </p:pic>
      <p:pic>
        <p:nvPicPr>
          <p:cNvPr id="5" name="Picture 4">
            <a:extLst>
              <a:ext uri="{FF2B5EF4-FFF2-40B4-BE49-F238E27FC236}">
                <a16:creationId xmlns:a16="http://schemas.microsoft.com/office/drawing/2014/main" id="{52FA77EB-74B1-DE48-8A8A-6A96FE257665}"/>
              </a:ext>
            </a:extLst>
          </p:cNvPr>
          <p:cNvPicPr>
            <a:picLocks noChangeAspect="1"/>
          </p:cNvPicPr>
          <p:nvPr/>
        </p:nvPicPr>
        <p:blipFill>
          <a:blip r:embed="rId4"/>
          <a:stretch>
            <a:fillRect/>
          </a:stretch>
        </p:blipFill>
        <p:spPr>
          <a:xfrm>
            <a:off x="5740400" y="4837373"/>
            <a:ext cx="1790700" cy="1074420"/>
          </a:xfrm>
          <a:prstGeom prst="rect">
            <a:avLst/>
          </a:prstGeom>
        </p:spPr>
      </p:pic>
    </p:spTree>
    <p:extLst>
      <p:ext uri="{BB962C8B-B14F-4D97-AF65-F5344CB8AC3E}">
        <p14:creationId xmlns:p14="http://schemas.microsoft.com/office/powerpoint/2010/main" val="19249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Global Framework for Nature (CDB COP 15 and COP26)</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7" name="Rectangle 2">
            <a:extLst>
              <a:ext uri="{FF2B5EF4-FFF2-40B4-BE49-F238E27FC236}">
                <a16:creationId xmlns:a16="http://schemas.microsoft.com/office/drawing/2014/main" id="{707E21A9-4E4A-A947-8FCF-C86DC5C76430}"/>
              </a:ext>
            </a:extLst>
          </p:cNvPr>
          <p:cNvSpPr>
            <a:spLocks noChangeArrowheads="1"/>
          </p:cNvSpPr>
          <p:nvPr/>
        </p:nvSpPr>
        <p:spPr bwMode="auto">
          <a:xfrm>
            <a:off x="4474619" y="3417565"/>
            <a:ext cx="44792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1" descr="Convention on Biological Diversity - Wikipedia">
            <a:extLst>
              <a:ext uri="{FF2B5EF4-FFF2-40B4-BE49-F238E27FC236}">
                <a16:creationId xmlns:a16="http://schemas.microsoft.com/office/drawing/2014/main" id="{1E73CFA7-D45C-7A4C-87E3-A21C1F5353C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90929" y="3223763"/>
            <a:ext cx="1693706" cy="657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22917D-6DF5-B54D-8A91-F3C23F3A03B0}"/>
              </a:ext>
            </a:extLst>
          </p:cNvPr>
          <p:cNvPicPr>
            <a:picLocks noChangeAspect="1"/>
          </p:cNvPicPr>
          <p:nvPr/>
        </p:nvPicPr>
        <p:blipFill>
          <a:blip r:embed="rId5"/>
          <a:stretch>
            <a:fillRect/>
          </a:stretch>
        </p:blipFill>
        <p:spPr>
          <a:xfrm>
            <a:off x="9409176" y="4261756"/>
            <a:ext cx="2782823" cy="1563593"/>
          </a:xfrm>
          <a:prstGeom prst="rect">
            <a:avLst/>
          </a:prstGeom>
        </p:spPr>
      </p:pic>
      <p:pic>
        <p:nvPicPr>
          <p:cNvPr id="5" name="Picture 4">
            <a:extLst>
              <a:ext uri="{FF2B5EF4-FFF2-40B4-BE49-F238E27FC236}">
                <a16:creationId xmlns:a16="http://schemas.microsoft.com/office/drawing/2014/main" id="{326DA3AB-ECD6-0A46-959A-B62B97AD665E}"/>
              </a:ext>
            </a:extLst>
          </p:cNvPr>
          <p:cNvPicPr>
            <a:picLocks noChangeAspect="1"/>
          </p:cNvPicPr>
          <p:nvPr/>
        </p:nvPicPr>
        <p:blipFill>
          <a:blip r:embed="rId6"/>
          <a:stretch>
            <a:fillRect/>
          </a:stretch>
        </p:blipFill>
        <p:spPr>
          <a:xfrm>
            <a:off x="9409176" y="1806211"/>
            <a:ext cx="2539641" cy="1422199"/>
          </a:xfrm>
          <a:prstGeom prst="rect">
            <a:avLst/>
          </a:prstGeom>
        </p:spPr>
      </p:pic>
      <p:sp>
        <p:nvSpPr>
          <p:cNvPr id="11" name="Rectangle 10">
            <a:extLst>
              <a:ext uri="{FF2B5EF4-FFF2-40B4-BE49-F238E27FC236}">
                <a16:creationId xmlns:a16="http://schemas.microsoft.com/office/drawing/2014/main" id="{E32EE3C4-C81E-0745-BE0C-C3F69DC9167E}"/>
              </a:ext>
            </a:extLst>
          </p:cNvPr>
          <p:cNvSpPr/>
          <p:nvPr/>
        </p:nvSpPr>
        <p:spPr>
          <a:xfrm>
            <a:off x="138262" y="1246866"/>
            <a:ext cx="9230037" cy="4801314"/>
          </a:xfrm>
          <a:prstGeom prst="rect">
            <a:avLst/>
          </a:prstGeom>
          <a:ln>
            <a:noFill/>
          </a:ln>
        </p:spPr>
        <p:txBody>
          <a:bodyPr wrap="square">
            <a:spAutoFit/>
          </a:bodyPr>
          <a:lstStyle/>
          <a:p>
            <a:endParaRPr lang="en-GB" dirty="0"/>
          </a:p>
          <a:p>
            <a:pPr marL="285750" indent="-285750">
              <a:buFont typeface="Wingdings" pitchFamily="2" charset="2"/>
              <a:buChar char="v"/>
            </a:pPr>
            <a:r>
              <a:rPr lang="en-GB" sz="1600" dirty="0">
                <a:solidFill>
                  <a:schemeClr val="accent1"/>
                </a:solidFill>
              </a:rPr>
              <a:t>UN Biodiversity Conference (COP15)</a:t>
            </a:r>
            <a:r>
              <a:rPr lang="en-GB" sz="1600" dirty="0">
                <a:solidFill>
                  <a:schemeClr val="tx1">
                    <a:lumMod val="50000"/>
                    <a:lumOff val="50000"/>
                  </a:schemeClr>
                </a:solidFill>
              </a:rPr>
              <a:t> to the Convention on Biological Diversity (CBD)), in Kunming, China  held in two parts (11 -15 October 2021 and 25</a:t>
            </a:r>
            <a:r>
              <a:rPr lang="en-GB" sz="1600" baseline="30000" dirty="0">
                <a:solidFill>
                  <a:schemeClr val="tx1">
                    <a:lumMod val="50000"/>
                    <a:lumOff val="50000"/>
                  </a:schemeClr>
                </a:solidFill>
              </a:rPr>
              <a:t>  </a:t>
            </a:r>
            <a:r>
              <a:rPr lang="en-GB" sz="1600" dirty="0">
                <a:solidFill>
                  <a:schemeClr val="tx1">
                    <a:lumMod val="50000"/>
                    <a:lumOff val="50000"/>
                  </a:schemeClr>
                </a:solidFill>
              </a:rPr>
              <a:t>April – 8 May 2022</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COP 15 focuses on the adoption of </a:t>
            </a:r>
            <a:r>
              <a:rPr lang="en-GB" sz="1600" dirty="0">
                <a:solidFill>
                  <a:schemeClr val="accent1"/>
                </a:solidFill>
              </a:rPr>
              <a:t>post-2020 global biodiversity framework </a:t>
            </a:r>
            <a:r>
              <a:rPr lang="en-GB" sz="1600" dirty="0">
                <a:solidFill>
                  <a:schemeClr val="tx1">
                    <a:lumMod val="50000"/>
                    <a:lumOff val="50000"/>
                  </a:schemeClr>
                </a:solidFill>
              </a:rPr>
              <a:t>including putting biodiversity and ecosystems on path to recovery by 2030</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Draft framework includes </a:t>
            </a:r>
            <a:r>
              <a:rPr lang="en-GB" sz="1600" dirty="0">
                <a:solidFill>
                  <a:schemeClr val="accent1"/>
                </a:solidFill>
              </a:rPr>
              <a:t>four long term goals to 2050 and 21 urgent targets to 2030 </a:t>
            </a:r>
            <a:r>
              <a:rPr lang="en-GB" sz="1600" dirty="0" err="1">
                <a:solidFill>
                  <a:schemeClr val="tx1">
                    <a:lumMod val="50000"/>
                    <a:lumOff val="50000"/>
                  </a:schemeClr>
                </a:solidFill>
              </a:rPr>
              <a:t>eg</a:t>
            </a:r>
            <a:r>
              <a:rPr lang="en-GB" sz="1600" dirty="0">
                <a:solidFill>
                  <a:schemeClr val="tx1">
                    <a:lumMod val="50000"/>
                    <a:lumOff val="50000"/>
                  </a:schemeClr>
                </a:solidFill>
              </a:rPr>
              <a:t> all business to report on their impacts and dependencies on biodiversity, increase financial  resources to $200 billion /year.</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COP 26 acknowledged connection between climate and nature including </a:t>
            </a:r>
            <a:r>
              <a:rPr lang="en-GB" sz="1600" dirty="0">
                <a:solidFill>
                  <a:schemeClr val="accent1"/>
                </a:solidFill>
              </a:rPr>
              <a:t>Glasgow Leaders’ Declaration on Forests and Land Use</a:t>
            </a:r>
            <a:r>
              <a:rPr lang="en-GB" sz="1600" dirty="0">
                <a:solidFill>
                  <a:schemeClr val="tx1">
                    <a:lumMod val="50000"/>
                    <a:lumOff val="50000"/>
                  </a:schemeClr>
                </a:solidFill>
              </a:rPr>
              <a:t> commitment to halt and reverse forest loss and land degradation by 2030 </a:t>
            </a:r>
            <a:br>
              <a:rPr lang="en-GB" sz="1600" dirty="0">
                <a:solidFill>
                  <a:schemeClr val="tx1">
                    <a:lumMod val="50000"/>
                    <a:lumOff val="50000"/>
                  </a:schemeClr>
                </a:solidFill>
              </a:rPr>
            </a:br>
            <a:endParaRPr lang="en-GB" sz="1600" dirty="0">
              <a:solidFill>
                <a:schemeClr val="tx1">
                  <a:lumMod val="50000"/>
                  <a:lumOff val="50000"/>
                </a:schemeClr>
              </a:solidFill>
            </a:endParaRPr>
          </a:p>
          <a:p>
            <a:pPr marL="285750" indent="-285750">
              <a:buFont typeface="Wingdings" pitchFamily="2" charset="2"/>
              <a:buChar char="v"/>
            </a:pPr>
            <a:r>
              <a:rPr lang="en-GB" sz="1600" dirty="0">
                <a:solidFill>
                  <a:schemeClr val="tx1">
                    <a:lumMod val="50000"/>
                    <a:lumOff val="50000"/>
                  </a:schemeClr>
                </a:solidFill>
              </a:rPr>
              <a:t>More than 30 financial institutions committed to </a:t>
            </a:r>
            <a:r>
              <a:rPr lang="en-GB" sz="1600" dirty="0">
                <a:solidFill>
                  <a:schemeClr val="accent1"/>
                </a:solidFill>
              </a:rPr>
              <a:t>eliminate investment in activities linked to agricultural commodity driven deforestation b</a:t>
            </a:r>
            <a:r>
              <a:rPr lang="en-GB" sz="1600" dirty="0">
                <a:solidFill>
                  <a:schemeClr val="tx1">
                    <a:lumMod val="50000"/>
                    <a:lumOff val="50000"/>
                  </a:schemeClr>
                </a:solidFill>
              </a:rPr>
              <a:t>y 2025 (soy, cattle products, palm oil, timber, pulp and paper)</a:t>
            </a:r>
          </a:p>
          <a:p>
            <a:endParaRPr lang="en-GB" sz="1600" dirty="0"/>
          </a:p>
        </p:txBody>
      </p:sp>
    </p:spTree>
    <p:extLst>
      <p:ext uri="{BB962C8B-B14F-4D97-AF65-F5344CB8AC3E}">
        <p14:creationId xmlns:p14="http://schemas.microsoft.com/office/powerpoint/2010/main" val="210155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itle 1">
            <a:extLst>
              <a:ext uri="{FF2B5EF4-FFF2-40B4-BE49-F238E27FC236}">
                <a16:creationId xmlns:a16="http://schemas.microsoft.com/office/drawing/2014/main" id="{87DA6A24-6C36-3246-ADAE-9C9A17827DC7}"/>
              </a:ext>
            </a:extLst>
          </p:cNvPr>
          <p:cNvSpPr txBox="1">
            <a:spLocks/>
          </p:cNvSpPr>
          <p:nvPr/>
        </p:nvSpPr>
        <p:spPr>
          <a:xfrm>
            <a:off x="693877" y="386308"/>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sz="2800" dirty="0"/>
              <a:t>Future requirements - the regulatory framework cascade</a:t>
            </a:r>
          </a:p>
        </p:txBody>
      </p:sp>
      <p:sp>
        <p:nvSpPr>
          <p:cNvPr id="58" name="Slide Number Placeholder 5">
            <a:extLst>
              <a:ext uri="{FF2B5EF4-FFF2-40B4-BE49-F238E27FC236}">
                <a16:creationId xmlns:a16="http://schemas.microsoft.com/office/drawing/2014/main" id="{063996D8-C0CD-8A42-A773-1D9A7AB21CA2}"/>
              </a:ext>
            </a:extLst>
          </p:cNvPr>
          <p:cNvSpPr txBox="1">
            <a:spLocks/>
          </p:cNvSpPr>
          <p:nvPr/>
        </p:nvSpPr>
        <p:spPr>
          <a:xfrm>
            <a:off x="9016418" y="6285794"/>
            <a:ext cx="2743200" cy="365125"/>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CEC84-1649-40CE-BFF6-7286506FEA08}" type="slidenum">
              <a:rPr lang="en-GB" sz="1600" smtClean="0">
                <a:solidFill>
                  <a:prstClr val="black">
                    <a:lumMod val="65000"/>
                    <a:lumOff val="35000"/>
                  </a:prstClr>
                </a:solidFill>
                <a:latin typeface="Arial"/>
              </a:rPr>
              <a:pPr/>
              <a:t>19</a:t>
            </a:fld>
            <a:endParaRPr lang="en-GB" sz="1600">
              <a:solidFill>
                <a:prstClr val="black">
                  <a:lumMod val="65000"/>
                  <a:lumOff val="35000"/>
                </a:prstClr>
              </a:solidFill>
              <a:latin typeface="Arial"/>
            </a:endParaRPr>
          </a:p>
        </p:txBody>
      </p:sp>
      <p:pic>
        <p:nvPicPr>
          <p:cNvPr id="31" name="Picture 30">
            <a:extLst>
              <a:ext uri="{FF2B5EF4-FFF2-40B4-BE49-F238E27FC236}">
                <a16:creationId xmlns:a16="http://schemas.microsoft.com/office/drawing/2014/main" id="{CC0CC15C-175C-1F4F-BBCE-DFD3614D7962}"/>
              </a:ext>
            </a:extLst>
          </p:cNvPr>
          <p:cNvPicPr/>
          <p:nvPr/>
        </p:nvPicPr>
        <p:blipFill>
          <a:blip r:embed="rId3"/>
          <a:stretch>
            <a:fillRect/>
          </a:stretch>
        </p:blipFill>
        <p:spPr>
          <a:xfrm>
            <a:off x="8046129" y="1204437"/>
            <a:ext cx="2632758" cy="1245432"/>
          </a:xfrm>
          <a:prstGeom prst="rect">
            <a:avLst/>
          </a:prstGeom>
        </p:spPr>
      </p:pic>
      <p:pic>
        <p:nvPicPr>
          <p:cNvPr id="2" name="Picture 1">
            <a:extLst>
              <a:ext uri="{FF2B5EF4-FFF2-40B4-BE49-F238E27FC236}">
                <a16:creationId xmlns:a16="http://schemas.microsoft.com/office/drawing/2014/main" id="{7186EFC7-1C27-F142-8617-505C12D72B7F}"/>
              </a:ext>
            </a:extLst>
          </p:cNvPr>
          <p:cNvPicPr>
            <a:picLocks noChangeAspect="1"/>
          </p:cNvPicPr>
          <p:nvPr/>
        </p:nvPicPr>
        <p:blipFill>
          <a:blip r:embed="rId4"/>
          <a:stretch>
            <a:fillRect/>
          </a:stretch>
        </p:blipFill>
        <p:spPr>
          <a:xfrm>
            <a:off x="8074304" y="4245908"/>
            <a:ext cx="2632758" cy="1659051"/>
          </a:xfrm>
          <a:prstGeom prst="rect">
            <a:avLst/>
          </a:prstGeom>
        </p:spPr>
      </p:pic>
      <p:sp>
        <p:nvSpPr>
          <p:cNvPr id="5" name="Rectangle 4">
            <a:extLst>
              <a:ext uri="{FF2B5EF4-FFF2-40B4-BE49-F238E27FC236}">
                <a16:creationId xmlns:a16="http://schemas.microsoft.com/office/drawing/2014/main" id="{130B2748-FE72-1142-B203-EA716A454DA6}"/>
              </a:ext>
            </a:extLst>
          </p:cNvPr>
          <p:cNvSpPr/>
          <p:nvPr/>
        </p:nvSpPr>
        <p:spPr>
          <a:xfrm>
            <a:off x="787142" y="1332957"/>
            <a:ext cx="6558210" cy="5078313"/>
          </a:xfrm>
          <a:prstGeom prst="rect">
            <a:avLst/>
          </a:prstGeom>
        </p:spPr>
        <p:txBody>
          <a:bodyPr wrap="square">
            <a:spAutoFit/>
          </a:bodyPr>
          <a:lstStyle/>
          <a:p>
            <a:pPr marL="285750" indent="-285750">
              <a:buFont typeface="Wingdings" pitchFamily="2" charset="2"/>
              <a:buChar char="v"/>
            </a:pPr>
            <a:r>
              <a:rPr lang="en-US" dirty="0">
                <a:solidFill>
                  <a:schemeClr val="tx1">
                    <a:lumMod val="50000"/>
                    <a:lumOff val="50000"/>
                  </a:schemeClr>
                </a:solidFill>
              </a:rPr>
              <a:t> High level developments by central banks and supervisors indicate likely future requirements</a:t>
            </a:r>
            <a:br>
              <a:rPr lang="en-US" dirty="0">
                <a:solidFill>
                  <a:srgbClr val="23BAED"/>
                </a:solidFill>
              </a:rPr>
            </a:br>
            <a:endParaRPr lang="en-US" dirty="0">
              <a:solidFill>
                <a:srgbClr val="23BAED"/>
              </a:solidFill>
            </a:endParaRPr>
          </a:p>
          <a:p>
            <a:pPr marL="285750" indent="-285750">
              <a:buFont typeface="Wingdings" pitchFamily="2" charset="2"/>
              <a:buChar char="v"/>
            </a:pPr>
            <a:r>
              <a:rPr lang="en-US" dirty="0">
                <a:solidFill>
                  <a:srgbClr val="23BAED"/>
                </a:solidFill>
              </a:rPr>
              <a:t>European Central </a:t>
            </a:r>
            <a:r>
              <a:rPr lang="en-US" dirty="0">
                <a:solidFill>
                  <a:schemeClr val="tx1">
                    <a:lumMod val="50000"/>
                    <a:lumOff val="50000"/>
                  </a:schemeClr>
                </a:solidFill>
              </a:rPr>
              <a:t>Bank supervisory expectations  included biodiversity loss as potential risk driver  (November 2020)</a:t>
            </a:r>
          </a:p>
          <a:p>
            <a:pPr marL="285750" indent="-285750">
              <a:buFont typeface="Wingdings" pitchFamily="2" charset="2"/>
              <a:buChar char="v"/>
            </a:pPr>
            <a:endParaRPr lang="en-US" dirty="0">
              <a:solidFill>
                <a:srgbClr val="23BAED"/>
              </a:solidFill>
            </a:endParaRPr>
          </a:p>
          <a:p>
            <a:pPr marL="285750" indent="-285750">
              <a:buFont typeface="Wingdings" pitchFamily="2" charset="2"/>
              <a:buChar char="v"/>
            </a:pPr>
            <a:r>
              <a:rPr lang="en-US" dirty="0">
                <a:solidFill>
                  <a:srgbClr val="23BAED"/>
                </a:solidFill>
              </a:rPr>
              <a:t>NGFS </a:t>
            </a:r>
            <a:r>
              <a:rPr lang="en-US" dirty="0">
                <a:solidFill>
                  <a:schemeClr val="tx1">
                    <a:lumMod val="50000"/>
                    <a:lumOff val="50000"/>
                  </a:schemeClr>
                </a:solidFill>
              </a:rPr>
              <a:t>exploring relationship between biodiversity loss and financial stability  (June 2021)</a:t>
            </a:r>
          </a:p>
          <a:p>
            <a:pPr marL="285750" indent="-285750">
              <a:buFont typeface="Wingdings" pitchFamily="2" charset="2"/>
              <a:buChar char="v"/>
            </a:pPr>
            <a:endParaRPr lang="en-US" dirty="0">
              <a:solidFill>
                <a:srgbClr val="23BAED"/>
              </a:solidFill>
            </a:endParaRPr>
          </a:p>
          <a:p>
            <a:pPr marL="285750" indent="-285750">
              <a:buFont typeface="Wingdings" pitchFamily="2" charset="2"/>
              <a:buChar char="v"/>
            </a:pPr>
            <a:r>
              <a:rPr lang="en-GB" dirty="0">
                <a:solidFill>
                  <a:schemeClr val="accent1"/>
                </a:solidFill>
              </a:rPr>
              <a:t>TNFD</a:t>
            </a:r>
            <a:r>
              <a:rPr lang="en-GB" dirty="0"/>
              <a:t> </a:t>
            </a:r>
            <a:r>
              <a:rPr lang="en-GB" dirty="0">
                <a:solidFill>
                  <a:schemeClr val="tx1">
                    <a:lumMod val="50000"/>
                    <a:lumOff val="50000"/>
                  </a:schemeClr>
                </a:solidFill>
              </a:rPr>
              <a:t>will adopt TCFD-like four-pillar approach, governance, strategy, risk management, metrics and targets seeking to align with global CBD framework</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rgbClr val="00B0F0"/>
                </a:solidFill>
              </a:rPr>
              <a:t>Sustainable Finance Disclosure Regulation </a:t>
            </a:r>
            <a:r>
              <a:rPr lang="en-GB" dirty="0">
                <a:solidFill>
                  <a:schemeClr val="tx1">
                    <a:lumMod val="50000"/>
                    <a:lumOff val="50000"/>
                  </a:schemeClr>
                </a:solidFill>
              </a:rPr>
              <a:t>will impose phased entity and product level disclosure requirements around biodiversity for asset managers</a:t>
            </a:r>
            <a:endParaRPr lang="en-US" dirty="0">
              <a:solidFill>
                <a:schemeClr val="tx1">
                  <a:lumMod val="50000"/>
                  <a:lumOff val="50000"/>
                </a:schemeClr>
              </a:solidFill>
            </a:endParaRPr>
          </a:p>
          <a:p>
            <a:pPr marL="285750" indent="-285750">
              <a:buFont typeface="Wingdings" pitchFamily="2" charset="2"/>
              <a:buChar char="v"/>
            </a:pPr>
            <a:endParaRPr lang="en-US" i="1" dirty="0">
              <a:solidFill>
                <a:schemeClr val="tx1">
                  <a:lumMod val="50000"/>
                  <a:lumOff val="50000"/>
                </a:schemeClr>
              </a:solidFill>
            </a:endParaRPr>
          </a:p>
          <a:p>
            <a:endParaRPr lang="en-US" i="1" dirty="0">
              <a:solidFill>
                <a:schemeClr val="tx1">
                  <a:lumMod val="50000"/>
                  <a:lumOff val="50000"/>
                </a:schemeClr>
              </a:solidFill>
            </a:endParaRPr>
          </a:p>
        </p:txBody>
      </p:sp>
      <p:pic>
        <p:nvPicPr>
          <p:cNvPr id="16" name="Picture 15">
            <a:extLst>
              <a:ext uri="{FF2B5EF4-FFF2-40B4-BE49-F238E27FC236}">
                <a16:creationId xmlns:a16="http://schemas.microsoft.com/office/drawing/2014/main" id="{0C6690CA-46F6-2048-82FB-B8454053A40A}"/>
              </a:ext>
            </a:extLst>
          </p:cNvPr>
          <p:cNvPicPr/>
          <p:nvPr/>
        </p:nvPicPr>
        <p:blipFill>
          <a:blip r:embed="rId5"/>
          <a:stretch>
            <a:fillRect/>
          </a:stretch>
        </p:blipFill>
        <p:spPr>
          <a:xfrm>
            <a:off x="8074304" y="2723244"/>
            <a:ext cx="2632758" cy="1389302"/>
          </a:xfrm>
          <a:prstGeom prst="rect">
            <a:avLst/>
          </a:prstGeom>
        </p:spPr>
      </p:pic>
      <p:sp>
        <p:nvSpPr>
          <p:cNvPr id="3" name="TextBox 2">
            <a:extLst>
              <a:ext uri="{FF2B5EF4-FFF2-40B4-BE49-F238E27FC236}">
                <a16:creationId xmlns:a16="http://schemas.microsoft.com/office/drawing/2014/main" id="{7072B3EB-5851-754D-AF06-2AED94B31AB5}"/>
              </a:ext>
            </a:extLst>
          </p:cNvPr>
          <p:cNvSpPr txBox="1"/>
          <p:nvPr/>
        </p:nvSpPr>
        <p:spPr>
          <a:xfrm>
            <a:off x="901118" y="6197940"/>
            <a:ext cx="8115300" cy="523220"/>
          </a:xfrm>
          <a:prstGeom prst="rect">
            <a:avLst/>
          </a:prstGeom>
          <a:noFill/>
        </p:spPr>
        <p:txBody>
          <a:bodyPr wrap="square" rtlCol="0">
            <a:spAutoFit/>
          </a:bodyPr>
          <a:lstStyle/>
          <a:p>
            <a:r>
              <a:rPr lang="en-US" sz="1400" i="1" dirty="0">
                <a:solidFill>
                  <a:schemeClr val="tx1">
                    <a:lumMod val="50000"/>
                    <a:lumOff val="50000"/>
                  </a:schemeClr>
                </a:solidFill>
              </a:rPr>
              <a:t>..the understanding and integration of nature-related risks into the policies and practices of central banks and financial supervisors remains embryonic at best’ WWF 2021</a:t>
            </a:r>
          </a:p>
        </p:txBody>
      </p:sp>
    </p:spTree>
    <p:extLst>
      <p:ext uri="{BB962C8B-B14F-4D97-AF65-F5344CB8AC3E}">
        <p14:creationId xmlns:p14="http://schemas.microsoft.com/office/powerpoint/2010/main" val="345339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596760" y="0"/>
            <a:ext cx="2595239" cy="245911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 Overview</a:t>
            </a:r>
          </a:p>
        </p:txBody>
      </p:sp>
      <p:sp>
        <p:nvSpPr>
          <p:cNvPr id="7" name="Rectangle 6">
            <a:extLst>
              <a:ext uri="{FF2B5EF4-FFF2-40B4-BE49-F238E27FC236}">
                <a16:creationId xmlns:a16="http://schemas.microsoft.com/office/drawing/2014/main" id="{0EEC0ED0-5232-4CD6-9C4D-3160D24722AA}"/>
              </a:ext>
            </a:extLst>
          </p:cNvPr>
          <p:cNvSpPr/>
          <p:nvPr/>
        </p:nvSpPr>
        <p:spPr>
          <a:xfrm>
            <a:off x="915447" y="1953007"/>
            <a:ext cx="8681313" cy="4825167"/>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Introduction to natural capital and biodiversity</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Nature related risks and opportunities for finance</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Taking action on nature</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Presentation followed by breakout discussion</a:t>
            </a:r>
          </a:p>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tx1">
                    <a:lumMod val="65000"/>
                    <a:lumOff val="35000"/>
                  </a:schemeClr>
                </a:solidFill>
              </a:rPr>
              <a:t>Please submit questions through the chat function</a:t>
            </a:r>
            <a:endParaRPr lang="en-GB" sz="2400" dirty="0">
              <a:solidFill>
                <a:schemeClr val="tx1">
                  <a:lumMod val="50000"/>
                  <a:lumOff val="50000"/>
                </a:schemeClr>
              </a:solidFill>
            </a:endParaRPr>
          </a:p>
          <a:p>
            <a:pPr marL="342900" indent="-342900">
              <a:lnSpc>
                <a:spcPct val="150000"/>
              </a:lnSpc>
              <a:spcAft>
                <a:spcPts val="1200"/>
              </a:spcAft>
              <a:buClr>
                <a:srgbClr val="23BAED"/>
              </a:buClr>
              <a:buFont typeface="Wingdings" panose="05000000000000000000" pitchFamily="2" charset="2"/>
              <a:buChar char="v"/>
            </a:pPr>
            <a:endParaRPr lang="en-GB" sz="2400" dirty="0">
              <a:solidFill>
                <a:schemeClr val="tx1">
                  <a:lumMod val="50000"/>
                  <a:lumOff val="50000"/>
                </a:schemeClr>
              </a:solidFill>
            </a:endParaRPr>
          </a:p>
          <a:p>
            <a:pPr marL="342900" indent="-342900">
              <a:lnSpc>
                <a:spcPct val="150000"/>
              </a:lnSpc>
              <a:spcAft>
                <a:spcPts val="1200"/>
              </a:spcAft>
              <a:buClr>
                <a:srgbClr val="23BAED"/>
              </a:buClr>
              <a:buFont typeface="Wingdings" panose="05000000000000000000" pitchFamily="2" charset="2"/>
              <a:buChar char="v"/>
            </a:pPr>
            <a:endParaRPr lang="en-GB" sz="2400"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929854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dirty="0"/>
              <a:t> Opportunities - Nature Based Solutions</a:t>
            </a:r>
          </a:p>
        </p:txBody>
      </p:sp>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163882" y="652593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Rectangle 2">
            <a:extLst>
              <a:ext uri="{FF2B5EF4-FFF2-40B4-BE49-F238E27FC236}">
                <a16:creationId xmlns:a16="http://schemas.microsoft.com/office/drawing/2014/main" id="{02408DCD-919A-D542-BF3D-DAA04F23F322}"/>
              </a:ext>
            </a:extLst>
          </p:cNvPr>
          <p:cNvSpPr>
            <a:spLocks noChangeArrowheads="1"/>
          </p:cNvSpPr>
          <p:nvPr/>
        </p:nvSpPr>
        <p:spPr bwMode="auto">
          <a:xfrm>
            <a:off x="163882" y="19392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0EEC0ED0-5232-4CD6-9C4D-3160D24722AA}"/>
              </a:ext>
            </a:extLst>
          </p:cNvPr>
          <p:cNvSpPr/>
          <p:nvPr/>
        </p:nvSpPr>
        <p:spPr>
          <a:xfrm>
            <a:off x="314194" y="1133940"/>
            <a:ext cx="6713623" cy="4801314"/>
          </a:xfrm>
          <a:prstGeom prst="rect">
            <a:avLst/>
          </a:prstGeom>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v"/>
            </a:pPr>
            <a:r>
              <a:rPr lang="en-GB" dirty="0">
                <a:solidFill>
                  <a:schemeClr val="tx1">
                    <a:lumMod val="50000"/>
                    <a:lumOff val="50000"/>
                  </a:schemeClr>
                </a:solidFill>
              </a:rPr>
              <a:t>Nature Based Solutions (</a:t>
            </a:r>
            <a:r>
              <a:rPr lang="en-GB" dirty="0" err="1">
                <a:solidFill>
                  <a:schemeClr val="tx1">
                    <a:lumMod val="50000"/>
                    <a:lumOff val="50000"/>
                  </a:schemeClr>
                </a:solidFill>
              </a:rPr>
              <a:t>NbS</a:t>
            </a:r>
            <a:r>
              <a:rPr lang="en-GB" dirty="0">
                <a:solidFill>
                  <a:schemeClr val="tx1">
                    <a:lumMod val="50000"/>
                    <a:lumOff val="50000"/>
                  </a:schemeClr>
                </a:solidFill>
              </a:rPr>
              <a:t>) solutions can provide </a:t>
            </a:r>
            <a:r>
              <a:rPr lang="en-GB" dirty="0">
                <a:solidFill>
                  <a:srgbClr val="23BAED"/>
                </a:solidFill>
              </a:rPr>
              <a:t>37% of cost-effective GHG mitigation needed by 2030</a:t>
            </a:r>
            <a:r>
              <a:rPr lang="en-GB" dirty="0">
                <a:solidFill>
                  <a:schemeClr val="tx1">
                    <a:lumMod val="50000"/>
                    <a:lumOff val="50000"/>
                  </a:schemeClr>
                </a:solidFill>
              </a:rPr>
              <a:t> to stabilise global warming to below 2°C (WBCSD, 2020)</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Restoring 46% of the world’s degraded forests could provide  </a:t>
            </a:r>
            <a:r>
              <a:rPr lang="en-GB" dirty="0">
                <a:solidFill>
                  <a:srgbClr val="23BAED"/>
                </a:solidFill>
              </a:rPr>
              <a:t>$7-30 in benefits for every dollar </a:t>
            </a:r>
            <a:r>
              <a:rPr lang="en-GB" dirty="0">
                <a:solidFill>
                  <a:schemeClr val="tx1">
                    <a:lumMod val="50000"/>
                    <a:lumOff val="50000"/>
                  </a:schemeClr>
                </a:solidFill>
              </a:rPr>
              <a:t>spent. In general, preventing the degradation and loss of an ecosystem is more cost-effective than restoring it (OECD, 2019)</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In the Gulf of Mexico </a:t>
            </a:r>
            <a:r>
              <a:rPr lang="en-GB" dirty="0" err="1">
                <a:solidFill>
                  <a:schemeClr val="tx1">
                    <a:lumMod val="50000"/>
                    <a:lumOff val="50000"/>
                  </a:schemeClr>
                </a:solidFill>
              </a:rPr>
              <a:t>NbS</a:t>
            </a:r>
            <a:r>
              <a:rPr lang="en-GB" dirty="0">
                <a:solidFill>
                  <a:schemeClr val="tx1">
                    <a:lumMod val="50000"/>
                    <a:lumOff val="50000"/>
                  </a:schemeClr>
                </a:solidFill>
              </a:rPr>
              <a:t> flood adaptation measures (including oyster reef or wetland restoration) compared favourably with engineered solutions with average </a:t>
            </a:r>
            <a:r>
              <a:rPr lang="en-GB" dirty="0">
                <a:solidFill>
                  <a:srgbClr val="23BAED"/>
                </a:solidFill>
              </a:rPr>
              <a:t>benefit-cost ratios of above 3.5 </a:t>
            </a:r>
            <a:r>
              <a:rPr lang="en-GB" dirty="0">
                <a:solidFill>
                  <a:schemeClr val="tx1">
                    <a:lumMod val="50000"/>
                    <a:lumOff val="50000"/>
                  </a:schemeClr>
                </a:solidFill>
              </a:rPr>
              <a:t>(Dasgupta, 2021)</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rgbClr val="23BAED"/>
                </a:solidFill>
              </a:rPr>
              <a:t>Forestry projects</a:t>
            </a:r>
            <a:r>
              <a:rPr lang="en-GB" dirty="0">
                <a:solidFill>
                  <a:schemeClr val="tx1">
                    <a:lumMod val="50000"/>
                    <a:lumOff val="50000"/>
                  </a:schemeClr>
                </a:solidFill>
              </a:rPr>
              <a:t> most popular with </a:t>
            </a:r>
            <a:r>
              <a:rPr lang="en-GB" dirty="0">
                <a:solidFill>
                  <a:srgbClr val="23BAED"/>
                </a:solidFill>
              </a:rPr>
              <a:t>water-based projects </a:t>
            </a:r>
            <a:r>
              <a:rPr lang="en-GB" dirty="0">
                <a:solidFill>
                  <a:schemeClr val="tx1">
                    <a:lumMod val="50000"/>
                    <a:lumOff val="50000"/>
                  </a:schemeClr>
                </a:solidFill>
              </a:rPr>
              <a:t>expected to experience greatest growth (Nature Conservancy, 2019)</a:t>
            </a:r>
          </a:p>
        </p:txBody>
      </p:sp>
      <p:pic>
        <p:nvPicPr>
          <p:cNvPr id="10" name="Picture 9">
            <a:extLst>
              <a:ext uri="{FF2B5EF4-FFF2-40B4-BE49-F238E27FC236}">
                <a16:creationId xmlns:a16="http://schemas.microsoft.com/office/drawing/2014/main" id="{322A7E71-9233-C349-9566-AE6FFF0C0B1E}"/>
              </a:ext>
            </a:extLst>
          </p:cNvPr>
          <p:cNvPicPr>
            <a:picLocks noChangeAspect="1"/>
          </p:cNvPicPr>
          <p:nvPr/>
        </p:nvPicPr>
        <p:blipFill>
          <a:blip r:embed="rId3"/>
          <a:stretch>
            <a:fillRect/>
          </a:stretch>
        </p:blipFill>
        <p:spPr>
          <a:xfrm>
            <a:off x="9666351" y="2832213"/>
            <a:ext cx="1989892" cy="2811117"/>
          </a:xfrm>
          <a:prstGeom prst="rect">
            <a:avLst/>
          </a:prstGeom>
        </p:spPr>
      </p:pic>
      <p:pic>
        <p:nvPicPr>
          <p:cNvPr id="11" name="Picture 10">
            <a:extLst>
              <a:ext uri="{FF2B5EF4-FFF2-40B4-BE49-F238E27FC236}">
                <a16:creationId xmlns:a16="http://schemas.microsoft.com/office/drawing/2014/main" id="{802CD887-6F6D-E349-BDC8-DE929E016607}"/>
              </a:ext>
            </a:extLst>
          </p:cNvPr>
          <p:cNvPicPr>
            <a:picLocks noChangeAspect="1"/>
          </p:cNvPicPr>
          <p:nvPr/>
        </p:nvPicPr>
        <p:blipFill>
          <a:blip r:embed="rId4"/>
          <a:stretch>
            <a:fillRect/>
          </a:stretch>
        </p:blipFill>
        <p:spPr>
          <a:xfrm>
            <a:off x="8277538" y="1696105"/>
            <a:ext cx="2001816" cy="2817371"/>
          </a:xfrm>
          <a:prstGeom prst="rect">
            <a:avLst/>
          </a:prstGeom>
        </p:spPr>
      </p:pic>
      <p:sp>
        <p:nvSpPr>
          <p:cNvPr id="3" name="TextBox 2">
            <a:extLst>
              <a:ext uri="{FF2B5EF4-FFF2-40B4-BE49-F238E27FC236}">
                <a16:creationId xmlns:a16="http://schemas.microsoft.com/office/drawing/2014/main" id="{497FDE70-9DB6-B349-B504-D0BD74FCF148}"/>
              </a:ext>
            </a:extLst>
          </p:cNvPr>
          <p:cNvSpPr txBox="1"/>
          <p:nvPr/>
        </p:nvSpPr>
        <p:spPr>
          <a:xfrm>
            <a:off x="314194" y="6252798"/>
            <a:ext cx="10602127" cy="369332"/>
          </a:xfrm>
          <a:prstGeom prst="rect">
            <a:avLst/>
          </a:prstGeom>
          <a:noFill/>
        </p:spPr>
        <p:txBody>
          <a:bodyPr wrap="square" rtlCol="0">
            <a:spAutoFit/>
          </a:bodyPr>
          <a:lstStyle/>
          <a:p>
            <a:r>
              <a:rPr lang="en-US" dirty="0">
                <a:solidFill>
                  <a:schemeClr val="tx1">
                    <a:lumMod val="50000"/>
                    <a:lumOff val="50000"/>
                  </a:schemeClr>
                </a:solidFill>
              </a:rPr>
              <a:t>UNEP identified  annual finance for nature-based solutions needs to triple by 2030 (currently $133bn)</a:t>
            </a:r>
          </a:p>
        </p:txBody>
      </p:sp>
    </p:spTree>
    <p:extLst>
      <p:ext uri="{BB962C8B-B14F-4D97-AF65-F5344CB8AC3E}">
        <p14:creationId xmlns:p14="http://schemas.microsoft.com/office/powerpoint/2010/main" val="3526801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Our Action on Nature</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3176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7D03CE89-E2D9-A749-B1B3-2A88A03918BB}"/>
              </a:ext>
            </a:extLst>
          </p:cNvPr>
          <p:cNvSpPr txBox="1"/>
          <p:nvPr/>
        </p:nvSpPr>
        <p:spPr>
          <a:xfrm>
            <a:off x="314194" y="1003502"/>
            <a:ext cx="10667988" cy="4955203"/>
          </a:xfrm>
          <a:prstGeom prst="rect">
            <a:avLst/>
          </a:prstGeom>
          <a:noFill/>
        </p:spPr>
        <p:txBody>
          <a:bodyPr wrap="square" rtlCol="0">
            <a:spAutoFit/>
          </a:bodyPr>
          <a:lstStyle/>
          <a:p>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a:t>
            </a:r>
            <a:r>
              <a:rPr lang="en-GB" sz="2000" dirty="0">
                <a:solidFill>
                  <a:srgbClr val="00B0F0"/>
                </a:solidFill>
              </a:rPr>
              <a:t> policy  </a:t>
            </a:r>
            <a:r>
              <a:rPr lang="en-GB" sz="2000" dirty="0">
                <a:solidFill>
                  <a:schemeClr val="tx1">
                    <a:lumMod val="50000"/>
                    <a:lumOff val="50000"/>
                  </a:schemeClr>
                </a:solidFill>
              </a:rPr>
              <a:t>- what it covers and what we consider to be the key issues</a:t>
            </a:r>
            <a:br>
              <a:rPr lang="en-GB" sz="2000" dirty="0">
                <a:solidFill>
                  <a:schemeClr val="tx1">
                    <a:lumMod val="50000"/>
                    <a:lumOff val="50000"/>
                  </a:schemeClr>
                </a:solidFill>
              </a:rPr>
            </a:br>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 position on </a:t>
            </a:r>
            <a:r>
              <a:rPr lang="en-GB" sz="2000" dirty="0">
                <a:solidFill>
                  <a:srgbClr val="00B0F0"/>
                </a:solidFill>
              </a:rPr>
              <a:t>specific natural capital  concerns </a:t>
            </a:r>
            <a:r>
              <a:rPr lang="en-GB" sz="2000" dirty="0" err="1">
                <a:solidFill>
                  <a:schemeClr val="tx1">
                    <a:lumMod val="50000"/>
                    <a:lumOff val="50000"/>
                  </a:schemeClr>
                </a:solidFill>
              </a:rPr>
              <a:t>eg</a:t>
            </a:r>
            <a:r>
              <a:rPr lang="en-GB" sz="2000" dirty="0">
                <a:solidFill>
                  <a:schemeClr val="tx1">
                    <a:lumMod val="50000"/>
                    <a:lumOff val="50000"/>
                  </a:schemeClr>
                </a:solidFill>
              </a:rPr>
              <a:t> on sourcing activities to avoid deforestation</a:t>
            </a:r>
            <a:br>
              <a:rPr lang="en-GB" sz="2000" dirty="0">
                <a:solidFill>
                  <a:schemeClr val="tx1">
                    <a:lumMod val="50000"/>
                    <a:lumOff val="50000"/>
                  </a:schemeClr>
                </a:solidFill>
              </a:rPr>
            </a:br>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 action on </a:t>
            </a:r>
            <a:r>
              <a:rPr lang="en-GB" sz="2000" dirty="0">
                <a:solidFill>
                  <a:srgbClr val="00B0F0"/>
                </a:solidFill>
              </a:rPr>
              <a:t>connected issues such as climate change</a:t>
            </a:r>
            <a:br>
              <a:rPr lang="en-GB" sz="2000" dirty="0">
                <a:solidFill>
                  <a:srgbClr val="00B0F0"/>
                </a:solidFill>
              </a:rPr>
            </a:br>
            <a:endParaRPr lang="en-GB" sz="2000" dirty="0">
              <a:solidFill>
                <a:srgbClr val="00B0F0"/>
              </a:solidFill>
            </a:endParaRPr>
          </a:p>
          <a:p>
            <a:pPr marL="342900" indent="-342900">
              <a:buFont typeface="Wingdings" pitchFamily="2" charset="2"/>
              <a:buChar char="v"/>
            </a:pPr>
            <a:r>
              <a:rPr lang="en-GB" sz="2000" dirty="0">
                <a:solidFill>
                  <a:schemeClr val="tx1">
                    <a:lumMod val="50000"/>
                    <a:lumOff val="50000"/>
                  </a:schemeClr>
                </a:solidFill>
              </a:rPr>
              <a:t>Our support for specific </a:t>
            </a:r>
            <a:r>
              <a:rPr lang="en-GB" sz="2000" dirty="0">
                <a:solidFill>
                  <a:srgbClr val="00B0F0"/>
                </a:solidFill>
              </a:rPr>
              <a:t>nature focused  projects and programmes</a:t>
            </a:r>
            <a:br>
              <a:rPr lang="en-GB" sz="2000" dirty="0">
                <a:solidFill>
                  <a:srgbClr val="00B0F0"/>
                </a:solidFill>
              </a:rPr>
            </a:br>
            <a:endParaRPr lang="en-GB" sz="2000" dirty="0">
              <a:solidFill>
                <a:srgbClr val="00B0F0"/>
              </a:solidFill>
            </a:endParaRPr>
          </a:p>
          <a:p>
            <a:pPr marL="342900" indent="-342900">
              <a:buFont typeface="Wingdings" pitchFamily="2" charset="2"/>
              <a:buChar char="v"/>
            </a:pPr>
            <a:r>
              <a:rPr lang="en-GB" sz="2000" dirty="0">
                <a:solidFill>
                  <a:schemeClr val="tx1">
                    <a:lumMod val="50000"/>
                    <a:lumOff val="50000"/>
                  </a:schemeClr>
                </a:solidFill>
              </a:rPr>
              <a:t>Our </a:t>
            </a:r>
            <a:r>
              <a:rPr lang="en-GB" sz="2000" dirty="0">
                <a:solidFill>
                  <a:srgbClr val="00B0F0"/>
                </a:solidFill>
              </a:rPr>
              <a:t>partnerships </a:t>
            </a:r>
            <a:r>
              <a:rPr lang="en-GB" sz="2000" dirty="0">
                <a:solidFill>
                  <a:schemeClr val="tx1">
                    <a:lumMod val="50000"/>
                    <a:lumOff val="50000"/>
                  </a:schemeClr>
                </a:solidFill>
              </a:rPr>
              <a:t>– who we are working with across the finance sector and beyond</a:t>
            </a:r>
            <a:br>
              <a:rPr lang="en-GB" sz="2000" dirty="0">
                <a:solidFill>
                  <a:schemeClr val="tx1">
                    <a:lumMod val="50000"/>
                    <a:lumOff val="50000"/>
                  </a:schemeClr>
                </a:solidFill>
              </a:rPr>
            </a:br>
            <a:endParaRPr lang="en-GB" sz="2000" dirty="0">
              <a:solidFill>
                <a:schemeClr val="tx1">
                  <a:lumMod val="50000"/>
                  <a:lumOff val="50000"/>
                </a:schemeClr>
              </a:solidFill>
            </a:endParaRPr>
          </a:p>
          <a:p>
            <a:pPr marL="342900" indent="-342900">
              <a:buFont typeface="Wingdings" pitchFamily="2" charset="2"/>
              <a:buChar char="v"/>
            </a:pPr>
            <a:r>
              <a:rPr lang="en-GB" sz="2000" dirty="0">
                <a:solidFill>
                  <a:schemeClr val="tx1">
                    <a:lumMod val="50000"/>
                    <a:lumOff val="50000"/>
                  </a:schemeClr>
                </a:solidFill>
              </a:rPr>
              <a:t>Our </a:t>
            </a:r>
            <a:r>
              <a:rPr lang="en-GB" sz="2000" dirty="0">
                <a:solidFill>
                  <a:srgbClr val="00B0F0"/>
                </a:solidFill>
              </a:rPr>
              <a:t>targets and objectives </a:t>
            </a:r>
            <a:r>
              <a:rPr lang="en-GB" sz="2000" dirty="0">
                <a:solidFill>
                  <a:schemeClr val="tx1">
                    <a:lumMod val="50000"/>
                    <a:lumOff val="50000"/>
                  </a:schemeClr>
                </a:solidFill>
              </a:rPr>
              <a:t>including future commitments</a:t>
            </a:r>
            <a:br>
              <a:rPr lang="en-GB" sz="2000" dirty="0">
                <a:solidFill>
                  <a:srgbClr val="00B0F0"/>
                </a:solidFill>
              </a:rPr>
            </a:br>
            <a:endParaRPr lang="en-GB" sz="2000" dirty="0">
              <a:solidFill>
                <a:srgbClr val="00B0F0"/>
              </a:solidFill>
            </a:endParaRPr>
          </a:p>
          <a:p>
            <a:pPr marL="342900" indent="-342900">
              <a:buFont typeface="Wingdings" pitchFamily="2" charset="2"/>
              <a:buChar char="v"/>
            </a:pPr>
            <a:r>
              <a:rPr lang="en-GB" sz="2000" dirty="0">
                <a:solidFill>
                  <a:schemeClr val="tx1">
                    <a:lumMod val="50000"/>
                    <a:lumOff val="50000"/>
                  </a:schemeClr>
                </a:solidFill>
              </a:rPr>
              <a:t>Our </a:t>
            </a:r>
            <a:r>
              <a:rPr lang="en-GB" sz="2000" dirty="0">
                <a:solidFill>
                  <a:srgbClr val="00B0F0"/>
                </a:solidFill>
              </a:rPr>
              <a:t>disclosures </a:t>
            </a:r>
            <a:r>
              <a:rPr lang="en-GB" sz="2000" dirty="0">
                <a:solidFill>
                  <a:schemeClr val="tx1">
                    <a:lumMod val="50000"/>
                    <a:lumOff val="50000"/>
                  </a:schemeClr>
                </a:solidFill>
              </a:rPr>
              <a:t>– what we say about natural capital</a:t>
            </a:r>
          </a:p>
          <a:p>
            <a:endParaRPr lang="en-GB" sz="1600" dirty="0">
              <a:solidFill>
                <a:schemeClr val="tx1">
                  <a:lumMod val="50000"/>
                  <a:lumOff val="50000"/>
                </a:schemeClr>
              </a:solidFill>
            </a:endParaRPr>
          </a:p>
        </p:txBody>
      </p:sp>
    </p:spTree>
    <p:extLst>
      <p:ext uri="{BB962C8B-B14F-4D97-AF65-F5344CB8AC3E}">
        <p14:creationId xmlns:p14="http://schemas.microsoft.com/office/powerpoint/2010/main" val="1036696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E536F-2017-40C3-9308-02B5F925C7FA}"/>
              </a:ext>
            </a:extLst>
          </p:cNvPr>
          <p:cNvPicPr>
            <a:picLocks noChangeAspect="1"/>
          </p:cNvPicPr>
          <p:nvPr/>
        </p:nvPicPr>
        <p:blipFill>
          <a:blip r:embed="rId3"/>
          <a:stretch>
            <a:fillRect/>
          </a:stretch>
        </p:blipFill>
        <p:spPr>
          <a:xfrm>
            <a:off x="3812047" y="1257864"/>
            <a:ext cx="9962843" cy="559826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88" y="1365735"/>
            <a:ext cx="5547292" cy="5490396"/>
          </a:xfrm>
          <a:prstGeom prst="rect">
            <a:avLst/>
          </a:prstGeom>
        </p:spPr>
      </p:pic>
      <p:sp>
        <p:nvSpPr>
          <p:cNvPr id="2" name="Title 1"/>
          <p:cNvSpPr>
            <a:spLocks noGrp="1"/>
          </p:cNvSpPr>
          <p:nvPr>
            <p:ph type="ctrTitle"/>
          </p:nvPr>
        </p:nvSpPr>
        <p:spPr>
          <a:xfrm>
            <a:off x="288944" y="1371494"/>
            <a:ext cx="4847667" cy="5486505"/>
          </a:xfrm>
        </p:spPr>
        <p:txBody>
          <a:bodyPr anchor="ctr">
            <a:noAutofit/>
          </a:bodyPr>
          <a:lstStyle/>
          <a:p>
            <a:pPr algn="l"/>
            <a:r>
              <a:rPr lang="en-GB" sz="4000" b="1" dirty="0">
                <a:solidFill>
                  <a:srgbClr val="23BAED"/>
                </a:solidFill>
              </a:rPr>
              <a:t>Taking Action and Useful Tools</a:t>
            </a:r>
            <a:endParaRPr lang="en-US" dirty="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a:xfrm>
            <a:off x="99204" y="6327597"/>
            <a:ext cx="2743200" cy="365125"/>
          </a:xfrm>
        </p:spPr>
        <p:txBody>
          <a:bodyPr/>
          <a:lstStyle/>
          <a:p>
            <a:fld id="{971CEC84-1649-40CE-BFF6-7286506FEA08}" type="slidenum">
              <a:rPr lang="en-GB" smtClean="0"/>
              <a:pPr/>
              <a:t>22</a:t>
            </a:fld>
            <a:endParaRPr lang="en-GB"/>
          </a:p>
        </p:txBody>
      </p:sp>
    </p:spTree>
    <p:extLst>
      <p:ext uri="{BB962C8B-B14F-4D97-AF65-F5344CB8AC3E}">
        <p14:creationId xmlns:p14="http://schemas.microsoft.com/office/powerpoint/2010/main" val="333227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Taking Action</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166E1B39-013C-1543-8EE8-DFF33F9427EB}"/>
              </a:ext>
            </a:extLst>
          </p:cNvPr>
          <p:cNvSpPr/>
          <p:nvPr/>
        </p:nvSpPr>
        <p:spPr>
          <a:xfrm>
            <a:off x="247764" y="4441345"/>
            <a:ext cx="5951557" cy="400110"/>
          </a:xfrm>
          <a:prstGeom prst="rect">
            <a:avLst/>
          </a:prstGeom>
        </p:spPr>
        <p:txBody>
          <a:bodyPr wrap="square">
            <a:spAutoFit/>
          </a:bodyPr>
          <a:lstStyle/>
          <a:p>
            <a:pPr>
              <a:spcAft>
                <a:spcPts val="0"/>
              </a:spcAft>
            </a:pPr>
            <a:r>
              <a:rPr lang="en-GB"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E26577B-98D4-0344-9A8C-39F439C3DB76}"/>
              </a:ext>
            </a:extLst>
          </p:cNvPr>
          <p:cNvPicPr/>
          <p:nvPr/>
        </p:nvPicPr>
        <p:blipFill>
          <a:blip r:embed="rId3"/>
          <a:stretch>
            <a:fillRect/>
          </a:stretch>
        </p:blipFill>
        <p:spPr>
          <a:xfrm>
            <a:off x="6063255" y="3806301"/>
            <a:ext cx="5365686" cy="1670197"/>
          </a:xfrm>
          <a:prstGeom prst="rect">
            <a:avLst/>
          </a:prstGeom>
        </p:spPr>
      </p:pic>
      <p:sp>
        <p:nvSpPr>
          <p:cNvPr id="7" name="Rectangle 2">
            <a:extLst>
              <a:ext uri="{FF2B5EF4-FFF2-40B4-BE49-F238E27FC236}">
                <a16:creationId xmlns:a16="http://schemas.microsoft.com/office/drawing/2014/main" id="{707E21A9-4E4A-A947-8FCF-C86DC5C76430}"/>
              </a:ext>
            </a:extLst>
          </p:cNvPr>
          <p:cNvSpPr>
            <a:spLocks noChangeArrowheads="1"/>
          </p:cNvSpPr>
          <p:nvPr/>
        </p:nvSpPr>
        <p:spPr bwMode="auto">
          <a:xfrm>
            <a:off x="4474619" y="3417565"/>
            <a:ext cx="44792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1359E4D2-7359-5340-B021-10BBCCCE4A99}"/>
              </a:ext>
            </a:extLst>
          </p:cNvPr>
          <p:cNvPicPr/>
          <p:nvPr/>
        </p:nvPicPr>
        <p:blipFill>
          <a:blip r:embed="rId4"/>
          <a:stretch>
            <a:fillRect/>
          </a:stretch>
        </p:blipFill>
        <p:spPr>
          <a:xfrm>
            <a:off x="5628136" y="1136805"/>
            <a:ext cx="1738630" cy="2164080"/>
          </a:xfrm>
          <a:prstGeom prst="rect">
            <a:avLst/>
          </a:prstGeom>
        </p:spPr>
      </p:pic>
      <p:pic>
        <p:nvPicPr>
          <p:cNvPr id="13" name="Picture 12">
            <a:extLst>
              <a:ext uri="{FF2B5EF4-FFF2-40B4-BE49-F238E27FC236}">
                <a16:creationId xmlns:a16="http://schemas.microsoft.com/office/drawing/2014/main" id="{520538DE-9DA5-654C-9A0D-BA6E90374D1A}"/>
              </a:ext>
            </a:extLst>
          </p:cNvPr>
          <p:cNvPicPr/>
          <p:nvPr/>
        </p:nvPicPr>
        <p:blipFill>
          <a:blip r:embed="rId5"/>
          <a:stretch>
            <a:fillRect/>
          </a:stretch>
        </p:blipFill>
        <p:spPr>
          <a:xfrm>
            <a:off x="8110030" y="1339594"/>
            <a:ext cx="3702287" cy="1443412"/>
          </a:xfrm>
          <a:prstGeom prst="rect">
            <a:avLst/>
          </a:prstGeom>
        </p:spPr>
      </p:pic>
      <p:sp>
        <p:nvSpPr>
          <p:cNvPr id="14" name="TextBox 13">
            <a:extLst>
              <a:ext uri="{FF2B5EF4-FFF2-40B4-BE49-F238E27FC236}">
                <a16:creationId xmlns:a16="http://schemas.microsoft.com/office/drawing/2014/main" id="{E0628FA4-7BFC-C54F-8012-0BE9E5C48027}"/>
              </a:ext>
            </a:extLst>
          </p:cNvPr>
          <p:cNvSpPr txBox="1"/>
          <p:nvPr/>
        </p:nvSpPr>
        <p:spPr>
          <a:xfrm>
            <a:off x="8310979" y="2847335"/>
            <a:ext cx="3288433" cy="492443"/>
          </a:xfrm>
          <a:prstGeom prst="rect">
            <a:avLst/>
          </a:prstGeom>
          <a:noFill/>
        </p:spPr>
        <p:txBody>
          <a:bodyPr wrap="square" rtlCol="0">
            <a:spAutoFit/>
          </a:bodyPr>
          <a:lstStyle/>
          <a:p>
            <a:r>
              <a:rPr lang="en-US" sz="800" dirty="0">
                <a:solidFill>
                  <a:schemeClr val="tx1">
                    <a:lumMod val="50000"/>
                    <a:lumOff val="50000"/>
                  </a:schemeClr>
                </a:solidFill>
              </a:rPr>
              <a:t>Source: </a:t>
            </a:r>
            <a:r>
              <a:rPr lang="en-GB" sz="800" dirty="0">
                <a:solidFill>
                  <a:schemeClr val="tx1">
                    <a:lumMod val="50000"/>
                    <a:lumOff val="50000"/>
                  </a:schemeClr>
                </a:solidFill>
              </a:rPr>
              <a:t>UNEP FI Guidance for banks: Biodiversity Target-setting. Principles for Responsible Banking (June 2021)</a:t>
            </a:r>
          </a:p>
          <a:p>
            <a:r>
              <a:rPr lang="en-US" sz="1000" dirty="0">
                <a:solidFill>
                  <a:schemeClr val="tx1">
                    <a:lumMod val="50000"/>
                    <a:lumOff val="50000"/>
                  </a:schemeClr>
                </a:solidFill>
              </a:rPr>
              <a:t>  </a:t>
            </a:r>
          </a:p>
        </p:txBody>
      </p:sp>
      <p:sp>
        <p:nvSpPr>
          <p:cNvPr id="10" name="Rectangle 9">
            <a:extLst>
              <a:ext uri="{FF2B5EF4-FFF2-40B4-BE49-F238E27FC236}">
                <a16:creationId xmlns:a16="http://schemas.microsoft.com/office/drawing/2014/main" id="{F6DEF295-85FD-6441-A663-0E0220965240}"/>
              </a:ext>
            </a:extLst>
          </p:cNvPr>
          <p:cNvSpPr/>
          <p:nvPr/>
        </p:nvSpPr>
        <p:spPr>
          <a:xfrm>
            <a:off x="314195" y="1133940"/>
            <a:ext cx="5056592" cy="5078313"/>
          </a:xfrm>
          <a:prstGeom prst="rect">
            <a:avLst/>
          </a:prstGeom>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v"/>
            </a:pPr>
            <a:r>
              <a:rPr lang="en-GB" i="1" dirty="0">
                <a:solidFill>
                  <a:schemeClr val="tx1">
                    <a:lumMod val="50000"/>
                    <a:lumOff val="50000"/>
                  </a:schemeClr>
                </a:solidFill>
              </a:rPr>
              <a:t>‘The financial system can both contribute to the depletion of biodiversity and promote its conservation and sustainable use’ </a:t>
            </a:r>
            <a:r>
              <a:rPr lang="en-GB" dirty="0">
                <a:solidFill>
                  <a:schemeClr val="tx1">
                    <a:lumMod val="50000"/>
                    <a:lumOff val="50000"/>
                  </a:schemeClr>
                </a:solidFill>
              </a:rPr>
              <a:t>NGFS June 2021</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Collaboration, target setting and disclosure commitments </a:t>
            </a:r>
            <a:r>
              <a:rPr lang="en-GB" dirty="0" err="1">
                <a:solidFill>
                  <a:schemeClr val="tx1">
                    <a:lumMod val="50000"/>
                    <a:lumOff val="50000"/>
                  </a:schemeClr>
                </a:solidFill>
              </a:rPr>
              <a:t>eg</a:t>
            </a:r>
            <a:r>
              <a:rPr lang="en-GB" dirty="0">
                <a:solidFill>
                  <a:schemeClr val="tx1">
                    <a:lumMod val="50000"/>
                    <a:lumOff val="50000"/>
                  </a:schemeClr>
                </a:solidFill>
              </a:rPr>
              <a:t> </a:t>
            </a:r>
            <a:r>
              <a:rPr lang="en-GB" dirty="0">
                <a:solidFill>
                  <a:schemeClr val="accent1"/>
                </a:solidFill>
              </a:rPr>
              <a:t>Finance for Biodiversity Pledge</a:t>
            </a:r>
            <a:br>
              <a:rPr lang="en-GB" i="1" dirty="0">
                <a:solidFill>
                  <a:schemeClr val="tx1">
                    <a:lumMod val="50000"/>
                    <a:lumOff val="50000"/>
                  </a:schemeClr>
                </a:solidFill>
              </a:rPr>
            </a:br>
            <a:endParaRPr lang="en-GB" i="1" dirty="0">
              <a:solidFill>
                <a:schemeClr val="tx1">
                  <a:lumMod val="50000"/>
                  <a:lumOff val="50000"/>
                </a:schemeClr>
              </a:solidFill>
            </a:endParaRPr>
          </a:p>
          <a:p>
            <a:pPr marL="285750" indent="-285750">
              <a:buFont typeface="Wingdings" pitchFamily="2" charset="2"/>
              <a:buChar char="v"/>
            </a:pPr>
            <a:r>
              <a:rPr lang="en-GB" dirty="0">
                <a:solidFill>
                  <a:schemeClr val="accent1"/>
                </a:solidFill>
              </a:rPr>
              <a:t>CISL Handbook </a:t>
            </a:r>
            <a:r>
              <a:rPr lang="en-GB" dirty="0">
                <a:solidFill>
                  <a:schemeClr val="tx1">
                    <a:lumMod val="50000"/>
                    <a:lumOff val="50000"/>
                  </a:schemeClr>
                </a:solidFill>
              </a:rPr>
              <a:t>describes a TCFD–like approach  linked to financial risks</a:t>
            </a:r>
            <a:br>
              <a:rPr lang="en-GB" dirty="0">
                <a:solidFill>
                  <a:schemeClr val="tx1">
                    <a:lumMod val="50000"/>
                    <a:lumOff val="50000"/>
                  </a:schemeClr>
                </a:solidFill>
              </a:rPr>
            </a:br>
            <a:endParaRPr lang="en-GB" dirty="0">
              <a:solidFill>
                <a:schemeClr val="tx1">
                  <a:lumMod val="50000"/>
                  <a:lumOff val="50000"/>
                </a:schemeClr>
              </a:solidFill>
            </a:endParaRPr>
          </a:p>
          <a:p>
            <a:pPr marL="285750" indent="-285750">
              <a:buFont typeface="Wingdings" pitchFamily="2" charset="2"/>
              <a:buChar char="v"/>
            </a:pPr>
            <a:r>
              <a:rPr lang="en-GB" dirty="0">
                <a:solidFill>
                  <a:schemeClr val="tx1">
                    <a:lumMod val="50000"/>
                    <a:lumOff val="50000"/>
                  </a:schemeClr>
                </a:solidFill>
              </a:rPr>
              <a:t>Identifying impacts and dependencies – focusing on </a:t>
            </a:r>
            <a:r>
              <a:rPr lang="en-GB" dirty="0">
                <a:solidFill>
                  <a:schemeClr val="accent1"/>
                </a:solidFill>
              </a:rPr>
              <a:t>priority sectors </a:t>
            </a:r>
            <a:r>
              <a:rPr lang="en-GB" dirty="0">
                <a:solidFill>
                  <a:schemeClr val="tx1">
                    <a:lumMod val="50000"/>
                    <a:lumOff val="50000"/>
                  </a:schemeClr>
                </a:solidFill>
              </a:rPr>
              <a:t>and building on existing action </a:t>
            </a:r>
            <a:r>
              <a:rPr lang="en-GB" dirty="0" err="1">
                <a:solidFill>
                  <a:schemeClr val="tx1">
                    <a:lumMod val="50000"/>
                    <a:lumOff val="50000"/>
                  </a:schemeClr>
                </a:solidFill>
              </a:rPr>
              <a:t>eg</a:t>
            </a:r>
            <a:r>
              <a:rPr lang="en-GB" dirty="0">
                <a:solidFill>
                  <a:schemeClr val="tx1">
                    <a:lumMod val="50000"/>
                    <a:lumOff val="50000"/>
                  </a:schemeClr>
                </a:solidFill>
              </a:rPr>
              <a:t> on climate and commodities</a:t>
            </a:r>
            <a:br>
              <a:rPr lang="en-GB" dirty="0">
                <a:solidFill>
                  <a:schemeClr val="tx1">
                    <a:lumMod val="50000"/>
                    <a:lumOff val="50000"/>
                  </a:schemeClr>
                </a:solidFill>
              </a:rPr>
            </a:br>
            <a:br>
              <a:rPr lang="en-GB" dirty="0">
                <a:solidFill>
                  <a:schemeClr val="tx1">
                    <a:lumMod val="50000"/>
                    <a:lumOff val="50000"/>
                  </a:schemeClr>
                </a:solidFill>
              </a:rPr>
            </a:br>
            <a:endParaRPr lang="en-GB" dirty="0">
              <a:solidFill>
                <a:schemeClr val="tx1">
                  <a:lumMod val="50000"/>
                  <a:lumOff val="50000"/>
                </a:schemeClr>
              </a:solidFill>
            </a:endParaRPr>
          </a:p>
        </p:txBody>
      </p:sp>
    </p:spTree>
    <p:extLst>
      <p:ext uri="{BB962C8B-B14F-4D97-AF65-F5344CB8AC3E}">
        <p14:creationId xmlns:p14="http://schemas.microsoft.com/office/powerpoint/2010/main" val="3438943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Metrics and Tools</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7D03CE89-E2D9-A749-B1B3-2A88A03918BB}"/>
              </a:ext>
            </a:extLst>
          </p:cNvPr>
          <p:cNvSpPr txBox="1"/>
          <p:nvPr/>
        </p:nvSpPr>
        <p:spPr>
          <a:xfrm>
            <a:off x="409316" y="1053415"/>
            <a:ext cx="8009515" cy="6032421"/>
          </a:xfrm>
          <a:prstGeom prst="rect">
            <a:avLst/>
          </a:prstGeom>
          <a:noFill/>
        </p:spPr>
        <p:txBody>
          <a:bodyPr wrap="square" rtlCol="0">
            <a:spAutoFit/>
          </a:bodyPr>
          <a:lstStyle/>
          <a:p>
            <a:endParaRPr lang="en-GB" sz="1400" dirty="0">
              <a:solidFill>
                <a:schemeClr val="tx1">
                  <a:lumMod val="50000"/>
                  <a:lumOff val="50000"/>
                </a:schemeClr>
              </a:solidFill>
            </a:endParaRPr>
          </a:p>
          <a:p>
            <a:r>
              <a:rPr lang="en-GB" dirty="0">
                <a:solidFill>
                  <a:srgbClr val="23BAED"/>
                </a:solidFill>
              </a:rPr>
              <a:t>ENCORE </a:t>
            </a:r>
            <a:r>
              <a:rPr lang="en-GB" dirty="0">
                <a:solidFill>
                  <a:schemeClr val="tx1">
                    <a:lumMod val="50000"/>
                    <a:lumOff val="50000"/>
                  </a:schemeClr>
                </a:solidFill>
              </a:rPr>
              <a:t>a variety of tools: </a:t>
            </a:r>
          </a:p>
          <a:p>
            <a:pPr marL="285750" indent="-285750">
              <a:buFont typeface="Wingdings" pitchFamily="2" charset="2"/>
              <a:buChar char="v"/>
            </a:pPr>
            <a:r>
              <a:rPr lang="en-GB" sz="1600" dirty="0">
                <a:solidFill>
                  <a:schemeClr val="tx1">
                    <a:lumMod val="50000"/>
                    <a:lumOff val="50000"/>
                  </a:schemeClr>
                </a:solidFill>
              </a:rPr>
              <a:t>Explore potential impacts and dependencies (visualised) on natural capital</a:t>
            </a:r>
          </a:p>
          <a:p>
            <a:pPr marL="285750" indent="-285750">
              <a:buFont typeface="Wingdings" pitchFamily="2" charset="2"/>
              <a:buChar char="v"/>
            </a:pPr>
            <a:r>
              <a:rPr lang="en-GB" sz="1600" dirty="0">
                <a:solidFill>
                  <a:schemeClr val="tx1">
                    <a:lumMod val="50000"/>
                    <a:lumOff val="50000"/>
                  </a:schemeClr>
                </a:solidFill>
              </a:rPr>
              <a:t>To what extent can a portfolio potentially reduce global extinction risk (STAR)</a:t>
            </a:r>
          </a:p>
          <a:p>
            <a:pPr marL="285750" indent="-285750">
              <a:buFont typeface="Wingdings" pitchFamily="2" charset="2"/>
              <a:buChar char="v"/>
            </a:pPr>
            <a:r>
              <a:rPr lang="en-GB" sz="1600" dirty="0">
                <a:solidFill>
                  <a:schemeClr val="tx1">
                    <a:lumMod val="50000"/>
                    <a:lumOff val="50000"/>
                  </a:schemeClr>
                </a:solidFill>
              </a:rPr>
              <a:t>To what extent does a portfolio potentially impact ecological integrity (CISL)</a:t>
            </a:r>
          </a:p>
          <a:p>
            <a:pPr marL="285750" indent="-285750">
              <a:buFont typeface="Wingdings" pitchFamily="2" charset="2"/>
              <a:buChar char="v"/>
            </a:pPr>
            <a:r>
              <a:rPr lang="en-GB" sz="1600" dirty="0">
                <a:solidFill>
                  <a:schemeClr val="tx1">
                    <a:lumMod val="50000"/>
                    <a:lumOff val="50000"/>
                  </a:schemeClr>
                </a:solidFill>
              </a:rPr>
              <a:t>Generate bespoke biodiversity risk screening reports based on asset locations (IBAT)</a:t>
            </a:r>
          </a:p>
          <a:p>
            <a:pPr marL="285750" indent="-285750">
              <a:buFont typeface="Wingdings" pitchFamily="2" charset="2"/>
              <a:buChar char="v"/>
            </a:pPr>
            <a:r>
              <a:rPr lang="en-GB" sz="1600" dirty="0">
                <a:solidFill>
                  <a:schemeClr val="tx1">
                    <a:lumMod val="50000"/>
                    <a:lumOff val="50000"/>
                  </a:schemeClr>
                </a:solidFill>
              </a:rPr>
              <a:t>Explore supply chain links via companies and finance institutions to deforestation  (TRASE)</a:t>
            </a:r>
          </a:p>
          <a:p>
            <a:endParaRPr lang="en-GB" sz="1200" dirty="0">
              <a:solidFill>
                <a:schemeClr val="tx1">
                  <a:lumMod val="50000"/>
                  <a:lumOff val="50000"/>
                </a:schemeClr>
              </a:solidFill>
            </a:endParaRPr>
          </a:p>
          <a:p>
            <a:endParaRPr lang="en-GB" sz="1200" dirty="0"/>
          </a:p>
          <a:p>
            <a:r>
              <a:rPr lang="en-GB" dirty="0">
                <a:solidFill>
                  <a:srgbClr val="00B0F0"/>
                </a:solidFill>
              </a:rPr>
              <a:t>Biodiversity Footprint for Financial Institutions (BFFI) </a:t>
            </a:r>
            <a:r>
              <a:rPr lang="en-GB" dirty="0"/>
              <a:t> </a:t>
            </a:r>
          </a:p>
          <a:p>
            <a:pPr marL="285750" indent="-285750">
              <a:buFont typeface="Wingdings" pitchFamily="2" charset="2"/>
              <a:buChar char="v"/>
            </a:pPr>
            <a:r>
              <a:rPr lang="en-GB" sz="1600" dirty="0">
                <a:solidFill>
                  <a:schemeClr val="tx1">
                    <a:lumMod val="50000"/>
                    <a:lumOff val="50000"/>
                  </a:schemeClr>
                </a:solidFill>
              </a:rPr>
              <a:t>Measures biodiversity impacts using country-specific sector average data  (EXIOBASE) </a:t>
            </a:r>
          </a:p>
          <a:p>
            <a:pPr marL="285750" indent="-285750">
              <a:buFont typeface="Wingdings" pitchFamily="2" charset="2"/>
              <a:buChar char="v"/>
            </a:pPr>
            <a:r>
              <a:rPr lang="en-GB" sz="1600" dirty="0">
                <a:solidFill>
                  <a:schemeClr val="tx1">
                    <a:lumMod val="50000"/>
                    <a:lumOff val="50000"/>
                  </a:schemeClr>
                </a:solidFill>
              </a:rPr>
              <a:t>Environmental pressures (resource use, emissions, etc) linked to impact on biodiversity using </a:t>
            </a:r>
            <a:r>
              <a:rPr lang="en-GB" sz="1600" dirty="0" err="1">
                <a:solidFill>
                  <a:schemeClr val="tx1">
                    <a:lumMod val="50000"/>
                    <a:lumOff val="50000"/>
                  </a:schemeClr>
                </a:solidFill>
              </a:rPr>
              <a:t>ReCiPe</a:t>
            </a:r>
            <a:r>
              <a:rPr lang="en-GB" sz="1600" dirty="0">
                <a:solidFill>
                  <a:schemeClr val="tx1">
                    <a:lumMod val="50000"/>
                    <a:lumOff val="50000"/>
                  </a:schemeClr>
                </a:solidFill>
              </a:rPr>
              <a:t> model</a:t>
            </a:r>
          </a:p>
          <a:p>
            <a:pPr marL="285750" indent="-285750">
              <a:buFont typeface="Wingdings" pitchFamily="2" charset="2"/>
              <a:buChar char="v"/>
            </a:pPr>
            <a:r>
              <a:rPr lang="en-GB" sz="1600" dirty="0">
                <a:solidFill>
                  <a:schemeClr val="tx1">
                    <a:lumMod val="50000"/>
                    <a:lumOff val="50000"/>
                  </a:schemeClr>
                </a:solidFill>
              </a:rPr>
              <a:t>Results are expressed in terms of potentially disappeared fraction of species in an area of a given size, over a given time period (PDF/m2/</a:t>
            </a:r>
            <a:r>
              <a:rPr lang="en-GB" sz="1600" dirty="0" err="1">
                <a:solidFill>
                  <a:schemeClr val="tx1">
                    <a:lumMod val="50000"/>
                    <a:lumOff val="50000"/>
                  </a:schemeClr>
                </a:solidFill>
              </a:rPr>
              <a:t>yr</a:t>
            </a:r>
            <a:r>
              <a:rPr lang="en-GB" sz="1600" dirty="0">
                <a:solidFill>
                  <a:schemeClr val="tx1">
                    <a:lumMod val="50000"/>
                    <a:lumOff val="50000"/>
                  </a:schemeClr>
                </a:solidFill>
              </a:rPr>
              <a:t>) </a:t>
            </a:r>
          </a:p>
          <a:p>
            <a:endParaRPr lang="en-GB" sz="1600" dirty="0">
              <a:solidFill>
                <a:schemeClr val="tx1">
                  <a:lumMod val="50000"/>
                  <a:lumOff val="50000"/>
                </a:schemeClr>
              </a:solidFill>
            </a:endParaRPr>
          </a:p>
          <a:p>
            <a:endParaRPr lang="en-GB" dirty="0"/>
          </a:p>
          <a:p>
            <a:endParaRPr lang="en-GB" sz="1000" dirty="0"/>
          </a:p>
          <a:p>
            <a:endParaRPr lang="en-GB" sz="1000" dirty="0"/>
          </a:p>
          <a:p>
            <a:endParaRPr lang="en-GB" sz="1400" dirty="0">
              <a:solidFill>
                <a:schemeClr val="tx1">
                  <a:lumMod val="50000"/>
                  <a:lumOff val="50000"/>
                </a:schemeClr>
              </a:solidFill>
            </a:endParaRPr>
          </a:p>
          <a:p>
            <a:endParaRPr lang="en-GB" dirty="0"/>
          </a:p>
          <a:p>
            <a:endParaRPr lang="en-US" dirty="0"/>
          </a:p>
        </p:txBody>
      </p:sp>
      <p:pic>
        <p:nvPicPr>
          <p:cNvPr id="6" name="Picture 5">
            <a:extLst>
              <a:ext uri="{FF2B5EF4-FFF2-40B4-BE49-F238E27FC236}">
                <a16:creationId xmlns:a16="http://schemas.microsoft.com/office/drawing/2014/main" id="{0FC6DF11-9ACE-6B4F-96E3-E44225134B6A}"/>
              </a:ext>
            </a:extLst>
          </p:cNvPr>
          <p:cNvPicPr/>
          <p:nvPr/>
        </p:nvPicPr>
        <p:blipFill>
          <a:blip r:embed="rId3"/>
          <a:stretch>
            <a:fillRect/>
          </a:stretch>
        </p:blipFill>
        <p:spPr>
          <a:xfrm>
            <a:off x="8418831" y="3742007"/>
            <a:ext cx="3533683" cy="2227719"/>
          </a:xfrm>
          <a:prstGeom prst="rect">
            <a:avLst/>
          </a:prstGeom>
        </p:spPr>
      </p:pic>
      <p:pic>
        <p:nvPicPr>
          <p:cNvPr id="4" name="Picture 3">
            <a:extLst>
              <a:ext uri="{FF2B5EF4-FFF2-40B4-BE49-F238E27FC236}">
                <a16:creationId xmlns:a16="http://schemas.microsoft.com/office/drawing/2014/main" id="{32397D63-BBAD-234C-8162-BF751B325815}"/>
              </a:ext>
            </a:extLst>
          </p:cNvPr>
          <p:cNvPicPr>
            <a:picLocks noChangeAspect="1"/>
          </p:cNvPicPr>
          <p:nvPr/>
        </p:nvPicPr>
        <p:blipFill>
          <a:blip r:embed="rId4"/>
          <a:stretch>
            <a:fillRect/>
          </a:stretch>
        </p:blipFill>
        <p:spPr>
          <a:xfrm>
            <a:off x="8418831" y="1310096"/>
            <a:ext cx="2971981" cy="1687518"/>
          </a:xfrm>
          <a:prstGeom prst="rect">
            <a:avLst/>
          </a:prstGeom>
        </p:spPr>
      </p:pic>
      <p:sp>
        <p:nvSpPr>
          <p:cNvPr id="7" name="Rectangle 6">
            <a:extLst>
              <a:ext uri="{FF2B5EF4-FFF2-40B4-BE49-F238E27FC236}">
                <a16:creationId xmlns:a16="http://schemas.microsoft.com/office/drawing/2014/main" id="{7E970A58-344D-2D46-9A35-18A4A47BE47C}"/>
              </a:ext>
            </a:extLst>
          </p:cNvPr>
          <p:cNvSpPr/>
          <p:nvPr/>
        </p:nvSpPr>
        <p:spPr>
          <a:xfrm>
            <a:off x="951229" y="6211669"/>
            <a:ext cx="9773377" cy="369332"/>
          </a:xfrm>
          <a:prstGeom prst="rect">
            <a:avLst/>
          </a:prstGeom>
        </p:spPr>
        <p:txBody>
          <a:bodyPr wrap="square">
            <a:spAutoFit/>
          </a:bodyPr>
          <a:lstStyle/>
          <a:p>
            <a:r>
              <a:rPr lang="en-GB" dirty="0">
                <a:solidFill>
                  <a:schemeClr val="tx1">
                    <a:lumMod val="50000"/>
                    <a:lumOff val="50000"/>
                  </a:schemeClr>
                </a:solidFill>
              </a:rPr>
              <a:t>EU Business @ Biodiversity Platform  undertakes critical reviews of measurement approaches</a:t>
            </a:r>
            <a:endParaRPr lang="en-US" dirty="0">
              <a:solidFill>
                <a:schemeClr val="tx1">
                  <a:lumMod val="50000"/>
                  <a:lumOff val="50000"/>
                </a:schemeClr>
              </a:solidFill>
            </a:endParaRPr>
          </a:p>
        </p:txBody>
      </p:sp>
    </p:spTree>
    <p:extLst>
      <p:ext uri="{BB962C8B-B14F-4D97-AF65-F5344CB8AC3E}">
        <p14:creationId xmlns:p14="http://schemas.microsoft.com/office/powerpoint/2010/main" val="97182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824A-D187-4E9F-9F10-9668EB6E4AFE}"/>
              </a:ext>
            </a:extLst>
          </p:cNvPr>
          <p:cNvSpPr>
            <a:spLocks noGrp="1"/>
          </p:cNvSpPr>
          <p:nvPr>
            <p:ph type="title"/>
          </p:nvPr>
        </p:nvSpPr>
        <p:spPr/>
        <p:txBody>
          <a:bodyPr/>
          <a:lstStyle/>
          <a:p>
            <a:r>
              <a:rPr lang="en-GB"/>
              <a:t>IBAT: A tool to help identify priority sites for measuring</a:t>
            </a:r>
            <a:endParaRPr lang="en-US"/>
          </a:p>
        </p:txBody>
      </p:sp>
      <p:sp>
        <p:nvSpPr>
          <p:cNvPr id="4" name="Slide Number Placeholder 3">
            <a:extLst>
              <a:ext uri="{FF2B5EF4-FFF2-40B4-BE49-F238E27FC236}">
                <a16:creationId xmlns:a16="http://schemas.microsoft.com/office/drawing/2014/main" id="{2E936D9A-1E87-4508-834A-F8118C01351B}"/>
              </a:ext>
            </a:extLst>
          </p:cNvPr>
          <p:cNvSpPr>
            <a:spLocks noGrp="1"/>
          </p:cNvSpPr>
          <p:nvPr>
            <p:ph type="sldNum" sz="quarter" idx="12"/>
          </p:nvPr>
        </p:nvSpPr>
        <p:spPr/>
        <p:txBody>
          <a:bodyPr/>
          <a:lstStyle/>
          <a:p>
            <a:fld id="{971CEC84-1649-40CE-BFF6-7286506FEA08}" type="slidenum">
              <a:rPr lang="en-GB" smtClean="0"/>
              <a:pPr/>
              <a:t>25</a:t>
            </a:fld>
            <a:endParaRPr lang="en-GB"/>
          </a:p>
        </p:txBody>
      </p:sp>
      <p:pic>
        <p:nvPicPr>
          <p:cNvPr id="5" name="Picture 4">
            <a:extLst>
              <a:ext uri="{FF2B5EF4-FFF2-40B4-BE49-F238E27FC236}">
                <a16:creationId xmlns:a16="http://schemas.microsoft.com/office/drawing/2014/main" id="{0E7A2644-73A6-4F74-8D22-31A593D3DA15}"/>
              </a:ext>
            </a:extLst>
          </p:cNvPr>
          <p:cNvPicPr>
            <a:picLocks noChangeAspect="1"/>
          </p:cNvPicPr>
          <p:nvPr/>
        </p:nvPicPr>
        <p:blipFill>
          <a:blip r:embed="rId3"/>
          <a:stretch>
            <a:fillRect/>
          </a:stretch>
        </p:blipFill>
        <p:spPr>
          <a:xfrm>
            <a:off x="314195" y="1455735"/>
            <a:ext cx="9178065" cy="4178948"/>
          </a:xfrm>
          <a:prstGeom prst="rect">
            <a:avLst/>
          </a:prstGeom>
        </p:spPr>
      </p:pic>
      <p:sp>
        <p:nvSpPr>
          <p:cNvPr id="6" name="Rectangle 5">
            <a:extLst>
              <a:ext uri="{FF2B5EF4-FFF2-40B4-BE49-F238E27FC236}">
                <a16:creationId xmlns:a16="http://schemas.microsoft.com/office/drawing/2014/main" id="{1B65C2F3-7DC3-4119-A5A2-F0C096A2ED1E}"/>
              </a:ext>
            </a:extLst>
          </p:cNvPr>
          <p:cNvSpPr/>
          <p:nvPr/>
        </p:nvSpPr>
        <p:spPr>
          <a:xfrm>
            <a:off x="1020978" y="6155636"/>
            <a:ext cx="3517566" cy="400110"/>
          </a:xfrm>
          <a:prstGeom prst="rect">
            <a:avLst/>
          </a:prstGeom>
        </p:spPr>
        <p:txBody>
          <a:bodyPr wrap="none">
            <a:spAutoFit/>
          </a:bodyPr>
          <a:lstStyle/>
          <a:p>
            <a:r>
              <a:rPr lang="en-GB" sz="2000">
                <a:solidFill>
                  <a:srgbClr val="23BAED"/>
                </a:solidFill>
                <a:hlinkClick r:id="rId4">
                  <a:extLst>
                    <a:ext uri="{A12FA001-AC4F-418D-AE19-62706E023703}">
                      <ahyp:hlinkClr xmlns:ahyp="http://schemas.microsoft.com/office/drawing/2018/hyperlinkcolor" val="tx"/>
                    </a:ext>
                  </a:extLst>
                </a:hlinkClick>
              </a:rPr>
              <a:t>https://www.ibat-alliance.org/</a:t>
            </a:r>
            <a:r>
              <a:rPr lang="en-GB" sz="2000">
                <a:solidFill>
                  <a:srgbClr val="23BAED"/>
                </a:solidFill>
              </a:rPr>
              <a:t> </a:t>
            </a:r>
          </a:p>
        </p:txBody>
      </p:sp>
      <p:sp>
        <p:nvSpPr>
          <p:cNvPr id="7" name="TextBox 6">
            <a:extLst>
              <a:ext uri="{FF2B5EF4-FFF2-40B4-BE49-F238E27FC236}">
                <a16:creationId xmlns:a16="http://schemas.microsoft.com/office/drawing/2014/main" id="{2501D98B-B30E-49C9-A3CC-E1E5DA88ACDF}"/>
              </a:ext>
            </a:extLst>
          </p:cNvPr>
          <p:cNvSpPr txBox="1"/>
          <p:nvPr/>
        </p:nvSpPr>
        <p:spPr>
          <a:xfrm>
            <a:off x="9509193" y="1690062"/>
            <a:ext cx="2851023" cy="3170099"/>
          </a:xfrm>
          <a:prstGeom prst="rect">
            <a:avLst/>
          </a:prstGeom>
          <a:noFill/>
          <a:ln>
            <a:noFill/>
          </a:ln>
        </p:spPr>
        <p:txBody>
          <a:bodyPr wrap="square" lIns="91440" tIns="45720" rIns="91440" bIns="45720" rtlCol="0" anchor="t">
            <a:spAutoFit/>
          </a:bodyPr>
          <a:lstStyle/>
          <a:p>
            <a:r>
              <a:rPr lang="en-GB" sz="2000" b="1">
                <a:solidFill>
                  <a:srgbClr val="595959"/>
                </a:solidFill>
              </a:rPr>
              <a:t>Provides access to:</a:t>
            </a: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Protected Areas</a:t>
            </a:r>
            <a:endParaRPr lang="en-GB" sz="2000">
              <a:solidFill>
                <a:srgbClr val="595959"/>
              </a:solidFill>
              <a:cs typeface="Arial"/>
            </a:endParaRP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Key Biodiversity Areas</a:t>
            </a:r>
            <a:endParaRPr lang="en-GB" sz="2000">
              <a:solidFill>
                <a:srgbClr val="595959"/>
              </a:solidFill>
              <a:cs typeface="Arial"/>
            </a:endParaRP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IUCN Red List of Species including the STAR Layer</a:t>
            </a:r>
          </a:p>
        </p:txBody>
      </p:sp>
      <p:pic>
        <p:nvPicPr>
          <p:cNvPr id="8" name="Picture 7" descr="Logo&#10;&#10;Description automatically generated">
            <a:extLst>
              <a:ext uri="{FF2B5EF4-FFF2-40B4-BE49-F238E27FC236}">
                <a16:creationId xmlns:a16="http://schemas.microsoft.com/office/drawing/2014/main" id="{5466BAB3-3115-4E10-9255-E5C96D89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983" y="-415323"/>
            <a:ext cx="2487306" cy="1990342"/>
          </a:xfrm>
          <a:prstGeom prst="rect">
            <a:avLst/>
          </a:prstGeom>
        </p:spPr>
      </p:pic>
    </p:spTree>
    <p:extLst>
      <p:ext uri="{BB962C8B-B14F-4D97-AF65-F5344CB8AC3E}">
        <p14:creationId xmlns:p14="http://schemas.microsoft.com/office/powerpoint/2010/main" val="4106604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a:xfrm>
            <a:off x="693877" y="369379"/>
            <a:ext cx="11498123" cy="878150"/>
          </a:xfrm>
        </p:spPr>
        <p:txBody>
          <a:bodyPr>
            <a:normAutofit fontScale="90000"/>
          </a:bodyPr>
          <a:lstStyle/>
          <a:p>
            <a:r>
              <a:rPr lang="en-GB" dirty="0">
                <a:solidFill>
                  <a:schemeClr val="tx1"/>
                </a:solidFill>
              </a:rPr>
              <a:t>Science-based Targets for Nature (SBTN)</a:t>
            </a:r>
            <a:br>
              <a:rPr lang="en-GB" dirty="0"/>
            </a:br>
            <a:endParaRPr lang="en-GB" dirty="0"/>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4096BF78-7A18-8742-9102-BE5D98956D9E}"/>
              </a:ext>
            </a:extLst>
          </p:cNvPr>
          <p:cNvSpPr txBox="1"/>
          <p:nvPr/>
        </p:nvSpPr>
        <p:spPr>
          <a:xfrm>
            <a:off x="1724297" y="6211669"/>
            <a:ext cx="7602583" cy="369332"/>
          </a:xfrm>
          <a:prstGeom prst="rect">
            <a:avLst/>
          </a:prstGeom>
          <a:noFill/>
        </p:spPr>
        <p:txBody>
          <a:bodyPr wrap="square" rtlCol="0">
            <a:spAutoFit/>
          </a:bodyPr>
          <a:lstStyle/>
          <a:p>
            <a:r>
              <a:rPr lang="en-GB" i="1" dirty="0">
                <a:solidFill>
                  <a:schemeClr val="tx1">
                    <a:lumMod val="50000"/>
                    <a:lumOff val="50000"/>
                  </a:schemeClr>
                </a:solidFill>
              </a:rPr>
              <a:t> </a:t>
            </a:r>
            <a:endParaRPr lang="en-US" dirty="0"/>
          </a:p>
        </p:txBody>
      </p:sp>
      <p:pic>
        <p:nvPicPr>
          <p:cNvPr id="6" name="Picture 5">
            <a:extLst>
              <a:ext uri="{FF2B5EF4-FFF2-40B4-BE49-F238E27FC236}">
                <a16:creationId xmlns:a16="http://schemas.microsoft.com/office/drawing/2014/main" id="{7C571E6C-D401-7B4E-9B39-E7B3AD186D30}"/>
              </a:ext>
            </a:extLst>
          </p:cNvPr>
          <p:cNvPicPr/>
          <p:nvPr/>
        </p:nvPicPr>
        <p:blipFill>
          <a:blip r:embed="rId3"/>
          <a:stretch>
            <a:fillRect/>
          </a:stretch>
        </p:blipFill>
        <p:spPr>
          <a:xfrm>
            <a:off x="7607474" y="1373121"/>
            <a:ext cx="2988605" cy="1699566"/>
          </a:xfrm>
          <a:prstGeom prst="rect">
            <a:avLst/>
          </a:prstGeom>
        </p:spPr>
      </p:pic>
      <p:pic>
        <p:nvPicPr>
          <p:cNvPr id="7" name="Picture 6">
            <a:extLst>
              <a:ext uri="{FF2B5EF4-FFF2-40B4-BE49-F238E27FC236}">
                <a16:creationId xmlns:a16="http://schemas.microsoft.com/office/drawing/2014/main" id="{540D1F1B-3A2C-FA4A-9E51-EC434053D6C9}"/>
              </a:ext>
            </a:extLst>
          </p:cNvPr>
          <p:cNvPicPr/>
          <p:nvPr/>
        </p:nvPicPr>
        <p:blipFill>
          <a:blip r:embed="rId4"/>
          <a:stretch>
            <a:fillRect/>
          </a:stretch>
        </p:blipFill>
        <p:spPr>
          <a:xfrm>
            <a:off x="6941128" y="3241964"/>
            <a:ext cx="4556995" cy="2449709"/>
          </a:xfrm>
          <a:prstGeom prst="rect">
            <a:avLst/>
          </a:prstGeom>
        </p:spPr>
      </p:pic>
      <p:sp>
        <p:nvSpPr>
          <p:cNvPr id="9" name="Rectangle 8">
            <a:extLst>
              <a:ext uri="{FF2B5EF4-FFF2-40B4-BE49-F238E27FC236}">
                <a16:creationId xmlns:a16="http://schemas.microsoft.com/office/drawing/2014/main" id="{5C052F88-E7E6-7946-B13C-C7A92E0F53E7}"/>
              </a:ext>
            </a:extLst>
          </p:cNvPr>
          <p:cNvSpPr/>
          <p:nvPr/>
        </p:nvSpPr>
        <p:spPr>
          <a:xfrm>
            <a:off x="513818" y="1435174"/>
            <a:ext cx="6427310" cy="4401205"/>
          </a:xfrm>
          <a:prstGeom prst="rect">
            <a:avLst/>
          </a:prstGeom>
        </p:spPr>
        <p:txBody>
          <a:bodyPr wrap="square">
            <a:spAutoFit/>
          </a:bodyPr>
          <a:lstStyle/>
          <a:p>
            <a:pPr marL="285750" indent="-285750">
              <a:buFont typeface="Wingdings" pitchFamily="2" charset="2"/>
              <a:buChar char="v"/>
            </a:pPr>
            <a:r>
              <a:rPr lang="en-GB" sz="2000" dirty="0">
                <a:solidFill>
                  <a:schemeClr val="tx1">
                    <a:lumMod val="50000"/>
                    <a:lumOff val="50000"/>
                  </a:schemeClr>
                </a:solidFill>
              </a:rPr>
              <a:t>SBTN builds on Science Based Targets initiative (</a:t>
            </a:r>
            <a:r>
              <a:rPr lang="en-GB" sz="2000" dirty="0" err="1">
                <a:solidFill>
                  <a:schemeClr val="tx1">
                    <a:lumMod val="50000"/>
                    <a:lumOff val="50000"/>
                  </a:schemeClr>
                </a:solidFill>
              </a:rPr>
              <a:t>SBTi</a:t>
            </a:r>
            <a:r>
              <a:rPr lang="en-GB" sz="2000" dirty="0">
                <a:solidFill>
                  <a:schemeClr val="tx1">
                    <a:lumMod val="50000"/>
                    <a:lumOff val="50000"/>
                  </a:schemeClr>
                </a:solidFill>
              </a:rPr>
              <a:t>)  where companies commit to GHG reduction targets in line with climate science </a:t>
            </a:r>
            <a:br>
              <a:rPr lang="en-GB" sz="2000" dirty="0">
                <a:solidFill>
                  <a:schemeClr val="tx1">
                    <a:lumMod val="50000"/>
                    <a:lumOff val="50000"/>
                  </a:schemeClr>
                </a:solidFill>
              </a:rPr>
            </a:br>
            <a:endParaRPr lang="en-GB" sz="2000" dirty="0">
              <a:solidFill>
                <a:schemeClr val="tx1">
                  <a:lumMod val="50000"/>
                  <a:lumOff val="50000"/>
                </a:schemeClr>
              </a:solidFill>
            </a:endParaRPr>
          </a:p>
          <a:p>
            <a:pPr marL="285750" indent="-285750">
              <a:buFont typeface="Wingdings" pitchFamily="2" charset="2"/>
              <a:buChar char="v"/>
            </a:pPr>
            <a:r>
              <a:rPr lang="en-GB" sz="2000" dirty="0">
                <a:solidFill>
                  <a:schemeClr val="tx1">
                    <a:lumMod val="50000"/>
                    <a:lumOff val="50000"/>
                  </a:schemeClr>
                </a:solidFill>
              </a:rPr>
              <a:t>Nature targets will align to high level post-2020 global biodiversity framework (when finalised)</a:t>
            </a:r>
            <a:br>
              <a:rPr lang="en-GB" sz="2000" dirty="0">
                <a:solidFill>
                  <a:schemeClr val="tx1">
                    <a:lumMod val="50000"/>
                    <a:lumOff val="50000"/>
                  </a:schemeClr>
                </a:solidFill>
              </a:rPr>
            </a:br>
            <a:endParaRPr lang="en-GB" sz="2000" dirty="0">
              <a:solidFill>
                <a:schemeClr val="tx1">
                  <a:lumMod val="50000"/>
                  <a:lumOff val="50000"/>
                </a:schemeClr>
              </a:solidFill>
            </a:endParaRPr>
          </a:p>
          <a:p>
            <a:pPr marL="285750" indent="-285750">
              <a:buFont typeface="Wingdings" pitchFamily="2" charset="2"/>
              <a:buChar char="v"/>
            </a:pPr>
            <a:r>
              <a:rPr lang="en-GB" sz="2000" dirty="0">
                <a:solidFill>
                  <a:schemeClr val="tx1">
                    <a:lumMod val="50000"/>
                    <a:lumOff val="50000"/>
                  </a:schemeClr>
                </a:solidFill>
              </a:rPr>
              <a:t>Process starts with sector level materiality analysis (</a:t>
            </a:r>
            <a:r>
              <a:rPr lang="en-GB" sz="2000" dirty="0" err="1">
                <a:solidFill>
                  <a:schemeClr val="tx1">
                    <a:lumMod val="50000"/>
                    <a:lumOff val="50000"/>
                  </a:schemeClr>
                </a:solidFill>
              </a:rPr>
              <a:t>eg</a:t>
            </a:r>
            <a:r>
              <a:rPr lang="en-GB" sz="2000" dirty="0">
                <a:solidFill>
                  <a:schemeClr val="tx1">
                    <a:lumMod val="50000"/>
                    <a:lumOff val="50000"/>
                  </a:schemeClr>
                </a:solidFill>
              </a:rPr>
              <a:t> using ENCORE)</a:t>
            </a:r>
            <a:br>
              <a:rPr lang="en-GB" sz="2000" dirty="0">
                <a:solidFill>
                  <a:schemeClr val="tx1">
                    <a:lumMod val="50000"/>
                    <a:lumOff val="50000"/>
                  </a:schemeClr>
                </a:solidFill>
              </a:rPr>
            </a:br>
            <a:endParaRPr lang="en-GB" sz="2000" dirty="0">
              <a:solidFill>
                <a:schemeClr val="tx1">
                  <a:lumMod val="50000"/>
                  <a:lumOff val="50000"/>
                </a:schemeClr>
              </a:solidFill>
            </a:endParaRPr>
          </a:p>
          <a:p>
            <a:pPr marL="285750" indent="-285750">
              <a:buFont typeface="Wingdings" pitchFamily="2" charset="2"/>
              <a:buChar char="v"/>
            </a:pPr>
            <a:r>
              <a:rPr lang="en-GB" sz="2000" dirty="0">
                <a:solidFill>
                  <a:schemeClr val="tx1">
                    <a:lumMod val="50000"/>
                    <a:lumOff val="50000"/>
                  </a:schemeClr>
                </a:solidFill>
              </a:rPr>
              <a:t>Draft guidance identifies initial target setting areas including: climate (SBT), land use change (deforestation), resource use (water) and ecosystem integrity</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1457400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Engaging Employees and Clients on Nature</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7D03CE89-E2D9-A749-B1B3-2A88A03918BB}"/>
              </a:ext>
            </a:extLst>
          </p:cNvPr>
          <p:cNvSpPr txBox="1"/>
          <p:nvPr/>
        </p:nvSpPr>
        <p:spPr>
          <a:xfrm>
            <a:off x="0" y="794802"/>
            <a:ext cx="8311331" cy="6063198"/>
          </a:xfrm>
          <a:prstGeom prst="rect">
            <a:avLst/>
          </a:prstGeom>
          <a:noFill/>
        </p:spPr>
        <p:txBody>
          <a:bodyPr wrap="square" rtlCol="0">
            <a:spAutoFit/>
          </a:bodyPr>
          <a:lstStyle/>
          <a:p>
            <a:br>
              <a:rPr lang="en-GB" sz="1400" dirty="0">
                <a:solidFill>
                  <a:schemeClr val="tx1">
                    <a:lumMod val="50000"/>
                    <a:lumOff val="50000"/>
                  </a:schemeClr>
                </a:solidFill>
              </a:rPr>
            </a:br>
            <a:r>
              <a:rPr lang="en-GB" sz="1400" dirty="0">
                <a:solidFill>
                  <a:schemeClr val="tx1">
                    <a:lumMod val="50000"/>
                    <a:lumOff val="50000"/>
                  </a:schemeClr>
                </a:solidFill>
              </a:rPr>
              <a:t> </a:t>
            </a:r>
          </a:p>
          <a:p>
            <a:pPr marL="285750" indent="-285750">
              <a:buFont typeface="Wingdings" pitchFamily="2" charset="2"/>
              <a:buChar char="v"/>
            </a:pPr>
            <a:r>
              <a:rPr lang="en-GB" sz="1400" b="1" dirty="0">
                <a:solidFill>
                  <a:schemeClr val="accent1"/>
                </a:solidFill>
              </a:rPr>
              <a:t>Include nature (visibly) in existing climate/sustainability policies</a:t>
            </a:r>
            <a:br>
              <a:rPr lang="en-GB" sz="1400" b="1" dirty="0">
                <a:solidFill>
                  <a:schemeClr val="accent1"/>
                </a:solidFill>
              </a:rPr>
            </a:br>
            <a:r>
              <a:rPr lang="en-GB" sz="1400" b="1" dirty="0">
                <a:solidFill>
                  <a:schemeClr val="tx1">
                    <a:lumMod val="50000"/>
                    <a:lumOff val="50000"/>
                  </a:schemeClr>
                </a:solidFill>
              </a:rPr>
              <a:t>C</a:t>
            </a:r>
            <a:r>
              <a:rPr lang="en-GB" sz="1400" dirty="0">
                <a:solidFill>
                  <a:schemeClr val="tx1">
                    <a:lumMod val="50000"/>
                    <a:lumOff val="50000"/>
                  </a:schemeClr>
                </a:solidFill>
              </a:rPr>
              <a:t>onnecting nature and other environmental and social issues. Working with stakeholders including NGOs to identify and manage issues. Providing financial support to external initiatives </a:t>
            </a:r>
            <a:r>
              <a:rPr lang="en-GB" sz="1400" dirty="0" err="1">
                <a:solidFill>
                  <a:schemeClr val="tx1">
                    <a:lumMod val="50000"/>
                    <a:lumOff val="50000"/>
                  </a:schemeClr>
                </a:solidFill>
              </a:rPr>
              <a:t>eg</a:t>
            </a:r>
            <a:r>
              <a:rPr lang="en-GB" sz="1400" dirty="0">
                <a:solidFill>
                  <a:schemeClr val="tx1">
                    <a:lumMod val="50000"/>
                    <a:lumOff val="50000"/>
                  </a:schemeClr>
                </a:solidFill>
              </a:rPr>
              <a:t> through  conservation finance or biodiversity offsets. Making the connection between minimising waste, reducing GHG emissions, improving resource efficiency and benefits for nature. Ensure existing target setting frameworks </a:t>
            </a:r>
            <a:r>
              <a:rPr lang="en-GB" sz="1400" dirty="0" err="1">
                <a:solidFill>
                  <a:schemeClr val="tx1">
                    <a:lumMod val="50000"/>
                    <a:lumOff val="50000"/>
                  </a:schemeClr>
                </a:solidFill>
              </a:rPr>
              <a:t>eg</a:t>
            </a:r>
            <a:r>
              <a:rPr lang="en-GB" sz="1400" dirty="0">
                <a:solidFill>
                  <a:schemeClr val="tx1">
                    <a:lumMod val="50000"/>
                    <a:lumOff val="50000"/>
                  </a:schemeClr>
                </a:solidFill>
              </a:rPr>
              <a:t> for  SDGs consider nature</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b="1" dirty="0">
                <a:solidFill>
                  <a:schemeClr val="accent1"/>
                </a:solidFill>
              </a:rPr>
              <a:t>Greening own premises </a:t>
            </a:r>
            <a:br>
              <a:rPr lang="en-GB" sz="1400" b="1" dirty="0">
                <a:solidFill>
                  <a:schemeClr val="tx1">
                    <a:lumMod val="50000"/>
                    <a:lumOff val="50000"/>
                  </a:schemeClr>
                </a:solidFill>
              </a:rPr>
            </a:br>
            <a:r>
              <a:rPr lang="en-GB" sz="1400" dirty="0">
                <a:solidFill>
                  <a:schemeClr val="tx1">
                    <a:lumMod val="50000"/>
                    <a:lumOff val="50000"/>
                  </a:schemeClr>
                </a:solidFill>
              </a:rPr>
              <a:t>Surveys to identify habitats and species. Choose plants that offer food and shelter to birds and insects (bushes, wild herbs, flowering fields, hedgerows, orchards, copses etc.) Allow meadows or parts of meadows to grow without mowing.</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b="1" dirty="0">
                <a:solidFill>
                  <a:schemeClr val="accent1"/>
                </a:solidFill>
              </a:rPr>
              <a:t>Employee engagement (including communications) </a:t>
            </a:r>
            <a:br>
              <a:rPr lang="en-GB" sz="1400" b="1" dirty="0">
                <a:solidFill>
                  <a:schemeClr val="accent1"/>
                </a:solidFill>
              </a:rPr>
            </a:br>
            <a:r>
              <a:rPr lang="en-GB" sz="1400" dirty="0">
                <a:solidFill>
                  <a:schemeClr val="tx1">
                    <a:lumMod val="50000"/>
                    <a:lumOff val="50000"/>
                  </a:schemeClr>
                </a:solidFill>
              </a:rPr>
              <a:t>Include nature in environmental campaigns including volunteering - tree planting, urban greening, installing nesting boxes for birds and bats. Restaurant based campaigns - promote regional and seasonal food, lower meat consumption,  certified products (</a:t>
            </a:r>
            <a:r>
              <a:rPr lang="en-GB" sz="1400" dirty="0" err="1">
                <a:solidFill>
                  <a:schemeClr val="tx1">
                    <a:lumMod val="50000"/>
                    <a:lumOff val="50000"/>
                  </a:schemeClr>
                </a:solidFill>
              </a:rPr>
              <a:t>eg</a:t>
            </a:r>
            <a:r>
              <a:rPr lang="en-GB" sz="1400" dirty="0">
                <a:solidFill>
                  <a:schemeClr val="tx1">
                    <a:lumMod val="50000"/>
                    <a:lumOff val="50000"/>
                  </a:schemeClr>
                </a:solidFill>
              </a:rPr>
              <a:t> MSC for fish)</a:t>
            </a:r>
            <a:r>
              <a:rPr lang="en-US" sz="1400" dirty="0"/>
              <a:t> </a:t>
            </a:r>
            <a:r>
              <a:rPr lang="en-US" sz="1400" dirty="0">
                <a:solidFill>
                  <a:schemeClr val="tx1">
                    <a:lumMod val="50000"/>
                    <a:lumOff val="50000"/>
                  </a:schemeClr>
                </a:solidFill>
              </a:rPr>
              <a:t>IUCN France has produced a guide on how to engage employees on biodiversity</a:t>
            </a:r>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r>
              <a:rPr lang="en-GB" sz="1400" b="1" dirty="0">
                <a:solidFill>
                  <a:schemeClr val="accent1"/>
                </a:solidFill>
              </a:rPr>
              <a:t>Procurement</a:t>
            </a:r>
            <a:br>
              <a:rPr lang="en-GB" sz="1400" dirty="0">
                <a:solidFill>
                  <a:schemeClr val="tx1">
                    <a:lumMod val="50000"/>
                    <a:lumOff val="50000"/>
                  </a:schemeClr>
                </a:solidFill>
              </a:rPr>
            </a:br>
            <a:r>
              <a:rPr lang="en-GB" sz="1400" dirty="0">
                <a:solidFill>
                  <a:schemeClr val="tx1">
                    <a:lumMod val="50000"/>
                    <a:lumOff val="50000"/>
                  </a:schemeClr>
                </a:solidFill>
              </a:rPr>
              <a:t>Consider certification for consumer products such as soy and palm oil. Seek supplier assurance on deforestation  etc</a:t>
            </a:r>
            <a:br>
              <a:rPr lang="en-GB" sz="1400" dirty="0">
                <a:solidFill>
                  <a:schemeClr val="tx1">
                    <a:lumMod val="50000"/>
                    <a:lumOff val="50000"/>
                  </a:schemeClr>
                </a:solidFill>
              </a:rPr>
            </a:br>
            <a:endParaRPr lang="en-GB" sz="1400" dirty="0">
              <a:solidFill>
                <a:schemeClr val="tx1">
                  <a:lumMod val="50000"/>
                  <a:lumOff val="50000"/>
                </a:schemeClr>
              </a:solidFill>
            </a:endParaRPr>
          </a:p>
          <a:p>
            <a:br>
              <a:rPr lang="en-GB" sz="1400" dirty="0">
                <a:solidFill>
                  <a:schemeClr val="tx1">
                    <a:lumMod val="50000"/>
                    <a:lumOff val="50000"/>
                  </a:schemeClr>
                </a:solidFill>
              </a:rPr>
            </a:br>
            <a:endParaRPr lang="en-GB" sz="1400" dirty="0">
              <a:solidFill>
                <a:schemeClr val="tx1">
                  <a:lumMod val="50000"/>
                  <a:lumOff val="50000"/>
                </a:schemeClr>
              </a:solidFill>
            </a:endParaRPr>
          </a:p>
          <a:p>
            <a:pPr marL="285750" indent="-285750">
              <a:buFont typeface="Wingdings" pitchFamily="2" charset="2"/>
              <a:buChar char="v"/>
            </a:pPr>
            <a:endParaRPr lang="en-GB" sz="1200" dirty="0"/>
          </a:p>
        </p:txBody>
      </p:sp>
      <p:pic>
        <p:nvPicPr>
          <p:cNvPr id="3" name="Picture 2">
            <a:extLst>
              <a:ext uri="{FF2B5EF4-FFF2-40B4-BE49-F238E27FC236}">
                <a16:creationId xmlns:a16="http://schemas.microsoft.com/office/drawing/2014/main" id="{883489E9-F7D2-6E45-9D7B-599905B6B0E0}"/>
              </a:ext>
            </a:extLst>
          </p:cNvPr>
          <p:cNvPicPr>
            <a:picLocks noChangeAspect="1"/>
          </p:cNvPicPr>
          <p:nvPr/>
        </p:nvPicPr>
        <p:blipFill>
          <a:blip r:embed="rId3"/>
          <a:stretch>
            <a:fillRect/>
          </a:stretch>
        </p:blipFill>
        <p:spPr>
          <a:xfrm>
            <a:off x="9145317" y="1685073"/>
            <a:ext cx="2252026" cy="3324419"/>
          </a:xfrm>
          <a:prstGeom prst="rect">
            <a:avLst/>
          </a:prstGeom>
        </p:spPr>
      </p:pic>
    </p:spTree>
    <p:extLst>
      <p:ext uri="{BB962C8B-B14F-4D97-AF65-F5344CB8AC3E}">
        <p14:creationId xmlns:p14="http://schemas.microsoft.com/office/powerpoint/2010/main" val="3769066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DNB finance sector assessment of biodiversity risk (2020)</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F83582A6-CC1F-9242-9FA2-B17C576C765F}"/>
              </a:ext>
            </a:extLst>
          </p:cNvPr>
          <p:cNvPicPr/>
          <p:nvPr/>
        </p:nvPicPr>
        <p:blipFill>
          <a:blip r:embed="rId3"/>
          <a:stretch>
            <a:fillRect/>
          </a:stretch>
        </p:blipFill>
        <p:spPr>
          <a:xfrm>
            <a:off x="8868428" y="1347042"/>
            <a:ext cx="2517731" cy="2104804"/>
          </a:xfrm>
          <a:prstGeom prst="rect">
            <a:avLst/>
          </a:prstGeom>
        </p:spPr>
      </p:pic>
      <p:pic>
        <p:nvPicPr>
          <p:cNvPr id="19" name="Picture 18">
            <a:extLst>
              <a:ext uri="{FF2B5EF4-FFF2-40B4-BE49-F238E27FC236}">
                <a16:creationId xmlns:a16="http://schemas.microsoft.com/office/drawing/2014/main" id="{2474D46B-6B17-6042-A34C-9FB2D5835F1C}"/>
              </a:ext>
            </a:extLst>
          </p:cNvPr>
          <p:cNvPicPr/>
          <p:nvPr/>
        </p:nvPicPr>
        <p:blipFill>
          <a:blip r:embed="rId4"/>
          <a:stretch>
            <a:fillRect/>
          </a:stretch>
        </p:blipFill>
        <p:spPr>
          <a:xfrm>
            <a:off x="7525011" y="3695178"/>
            <a:ext cx="4449872" cy="2329840"/>
          </a:xfrm>
          <a:prstGeom prst="rect">
            <a:avLst/>
          </a:prstGeom>
        </p:spPr>
      </p:pic>
      <p:sp>
        <p:nvSpPr>
          <p:cNvPr id="22" name="TextBox 21">
            <a:extLst>
              <a:ext uri="{FF2B5EF4-FFF2-40B4-BE49-F238E27FC236}">
                <a16:creationId xmlns:a16="http://schemas.microsoft.com/office/drawing/2014/main" id="{1C1FFD05-E9C1-B143-8B49-5DC41873491A}"/>
              </a:ext>
            </a:extLst>
          </p:cNvPr>
          <p:cNvSpPr txBox="1"/>
          <p:nvPr/>
        </p:nvSpPr>
        <p:spPr>
          <a:xfrm>
            <a:off x="2141951" y="2780778"/>
            <a:ext cx="184731" cy="369332"/>
          </a:xfrm>
          <a:prstGeom prst="rect">
            <a:avLst/>
          </a:prstGeom>
          <a:noFill/>
        </p:spPr>
        <p:txBody>
          <a:bodyPr wrap="none" rtlCol="0">
            <a:spAutoFit/>
          </a:bodyPr>
          <a:lstStyle/>
          <a:p>
            <a:endParaRPr lang="en-US" dirty="0"/>
          </a:p>
        </p:txBody>
      </p:sp>
      <p:sp>
        <p:nvSpPr>
          <p:cNvPr id="23" name="Rectangle 22">
            <a:extLst>
              <a:ext uri="{FF2B5EF4-FFF2-40B4-BE49-F238E27FC236}">
                <a16:creationId xmlns:a16="http://schemas.microsoft.com/office/drawing/2014/main" id="{1C08647C-F2A6-0A49-9F45-7988E5184AB3}"/>
              </a:ext>
            </a:extLst>
          </p:cNvPr>
          <p:cNvSpPr/>
          <p:nvPr/>
        </p:nvSpPr>
        <p:spPr>
          <a:xfrm>
            <a:off x="196629" y="1309558"/>
            <a:ext cx="8153401" cy="7056547"/>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65000"/>
                    <a:lumOff val="35000"/>
                  </a:schemeClr>
                </a:solidFill>
              </a:rPr>
              <a:t>Assessed the </a:t>
            </a:r>
            <a:r>
              <a:rPr lang="en-GB" sz="1600" dirty="0">
                <a:solidFill>
                  <a:srgbClr val="23BAED"/>
                </a:solidFill>
              </a:rPr>
              <a:t>biodiversity risk exposure</a:t>
            </a:r>
            <a:r>
              <a:rPr lang="en-GB" sz="1600" dirty="0">
                <a:solidFill>
                  <a:schemeClr val="tx1">
                    <a:lumMod val="65000"/>
                    <a:lumOff val="35000"/>
                  </a:schemeClr>
                </a:solidFill>
              </a:rPr>
              <a:t> of the Dutch financial sector (physical and transition risk) using the ENCORE tool g</a:t>
            </a:r>
            <a:r>
              <a:rPr lang="en-GB" sz="1600" dirty="0">
                <a:solidFill>
                  <a:schemeClr val="tx1">
                    <a:lumMod val="50000"/>
                    <a:lumOff val="50000"/>
                  </a:schemeClr>
                </a:solidFill>
              </a:rPr>
              <a:t>iving  a sector –based dependence score. </a:t>
            </a:r>
            <a:r>
              <a:rPr lang="en-GB" sz="1600" dirty="0">
                <a:solidFill>
                  <a:srgbClr val="23BAED"/>
                </a:solidFill>
              </a:rPr>
              <a:t>36% of portfolio dependent/highly dependent on ecosystem services.</a:t>
            </a:r>
          </a:p>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Calculated the current (baseline) </a:t>
            </a:r>
            <a:r>
              <a:rPr lang="en-GB" sz="1600" dirty="0">
                <a:solidFill>
                  <a:srgbClr val="00B0F0"/>
                </a:solidFill>
              </a:rPr>
              <a:t>global biodiversity footprint  </a:t>
            </a:r>
            <a:r>
              <a:rPr lang="en-GB" sz="1600" dirty="0">
                <a:solidFill>
                  <a:schemeClr val="tx1">
                    <a:lumMod val="50000"/>
                    <a:lumOff val="50000"/>
                  </a:schemeClr>
                </a:solidFill>
              </a:rPr>
              <a:t>for the sector as the loss of species/populations compared with  pristine situation using  </a:t>
            </a:r>
            <a:r>
              <a:rPr lang="en-GB" sz="1600" dirty="0">
                <a:solidFill>
                  <a:srgbClr val="23BAED"/>
                </a:solidFill>
              </a:rPr>
              <a:t>GLOBIO</a:t>
            </a:r>
            <a:r>
              <a:rPr lang="en-GB" sz="1600" dirty="0">
                <a:solidFill>
                  <a:schemeClr val="tx1">
                    <a:lumMod val="50000"/>
                    <a:lumOff val="50000"/>
                  </a:schemeClr>
                </a:solidFill>
              </a:rPr>
              <a:t> model (intactness as a mean species abundance (MSA) indicator)</a:t>
            </a:r>
            <a:endParaRPr lang="en-GB" sz="1600" dirty="0">
              <a:solidFill>
                <a:srgbClr val="23BAED"/>
              </a:solidFill>
            </a:endParaRPr>
          </a:p>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Identified company locations operating in current and potential future protected areas</a:t>
            </a:r>
            <a:r>
              <a:rPr lang="en-GB" sz="1600" dirty="0">
                <a:solidFill>
                  <a:srgbClr val="23BAED"/>
                </a:solidFill>
              </a:rPr>
              <a:t>. Potential exposure rises from €15bn (current) to €28bn (30% protected).</a:t>
            </a:r>
          </a:p>
          <a:p>
            <a:pPr marL="342900" indent="-342900">
              <a:lnSpc>
                <a:spcPct val="150000"/>
              </a:lnSpc>
              <a:spcAft>
                <a:spcPts val="1200"/>
              </a:spcAft>
              <a:buClr>
                <a:srgbClr val="23BAED"/>
              </a:buClr>
              <a:buFont typeface="Wingdings" panose="05000000000000000000" pitchFamily="2" charset="2"/>
              <a:buChar char="v"/>
            </a:pPr>
            <a:r>
              <a:rPr lang="en-GB" sz="1600" dirty="0">
                <a:solidFill>
                  <a:schemeClr val="tx1">
                    <a:lumMod val="50000"/>
                    <a:lumOff val="50000"/>
                  </a:schemeClr>
                </a:solidFill>
              </a:rPr>
              <a:t>Financing of  businesses  in  MSCI ESG </a:t>
            </a:r>
            <a:r>
              <a:rPr lang="en-GB" sz="1600" dirty="0">
                <a:solidFill>
                  <a:srgbClr val="00B0F0"/>
                </a:solidFill>
              </a:rPr>
              <a:t>controversies database  </a:t>
            </a:r>
            <a:r>
              <a:rPr lang="en-GB" sz="1600" dirty="0">
                <a:solidFill>
                  <a:schemeClr val="tx1">
                    <a:lumMod val="50000"/>
                    <a:lumOff val="50000"/>
                  </a:schemeClr>
                </a:solidFill>
              </a:rPr>
              <a:t>explored as  an indicator of </a:t>
            </a:r>
            <a:r>
              <a:rPr lang="en-GB" sz="1600" dirty="0">
                <a:solidFill>
                  <a:srgbClr val="00B0F0"/>
                </a:solidFill>
              </a:rPr>
              <a:t>reputation risk</a:t>
            </a:r>
            <a:r>
              <a:rPr lang="en-GB" sz="1600" dirty="0">
                <a:solidFill>
                  <a:schemeClr val="tx1">
                    <a:lumMod val="50000"/>
                    <a:lumOff val="50000"/>
                  </a:schemeClr>
                </a:solidFill>
              </a:rPr>
              <a:t>, identified </a:t>
            </a:r>
            <a:r>
              <a:rPr lang="en-GB" sz="1600" dirty="0">
                <a:solidFill>
                  <a:srgbClr val="00B0F0"/>
                </a:solidFill>
              </a:rPr>
              <a:t>pollination-dependent </a:t>
            </a:r>
            <a:r>
              <a:rPr lang="en-GB" sz="1600" dirty="0">
                <a:solidFill>
                  <a:schemeClr val="tx1">
                    <a:lumMod val="50000"/>
                    <a:lumOff val="50000"/>
                  </a:schemeClr>
                </a:solidFill>
              </a:rPr>
              <a:t>crops crucial to food production (and the extent to which they are being financed</a:t>
            </a:r>
            <a:r>
              <a:rPr lang="en-GB" dirty="0">
                <a:solidFill>
                  <a:schemeClr val="tx1">
                    <a:lumMod val="50000"/>
                    <a:lumOff val="50000"/>
                  </a:schemeClr>
                </a:solidFill>
              </a:rPr>
              <a:t>). </a:t>
            </a:r>
          </a:p>
          <a:p>
            <a:pPr marL="342900" indent="-342900">
              <a:lnSpc>
                <a:spcPct val="150000"/>
              </a:lnSpc>
              <a:spcAft>
                <a:spcPts val="1200"/>
              </a:spcAft>
              <a:buClr>
                <a:srgbClr val="23BAED"/>
              </a:buClr>
              <a:buFont typeface="Wingdings" panose="05000000000000000000" pitchFamily="2" charset="2"/>
              <a:buChar char="v"/>
            </a:pPr>
            <a:endParaRPr lang="en-GB" dirty="0">
              <a:solidFill>
                <a:srgbClr val="23BAED"/>
              </a:solidFill>
            </a:endParaRPr>
          </a:p>
          <a:p>
            <a:pPr marL="342900" indent="-342900">
              <a:lnSpc>
                <a:spcPct val="150000"/>
              </a:lnSpc>
              <a:spcAft>
                <a:spcPts val="1200"/>
              </a:spcAft>
              <a:buClr>
                <a:srgbClr val="23BAED"/>
              </a:buClr>
              <a:buFont typeface="Wingdings" panose="05000000000000000000" pitchFamily="2" charset="2"/>
              <a:buChar char="v"/>
            </a:pPr>
            <a:endParaRPr lang="en-GB" dirty="0">
              <a:solidFill>
                <a:srgbClr val="23BAED"/>
              </a:solidFill>
            </a:endParaRPr>
          </a:p>
          <a:p>
            <a:pPr marL="342900" indent="-342900">
              <a:lnSpc>
                <a:spcPct val="150000"/>
              </a:lnSpc>
              <a:spcAft>
                <a:spcPts val="1200"/>
              </a:spcAft>
              <a:buClr>
                <a:srgbClr val="23BAED"/>
              </a:buClr>
              <a:buFont typeface="Wingdings" panose="05000000000000000000" pitchFamily="2" charset="2"/>
              <a:buChar char="v"/>
            </a:pPr>
            <a:endParaRPr lang="en-GB" sz="2000" dirty="0">
              <a:solidFill>
                <a:srgbClr val="23BAED"/>
              </a:solidFill>
            </a:endParaRPr>
          </a:p>
          <a:p>
            <a:pPr>
              <a:lnSpc>
                <a:spcPct val="150000"/>
              </a:lnSpc>
              <a:spcAft>
                <a:spcPts val="1200"/>
              </a:spcAft>
              <a:buClr>
                <a:srgbClr val="23BAED"/>
              </a:buClr>
            </a:pPr>
            <a:endParaRPr lang="en-GB" sz="2400" dirty="0">
              <a:solidFill>
                <a:schemeClr val="tx1">
                  <a:lumMod val="65000"/>
                  <a:lumOff val="35000"/>
                </a:schemeClr>
              </a:solidFill>
            </a:endParaRPr>
          </a:p>
        </p:txBody>
      </p:sp>
    </p:spTree>
    <p:extLst>
      <p:ext uri="{BB962C8B-B14F-4D97-AF65-F5344CB8AC3E}">
        <p14:creationId xmlns:p14="http://schemas.microsoft.com/office/powerpoint/2010/main" val="208237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dirty="0"/>
              <a:t>BNP Paribas </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31767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5B5E9E73-E48D-A543-A05D-FA7BE4E7F34D}"/>
              </a:ext>
            </a:extLst>
          </p:cNvPr>
          <p:cNvPicPr>
            <a:picLocks noChangeAspect="1"/>
          </p:cNvPicPr>
          <p:nvPr/>
        </p:nvPicPr>
        <p:blipFill>
          <a:blip r:embed="rId3"/>
          <a:stretch>
            <a:fillRect/>
          </a:stretch>
        </p:blipFill>
        <p:spPr>
          <a:xfrm>
            <a:off x="8321041" y="25421"/>
            <a:ext cx="1972490" cy="1078568"/>
          </a:xfrm>
          <a:prstGeom prst="rect">
            <a:avLst/>
          </a:prstGeom>
        </p:spPr>
      </p:pic>
      <p:sp>
        <p:nvSpPr>
          <p:cNvPr id="25" name="TextBox 24">
            <a:extLst>
              <a:ext uri="{FF2B5EF4-FFF2-40B4-BE49-F238E27FC236}">
                <a16:creationId xmlns:a16="http://schemas.microsoft.com/office/drawing/2014/main" id="{7D03CE89-E2D9-A749-B1B3-2A88A03918BB}"/>
              </a:ext>
            </a:extLst>
          </p:cNvPr>
          <p:cNvSpPr txBox="1"/>
          <p:nvPr/>
        </p:nvSpPr>
        <p:spPr>
          <a:xfrm>
            <a:off x="314194" y="1003502"/>
            <a:ext cx="10667988" cy="4985980"/>
          </a:xfrm>
          <a:prstGeom prst="rect">
            <a:avLst/>
          </a:prstGeom>
          <a:noFill/>
        </p:spPr>
        <p:txBody>
          <a:bodyPr wrap="square" rtlCol="0">
            <a:spAutoFit/>
          </a:bodyPr>
          <a:lstStyle/>
          <a:p>
            <a:endParaRPr lang="en-GB" sz="1400" dirty="0">
              <a:solidFill>
                <a:schemeClr val="tx1">
                  <a:lumMod val="50000"/>
                  <a:lumOff val="50000"/>
                </a:schemeClr>
              </a:solidFill>
            </a:endParaRPr>
          </a:p>
          <a:p>
            <a:r>
              <a:rPr lang="en-GB" sz="1600" dirty="0">
                <a:solidFill>
                  <a:srgbClr val="23BAED"/>
                </a:solidFill>
              </a:rPr>
              <a:t>BNP Paribas </a:t>
            </a:r>
            <a:r>
              <a:rPr lang="en-GB" sz="1600" dirty="0">
                <a:solidFill>
                  <a:schemeClr val="tx1">
                    <a:lumMod val="50000"/>
                    <a:lumOff val="50000"/>
                  </a:schemeClr>
                </a:solidFill>
              </a:rPr>
              <a:t>has  been integrating biodiversity through operational charters and operational roadmaps with  financing and investment policies</a:t>
            </a:r>
            <a:r>
              <a:rPr lang="en-GB" sz="1600" b="1" dirty="0">
                <a:solidFill>
                  <a:schemeClr val="tx1">
                    <a:lumMod val="50000"/>
                    <a:lumOff val="50000"/>
                  </a:schemeClr>
                </a:solidFill>
              </a:rPr>
              <a:t> </a:t>
            </a:r>
            <a:r>
              <a:rPr lang="en-GB" sz="1600" dirty="0">
                <a:solidFill>
                  <a:schemeClr val="tx1">
                    <a:lumMod val="50000"/>
                    <a:lumOff val="50000"/>
                  </a:schemeClr>
                </a:solidFill>
              </a:rPr>
              <a:t>governing its activities since 2012 in biodiversity sensitive sectors: agriculture (palm oil, paper pulp, mining, unconventional oil and gas - extending its coal exit policy to all OECD countries in May 2020)</a:t>
            </a:r>
          </a:p>
          <a:p>
            <a:r>
              <a:rPr lang="en-GB" sz="1600" dirty="0">
                <a:solidFill>
                  <a:schemeClr val="tx1">
                    <a:lumMod val="50000"/>
                    <a:lumOff val="50000"/>
                  </a:schemeClr>
                </a:solidFill>
              </a:rPr>
              <a:t> </a:t>
            </a:r>
          </a:p>
          <a:p>
            <a:r>
              <a:rPr lang="en-GB" sz="1600" dirty="0">
                <a:solidFill>
                  <a:schemeClr val="tx1">
                    <a:lumMod val="50000"/>
                    <a:lumOff val="50000"/>
                  </a:schemeClr>
                </a:solidFill>
              </a:rPr>
              <a:t>Their </a:t>
            </a:r>
            <a:r>
              <a:rPr lang="en-GB" sz="1600" dirty="0">
                <a:solidFill>
                  <a:srgbClr val="00B0F0"/>
                </a:solidFill>
              </a:rPr>
              <a:t>Position on Biodiversity </a:t>
            </a:r>
            <a:r>
              <a:rPr lang="en-GB" sz="1600" dirty="0">
                <a:solidFill>
                  <a:schemeClr val="tx1">
                    <a:lumMod val="50000"/>
                    <a:lumOff val="50000"/>
                  </a:schemeClr>
                </a:solidFill>
              </a:rPr>
              <a:t>(May 2021) outlines their future action on major change factors of change which affect nature:  </a:t>
            </a:r>
          </a:p>
          <a:p>
            <a:pPr marL="285750" lvl="0" indent="-285750">
              <a:buFont typeface="Wingdings" pitchFamily="2" charset="2"/>
              <a:buChar char="v"/>
            </a:pPr>
            <a:r>
              <a:rPr lang="en-GB" sz="1600" dirty="0">
                <a:solidFill>
                  <a:schemeClr val="tx1">
                    <a:lumMod val="50000"/>
                    <a:lumOff val="50000"/>
                  </a:schemeClr>
                </a:solidFill>
              </a:rPr>
              <a:t>Changes in land and sea use: focusing on the fight against deforestation and the artificial use of soil</a:t>
            </a:r>
          </a:p>
          <a:p>
            <a:pPr marL="285750" lvl="0" indent="-285750">
              <a:buFont typeface="Wingdings" pitchFamily="2" charset="2"/>
              <a:buChar char="v"/>
            </a:pPr>
            <a:r>
              <a:rPr lang="en-GB" sz="1600" dirty="0">
                <a:solidFill>
                  <a:schemeClr val="tx1">
                    <a:lumMod val="50000"/>
                    <a:lumOff val="50000"/>
                  </a:schemeClr>
                </a:solidFill>
              </a:rPr>
              <a:t>Excessive consumption of resources and the protection of the oceans (building on its</a:t>
            </a:r>
            <a:r>
              <a:rPr lang="en-GB" sz="1600" b="1" dirty="0">
                <a:solidFill>
                  <a:schemeClr val="tx1">
                    <a:lumMod val="50000"/>
                    <a:lumOff val="50000"/>
                  </a:schemeClr>
                </a:solidFill>
              </a:rPr>
              <a:t> </a:t>
            </a:r>
            <a:r>
              <a:rPr lang="en-GB" sz="1600" dirty="0">
                <a:solidFill>
                  <a:schemeClr val="tx1">
                    <a:lumMod val="50000"/>
                    <a:lumOff val="50000"/>
                  </a:schemeClr>
                </a:solidFill>
              </a:rPr>
              <a:t>2019 position on ocean protection) </a:t>
            </a:r>
          </a:p>
          <a:p>
            <a:pPr marL="285750" lvl="0" indent="-285750">
              <a:buFont typeface="Wingdings" pitchFamily="2" charset="2"/>
              <a:buChar char="v"/>
            </a:pPr>
            <a:r>
              <a:rPr lang="en-GB" sz="1600" dirty="0">
                <a:solidFill>
                  <a:schemeClr val="tx1">
                    <a:lumMod val="50000"/>
                    <a:lumOff val="50000"/>
                  </a:schemeClr>
                </a:solidFill>
              </a:rPr>
              <a:t>Climate change:  a priority for the Group since 2011 </a:t>
            </a:r>
          </a:p>
          <a:p>
            <a:pPr marL="285750" lvl="0" indent="-285750">
              <a:buFont typeface="Wingdings" pitchFamily="2" charset="2"/>
              <a:buChar char="v"/>
            </a:pPr>
            <a:r>
              <a:rPr lang="en-GB" sz="1600" dirty="0">
                <a:solidFill>
                  <a:schemeClr val="tx1">
                    <a:lumMod val="50000"/>
                    <a:lumOff val="50000"/>
                  </a:schemeClr>
                </a:solidFill>
              </a:rPr>
              <a:t>Pollution: acting in particular on pollution related to plastics and cigarette butts. </a:t>
            </a:r>
          </a:p>
          <a:p>
            <a:pPr marL="285750" lvl="0" indent="-285750">
              <a:buFont typeface="Wingdings" pitchFamily="2" charset="2"/>
              <a:buChar char="v"/>
            </a:pPr>
            <a:endParaRPr lang="en-GB" sz="1600" dirty="0">
              <a:solidFill>
                <a:schemeClr val="tx1">
                  <a:lumMod val="50000"/>
                  <a:lumOff val="50000"/>
                </a:schemeClr>
              </a:solidFill>
            </a:endParaRPr>
          </a:p>
          <a:p>
            <a:r>
              <a:rPr lang="en-GB" sz="1600" dirty="0">
                <a:solidFill>
                  <a:schemeClr val="tx1">
                    <a:lumMod val="50000"/>
                    <a:lumOff val="50000"/>
                  </a:schemeClr>
                </a:solidFill>
              </a:rPr>
              <a:t>Associated </a:t>
            </a:r>
            <a:r>
              <a:rPr lang="en-GB" sz="1600" dirty="0">
                <a:solidFill>
                  <a:srgbClr val="00B0F0"/>
                </a:solidFill>
              </a:rPr>
              <a:t>commitments</a:t>
            </a:r>
            <a:r>
              <a:rPr lang="en-GB" sz="1600" dirty="0">
                <a:solidFill>
                  <a:schemeClr val="tx1">
                    <a:lumMod val="50000"/>
                    <a:lumOff val="50000"/>
                  </a:schemeClr>
                </a:solidFill>
              </a:rPr>
              <a:t> include :</a:t>
            </a:r>
          </a:p>
          <a:p>
            <a:pPr marL="285750" lvl="0" indent="-285750">
              <a:buFont typeface="Wingdings" pitchFamily="2" charset="2"/>
              <a:buChar char="v"/>
            </a:pPr>
            <a:r>
              <a:rPr lang="en-GB" sz="1600" dirty="0">
                <a:solidFill>
                  <a:schemeClr val="tx1">
                    <a:lumMod val="50000"/>
                    <a:lumOff val="50000"/>
                  </a:schemeClr>
                </a:solidFill>
              </a:rPr>
              <a:t>€3 billion in financing linked to the protection of terrestrial biodiversity (positive impact loans, green bonds, etc) </a:t>
            </a:r>
          </a:p>
          <a:p>
            <a:pPr marL="285750" lvl="0" indent="-285750">
              <a:buFont typeface="Wingdings" pitchFamily="2" charset="2"/>
              <a:buChar char="v"/>
            </a:pPr>
            <a:r>
              <a:rPr lang="en-GB" sz="1600" dirty="0">
                <a:solidFill>
                  <a:schemeClr val="tx1">
                    <a:lumMod val="50000"/>
                    <a:lumOff val="50000"/>
                  </a:schemeClr>
                </a:solidFill>
              </a:rPr>
              <a:t>Investment package of €250 million by 2025 for start-ups in the ecological transition </a:t>
            </a:r>
          </a:p>
          <a:p>
            <a:pPr marL="285750" lvl="0" indent="-285750">
              <a:buFont typeface="Wingdings" pitchFamily="2" charset="2"/>
              <a:buChar char="v"/>
            </a:pPr>
            <a:r>
              <a:rPr lang="en-GB" sz="1600" dirty="0">
                <a:solidFill>
                  <a:schemeClr val="tx1">
                    <a:lumMod val="50000"/>
                    <a:lumOff val="50000"/>
                  </a:schemeClr>
                </a:solidFill>
              </a:rPr>
              <a:t>Assess by 2025 all corporate customers on criteria linked to biodiversity </a:t>
            </a:r>
          </a:p>
          <a:p>
            <a:pPr marL="285750" lvl="0" indent="-285750">
              <a:buFont typeface="Wingdings" pitchFamily="2" charset="2"/>
              <a:buChar char="v"/>
            </a:pPr>
            <a:r>
              <a:rPr lang="en-GB" sz="1600" dirty="0">
                <a:solidFill>
                  <a:schemeClr val="tx1">
                    <a:lumMod val="50000"/>
                    <a:lumOff val="50000"/>
                  </a:schemeClr>
                </a:solidFill>
              </a:rPr>
              <a:t>Dialogue with relevant clients requiring their commitment to combating deforestation </a:t>
            </a:r>
          </a:p>
          <a:p>
            <a:pPr marL="285750" lvl="0" indent="-285750">
              <a:buFont typeface="Wingdings" pitchFamily="2" charset="2"/>
              <a:buChar char="v"/>
            </a:pPr>
            <a:r>
              <a:rPr lang="en-GB" sz="1600" dirty="0">
                <a:solidFill>
                  <a:schemeClr val="tx1">
                    <a:lumMod val="50000"/>
                    <a:lumOff val="50000"/>
                  </a:schemeClr>
                </a:solidFill>
              </a:rPr>
              <a:t>Training programmes for 199,000 employees; </a:t>
            </a:r>
          </a:p>
        </p:txBody>
      </p:sp>
      <p:sp>
        <p:nvSpPr>
          <p:cNvPr id="4" name="Rectangle 3">
            <a:extLst>
              <a:ext uri="{FF2B5EF4-FFF2-40B4-BE49-F238E27FC236}">
                <a16:creationId xmlns:a16="http://schemas.microsoft.com/office/drawing/2014/main" id="{F9FB7C60-8514-5E47-B22F-9973B311CEBD}"/>
              </a:ext>
            </a:extLst>
          </p:cNvPr>
          <p:cNvSpPr/>
          <p:nvPr/>
        </p:nvSpPr>
        <p:spPr>
          <a:xfrm>
            <a:off x="1885418" y="6110090"/>
            <a:ext cx="8120743" cy="584775"/>
          </a:xfrm>
          <a:prstGeom prst="rect">
            <a:avLst/>
          </a:prstGeom>
        </p:spPr>
        <p:txBody>
          <a:bodyPr wrap="square">
            <a:spAutoFit/>
          </a:bodyPr>
          <a:lstStyle/>
          <a:p>
            <a:r>
              <a:rPr lang="en-GB" sz="1600" dirty="0">
                <a:solidFill>
                  <a:schemeClr val="tx1">
                    <a:lumMod val="50000"/>
                    <a:lumOff val="50000"/>
                  </a:schemeClr>
                </a:solidFill>
              </a:rPr>
              <a:t>BNP have </a:t>
            </a:r>
            <a:r>
              <a:rPr lang="en-GB" sz="1600" dirty="0">
                <a:solidFill>
                  <a:srgbClr val="23BAED"/>
                </a:solidFill>
              </a:rPr>
              <a:t>piloted a range of biodiversity measurement </a:t>
            </a:r>
            <a:r>
              <a:rPr lang="en-GB" sz="1600" dirty="0">
                <a:solidFill>
                  <a:schemeClr val="tx1">
                    <a:lumMod val="50000"/>
                    <a:lumOff val="50000"/>
                  </a:schemeClr>
                </a:solidFill>
              </a:rPr>
              <a:t>approaches, concluding that combining approaches to address gaps in all existing approaches is required.</a:t>
            </a:r>
          </a:p>
        </p:txBody>
      </p:sp>
    </p:spTree>
    <p:extLst>
      <p:ext uri="{BB962C8B-B14F-4D97-AF65-F5344CB8AC3E}">
        <p14:creationId xmlns:p14="http://schemas.microsoft.com/office/powerpoint/2010/main" val="236353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solidFill>
                  <a:srgbClr val="23BAED"/>
                </a:solidFill>
              </a:rPr>
              <a:t>supporting businesses </a:t>
            </a:r>
            <a:r>
              <a:rPr lang="en-GB" sz="2200" dirty="0"/>
              <a:t>and the </a:t>
            </a:r>
            <a:r>
              <a:rPr lang="en-GB" sz="2200" b="1" dirty="0">
                <a:solidFill>
                  <a:srgbClr val="23BAED"/>
                </a:solidFill>
              </a:rPr>
              <a:t>natural capital community</a:t>
            </a:r>
            <a:r>
              <a:rPr lang="en-GB" sz="2200" dirty="0"/>
              <a:t> to </a:t>
            </a:r>
            <a:r>
              <a:rPr lang="en-GB" sz="2200" b="1" dirty="0">
                <a:solidFill>
                  <a:srgbClr val="23BAED"/>
                </a:solidFill>
              </a:rPr>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a:xfrm>
            <a:off x="9069117" y="6284111"/>
            <a:ext cx="2743200" cy="365125"/>
          </a:xfrm>
        </p:spPr>
        <p:txBody>
          <a:bodyPr/>
          <a:lstStyle/>
          <a:p>
            <a:fld id="{971CEC84-1649-40CE-BFF6-7286506FEA08}" type="slidenum">
              <a:rPr lang="en-GB" sz="1600">
                <a:solidFill>
                  <a:prstClr val="black">
                    <a:lumMod val="65000"/>
                    <a:lumOff val="35000"/>
                  </a:prstClr>
                </a:solidFill>
                <a:latin typeface="Arial"/>
              </a:rPr>
              <a:pPr/>
              <a:t>3</a:t>
            </a:fld>
            <a:endParaRPr lang="en-GB" sz="1600">
              <a:solidFill>
                <a:prstClr val="black">
                  <a:lumMod val="65000"/>
                  <a:lumOff val="35000"/>
                </a:prstClr>
              </a:solidFill>
              <a:latin typeface="Arial"/>
            </a:endParaRPr>
          </a:p>
        </p:txBody>
      </p:sp>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spcBef>
                <a:spcPts val="1000"/>
              </a:spcBef>
              <a:buClr>
                <a:srgbClr val="23BAED"/>
              </a:buClr>
              <a:buFont typeface="+mj-lt"/>
              <a:buAutoNum type="arabicPeriod"/>
            </a:pPr>
            <a:r>
              <a:rPr lang="en-GB" sz="2200" dirty="0">
                <a:solidFill>
                  <a:prstClr val="black">
                    <a:lumMod val="65000"/>
                    <a:lumOff val="35000"/>
                  </a:prstClr>
                </a:solidFill>
              </a:rPr>
              <a:t>Sharing</a:t>
            </a:r>
            <a:r>
              <a:rPr lang="en-GB" sz="2200" b="1" dirty="0">
                <a:solidFill>
                  <a:prstClr val="black">
                    <a:lumMod val="65000"/>
                    <a:lumOff val="35000"/>
                  </a:prstClr>
                </a:solidFill>
              </a:rPr>
              <a:t> research, resources &amp; best practices</a:t>
            </a:r>
            <a:r>
              <a:rPr lang="en-GB" sz="2200" dirty="0">
                <a:solidFill>
                  <a:prstClr val="black">
                    <a:lumMod val="65000"/>
                    <a:lumOff val="35000"/>
                  </a:prstClr>
                </a:solidFill>
              </a:rPr>
              <a:t>;</a:t>
            </a:r>
          </a:p>
          <a:p>
            <a:pPr marL="457200" lvl="0" indent="-457200">
              <a:spcBef>
                <a:spcPts val="1000"/>
              </a:spcBef>
              <a:buClr>
                <a:srgbClr val="23BAED"/>
              </a:buClr>
              <a:buFont typeface="+mj-lt"/>
              <a:buAutoNum type="arabicPeriod"/>
            </a:pPr>
            <a:r>
              <a:rPr lang="en-GB" sz="2200" dirty="0">
                <a:solidFill>
                  <a:prstClr val="black">
                    <a:lumMod val="65000"/>
                    <a:lumOff val="35000"/>
                  </a:prstClr>
                </a:solidFill>
              </a:rPr>
              <a:t>Identifying </a:t>
            </a:r>
            <a:r>
              <a:rPr lang="en-GB" sz="2200" b="1" dirty="0">
                <a:solidFill>
                  <a:prstClr val="black">
                    <a:lumMod val="65000"/>
                    <a:lumOff val="35000"/>
                  </a:prstClr>
                </a:solidFill>
              </a:rPr>
              <a:t>barriers &amp; opportunities </a:t>
            </a:r>
            <a:r>
              <a:rPr lang="en-GB" sz="2200" dirty="0">
                <a:solidFill>
                  <a:prstClr val="black">
                    <a:lumMod val="65000"/>
                    <a:lumOff val="35000"/>
                  </a:prstClr>
                </a:solidFill>
              </a:rPr>
              <a:t>for adopting a natural capital approach;</a:t>
            </a:r>
          </a:p>
          <a:p>
            <a:pPr marL="457200" lvl="0" indent="-457200">
              <a:lnSpc>
                <a:spcPct val="120000"/>
              </a:lnSpc>
              <a:spcBef>
                <a:spcPts val="1000"/>
              </a:spcBef>
              <a:buClr>
                <a:srgbClr val="23BAED"/>
              </a:buClr>
              <a:buFont typeface="+mj-lt"/>
              <a:buAutoNum type="arabicPeriod"/>
            </a:pPr>
            <a:r>
              <a:rPr lang="en-GB" sz="2200" b="1" dirty="0">
                <a:solidFill>
                  <a:prstClr val="black">
                    <a:lumMod val="65000"/>
                    <a:lumOff val="35000"/>
                  </a:prstClr>
                </a:solidFill>
              </a:rPr>
              <a:t>Providing practical support </a:t>
            </a:r>
            <a:r>
              <a:rPr lang="en-GB" sz="2200" dirty="0">
                <a:solidFill>
                  <a:prstClr val="black">
                    <a:lumMod val="65000"/>
                    <a:lumOff val="35000"/>
                  </a:prstClr>
                </a:solidFill>
              </a:rPr>
              <a:t>to help business improve their risk management, communication &amp; stakeholder engagement;</a:t>
            </a:r>
          </a:p>
          <a:p>
            <a:pPr marL="457200" lvl="0" indent="-457200">
              <a:spcBef>
                <a:spcPts val="1000"/>
              </a:spcBef>
              <a:buClr>
                <a:srgbClr val="23BAED"/>
              </a:buClr>
              <a:buFont typeface="+mj-lt"/>
              <a:buAutoNum type="arabicPeriod"/>
            </a:pPr>
            <a:r>
              <a:rPr lang="en-GB" sz="2200" dirty="0">
                <a:solidFill>
                  <a:prstClr val="black">
                    <a:lumMod val="65000"/>
                    <a:lumOff val="35000"/>
                  </a:prstClr>
                </a:solidFill>
              </a:rPr>
              <a:t>Reinforcing &amp; boosting the work of the </a:t>
            </a:r>
            <a:r>
              <a:rPr lang="en-GB" sz="2200" b="1" dirty="0">
                <a:solidFill>
                  <a:prstClr val="black">
                    <a:lumMod val="65000"/>
                    <a:lumOff val="35000"/>
                  </a:prstClr>
                </a:solidFill>
              </a:rPr>
              <a:t>Natural Capital Coalition.</a:t>
            </a:r>
          </a:p>
          <a:p>
            <a:endParaRPr lang="en-CH"/>
          </a:p>
        </p:txBody>
      </p:sp>
      <p:pic>
        <p:nvPicPr>
          <p:cNvPr id="8" name="Picture 7" descr="A picture containing drawing&#10;&#10;Description automatically generated">
            <a:extLst>
              <a:ext uri="{FF2B5EF4-FFF2-40B4-BE49-F238E27FC236}">
                <a16:creationId xmlns:a16="http://schemas.microsoft.com/office/drawing/2014/main" id="{96F70CF1-496B-4A60-8717-CC0C7B250F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234" b="23272"/>
          <a:stretch/>
        </p:blipFill>
        <p:spPr>
          <a:xfrm>
            <a:off x="4290600" y="5560674"/>
            <a:ext cx="873864" cy="299711"/>
          </a:xfrm>
          <a:prstGeom prst="rect">
            <a:avLst/>
          </a:prstGeom>
        </p:spPr>
      </p:pic>
    </p:spTree>
    <p:extLst>
      <p:ext uri="{BB962C8B-B14F-4D97-AF65-F5344CB8AC3E}">
        <p14:creationId xmlns:p14="http://schemas.microsoft.com/office/powerpoint/2010/main" val="2821334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dirty="0"/>
              <a:t>Ideation discussion in breakout rooms</a:t>
            </a:r>
            <a:endParaRPr lang="en-CH" dirty="0"/>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4" y="1840706"/>
            <a:ext cx="7075165" cy="3632454"/>
          </a:xfrm>
        </p:spPr>
        <p:txBody>
          <a:bodyPr>
            <a:normAutofit/>
          </a:bodyPr>
          <a:lstStyle/>
          <a:p>
            <a:r>
              <a:rPr lang="en-US" dirty="0"/>
              <a:t>Splitting into groups to discuss </a:t>
            </a:r>
          </a:p>
          <a:p>
            <a:pPr marL="0" indent="0">
              <a:buNone/>
            </a:pPr>
            <a:endParaRPr lang="en-US" sz="500" dirty="0"/>
          </a:p>
          <a:p>
            <a:r>
              <a:rPr lang="en-US" dirty="0"/>
              <a:t>Support team members will help facilitate </a:t>
            </a:r>
            <a:r>
              <a:rPr lang="en-US"/>
              <a:t>the discussion</a:t>
            </a:r>
            <a:endParaRPr lang="en-US" dirty="0"/>
          </a:p>
          <a:p>
            <a:pPr marL="0" indent="0">
              <a:buNone/>
            </a:pPr>
            <a:endParaRPr lang="en-US" sz="500" dirty="0"/>
          </a:p>
          <a:p>
            <a:pPr marL="0" indent="0">
              <a:buNone/>
            </a:pPr>
            <a:endParaRPr lang="en-US" sz="500" dirty="0"/>
          </a:p>
          <a:p>
            <a:r>
              <a:rPr lang="en-US" dirty="0"/>
              <a:t>One representative from each group to briefly report back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6"/>
            <a:ext cx="4762499" cy="3176587"/>
          </a:xfrm>
          <a:prstGeom prst="rect">
            <a:avLst/>
          </a:prstGeom>
        </p:spPr>
      </p:pic>
    </p:spTree>
    <p:extLst>
      <p:ext uri="{BB962C8B-B14F-4D97-AF65-F5344CB8AC3E}">
        <p14:creationId xmlns:p14="http://schemas.microsoft.com/office/powerpoint/2010/main" val="681796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7528F-A8FD-44E3-B170-98F9A6C2AA26}"/>
              </a:ext>
            </a:extLst>
          </p:cNvPr>
          <p:cNvSpPr/>
          <p:nvPr/>
        </p:nvSpPr>
        <p:spPr>
          <a:xfrm>
            <a:off x="20700" y="1332929"/>
            <a:ext cx="12192000" cy="54903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descr="FrontHead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7" name="TextBox 6">
            <a:extLst>
              <a:ext uri="{FF2B5EF4-FFF2-40B4-BE49-F238E27FC236}">
                <a16:creationId xmlns:a16="http://schemas.microsoft.com/office/drawing/2014/main" id="{E8C14C98-1C9C-4324-A684-165B1212F437}"/>
              </a:ext>
            </a:extLst>
          </p:cNvPr>
          <p:cNvSpPr txBox="1"/>
          <p:nvPr/>
        </p:nvSpPr>
        <p:spPr>
          <a:xfrm>
            <a:off x="221629" y="2020863"/>
            <a:ext cx="11790142" cy="3301673"/>
          </a:xfrm>
          <a:prstGeom prst="rect">
            <a:avLst/>
          </a:prstGeom>
          <a:noFill/>
        </p:spPr>
        <p:txBody>
          <a:bodyPr wrap="square" rtlCol="0">
            <a:spAutoFit/>
          </a:bodyPr>
          <a:lstStyle/>
          <a:p>
            <a:pPr algn="ctr"/>
            <a:endParaRPr lang="en-GB" sz="2800" b="1" dirty="0">
              <a:solidFill>
                <a:schemeClr val="bg1"/>
              </a:solidFill>
              <a:latin typeface="+mj-lt"/>
              <a:ea typeface="+mj-ea"/>
              <a:cs typeface="+mj-cs"/>
            </a:endParaRPr>
          </a:p>
          <a:p>
            <a:pPr algn="ctr"/>
            <a:endParaRPr lang="en-GB" sz="1100" b="1" dirty="0">
              <a:solidFill>
                <a:schemeClr val="bg1"/>
              </a:solidFill>
              <a:latin typeface="+mj-lt"/>
              <a:ea typeface="+mj-ea"/>
              <a:cs typeface="+mj-cs"/>
            </a:endParaRPr>
          </a:p>
          <a:p>
            <a:pPr marL="342900" indent="-342900">
              <a:lnSpc>
                <a:spcPct val="150000"/>
              </a:lnSpc>
              <a:spcAft>
                <a:spcPts val="1200"/>
              </a:spcAft>
              <a:buClr>
                <a:srgbClr val="23BAED"/>
              </a:buClr>
              <a:buFont typeface="Wingdings" panose="05000000000000000000" pitchFamily="2" charset="2"/>
              <a:buChar char="v"/>
            </a:pPr>
            <a:r>
              <a:rPr lang="en-GB" sz="2400" b="1" dirty="0">
                <a:solidFill>
                  <a:schemeClr val="bg1"/>
                </a:solidFill>
              </a:rPr>
              <a:t>What should our natural capital /biodiversity policy address?</a:t>
            </a:r>
          </a:p>
          <a:p>
            <a:pPr marL="342900" indent="-342900">
              <a:lnSpc>
                <a:spcPct val="150000"/>
              </a:lnSpc>
              <a:spcAft>
                <a:spcPts val="1200"/>
              </a:spcAft>
              <a:buClr>
                <a:srgbClr val="23BAED"/>
              </a:buClr>
              <a:buFont typeface="Wingdings" panose="05000000000000000000" pitchFamily="2" charset="2"/>
              <a:buChar char="v"/>
            </a:pPr>
            <a:r>
              <a:rPr lang="en-GB" sz="2400" b="1" dirty="0">
                <a:solidFill>
                  <a:schemeClr val="bg1"/>
                </a:solidFill>
              </a:rPr>
              <a:t>What are next steps – including metrics and targets?</a:t>
            </a:r>
          </a:p>
          <a:p>
            <a:pPr marL="342900" indent="-342900">
              <a:lnSpc>
                <a:spcPct val="150000"/>
              </a:lnSpc>
              <a:spcAft>
                <a:spcPts val="1200"/>
              </a:spcAft>
              <a:buClr>
                <a:srgbClr val="23BAED"/>
              </a:buClr>
              <a:buFont typeface="Wingdings" panose="05000000000000000000" pitchFamily="2" charset="2"/>
              <a:buChar char="v"/>
            </a:pPr>
            <a:r>
              <a:rPr lang="en-GB" sz="2400" b="1" dirty="0">
                <a:solidFill>
                  <a:schemeClr val="bg1"/>
                </a:solidFill>
              </a:rPr>
              <a:t>Any feedback on the We Value Nature training materials </a:t>
            </a:r>
          </a:p>
          <a:p>
            <a:pPr>
              <a:lnSpc>
                <a:spcPct val="150000"/>
              </a:lnSpc>
              <a:spcAft>
                <a:spcPts val="1200"/>
              </a:spcAft>
              <a:buClr>
                <a:srgbClr val="23BAED"/>
              </a:buClr>
            </a:pPr>
            <a:r>
              <a:rPr lang="en-GB" sz="2400" b="1" dirty="0">
                <a:solidFill>
                  <a:schemeClr val="bg1"/>
                </a:solidFill>
              </a:rPr>
              <a:t>.</a:t>
            </a:r>
          </a:p>
        </p:txBody>
      </p:sp>
      <p:sp>
        <p:nvSpPr>
          <p:cNvPr id="8" name="TextBox 7">
            <a:extLst>
              <a:ext uri="{FF2B5EF4-FFF2-40B4-BE49-F238E27FC236}">
                <a16:creationId xmlns:a16="http://schemas.microsoft.com/office/drawing/2014/main" id="{BE831876-F4DA-43F3-B00E-F4DD34570F7F}"/>
              </a:ext>
            </a:extLst>
          </p:cNvPr>
          <p:cNvSpPr txBox="1"/>
          <p:nvPr/>
        </p:nvSpPr>
        <p:spPr>
          <a:xfrm>
            <a:off x="862314" y="1378940"/>
            <a:ext cx="10467369" cy="584775"/>
          </a:xfrm>
          <a:prstGeom prst="rect">
            <a:avLst/>
          </a:prstGeom>
          <a:noFill/>
        </p:spPr>
        <p:txBody>
          <a:bodyPr wrap="square" rtlCol="0">
            <a:spAutoFit/>
          </a:bodyPr>
          <a:lstStyle/>
          <a:p>
            <a:pPr algn="ctr"/>
            <a:r>
              <a:rPr lang="en-US" sz="3200" b="1" dirty="0">
                <a:solidFill>
                  <a:schemeClr val="bg1"/>
                </a:solidFill>
                <a:latin typeface="+mj-lt"/>
                <a:ea typeface="+mj-ea"/>
                <a:cs typeface="+mj-cs"/>
              </a:rPr>
              <a:t>Developing Our Policy on Nature</a:t>
            </a:r>
          </a:p>
        </p:txBody>
      </p:sp>
      <p:sp>
        <p:nvSpPr>
          <p:cNvPr id="9" name="Oval 8">
            <a:extLst>
              <a:ext uri="{FF2B5EF4-FFF2-40B4-BE49-F238E27FC236}">
                <a16:creationId xmlns:a16="http://schemas.microsoft.com/office/drawing/2014/main" id="{33E6DA59-2803-4F08-A9FE-5A1C4CB2AD67}"/>
              </a:ext>
            </a:extLst>
          </p:cNvPr>
          <p:cNvSpPr/>
          <p:nvPr/>
        </p:nvSpPr>
        <p:spPr>
          <a:xfrm>
            <a:off x="5202447" y="5637414"/>
            <a:ext cx="1285774" cy="114550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8CAD7801-EE62-487F-8382-117C59B7C110}"/>
              </a:ext>
            </a:extLst>
          </p:cNvPr>
          <p:cNvSpPr txBox="1"/>
          <p:nvPr/>
        </p:nvSpPr>
        <p:spPr>
          <a:xfrm>
            <a:off x="5277050" y="5968443"/>
            <a:ext cx="2463742" cy="461665"/>
          </a:xfrm>
          <a:prstGeom prst="rect">
            <a:avLst/>
          </a:prstGeom>
          <a:noFill/>
        </p:spPr>
        <p:txBody>
          <a:bodyPr wrap="square" rtlCol="0">
            <a:spAutoFit/>
          </a:bodyPr>
          <a:lstStyle/>
          <a:p>
            <a:r>
              <a:rPr lang="en-US" sz="2400" dirty="0">
                <a:solidFill>
                  <a:schemeClr val="bg1"/>
                </a:solidFill>
              </a:rPr>
              <a:t>20 mins</a:t>
            </a:r>
            <a:endParaRPr lang="en-CH" sz="2400" dirty="0">
              <a:solidFill>
                <a:schemeClr val="bg1"/>
              </a:solidFill>
            </a:endParaRPr>
          </a:p>
        </p:txBody>
      </p:sp>
      <p:sp>
        <p:nvSpPr>
          <p:cNvPr id="11" name="Title 1">
            <a:extLst>
              <a:ext uri="{FF2B5EF4-FFF2-40B4-BE49-F238E27FC236}">
                <a16:creationId xmlns:a16="http://schemas.microsoft.com/office/drawing/2014/main" id="{AD51F843-DC90-436B-B308-B29E16E03A17}"/>
              </a:ext>
            </a:extLst>
          </p:cNvPr>
          <p:cNvSpPr txBox="1">
            <a:spLocks/>
          </p:cNvSpPr>
          <p:nvPr/>
        </p:nvSpPr>
        <p:spPr>
          <a:xfrm>
            <a:off x="483133" y="372528"/>
            <a:ext cx="11750266" cy="6225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3600" b="1" dirty="0">
                <a:solidFill>
                  <a:srgbClr val="23BAED"/>
                </a:solidFill>
              </a:rPr>
              <a:t>Breakout room discussions</a:t>
            </a:r>
          </a:p>
        </p:txBody>
      </p:sp>
      <p:sp>
        <p:nvSpPr>
          <p:cNvPr id="13" name="Rectangle 12">
            <a:extLst>
              <a:ext uri="{FF2B5EF4-FFF2-40B4-BE49-F238E27FC236}">
                <a16:creationId xmlns:a16="http://schemas.microsoft.com/office/drawing/2014/main" id="{A90CCF27-1157-B745-B138-B8586AF68278}"/>
              </a:ext>
            </a:extLst>
          </p:cNvPr>
          <p:cNvSpPr/>
          <p:nvPr/>
        </p:nvSpPr>
        <p:spPr>
          <a:xfrm>
            <a:off x="-1539970" y="5968443"/>
            <a:ext cx="6428563" cy="577850"/>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dirty="0">
                <a:solidFill>
                  <a:schemeClr val="bg1"/>
                </a:solidFill>
              </a:rPr>
              <a:t>. </a:t>
            </a:r>
          </a:p>
        </p:txBody>
      </p:sp>
    </p:spTree>
    <p:extLst>
      <p:ext uri="{BB962C8B-B14F-4D97-AF65-F5344CB8AC3E}">
        <p14:creationId xmlns:p14="http://schemas.microsoft.com/office/powerpoint/2010/main" val="3192627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4" y="1367605"/>
            <a:ext cx="8548246"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dirty="0">
                <a:solidFill>
                  <a:srgbClr val="23BAED"/>
                </a:solidFill>
              </a:rPr>
              <a:t>Reporting back  and wrap-up</a:t>
            </a:r>
            <a:endParaRPr lang="en-GB" sz="4000" dirty="0">
              <a:solidFill>
                <a:schemeClr val="tx1">
                  <a:lumMod val="65000"/>
                  <a:lumOff val="35000"/>
                </a:schemeClr>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986908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Q&amp;A</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1" b="0" i="0" u="sng" strike="noStrike" kern="1200" cap="none" spc="0" normalizeH="0" baseline="0" noProof="0">
                <a:ln>
                  <a:noFill/>
                </a:ln>
                <a:solidFill>
                  <a:srgbClr val="23BAED"/>
                </a:solidFill>
                <a:effectLst/>
                <a:uLnTx/>
                <a:uFillTx/>
                <a:latin typeface="Arial"/>
                <a:ea typeface="+mn-ea"/>
                <a:cs typeface="+mn-cs"/>
              </a:rPr>
              <a:t>https://</a:t>
            </a:r>
            <a:r>
              <a:rPr kumimoji="0" lang="en-US" sz="1801" b="0" i="0" u="sng"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1" b="0" i="0" u="sng" strike="noStrike" kern="1200" cap="none" spc="0" normalizeH="0" baseline="0" noProof="0">
                <a:ln>
                  <a:noFill/>
                </a:ln>
                <a:solidFill>
                  <a:srgbClr val="23BAED"/>
                </a:solidFill>
                <a:effectLst/>
                <a:uLnTx/>
                <a:uFillTx/>
                <a:latin typeface="Arial"/>
                <a:ea typeface="+mn-ea"/>
                <a:cs typeface="+mn-cs"/>
              </a:rPr>
              <a:t>/</a:t>
            </a:r>
            <a:r>
              <a:rPr kumimoji="0" lang="en-US" sz="1801"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 (Linkedin group):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Provide your feedback: </a:t>
            </a:r>
            <a:r>
              <a:rPr kumimoji="0" lang="en-US" sz="1801" b="1" i="0" u="none" strike="noStrike" kern="1200" cap="none" spc="0" normalizeH="0" baseline="0" noProof="0">
                <a:ln>
                  <a:noFill/>
                </a:ln>
                <a:solidFill>
                  <a:srgbClr val="23BAED"/>
                </a:solidFill>
                <a:effectLst/>
                <a:uLnTx/>
                <a:uFillTx/>
                <a:latin typeface="Arial"/>
                <a:ea typeface="+mn-ea"/>
                <a:cs typeface="+mn-cs"/>
              </a:rPr>
              <a:t>Survey</a:t>
            </a: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34</a:t>
            </a:fld>
            <a:endParaRPr lang="en-GB"/>
          </a:p>
        </p:txBody>
      </p:sp>
    </p:spTree>
    <p:extLst>
      <p:ext uri="{BB962C8B-B14F-4D97-AF65-F5344CB8AC3E}">
        <p14:creationId xmlns:p14="http://schemas.microsoft.com/office/powerpoint/2010/main" val="2191124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p:txBody>
          <a:bodyPr/>
          <a:lstStyle/>
          <a:p>
            <a:fld id="{49E25147-DE81-FF4F-8B41-9AFE3F3B3D97}" type="slidenum">
              <a:rPr lang="en-GB" smtClean="0"/>
              <a:t>35</a:t>
            </a:fld>
            <a:endParaRPr lang="en-GB"/>
          </a:p>
        </p:txBody>
      </p:sp>
    </p:spTree>
    <p:extLst>
      <p:ext uri="{BB962C8B-B14F-4D97-AF65-F5344CB8AC3E}">
        <p14:creationId xmlns:p14="http://schemas.microsoft.com/office/powerpoint/2010/main" val="3960859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Value Nature training is open  </a:t>
            </a:r>
            <a:endParaRPr lang="en-GB" dirty="0">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licence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396263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a:t>A few “house rules” - virtual</a:t>
            </a:r>
            <a:endParaRPr lang="en-CH"/>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a:stretch>
            <a:fillRect/>
          </a:stretch>
        </p:blipFill>
        <p:spPr>
          <a:xfrm>
            <a:off x="7052791" y="3541132"/>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97019" y="3479739"/>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Make sure to be joining us through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Please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change your username </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to your full name and role</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8501" y="2454339"/>
            <a:ext cx="2875064"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submit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comments or questions</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in the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chat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function</a:t>
            </a: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none"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2755" y="1367546"/>
            <a:ext cx="1086793" cy="1086793"/>
          </a:xfrm>
          <a:prstGeom prst="rect">
            <a:avLst/>
          </a:prstGeom>
          <a:effectLst>
            <a:outerShdw blurRad="50800" dist="38100" dir="2700000" algn="tl" rotWithShape="0">
              <a:prstClr val="black">
                <a:alpha val="40000"/>
              </a:prstClr>
            </a:outerShdw>
          </a:effectLst>
        </p:spPr>
      </p:pic>
      <p:pic>
        <p:nvPicPr>
          <p:cNvPr id="24" name="Graphic 23" descr="Radio microphone">
            <a:extLst>
              <a:ext uri="{FF2B5EF4-FFF2-40B4-BE49-F238E27FC236}">
                <a16:creationId xmlns:a16="http://schemas.microsoft.com/office/drawing/2014/main" id="{56F17726-2ECC-47B9-AACE-13CD85F7D4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1674" y="4035837"/>
            <a:ext cx="878150" cy="878150"/>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Graphic 27" descr="Web cam">
            <a:extLst>
              <a:ext uri="{FF2B5EF4-FFF2-40B4-BE49-F238E27FC236}">
                <a16:creationId xmlns:a16="http://schemas.microsoft.com/office/drawing/2014/main" id="{CCE4918B-E54E-4774-A4E5-900205E827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6330" y="3999587"/>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D8F35055-1EF6-435D-B8CC-3F6CB5F44356}"/>
              </a:ext>
            </a:extLst>
          </p:cNvPr>
          <p:cNvSpPr txBox="1"/>
          <p:nvPr/>
        </p:nvSpPr>
        <p:spPr>
          <a:xfrm>
            <a:off x="543180" y="4947627"/>
            <a:ext cx="22006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 invite you to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turn on your camera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if possible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0" name="TextBox 19">
            <a:extLst>
              <a:ext uri="{FF2B5EF4-FFF2-40B4-BE49-F238E27FC236}">
                <a16:creationId xmlns:a16="http://schemas.microsoft.com/office/drawing/2014/main" id="{F8DB8BF3-7E08-481F-AC0B-214CD2A74BA7}"/>
              </a:ext>
            </a:extLst>
          </p:cNvPr>
          <p:cNvSpPr txBox="1"/>
          <p:nvPr/>
        </p:nvSpPr>
        <p:spPr>
          <a:xfrm>
            <a:off x="3477065" y="4913987"/>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Ensure that you are on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mute</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when not taking part in discussions</a:t>
            </a:r>
          </a:p>
        </p:txBody>
      </p:sp>
      <p:sp>
        <p:nvSpPr>
          <p:cNvPr id="9" name="TextBox 8">
            <a:extLst>
              <a:ext uri="{FF2B5EF4-FFF2-40B4-BE49-F238E27FC236}">
                <a16:creationId xmlns:a16="http://schemas.microsoft.com/office/drawing/2014/main" id="{7CB51CB3-D820-452D-8545-32699D7102D5}"/>
              </a:ext>
            </a:extLst>
          </p:cNvPr>
          <p:cNvSpPr txBox="1"/>
          <p:nvPr/>
        </p:nvSpPr>
        <p:spPr>
          <a:xfrm>
            <a:off x="7052790" y="4959803"/>
            <a:ext cx="39986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Be prepared for some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interactivity.</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Graphic 12" descr="Bar chart">
            <a:extLst>
              <a:ext uri="{FF2B5EF4-FFF2-40B4-BE49-F238E27FC236}">
                <a16:creationId xmlns:a16="http://schemas.microsoft.com/office/drawing/2014/main" id="{5DFB030F-883B-4A2A-AEED-A3D1511EDB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22895" y="4111874"/>
            <a:ext cx="878151" cy="8781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6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a:t>
            </a: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6</a:t>
            </a:fld>
            <a:endParaRPr lang="en-GB" sz="1600">
              <a:solidFill>
                <a:prstClr val="black">
                  <a:lumMod val="65000"/>
                  <a:lumOff val="35000"/>
                </a:prstClr>
              </a:solidFill>
              <a:latin typeface="Arial"/>
            </a:endParaRPr>
          </a:p>
        </p:txBody>
      </p:sp>
      <p:graphicFrame>
        <p:nvGraphicFramePr>
          <p:cNvPr id="6" name="Table 5">
            <a:extLst>
              <a:ext uri="{FF2B5EF4-FFF2-40B4-BE49-F238E27FC236}">
                <a16:creationId xmlns:a16="http://schemas.microsoft.com/office/drawing/2014/main" id="{0B514B5B-F74D-4811-BC47-269EB308001C}"/>
              </a:ext>
            </a:extLst>
          </p:cNvPr>
          <p:cNvGraphicFramePr>
            <a:graphicFrameLocks noGrp="1"/>
          </p:cNvGraphicFramePr>
          <p:nvPr>
            <p:extLst>
              <p:ext uri="{D42A27DB-BD31-4B8C-83A1-F6EECF244321}">
                <p14:modId xmlns:p14="http://schemas.microsoft.com/office/powerpoint/2010/main" val="3681679222"/>
              </p:ext>
            </p:extLst>
          </p:nvPr>
        </p:nvGraphicFramePr>
        <p:xfrm>
          <a:off x="686650" y="1569720"/>
          <a:ext cx="10730287" cy="2786121"/>
        </p:xfrm>
        <a:graphic>
          <a:graphicData uri="http://schemas.openxmlformats.org/drawingml/2006/table">
            <a:tbl>
              <a:tblPr firstRow="1" bandRow="1">
                <a:tableStyleId>{68D230F3-CF80-4859-8CE7-A43EE81993B5}</a:tableStyleId>
              </a:tblPr>
              <a:tblGrid>
                <a:gridCol w="3795492">
                  <a:extLst>
                    <a:ext uri="{9D8B030D-6E8A-4147-A177-3AD203B41FA5}">
                      <a16:colId xmlns:a16="http://schemas.microsoft.com/office/drawing/2014/main" val="1023688113"/>
                    </a:ext>
                  </a:extLst>
                </a:gridCol>
                <a:gridCol w="6934795">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Time </a:t>
                      </a:r>
                      <a:endParaRPr lang="en-CH" sz="1900" kern="1200" dirty="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1000 - 1015</a:t>
                      </a:r>
                      <a:endParaRPr lang="en-CH" sz="1900" b="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b="0" kern="1200" dirty="0">
                          <a:solidFill>
                            <a:schemeClr val="tx1">
                              <a:lumMod val="65000"/>
                              <a:lumOff val="35000"/>
                            </a:schemeClr>
                          </a:solidFill>
                          <a:latin typeface="+mn-lt"/>
                          <a:ea typeface="+mn-ea"/>
                          <a:cs typeface="+mn-cs"/>
                        </a:rPr>
                        <a:t>Welcome &amp; introductions </a:t>
                      </a:r>
                      <a:endParaRPr lang="en-CH" sz="1900" b="0" kern="1200" dirty="0">
                        <a:solidFill>
                          <a:schemeClr val="tx1">
                            <a:lumMod val="65000"/>
                            <a:lumOff val="35000"/>
                          </a:schemeClr>
                        </a:solidFill>
                        <a:highlight>
                          <a:srgbClr val="FFFF00"/>
                        </a:highlight>
                        <a:latin typeface="+mn-lt"/>
                        <a:ea typeface="+mn-ea"/>
                        <a:cs typeface="+mn-cs"/>
                      </a:endParaRPr>
                    </a:p>
                  </a:txBody>
                  <a:tcPr>
                    <a:solidFill>
                      <a:schemeClr val="accent6">
                        <a:alpha val="20000"/>
                      </a:schemeClr>
                    </a:solidFill>
                  </a:tcPr>
                </a:tc>
                <a:extLst>
                  <a:ext uri="{0D108BD9-81ED-4DB2-BD59-A6C34878D82A}">
                    <a16:rowId xmlns:a16="http://schemas.microsoft.com/office/drawing/2014/main" val="617627756"/>
                  </a:ext>
                </a:extLst>
              </a:tr>
              <a:tr h="353086">
                <a:tc>
                  <a:txBody>
                    <a:bodyPr/>
                    <a:lstStyle/>
                    <a:p>
                      <a:pPr marL="0" algn="l" defTabSz="914400" rtl="0" eaLnBrk="1" latinLnBrk="0" hangingPunct="1"/>
                      <a:r>
                        <a:rPr lang="en-GB" sz="1900" b="0" kern="1200" dirty="0">
                          <a:solidFill>
                            <a:schemeClr val="tx1">
                              <a:lumMod val="65000"/>
                              <a:lumOff val="35000"/>
                            </a:schemeClr>
                          </a:solidFill>
                          <a:latin typeface="+mn-lt"/>
                          <a:ea typeface="+mn-ea"/>
                          <a:cs typeface="+mn-cs"/>
                        </a:rPr>
                        <a:t>1015 - 1020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GB" dirty="0">
                          <a:solidFill>
                            <a:schemeClr val="tx1">
                              <a:lumMod val="50000"/>
                              <a:lumOff val="50000"/>
                            </a:schemeClr>
                          </a:solidFill>
                        </a:rPr>
                        <a:t>Video: Pitch for Nature</a:t>
                      </a:r>
                      <a:endParaRPr lang="en-CH" dirty="0">
                        <a:solidFill>
                          <a:schemeClr val="tx1">
                            <a:lumMod val="50000"/>
                            <a:lumOff val="50000"/>
                          </a:schemeClr>
                        </a:solidFill>
                      </a:endParaRPr>
                    </a:p>
                  </a:txBody>
                  <a:tcPr>
                    <a:solidFill>
                      <a:schemeClr val="bg1">
                        <a:alpha val="20000"/>
                      </a:schemeClr>
                    </a:solidFill>
                  </a:tcPr>
                </a:tc>
                <a:extLst>
                  <a:ext uri="{0D108BD9-81ED-4DB2-BD59-A6C34878D82A}">
                    <a16:rowId xmlns:a16="http://schemas.microsoft.com/office/drawing/2014/main" val="593072135"/>
                  </a:ext>
                </a:extLst>
              </a:tr>
              <a:tr h="424543">
                <a:tc>
                  <a:txBody>
                    <a:bodyPr/>
                    <a:lstStyle/>
                    <a:p>
                      <a:r>
                        <a:rPr lang="en-GB" sz="1900" kern="1200" dirty="0">
                          <a:solidFill>
                            <a:schemeClr val="tx1">
                              <a:lumMod val="65000"/>
                              <a:lumOff val="35000"/>
                            </a:schemeClr>
                          </a:solidFill>
                          <a:latin typeface="+mn-lt"/>
                          <a:ea typeface="+mn-ea"/>
                          <a:cs typeface="+mn-cs"/>
                        </a:rPr>
                        <a:t>1020 - 1050</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dirty="0">
                          <a:solidFill>
                            <a:schemeClr val="tx1">
                              <a:lumMod val="65000"/>
                              <a:lumOff val="35000"/>
                            </a:schemeClr>
                          </a:solidFill>
                          <a:latin typeface="+mn-lt"/>
                          <a:ea typeface="+mn-ea"/>
                          <a:cs typeface="+mn-cs"/>
                        </a:rPr>
                        <a:t>Introduction to natural capital and finance</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53086">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1050 - 1110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Breakout Ideation Sessions:</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bg1">
                        <a:alpha val="20000"/>
                      </a:schemeClr>
                    </a:solidFill>
                  </a:tcPr>
                </a:tc>
                <a:extLst>
                  <a:ext uri="{0D108BD9-81ED-4DB2-BD59-A6C34878D82A}">
                    <a16:rowId xmlns:a16="http://schemas.microsoft.com/office/drawing/2014/main" val="3708011095"/>
                  </a:ext>
                </a:extLst>
              </a:tr>
              <a:tr h="456578">
                <a:tc>
                  <a:txBody>
                    <a:bodyPr/>
                    <a:lstStyle/>
                    <a:p>
                      <a:r>
                        <a:rPr lang="en-US" sz="1900" kern="1200" dirty="0">
                          <a:solidFill>
                            <a:schemeClr val="tx1">
                              <a:lumMod val="65000"/>
                              <a:lumOff val="35000"/>
                            </a:schemeClr>
                          </a:solidFill>
                          <a:latin typeface="+mn-lt"/>
                          <a:ea typeface="+mn-ea"/>
                          <a:cs typeface="+mn-cs"/>
                        </a:rPr>
                        <a:t>1110 - 1130 </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Reporting back and wrap-up</a:t>
                      </a:r>
                      <a:endParaRPr lang="en-CH" sz="1900" kern="1200" dirty="0">
                        <a:solidFill>
                          <a:schemeClr val="tx1">
                            <a:lumMod val="65000"/>
                            <a:lumOff val="35000"/>
                          </a:schemeClr>
                        </a:solidFill>
                        <a:highlight>
                          <a:srgbClr val="FFFF00"/>
                        </a:highlight>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0">
                <a:tc>
                  <a:txBody>
                    <a:bodyPr/>
                    <a:lstStyle/>
                    <a:p>
                      <a:r>
                        <a:rPr lang="en-US" sz="1900" kern="1200" dirty="0">
                          <a:solidFill>
                            <a:schemeClr val="tx1">
                              <a:lumMod val="65000"/>
                              <a:lumOff val="35000"/>
                            </a:schemeClr>
                          </a:solidFill>
                          <a:latin typeface="+mn-lt"/>
                          <a:ea typeface="+mn-ea"/>
                          <a:cs typeface="+mn-cs"/>
                        </a:rPr>
                        <a:t>1130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session</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3224600641"/>
                  </a:ext>
                </a:extLst>
              </a:tr>
            </a:tbl>
          </a:graphicData>
        </a:graphic>
      </p:graphicFrame>
    </p:spTree>
    <p:extLst>
      <p:ext uri="{BB962C8B-B14F-4D97-AF65-F5344CB8AC3E}">
        <p14:creationId xmlns:p14="http://schemas.microsoft.com/office/powerpoint/2010/main" val="149817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rPr>
              <a:t>Introductions</a:t>
            </a:r>
            <a:endParaRPr lang="en-GB" sz="3200" b="1">
              <a:solidFill>
                <a:srgbClr val="23BAED"/>
              </a:solidFill>
            </a:endParaRPr>
          </a:p>
        </p:txBody>
      </p:sp>
      <p:sp>
        <p:nvSpPr>
          <p:cNvPr id="6" name="TextBox 5">
            <a:extLst>
              <a:ext uri="{FF2B5EF4-FFF2-40B4-BE49-F238E27FC236}">
                <a16:creationId xmlns:a16="http://schemas.microsoft.com/office/drawing/2014/main" id="{949BA883-DDAB-1F45-9666-56F6BCBD077D}"/>
              </a:ext>
            </a:extLst>
          </p:cNvPr>
          <p:cNvSpPr txBox="1"/>
          <p:nvPr/>
        </p:nvSpPr>
        <p:spPr>
          <a:xfrm>
            <a:off x="2500605" y="564427"/>
            <a:ext cx="1101012" cy="369332"/>
          </a:xfrm>
          <a:prstGeom prst="rect">
            <a:avLst/>
          </a:prstGeom>
          <a:noFill/>
        </p:spPr>
        <p:txBody>
          <a:bodyPr wrap="square" rtlCol="0">
            <a:spAutoFit/>
          </a:bodyPr>
          <a:lstStyle/>
          <a:p>
            <a:r>
              <a:rPr lang="en-US" b="1" dirty="0"/>
              <a:t>SHORT</a:t>
            </a:r>
          </a:p>
        </p:txBody>
      </p:sp>
    </p:spTree>
    <p:extLst>
      <p:ext uri="{BB962C8B-B14F-4D97-AF65-F5344CB8AC3E}">
        <p14:creationId xmlns:p14="http://schemas.microsoft.com/office/powerpoint/2010/main" val="209645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123590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3A19-56D6-4CBD-9784-82E6F987B68A}"/>
              </a:ext>
            </a:extLst>
          </p:cNvPr>
          <p:cNvSpPr>
            <a:spLocks noGrp="1"/>
          </p:cNvSpPr>
          <p:nvPr>
            <p:ph type="title"/>
          </p:nvPr>
        </p:nvSpPr>
        <p:spPr/>
        <p:txBody>
          <a:bodyPr/>
          <a:lstStyle/>
          <a:p>
            <a:r>
              <a:rPr lang="en-US" dirty="0"/>
              <a:t>Video 1</a:t>
            </a:r>
            <a:endParaRPr lang="en-CH" dirty="0"/>
          </a:p>
        </p:txBody>
      </p:sp>
      <p:sp>
        <p:nvSpPr>
          <p:cNvPr id="4" name="Oval 3">
            <a:extLst>
              <a:ext uri="{FF2B5EF4-FFF2-40B4-BE49-F238E27FC236}">
                <a16:creationId xmlns:a16="http://schemas.microsoft.com/office/drawing/2014/main" id="{6EC1100D-B38B-4D8F-8B59-DBB49F9E77EE}"/>
              </a:ext>
            </a:extLst>
          </p:cNvPr>
          <p:cNvSpPr/>
          <p:nvPr/>
        </p:nvSpPr>
        <p:spPr>
          <a:xfrm>
            <a:off x="3537957" y="1764414"/>
            <a:ext cx="3782901" cy="3604024"/>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2D0CF4A2-69B6-4710-8C85-7D358D5C48A7}"/>
              </a:ext>
            </a:extLst>
          </p:cNvPr>
          <p:cNvSpPr txBox="1"/>
          <p:nvPr/>
        </p:nvSpPr>
        <p:spPr>
          <a:xfrm>
            <a:off x="3885914" y="2966261"/>
            <a:ext cx="3086986" cy="1200329"/>
          </a:xfrm>
          <a:prstGeom prst="rect">
            <a:avLst/>
          </a:prstGeom>
          <a:noFill/>
        </p:spPr>
        <p:txBody>
          <a:bodyPr wrap="square" rtlCol="0">
            <a:spAutoFit/>
          </a:bodyPr>
          <a:lstStyle/>
          <a:p>
            <a:pPr algn="ctr"/>
            <a:r>
              <a:rPr lang="en-US" sz="3600" dirty="0">
                <a:solidFill>
                  <a:schemeClr val="lt1"/>
                </a:solidFill>
              </a:rPr>
              <a:t>Video: Pitch for Nature</a:t>
            </a:r>
            <a:endParaRPr lang="en-CH" dirty="0"/>
          </a:p>
        </p:txBody>
      </p:sp>
      <p:pic>
        <p:nvPicPr>
          <p:cNvPr id="6" name="Graphic 5" descr="Radio microphone">
            <a:extLst>
              <a:ext uri="{FF2B5EF4-FFF2-40B4-BE49-F238E27FC236}">
                <a16:creationId xmlns:a16="http://schemas.microsoft.com/office/drawing/2014/main" id="{5147F467-0014-4DDD-BA83-EEBF99D27E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0093" y="107227"/>
            <a:ext cx="914400" cy="914400"/>
          </a:xfrm>
          <a:prstGeom prst="rect">
            <a:avLst/>
          </a:prstGeom>
        </p:spPr>
      </p:pic>
    </p:spTree>
    <p:extLst>
      <p:ext uri="{BB962C8B-B14F-4D97-AF65-F5344CB8AC3E}">
        <p14:creationId xmlns:p14="http://schemas.microsoft.com/office/powerpoint/2010/main" val="796502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TILLA GENERAL IBERDROLA">
  <a:themeElements>
    <a:clrScheme name="Iberdrola">
      <a:dk1>
        <a:srgbClr val="707070"/>
      </a:dk1>
      <a:lt1>
        <a:sysClr val="window" lastClr="FFFFFF"/>
      </a:lt1>
      <a:dk2>
        <a:srgbClr val="5C881A"/>
      </a:dk2>
      <a:lt2>
        <a:srgbClr val="A4BA08"/>
      </a:lt2>
      <a:accent1>
        <a:srgbClr val="ADC187"/>
      </a:accent1>
      <a:accent2>
        <a:srgbClr val="D3DB97"/>
      </a:accent2>
      <a:accent3>
        <a:srgbClr val="53672A"/>
      </a:accent3>
      <a:accent4>
        <a:srgbClr val="F0F0F0"/>
      </a:accent4>
      <a:accent5>
        <a:srgbClr val="8BABD5"/>
      </a:accent5>
      <a:accent6>
        <a:srgbClr val="F6B283"/>
      </a:accent6>
      <a:hlink>
        <a:srgbClr val="A4BA08"/>
      </a:hlink>
      <a:folHlink>
        <a:srgbClr val="D3DB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3">
        <a:dk1>
          <a:srgbClr val="094FA4"/>
        </a:dk1>
        <a:lt1>
          <a:srgbClr val="FFFFFF"/>
        </a:lt1>
        <a:dk2>
          <a:srgbClr val="88D1F2"/>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3EB6B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2" ma:contentTypeDescription="Crée un document." ma:contentTypeScope="" ma:versionID="1cbcd7f19db24a45ece3c18605f502f5">
  <xsd:schema xmlns:xsd="http://www.w3.org/2001/XMLSchema" xmlns:xs="http://www.w3.org/2001/XMLSchema" xmlns:p="http://schemas.microsoft.com/office/2006/metadata/properties" xmlns:ns2="27657a64-86c2-4c71-aebb-288e310c7206" targetNamespace="http://schemas.microsoft.com/office/2006/metadata/properties" ma:root="true" ma:fieldsID="a8100a96a047b65741274615320a95d9" ns2:_="">
    <xsd:import namespace="27657a64-86c2-4c71-aebb-288e310c720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3DF12266-F2D7-4CC2-8463-9CA3DEA6B93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C5769D0-CDF2-4387-B6B9-549FE3C659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57a64-86c2-4c71-aebb-288e310c7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81164</TotalTime>
  <Words>13814</Words>
  <Application>Microsoft Macintosh PowerPoint</Application>
  <PresentationFormat>Widescreen</PresentationFormat>
  <Paragraphs>748</Paragraphs>
  <Slides>35</Slides>
  <Notes>35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ＭＳ Ｐゴシック</vt:lpstr>
      <vt:lpstr>Arial</vt:lpstr>
      <vt:lpstr>Calibri</vt:lpstr>
      <vt:lpstr>Times</vt:lpstr>
      <vt:lpstr>Times New Roman</vt:lpstr>
      <vt:lpstr>Times New Roman,Bold</vt:lpstr>
      <vt:lpstr>Verdana</vt:lpstr>
      <vt:lpstr>Wingdings</vt:lpstr>
      <vt:lpstr>Office Theme</vt:lpstr>
      <vt:lpstr>Office Theme</vt:lpstr>
      <vt:lpstr>PLANTILLA GENERAL IBERDROLA</vt:lpstr>
      <vt:lpstr>Finance Roundtable Discussion</vt:lpstr>
      <vt:lpstr> Overview</vt:lpstr>
      <vt:lpstr>We Value Nature – Who are we?</vt:lpstr>
      <vt:lpstr>We Value Nature training is open  </vt:lpstr>
      <vt:lpstr>A few “house rules” - virtual</vt:lpstr>
      <vt:lpstr>Agenda</vt:lpstr>
      <vt:lpstr>Introductions</vt:lpstr>
      <vt:lpstr>Who is your support team for today?</vt:lpstr>
      <vt:lpstr>Video 1</vt:lpstr>
      <vt:lpstr>Introduction to natural capital</vt:lpstr>
      <vt:lpstr>The Natural Capital Protocol</vt:lpstr>
      <vt:lpstr>NCP Connecting Finance and Natural Capital</vt:lpstr>
      <vt:lpstr> Key terms</vt:lpstr>
      <vt:lpstr>Why is natural capital important? </vt:lpstr>
      <vt:lpstr>The decline in nature and its drivers</vt:lpstr>
      <vt:lpstr>COVID-19 and nature</vt:lpstr>
      <vt:lpstr>Nature and climate change connections</vt:lpstr>
      <vt:lpstr>Global Framework for Nature (CDB COP 15 and COP26)</vt:lpstr>
      <vt:lpstr>PowerPoint Presentation</vt:lpstr>
      <vt:lpstr> Opportunities - Nature Based Solutions</vt:lpstr>
      <vt:lpstr>Our Action on Nature</vt:lpstr>
      <vt:lpstr>Taking Action and Useful Tools</vt:lpstr>
      <vt:lpstr>Taking Action</vt:lpstr>
      <vt:lpstr>Metrics and Tools</vt:lpstr>
      <vt:lpstr>IBAT: A tool to help identify priority sites for measuring</vt:lpstr>
      <vt:lpstr>Science-based Targets for Nature (SBTN) </vt:lpstr>
      <vt:lpstr>Engaging Employees and Clients on Nature</vt:lpstr>
      <vt:lpstr>DNB finance sector assessment of biodiversity risk (2020)</vt:lpstr>
      <vt:lpstr>BNP Paribas </vt:lpstr>
      <vt:lpstr>Ideation discussion in breakout rooms</vt:lpstr>
      <vt:lpstr>PowerPoint Presentation</vt:lpstr>
      <vt:lpstr>Reporting back  and wrap-up</vt:lpstr>
      <vt:lpstr>We are here to help!</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Microsoft Office User</cp:lastModifiedBy>
  <cp:revision>300</cp:revision>
  <cp:lastPrinted>2021-11-30T20:25:16Z</cp:lastPrinted>
  <dcterms:created xsi:type="dcterms:W3CDTF">2019-02-27T14:09:40Z</dcterms:created>
  <dcterms:modified xsi:type="dcterms:W3CDTF">2021-12-03T11:57:22Z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y fmtid="{D5CDD505-2E9C-101B-9397-08002B2CF9AE}" pid="3" name="Order">
    <vt:r8>13200</vt:r8>
  </property>
</Properties>
</file>